
<file path=[Content_Types].xml><?xml version="1.0" encoding="utf-8"?>
<Types xmlns="http://schemas.openxmlformats.org/package/2006/content-types">
  <Default ContentType="application/vnd.openxmlformats-officedocument.oleObject" Extension="bin"/>
  <Default ContentType="image/x-emf" Extension="emf"/>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4"/>
  </p:sldMasterIdLst>
  <p:notesMasterIdLst>
    <p:notesMasterId r:id="rId24"/>
  </p:notesMasterIdLst>
  <p:handoutMasterIdLst>
    <p:handoutMasterId r:id="rId25"/>
  </p:handoutMasterIdLst>
  <p:sldIdLst>
    <p:sldId id="309" r:id="rId5"/>
    <p:sldId id="292" r:id="rId6"/>
    <p:sldId id="296" r:id="rId7"/>
    <p:sldId id="301" r:id="rId8"/>
    <p:sldId id="303" r:id="rId9"/>
    <p:sldId id="284" r:id="rId10"/>
    <p:sldId id="272" r:id="rId11"/>
    <p:sldId id="306" r:id="rId12"/>
    <p:sldId id="310" r:id="rId13"/>
    <p:sldId id="275" r:id="rId14"/>
    <p:sldId id="311" r:id="rId15"/>
    <p:sldId id="269" r:id="rId16"/>
    <p:sldId id="305" r:id="rId17"/>
    <p:sldId id="288" r:id="rId18"/>
    <p:sldId id="287" r:id="rId19"/>
    <p:sldId id="299" r:id="rId20"/>
    <p:sldId id="304" r:id="rId21"/>
    <p:sldId id="307" r:id="rId22"/>
    <p:sldId id="274" r:id="rId23"/>
  </p:sldIdLst>
  <p:sldSz cx="10261600" cy="7200900"/>
  <p:notesSz cx="6858000" cy="9874250"/>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268">
          <p15:clr>
            <a:srgbClr val="A4A3A4"/>
          </p15:clr>
        </p15:guide>
        <p15:guide id="2" pos="323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S" initials="" lastIdx="5" clrIdx="0"/>
  <p:cmAuthor id="2" name="前田 章吾（SHOGO MAEDA）" initials="" lastIdx="1" clrIdx="1"/>
  <p:cmAuthor id="3" name="済木 智貴（TOMOKI SAIKI）" initials="智済" lastIdx="1" clrIdx="2">
    <p:extLst>
      <p:ext uri="{19B8F6BF-5375-455C-9EA6-DF929625EA0E}">
        <p15:presenceInfo xmlns:p15="http://schemas.microsoft.com/office/powerpoint/2012/main" userId="S::SAIKI03@moe.go.jp::7d8ec3aa-0eb5-42f0-859e-70df5741a2c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0066CC"/>
    <a:srgbClr val="FF9900"/>
    <a:srgbClr val="99FF66"/>
    <a:srgbClr val="FFCC99"/>
    <a:srgbClr val="0099CC"/>
    <a:srgbClr val="3366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723" autoAdjust="0"/>
    <p:restoredTop sz="97476" autoAdjust="0"/>
  </p:normalViewPr>
  <p:slideViewPr>
    <p:cSldViewPr snapToGrid="0">
      <p:cViewPr varScale="1">
        <p:scale>
          <a:sx n="98" d="100"/>
          <a:sy n="98" d="100"/>
        </p:scale>
        <p:origin x="2058" y="12"/>
      </p:cViewPr>
      <p:guideLst>
        <p:guide orient="horz" pos="2268"/>
        <p:guide pos="323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customXml/item2.xml" Type="http://schemas.openxmlformats.org/officeDocument/2006/relationships/customXml"/><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notesMasters/notesMaster1.xml" Type="http://schemas.openxmlformats.org/officeDocument/2006/relationships/notesMaster"/><Relationship Id="rId25" Target="handoutMasters/handoutMaster1.xml" Type="http://schemas.openxmlformats.org/officeDocument/2006/relationships/handoutMaster"/><Relationship Id="rId26" Target="commentAuthors.xml" Type="http://schemas.openxmlformats.org/officeDocument/2006/relationships/commentAuthors"/><Relationship Id="rId27" Target="presProps.xml" Type="http://schemas.openxmlformats.org/officeDocument/2006/relationships/presProps"/><Relationship Id="rId28" Target="viewProps.xml" Type="http://schemas.openxmlformats.org/officeDocument/2006/relationships/viewProps"/><Relationship Id="rId29" Target="theme/theme1.xml" Type="http://schemas.openxmlformats.org/officeDocument/2006/relationships/theme"/><Relationship Id="rId3" Target="../customXml/item3.xml" Type="http://schemas.openxmlformats.org/officeDocument/2006/relationships/customXml"/><Relationship Id="rId30" Target="tableStyles.xml" Type="http://schemas.openxmlformats.org/officeDocument/2006/relationships/tableStyles"/><Relationship Id="rId31" Target="changesInfos/changesInfo1.xml" Type="http://schemas.microsoft.com/office/2016/11/relationships/changesInfo"/><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柴田 善隆(SHIBATA Yoshitaka)" userId="0201ab2e-7cab-43a9-a4c4-6994c0519406" providerId="ADAL" clId="{E89B7EF5-8E8E-4B39-9BC1-45BF51992713}"/>
    <pc:docChg chg="custSel modSld">
      <pc:chgData name="柴田 善隆(SHIBATA Yoshitaka)" userId="0201ab2e-7cab-43a9-a4c4-6994c0519406" providerId="ADAL" clId="{E89B7EF5-8E8E-4B39-9BC1-45BF51992713}" dt="2026-03-13T05:46:05.397" v="2" actId="478"/>
      <pc:docMkLst>
        <pc:docMk/>
      </pc:docMkLst>
      <pc:sldChg chg="delSp modSp mod">
        <pc:chgData name="柴田 善隆(SHIBATA Yoshitaka)" userId="0201ab2e-7cab-43a9-a4c4-6994c0519406" providerId="ADAL" clId="{E89B7EF5-8E8E-4B39-9BC1-45BF51992713}" dt="2026-03-13T05:45:41.271" v="1" actId="478"/>
        <pc:sldMkLst>
          <pc:docMk/>
          <pc:sldMk cId="0" sldId="272"/>
        </pc:sldMkLst>
        <pc:spChg chg="del">
          <ac:chgData name="柴田 善隆(SHIBATA Yoshitaka)" userId="0201ab2e-7cab-43a9-a4c4-6994c0519406" providerId="ADAL" clId="{E89B7EF5-8E8E-4B39-9BC1-45BF51992713}" dt="2026-03-13T05:45:41.271" v="1" actId="478"/>
          <ac:spMkLst>
            <pc:docMk/>
            <pc:sldMk cId="0" sldId="272"/>
            <ac:spMk id="2" creationId="{D77C12D6-9D84-00A0-6C71-3B5257A9E8A3}"/>
          </ac:spMkLst>
        </pc:spChg>
        <pc:spChg chg="del mod">
          <ac:chgData name="柴田 善隆(SHIBATA Yoshitaka)" userId="0201ab2e-7cab-43a9-a4c4-6994c0519406" providerId="ADAL" clId="{E89B7EF5-8E8E-4B39-9BC1-45BF51992713}" dt="2026-03-13T05:45:41.271" v="1" actId="478"/>
          <ac:spMkLst>
            <pc:docMk/>
            <pc:sldMk cId="0" sldId="272"/>
            <ac:spMk id="9" creationId="{2BE3AA55-B5A4-ED05-070F-09D3A90D0ACD}"/>
          </ac:spMkLst>
        </pc:spChg>
      </pc:sldChg>
      <pc:sldChg chg="delSp mod">
        <pc:chgData name="柴田 善隆(SHIBATA Yoshitaka)" userId="0201ab2e-7cab-43a9-a4c4-6994c0519406" providerId="ADAL" clId="{E89B7EF5-8E8E-4B39-9BC1-45BF51992713}" dt="2026-03-13T05:46:05.397" v="2" actId="478"/>
        <pc:sldMkLst>
          <pc:docMk/>
          <pc:sldMk cId="0" sldId="306"/>
        </pc:sldMkLst>
        <pc:spChg chg="del">
          <ac:chgData name="柴田 善隆(SHIBATA Yoshitaka)" userId="0201ab2e-7cab-43a9-a4c4-6994c0519406" providerId="ADAL" clId="{E89B7EF5-8E8E-4B39-9BC1-45BF51992713}" dt="2026-03-13T05:46:05.397" v="2" actId="478"/>
          <ac:spMkLst>
            <pc:docMk/>
            <pc:sldMk cId="0" sldId="306"/>
            <ac:spMk id="2" creationId="{B1129A25-6B62-2363-803E-AADFC02D0FEF}"/>
          </ac:spMkLst>
        </pc:spChg>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6133F5C3-4AEF-2E40-88E9-718169E0288E}"/>
              </a:ext>
            </a:extLst>
          </p:cNvPr>
          <p:cNvSpPr>
            <a:spLocks noGrp="1" noChangeArrowheads="1"/>
          </p:cNvSpPr>
          <p:nvPr>
            <p:ph type="hdr" sz="quarter"/>
          </p:nvPr>
        </p:nvSpPr>
        <p:spPr bwMode="auto">
          <a:xfrm>
            <a:off x="0" y="0"/>
            <a:ext cx="2973388" cy="493713"/>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7" name="Rectangle 3">
            <a:extLst>
              <a:ext uri="{FF2B5EF4-FFF2-40B4-BE49-F238E27FC236}">
                <a16:creationId xmlns:a16="http://schemas.microsoft.com/office/drawing/2014/main" id="{FEDE16E1-F5A2-5ACC-D2A5-FED840871E9B}"/>
              </a:ext>
            </a:extLst>
          </p:cNvPr>
          <p:cNvSpPr>
            <a:spLocks noGrp="1" noChangeArrowheads="1"/>
          </p:cNvSpPr>
          <p:nvPr>
            <p:ph type="dt" sz="quarter" idx="1"/>
          </p:nvPr>
        </p:nvSpPr>
        <p:spPr bwMode="auto">
          <a:xfrm>
            <a:off x="3883025" y="0"/>
            <a:ext cx="2973388" cy="493713"/>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31748" name="Rectangle 4">
            <a:extLst>
              <a:ext uri="{FF2B5EF4-FFF2-40B4-BE49-F238E27FC236}">
                <a16:creationId xmlns:a16="http://schemas.microsoft.com/office/drawing/2014/main" id="{1C9905B6-B618-1841-8A05-D3F41279B2C6}"/>
              </a:ext>
            </a:extLst>
          </p:cNvPr>
          <p:cNvSpPr>
            <a:spLocks noGrp="1" noChangeArrowheads="1"/>
          </p:cNvSpPr>
          <p:nvPr>
            <p:ph type="ftr" sz="quarter" idx="2"/>
          </p:nvPr>
        </p:nvSpPr>
        <p:spPr bwMode="auto">
          <a:xfrm>
            <a:off x="0" y="9378950"/>
            <a:ext cx="2973388" cy="493713"/>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9" name="Rectangle 5">
            <a:extLst>
              <a:ext uri="{FF2B5EF4-FFF2-40B4-BE49-F238E27FC236}">
                <a16:creationId xmlns:a16="http://schemas.microsoft.com/office/drawing/2014/main" id="{7292F6FA-D3FD-1C2C-16D8-C89D942603D7}"/>
              </a:ext>
            </a:extLst>
          </p:cNvPr>
          <p:cNvSpPr>
            <a:spLocks noGrp="1" noChangeArrowheads="1"/>
          </p:cNvSpPr>
          <p:nvPr>
            <p:ph type="sldNum" sz="quarter" idx="3"/>
          </p:nvPr>
        </p:nvSpPr>
        <p:spPr bwMode="auto">
          <a:xfrm>
            <a:off x="3883025" y="9378950"/>
            <a:ext cx="2973388" cy="493713"/>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algn="r" eaLnBrk="1" hangingPunct="1">
              <a:defRPr sz="1200"/>
            </a:lvl1pPr>
          </a:lstStyle>
          <a:p>
            <a:pPr>
              <a:defRPr/>
            </a:pPr>
            <a:fld id="{9F34DE0B-C550-4BBC-A2F0-D65C6A231C3E}"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6A13144A-AEA2-4444-9657-6C74FC10CC71}"/>
              </a:ext>
            </a:extLst>
          </p:cNvPr>
          <p:cNvSpPr>
            <a:spLocks noGrp="1" noChangeArrowheads="1"/>
          </p:cNvSpPr>
          <p:nvPr>
            <p:ph type="hdr" sz="quarter"/>
          </p:nvPr>
        </p:nvSpPr>
        <p:spPr bwMode="auto">
          <a:xfrm>
            <a:off x="0" y="0"/>
            <a:ext cx="2973388" cy="493713"/>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699" name="Rectangle 3">
            <a:extLst>
              <a:ext uri="{FF2B5EF4-FFF2-40B4-BE49-F238E27FC236}">
                <a16:creationId xmlns:a16="http://schemas.microsoft.com/office/drawing/2014/main" id="{7C5570D4-3C8B-59E6-CD49-B403FCE4DB7D}"/>
              </a:ext>
            </a:extLst>
          </p:cNvPr>
          <p:cNvSpPr>
            <a:spLocks noGrp="1" noChangeArrowheads="1"/>
          </p:cNvSpPr>
          <p:nvPr>
            <p:ph type="dt" idx="1"/>
          </p:nvPr>
        </p:nvSpPr>
        <p:spPr bwMode="auto">
          <a:xfrm>
            <a:off x="3883025" y="0"/>
            <a:ext cx="2973388" cy="493713"/>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2052" name="Rectangle 4">
            <a:extLst>
              <a:ext uri="{FF2B5EF4-FFF2-40B4-BE49-F238E27FC236}">
                <a16:creationId xmlns:a16="http://schemas.microsoft.com/office/drawing/2014/main" id="{7E5C470D-8D13-C153-6F8B-B13CA8FB9E08}"/>
              </a:ext>
            </a:extLst>
          </p:cNvPr>
          <p:cNvSpPr>
            <a:spLocks noGrp="1" noRot="1" noChangeAspect="1" noChangeArrowheads="1" noTextEdit="1"/>
          </p:cNvSpPr>
          <p:nvPr>
            <p:ph type="sldImg" idx="2"/>
          </p:nvPr>
        </p:nvSpPr>
        <p:spPr bwMode="auto">
          <a:xfrm>
            <a:off x="790575" y="739775"/>
            <a:ext cx="5278438" cy="3703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a:extLst>
              <a:ext uri="{FF2B5EF4-FFF2-40B4-BE49-F238E27FC236}">
                <a16:creationId xmlns:a16="http://schemas.microsoft.com/office/drawing/2014/main" id="{8E79D273-E710-85D5-DCDB-9AD3B02761AB}"/>
              </a:ext>
            </a:extLst>
          </p:cNvPr>
          <p:cNvSpPr>
            <a:spLocks noGrp="1" noChangeArrowheads="1"/>
          </p:cNvSpPr>
          <p:nvPr>
            <p:ph type="body" sz="quarter" idx="3"/>
          </p:nvPr>
        </p:nvSpPr>
        <p:spPr bwMode="auto">
          <a:xfrm>
            <a:off x="684213" y="4691063"/>
            <a:ext cx="5489575" cy="4443412"/>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9702" name="Rectangle 6">
            <a:extLst>
              <a:ext uri="{FF2B5EF4-FFF2-40B4-BE49-F238E27FC236}">
                <a16:creationId xmlns:a16="http://schemas.microsoft.com/office/drawing/2014/main" id="{2B7BA0B6-09AF-0B8A-E449-88BFE7167166}"/>
              </a:ext>
            </a:extLst>
          </p:cNvPr>
          <p:cNvSpPr>
            <a:spLocks noGrp="1" noChangeArrowheads="1"/>
          </p:cNvSpPr>
          <p:nvPr>
            <p:ph type="ftr" sz="quarter" idx="4"/>
          </p:nvPr>
        </p:nvSpPr>
        <p:spPr bwMode="auto">
          <a:xfrm>
            <a:off x="0" y="9378950"/>
            <a:ext cx="2973388" cy="493713"/>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703" name="Rectangle 7">
            <a:extLst>
              <a:ext uri="{FF2B5EF4-FFF2-40B4-BE49-F238E27FC236}">
                <a16:creationId xmlns:a16="http://schemas.microsoft.com/office/drawing/2014/main" id="{EF71B221-0771-CD64-9832-84328581DB8B}"/>
              </a:ext>
            </a:extLst>
          </p:cNvPr>
          <p:cNvSpPr>
            <a:spLocks noGrp="1" noChangeArrowheads="1"/>
          </p:cNvSpPr>
          <p:nvPr>
            <p:ph type="sldNum" sz="quarter" idx="5"/>
          </p:nvPr>
        </p:nvSpPr>
        <p:spPr bwMode="auto">
          <a:xfrm>
            <a:off x="3883025" y="9378950"/>
            <a:ext cx="2973388" cy="493713"/>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algn="r" eaLnBrk="1" hangingPunct="1">
              <a:defRPr sz="1200"/>
            </a:lvl1pPr>
          </a:lstStyle>
          <a:p>
            <a:pPr>
              <a:defRPr/>
            </a:pPr>
            <a:fld id="{8D55797C-2C5A-49A3-8D37-9C8282968671}"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A54931B1-601A-E47E-FD1C-651627185E1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7713"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0938"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1313"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3275"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04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876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448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020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339D886A-216C-476E-B786-70D8A98BDB10}" type="slidenum">
              <a:rPr lang="en-US" altLang="ja-JP" smtClean="0">
                <a:ea typeface="ＭＳ Ｐゴシック" panose="020B0600070205080204" pitchFamily="50" charset="-128"/>
              </a:rPr>
              <a:pPr>
                <a:spcBef>
                  <a:spcPct val="0"/>
                </a:spcBef>
              </a:pPr>
              <a:t>7</a:t>
            </a:fld>
            <a:endParaRPr lang="en-US" altLang="ja-JP">
              <a:ea typeface="ＭＳ Ｐゴシック" panose="020B0600070205080204" pitchFamily="50" charset="-128"/>
            </a:endParaRPr>
          </a:p>
        </p:txBody>
      </p:sp>
      <p:sp>
        <p:nvSpPr>
          <p:cNvPr id="8195" name="Rectangle 2">
            <a:extLst>
              <a:ext uri="{FF2B5EF4-FFF2-40B4-BE49-F238E27FC236}">
                <a16:creationId xmlns:a16="http://schemas.microsoft.com/office/drawing/2014/main" id="{07E9E352-2587-2E08-8A7A-0092B74FA5E2}"/>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573EA3BF-FACE-BFBB-06E3-8C5A6231AC8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スライド イメージ プレースホルダー 1">
            <a:extLst>
              <a:ext uri="{FF2B5EF4-FFF2-40B4-BE49-F238E27FC236}">
                <a16:creationId xmlns:a16="http://schemas.microsoft.com/office/drawing/2014/main" id="{1658F2CA-D22F-957B-5976-FEDFB2AB89E7}"/>
              </a:ext>
            </a:extLst>
          </p:cNvPr>
          <p:cNvSpPr>
            <a:spLocks noGrp="1" noRot="1" noChangeAspect="1" noChangeArrowheads="1" noTextEdit="1"/>
          </p:cNvSpPr>
          <p:nvPr>
            <p:ph type="sldImg"/>
          </p:nvPr>
        </p:nvSpPr>
        <p:spPr>
          <a:ln/>
        </p:spPr>
      </p:sp>
      <p:sp>
        <p:nvSpPr>
          <p:cNvPr id="10243" name="ノート プレースホルダー 2">
            <a:extLst>
              <a:ext uri="{FF2B5EF4-FFF2-40B4-BE49-F238E27FC236}">
                <a16:creationId xmlns:a16="http://schemas.microsoft.com/office/drawing/2014/main" id="{DA038253-5433-24A0-1707-AFF2D128862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dirty="0">
              <a:latin typeface="Arial" panose="020B0604020202020204" pitchFamily="34" charset="0"/>
            </a:endParaRPr>
          </a:p>
        </p:txBody>
      </p:sp>
      <p:sp>
        <p:nvSpPr>
          <p:cNvPr id="10244" name="スライド番号プレースホルダー 3">
            <a:extLst>
              <a:ext uri="{FF2B5EF4-FFF2-40B4-BE49-F238E27FC236}">
                <a16:creationId xmlns:a16="http://schemas.microsoft.com/office/drawing/2014/main" id="{6D18A95C-872F-C47F-B9A8-E26661370A3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7713" indent="-285750">
              <a:defRPr kumimoji="1">
                <a:solidFill>
                  <a:schemeClr val="tx1"/>
                </a:solidFill>
                <a:latin typeface="Arial" panose="020B0604020202020204" pitchFamily="34" charset="0"/>
                <a:ea typeface="ＭＳ Ｐゴシック" panose="020B0600070205080204" pitchFamily="50" charset="-128"/>
              </a:defRPr>
            </a:lvl2pPr>
            <a:lvl3pPr marL="1150938" indent="-228600">
              <a:defRPr kumimoji="1">
                <a:solidFill>
                  <a:schemeClr val="tx1"/>
                </a:solidFill>
                <a:latin typeface="Arial" panose="020B0604020202020204" pitchFamily="34" charset="0"/>
                <a:ea typeface="ＭＳ Ｐゴシック" panose="020B0600070205080204" pitchFamily="50" charset="-128"/>
              </a:defRPr>
            </a:lvl3pPr>
            <a:lvl4pPr marL="1611313" indent="-228600">
              <a:defRPr kumimoji="1">
                <a:solidFill>
                  <a:schemeClr val="tx1"/>
                </a:solidFill>
                <a:latin typeface="Arial" panose="020B0604020202020204" pitchFamily="34" charset="0"/>
                <a:ea typeface="ＭＳ Ｐゴシック" panose="020B0600070205080204" pitchFamily="50" charset="-128"/>
              </a:defRPr>
            </a:lvl4pPr>
            <a:lvl5pPr marL="2073275" indent="-228600">
              <a:defRPr kumimoji="1">
                <a:solidFill>
                  <a:schemeClr val="tx1"/>
                </a:solidFill>
                <a:latin typeface="Arial" panose="020B0604020202020204" pitchFamily="34" charset="0"/>
                <a:ea typeface="ＭＳ Ｐゴシック" panose="020B0600070205080204" pitchFamily="50" charset="-128"/>
              </a:defRPr>
            </a:lvl5pPr>
            <a:lvl6pPr marL="25304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876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448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020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B233184-2BD2-4717-A456-031F7E22BB04}"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 イメージ プレースホルダー 1">
            <a:extLst>
              <a:ext uri="{FF2B5EF4-FFF2-40B4-BE49-F238E27FC236}">
                <a16:creationId xmlns:a16="http://schemas.microsoft.com/office/drawing/2014/main" id="{E91605DE-24FB-6814-14EA-9A92F806C1C1}"/>
              </a:ext>
            </a:extLst>
          </p:cNvPr>
          <p:cNvSpPr>
            <a:spLocks noGrp="1" noRot="1" noChangeAspect="1" noChangeArrowheads="1" noTextEdit="1"/>
          </p:cNvSpPr>
          <p:nvPr>
            <p:ph type="sldImg"/>
          </p:nvPr>
        </p:nvSpPr>
        <p:spPr>
          <a:ln/>
        </p:spPr>
      </p:sp>
      <p:sp>
        <p:nvSpPr>
          <p:cNvPr id="12291" name="ノート プレースホルダー 2">
            <a:extLst>
              <a:ext uri="{FF2B5EF4-FFF2-40B4-BE49-F238E27FC236}">
                <a16:creationId xmlns:a16="http://schemas.microsoft.com/office/drawing/2014/main" id="{B7EF99FA-F550-CA82-6C94-13B34407DFE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12292" name="スライド番号プレースホルダー 3">
            <a:extLst>
              <a:ext uri="{FF2B5EF4-FFF2-40B4-BE49-F238E27FC236}">
                <a16:creationId xmlns:a16="http://schemas.microsoft.com/office/drawing/2014/main" id="{F11A99DB-84D4-9C44-2F45-15632690385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7713" indent="-285750">
              <a:defRPr kumimoji="1">
                <a:solidFill>
                  <a:schemeClr val="tx1"/>
                </a:solidFill>
                <a:latin typeface="Arial" panose="020B0604020202020204" pitchFamily="34" charset="0"/>
                <a:ea typeface="ＭＳ Ｐゴシック" panose="020B0600070205080204" pitchFamily="50" charset="-128"/>
              </a:defRPr>
            </a:lvl2pPr>
            <a:lvl3pPr marL="1150938" indent="-228600">
              <a:defRPr kumimoji="1">
                <a:solidFill>
                  <a:schemeClr val="tx1"/>
                </a:solidFill>
                <a:latin typeface="Arial" panose="020B0604020202020204" pitchFamily="34" charset="0"/>
                <a:ea typeface="ＭＳ Ｐゴシック" panose="020B0600070205080204" pitchFamily="50" charset="-128"/>
              </a:defRPr>
            </a:lvl3pPr>
            <a:lvl4pPr marL="1611313" indent="-228600">
              <a:defRPr kumimoji="1">
                <a:solidFill>
                  <a:schemeClr val="tx1"/>
                </a:solidFill>
                <a:latin typeface="Arial" panose="020B0604020202020204" pitchFamily="34" charset="0"/>
                <a:ea typeface="ＭＳ Ｐゴシック" panose="020B0600070205080204" pitchFamily="50" charset="-128"/>
              </a:defRPr>
            </a:lvl4pPr>
            <a:lvl5pPr marL="2073275" indent="-228600">
              <a:defRPr kumimoji="1">
                <a:solidFill>
                  <a:schemeClr val="tx1"/>
                </a:solidFill>
                <a:latin typeface="Arial" panose="020B0604020202020204" pitchFamily="34" charset="0"/>
                <a:ea typeface="ＭＳ Ｐゴシック" panose="020B0600070205080204" pitchFamily="50" charset="-128"/>
              </a:defRPr>
            </a:lvl5pPr>
            <a:lvl6pPr marL="25304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876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448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020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2D639369-96D7-4318-B2F4-60235766E7B9}" type="slidenum">
              <a:rPr lang="en-US" altLang="ja-JP" smtClean="0"/>
              <a:pPr/>
              <a:t>9</a:t>
            </a:fld>
            <a:endParaRPr lang="en-US" altLang="ja-JP"/>
          </a:p>
        </p:txBody>
      </p:sp>
    </p:spTree>
    <p:extLst>
      <p:ext uri="{BB962C8B-B14F-4D97-AF65-F5344CB8AC3E}">
        <p14:creationId xmlns:p14="http://schemas.microsoft.com/office/powerpoint/2010/main" val="337667562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9938" y="2236788"/>
            <a:ext cx="8721725" cy="1543050"/>
          </a:xfrm>
        </p:spPr>
        <p:txBody>
          <a:bodyPr/>
          <a:lstStyle/>
          <a:p>
            <a:r>
              <a:rPr lang="ja-JP" altLang="en-US"/>
              <a:t>マスタ タイトルの書式設定</a:t>
            </a:r>
          </a:p>
        </p:txBody>
      </p:sp>
      <p:sp>
        <p:nvSpPr>
          <p:cNvPr id="3" name="サブタイトル 2"/>
          <p:cNvSpPr>
            <a:spLocks noGrp="1"/>
          </p:cNvSpPr>
          <p:nvPr>
            <p:ph type="subTitle" idx="1"/>
          </p:nvPr>
        </p:nvSpPr>
        <p:spPr>
          <a:xfrm>
            <a:off x="1539875" y="4079875"/>
            <a:ext cx="7181850" cy="1841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0A4999BD-152B-03E4-611C-385CAD5F5E1D}"/>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85CA3F68-2009-B95E-2583-F063EBD865F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FE3D5766-DD24-3B61-7844-C1498EFD2106}"/>
              </a:ext>
            </a:extLst>
          </p:cNvPr>
          <p:cNvSpPr>
            <a:spLocks noGrp="1" noChangeArrowheads="1"/>
          </p:cNvSpPr>
          <p:nvPr>
            <p:ph type="sldNum" sz="quarter" idx="12"/>
          </p:nvPr>
        </p:nvSpPr>
        <p:spPr>
          <a:ln/>
        </p:spPr>
        <p:txBody>
          <a:bodyPr/>
          <a:lstStyle>
            <a:lvl1pPr>
              <a:defRPr/>
            </a:lvl1pPr>
          </a:lstStyle>
          <a:p>
            <a:pPr>
              <a:defRPr/>
            </a:pPr>
            <a:fld id="{263B0188-55F4-49F2-BC0E-174673AB6A6D}" type="slidenum">
              <a:rPr lang="en-US" altLang="ja-JP"/>
              <a:pPr>
                <a:defRPr/>
              </a:pPr>
              <a:t>‹#›</a:t>
            </a:fld>
            <a:endParaRPr lang="en-US" altLang="ja-JP"/>
          </a:p>
        </p:txBody>
      </p:sp>
    </p:spTree>
    <p:extLst>
      <p:ext uri="{BB962C8B-B14F-4D97-AF65-F5344CB8AC3E}">
        <p14:creationId xmlns:p14="http://schemas.microsoft.com/office/powerpoint/2010/main" val="3953469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13E280E5-4893-0AC4-D7B1-A791A6AD806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8E350840-8CD9-CC2C-274F-22F184EAA1D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84B4D60A-23E8-CAE7-5102-A36BA683DD49}"/>
              </a:ext>
            </a:extLst>
          </p:cNvPr>
          <p:cNvSpPr>
            <a:spLocks noGrp="1" noChangeArrowheads="1"/>
          </p:cNvSpPr>
          <p:nvPr>
            <p:ph type="sldNum" sz="quarter" idx="12"/>
          </p:nvPr>
        </p:nvSpPr>
        <p:spPr>
          <a:ln/>
        </p:spPr>
        <p:txBody>
          <a:bodyPr/>
          <a:lstStyle>
            <a:lvl1pPr>
              <a:defRPr/>
            </a:lvl1pPr>
          </a:lstStyle>
          <a:p>
            <a:pPr>
              <a:defRPr/>
            </a:pPr>
            <a:fld id="{45FC7483-7BFA-474A-93A6-C365F607D881}" type="slidenum">
              <a:rPr lang="en-US" altLang="ja-JP"/>
              <a:pPr>
                <a:defRPr/>
              </a:pPr>
              <a:t>‹#›</a:t>
            </a:fld>
            <a:endParaRPr lang="en-US" altLang="ja-JP"/>
          </a:p>
        </p:txBody>
      </p:sp>
    </p:spTree>
    <p:extLst>
      <p:ext uri="{BB962C8B-B14F-4D97-AF65-F5344CB8AC3E}">
        <p14:creationId xmlns:p14="http://schemas.microsoft.com/office/powerpoint/2010/main" val="4291942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40613" y="288925"/>
            <a:ext cx="2308225" cy="61436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2763" y="288925"/>
            <a:ext cx="6775450" cy="61436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6C358444-6C68-A7FC-9A97-254E324119D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D686808A-2007-5C76-EAAC-76DA6824682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76602CFA-FE26-F7F9-D075-C026844E4636}"/>
              </a:ext>
            </a:extLst>
          </p:cNvPr>
          <p:cNvSpPr>
            <a:spLocks noGrp="1" noChangeArrowheads="1"/>
          </p:cNvSpPr>
          <p:nvPr>
            <p:ph type="sldNum" sz="quarter" idx="12"/>
          </p:nvPr>
        </p:nvSpPr>
        <p:spPr>
          <a:ln/>
        </p:spPr>
        <p:txBody>
          <a:bodyPr/>
          <a:lstStyle>
            <a:lvl1pPr>
              <a:defRPr/>
            </a:lvl1pPr>
          </a:lstStyle>
          <a:p>
            <a:pPr>
              <a:defRPr/>
            </a:pPr>
            <a:fld id="{70A6F6FE-E71B-497E-B6C9-669CE3B990DD}" type="slidenum">
              <a:rPr lang="en-US" altLang="ja-JP"/>
              <a:pPr>
                <a:defRPr/>
              </a:pPr>
              <a:t>‹#›</a:t>
            </a:fld>
            <a:endParaRPr lang="en-US" altLang="ja-JP"/>
          </a:p>
        </p:txBody>
      </p:sp>
    </p:spTree>
    <p:extLst>
      <p:ext uri="{BB962C8B-B14F-4D97-AF65-F5344CB8AC3E}">
        <p14:creationId xmlns:p14="http://schemas.microsoft.com/office/powerpoint/2010/main" val="29487645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8925"/>
            <a:ext cx="9236075" cy="1200150"/>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512763" y="1679575"/>
            <a:ext cx="4541837" cy="47529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5207000" y="1679575"/>
            <a:ext cx="4541838" cy="23002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5207000" y="4132263"/>
            <a:ext cx="4541838" cy="230028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4">
            <a:extLst>
              <a:ext uri="{FF2B5EF4-FFF2-40B4-BE49-F238E27FC236}">
                <a16:creationId xmlns:a16="http://schemas.microsoft.com/office/drawing/2014/main" id="{236E553A-5A23-5938-9739-415E908EE3E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5">
            <a:extLst>
              <a:ext uri="{FF2B5EF4-FFF2-40B4-BE49-F238E27FC236}">
                <a16:creationId xmlns:a16="http://schemas.microsoft.com/office/drawing/2014/main" id="{43D0B630-4A38-C162-2258-822DF0D0DA8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6">
            <a:extLst>
              <a:ext uri="{FF2B5EF4-FFF2-40B4-BE49-F238E27FC236}">
                <a16:creationId xmlns:a16="http://schemas.microsoft.com/office/drawing/2014/main" id="{04706C12-CDC1-4070-2E6F-927627811745}"/>
              </a:ext>
            </a:extLst>
          </p:cNvPr>
          <p:cNvSpPr>
            <a:spLocks noGrp="1" noChangeArrowheads="1"/>
          </p:cNvSpPr>
          <p:nvPr>
            <p:ph type="sldNum" sz="quarter" idx="12"/>
          </p:nvPr>
        </p:nvSpPr>
        <p:spPr>
          <a:ln/>
        </p:spPr>
        <p:txBody>
          <a:bodyPr/>
          <a:lstStyle>
            <a:lvl1pPr>
              <a:defRPr/>
            </a:lvl1pPr>
          </a:lstStyle>
          <a:p>
            <a:pPr>
              <a:defRPr/>
            </a:pPr>
            <a:fld id="{6A639F71-44C0-4E34-AE2A-6D6B1909121D}" type="slidenum">
              <a:rPr lang="en-US" altLang="ja-JP"/>
              <a:pPr>
                <a:defRPr/>
              </a:pPr>
              <a:t>‹#›</a:t>
            </a:fld>
            <a:endParaRPr lang="en-US" altLang="ja-JP"/>
          </a:p>
        </p:txBody>
      </p:sp>
    </p:spTree>
    <p:extLst>
      <p:ext uri="{BB962C8B-B14F-4D97-AF65-F5344CB8AC3E}">
        <p14:creationId xmlns:p14="http://schemas.microsoft.com/office/powerpoint/2010/main" val="2579756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BCFA36FF-DD50-8E55-6154-06C3B6BBC8A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55F3DC28-6610-B2EF-37B1-44B2EBF1BE7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E14B09CD-0721-5E55-3984-3F788360356A}"/>
              </a:ext>
            </a:extLst>
          </p:cNvPr>
          <p:cNvSpPr>
            <a:spLocks noGrp="1" noChangeArrowheads="1"/>
          </p:cNvSpPr>
          <p:nvPr>
            <p:ph type="sldNum" sz="quarter" idx="12"/>
          </p:nvPr>
        </p:nvSpPr>
        <p:spPr>
          <a:ln/>
        </p:spPr>
        <p:txBody>
          <a:bodyPr/>
          <a:lstStyle>
            <a:lvl1pPr>
              <a:defRPr/>
            </a:lvl1pPr>
          </a:lstStyle>
          <a:p>
            <a:pPr>
              <a:defRPr/>
            </a:pPr>
            <a:fld id="{1CC4805F-E603-495D-A499-887FF748CBB8}" type="slidenum">
              <a:rPr lang="en-US" altLang="ja-JP"/>
              <a:pPr>
                <a:defRPr/>
              </a:pPr>
              <a:t>‹#›</a:t>
            </a:fld>
            <a:endParaRPr lang="en-US" altLang="ja-JP"/>
          </a:p>
        </p:txBody>
      </p:sp>
    </p:spTree>
    <p:extLst>
      <p:ext uri="{BB962C8B-B14F-4D97-AF65-F5344CB8AC3E}">
        <p14:creationId xmlns:p14="http://schemas.microsoft.com/office/powerpoint/2010/main" val="1315640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1213" y="4627563"/>
            <a:ext cx="8721725" cy="143033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1213" y="3052763"/>
            <a:ext cx="8721725" cy="15748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C63734D6-4517-38F1-BB2D-58CBCFB242D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4995B5BB-2770-1B7C-C06F-0B838074D99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885FDAB2-46C7-C50F-9EEB-F78214F6A2AC}"/>
              </a:ext>
            </a:extLst>
          </p:cNvPr>
          <p:cNvSpPr>
            <a:spLocks noGrp="1" noChangeArrowheads="1"/>
          </p:cNvSpPr>
          <p:nvPr>
            <p:ph type="sldNum" sz="quarter" idx="12"/>
          </p:nvPr>
        </p:nvSpPr>
        <p:spPr>
          <a:ln/>
        </p:spPr>
        <p:txBody>
          <a:bodyPr/>
          <a:lstStyle>
            <a:lvl1pPr>
              <a:defRPr/>
            </a:lvl1pPr>
          </a:lstStyle>
          <a:p>
            <a:pPr>
              <a:defRPr/>
            </a:pPr>
            <a:fld id="{4B1AAD04-34FB-4490-81E3-410DEF8FCF9E}" type="slidenum">
              <a:rPr lang="en-US" altLang="ja-JP"/>
              <a:pPr>
                <a:defRPr/>
              </a:pPr>
              <a:t>‹#›</a:t>
            </a:fld>
            <a:endParaRPr lang="en-US" altLang="ja-JP"/>
          </a:p>
        </p:txBody>
      </p:sp>
    </p:spTree>
    <p:extLst>
      <p:ext uri="{BB962C8B-B14F-4D97-AF65-F5344CB8AC3E}">
        <p14:creationId xmlns:p14="http://schemas.microsoft.com/office/powerpoint/2010/main" val="736335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2763" y="1679575"/>
            <a:ext cx="4541837"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207000" y="1679575"/>
            <a:ext cx="4541838"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1A01B753-1D32-1DD3-8899-4CFB661AAC3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288A535A-FE20-2A76-A3DB-D2B50776306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103006CD-A8E2-CFA7-1BFA-34D93672DFA2}"/>
              </a:ext>
            </a:extLst>
          </p:cNvPr>
          <p:cNvSpPr>
            <a:spLocks noGrp="1" noChangeArrowheads="1"/>
          </p:cNvSpPr>
          <p:nvPr>
            <p:ph type="sldNum" sz="quarter" idx="12"/>
          </p:nvPr>
        </p:nvSpPr>
        <p:spPr>
          <a:ln/>
        </p:spPr>
        <p:txBody>
          <a:bodyPr/>
          <a:lstStyle>
            <a:lvl1pPr>
              <a:defRPr/>
            </a:lvl1pPr>
          </a:lstStyle>
          <a:p>
            <a:pPr>
              <a:defRPr/>
            </a:pPr>
            <a:fld id="{F0E7C2F8-056E-46BF-9FB2-6968689BA644}" type="slidenum">
              <a:rPr lang="en-US" altLang="ja-JP"/>
              <a:pPr>
                <a:defRPr/>
              </a:pPr>
              <a:t>‹#›</a:t>
            </a:fld>
            <a:endParaRPr lang="en-US" altLang="ja-JP"/>
          </a:p>
        </p:txBody>
      </p:sp>
    </p:spTree>
    <p:extLst>
      <p:ext uri="{BB962C8B-B14F-4D97-AF65-F5344CB8AC3E}">
        <p14:creationId xmlns:p14="http://schemas.microsoft.com/office/powerpoint/2010/main" val="2751418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2763" y="1611313"/>
            <a:ext cx="4533900"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2763" y="2284413"/>
            <a:ext cx="4533900"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13350" y="1611313"/>
            <a:ext cx="4535488"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13350" y="2284413"/>
            <a:ext cx="4535488"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12333D1D-6B30-9697-8D34-FDA269AB3D4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3138013B-EE35-BE53-BE0B-CF8CA51E74C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3BEFABD2-E289-5461-DE7C-6C22C4DF2C2A}"/>
              </a:ext>
            </a:extLst>
          </p:cNvPr>
          <p:cNvSpPr>
            <a:spLocks noGrp="1" noChangeArrowheads="1"/>
          </p:cNvSpPr>
          <p:nvPr>
            <p:ph type="sldNum" sz="quarter" idx="12"/>
          </p:nvPr>
        </p:nvSpPr>
        <p:spPr>
          <a:ln/>
        </p:spPr>
        <p:txBody>
          <a:bodyPr/>
          <a:lstStyle>
            <a:lvl1pPr>
              <a:defRPr/>
            </a:lvl1pPr>
          </a:lstStyle>
          <a:p>
            <a:pPr>
              <a:defRPr/>
            </a:pPr>
            <a:fld id="{F6B414B4-1CDC-45C5-909F-1EEB384DE6EA}" type="slidenum">
              <a:rPr lang="en-US" altLang="ja-JP"/>
              <a:pPr>
                <a:defRPr/>
              </a:pPr>
              <a:t>‹#›</a:t>
            </a:fld>
            <a:endParaRPr lang="en-US" altLang="ja-JP"/>
          </a:p>
        </p:txBody>
      </p:sp>
    </p:spTree>
    <p:extLst>
      <p:ext uri="{BB962C8B-B14F-4D97-AF65-F5344CB8AC3E}">
        <p14:creationId xmlns:p14="http://schemas.microsoft.com/office/powerpoint/2010/main" val="225358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BEDDF182-C38B-8F80-BAF0-B84ACCE2515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7B7914CB-2FF0-A9B8-5BF2-5CB6EF88072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406F1954-80C6-8958-F3C2-499618A03C49}"/>
              </a:ext>
            </a:extLst>
          </p:cNvPr>
          <p:cNvSpPr>
            <a:spLocks noGrp="1" noChangeArrowheads="1"/>
          </p:cNvSpPr>
          <p:nvPr>
            <p:ph type="sldNum" sz="quarter" idx="12"/>
          </p:nvPr>
        </p:nvSpPr>
        <p:spPr>
          <a:ln/>
        </p:spPr>
        <p:txBody>
          <a:bodyPr/>
          <a:lstStyle>
            <a:lvl1pPr>
              <a:defRPr/>
            </a:lvl1pPr>
          </a:lstStyle>
          <a:p>
            <a:pPr>
              <a:defRPr/>
            </a:pPr>
            <a:fld id="{8B34EB47-19B8-4AC6-B885-9FCC013FF0E0}" type="slidenum">
              <a:rPr lang="en-US" altLang="ja-JP"/>
              <a:pPr>
                <a:defRPr/>
              </a:pPr>
              <a:t>‹#›</a:t>
            </a:fld>
            <a:endParaRPr lang="en-US" altLang="ja-JP"/>
          </a:p>
        </p:txBody>
      </p:sp>
    </p:spTree>
    <p:extLst>
      <p:ext uri="{BB962C8B-B14F-4D97-AF65-F5344CB8AC3E}">
        <p14:creationId xmlns:p14="http://schemas.microsoft.com/office/powerpoint/2010/main" val="3658474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E3F07C6-8B09-A3A5-42DF-24C96681468D}"/>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0A820B45-0FD6-457E-FF1C-469427B1C18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31BEF165-A58C-65FC-6FAC-0CFDB98D9D14}"/>
              </a:ext>
            </a:extLst>
          </p:cNvPr>
          <p:cNvSpPr>
            <a:spLocks noGrp="1" noChangeArrowheads="1"/>
          </p:cNvSpPr>
          <p:nvPr>
            <p:ph type="sldNum" sz="quarter" idx="12"/>
          </p:nvPr>
        </p:nvSpPr>
        <p:spPr>
          <a:ln/>
        </p:spPr>
        <p:txBody>
          <a:bodyPr/>
          <a:lstStyle>
            <a:lvl1pPr>
              <a:defRPr/>
            </a:lvl1pPr>
          </a:lstStyle>
          <a:p>
            <a:pPr>
              <a:defRPr/>
            </a:pPr>
            <a:fld id="{357D35E3-58BC-4F85-A29A-677D7D1B26D4}" type="slidenum">
              <a:rPr lang="en-US" altLang="ja-JP"/>
              <a:pPr>
                <a:defRPr/>
              </a:pPr>
              <a:t>‹#›</a:t>
            </a:fld>
            <a:endParaRPr lang="en-US" altLang="ja-JP"/>
          </a:p>
        </p:txBody>
      </p:sp>
    </p:spTree>
    <p:extLst>
      <p:ext uri="{BB962C8B-B14F-4D97-AF65-F5344CB8AC3E}">
        <p14:creationId xmlns:p14="http://schemas.microsoft.com/office/powerpoint/2010/main" val="3572284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7338"/>
            <a:ext cx="3376612" cy="121920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011613" y="287338"/>
            <a:ext cx="5737225" cy="61452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2763" y="1506538"/>
            <a:ext cx="3376612" cy="49260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1F7B2B13-E9AE-3765-BF77-07DA4219B44C}"/>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80162590-70AF-AC85-3261-99299025BFF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26D4CDA7-8D3C-747B-1C48-57AA99479D36}"/>
              </a:ext>
            </a:extLst>
          </p:cNvPr>
          <p:cNvSpPr>
            <a:spLocks noGrp="1" noChangeArrowheads="1"/>
          </p:cNvSpPr>
          <p:nvPr>
            <p:ph type="sldNum" sz="quarter" idx="12"/>
          </p:nvPr>
        </p:nvSpPr>
        <p:spPr>
          <a:ln/>
        </p:spPr>
        <p:txBody>
          <a:bodyPr/>
          <a:lstStyle>
            <a:lvl1pPr>
              <a:defRPr/>
            </a:lvl1pPr>
          </a:lstStyle>
          <a:p>
            <a:pPr>
              <a:defRPr/>
            </a:pPr>
            <a:fld id="{E3551955-D203-4B3D-83DB-BE2D26EFF668}" type="slidenum">
              <a:rPr lang="en-US" altLang="ja-JP"/>
              <a:pPr>
                <a:defRPr/>
              </a:pPr>
              <a:t>‹#›</a:t>
            </a:fld>
            <a:endParaRPr lang="en-US" altLang="ja-JP"/>
          </a:p>
        </p:txBody>
      </p:sp>
    </p:spTree>
    <p:extLst>
      <p:ext uri="{BB962C8B-B14F-4D97-AF65-F5344CB8AC3E}">
        <p14:creationId xmlns:p14="http://schemas.microsoft.com/office/powerpoint/2010/main" val="2860920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1363" y="5040313"/>
            <a:ext cx="6156325" cy="595312"/>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011363" y="642938"/>
            <a:ext cx="6156325" cy="4321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011363" y="5635625"/>
            <a:ext cx="6156325" cy="844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EEBABE7A-CD2F-EECF-6875-C4CF25BBF2E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B6F46E3B-561A-5892-6FC5-2B8C1A8EDB9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3F5B7CDC-C488-B1C1-B371-EE040B10A24E}"/>
              </a:ext>
            </a:extLst>
          </p:cNvPr>
          <p:cNvSpPr>
            <a:spLocks noGrp="1" noChangeArrowheads="1"/>
          </p:cNvSpPr>
          <p:nvPr>
            <p:ph type="sldNum" sz="quarter" idx="12"/>
          </p:nvPr>
        </p:nvSpPr>
        <p:spPr>
          <a:ln/>
        </p:spPr>
        <p:txBody>
          <a:bodyPr/>
          <a:lstStyle>
            <a:lvl1pPr>
              <a:defRPr/>
            </a:lvl1pPr>
          </a:lstStyle>
          <a:p>
            <a:pPr>
              <a:defRPr/>
            </a:pPr>
            <a:fld id="{FC27C70B-6F05-475E-B2F0-5FD143177AA3}" type="slidenum">
              <a:rPr lang="en-US" altLang="ja-JP"/>
              <a:pPr>
                <a:defRPr/>
              </a:pPr>
              <a:t>‹#›</a:t>
            </a:fld>
            <a:endParaRPr lang="en-US" altLang="ja-JP"/>
          </a:p>
        </p:txBody>
      </p:sp>
    </p:spTree>
    <p:extLst>
      <p:ext uri="{BB962C8B-B14F-4D97-AF65-F5344CB8AC3E}">
        <p14:creationId xmlns:p14="http://schemas.microsoft.com/office/powerpoint/2010/main" val="111439832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45EA228-2DD2-3A1B-8602-903501EEEDB0}"/>
              </a:ext>
            </a:extLst>
          </p:cNvPr>
          <p:cNvSpPr>
            <a:spLocks noGrp="1" noChangeArrowheads="1"/>
          </p:cNvSpPr>
          <p:nvPr>
            <p:ph type="title"/>
          </p:nvPr>
        </p:nvSpPr>
        <p:spPr bwMode="auto">
          <a:xfrm>
            <a:off x="512763" y="288925"/>
            <a:ext cx="9236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8AAEA851-7426-8D78-D444-420DFD5B1625}"/>
              </a:ext>
            </a:extLst>
          </p:cNvPr>
          <p:cNvSpPr>
            <a:spLocks noGrp="1" noChangeArrowheads="1"/>
          </p:cNvSpPr>
          <p:nvPr>
            <p:ph type="body" idx="1"/>
          </p:nvPr>
        </p:nvSpPr>
        <p:spPr bwMode="auto">
          <a:xfrm>
            <a:off x="512763" y="1679575"/>
            <a:ext cx="92360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5604" name="Rectangle 4">
            <a:extLst>
              <a:ext uri="{FF2B5EF4-FFF2-40B4-BE49-F238E27FC236}">
                <a16:creationId xmlns:a16="http://schemas.microsoft.com/office/drawing/2014/main" id="{E91F7413-04A5-352F-359E-A4D6B2D7987A}"/>
              </a:ext>
            </a:extLst>
          </p:cNvPr>
          <p:cNvSpPr>
            <a:spLocks noGrp="1" noChangeArrowheads="1"/>
          </p:cNvSpPr>
          <p:nvPr>
            <p:ph type="dt" sz="half" idx="2"/>
          </p:nvPr>
        </p:nvSpPr>
        <p:spPr bwMode="auto">
          <a:xfrm>
            <a:off x="512763"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eaLnBrk="1" hangingPunct="1">
              <a:defRPr sz="1500">
                <a:latin typeface="Arial" charset="0"/>
                <a:ea typeface="ＭＳ Ｐゴシック" charset="-128"/>
              </a:defRPr>
            </a:lvl1pPr>
          </a:lstStyle>
          <a:p>
            <a:pPr>
              <a:defRPr/>
            </a:pPr>
            <a:endParaRPr lang="en-US" altLang="ja-JP"/>
          </a:p>
        </p:txBody>
      </p:sp>
      <p:sp>
        <p:nvSpPr>
          <p:cNvPr id="25605" name="Rectangle 5">
            <a:extLst>
              <a:ext uri="{FF2B5EF4-FFF2-40B4-BE49-F238E27FC236}">
                <a16:creationId xmlns:a16="http://schemas.microsoft.com/office/drawing/2014/main" id="{63DC0772-D48F-051D-9499-B0886A5B3305}"/>
              </a:ext>
            </a:extLst>
          </p:cNvPr>
          <p:cNvSpPr>
            <a:spLocks noGrp="1" noChangeArrowheads="1"/>
          </p:cNvSpPr>
          <p:nvPr>
            <p:ph type="ftr" sz="quarter" idx="3"/>
          </p:nvPr>
        </p:nvSpPr>
        <p:spPr bwMode="auto">
          <a:xfrm>
            <a:off x="3506788" y="6557963"/>
            <a:ext cx="3248025"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ctr" eaLnBrk="1" hangingPunct="1">
              <a:defRPr sz="1500">
                <a:latin typeface="Arial" charset="0"/>
                <a:ea typeface="ＭＳ Ｐゴシック" charset="-128"/>
              </a:defRPr>
            </a:lvl1pPr>
          </a:lstStyle>
          <a:p>
            <a:pPr>
              <a:defRPr/>
            </a:pPr>
            <a:endParaRPr lang="en-US" altLang="ja-JP"/>
          </a:p>
        </p:txBody>
      </p:sp>
      <p:sp>
        <p:nvSpPr>
          <p:cNvPr id="25606" name="Rectangle 6">
            <a:extLst>
              <a:ext uri="{FF2B5EF4-FFF2-40B4-BE49-F238E27FC236}">
                <a16:creationId xmlns:a16="http://schemas.microsoft.com/office/drawing/2014/main" id="{FCC4FB1B-0621-F85F-5C76-F678263EF514}"/>
              </a:ext>
            </a:extLst>
          </p:cNvPr>
          <p:cNvSpPr>
            <a:spLocks noGrp="1" noChangeArrowheads="1"/>
          </p:cNvSpPr>
          <p:nvPr>
            <p:ph type="sldNum" sz="quarter" idx="4"/>
          </p:nvPr>
        </p:nvSpPr>
        <p:spPr bwMode="auto">
          <a:xfrm>
            <a:off x="7354888"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r" eaLnBrk="1" hangingPunct="1">
              <a:defRPr sz="1500"/>
            </a:lvl1pPr>
          </a:lstStyle>
          <a:p>
            <a:pPr>
              <a:defRPr/>
            </a:pPr>
            <a:fld id="{AC379549-0411-442E-8ADA-0D9F4C9A6CD6}"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Lst>
  <p:hf hdr="0" ftr="0" dt="0"/>
  <p:txStyles>
    <p:title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p:titleStyle>
    <p:bodyStyle>
      <a:lvl1pPr marL="374650" indent="-374650" algn="l" defTabSz="998538" rtl="0" eaLnBrk="0" fontAlgn="base" hangingPunct="0">
        <a:spcBef>
          <a:spcPct val="20000"/>
        </a:spcBef>
        <a:spcAft>
          <a:spcPct val="0"/>
        </a:spcAft>
        <a:buChar char="•"/>
        <a:defRPr kumimoji="1" sz="3500">
          <a:solidFill>
            <a:schemeClr val="tx1"/>
          </a:solidFill>
          <a:latin typeface="+mn-lt"/>
          <a:ea typeface="+mn-ea"/>
          <a:cs typeface="+mn-cs"/>
        </a:defRPr>
      </a:lvl1pPr>
      <a:lvl2pPr marL="811213" indent="-312738" algn="l" defTabSz="998538" rtl="0" eaLnBrk="0" fontAlgn="base" hangingPunct="0">
        <a:spcBef>
          <a:spcPct val="20000"/>
        </a:spcBef>
        <a:spcAft>
          <a:spcPct val="0"/>
        </a:spcAft>
        <a:buChar char="–"/>
        <a:defRPr kumimoji="1" sz="3100">
          <a:solidFill>
            <a:schemeClr val="tx1"/>
          </a:solidFill>
          <a:latin typeface="+mn-lt"/>
          <a:ea typeface="+mn-ea"/>
        </a:defRPr>
      </a:lvl2pPr>
      <a:lvl3pPr marL="1247775" indent="-249238" algn="l" defTabSz="998538" rtl="0" eaLnBrk="0" fontAlgn="base" hangingPunct="0">
        <a:spcBef>
          <a:spcPct val="20000"/>
        </a:spcBef>
        <a:spcAft>
          <a:spcPct val="0"/>
        </a:spcAft>
        <a:buChar char="•"/>
        <a:defRPr kumimoji="1" sz="2600">
          <a:solidFill>
            <a:schemeClr val="tx1"/>
          </a:solidFill>
          <a:latin typeface="+mn-lt"/>
          <a:ea typeface="+mn-ea"/>
        </a:defRPr>
      </a:lvl3pPr>
      <a:lvl4pPr marL="1746250" indent="-249238" algn="l" defTabSz="998538" rtl="0" eaLnBrk="0" fontAlgn="base" hangingPunct="0">
        <a:spcBef>
          <a:spcPct val="20000"/>
        </a:spcBef>
        <a:spcAft>
          <a:spcPct val="0"/>
        </a:spcAft>
        <a:buChar char="–"/>
        <a:defRPr kumimoji="1" sz="2200">
          <a:solidFill>
            <a:schemeClr val="tx1"/>
          </a:solidFill>
          <a:latin typeface="+mn-lt"/>
          <a:ea typeface="+mn-ea"/>
        </a:defRPr>
      </a:lvl4pPr>
      <a:lvl5pPr marL="2244725" indent="-249238" algn="l" defTabSz="998538" rtl="0" eaLnBrk="0" fontAlgn="base" hangingPunct="0">
        <a:spcBef>
          <a:spcPct val="20000"/>
        </a:spcBef>
        <a:spcAft>
          <a:spcPct val="0"/>
        </a:spcAft>
        <a:buChar char="»"/>
        <a:defRPr kumimoji="1" sz="2200">
          <a:solidFill>
            <a:schemeClr val="tx1"/>
          </a:solidFill>
          <a:latin typeface="+mn-lt"/>
          <a:ea typeface="+mn-ea"/>
        </a:defRPr>
      </a:lvl5pPr>
      <a:lvl6pPr marL="2701925" indent="-249238" algn="l" defTabSz="998538" rtl="0" fontAlgn="base">
        <a:spcBef>
          <a:spcPct val="20000"/>
        </a:spcBef>
        <a:spcAft>
          <a:spcPct val="0"/>
        </a:spcAft>
        <a:buChar char="»"/>
        <a:defRPr kumimoji="1" sz="2200">
          <a:solidFill>
            <a:schemeClr val="tx1"/>
          </a:solidFill>
          <a:latin typeface="+mn-lt"/>
          <a:ea typeface="+mn-ea"/>
        </a:defRPr>
      </a:lvl6pPr>
      <a:lvl7pPr marL="3159125" indent="-249238" algn="l" defTabSz="998538" rtl="0" fontAlgn="base">
        <a:spcBef>
          <a:spcPct val="20000"/>
        </a:spcBef>
        <a:spcAft>
          <a:spcPct val="0"/>
        </a:spcAft>
        <a:buChar char="»"/>
        <a:defRPr kumimoji="1" sz="2200">
          <a:solidFill>
            <a:schemeClr val="tx1"/>
          </a:solidFill>
          <a:latin typeface="+mn-lt"/>
          <a:ea typeface="+mn-ea"/>
        </a:defRPr>
      </a:lvl7pPr>
      <a:lvl8pPr marL="3616325" indent="-249238" algn="l" defTabSz="998538" rtl="0" fontAlgn="base">
        <a:spcBef>
          <a:spcPct val="20000"/>
        </a:spcBef>
        <a:spcAft>
          <a:spcPct val="0"/>
        </a:spcAft>
        <a:buChar char="»"/>
        <a:defRPr kumimoji="1" sz="2200">
          <a:solidFill>
            <a:schemeClr val="tx1"/>
          </a:solidFill>
          <a:latin typeface="+mn-lt"/>
          <a:ea typeface="+mn-ea"/>
        </a:defRPr>
      </a:lvl8pPr>
      <a:lvl9pPr marL="4073525" indent="-249238" algn="l" defTabSz="998538" rtl="0" fontAlgn="base">
        <a:spcBef>
          <a:spcPct val="20000"/>
        </a:spcBef>
        <a:spcAft>
          <a:spcPct val="0"/>
        </a:spcAft>
        <a:buChar char="»"/>
        <a:defRPr kumimoji="1" sz="2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6.xml" Type="http://schemas.openxmlformats.org/officeDocument/2006/relationships/slideLayout"/><Relationship Id="rId2" Target="https://policies.env.go.jp/policy/roadmap/local_keikaku/kuiki/index.html" TargetMode="External" Type="http://schemas.openxmlformats.org/officeDocument/2006/relationships/hyperlink"/><Relationship Id="rId3" Target="https://www.env.go.jp/earth/ondanka/biz_local/gbhojo.html" TargetMode="External" Type="http://schemas.openxmlformats.org/officeDocument/2006/relationships/hyperlink"/></Relationships>
</file>

<file path=ppt/slides/_rels/slide16.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embeddings/oleObject1.bin" Type="http://schemas.openxmlformats.org/officeDocument/2006/relationships/oleObject"/><Relationship Id="rId4" Target="../media/image1.emf"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D37EE-6819-7A53-78BB-1CF25B45F070}"/>
            </a:ext>
          </a:extLst>
        </p:cNvPr>
        <p:cNvGrpSpPr/>
        <p:nvPr/>
      </p:nvGrpSpPr>
      <p:grpSpPr>
        <a:xfrm>
          <a:off x="0" y="0"/>
          <a:ext cx="0" cy="0"/>
          <a:chOff x="0" y="0"/>
          <a:chExt cx="0" cy="0"/>
        </a:xfrm>
      </p:grpSpPr>
      <p:sp>
        <p:nvSpPr>
          <p:cNvPr id="4098" name="スライド番号プレースホルダー 3">
            <a:extLst>
              <a:ext uri="{FF2B5EF4-FFF2-40B4-BE49-F238E27FC236}">
                <a16:creationId xmlns:a16="http://schemas.microsoft.com/office/drawing/2014/main" id="{B1C4E26E-53AF-B9A8-3C91-F1187832CB02}"/>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DA94E699-44FE-44F4-8F27-D5341EEB7E75}" type="slidenum">
              <a:rPr lang="en-US" altLang="ja-JP" smtClean="0"/>
              <a:pPr/>
              <a:t>1</a:t>
            </a:fld>
            <a:endParaRPr lang="en-US" altLang="ja-JP"/>
          </a:p>
        </p:txBody>
      </p:sp>
      <p:sp>
        <p:nvSpPr>
          <p:cNvPr id="5" name="タイトル 1">
            <a:extLst>
              <a:ext uri="{FF2B5EF4-FFF2-40B4-BE49-F238E27FC236}">
                <a16:creationId xmlns:a16="http://schemas.microsoft.com/office/drawing/2014/main" id="{B4094DCF-1348-ED9E-EB47-5AF6A63CA74C}"/>
              </a:ext>
            </a:extLst>
          </p:cNvPr>
          <p:cNvSpPr txBox="1">
            <a:spLocks noChangeArrowheads="1"/>
          </p:cNvSpPr>
          <p:nvPr/>
        </p:nvSpPr>
        <p:spPr bwMode="auto">
          <a:xfrm>
            <a:off x="1354138" y="187325"/>
            <a:ext cx="7553325" cy="1200150"/>
          </a:xfrm>
          <a:prstGeom prst="rect">
            <a:avLst/>
          </a:prstGeom>
          <a:noFill/>
          <a:ln>
            <a:noFill/>
          </a:ln>
        </p:spPr>
        <p:txBody>
          <a:bodyPr lIns="99779" tIns="49890" rIns="99779" bIns="49890" anchor="ctr"/>
          <a:lst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a:lstStyle>
          <a:p>
            <a:pPr>
              <a:defRPr/>
            </a:pPr>
            <a:r>
              <a:rPr lang="ja-JP" altLang="en-US" kern="0" dirty="0"/>
              <a:t>応募書類の作成について①</a:t>
            </a:r>
            <a:br>
              <a:rPr lang="en-US" altLang="ja-JP" kern="0" dirty="0"/>
            </a:br>
            <a:r>
              <a:rPr lang="en-US" altLang="ja-JP" sz="2800" kern="0" dirty="0"/>
              <a:t>※</a:t>
            </a:r>
            <a:r>
              <a:rPr lang="ja-JP" altLang="en-US" sz="2800" kern="0" dirty="0"/>
              <a:t>本スライドは削除して提出してください。</a:t>
            </a:r>
            <a:endParaRPr lang="ja-JP" altLang="en-US" kern="0" dirty="0"/>
          </a:p>
        </p:txBody>
      </p:sp>
      <p:sp>
        <p:nvSpPr>
          <p:cNvPr id="6" name="コンテンツ プレースホルダー 2">
            <a:extLst>
              <a:ext uri="{FF2B5EF4-FFF2-40B4-BE49-F238E27FC236}">
                <a16:creationId xmlns:a16="http://schemas.microsoft.com/office/drawing/2014/main" id="{EFF82E95-6D97-8602-31DC-D4B538B1B573}"/>
              </a:ext>
            </a:extLst>
          </p:cNvPr>
          <p:cNvSpPr txBox="1">
            <a:spLocks noChangeArrowheads="1"/>
          </p:cNvSpPr>
          <p:nvPr/>
        </p:nvSpPr>
        <p:spPr bwMode="auto">
          <a:xfrm>
            <a:off x="512763" y="1668463"/>
            <a:ext cx="9236075" cy="5403745"/>
          </a:xfrm>
          <a:prstGeom prst="rect">
            <a:avLst/>
          </a:prstGeom>
          <a:noFill/>
          <a:ln w="9525">
            <a:solidFill>
              <a:srgbClr val="000000"/>
            </a:solidFill>
            <a:miter lim="800000"/>
            <a:headEnd/>
            <a:tailEnd/>
          </a:ln>
        </p:spPr>
        <p:txBody>
          <a:bodyPr lIns="99779" tIns="49890" rIns="99779" bIns="49890">
            <a:spAutoFit/>
          </a:bodyPr>
          <a:lstStyle>
            <a:lvl1pPr marL="0" indent="0" algn="ctr" defTabSz="998538" rtl="0" eaLnBrk="0" fontAlgn="base" hangingPunct="0">
              <a:spcBef>
                <a:spcPct val="20000"/>
              </a:spcBef>
              <a:spcAft>
                <a:spcPct val="0"/>
              </a:spcAft>
              <a:buNone/>
              <a:defRPr kumimoji="1" sz="3500">
                <a:solidFill>
                  <a:schemeClr val="tx1"/>
                </a:solidFill>
                <a:latin typeface="+mn-lt"/>
                <a:ea typeface="+mn-ea"/>
                <a:cs typeface="+mn-cs"/>
              </a:defRPr>
            </a:lvl1pPr>
            <a:lvl2pPr marL="457200" indent="0" algn="ctr" defTabSz="998538" rtl="0" eaLnBrk="0" fontAlgn="base" hangingPunct="0">
              <a:spcBef>
                <a:spcPct val="20000"/>
              </a:spcBef>
              <a:spcAft>
                <a:spcPct val="0"/>
              </a:spcAft>
              <a:buNone/>
              <a:defRPr kumimoji="1" sz="3100">
                <a:solidFill>
                  <a:schemeClr val="tx1"/>
                </a:solidFill>
                <a:latin typeface="+mn-lt"/>
                <a:ea typeface="+mn-ea"/>
              </a:defRPr>
            </a:lvl2pPr>
            <a:lvl3pPr marL="914400" indent="0" algn="ctr" defTabSz="998538" rtl="0" eaLnBrk="0" fontAlgn="base" hangingPunct="0">
              <a:spcBef>
                <a:spcPct val="20000"/>
              </a:spcBef>
              <a:spcAft>
                <a:spcPct val="0"/>
              </a:spcAft>
              <a:buNone/>
              <a:defRPr kumimoji="1" sz="2600">
                <a:solidFill>
                  <a:schemeClr val="tx1"/>
                </a:solidFill>
                <a:latin typeface="+mn-lt"/>
                <a:ea typeface="+mn-ea"/>
              </a:defRPr>
            </a:lvl3pPr>
            <a:lvl4pPr marL="1371600" indent="0" algn="ctr" defTabSz="998538" rtl="0" eaLnBrk="0" fontAlgn="base" hangingPunct="0">
              <a:spcBef>
                <a:spcPct val="20000"/>
              </a:spcBef>
              <a:spcAft>
                <a:spcPct val="0"/>
              </a:spcAft>
              <a:buNone/>
              <a:defRPr kumimoji="1" sz="2200">
                <a:solidFill>
                  <a:schemeClr val="tx1"/>
                </a:solidFill>
                <a:latin typeface="+mn-lt"/>
                <a:ea typeface="+mn-ea"/>
              </a:defRPr>
            </a:lvl4pPr>
            <a:lvl5pPr marL="1828800" indent="0" algn="ctr" defTabSz="998538" rtl="0" eaLnBrk="0" fontAlgn="base" hangingPunct="0">
              <a:spcBef>
                <a:spcPct val="20000"/>
              </a:spcBef>
              <a:spcAft>
                <a:spcPct val="0"/>
              </a:spcAft>
              <a:buNone/>
              <a:defRPr kumimoji="1" sz="2200">
                <a:solidFill>
                  <a:schemeClr val="tx1"/>
                </a:solidFill>
                <a:latin typeface="+mn-lt"/>
                <a:ea typeface="+mn-ea"/>
              </a:defRPr>
            </a:lvl5pPr>
            <a:lvl6pPr marL="2286000" indent="0" algn="ctr" defTabSz="998538" rtl="0" fontAlgn="base">
              <a:spcBef>
                <a:spcPct val="20000"/>
              </a:spcBef>
              <a:spcAft>
                <a:spcPct val="0"/>
              </a:spcAft>
              <a:buNone/>
              <a:defRPr kumimoji="1" sz="2200">
                <a:solidFill>
                  <a:schemeClr val="tx1"/>
                </a:solidFill>
                <a:latin typeface="+mn-lt"/>
                <a:ea typeface="+mn-ea"/>
              </a:defRPr>
            </a:lvl6pPr>
            <a:lvl7pPr marL="2743200" indent="0" algn="ctr" defTabSz="998538" rtl="0" fontAlgn="base">
              <a:spcBef>
                <a:spcPct val="20000"/>
              </a:spcBef>
              <a:spcAft>
                <a:spcPct val="0"/>
              </a:spcAft>
              <a:buNone/>
              <a:defRPr kumimoji="1" sz="2200">
                <a:solidFill>
                  <a:schemeClr val="tx1"/>
                </a:solidFill>
                <a:latin typeface="+mn-lt"/>
                <a:ea typeface="+mn-ea"/>
              </a:defRPr>
            </a:lvl7pPr>
            <a:lvl8pPr marL="3200400" indent="0" algn="ctr" defTabSz="998538" rtl="0" fontAlgn="base">
              <a:spcBef>
                <a:spcPct val="20000"/>
              </a:spcBef>
              <a:spcAft>
                <a:spcPct val="0"/>
              </a:spcAft>
              <a:buNone/>
              <a:defRPr kumimoji="1" sz="2200">
                <a:solidFill>
                  <a:schemeClr val="tx1"/>
                </a:solidFill>
                <a:latin typeface="+mn-lt"/>
                <a:ea typeface="+mn-ea"/>
              </a:defRPr>
            </a:lvl8pPr>
            <a:lvl9pPr marL="3657600" indent="0" algn="ctr" defTabSz="998538" rtl="0" fontAlgn="base">
              <a:spcBef>
                <a:spcPct val="20000"/>
              </a:spcBef>
              <a:spcAft>
                <a:spcPct val="0"/>
              </a:spcAft>
              <a:buNone/>
              <a:defRPr kumimoji="1" sz="2200">
                <a:solidFill>
                  <a:schemeClr val="tx1"/>
                </a:solidFill>
                <a:latin typeface="+mn-lt"/>
                <a:ea typeface="+mn-ea"/>
              </a:defRPr>
            </a:lvl9pPr>
          </a:lstStyle>
          <a:p>
            <a:pPr marL="182563" indent="-182563" algn="l">
              <a:spcBef>
                <a:spcPts val="600"/>
              </a:spcBef>
              <a:defRPr/>
            </a:pPr>
            <a:r>
              <a:rPr lang="ja-JP" altLang="en-US" sz="2800" kern="0" dirty="0"/>
              <a:t>○応募資料の作成に当たっては、技術開発・実証の定量的目標とその達成可能性を明示すると共に、特に以下の３点が審査委員に十分に伝わるようにしてください。</a:t>
            </a:r>
            <a:endParaRPr lang="en-US" altLang="ja-JP" sz="2800" kern="0" dirty="0"/>
          </a:p>
          <a:p>
            <a:pPr marL="182563" indent="-182563" algn="l">
              <a:spcBef>
                <a:spcPts val="600"/>
              </a:spcBef>
              <a:defRPr/>
            </a:pPr>
            <a:r>
              <a:rPr lang="ja-JP" altLang="en-US" sz="2800" kern="0" dirty="0"/>
              <a:t>（１）</a:t>
            </a:r>
            <a:r>
              <a:rPr lang="ja-JP" altLang="en-US" sz="2400" kern="0" dirty="0"/>
              <a:t>開発する技術・システムの新規性と有効性：既存技術と比較した新規性や定量的な性能評価による有効性を具体的に示してください。</a:t>
            </a:r>
            <a:endParaRPr lang="en-US" altLang="ja-JP" sz="2400" kern="0" dirty="0"/>
          </a:p>
          <a:p>
            <a:pPr marL="182563" indent="-182563" algn="l">
              <a:spcBef>
                <a:spcPts val="600"/>
              </a:spcBef>
              <a:defRPr/>
            </a:pPr>
            <a:r>
              <a:rPr lang="ja-JP" altLang="en-US" sz="2800" kern="0" dirty="0"/>
              <a:t>（２）</a:t>
            </a:r>
            <a:r>
              <a:rPr lang="en-US" altLang="ja-JP" sz="2400" kern="0" dirty="0"/>
              <a:t>CO2</a:t>
            </a:r>
            <a:r>
              <a:rPr lang="ja-JP" altLang="en-US" sz="2400" kern="0" dirty="0"/>
              <a:t>排出削減に対する寄与：開発技術やシステムによる</a:t>
            </a:r>
            <a:r>
              <a:rPr lang="en-US" altLang="ja-JP" sz="2400" kern="0" dirty="0"/>
              <a:t>CO2</a:t>
            </a:r>
            <a:r>
              <a:rPr lang="ja-JP" altLang="en-US" sz="2400" kern="0" dirty="0"/>
              <a:t>削減量が大きいことと、</a:t>
            </a:r>
            <a:r>
              <a:rPr lang="en-US" altLang="ja-JP" sz="2400" kern="0" dirty="0"/>
              <a:t>CO2</a:t>
            </a:r>
            <a:r>
              <a:rPr lang="ja-JP" altLang="en-US" sz="2400" kern="0" dirty="0"/>
              <a:t>削減コストが</a:t>
            </a:r>
            <a:r>
              <a:rPr lang="en-US" altLang="ja-JP" sz="2400" kern="0" dirty="0"/>
              <a:t>CO2</a:t>
            </a:r>
            <a:r>
              <a:rPr lang="ja-JP" altLang="en-US" sz="2400" kern="0" dirty="0"/>
              <a:t>排出権取引における価格と比較して妥当であることを示してください。</a:t>
            </a:r>
            <a:endParaRPr lang="en-US" altLang="ja-JP" sz="2400" kern="0" dirty="0"/>
          </a:p>
          <a:p>
            <a:pPr marL="182563" indent="-182563" algn="l">
              <a:spcBef>
                <a:spcPts val="600"/>
              </a:spcBef>
              <a:defRPr/>
            </a:pPr>
            <a:r>
              <a:rPr lang="ja-JP" altLang="en-US" sz="2400" kern="0" dirty="0"/>
              <a:t>（３）社会実装の確実性：</a:t>
            </a:r>
            <a:r>
              <a:rPr lang="en-US" altLang="ja-JP" sz="2400" kern="0" dirty="0"/>
              <a:t>CO2</a:t>
            </a:r>
            <a:r>
              <a:rPr lang="ja-JP" altLang="en-US" sz="2400" kern="0" dirty="0"/>
              <a:t>排出削減は、開発した技術・システムが社会実装されて初めて実現されます。このため、具体的なユーザーニーズ、それを満足する製品コンセプト、価格及び、それを可能にする事業化体制を示し、事業化が確実に可能なことを示してください。</a:t>
            </a:r>
            <a:endParaRPr lang="en-US" altLang="ja-JP" sz="2400" kern="0" dirty="0"/>
          </a:p>
          <a:p>
            <a:pPr algn="l">
              <a:defRPr/>
            </a:pPr>
            <a:endParaRPr lang="en-US" altLang="ja-JP" sz="1800" kern="0" dirty="0"/>
          </a:p>
        </p:txBody>
      </p:sp>
    </p:spTree>
    <p:extLst>
      <p:ext uri="{BB962C8B-B14F-4D97-AF65-F5344CB8AC3E}">
        <p14:creationId xmlns:p14="http://schemas.microsoft.com/office/powerpoint/2010/main" val="19090739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a:extLst>
              <a:ext uri="{FF2B5EF4-FFF2-40B4-BE49-F238E27FC236}">
                <a16:creationId xmlns:a16="http://schemas.microsoft.com/office/drawing/2014/main" id="{5820D6CB-2C2B-770D-B498-4266E4FE8222}"/>
              </a:ext>
            </a:extLst>
          </p:cNvPr>
          <p:cNvSpPr txBox="1">
            <a:spLocks noChangeArrowheads="1"/>
          </p:cNvSpPr>
          <p:nvPr/>
        </p:nvSpPr>
        <p:spPr bwMode="auto">
          <a:xfrm>
            <a:off x="419100" y="673100"/>
            <a:ext cx="90535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応募時点の技術開発の現状</a:t>
            </a:r>
            <a:endParaRPr lang="ja-JP" altLang="en-US" sz="1400" i="1" dirty="0">
              <a:solidFill>
                <a:srgbClr val="FF0000"/>
              </a:solidFill>
            </a:endParaRPr>
          </a:p>
        </p:txBody>
      </p:sp>
      <p:sp>
        <p:nvSpPr>
          <p:cNvPr id="13315" name="AutoShape 7">
            <a:extLst>
              <a:ext uri="{FF2B5EF4-FFF2-40B4-BE49-F238E27FC236}">
                <a16:creationId xmlns:a16="http://schemas.microsoft.com/office/drawing/2014/main" id="{A7103B10-8190-2F39-DB73-72CE01A49E80}"/>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3316" name="Text Box 8">
            <a:extLst>
              <a:ext uri="{FF2B5EF4-FFF2-40B4-BE49-F238E27FC236}">
                <a16:creationId xmlns:a16="http://schemas.microsoft.com/office/drawing/2014/main" id="{D803E4C8-8463-0E13-C451-F4DBCEBF304E}"/>
              </a:ext>
            </a:extLst>
          </p:cNvPr>
          <p:cNvSpPr txBox="1">
            <a:spLocks noChangeArrowheads="1"/>
          </p:cNvSpPr>
          <p:nvPr/>
        </p:nvSpPr>
        <p:spPr bwMode="auto">
          <a:xfrm>
            <a:off x="1470025" y="228600"/>
            <a:ext cx="49307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buFontTx/>
              <a:buNone/>
            </a:pPr>
            <a:r>
              <a:rPr lang="ja-JP" altLang="en-US" sz="1200" i="1" dirty="0"/>
              <a:t>余白を</a:t>
            </a:r>
            <a:r>
              <a:rPr lang="en-US" altLang="ja-JP" sz="1200" i="1" dirty="0"/>
              <a:t>1.5</a:t>
            </a:r>
            <a:r>
              <a:rPr lang="ja-JP" altLang="en-US" sz="1200" i="1" dirty="0"/>
              <a:t>ｃｍ程度設けること</a:t>
            </a:r>
            <a:endParaRPr lang="en-US" altLang="ja-JP" sz="1200" i="1" dirty="0"/>
          </a:p>
          <a:p>
            <a:pPr eaLnBrk="1" hangingPunct="1">
              <a:spcBef>
                <a:spcPts val="0"/>
              </a:spcBef>
              <a:buFontTx/>
              <a:buNone/>
            </a:pPr>
            <a:r>
              <a:rPr lang="ja-JP" altLang="en-US" sz="1200" i="1" dirty="0">
                <a:solidFill>
                  <a:srgbClr val="FF0000"/>
                </a:solidFill>
              </a:rPr>
              <a:t>（提出時にはこの記載を削除してください）</a:t>
            </a:r>
          </a:p>
        </p:txBody>
      </p:sp>
      <p:graphicFrame>
        <p:nvGraphicFramePr>
          <p:cNvPr id="9" name="Group 50">
            <a:extLst>
              <a:ext uri="{FF2B5EF4-FFF2-40B4-BE49-F238E27FC236}">
                <a16:creationId xmlns:a16="http://schemas.microsoft.com/office/drawing/2014/main" id="{96E31182-4899-BE6B-D27C-84304BE5B0A2}"/>
              </a:ext>
            </a:extLst>
          </p:cNvPr>
          <p:cNvGraphicFramePr>
            <a:graphicFrameLocks noGrp="1"/>
          </p:cNvGraphicFramePr>
          <p:nvPr>
            <p:extLst>
              <p:ext uri="{D42A27DB-BD31-4B8C-83A1-F6EECF244321}">
                <p14:modId xmlns:p14="http://schemas.microsoft.com/office/powerpoint/2010/main" val="1155872398"/>
              </p:ext>
            </p:extLst>
          </p:nvPr>
        </p:nvGraphicFramePr>
        <p:xfrm>
          <a:off x="522288" y="1042988"/>
          <a:ext cx="9456737" cy="5514974"/>
        </p:xfrm>
        <a:graphic>
          <a:graphicData uri="http://schemas.openxmlformats.org/drawingml/2006/table">
            <a:tbl>
              <a:tblPr/>
              <a:tblGrid>
                <a:gridCol w="703955">
                  <a:extLst>
                    <a:ext uri="{9D8B030D-6E8A-4147-A177-3AD203B41FA5}">
                      <a16:colId xmlns:a16="http://schemas.microsoft.com/office/drawing/2014/main" val="20000"/>
                    </a:ext>
                  </a:extLst>
                </a:gridCol>
                <a:gridCol w="2795151">
                  <a:extLst>
                    <a:ext uri="{9D8B030D-6E8A-4147-A177-3AD203B41FA5}">
                      <a16:colId xmlns:a16="http://schemas.microsoft.com/office/drawing/2014/main" val="20001"/>
                    </a:ext>
                  </a:extLst>
                </a:gridCol>
                <a:gridCol w="5957631">
                  <a:extLst>
                    <a:ext uri="{9D8B030D-6E8A-4147-A177-3AD203B41FA5}">
                      <a16:colId xmlns:a16="http://schemas.microsoft.com/office/drawing/2014/main" val="20002"/>
                    </a:ext>
                  </a:extLst>
                </a:gridCol>
              </a:tblGrid>
              <a:tr h="25912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技術開発項目</a:t>
                      </a: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当該技術の現状</a:t>
                      </a: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3432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Arial" charset="0"/>
                          <a:ea typeface="ＭＳ Ｐゴシック" pitchFamily="50" charset="-128"/>
                        </a:rPr>
                        <a:t>全体</a:t>
                      </a: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全体として開発する内容を端的に記載してください。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・技術開発課題全体の応募時の準備状況（既存の類似技術との比較等）について、具体的かつ定量的に（数値で）記載してください。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143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A1</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en-US" sz="1100" b="0" i="1" u="none" strike="noStrike" cap="none" normalizeH="0" baseline="0" dirty="0">
                          <a:ln>
                            <a:noFill/>
                          </a:ln>
                          <a:solidFill>
                            <a:srgbClr val="FF0000"/>
                          </a:solidFill>
                          <a:effectLst/>
                          <a:latin typeface="Arial" charset="0"/>
                          <a:ea typeface="ＭＳ Ｐゴシック" pitchFamily="50" charset="-128"/>
                        </a:rPr>
                        <a:t>技術開発項目</a:t>
                      </a:r>
                      <a:r>
                        <a:rPr kumimoji="1" lang="en-US" altLang="ja-JP" sz="1100" b="0" i="1" u="none" strike="noStrike" cap="none" normalizeH="0" baseline="0" dirty="0">
                          <a:ln>
                            <a:noFill/>
                          </a:ln>
                          <a:solidFill>
                            <a:srgbClr val="FF0000"/>
                          </a:solidFill>
                          <a:effectLst/>
                          <a:latin typeface="Arial" charset="0"/>
                          <a:ea typeface="ＭＳ Ｐゴシック" pitchFamily="50" charset="-128"/>
                        </a:rPr>
                        <a:t>A1</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の</a:t>
                      </a:r>
                      <a:r>
                        <a:rPr kumimoji="1" lang="zh-TW" altLang="en-US" sz="1100" b="0" i="1" u="none" strike="noStrike" cap="none" normalizeH="0" baseline="0" dirty="0">
                          <a:ln>
                            <a:noFill/>
                          </a:ln>
                          <a:solidFill>
                            <a:srgbClr val="FF0000"/>
                          </a:solidFill>
                          <a:effectLst/>
                          <a:latin typeface="Arial" charset="0"/>
                          <a:ea typeface="ＭＳ Ｐゴシック" pitchFamily="50" charset="-128"/>
                        </a:rPr>
                        <a:t>技術開発項目</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名を記載してください。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・各要素技術／システムの応募時の準備状況（既存の類似技術との比較等）について、具体的かつ定量的に（数値で）記載してください。（以下同様）</a:t>
                      </a: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82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A2</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zh-TW" altLang="en-US" sz="1100" b="0" i="1" u="none" strike="noStrike" cap="none" normalizeH="0" baseline="0" dirty="0">
                          <a:ln>
                            <a:noFill/>
                          </a:ln>
                          <a:solidFill>
                            <a:srgbClr val="FF0000"/>
                          </a:solidFill>
                          <a:effectLst/>
                          <a:latin typeface="Arial" charset="0"/>
                          <a:ea typeface="ＭＳ Ｐゴシック" pitchFamily="50" charset="-128"/>
                        </a:rPr>
                        <a:t>技術開発項目</a:t>
                      </a:r>
                      <a:r>
                        <a:rPr kumimoji="1" lang="en-US" altLang="ja-JP" sz="1100" b="0" i="1" u="none" strike="noStrike" cap="none" normalizeH="0" baseline="0" dirty="0">
                          <a:ln>
                            <a:noFill/>
                          </a:ln>
                          <a:solidFill>
                            <a:srgbClr val="FF0000"/>
                          </a:solidFill>
                          <a:effectLst/>
                          <a:latin typeface="Arial" charset="0"/>
                          <a:ea typeface="ＭＳ Ｐゴシック" pitchFamily="50" charset="-128"/>
                        </a:rPr>
                        <a:t>A2</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の</a:t>
                      </a:r>
                      <a:r>
                        <a:rPr kumimoji="1" lang="zh-TW" altLang="en-US" sz="1100" b="0" i="1" u="none" strike="noStrike" cap="none" normalizeH="0" baseline="0" dirty="0">
                          <a:ln>
                            <a:noFill/>
                          </a:ln>
                          <a:solidFill>
                            <a:srgbClr val="FF0000"/>
                          </a:solidFill>
                          <a:effectLst/>
                          <a:latin typeface="Arial" charset="0"/>
                          <a:ea typeface="ＭＳ Ｐゴシック" pitchFamily="50" charset="-128"/>
                        </a:rPr>
                        <a:t>技術開発項目</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名を記載してください。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1" u="none" strike="noStrike" cap="none" normalizeH="0" baseline="0" dirty="0">
                          <a:ln>
                            <a:noFill/>
                          </a:ln>
                          <a:solidFill>
                            <a:srgbClr val="FF0000"/>
                          </a:solidFill>
                          <a:effectLst/>
                          <a:latin typeface="Arial" charset="0"/>
                          <a:ea typeface="ＭＳ Ｐゴシック" pitchFamily="50" charset="-128"/>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なければ削除してください。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82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A3</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zh-TW" altLang="en-US" sz="1100" b="0" i="1" u="none" strike="noStrike" cap="none" normalizeH="0" baseline="0" dirty="0">
                          <a:ln>
                            <a:noFill/>
                          </a:ln>
                          <a:solidFill>
                            <a:srgbClr val="FF0000"/>
                          </a:solidFill>
                          <a:effectLst/>
                          <a:latin typeface="Arial" charset="0"/>
                          <a:ea typeface="ＭＳ Ｐゴシック" pitchFamily="50" charset="-128"/>
                        </a:rPr>
                        <a:t>技術開発項目</a:t>
                      </a:r>
                      <a:r>
                        <a:rPr kumimoji="1" lang="en-US" altLang="ja-JP" sz="1100" b="0" i="1" u="none" strike="noStrike" cap="none" normalizeH="0" baseline="0" dirty="0">
                          <a:ln>
                            <a:noFill/>
                          </a:ln>
                          <a:solidFill>
                            <a:srgbClr val="FF0000"/>
                          </a:solidFill>
                          <a:effectLst/>
                          <a:latin typeface="Arial" charset="0"/>
                          <a:ea typeface="ＭＳ Ｐゴシック" pitchFamily="50" charset="-128"/>
                        </a:rPr>
                        <a:t>A3</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の</a:t>
                      </a:r>
                      <a:r>
                        <a:rPr kumimoji="1" lang="zh-TW" altLang="en-US" sz="1100" b="0" i="1" u="none" strike="noStrike" cap="none" normalizeH="0" baseline="0" dirty="0">
                          <a:ln>
                            <a:noFill/>
                          </a:ln>
                          <a:solidFill>
                            <a:srgbClr val="FF0000"/>
                          </a:solidFill>
                          <a:effectLst/>
                          <a:latin typeface="Arial" charset="0"/>
                          <a:ea typeface="ＭＳ Ｐゴシック" pitchFamily="50" charset="-128"/>
                        </a:rPr>
                        <a:t>技術開発項目</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名を記載してください。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1" u="none" strike="noStrike" cap="none" normalizeH="0" baseline="0" dirty="0">
                          <a:ln>
                            <a:noFill/>
                          </a:ln>
                          <a:solidFill>
                            <a:srgbClr val="FF0000"/>
                          </a:solidFill>
                          <a:effectLst/>
                          <a:latin typeface="Arial" charset="0"/>
                          <a:ea typeface="ＭＳ Ｐゴシック" pitchFamily="50" charset="-128"/>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なければ削除してください。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482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B</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システム統合の内容を端的に記載してください。</a:t>
                      </a:r>
                      <a:endParaRPr kumimoji="1" lang="ja-JP" altLang="en-US" sz="1100" b="0" i="1" u="none" strike="noStrike" cap="none" normalizeH="0" baseline="0" dirty="0">
                        <a:ln>
                          <a:noFill/>
                        </a:ln>
                        <a:solidFill>
                          <a:srgbClr val="0070C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675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C</a:t>
                      </a:r>
                      <a:endParaRPr kumimoji="1" lang="ja-JP" altLang="en-US" sz="1100" b="0" i="0" u="none" strike="noStrike" cap="none" normalizeH="0" baseline="0" dirty="0">
                        <a:ln>
                          <a:noFill/>
                        </a:ln>
                        <a:solidFill>
                          <a:srgbClr val="0070C0"/>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実証の内容を端的に記載してください。</a:t>
                      </a:r>
                      <a:endParaRPr kumimoji="1" lang="ja-JP" altLang="en-US" sz="1100" b="0" i="1" u="none" strike="noStrike" cap="none" normalizeH="0" baseline="0" dirty="0">
                        <a:ln>
                          <a:noFill/>
                        </a:ln>
                        <a:solidFill>
                          <a:srgbClr val="0070C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2675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D</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事業化計画の策定方針を端的に記載してください。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0" name="Text Box 21">
            <a:extLst>
              <a:ext uri="{FF2B5EF4-FFF2-40B4-BE49-F238E27FC236}">
                <a16:creationId xmlns:a16="http://schemas.microsoft.com/office/drawing/2014/main" id="{BABC0201-A90C-86AF-0959-BD5C6B9D07A2}"/>
              </a:ext>
            </a:extLst>
          </p:cNvPr>
          <p:cNvSpPr txBox="1">
            <a:spLocks noChangeArrowheads="1"/>
          </p:cNvSpPr>
          <p:nvPr/>
        </p:nvSpPr>
        <p:spPr bwMode="auto">
          <a:xfrm>
            <a:off x="4246418" y="292078"/>
            <a:ext cx="5381625" cy="738664"/>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dirty="0"/>
              <a:t>＜留意事項＞技術開発課題全体及び各技術開発項目のそれぞれについて、応募時の準備状況を以下の表に記載してください。課題概要（１ページ）の②に記載した</a:t>
            </a:r>
            <a:r>
              <a:rPr lang="en-US" altLang="ja-JP" sz="1050" i="1" dirty="0"/>
              <a:t>A1,  A2, </a:t>
            </a:r>
            <a:r>
              <a:rPr lang="ja-JP" altLang="en-US" sz="1050" i="1" dirty="0"/>
              <a:t>・・・</a:t>
            </a:r>
            <a:r>
              <a:rPr lang="en-US" altLang="ja-JP" sz="1050" i="1" dirty="0"/>
              <a:t>, B, C, D</a:t>
            </a:r>
            <a:r>
              <a:rPr lang="ja-JP" altLang="en-US" sz="1050" i="1" dirty="0"/>
              <a:t>と連動させて各技術開発項目について簡潔に記載してください。各セル内の行数は変更して構いません。必要のない行は削除してください。（１ページ以内に収めること。）</a:t>
            </a:r>
          </a:p>
        </p:txBody>
      </p:sp>
      <p:sp>
        <p:nvSpPr>
          <p:cNvPr id="13356" name="スライド番号プレースホルダー 1">
            <a:extLst>
              <a:ext uri="{FF2B5EF4-FFF2-40B4-BE49-F238E27FC236}">
                <a16:creationId xmlns:a16="http://schemas.microsoft.com/office/drawing/2014/main" id="{284D6E05-CB6F-6399-A7C6-C6F5B3FB45CE}"/>
              </a:ext>
            </a:extLst>
          </p:cNvPr>
          <p:cNvSpPr>
            <a:spLocks noGrp="1"/>
          </p:cNvSpPr>
          <p:nvPr>
            <p:ph type="sldNum" sz="quarter" idx="12"/>
          </p:nvPr>
        </p:nvSpPr>
        <p:spPr>
          <a:xfrm>
            <a:off x="7867650" y="6927851"/>
            <a:ext cx="2393950" cy="2730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7FEEA9E3-400D-49E0-BB18-8A3F73568A29}" type="slidenum">
              <a:rPr lang="en-US" altLang="ja-JP" smtClean="0"/>
              <a:pPr/>
              <a:t>10</a:t>
            </a:fld>
            <a:endParaRPr lang="en-US" altLang="ja-JP"/>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741099-08C5-54E2-7CCE-99079E1909DB}"/>
            </a:ext>
          </a:extLst>
        </p:cNvPr>
        <p:cNvGrpSpPr/>
        <p:nvPr/>
      </p:nvGrpSpPr>
      <p:grpSpPr>
        <a:xfrm>
          <a:off x="0" y="0"/>
          <a:ext cx="0" cy="0"/>
          <a:chOff x="0" y="0"/>
          <a:chExt cx="0" cy="0"/>
        </a:xfrm>
      </p:grpSpPr>
      <p:sp>
        <p:nvSpPr>
          <p:cNvPr id="14338" name="Text Box 2">
            <a:extLst>
              <a:ext uri="{FF2B5EF4-FFF2-40B4-BE49-F238E27FC236}">
                <a16:creationId xmlns:a16="http://schemas.microsoft.com/office/drawing/2014/main" id="{42CD7D7C-6019-C17E-B406-42A71B98BD52}"/>
              </a:ext>
            </a:extLst>
          </p:cNvPr>
          <p:cNvSpPr txBox="1">
            <a:spLocks noChangeArrowheads="1"/>
          </p:cNvSpPr>
          <p:nvPr/>
        </p:nvSpPr>
        <p:spPr bwMode="auto">
          <a:xfrm>
            <a:off x="276225" y="1166813"/>
            <a:ext cx="90535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実施期間中における技術開発・実証の目標と内容　</a:t>
            </a:r>
            <a:endParaRPr lang="ja-JP" altLang="en-US" sz="1400" i="1" dirty="0">
              <a:solidFill>
                <a:srgbClr val="FF0000"/>
              </a:solidFill>
            </a:endParaRPr>
          </a:p>
        </p:txBody>
      </p:sp>
      <p:sp>
        <p:nvSpPr>
          <p:cNvPr id="14339" name="AutoShape 7">
            <a:extLst>
              <a:ext uri="{FF2B5EF4-FFF2-40B4-BE49-F238E27FC236}">
                <a16:creationId xmlns:a16="http://schemas.microsoft.com/office/drawing/2014/main" id="{8FA17306-34B0-5B41-696E-89E1A6744D8D}"/>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40" name="Text Box 8">
            <a:extLst>
              <a:ext uri="{FF2B5EF4-FFF2-40B4-BE49-F238E27FC236}">
                <a16:creationId xmlns:a16="http://schemas.microsoft.com/office/drawing/2014/main" id="{DF0F1868-4877-7B97-2194-281B0A67C148}"/>
              </a:ext>
            </a:extLst>
          </p:cNvPr>
          <p:cNvSpPr txBox="1">
            <a:spLocks noChangeArrowheads="1"/>
          </p:cNvSpPr>
          <p:nvPr/>
        </p:nvSpPr>
        <p:spPr bwMode="auto">
          <a:xfrm>
            <a:off x="1470025" y="228600"/>
            <a:ext cx="49307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buFontTx/>
              <a:buNone/>
            </a:pPr>
            <a:r>
              <a:rPr lang="ja-JP" altLang="en-US" sz="1200" i="1" dirty="0"/>
              <a:t>余白を</a:t>
            </a:r>
            <a:r>
              <a:rPr lang="en-US" altLang="ja-JP" sz="1200" i="1" dirty="0"/>
              <a:t>1.5</a:t>
            </a:r>
            <a:r>
              <a:rPr lang="ja-JP" altLang="en-US" sz="1200" i="1" dirty="0"/>
              <a:t>ｃｍ程度設けること</a:t>
            </a:r>
            <a:endParaRPr lang="en-US" altLang="ja-JP" sz="1200" i="1" dirty="0"/>
          </a:p>
          <a:p>
            <a:pPr eaLnBrk="1" hangingPunct="1">
              <a:spcBef>
                <a:spcPts val="0"/>
              </a:spcBef>
              <a:buFontTx/>
              <a:buNone/>
            </a:pPr>
            <a:r>
              <a:rPr lang="ja-JP" altLang="en-US" sz="1200" i="1" dirty="0">
                <a:solidFill>
                  <a:srgbClr val="FF0000"/>
                </a:solidFill>
              </a:rPr>
              <a:t>（提出時にはこの記載を削除してください）</a:t>
            </a:r>
          </a:p>
        </p:txBody>
      </p:sp>
      <p:graphicFrame>
        <p:nvGraphicFramePr>
          <p:cNvPr id="9" name="Group 50">
            <a:extLst>
              <a:ext uri="{FF2B5EF4-FFF2-40B4-BE49-F238E27FC236}">
                <a16:creationId xmlns:a16="http://schemas.microsoft.com/office/drawing/2014/main" id="{E95ADD05-968C-5DBD-9801-57013A6E7AE8}"/>
              </a:ext>
            </a:extLst>
          </p:cNvPr>
          <p:cNvGraphicFramePr>
            <a:graphicFrameLocks noGrp="1"/>
          </p:cNvGraphicFramePr>
          <p:nvPr>
            <p:extLst>
              <p:ext uri="{D42A27DB-BD31-4B8C-83A1-F6EECF244321}">
                <p14:modId xmlns:p14="http://schemas.microsoft.com/office/powerpoint/2010/main" val="96938348"/>
              </p:ext>
            </p:extLst>
          </p:nvPr>
        </p:nvGraphicFramePr>
        <p:xfrm>
          <a:off x="276227" y="1631949"/>
          <a:ext cx="9885365" cy="5357184"/>
        </p:xfrm>
        <a:graphic>
          <a:graphicData uri="http://schemas.openxmlformats.org/drawingml/2006/table">
            <a:tbl>
              <a:tblPr/>
              <a:tblGrid>
                <a:gridCol w="479805">
                  <a:extLst>
                    <a:ext uri="{9D8B030D-6E8A-4147-A177-3AD203B41FA5}">
                      <a16:colId xmlns:a16="http://schemas.microsoft.com/office/drawing/2014/main" val="20000"/>
                    </a:ext>
                  </a:extLst>
                </a:gridCol>
                <a:gridCol w="1175695">
                  <a:extLst>
                    <a:ext uri="{9D8B030D-6E8A-4147-A177-3AD203B41FA5}">
                      <a16:colId xmlns:a16="http://schemas.microsoft.com/office/drawing/2014/main" val="20001"/>
                    </a:ext>
                  </a:extLst>
                </a:gridCol>
                <a:gridCol w="1175695">
                  <a:extLst>
                    <a:ext uri="{9D8B030D-6E8A-4147-A177-3AD203B41FA5}">
                      <a16:colId xmlns:a16="http://schemas.microsoft.com/office/drawing/2014/main" val="20002"/>
                    </a:ext>
                  </a:extLst>
                </a:gridCol>
                <a:gridCol w="1175695">
                  <a:extLst>
                    <a:ext uri="{9D8B030D-6E8A-4147-A177-3AD203B41FA5}">
                      <a16:colId xmlns:a16="http://schemas.microsoft.com/office/drawing/2014/main" val="20003"/>
                    </a:ext>
                  </a:extLst>
                </a:gridCol>
                <a:gridCol w="1175695">
                  <a:extLst>
                    <a:ext uri="{9D8B030D-6E8A-4147-A177-3AD203B41FA5}">
                      <a16:colId xmlns:a16="http://schemas.microsoft.com/office/drawing/2014/main" val="20004"/>
                    </a:ext>
                  </a:extLst>
                </a:gridCol>
                <a:gridCol w="1175695">
                  <a:extLst>
                    <a:ext uri="{9D8B030D-6E8A-4147-A177-3AD203B41FA5}">
                      <a16:colId xmlns:a16="http://schemas.microsoft.com/office/drawing/2014/main" val="1090771077"/>
                    </a:ext>
                  </a:extLst>
                </a:gridCol>
                <a:gridCol w="1175695">
                  <a:extLst>
                    <a:ext uri="{9D8B030D-6E8A-4147-A177-3AD203B41FA5}">
                      <a16:colId xmlns:a16="http://schemas.microsoft.com/office/drawing/2014/main" val="547635094"/>
                    </a:ext>
                  </a:extLst>
                </a:gridCol>
                <a:gridCol w="1175695">
                  <a:extLst>
                    <a:ext uri="{9D8B030D-6E8A-4147-A177-3AD203B41FA5}">
                      <a16:colId xmlns:a16="http://schemas.microsoft.com/office/drawing/2014/main" val="20005"/>
                    </a:ext>
                  </a:extLst>
                </a:gridCol>
                <a:gridCol w="1175695">
                  <a:extLst>
                    <a:ext uri="{9D8B030D-6E8A-4147-A177-3AD203B41FA5}">
                      <a16:colId xmlns:a16="http://schemas.microsoft.com/office/drawing/2014/main" val="20006"/>
                    </a:ext>
                  </a:extLst>
                </a:gridCol>
              </a:tblGrid>
              <a:tr h="44346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Arial" charset="0"/>
                          <a:ea typeface="ＭＳ Ｐゴシック" pitchFamily="50" charset="-128"/>
                        </a:rPr>
                        <a:t>令和８年度の目標</a:t>
                      </a: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Arial" charset="0"/>
                          <a:ea typeface="ＭＳ Ｐゴシック" pitchFamily="50" charset="-128"/>
                        </a:rPr>
                        <a:t>令和８年度の技術開発・実証内容</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Arial" charset="0"/>
                          <a:ea typeface="ＭＳ Ｐゴシック" pitchFamily="50" charset="-128"/>
                        </a:rPr>
                        <a:t>令和９年度の目標</a:t>
                      </a: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Arial" charset="0"/>
                          <a:ea typeface="ＭＳ Ｐゴシック" pitchFamily="50" charset="-128"/>
                        </a:rPr>
                        <a:t>令和９年度の技術開発・実証内容</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Arial" charset="0"/>
                          <a:ea typeface="ＭＳ Ｐゴシック" pitchFamily="50" charset="-128"/>
                        </a:rPr>
                        <a:t>令和</a:t>
                      </a:r>
                      <a:r>
                        <a:rPr kumimoji="1" lang="en-US" altLang="ja-JP" sz="1000" b="1" i="0" u="none" strike="noStrike" cap="none" normalizeH="0" baseline="0" dirty="0">
                          <a:ln>
                            <a:noFill/>
                          </a:ln>
                          <a:solidFill>
                            <a:schemeClr val="tx1"/>
                          </a:solidFill>
                          <a:effectLst/>
                          <a:latin typeface="Arial" charset="0"/>
                          <a:ea typeface="ＭＳ Ｐゴシック" pitchFamily="50" charset="-128"/>
                        </a:rPr>
                        <a:t>10</a:t>
                      </a:r>
                      <a:r>
                        <a:rPr kumimoji="1" lang="ja-JP" altLang="en-US" sz="1000" b="1" i="0" u="none" strike="noStrike" cap="none" normalizeH="0" baseline="0" dirty="0">
                          <a:ln>
                            <a:noFill/>
                          </a:ln>
                          <a:solidFill>
                            <a:schemeClr val="tx1"/>
                          </a:solidFill>
                          <a:effectLst/>
                          <a:latin typeface="Arial" charset="0"/>
                          <a:ea typeface="ＭＳ Ｐゴシック" pitchFamily="50" charset="-128"/>
                        </a:rPr>
                        <a:t>年度の</a:t>
                      </a:r>
                      <a:br>
                        <a:rPr kumimoji="1" lang="en-US" altLang="ja-JP" sz="1000" b="1" i="0" u="none" strike="noStrike" cap="none" normalizeH="0" baseline="0" dirty="0">
                          <a:ln>
                            <a:noFill/>
                          </a:ln>
                          <a:solidFill>
                            <a:schemeClr val="tx1"/>
                          </a:solidFill>
                          <a:effectLst/>
                          <a:latin typeface="Arial" charset="0"/>
                          <a:ea typeface="ＭＳ Ｐゴシック" pitchFamily="50" charset="-128"/>
                        </a:rPr>
                      </a:br>
                      <a:r>
                        <a:rPr kumimoji="1" lang="ja-JP" altLang="en-US" sz="1000" b="1" i="0" u="none" strike="noStrike" cap="none" normalizeH="0" baseline="0" dirty="0">
                          <a:ln>
                            <a:noFill/>
                          </a:ln>
                          <a:solidFill>
                            <a:schemeClr val="tx1"/>
                          </a:solidFill>
                          <a:effectLst/>
                          <a:latin typeface="Arial" charset="0"/>
                          <a:ea typeface="ＭＳ Ｐゴシック" pitchFamily="50" charset="-128"/>
                        </a:rPr>
                        <a:t>目標</a:t>
                      </a: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Arial" charset="0"/>
                          <a:ea typeface="ＭＳ Ｐゴシック" pitchFamily="50" charset="-128"/>
                        </a:rPr>
                        <a:t>令和</a:t>
                      </a:r>
                      <a:r>
                        <a:rPr kumimoji="1" lang="en-US" altLang="ja-JP" sz="1000" b="1" i="0" u="none" strike="noStrike" cap="none" normalizeH="0" baseline="0" dirty="0">
                          <a:ln>
                            <a:noFill/>
                          </a:ln>
                          <a:solidFill>
                            <a:schemeClr val="tx1"/>
                          </a:solidFill>
                          <a:effectLst/>
                          <a:latin typeface="Arial" charset="0"/>
                          <a:ea typeface="ＭＳ Ｐゴシック" pitchFamily="50" charset="-128"/>
                        </a:rPr>
                        <a:t>10</a:t>
                      </a:r>
                      <a:r>
                        <a:rPr kumimoji="1" lang="ja-JP" altLang="en-US" sz="1000" b="1" i="0" u="none" strike="noStrike" cap="none" normalizeH="0" baseline="0" dirty="0">
                          <a:ln>
                            <a:noFill/>
                          </a:ln>
                          <a:solidFill>
                            <a:schemeClr val="tx1"/>
                          </a:solidFill>
                          <a:effectLst/>
                          <a:latin typeface="Arial" charset="0"/>
                          <a:ea typeface="ＭＳ Ｐゴシック" pitchFamily="50" charset="-128"/>
                        </a:rPr>
                        <a:t>年度の技術開発・実証内容</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Arial" charset="0"/>
                          <a:ea typeface="ＭＳ Ｐゴシック" pitchFamily="50" charset="-128"/>
                        </a:rPr>
                        <a:t>令和</a:t>
                      </a:r>
                      <a:r>
                        <a:rPr kumimoji="1" lang="en-US" altLang="ja-JP" sz="1000" b="1" i="0" u="none" strike="noStrike" cap="none" normalizeH="0" baseline="0" dirty="0">
                          <a:ln>
                            <a:noFill/>
                          </a:ln>
                          <a:solidFill>
                            <a:schemeClr val="tx1"/>
                          </a:solidFill>
                          <a:effectLst/>
                          <a:latin typeface="Arial" charset="0"/>
                          <a:ea typeface="ＭＳ Ｐゴシック" pitchFamily="50" charset="-128"/>
                        </a:rPr>
                        <a:t>11</a:t>
                      </a:r>
                      <a:r>
                        <a:rPr kumimoji="1" lang="ja-JP" altLang="en-US" sz="1000" b="1" i="0" u="none" strike="noStrike" cap="none" normalizeH="0" baseline="0" dirty="0">
                          <a:ln>
                            <a:noFill/>
                          </a:ln>
                          <a:solidFill>
                            <a:schemeClr val="tx1"/>
                          </a:solidFill>
                          <a:effectLst/>
                          <a:latin typeface="Arial" charset="0"/>
                          <a:ea typeface="ＭＳ Ｐゴシック" pitchFamily="50" charset="-128"/>
                        </a:rPr>
                        <a:t>年度の</a:t>
                      </a:r>
                      <a:br>
                        <a:rPr kumimoji="1" lang="en-US" altLang="ja-JP" sz="1000" b="1" i="0" u="none" strike="noStrike" cap="none" normalizeH="0" baseline="0" dirty="0">
                          <a:ln>
                            <a:noFill/>
                          </a:ln>
                          <a:solidFill>
                            <a:schemeClr val="tx1"/>
                          </a:solidFill>
                          <a:effectLst/>
                          <a:latin typeface="Arial" charset="0"/>
                          <a:ea typeface="ＭＳ Ｐゴシック" pitchFamily="50" charset="-128"/>
                        </a:rPr>
                      </a:br>
                      <a:r>
                        <a:rPr kumimoji="1" lang="ja-JP" altLang="en-US" sz="1000" b="1" i="0" u="none" strike="noStrike" cap="none" normalizeH="0" baseline="0" dirty="0">
                          <a:ln>
                            <a:noFill/>
                          </a:ln>
                          <a:solidFill>
                            <a:schemeClr val="tx1"/>
                          </a:solidFill>
                          <a:effectLst/>
                          <a:latin typeface="Arial" charset="0"/>
                          <a:ea typeface="ＭＳ Ｐゴシック" pitchFamily="50" charset="-128"/>
                        </a:rPr>
                        <a:t>目標</a:t>
                      </a: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Arial" charset="0"/>
                          <a:ea typeface="ＭＳ Ｐゴシック" pitchFamily="50" charset="-128"/>
                        </a:rPr>
                        <a:t>令和</a:t>
                      </a:r>
                      <a:r>
                        <a:rPr kumimoji="1" lang="en-US" altLang="ja-JP" sz="1000" b="1" i="0" u="none" strike="noStrike" cap="none" normalizeH="0" baseline="0" dirty="0">
                          <a:ln>
                            <a:noFill/>
                          </a:ln>
                          <a:solidFill>
                            <a:schemeClr val="tx1"/>
                          </a:solidFill>
                          <a:effectLst/>
                          <a:latin typeface="Arial" charset="0"/>
                          <a:ea typeface="ＭＳ Ｐゴシック" pitchFamily="50" charset="-128"/>
                        </a:rPr>
                        <a:t>11</a:t>
                      </a:r>
                      <a:r>
                        <a:rPr kumimoji="1" lang="ja-JP" altLang="en-US" sz="1000" b="1" i="0" u="none" strike="noStrike" cap="none" normalizeH="0" baseline="0" dirty="0">
                          <a:ln>
                            <a:noFill/>
                          </a:ln>
                          <a:solidFill>
                            <a:schemeClr val="tx1"/>
                          </a:solidFill>
                          <a:effectLst/>
                          <a:latin typeface="Arial" charset="0"/>
                          <a:ea typeface="ＭＳ Ｐゴシック" pitchFamily="50" charset="-128"/>
                        </a:rPr>
                        <a:t>年度の技術開発・実証内容</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2373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Arial" charset="0"/>
                          <a:ea typeface="ＭＳ Ｐゴシック" pitchFamily="50" charset="-128"/>
                        </a:rPr>
                        <a:t>全体</a:t>
                      </a: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1" u="none" strike="noStrike" cap="none" normalizeH="0" baseline="0" dirty="0">
                          <a:ln>
                            <a:noFill/>
                          </a:ln>
                          <a:solidFill>
                            <a:srgbClr val="FF0000"/>
                          </a:solidFill>
                          <a:effectLst/>
                          <a:latin typeface="Arial" charset="0"/>
                          <a:ea typeface="ＭＳ Ｐゴシック" pitchFamily="50" charset="-128"/>
                        </a:rPr>
                        <a:t>・技術開発課題全体として</a:t>
                      </a:r>
                      <a:r>
                        <a:rPr kumimoji="1" lang="ja-JP" altLang="en-US" sz="1000" b="0" i="1" u="none" strike="noStrike" kern="1200" cap="none" normalizeH="0" baseline="0" dirty="0">
                          <a:ln>
                            <a:noFill/>
                          </a:ln>
                          <a:solidFill>
                            <a:srgbClr val="FF0000"/>
                          </a:solidFill>
                          <a:effectLst/>
                          <a:latin typeface="Arial" charset="0"/>
                          <a:ea typeface="ＭＳ Ｐゴシック" pitchFamily="50" charset="-128"/>
                          <a:cs typeface="+mn-cs"/>
                        </a:rPr>
                        <a:t>の</a:t>
                      </a:r>
                      <a:r>
                        <a:rPr kumimoji="1" lang="ja-JP" altLang="en-US" sz="1000" b="0" i="1" u="none" strike="noStrike" cap="none" normalizeH="0" baseline="0" dirty="0">
                          <a:ln>
                            <a:noFill/>
                          </a:ln>
                          <a:solidFill>
                            <a:srgbClr val="FF0000"/>
                          </a:solidFill>
                          <a:effectLst/>
                          <a:latin typeface="Arial" charset="0"/>
                          <a:ea typeface="ＭＳ Ｐゴシック" pitchFamily="50" charset="-128"/>
                        </a:rPr>
                        <a:t>目標について、具体的かつ定量的に（数値で）記載してください。</a:t>
                      </a:r>
                      <a:endParaRPr kumimoji="1" lang="en-US" altLang="ja-JP" sz="10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000" b="0" i="1" u="none" strike="noStrike" cap="none" normalizeH="0" baseline="0" dirty="0">
                          <a:ln>
                            <a:noFill/>
                          </a:ln>
                          <a:solidFill>
                            <a:srgbClr val="FF0000"/>
                          </a:solidFill>
                          <a:effectLst/>
                          <a:latin typeface="Arial" charset="0"/>
                          <a:ea typeface="ＭＳ Ｐゴシック" pitchFamily="50" charset="-128"/>
                        </a:rPr>
                        <a:t>実施予定の技術開発・実証内容について、具体的かつ定量的に（数値で）記載してください。</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1" u="none" strike="noStrike" cap="none" normalizeH="0" baseline="0" dirty="0">
                          <a:ln>
                            <a:noFill/>
                          </a:ln>
                          <a:solidFill>
                            <a:srgbClr val="FF0000"/>
                          </a:solidFill>
                          <a:effectLst/>
                          <a:latin typeface="Arial" charset="0"/>
                          <a:ea typeface="ＭＳ Ｐゴシック" pitchFamily="50" charset="-128"/>
                        </a:rPr>
                        <a:t>・技術開発課題全体として</a:t>
                      </a:r>
                      <a:r>
                        <a:rPr kumimoji="1" lang="ja-JP" altLang="en-US" sz="1000" b="0" i="1" u="none" strike="noStrike" kern="1200" cap="none" normalizeH="0" baseline="0" dirty="0">
                          <a:ln>
                            <a:noFill/>
                          </a:ln>
                          <a:solidFill>
                            <a:srgbClr val="FF0000"/>
                          </a:solidFill>
                          <a:effectLst/>
                          <a:latin typeface="Arial" charset="0"/>
                          <a:ea typeface="ＭＳ Ｐゴシック" pitchFamily="50" charset="-128"/>
                          <a:cs typeface="+mn-cs"/>
                        </a:rPr>
                        <a:t>の</a:t>
                      </a:r>
                      <a:r>
                        <a:rPr kumimoji="1" lang="ja-JP" altLang="en-US" sz="1000" b="0" i="1" u="none" strike="noStrike" cap="none" normalizeH="0" baseline="0" dirty="0">
                          <a:ln>
                            <a:noFill/>
                          </a:ln>
                          <a:solidFill>
                            <a:srgbClr val="FF0000"/>
                          </a:solidFill>
                          <a:effectLst/>
                          <a:latin typeface="Arial" charset="0"/>
                          <a:ea typeface="ＭＳ Ｐゴシック" pitchFamily="50" charset="-128"/>
                        </a:rPr>
                        <a:t>目標について、具体的かつ定量的に（数値で）記載してください。</a:t>
                      </a:r>
                      <a:endParaRPr kumimoji="1" lang="en-US" altLang="ja-JP" sz="10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000" b="0" i="1" u="none" strike="noStrike" cap="none" normalizeH="0" baseline="0" dirty="0">
                          <a:ln>
                            <a:noFill/>
                          </a:ln>
                          <a:solidFill>
                            <a:srgbClr val="FF0000"/>
                          </a:solidFill>
                          <a:effectLst/>
                          <a:latin typeface="Arial" charset="0"/>
                          <a:ea typeface="ＭＳ Ｐゴシック" pitchFamily="50" charset="-128"/>
                        </a:rPr>
                        <a:t>実施予定の技術開発・実証内容について、具体的かつ定量的に（数値で）記載してください。</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1" u="none" strike="noStrike" cap="none" normalizeH="0" baseline="0" dirty="0">
                          <a:ln>
                            <a:noFill/>
                          </a:ln>
                          <a:solidFill>
                            <a:srgbClr val="FF0000"/>
                          </a:solidFill>
                          <a:effectLst/>
                          <a:latin typeface="Arial" charset="0"/>
                          <a:ea typeface="ＭＳ Ｐゴシック" pitchFamily="50" charset="-128"/>
                        </a:rPr>
                        <a:t>・技術開発課題全体として</a:t>
                      </a:r>
                      <a:r>
                        <a:rPr kumimoji="1" lang="ja-JP" altLang="en-US" sz="1000" b="0" i="1" u="none" strike="noStrike" kern="1200" cap="none" normalizeH="0" baseline="0" dirty="0">
                          <a:ln>
                            <a:noFill/>
                          </a:ln>
                          <a:solidFill>
                            <a:srgbClr val="FF0000"/>
                          </a:solidFill>
                          <a:effectLst/>
                          <a:latin typeface="Arial" charset="0"/>
                          <a:ea typeface="ＭＳ Ｐゴシック" pitchFamily="50" charset="-128"/>
                          <a:cs typeface="+mn-cs"/>
                        </a:rPr>
                        <a:t>の</a:t>
                      </a:r>
                      <a:r>
                        <a:rPr kumimoji="1" lang="ja-JP" altLang="en-US" sz="1000" b="0" i="1" u="none" strike="noStrike" cap="none" normalizeH="0" baseline="0" dirty="0">
                          <a:ln>
                            <a:noFill/>
                          </a:ln>
                          <a:solidFill>
                            <a:srgbClr val="FF0000"/>
                          </a:solidFill>
                          <a:effectLst/>
                          <a:latin typeface="Arial" charset="0"/>
                          <a:ea typeface="ＭＳ Ｐゴシック" pitchFamily="50" charset="-128"/>
                        </a:rPr>
                        <a:t>目標について、具体的かつ定量的に（数値で）記載してください。</a:t>
                      </a:r>
                      <a:endParaRPr kumimoji="1" lang="en-US" altLang="ja-JP" sz="10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000" b="0" i="1" u="none" strike="noStrike" cap="none" normalizeH="0" baseline="0" dirty="0">
                          <a:ln>
                            <a:noFill/>
                          </a:ln>
                          <a:solidFill>
                            <a:srgbClr val="FF0000"/>
                          </a:solidFill>
                          <a:effectLst/>
                          <a:latin typeface="Arial" charset="0"/>
                          <a:ea typeface="ＭＳ Ｐゴシック" pitchFamily="50" charset="-128"/>
                        </a:rPr>
                        <a:t>実施予定の技術開発・実証内容について、具体的かつ定量的に（数値で）記載してください。</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1" u="none" strike="noStrike" cap="none" normalizeH="0" baseline="0" dirty="0">
                          <a:ln>
                            <a:noFill/>
                          </a:ln>
                          <a:solidFill>
                            <a:srgbClr val="FF0000"/>
                          </a:solidFill>
                          <a:effectLst/>
                          <a:latin typeface="Arial" charset="0"/>
                          <a:ea typeface="ＭＳ Ｐゴシック" pitchFamily="50" charset="-128"/>
                        </a:rPr>
                        <a:t>・技術開発課題全体として</a:t>
                      </a:r>
                      <a:r>
                        <a:rPr kumimoji="1" lang="ja-JP" altLang="en-US" sz="1000" b="0" i="1" u="none" strike="noStrike" kern="1200" cap="none" normalizeH="0" baseline="0" dirty="0">
                          <a:ln>
                            <a:noFill/>
                          </a:ln>
                          <a:solidFill>
                            <a:srgbClr val="FF0000"/>
                          </a:solidFill>
                          <a:effectLst/>
                          <a:latin typeface="Arial" charset="0"/>
                          <a:ea typeface="ＭＳ Ｐゴシック" pitchFamily="50" charset="-128"/>
                          <a:cs typeface="+mn-cs"/>
                        </a:rPr>
                        <a:t>の</a:t>
                      </a:r>
                      <a:r>
                        <a:rPr kumimoji="1" lang="ja-JP" altLang="en-US" sz="1000" b="0" i="1" u="none" strike="noStrike" cap="none" normalizeH="0" baseline="0" dirty="0">
                          <a:ln>
                            <a:noFill/>
                          </a:ln>
                          <a:solidFill>
                            <a:srgbClr val="FF0000"/>
                          </a:solidFill>
                          <a:effectLst/>
                          <a:latin typeface="Arial" charset="0"/>
                          <a:ea typeface="ＭＳ Ｐゴシック" pitchFamily="50" charset="-128"/>
                        </a:rPr>
                        <a:t>目標について、具体的かつ定量的に（数値で）記載してください。</a:t>
                      </a:r>
                      <a:endParaRPr kumimoji="1" lang="en-US" altLang="ja-JP" sz="10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000" b="0" i="1" u="none" strike="noStrike" cap="none" normalizeH="0" baseline="0" dirty="0">
                          <a:ln>
                            <a:noFill/>
                          </a:ln>
                          <a:solidFill>
                            <a:srgbClr val="FF0000"/>
                          </a:solidFill>
                          <a:effectLst/>
                          <a:latin typeface="Arial" charset="0"/>
                          <a:ea typeface="ＭＳ Ｐゴシック" pitchFamily="50" charset="-128"/>
                        </a:rPr>
                        <a:t>実施予定の技術開発・実証内容について、具体的かつ定量的に（数値で）記載してください。</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618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A1</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1" u="none" strike="noStrike" cap="none" normalizeH="0" baseline="0" dirty="0">
                          <a:ln>
                            <a:noFill/>
                          </a:ln>
                          <a:solidFill>
                            <a:srgbClr val="FF0000"/>
                          </a:solidFill>
                          <a:effectLst/>
                          <a:latin typeface="Arial" charset="0"/>
                          <a:ea typeface="ＭＳ Ｐゴシック" pitchFamily="50" charset="-128"/>
                        </a:rPr>
                        <a:t>・各要素技術／システムの目標について、具体的かつ定量的に（数値で）記載してください。（以下同様）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000" b="0" i="1" u="none" strike="noStrike" cap="none" normalizeH="0" baseline="0" dirty="0">
                          <a:ln>
                            <a:noFill/>
                          </a:ln>
                          <a:solidFill>
                            <a:srgbClr val="FF0000"/>
                          </a:solidFill>
                          <a:effectLst/>
                          <a:latin typeface="Arial" charset="0"/>
                          <a:ea typeface="ＭＳ Ｐゴシック" pitchFamily="50" charset="-128"/>
                        </a:rPr>
                        <a:t>実施予定の各要素技術／システムの技術開発・実証内容について、具体的かつ定量的に（数値で）記載してください。（以下同様）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1" u="none" strike="noStrike" cap="none" normalizeH="0" baseline="0" dirty="0">
                          <a:ln>
                            <a:noFill/>
                          </a:ln>
                          <a:solidFill>
                            <a:srgbClr val="FF0000"/>
                          </a:solidFill>
                          <a:effectLst/>
                          <a:latin typeface="Arial" charset="0"/>
                          <a:ea typeface="ＭＳ Ｐゴシック" pitchFamily="50" charset="-128"/>
                        </a:rPr>
                        <a:t>・各要素技術／システムの目標について、具体的かつ定量的に（数値で）記載してください。（以下同様）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000" b="0" i="1" u="none" strike="noStrike" cap="none" normalizeH="0" baseline="0" dirty="0">
                          <a:ln>
                            <a:noFill/>
                          </a:ln>
                          <a:solidFill>
                            <a:srgbClr val="FF0000"/>
                          </a:solidFill>
                          <a:effectLst/>
                          <a:latin typeface="Arial" charset="0"/>
                          <a:ea typeface="ＭＳ Ｐゴシック" pitchFamily="50" charset="-128"/>
                        </a:rPr>
                        <a:t>実施予定の各要素技術／システムの技術開発・実証内容について、具体的かつ定量的に（数値で）記載してください。（以下同様）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1" u="none" strike="noStrike" cap="none" normalizeH="0" baseline="0" dirty="0">
                          <a:ln>
                            <a:noFill/>
                          </a:ln>
                          <a:solidFill>
                            <a:srgbClr val="FF0000"/>
                          </a:solidFill>
                          <a:effectLst/>
                          <a:latin typeface="Arial" charset="0"/>
                          <a:ea typeface="ＭＳ Ｐゴシック" pitchFamily="50" charset="-128"/>
                        </a:rPr>
                        <a:t>・各要素技術／システムの目標について、具体的かつ定量的に（数値で）記載してください。（以下同様）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000" b="0" i="1" u="none" strike="noStrike" cap="none" normalizeH="0" baseline="0" dirty="0">
                          <a:ln>
                            <a:noFill/>
                          </a:ln>
                          <a:solidFill>
                            <a:srgbClr val="FF0000"/>
                          </a:solidFill>
                          <a:effectLst/>
                          <a:latin typeface="Arial" charset="0"/>
                          <a:ea typeface="ＭＳ Ｐゴシック" pitchFamily="50" charset="-128"/>
                        </a:rPr>
                        <a:t>実施予定の各要素技術／システムの技術開発・実証内容について、具体的かつ定量的に（数値で）記載してください。（以下同様）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1" u="none" strike="noStrike" cap="none" normalizeH="0" baseline="0" dirty="0">
                          <a:ln>
                            <a:noFill/>
                          </a:ln>
                          <a:solidFill>
                            <a:srgbClr val="FF0000"/>
                          </a:solidFill>
                          <a:effectLst/>
                          <a:latin typeface="Arial" charset="0"/>
                          <a:ea typeface="ＭＳ Ｐゴシック" pitchFamily="50" charset="-128"/>
                        </a:rPr>
                        <a:t>・各要素技術／システムの目標について、具体的かつ定量的に（数値で）記載してください。（以下同様）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000" b="0" i="1" u="none" strike="noStrike" cap="none" normalizeH="0" baseline="0" dirty="0">
                          <a:ln>
                            <a:noFill/>
                          </a:ln>
                          <a:solidFill>
                            <a:srgbClr val="FF0000"/>
                          </a:solidFill>
                          <a:effectLst/>
                          <a:latin typeface="Arial" charset="0"/>
                          <a:ea typeface="ＭＳ Ｐゴシック" pitchFamily="50" charset="-128"/>
                        </a:rPr>
                        <a:t>実施予定の各要素技術／システムの技術開発・実証内容について、具体的かつ定量的に（数値で）記載してください。（以下同様）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0919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A2</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0919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A3</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0919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B</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0919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C</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0919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D</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4415" name="Text Box 21">
            <a:extLst>
              <a:ext uri="{FF2B5EF4-FFF2-40B4-BE49-F238E27FC236}">
                <a16:creationId xmlns:a16="http://schemas.microsoft.com/office/drawing/2014/main" id="{EBFDD1D8-831D-96B8-B05F-4AA3B857CFB7}"/>
              </a:ext>
            </a:extLst>
          </p:cNvPr>
          <p:cNvSpPr txBox="1">
            <a:spLocks noChangeArrowheads="1"/>
          </p:cNvSpPr>
          <p:nvPr/>
        </p:nvSpPr>
        <p:spPr bwMode="auto">
          <a:xfrm>
            <a:off x="4294188" y="338138"/>
            <a:ext cx="5867400" cy="78483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000" i="1" dirty="0"/>
              <a:t>＜留意事項＞技術開発課題全体及び各要素技術の目標及び技術開発・実証内容について、以下の表に記載してください。課題概要（１ページ）の②に記載した</a:t>
            </a:r>
            <a:r>
              <a:rPr lang="en-US" altLang="ja-JP" sz="1000" i="1" dirty="0"/>
              <a:t>A1, A2,</a:t>
            </a:r>
            <a:r>
              <a:rPr lang="ja-JP" altLang="en-US" sz="1000" i="1" dirty="0"/>
              <a:t>・・・</a:t>
            </a:r>
            <a:r>
              <a:rPr lang="en-US" altLang="ja-JP" sz="1000" i="1" dirty="0"/>
              <a:t>, B,C,D</a:t>
            </a:r>
            <a:r>
              <a:rPr lang="ja-JP" altLang="en-US" sz="1000" i="1" dirty="0"/>
              <a:t>と連動させて各項目について簡潔に記載してください。各セル内の行数は変更してかまいません。必要のない行は削除してください。</a:t>
            </a:r>
            <a:endParaRPr lang="en-US" altLang="ja-JP" sz="1000" i="1" dirty="0"/>
          </a:p>
          <a:p>
            <a:pPr eaLnBrk="1" hangingPunct="1">
              <a:spcBef>
                <a:spcPct val="50000"/>
              </a:spcBef>
              <a:buFontTx/>
              <a:buNone/>
            </a:pPr>
            <a:r>
              <a:rPr lang="ja-JP" altLang="en-US" sz="1000" i="1" dirty="0">
                <a:solidFill>
                  <a:srgbClr val="FF0000"/>
                </a:solidFill>
              </a:rPr>
              <a:t>浮体式のみ最長４年です。海底固定型の場合は令和</a:t>
            </a:r>
            <a:r>
              <a:rPr lang="en-US" altLang="ja-JP" sz="1000" i="1" dirty="0">
                <a:solidFill>
                  <a:srgbClr val="FF0000"/>
                </a:solidFill>
              </a:rPr>
              <a:t>11</a:t>
            </a:r>
            <a:r>
              <a:rPr lang="ja-JP" altLang="en-US" sz="1000" i="1" dirty="0">
                <a:solidFill>
                  <a:srgbClr val="FF0000"/>
                </a:solidFill>
              </a:rPr>
              <a:t>年度を削除してください。</a:t>
            </a:r>
            <a:endParaRPr lang="en-US" altLang="ja-JP" sz="1000" i="1" dirty="0">
              <a:solidFill>
                <a:srgbClr val="FF0000"/>
              </a:solidFill>
            </a:endParaRPr>
          </a:p>
        </p:txBody>
      </p:sp>
      <p:sp>
        <p:nvSpPr>
          <p:cNvPr id="14416" name="スライド番号プレースホルダー 1">
            <a:extLst>
              <a:ext uri="{FF2B5EF4-FFF2-40B4-BE49-F238E27FC236}">
                <a16:creationId xmlns:a16="http://schemas.microsoft.com/office/drawing/2014/main" id="{EEB7889A-2054-7139-73A1-51A21CBB42B5}"/>
              </a:ext>
            </a:extLst>
          </p:cNvPr>
          <p:cNvSpPr>
            <a:spLocks noGrp="1"/>
          </p:cNvSpPr>
          <p:nvPr>
            <p:ph type="sldNum" sz="quarter" idx="12"/>
          </p:nvPr>
        </p:nvSpPr>
        <p:spPr>
          <a:xfrm>
            <a:off x="7867650" y="6938962"/>
            <a:ext cx="2393950" cy="2619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28CF2B6-F4FC-41D2-B97F-1425C58A15B0}" type="slidenum">
              <a:rPr lang="en-US" altLang="ja-JP" smtClean="0"/>
              <a:pPr/>
              <a:t>11</a:t>
            </a:fld>
            <a:endParaRPr lang="en-US" altLang="ja-JP" dirty="0"/>
          </a:p>
        </p:txBody>
      </p:sp>
    </p:spTree>
    <p:extLst>
      <p:ext uri="{BB962C8B-B14F-4D97-AF65-F5344CB8AC3E}">
        <p14:creationId xmlns:p14="http://schemas.microsoft.com/office/powerpoint/2010/main" val="3019536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a:extLst>
              <a:ext uri="{FF2B5EF4-FFF2-40B4-BE49-F238E27FC236}">
                <a16:creationId xmlns:a16="http://schemas.microsoft.com/office/drawing/2014/main" id="{C42D6670-111C-5E45-C740-ED65403C066E}"/>
              </a:ext>
            </a:extLst>
          </p:cNvPr>
          <p:cNvSpPr txBox="1">
            <a:spLocks noChangeArrowheads="1"/>
          </p:cNvSpPr>
          <p:nvPr/>
        </p:nvSpPr>
        <p:spPr bwMode="auto">
          <a:xfrm>
            <a:off x="419100" y="673100"/>
            <a:ext cx="45688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実施に伴う経費（補助：実施期間全体総額）</a:t>
            </a:r>
          </a:p>
        </p:txBody>
      </p:sp>
      <p:sp>
        <p:nvSpPr>
          <p:cNvPr id="16387" name="AutoShape 7">
            <a:extLst>
              <a:ext uri="{FF2B5EF4-FFF2-40B4-BE49-F238E27FC236}">
                <a16:creationId xmlns:a16="http://schemas.microsoft.com/office/drawing/2014/main" id="{C71F8E5B-012A-2FC9-E1FE-4AF218B5053D}"/>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388" name="Text Box 8">
            <a:extLst>
              <a:ext uri="{FF2B5EF4-FFF2-40B4-BE49-F238E27FC236}">
                <a16:creationId xmlns:a16="http://schemas.microsoft.com/office/drawing/2014/main" id="{3D17DD82-F644-72CE-6C57-C8EF704D36E5}"/>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余白を</a:t>
            </a:r>
            <a:r>
              <a:rPr lang="en-US" altLang="ja-JP" sz="1200" i="1" dirty="0"/>
              <a:t>1.5</a:t>
            </a:r>
            <a:r>
              <a:rPr lang="ja-JP" altLang="en-US" sz="1200" i="1" dirty="0"/>
              <a:t>ｃｍ程度設けること</a:t>
            </a:r>
            <a:r>
              <a:rPr lang="ja-JP" altLang="en-US" sz="1200" i="1" dirty="0">
                <a:solidFill>
                  <a:srgbClr val="FF0000"/>
                </a:solidFill>
              </a:rPr>
              <a:t>（提出時にはこの記載を削除してください）</a:t>
            </a:r>
          </a:p>
        </p:txBody>
      </p:sp>
      <p:graphicFrame>
        <p:nvGraphicFramePr>
          <p:cNvPr id="2" name="表 1">
            <a:extLst>
              <a:ext uri="{FF2B5EF4-FFF2-40B4-BE49-F238E27FC236}">
                <a16:creationId xmlns:a16="http://schemas.microsoft.com/office/drawing/2014/main" id="{0A17B88E-1618-86F4-4714-87E8941CA12C}"/>
              </a:ext>
            </a:extLst>
          </p:cNvPr>
          <p:cNvGraphicFramePr>
            <a:graphicFrameLocks noGrp="1"/>
          </p:cNvGraphicFramePr>
          <p:nvPr>
            <p:extLst>
              <p:ext uri="{D42A27DB-BD31-4B8C-83A1-F6EECF244321}">
                <p14:modId xmlns:p14="http://schemas.microsoft.com/office/powerpoint/2010/main" val="3258768057"/>
              </p:ext>
            </p:extLst>
          </p:nvPr>
        </p:nvGraphicFramePr>
        <p:xfrm>
          <a:off x="419100" y="1042988"/>
          <a:ext cx="9377363" cy="5318126"/>
        </p:xfrm>
        <a:graphic>
          <a:graphicData uri="http://schemas.openxmlformats.org/drawingml/2006/table">
            <a:tbl>
              <a:tblPr/>
              <a:tblGrid>
                <a:gridCol w="1280133">
                  <a:extLst>
                    <a:ext uri="{9D8B030D-6E8A-4147-A177-3AD203B41FA5}">
                      <a16:colId xmlns:a16="http://schemas.microsoft.com/office/drawing/2014/main" val="20000"/>
                    </a:ext>
                  </a:extLst>
                </a:gridCol>
                <a:gridCol w="1747974">
                  <a:extLst>
                    <a:ext uri="{9D8B030D-6E8A-4147-A177-3AD203B41FA5}">
                      <a16:colId xmlns:a16="http://schemas.microsoft.com/office/drawing/2014/main" val="20001"/>
                    </a:ext>
                  </a:extLst>
                </a:gridCol>
                <a:gridCol w="1449790">
                  <a:extLst>
                    <a:ext uri="{9D8B030D-6E8A-4147-A177-3AD203B41FA5}">
                      <a16:colId xmlns:a16="http://schemas.microsoft.com/office/drawing/2014/main" val="20002"/>
                    </a:ext>
                  </a:extLst>
                </a:gridCol>
                <a:gridCol w="4899466">
                  <a:extLst>
                    <a:ext uri="{9D8B030D-6E8A-4147-A177-3AD203B41FA5}">
                      <a16:colId xmlns:a16="http://schemas.microsoft.com/office/drawing/2014/main" val="20003"/>
                    </a:ext>
                  </a:extLst>
                </a:gridCol>
              </a:tblGrid>
              <a:tr h="275351">
                <a:tc gridSpan="2">
                  <a:txBody>
                    <a:bodyPr/>
                    <a:lstStyle/>
                    <a:p>
                      <a:pPr algn="ctr" fontAlgn="ctr"/>
                      <a:r>
                        <a:rPr lang="ja-JP" altLang="en-US" sz="1100" b="0" i="0" u="none" strike="noStrike" dirty="0">
                          <a:solidFill>
                            <a:srgbClr val="000000"/>
                          </a:solidFill>
                          <a:effectLst/>
                          <a:latin typeface="ＭＳ Ｐゴシック"/>
                        </a:rPr>
                        <a:t>経費項目</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rowSpan="2">
                  <a:txBody>
                    <a:bodyPr/>
                    <a:lstStyle/>
                    <a:p>
                      <a:pPr algn="ctr" fontAlgn="ctr"/>
                      <a:r>
                        <a:rPr lang="ja-JP" altLang="en-US" sz="1200" b="0" i="0" u="none" strike="noStrike" dirty="0">
                          <a:solidFill>
                            <a:srgbClr val="000000"/>
                          </a:solidFill>
                          <a:effectLst/>
                          <a:latin typeface="ＭＳ Ｐゴシック"/>
                        </a:rPr>
                        <a:t>金額（千円）</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2">
                  <a:txBody>
                    <a:bodyPr/>
                    <a:lstStyle/>
                    <a:p>
                      <a:pPr algn="ctr" fontAlgn="ctr"/>
                      <a:r>
                        <a:rPr lang="ja-JP" altLang="en-US" sz="1200" b="0" i="0" u="none" strike="noStrike" dirty="0">
                          <a:solidFill>
                            <a:srgbClr val="000000"/>
                          </a:solidFill>
                          <a:effectLst/>
                          <a:latin typeface="ＭＳ Ｐゴシック"/>
                        </a:rPr>
                        <a:t>主な内訳</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81275">
                <a:tc>
                  <a:txBody>
                    <a:bodyPr/>
                    <a:lstStyle/>
                    <a:p>
                      <a:pPr algn="ctr" fontAlgn="ctr"/>
                      <a:r>
                        <a:rPr lang="ja-JP" altLang="en-US" sz="1100" b="0" i="0" u="none" strike="noStrike" dirty="0">
                          <a:solidFill>
                            <a:srgbClr val="000000"/>
                          </a:solidFill>
                          <a:effectLst/>
                          <a:latin typeface="ＭＳ Ｐゴシック"/>
                        </a:rPr>
                        <a:t>費目</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a:rPr>
                        <a:t>細分</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479792">
                <a:tc rowSpan="2">
                  <a:txBody>
                    <a:bodyPr/>
                    <a:lstStyle/>
                    <a:p>
                      <a:pPr algn="ctr" fontAlgn="ctr"/>
                      <a:r>
                        <a:rPr lang="ja-JP" altLang="en-US" sz="1100" b="0" i="0" u="none" strike="noStrike" dirty="0">
                          <a:solidFill>
                            <a:srgbClr val="000000"/>
                          </a:solidFill>
                          <a:effectLst/>
                          <a:latin typeface="ＭＳ Ｐゴシック"/>
                        </a:rPr>
                        <a:t>本工事費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a:rPr>
                        <a:t>直接工事費</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1" u="none" strike="noStrike" dirty="0">
                        <a:solidFill>
                          <a:srgbClr val="FF0000"/>
                        </a:solidFill>
                        <a:effectLst/>
                        <a:latin typeface="ＭＳ Ｐゴシック"/>
                      </a:endParaRPr>
                    </a:p>
                  </a:txBody>
                  <a:tcPr marL="9524" marR="9524" marT="9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1" u="none" strike="noStrike" dirty="0">
                          <a:solidFill>
                            <a:srgbClr val="FF0000"/>
                          </a:solidFill>
                          <a:effectLst/>
                          <a:latin typeface="ＭＳ Ｐゴシック"/>
                        </a:rPr>
                        <a:t>該当項目の内訳について、いくつか例示して記載してください。</a:t>
                      </a:r>
                      <a:endParaRPr lang="ja-JP" altLang="en-US" sz="1200" b="0" i="1" u="none" strike="noStrike" dirty="0">
                        <a:solidFill>
                          <a:srgbClr val="FF0000"/>
                        </a:solidFill>
                        <a:effectLst/>
                        <a:latin typeface="ＭＳ Ｐゴシック"/>
                      </a:endParaRPr>
                    </a:p>
                  </a:txBody>
                  <a:tcPr marL="9524" marR="9524" marT="95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67404">
                <a:tc vMerge="1">
                  <a:txBody>
                    <a:bodyPr/>
                    <a:lstStyle/>
                    <a:p>
                      <a:pPr algn="ctr" fontAlgn="ctr"/>
                      <a:endParaRPr lang="ja-JP" altLang="en-US" sz="11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a:rPr>
                        <a:t>間接工事費</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47083">
                <a:tc>
                  <a:txBody>
                    <a:bodyPr/>
                    <a:lstStyle/>
                    <a:p>
                      <a:pPr algn="ctr" fontAlgn="ctr"/>
                      <a:r>
                        <a:rPr lang="ja-JP" altLang="en-US" sz="1100" b="0" i="0" u="none" strike="noStrike" dirty="0">
                          <a:solidFill>
                            <a:srgbClr val="000000"/>
                          </a:solidFill>
                          <a:effectLst/>
                          <a:latin typeface="ＭＳ Ｐゴシック"/>
                        </a:rPr>
                        <a:t>付帯工事費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47083">
                <a:tc>
                  <a:txBody>
                    <a:bodyPr/>
                    <a:lstStyle/>
                    <a:p>
                      <a:pPr algn="ctr" fontAlgn="ctr"/>
                      <a:r>
                        <a:rPr lang="ja-JP" altLang="en-US" sz="1100" b="0" i="0" u="none" strike="noStrike" dirty="0">
                          <a:solidFill>
                            <a:srgbClr val="000000"/>
                          </a:solidFill>
                          <a:effectLst/>
                          <a:latin typeface="ＭＳ Ｐゴシック"/>
                        </a:rPr>
                        <a:t>機械器具費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73162">
                <a:tc>
                  <a:txBody>
                    <a:bodyPr/>
                    <a:lstStyle/>
                    <a:p>
                      <a:pPr algn="ctr" fontAlgn="ctr"/>
                      <a:r>
                        <a:rPr lang="ja-JP" altLang="en-US" sz="1100" b="0" i="0" u="none" strike="noStrike" dirty="0">
                          <a:solidFill>
                            <a:srgbClr val="000000"/>
                          </a:solidFill>
                          <a:effectLst/>
                          <a:latin typeface="ＭＳ Ｐゴシック"/>
                        </a:rPr>
                        <a:t>測量及試験費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36920">
                <a:tc>
                  <a:txBody>
                    <a:bodyPr/>
                    <a:lstStyle/>
                    <a:p>
                      <a:pPr algn="ctr" fontAlgn="ctr"/>
                      <a:r>
                        <a:rPr lang="ja-JP" altLang="en-US" sz="1100" b="0" i="0" u="none" strike="noStrike" dirty="0">
                          <a:solidFill>
                            <a:srgbClr val="000000"/>
                          </a:solidFill>
                          <a:effectLst/>
                          <a:latin typeface="ＭＳ Ｐゴシック"/>
                        </a:rPr>
                        <a:t>設備費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65037">
                <a:tc>
                  <a:txBody>
                    <a:bodyPr/>
                    <a:lstStyle/>
                    <a:p>
                      <a:pPr algn="ctr" fontAlgn="ctr"/>
                      <a:r>
                        <a:rPr lang="ja-JP" altLang="en-US" sz="1100" b="0" i="0" u="none" strike="noStrike" dirty="0">
                          <a:solidFill>
                            <a:srgbClr val="000000"/>
                          </a:solidFill>
                          <a:effectLst/>
                          <a:latin typeface="ＭＳ Ｐゴシック"/>
                        </a:rPr>
                        <a:t>業務費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497887">
                <a:tc>
                  <a:txBody>
                    <a:bodyPr/>
                    <a:lstStyle/>
                    <a:p>
                      <a:pPr algn="ctr" fontAlgn="ctr"/>
                      <a:r>
                        <a:rPr lang="ja-JP" altLang="en-US" sz="1100" b="0" i="0" u="none" strike="noStrike" dirty="0">
                          <a:solidFill>
                            <a:srgbClr val="000000"/>
                          </a:solidFill>
                          <a:effectLst/>
                          <a:latin typeface="ＭＳ Ｐゴシック"/>
                        </a:rPr>
                        <a:t>事務費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498441">
                <a:tc gridSpan="2">
                  <a:txBody>
                    <a:bodyPr/>
                    <a:lstStyle/>
                    <a:p>
                      <a:pPr algn="ctr" fontAlgn="ctr"/>
                      <a:r>
                        <a:rPr lang="ja-JP" altLang="en-US" sz="1100" b="0" i="0" u="none" strike="noStrike" dirty="0">
                          <a:solidFill>
                            <a:srgbClr val="000000"/>
                          </a:solidFill>
                          <a:effectLst/>
                          <a:latin typeface="ＭＳ Ｐゴシック"/>
                        </a:rPr>
                        <a:t>合計</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10010"/>
                  </a:ext>
                </a:extLst>
              </a:tr>
              <a:tr h="548691">
                <a:tc gridSpan="2">
                  <a:txBody>
                    <a:bodyPr/>
                    <a:lstStyle/>
                    <a:p>
                      <a:pPr algn="ctr" fontAlgn="ctr"/>
                      <a:r>
                        <a:rPr lang="ja-JP" altLang="en-US" sz="1100" b="0" i="0" u="none" strike="noStrike" dirty="0">
                          <a:solidFill>
                            <a:srgbClr val="000000"/>
                          </a:solidFill>
                          <a:effectLst/>
                          <a:latin typeface="ＭＳ Ｐゴシック"/>
                        </a:rPr>
                        <a:t>補助金所要額（合計</a:t>
                      </a:r>
                      <a:r>
                        <a:rPr lang="en-US" altLang="ja-JP" sz="1100" b="0" i="0" u="none" strike="noStrike" dirty="0">
                          <a:solidFill>
                            <a:srgbClr val="000000"/>
                          </a:solidFill>
                          <a:effectLst/>
                          <a:latin typeface="ＭＳ Ｐゴシック"/>
                        </a:rPr>
                        <a:t>×2/3</a:t>
                      </a:r>
                      <a:r>
                        <a:rPr lang="ja-JP" altLang="en-US" sz="1100" b="0" i="0" u="none" strike="noStrike" dirty="0">
                          <a:solidFill>
                            <a:srgbClr val="000000"/>
                          </a:solidFill>
                          <a:effectLst/>
                          <a:latin typeface="ＭＳ Ｐゴシック"/>
                        </a:rPr>
                        <a:t>）</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endParaRPr lang="ja-JP" altLang="en-US" sz="12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10011"/>
                  </a:ext>
                </a:extLst>
              </a:tr>
            </a:tbl>
          </a:graphicData>
        </a:graphic>
      </p:graphicFrame>
      <p:sp>
        <p:nvSpPr>
          <p:cNvPr id="16453" name="テキスト ボックス 9">
            <a:extLst>
              <a:ext uri="{FF2B5EF4-FFF2-40B4-BE49-F238E27FC236}">
                <a16:creationId xmlns:a16="http://schemas.microsoft.com/office/drawing/2014/main" id="{D220750E-0A4F-6B35-C72B-4EAB930AABCB}"/>
              </a:ext>
            </a:extLst>
          </p:cNvPr>
          <p:cNvSpPr txBox="1">
            <a:spLocks noChangeArrowheads="1"/>
          </p:cNvSpPr>
          <p:nvPr/>
        </p:nvSpPr>
        <p:spPr bwMode="auto">
          <a:xfrm>
            <a:off x="3935413" y="2608263"/>
            <a:ext cx="3332162" cy="1477328"/>
          </a:xfrm>
          <a:prstGeom prst="rect">
            <a:avLst/>
          </a:prstGeom>
          <a:solidFill>
            <a:schemeClr val="bg1"/>
          </a:solidFill>
          <a:ln w="38100">
            <a:solidFill>
              <a:srgbClr val="FF0000"/>
            </a:solidFill>
            <a:miter lim="800000"/>
            <a:headEnd/>
            <a:tailEnd/>
          </a:ln>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i="1" dirty="0">
                <a:solidFill>
                  <a:srgbClr val="FF0000"/>
                </a:solidFill>
                <a:latin typeface="ＭＳ Ｐゴシック" panose="020B0600070205080204" pitchFamily="50" charset="-128"/>
              </a:rPr>
              <a:t>「金額（千円）」の項目には金額を</a:t>
            </a:r>
            <a:r>
              <a:rPr lang="ja-JP" altLang="en-US" b="1" i="1" u="sng" dirty="0">
                <a:solidFill>
                  <a:srgbClr val="FF0000"/>
                </a:solidFill>
                <a:latin typeface="ＭＳ Ｐゴシック" panose="020B0600070205080204" pitchFamily="50" charset="-128"/>
              </a:rPr>
              <a:t>税抜き</a:t>
            </a:r>
            <a:r>
              <a:rPr lang="ja-JP" altLang="en-US" i="1" dirty="0">
                <a:solidFill>
                  <a:srgbClr val="FF0000"/>
                </a:solidFill>
                <a:latin typeface="ＭＳ Ｐゴシック" panose="020B0600070205080204" pitchFamily="50" charset="-128"/>
              </a:rPr>
              <a:t>で記載してください。</a:t>
            </a:r>
            <a:endParaRPr lang="en-US" altLang="ja-JP" i="1" dirty="0">
              <a:solidFill>
                <a:srgbClr val="FF0000"/>
              </a:solidFill>
              <a:latin typeface="ＭＳ Ｐゴシック" panose="020B0600070205080204" pitchFamily="50" charset="-128"/>
            </a:endParaRPr>
          </a:p>
          <a:p>
            <a:endParaRPr lang="en-US" altLang="ja-JP" i="1" dirty="0">
              <a:solidFill>
                <a:srgbClr val="FF0000"/>
              </a:solidFill>
              <a:latin typeface="ＭＳ Ｐゴシック" panose="020B0600070205080204" pitchFamily="50" charset="-128"/>
            </a:endParaRPr>
          </a:p>
          <a:p>
            <a:r>
              <a:rPr lang="ja-JP" altLang="en-US" i="1" dirty="0">
                <a:solidFill>
                  <a:srgbClr val="FF0000"/>
                </a:solidFill>
                <a:latin typeface="ＭＳ Ｐゴシック" panose="020B0600070205080204" pitchFamily="50" charset="-128"/>
              </a:rPr>
              <a:t>「補助金所要額」は補助率を乗じた後、千円未満切捨てです。</a:t>
            </a:r>
            <a:endParaRPr lang="ja-JP" altLang="en-US" dirty="0"/>
          </a:p>
        </p:txBody>
      </p:sp>
      <p:sp>
        <p:nvSpPr>
          <p:cNvPr id="16454" name="スライド番号プレースホルダー 2">
            <a:extLst>
              <a:ext uri="{FF2B5EF4-FFF2-40B4-BE49-F238E27FC236}">
                <a16:creationId xmlns:a16="http://schemas.microsoft.com/office/drawing/2014/main" id="{81DAE6E0-633A-4781-BC92-F5CCFDA8C0B7}"/>
              </a:ext>
            </a:extLst>
          </p:cNvPr>
          <p:cNvSpPr>
            <a:spLocks noGrp="1"/>
          </p:cNvSpPr>
          <p:nvPr>
            <p:ph type="sldNum" sz="quarter" idx="12"/>
          </p:nvPr>
        </p:nvSpPr>
        <p:spPr>
          <a:xfrm>
            <a:off x="7354888" y="6557963"/>
            <a:ext cx="2393950" cy="34131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FA1977E-0E09-444F-BB1C-11350D84204E}" type="slidenum">
              <a:rPr lang="en-US" altLang="ja-JP" smtClean="0"/>
              <a:pPr/>
              <a:t>12</a:t>
            </a:fld>
            <a:endParaRPr lang="en-US" altLang="ja-JP"/>
          </a:p>
        </p:txBody>
      </p:sp>
      <p:sp>
        <p:nvSpPr>
          <p:cNvPr id="4" name="Text Box 11">
            <a:extLst>
              <a:ext uri="{FF2B5EF4-FFF2-40B4-BE49-F238E27FC236}">
                <a16:creationId xmlns:a16="http://schemas.microsoft.com/office/drawing/2014/main" id="{0F87DA1E-9445-209D-579B-A25F98E15B1D}"/>
              </a:ext>
            </a:extLst>
          </p:cNvPr>
          <p:cNvSpPr txBox="1">
            <a:spLocks noChangeArrowheads="1"/>
          </p:cNvSpPr>
          <p:nvPr/>
        </p:nvSpPr>
        <p:spPr bwMode="auto">
          <a:xfrm>
            <a:off x="5416550" y="504825"/>
            <a:ext cx="4425950" cy="415498"/>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dirty="0"/>
              <a:t>＜留意事項＞事業実施期間における補助事業に係る経費総額について記載してください。（１ページ以内に収めること。）</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a:extLst>
              <a:ext uri="{FF2B5EF4-FFF2-40B4-BE49-F238E27FC236}">
                <a16:creationId xmlns:a16="http://schemas.microsoft.com/office/drawing/2014/main" id="{60EFE381-4EB3-C816-F4FC-26065A0FD186}"/>
              </a:ext>
            </a:extLst>
          </p:cNvPr>
          <p:cNvSpPr txBox="1">
            <a:spLocks noChangeArrowheads="1"/>
          </p:cNvSpPr>
          <p:nvPr/>
        </p:nvSpPr>
        <p:spPr bwMode="auto">
          <a:xfrm>
            <a:off x="419099" y="673100"/>
            <a:ext cx="49307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dirty="0"/>
              <a:t>○本提案における技術開発・実証内容について</a:t>
            </a:r>
          </a:p>
        </p:txBody>
      </p:sp>
      <p:sp>
        <p:nvSpPr>
          <p:cNvPr id="16387" name="Text Box 7">
            <a:extLst>
              <a:ext uri="{FF2B5EF4-FFF2-40B4-BE49-F238E27FC236}">
                <a16:creationId xmlns:a16="http://schemas.microsoft.com/office/drawing/2014/main" id="{2C470839-7B91-40D0-C24D-DE94B6AA58B8}"/>
              </a:ext>
            </a:extLst>
          </p:cNvPr>
          <p:cNvSpPr txBox="1">
            <a:spLocks noChangeArrowheads="1"/>
          </p:cNvSpPr>
          <p:nvPr/>
        </p:nvSpPr>
        <p:spPr bwMode="auto">
          <a:xfrm>
            <a:off x="511175" y="1158875"/>
            <a:ext cx="9366250" cy="2677656"/>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400" i="1" dirty="0"/>
              <a:t>＜留意事項＞</a:t>
            </a:r>
            <a:endParaRPr lang="en-US" altLang="ja-JP" sz="1400" i="1" dirty="0"/>
          </a:p>
          <a:p>
            <a:pPr eaLnBrk="1" hangingPunct="1">
              <a:spcBef>
                <a:spcPct val="50000"/>
              </a:spcBef>
              <a:buFontTx/>
              <a:buNone/>
            </a:pPr>
            <a:r>
              <a:rPr lang="ja-JP" altLang="en-US" sz="1400" i="1" dirty="0">
                <a:solidFill>
                  <a:srgbClr val="FF0000"/>
                </a:solidFill>
              </a:rPr>
              <a:t>申請書の内容との整合性を取って、本提案における技術開発・実証内容を具体的に、図表も含めて１ページ以内で記載してください。</a:t>
            </a:r>
            <a:endParaRPr lang="en-US" altLang="ja-JP" sz="1400" i="1" dirty="0">
              <a:solidFill>
                <a:srgbClr val="FF0000"/>
              </a:solidFill>
            </a:endParaRPr>
          </a:p>
          <a:p>
            <a:pPr eaLnBrk="1" hangingPunct="1">
              <a:spcBef>
                <a:spcPct val="50000"/>
              </a:spcBef>
              <a:buFontTx/>
              <a:buNone/>
            </a:pPr>
            <a:r>
              <a:rPr lang="ja-JP" altLang="en-US" sz="1400" i="1" dirty="0"/>
              <a:t>・技術開発課題における開発要素（新規性（先導性）・実用性・発展性）はどのようなものか、具体的に記載してください。</a:t>
            </a:r>
            <a:endParaRPr lang="en-US" altLang="ja-JP" sz="1400" i="1" dirty="0"/>
          </a:p>
          <a:p>
            <a:pPr eaLnBrk="1" hangingPunct="1">
              <a:spcBef>
                <a:spcPct val="50000"/>
              </a:spcBef>
              <a:buFontTx/>
              <a:buNone/>
            </a:pPr>
            <a:r>
              <a:rPr lang="ja-JP" altLang="en-US" sz="1400" i="1" dirty="0"/>
              <a:t>・既存技術や現在開発中の競合技術と比較した際の技術的革新性・優位性又は経済的優位性について、具体的に記載してください。</a:t>
            </a:r>
            <a:endParaRPr lang="en-US" altLang="ja-JP" sz="1400" i="1" dirty="0"/>
          </a:p>
          <a:p>
            <a:pPr eaLnBrk="1" hangingPunct="1">
              <a:spcBef>
                <a:spcPct val="50000"/>
              </a:spcBef>
              <a:buFontTx/>
              <a:buNone/>
            </a:pPr>
            <a:endParaRPr lang="ja-JP" altLang="en-US" sz="1400" i="1" dirty="0"/>
          </a:p>
          <a:p>
            <a:pPr eaLnBrk="1" hangingPunct="1">
              <a:spcBef>
                <a:spcPct val="50000"/>
              </a:spcBef>
              <a:buFontTx/>
              <a:buNone/>
            </a:pPr>
            <a:endParaRPr lang="en-US" altLang="ja-JP" sz="1400" i="1" dirty="0"/>
          </a:p>
          <a:p>
            <a:pPr eaLnBrk="1" hangingPunct="1">
              <a:spcBef>
                <a:spcPct val="50000"/>
              </a:spcBef>
              <a:buFontTx/>
              <a:buNone/>
            </a:pPr>
            <a:endParaRPr lang="en-US" altLang="ja-JP" sz="1400" i="1" dirty="0"/>
          </a:p>
        </p:txBody>
      </p:sp>
      <p:sp>
        <p:nvSpPr>
          <p:cNvPr id="16388" name="AutoShape 7">
            <a:extLst>
              <a:ext uri="{FF2B5EF4-FFF2-40B4-BE49-F238E27FC236}">
                <a16:creationId xmlns:a16="http://schemas.microsoft.com/office/drawing/2014/main" id="{C0B174F1-D9B5-4E95-F06F-618E79C89358}"/>
              </a:ext>
            </a:extLst>
          </p:cNvPr>
          <p:cNvSpPr>
            <a:spLocks/>
          </p:cNvSpPr>
          <p:nvPr/>
        </p:nvSpPr>
        <p:spPr bwMode="auto">
          <a:xfrm>
            <a:off x="1289050" y="0"/>
            <a:ext cx="180975" cy="762000"/>
          </a:xfrm>
          <a:prstGeom prst="rightBrace">
            <a:avLst>
              <a:gd name="adj1" fmla="val 41676"/>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389" name="Text Box 8">
            <a:extLst>
              <a:ext uri="{FF2B5EF4-FFF2-40B4-BE49-F238E27FC236}">
                <a16:creationId xmlns:a16="http://schemas.microsoft.com/office/drawing/2014/main" id="{E431F656-4562-A1DD-E609-036F09A6FA8F}"/>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余白を</a:t>
            </a:r>
            <a:r>
              <a:rPr lang="en-US" altLang="ja-JP" sz="1200" i="1" dirty="0"/>
              <a:t>1.5</a:t>
            </a:r>
            <a:r>
              <a:rPr lang="ja-JP" altLang="en-US" sz="1200" i="1" dirty="0"/>
              <a:t>ｃｍ程度設けること</a:t>
            </a:r>
            <a:r>
              <a:rPr lang="ja-JP" altLang="en-US" sz="1200" i="1" dirty="0">
                <a:solidFill>
                  <a:srgbClr val="FF0000"/>
                </a:solidFill>
              </a:rPr>
              <a:t>（提出時にはこの記載を削除してください）</a:t>
            </a:r>
          </a:p>
        </p:txBody>
      </p:sp>
      <p:sp>
        <p:nvSpPr>
          <p:cNvPr id="16390" name="スライド番号プレースホルダー 1">
            <a:extLst>
              <a:ext uri="{FF2B5EF4-FFF2-40B4-BE49-F238E27FC236}">
                <a16:creationId xmlns:a16="http://schemas.microsoft.com/office/drawing/2014/main" id="{53F40A91-565B-C4C0-D1C1-F5E11301DA2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AA5C60F9-8C26-4823-B6A3-F63A860C0A76}" type="slidenum">
              <a:rPr lang="en-US" altLang="ja-JP" smtClean="0"/>
              <a:pPr/>
              <a:t>13</a:t>
            </a:fld>
            <a:endParaRPr lang="en-US" altLang="ja-JP"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a:extLst>
              <a:ext uri="{FF2B5EF4-FFF2-40B4-BE49-F238E27FC236}">
                <a16:creationId xmlns:a16="http://schemas.microsoft.com/office/drawing/2014/main" id="{7E5F78A6-BE9F-645E-E49E-24C43C6E4BDD}"/>
              </a:ext>
            </a:extLst>
          </p:cNvPr>
          <p:cNvSpPr txBox="1">
            <a:spLocks noChangeArrowheads="1"/>
          </p:cNvSpPr>
          <p:nvPr/>
        </p:nvSpPr>
        <p:spPr bwMode="auto">
          <a:xfrm>
            <a:off x="419100" y="673100"/>
            <a:ext cx="28765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dirty="0"/>
              <a:t>○事業化計画について</a:t>
            </a:r>
          </a:p>
        </p:txBody>
      </p:sp>
      <p:sp>
        <p:nvSpPr>
          <p:cNvPr id="17411" name="Text Box 7">
            <a:extLst>
              <a:ext uri="{FF2B5EF4-FFF2-40B4-BE49-F238E27FC236}">
                <a16:creationId xmlns:a16="http://schemas.microsoft.com/office/drawing/2014/main" id="{FF56AC40-FF73-B9C0-61E3-4EEE2BE16904}"/>
              </a:ext>
            </a:extLst>
          </p:cNvPr>
          <p:cNvSpPr txBox="1">
            <a:spLocks noChangeArrowheads="1"/>
          </p:cNvSpPr>
          <p:nvPr/>
        </p:nvSpPr>
        <p:spPr bwMode="auto">
          <a:xfrm>
            <a:off x="511175" y="1046163"/>
            <a:ext cx="9551988" cy="3862596"/>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400" i="1" dirty="0"/>
              <a:t>＜留意事項＞</a:t>
            </a:r>
            <a:endParaRPr lang="en-US" altLang="ja-JP" sz="1400" i="1" dirty="0"/>
          </a:p>
          <a:p>
            <a:pPr eaLnBrk="1" hangingPunct="1">
              <a:spcBef>
                <a:spcPct val="50000"/>
              </a:spcBef>
              <a:buFontTx/>
              <a:buNone/>
            </a:pPr>
            <a:r>
              <a:rPr lang="ja-JP" altLang="en-US" sz="1400" i="1" dirty="0">
                <a:solidFill>
                  <a:srgbClr val="FF0000"/>
                </a:solidFill>
              </a:rPr>
              <a:t>申請書の「</a:t>
            </a:r>
            <a:r>
              <a:rPr lang="en-US" altLang="ja-JP" sz="1400" i="1" dirty="0">
                <a:solidFill>
                  <a:srgbClr val="FF0000"/>
                </a:solidFill>
              </a:rPr>
              <a:t>6</a:t>
            </a:r>
            <a:r>
              <a:rPr lang="ja-JP" altLang="en-US" sz="1400" i="1" dirty="0">
                <a:solidFill>
                  <a:srgbClr val="FF0000"/>
                </a:solidFill>
              </a:rPr>
              <a:t>．事業化計画」の①から⑩までの内容を要約し、図表も含めて２ページ以内で記載してください。</a:t>
            </a:r>
            <a:endParaRPr lang="en-US" altLang="ja-JP" sz="1400" i="1" dirty="0">
              <a:solidFill>
                <a:srgbClr val="FF0000"/>
              </a:solidFill>
            </a:endParaRPr>
          </a:p>
          <a:p>
            <a:pPr eaLnBrk="1" hangingPunct="1">
              <a:spcBef>
                <a:spcPct val="50000"/>
              </a:spcBef>
              <a:buFontTx/>
              <a:buNone/>
            </a:pPr>
            <a:r>
              <a:rPr lang="ja-JP" altLang="en-US" sz="1400" i="1" dirty="0"/>
              <a:t>　①事業化を行う事業者</a:t>
            </a:r>
            <a:endParaRPr lang="en-US" altLang="ja-JP" sz="1400" i="1" dirty="0"/>
          </a:p>
          <a:p>
            <a:pPr eaLnBrk="1" hangingPunct="1">
              <a:spcBef>
                <a:spcPct val="50000"/>
              </a:spcBef>
              <a:buFontTx/>
              <a:buNone/>
            </a:pPr>
            <a:r>
              <a:rPr lang="ja-JP" altLang="en-US" sz="1400" i="1" dirty="0"/>
              <a:t>　②事業化の実施体制</a:t>
            </a:r>
            <a:endParaRPr lang="en-US" altLang="ja-JP" sz="1400" i="1" dirty="0"/>
          </a:p>
          <a:p>
            <a:pPr eaLnBrk="1" hangingPunct="1">
              <a:spcBef>
                <a:spcPct val="50000"/>
              </a:spcBef>
              <a:buFontTx/>
              <a:buNone/>
            </a:pPr>
            <a:r>
              <a:rPr lang="ja-JP" altLang="en-US" sz="1400" i="1" dirty="0"/>
              <a:t>　③事業化の実施スケジュール及びその内容</a:t>
            </a:r>
            <a:endParaRPr lang="en-US" altLang="ja-JP" sz="1400" i="1" dirty="0"/>
          </a:p>
          <a:p>
            <a:pPr eaLnBrk="1" hangingPunct="1">
              <a:spcBef>
                <a:spcPct val="50000"/>
              </a:spcBef>
              <a:buFontTx/>
              <a:buNone/>
            </a:pPr>
            <a:r>
              <a:rPr lang="ja-JP" altLang="en-US" sz="1400" i="1" dirty="0"/>
              <a:t>　④事業展開における普及の見込み</a:t>
            </a:r>
            <a:endParaRPr lang="en-US" altLang="ja-JP" sz="1400" i="1" dirty="0"/>
          </a:p>
          <a:p>
            <a:pPr eaLnBrk="1" hangingPunct="1">
              <a:spcBef>
                <a:spcPct val="50000"/>
              </a:spcBef>
              <a:buFontTx/>
              <a:buNone/>
            </a:pPr>
            <a:r>
              <a:rPr lang="ja-JP" altLang="en-US" sz="1400" i="1" dirty="0"/>
              <a:t>　⑤事業化計画の目標</a:t>
            </a:r>
            <a:endParaRPr lang="en-US" altLang="ja-JP" sz="1400" i="1" dirty="0"/>
          </a:p>
          <a:p>
            <a:pPr eaLnBrk="1" hangingPunct="1">
              <a:spcBef>
                <a:spcPct val="50000"/>
              </a:spcBef>
              <a:buFontTx/>
              <a:buNone/>
            </a:pPr>
            <a:r>
              <a:rPr lang="ja-JP" altLang="en-US" sz="1400" i="1" dirty="0"/>
              <a:t>　⑥事業化のための資金計画</a:t>
            </a:r>
            <a:endParaRPr lang="en-US" altLang="ja-JP" sz="1400" i="1" dirty="0"/>
          </a:p>
          <a:p>
            <a:pPr eaLnBrk="1" hangingPunct="1">
              <a:spcBef>
                <a:spcPct val="50000"/>
              </a:spcBef>
              <a:buFontTx/>
              <a:buNone/>
            </a:pPr>
            <a:r>
              <a:rPr lang="ja-JP" altLang="en-US" sz="1400" i="1" dirty="0"/>
              <a:t>　⑦事業化の判断基準</a:t>
            </a:r>
            <a:endParaRPr lang="en-US" altLang="ja-JP" sz="1400" i="1" dirty="0"/>
          </a:p>
          <a:p>
            <a:pPr eaLnBrk="1" hangingPunct="1">
              <a:spcBef>
                <a:spcPct val="50000"/>
              </a:spcBef>
              <a:buFontTx/>
              <a:buNone/>
            </a:pPr>
            <a:r>
              <a:rPr lang="ja-JP" altLang="en-US" sz="1400" i="1" dirty="0"/>
              <a:t>　⑧事業化における課題・リスク</a:t>
            </a:r>
            <a:endParaRPr lang="en-US" altLang="ja-JP" sz="1400" i="1" dirty="0"/>
          </a:p>
          <a:p>
            <a:pPr eaLnBrk="1" hangingPunct="1">
              <a:spcBef>
                <a:spcPct val="50000"/>
              </a:spcBef>
              <a:buNone/>
            </a:pPr>
            <a:r>
              <a:rPr lang="ja-JP" altLang="en-US" sz="1400" i="1" dirty="0"/>
              <a:t>　⑨事業化のための知的財産活用の考え方</a:t>
            </a:r>
            <a:endParaRPr lang="en-US" altLang="ja-JP" sz="1400" i="1" dirty="0"/>
          </a:p>
          <a:p>
            <a:pPr eaLnBrk="1" hangingPunct="1">
              <a:spcBef>
                <a:spcPct val="50000"/>
              </a:spcBef>
              <a:buNone/>
            </a:pPr>
            <a:r>
              <a:rPr lang="ja-JP" altLang="en-US" sz="1400" i="1" dirty="0"/>
              <a:t>　⑩事業化に関する補足情報</a:t>
            </a:r>
            <a:endParaRPr lang="en-US" altLang="ja-JP" sz="1400" i="1" dirty="0"/>
          </a:p>
        </p:txBody>
      </p:sp>
      <p:sp>
        <p:nvSpPr>
          <p:cNvPr id="17412" name="AutoShape 7">
            <a:extLst>
              <a:ext uri="{FF2B5EF4-FFF2-40B4-BE49-F238E27FC236}">
                <a16:creationId xmlns:a16="http://schemas.microsoft.com/office/drawing/2014/main" id="{0A9B08CE-C3DC-CF05-9FCC-881B3540C1AC}"/>
              </a:ext>
            </a:extLst>
          </p:cNvPr>
          <p:cNvSpPr>
            <a:spLocks/>
          </p:cNvSpPr>
          <p:nvPr/>
        </p:nvSpPr>
        <p:spPr bwMode="auto">
          <a:xfrm>
            <a:off x="1289050" y="0"/>
            <a:ext cx="180975" cy="762000"/>
          </a:xfrm>
          <a:prstGeom prst="rightBrace">
            <a:avLst>
              <a:gd name="adj1" fmla="val 41676"/>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7413" name="Text Box 8">
            <a:extLst>
              <a:ext uri="{FF2B5EF4-FFF2-40B4-BE49-F238E27FC236}">
                <a16:creationId xmlns:a16="http://schemas.microsoft.com/office/drawing/2014/main" id="{5CC13787-B182-7751-920D-79D0DD345D37}"/>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余白を</a:t>
            </a:r>
            <a:r>
              <a:rPr lang="en-US" altLang="ja-JP" sz="1200" i="1" dirty="0"/>
              <a:t>1.5</a:t>
            </a:r>
            <a:r>
              <a:rPr lang="ja-JP" altLang="en-US" sz="1200" i="1" dirty="0"/>
              <a:t>ｃｍ程度設けること</a:t>
            </a:r>
            <a:r>
              <a:rPr lang="ja-JP" altLang="en-US" sz="1200" i="1" dirty="0">
                <a:solidFill>
                  <a:srgbClr val="FF0000"/>
                </a:solidFill>
              </a:rPr>
              <a:t>（提出時にはこの記載を削除してください）</a:t>
            </a:r>
          </a:p>
        </p:txBody>
      </p:sp>
      <p:sp>
        <p:nvSpPr>
          <p:cNvPr id="17414" name="スライド番号プレースホルダー 1">
            <a:extLst>
              <a:ext uri="{FF2B5EF4-FFF2-40B4-BE49-F238E27FC236}">
                <a16:creationId xmlns:a16="http://schemas.microsoft.com/office/drawing/2014/main" id="{A76B85B5-EF86-5FEA-392D-DBB5AC1366E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0E75A3F7-C33C-4D7F-A695-94A48DDD4ECD}" type="slidenum">
              <a:rPr lang="en-US" altLang="ja-JP" smtClean="0"/>
              <a:pPr/>
              <a:t>14</a:t>
            </a:fld>
            <a:endParaRPr lang="en-US" altLang="ja-JP"/>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a:extLst>
              <a:ext uri="{FF2B5EF4-FFF2-40B4-BE49-F238E27FC236}">
                <a16:creationId xmlns:a16="http://schemas.microsoft.com/office/drawing/2014/main" id="{633A7317-6257-7763-93D9-488ACB8ACB23}"/>
              </a:ext>
            </a:extLst>
          </p:cNvPr>
          <p:cNvSpPr txBox="1">
            <a:spLocks noChangeArrowheads="1"/>
          </p:cNvSpPr>
          <p:nvPr/>
        </p:nvSpPr>
        <p:spPr bwMode="auto">
          <a:xfrm>
            <a:off x="323850" y="163513"/>
            <a:ext cx="4641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dirty="0"/>
              <a:t>○</a:t>
            </a:r>
            <a:r>
              <a:rPr lang="en-US" altLang="ja-JP" sz="1800" dirty="0"/>
              <a:t>CO2</a:t>
            </a:r>
            <a:r>
              <a:rPr lang="ja-JP" altLang="en-US" sz="1800" dirty="0"/>
              <a:t>削減効果について</a:t>
            </a:r>
          </a:p>
        </p:txBody>
      </p:sp>
      <p:sp>
        <p:nvSpPr>
          <p:cNvPr id="9223" name="テキスト ボックス 61">
            <a:extLst>
              <a:ext uri="{FF2B5EF4-FFF2-40B4-BE49-F238E27FC236}">
                <a16:creationId xmlns:a16="http://schemas.microsoft.com/office/drawing/2014/main" id="{829A7269-83F3-C13C-3058-B7DAF8C43152}"/>
              </a:ext>
            </a:extLst>
          </p:cNvPr>
          <p:cNvSpPr txBox="1">
            <a:spLocks noChangeArrowheads="1"/>
          </p:cNvSpPr>
          <p:nvPr/>
        </p:nvSpPr>
        <p:spPr bwMode="auto">
          <a:xfrm>
            <a:off x="555625" y="528638"/>
            <a:ext cx="8589963" cy="900246"/>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en-US" altLang="ja-JP" sz="1050" i="1" dirty="0"/>
              <a:t>CO2</a:t>
            </a:r>
            <a:r>
              <a:rPr lang="ja-JP" altLang="en-US" sz="1050" i="1" dirty="0"/>
              <a:t>削減量の試算に当たっては、地球温暖化対策地方公共団体実行計画（区域施策）策定マニュアル（令和７年３月改定）（</a:t>
            </a:r>
            <a:r>
              <a:rPr lang="en-US" altLang="ja-JP" sz="1050" i="1" dirty="0"/>
              <a:t>※</a:t>
            </a:r>
            <a:r>
              <a:rPr lang="ja-JP" altLang="en-US" sz="1050" i="1" dirty="0"/>
              <a:t>１）、</a:t>
            </a:r>
            <a:endParaRPr lang="en-US" altLang="ja-JP" sz="1050" i="1" dirty="0"/>
          </a:p>
          <a:p>
            <a:pPr eaLnBrk="1" hangingPunct="1">
              <a:spcBef>
                <a:spcPct val="0"/>
              </a:spcBef>
              <a:buFontTx/>
              <a:buNone/>
              <a:defRPr/>
            </a:pPr>
            <a:r>
              <a:rPr lang="ja-JP" altLang="en-US" sz="1050" i="1" dirty="0"/>
              <a:t>地球温暖化対策事業効果算定ガイドブック＜補助事業申請用＞（令和７年３月改定）（</a:t>
            </a:r>
            <a:r>
              <a:rPr lang="en-US" altLang="ja-JP" sz="1050" i="1" dirty="0"/>
              <a:t>※</a:t>
            </a:r>
            <a:r>
              <a:rPr lang="ja-JP" altLang="en-US" sz="1050" i="1" dirty="0"/>
              <a:t>２）等を参考にしてください。</a:t>
            </a:r>
          </a:p>
          <a:p>
            <a:pPr eaLnBrk="1" hangingPunct="1">
              <a:spcBef>
                <a:spcPct val="0"/>
              </a:spcBef>
              <a:buFontTx/>
              <a:buNone/>
              <a:defRPr/>
            </a:pPr>
            <a:r>
              <a:rPr lang="en-US" altLang="ja-JP" sz="1050" i="1" dirty="0"/>
              <a:t>※</a:t>
            </a:r>
            <a:r>
              <a:rPr lang="ja-JP" altLang="en-US" sz="1050" i="1" dirty="0"/>
              <a:t>１　</a:t>
            </a:r>
            <a:r>
              <a:rPr lang="en-US" altLang="ja-JP" sz="1050" i="1" dirty="0">
                <a:hlinkClick r:id="rId2"/>
              </a:rPr>
              <a:t>https://policies.env.go.jp/policy/roadmap/local_keikaku/kuiki/index.html</a:t>
            </a:r>
            <a:endParaRPr lang="en-US" altLang="ja-JP" sz="1050" i="1" dirty="0"/>
          </a:p>
          <a:p>
            <a:pPr eaLnBrk="1" hangingPunct="1">
              <a:spcBef>
                <a:spcPct val="0"/>
              </a:spcBef>
              <a:buFontTx/>
              <a:buNone/>
              <a:defRPr/>
            </a:pPr>
            <a:r>
              <a:rPr lang="en-US" altLang="ja-JP" sz="1050" i="1" dirty="0"/>
              <a:t>※</a:t>
            </a:r>
            <a:r>
              <a:rPr lang="ja-JP" altLang="en-US" sz="1050" i="1" dirty="0"/>
              <a:t>２　</a:t>
            </a:r>
            <a:r>
              <a:rPr lang="en-US" altLang="ja-JP" sz="1050" i="1" dirty="0">
                <a:hlinkClick r:id="rId3"/>
              </a:rPr>
              <a:t>https://www.env.go.jp/earth/ondanka/biz_local/gbhojo.html</a:t>
            </a:r>
            <a:endParaRPr lang="en-US" altLang="ja-JP" sz="1050" i="1" dirty="0"/>
          </a:p>
          <a:p>
            <a:pPr eaLnBrk="1" hangingPunct="1">
              <a:spcBef>
                <a:spcPct val="0"/>
              </a:spcBef>
              <a:buFontTx/>
              <a:buNone/>
              <a:defRPr/>
            </a:pPr>
            <a:endParaRPr lang="en-US" altLang="ja-JP" sz="1050" i="1" dirty="0"/>
          </a:p>
        </p:txBody>
      </p:sp>
      <p:sp>
        <p:nvSpPr>
          <p:cNvPr id="18436" name="スライド番号プレースホルダー 1">
            <a:extLst>
              <a:ext uri="{FF2B5EF4-FFF2-40B4-BE49-F238E27FC236}">
                <a16:creationId xmlns:a16="http://schemas.microsoft.com/office/drawing/2014/main" id="{75E8E697-05B2-41E0-A855-7ABBEEA253F0}"/>
              </a:ext>
            </a:extLst>
          </p:cNvPr>
          <p:cNvSpPr>
            <a:spLocks noGrp="1"/>
          </p:cNvSpPr>
          <p:nvPr>
            <p:ph type="sldNum" sz="quarter" idx="12"/>
          </p:nvPr>
        </p:nvSpPr>
        <p:spPr>
          <a:xfrm>
            <a:off x="7867650" y="6875464"/>
            <a:ext cx="2393950" cy="3143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21CCC4C6-8DB1-4AB7-BDF4-5676A5928B4F}" type="slidenum">
              <a:rPr lang="en-US" altLang="ja-JP" smtClean="0"/>
              <a:pPr/>
              <a:t>15</a:t>
            </a:fld>
            <a:endParaRPr lang="en-US" altLang="ja-JP" dirty="0"/>
          </a:p>
        </p:txBody>
      </p:sp>
      <p:sp>
        <p:nvSpPr>
          <p:cNvPr id="18437" name="Text Box 709">
            <a:extLst>
              <a:ext uri="{FF2B5EF4-FFF2-40B4-BE49-F238E27FC236}">
                <a16:creationId xmlns:a16="http://schemas.microsoft.com/office/drawing/2014/main" id="{05116F88-C3A9-157B-CD61-B2FD4EE563FE}"/>
              </a:ext>
            </a:extLst>
          </p:cNvPr>
          <p:cNvSpPr txBox="1">
            <a:spLocks noChangeArrowheads="1"/>
          </p:cNvSpPr>
          <p:nvPr/>
        </p:nvSpPr>
        <p:spPr bwMode="auto">
          <a:xfrm>
            <a:off x="509588" y="1938271"/>
            <a:ext cx="9280525"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000" b="1" dirty="0">
                <a:latin typeface="+mn-lt"/>
              </a:rPr>
              <a:t>○</a:t>
            </a:r>
            <a:r>
              <a:rPr lang="ja-JP" altLang="en-US" sz="1000" b="1" dirty="0">
                <a:latin typeface="+mn-lt"/>
              </a:rPr>
              <a:t>販売開始年（</a:t>
            </a:r>
            <a:r>
              <a:rPr lang="en-US" altLang="ja-JP" sz="1000" b="1" dirty="0">
                <a:latin typeface="+mn-lt"/>
              </a:rPr>
              <a:t>20XX</a:t>
            </a:r>
            <a:r>
              <a:rPr lang="ja-JP" altLang="en-US" sz="1000" b="1" dirty="0">
                <a:latin typeface="+mn-lt"/>
              </a:rPr>
              <a:t>年）時点の削減効果</a:t>
            </a:r>
            <a:endParaRPr lang="en-US" altLang="ja-JP" sz="900" i="1" dirty="0">
              <a:latin typeface="+mn-lt"/>
            </a:endParaRPr>
          </a:p>
          <a:p>
            <a:pPr eaLnBrk="1" hangingPunct="1">
              <a:spcBef>
                <a:spcPct val="0"/>
              </a:spcBef>
              <a:buFontTx/>
              <a:buNone/>
            </a:pPr>
            <a:r>
              <a:rPr lang="ja-JP" altLang="en-US" sz="900" i="1" dirty="0">
                <a:latin typeface="+mn-lt"/>
              </a:rPr>
              <a:t>・　事業化年度（２０ＸＸ年度）における導入見込み容量：　○○</a:t>
            </a:r>
            <a:r>
              <a:rPr lang="en-US" altLang="ja-JP" sz="900" i="1" dirty="0">
                <a:latin typeface="+mn-lt"/>
              </a:rPr>
              <a:t>MW</a:t>
            </a:r>
          </a:p>
          <a:p>
            <a:pPr eaLnBrk="1" hangingPunct="1">
              <a:spcBef>
                <a:spcPct val="0"/>
              </a:spcBef>
              <a:buFontTx/>
              <a:buNone/>
            </a:pPr>
            <a:r>
              <a:rPr lang="ja-JP" altLang="en-US" sz="900" i="1" dirty="0">
                <a:latin typeface="+mn-lt"/>
              </a:rPr>
              <a:t>・　使用した排出原単位：　○○</a:t>
            </a:r>
            <a:r>
              <a:rPr lang="en-US" altLang="ja-JP" sz="900" i="1" dirty="0">
                <a:latin typeface="+mn-lt"/>
              </a:rPr>
              <a:t>t-CO2/kWh</a:t>
            </a:r>
          </a:p>
          <a:p>
            <a:pPr eaLnBrk="1" hangingPunct="1">
              <a:spcBef>
                <a:spcPct val="0"/>
              </a:spcBef>
              <a:buFontTx/>
              <a:buNone/>
            </a:pPr>
            <a:r>
              <a:rPr lang="ja-JP" altLang="en-US" sz="900" i="1" dirty="0">
                <a:latin typeface="+mn-lt"/>
              </a:rPr>
              <a:t>・　</a:t>
            </a:r>
            <a:r>
              <a:rPr lang="en-US" altLang="ja-JP" sz="900" i="1" dirty="0">
                <a:latin typeface="+mn-lt"/>
              </a:rPr>
              <a:t>CO2</a:t>
            </a:r>
            <a:r>
              <a:rPr lang="ja-JP" altLang="en-US" sz="900" i="1" dirty="0">
                <a:latin typeface="+mn-lt"/>
              </a:rPr>
              <a:t>排出削減量：　</a:t>
            </a:r>
            <a:r>
              <a:rPr lang="ja-JP" altLang="en-US" sz="900" i="1" dirty="0"/>
              <a:t>○○万</a:t>
            </a:r>
            <a:r>
              <a:rPr lang="en-US" altLang="ja-JP" sz="900" i="1" dirty="0"/>
              <a:t>t-CO2/</a:t>
            </a:r>
            <a:r>
              <a:rPr lang="ja-JP" altLang="en-US" sz="900" i="1" dirty="0"/>
              <a:t>年　</a:t>
            </a:r>
            <a:r>
              <a:rPr lang="ja-JP" altLang="en-US" sz="900" i="1" dirty="0">
                <a:latin typeface="+mn-lt"/>
              </a:rPr>
              <a:t>当該年度までに導入される見込み容量による、単年度削減量</a:t>
            </a:r>
          </a:p>
          <a:p>
            <a:pPr eaLnBrk="1" hangingPunct="1">
              <a:spcBef>
                <a:spcPct val="0"/>
              </a:spcBef>
              <a:buFontTx/>
              <a:buNone/>
            </a:pPr>
            <a:r>
              <a:rPr lang="ja-JP" altLang="en-US" sz="900" i="1" dirty="0">
                <a:latin typeface="+mn-lt"/>
              </a:rPr>
              <a:t>・　累積</a:t>
            </a:r>
            <a:r>
              <a:rPr lang="en-US" altLang="ja-JP" sz="900" i="1" dirty="0">
                <a:latin typeface="+mn-lt"/>
              </a:rPr>
              <a:t>CO2</a:t>
            </a:r>
            <a:r>
              <a:rPr lang="ja-JP" altLang="en-US" sz="900" i="1" dirty="0">
                <a:latin typeface="+mn-lt"/>
              </a:rPr>
              <a:t>排出削減量：　○○万</a:t>
            </a:r>
            <a:r>
              <a:rPr lang="en-US" altLang="ja-JP" sz="900" i="1" dirty="0">
                <a:latin typeface="+mn-lt"/>
              </a:rPr>
              <a:t>t-CO2</a:t>
            </a:r>
            <a:r>
              <a:rPr lang="ja-JP" altLang="en-US" sz="900" i="1" dirty="0">
                <a:latin typeface="+mn-lt"/>
              </a:rPr>
              <a:t>　当該年度までの累積導入見込容量</a:t>
            </a:r>
            <a:r>
              <a:rPr lang="en-US" altLang="ja-JP" sz="900" i="1" dirty="0">
                <a:latin typeface="+mn-lt"/>
              </a:rPr>
              <a:t>×</a:t>
            </a:r>
            <a:r>
              <a:rPr lang="ja-JP" altLang="en-US" sz="900" i="1" dirty="0">
                <a:latin typeface="+mn-lt"/>
              </a:rPr>
              <a:t>容量当たり単年度削減量</a:t>
            </a:r>
            <a:r>
              <a:rPr lang="en-US" altLang="ja-JP" sz="900" i="1" dirty="0">
                <a:latin typeface="+mn-lt"/>
              </a:rPr>
              <a:t>×</a:t>
            </a:r>
            <a:r>
              <a:rPr lang="ja-JP" altLang="en-US" sz="900" i="1" dirty="0">
                <a:latin typeface="+mn-lt"/>
              </a:rPr>
              <a:t>耐用年数　</a:t>
            </a:r>
          </a:p>
          <a:p>
            <a:pPr eaLnBrk="1" hangingPunct="1">
              <a:spcBef>
                <a:spcPct val="0"/>
              </a:spcBef>
              <a:buFontTx/>
              <a:buNone/>
            </a:pPr>
            <a:r>
              <a:rPr lang="ja-JP" altLang="en-US" sz="900" i="1" dirty="0">
                <a:latin typeface="+mn-lt"/>
              </a:rPr>
              <a:t>・　</a:t>
            </a:r>
            <a:r>
              <a:rPr lang="en-US" altLang="ja-JP" sz="900" i="1" dirty="0">
                <a:latin typeface="+mn-lt"/>
              </a:rPr>
              <a:t>CO2</a:t>
            </a:r>
            <a:r>
              <a:rPr lang="ja-JP" altLang="en-US" sz="900" i="1" dirty="0">
                <a:latin typeface="+mn-lt"/>
              </a:rPr>
              <a:t>削減コスト：　○○円</a:t>
            </a:r>
            <a:r>
              <a:rPr lang="en-US" altLang="ja-JP" sz="900" i="1" dirty="0">
                <a:latin typeface="+mn-lt"/>
              </a:rPr>
              <a:t>/kWh</a:t>
            </a:r>
            <a:r>
              <a:rPr lang="ja-JP" altLang="en-US" sz="900" i="1" dirty="0">
                <a:latin typeface="+mn-lt"/>
              </a:rPr>
              <a:t>　当該年度断面における、発電コスト</a:t>
            </a:r>
            <a:r>
              <a:rPr lang="en-US" altLang="ja-JP" sz="900" i="1" dirty="0">
                <a:latin typeface="+mn-lt"/>
              </a:rPr>
              <a:t>(</a:t>
            </a:r>
            <a:r>
              <a:rPr lang="ja-JP" altLang="en-US" sz="900" i="1" dirty="0">
                <a:latin typeface="+mn-lt"/>
              </a:rPr>
              <a:t>円</a:t>
            </a:r>
            <a:r>
              <a:rPr lang="en-US" altLang="ja-JP" sz="900" i="1" dirty="0">
                <a:latin typeface="+mn-lt"/>
              </a:rPr>
              <a:t>/kWh)÷kWh</a:t>
            </a:r>
            <a:r>
              <a:rPr lang="ja-JP" altLang="en-US" sz="900" i="1" dirty="0">
                <a:latin typeface="+mn-lt"/>
              </a:rPr>
              <a:t>当たり</a:t>
            </a:r>
            <a:r>
              <a:rPr lang="en-US" altLang="ja-JP" sz="900" i="1" dirty="0">
                <a:latin typeface="+mn-lt"/>
              </a:rPr>
              <a:t>CO2</a:t>
            </a:r>
            <a:r>
              <a:rPr lang="ja-JP" altLang="en-US" sz="900" i="1" dirty="0">
                <a:latin typeface="+mn-lt"/>
              </a:rPr>
              <a:t>削減量</a:t>
            </a:r>
            <a:r>
              <a:rPr lang="en-US" altLang="ja-JP" sz="900" i="1" dirty="0">
                <a:latin typeface="+mn-lt"/>
              </a:rPr>
              <a:t>(tCO2/kWh)  </a:t>
            </a:r>
          </a:p>
        </p:txBody>
      </p:sp>
      <p:sp>
        <p:nvSpPr>
          <p:cNvPr id="18438" name="Text Box 709">
            <a:extLst>
              <a:ext uri="{FF2B5EF4-FFF2-40B4-BE49-F238E27FC236}">
                <a16:creationId xmlns:a16="http://schemas.microsoft.com/office/drawing/2014/main" id="{F9FF19C7-DD13-0F32-C946-0E3F1E488DC5}"/>
              </a:ext>
            </a:extLst>
          </p:cNvPr>
          <p:cNvSpPr txBox="1">
            <a:spLocks noChangeArrowheads="1"/>
          </p:cNvSpPr>
          <p:nvPr/>
        </p:nvSpPr>
        <p:spPr bwMode="auto">
          <a:xfrm>
            <a:off x="509588" y="3228250"/>
            <a:ext cx="9280525"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000" b="1" dirty="0">
                <a:latin typeface="+mn-lt"/>
              </a:rPr>
              <a:t>○2030</a:t>
            </a:r>
            <a:r>
              <a:rPr lang="ja-JP" altLang="en-US" sz="1000" b="1" dirty="0">
                <a:latin typeface="+mn-lt"/>
              </a:rPr>
              <a:t>年時点の削減効果　</a:t>
            </a:r>
          </a:p>
          <a:p>
            <a:pPr eaLnBrk="1" hangingPunct="1">
              <a:spcBef>
                <a:spcPct val="0"/>
              </a:spcBef>
              <a:buFontTx/>
              <a:buNone/>
            </a:pPr>
            <a:r>
              <a:rPr lang="ja-JP" altLang="en-US" sz="900" i="1" dirty="0">
                <a:latin typeface="+mn-lt"/>
              </a:rPr>
              <a:t>・　２０３０年度</a:t>
            </a:r>
            <a:r>
              <a:rPr lang="ja-JP" altLang="en-US" sz="900" i="1" dirty="0"/>
              <a:t>における導入見込み容量：　○○</a:t>
            </a:r>
            <a:r>
              <a:rPr lang="en-US" altLang="ja-JP" sz="900" i="1" dirty="0"/>
              <a:t>MW</a:t>
            </a:r>
          </a:p>
          <a:p>
            <a:pPr eaLnBrk="1" hangingPunct="1">
              <a:spcBef>
                <a:spcPct val="0"/>
              </a:spcBef>
              <a:buFontTx/>
              <a:buNone/>
            </a:pPr>
            <a:r>
              <a:rPr lang="ja-JP" altLang="en-US" sz="900" i="1" dirty="0"/>
              <a:t>・　使用した排出原単位：　○○</a:t>
            </a:r>
            <a:r>
              <a:rPr lang="en-US" altLang="ja-JP" sz="900" i="1" dirty="0"/>
              <a:t>t-CO2/kWh</a:t>
            </a:r>
          </a:p>
          <a:p>
            <a:pPr eaLnBrk="1" hangingPunct="1">
              <a:spcBef>
                <a:spcPct val="0"/>
              </a:spcBef>
              <a:buFontTx/>
              <a:buNone/>
            </a:pPr>
            <a:r>
              <a:rPr lang="ja-JP" altLang="en-US" sz="900" i="1" dirty="0"/>
              <a:t>・　</a:t>
            </a:r>
            <a:r>
              <a:rPr lang="en-US" altLang="ja-JP" sz="900" i="1" dirty="0"/>
              <a:t>CO2</a:t>
            </a:r>
            <a:r>
              <a:rPr lang="ja-JP" altLang="en-US" sz="900" i="1" dirty="0"/>
              <a:t>排出削減量：　○○万</a:t>
            </a:r>
            <a:r>
              <a:rPr lang="en-US" altLang="ja-JP" sz="900" i="1" dirty="0"/>
              <a:t>t-CO2/</a:t>
            </a:r>
            <a:r>
              <a:rPr lang="ja-JP" altLang="en-US" sz="900" i="1" dirty="0"/>
              <a:t>年　当該年度までに導入される見込み容量による、単年度削減量</a:t>
            </a:r>
          </a:p>
          <a:p>
            <a:pPr eaLnBrk="1" hangingPunct="1">
              <a:spcBef>
                <a:spcPct val="0"/>
              </a:spcBef>
              <a:buFontTx/>
              <a:buNone/>
            </a:pPr>
            <a:r>
              <a:rPr lang="ja-JP" altLang="en-US" sz="900" i="1" dirty="0"/>
              <a:t>・　累積</a:t>
            </a:r>
            <a:r>
              <a:rPr lang="en-US" altLang="ja-JP" sz="900" i="1" dirty="0"/>
              <a:t>CO2</a:t>
            </a:r>
            <a:r>
              <a:rPr lang="ja-JP" altLang="en-US" sz="900" i="1" dirty="0"/>
              <a:t>排出削減量：　○○万</a:t>
            </a:r>
            <a:r>
              <a:rPr lang="en-US" altLang="ja-JP" sz="900" i="1" dirty="0"/>
              <a:t>t-CO2</a:t>
            </a:r>
            <a:r>
              <a:rPr lang="ja-JP" altLang="en-US" sz="900" i="1" dirty="0"/>
              <a:t>　当該年度までの累積導入見込容量</a:t>
            </a:r>
            <a:r>
              <a:rPr lang="en-US" altLang="ja-JP" sz="900" i="1" dirty="0"/>
              <a:t>×</a:t>
            </a:r>
            <a:r>
              <a:rPr lang="ja-JP" altLang="en-US" sz="900" i="1" dirty="0"/>
              <a:t>容量当たり単年度削減量</a:t>
            </a:r>
            <a:r>
              <a:rPr lang="en-US" altLang="ja-JP" sz="900" i="1" dirty="0"/>
              <a:t>×</a:t>
            </a:r>
            <a:r>
              <a:rPr lang="ja-JP" altLang="en-US" sz="900" i="1" dirty="0"/>
              <a:t>耐用年数　</a:t>
            </a:r>
          </a:p>
          <a:p>
            <a:pPr eaLnBrk="1" hangingPunct="1">
              <a:spcBef>
                <a:spcPct val="0"/>
              </a:spcBef>
              <a:buFontTx/>
              <a:buNone/>
            </a:pPr>
            <a:r>
              <a:rPr lang="ja-JP" altLang="en-US" sz="900" i="1" dirty="0"/>
              <a:t>・　</a:t>
            </a:r>
            <a:r>
              <a:rPr lang="en-US" altLang="ja-JP" sz="900" i="1" dirty="0"/>
              <a:t>CO2</a:t>
            </a:r>
            <a:r>
              <a:rPr lang="ja-JP" altLang="en-US" sz="900" i="1" dirty="0"/>
              <a:t>削減コスト：　○○円</a:t>
            </a:r>
            <a:r>
              <a:rPr lang="en-US" altLang="ja-JP" sz="900" i="1" dirty="0"/>
              <a:t>/kWh</a:t>
            </a:r>
            <a:r>
              <a:rPr lang="ja-JP" altLang="en-US" sz="900" i="1" dirty="0"/>
              <a:t>　当該年度断面における、発電コスト</a:t>
            </a:r>
            <a:r>
              <a:rPr lang="en-US" altLang="ja-JP" sz="900" i="1" dirty="0"/>
              <a:t>(</a:t>
            </a:r>
            <a:r>
              <a:rPr lang="ja-JP" altLang="en-US" sz="900" i="1" dirty="0"/>
              <a:t>円</a:t>
            </a:r>
            <a:r>
              <a:rPr lang="en-US" altLang="ja-JP" sz="900" i="1" dirty="0"/>
              <a:t>/kWh)÷kWh</a:t>
            </a:r>
            <a:r>
              <a:rPr lang="ja-JP" altLang="en-US" sz="900" i="1" dirty="0"/>
              <a:t>当たり</a:t>
            </a:r>
            <a:r>
              <a:rPr lang="en-US" altLang="ja-JP" sz="900" i="1" dirty="0"/>
              <a:t>CO2</a:t>
            </a:r>
            <a:r>
              <a:rPr lang="ja-JP" altLang="en-US" sz="900" i="1" dirty="0"/>
              <a:t>削減量</a:t>
            </a:r>
            <a:r>
              <a:rPr lang="en-US" altLang="ja-JP" sz="900" i="1" dirty="0"/>
              <a:t>(tCO2/kWh)  </a:t>
            </a:r>
          </a:p>
        </p:txBody>
      </p:sp>
      <p:sp>
        <p:nvSpPr>
          <p:cNvPr id="18439" name="Text Box 709">
            <a:extLst>
              <a:ext uri="{FF2B5EF4-FFF2-40B4-BE49-F238E27FC236}">
                <a16:creationId xmlns:a16="http://schemas.microsoft.com/office/drawing/2014/main" id="{F0F2C949-8A89-4E8F-CB45-C4222645579A}"/>
              </a:ext>
            </a:extLst>
          </p:cNvPr>
          <p:cNvSpPr txBox="1">
            <a:spLocks noChangeArrowheads="1"/>
          </p:cNvSpPr>
          <p:nvPr/>
        </p:nvSpPr>
        <p:spPr bwMode="auto">
          <a:xfrm>
            <a:off x="509588" y="4380424"/>
            <a:ext cx="9280525"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000" b="1" dirty="0">
                <a:latin typeface="+mn-lt"/>
              </a:rPr>
              <a:t>○2050</a:t>
            </a:r>
            <a:r>
              <a:rPr lang="ja-JP" altLang="en-US" sz="1000" b="1" dirty="0">
                <a:latin typeface="+mn-lt"/>
              </a:rPr>
              <a:t>年時点の削減効果</a:t>
            </a:r>
          </a:p>
          <a:p>
            <a:pPr eaLnBrk="1" hangingPunct="1">
              <a:spcBef>
                <a:spcPct val="0"/>
              </a:spcBef>
              <a:buFontTx/>
              <a:buNone/>
            </a:pPr>
            <a:r>
              <a:rPr lang="ja-JP" altLang="en-US" sz="900" i="1" dirty="0">
                <a:latin typeface="+mn-lt"/>
              </a:rPr>
              <a:t>・　２０５０年度における導入見込み容量：　○○</a:t>
            </a:r>
            <a:r>
              <a:rPr lang="en-US" altLang="ja-JP" sz="900" i="1" dirty="0">
                <a:latin typeface="+mn-lt"/>
              </a:rPr>
              <a:t>MW</a:t>
            </a:r>
          </a:p>
          <a:p>
            <a:pPr eaLnBrk="1" hangingPunct="1">
              <a:spcBef>
                <a:spcPct val="0"/>
              </a:spcBef>
              <a:buFontTx/>
              <a:buNone/>
            </a:pPr>
            <a:r>
              <a:rPr lang="ja-JP" altLang="en-US" sz="900" i="1" dirty="0">
                <a:latin typeface="+mn-lt"/>
              </a:rPr>
              <a:t>・　使用した排出原単位：　○○</a:t>
            </a:r>
            <a:r>
              <a:rPr lang="en-US" altLang="ja-JP" sz="900" i="1" dirty="0">
                <a:latin typeface="+mn-lt"/>
              </a:rPr>
              <a:t>t-CO2/kWh</a:t>
            </a:r>
          </a:p>
          <a:p>
            <a:pPr eaLnBrk="1" hangingPunct="1">
              <a:spcBef>
                <a:spcPct val="0"/>
              </a:spcBef>
              <a:buFontTx/>
              <a:buNone/>
            </a:pPr>
            <a:r>
              <a:rPr lang="ja-JP" altLang="en-US" sz="900" i="1" dirty="0">
                <a:latin typeface="+mn-lt"/>
              </a:rPr>
              <a:t>・　</a:t>
            </a:r>
            <a:r>
              <a:rPr lang="en-US" altLang="ja-JP" sz="900" i="1" dirty="0">
                <a:latin typeface="+mn-lt"/>
              </a:rPr>
              <a:t>CO2</a:t>
            </a:r>
            <a:r>
              <a:rPr lang="ja-JP" altLang="en-US" sz="900" i="1" dirty="0">
                <a:latin typeface="+mn-lt"/>
              </a:rPr>
              <a:t>排出削減量：　○○万</a:t>
            </a:r>
            <a:r>
              <a:rPr lang="en-US" altLang="ja-JP" sz="900" i="1" dirty="0">
                <a:latin typeface="+mn-lt"/>
              </a:rPr>
              <a:t>t-CO2/</a:t>
            </a:r>
            <a:r>
              <a:rPr lang="ja-JP" altLang="en-US" sz="900" i="1" dirty="0">
                <a:latin typeface="+mn-lt"/>
              </a:rPr>
              <a:t>年　当該年度までに導入される見込み容量による、単年度削減量</a:t>
            </a:r>
          </a:p>
          <a:p>
            <a:pPr eaLnBrk="1" hangingPunct="1">
              <a:spcBef>
                <a:spcPct val="0"/>
              </a:spcBef>
              <a:buFontTx/>
              <a:buNone/>
            </a:pPr>
            <a:r>
              <a:rPr lang="ja-JP" altLang="en-US" sz="900" i="1" dirty="0">
                <a:latin typeface="+mn-lt"/>
              </a:rPr>
              <a:t>・　累積</a:t>
            </a:r>
            <a:r>
              <a:rPr lang="en-US" altLang="ja-JP" sz="900" i="1" dirty="0">
                <a:latin typeface="+mn-lt"/>
              </a:rPr>
              <a:t>CO2</a:t>
            </a:r>
            <a:r>
              <a:rPr lang="ja-JP" altLang="en-US" sz="900" i="1" dirty="0">
                <a:latin typeface="+mn-lt"/>
              </a:rPr>
              <a:t>排出削減量：　○○万</a:t>
            </a:r>
            <a:r>
              <a:rPr lang="en-US" altLang="ja-JP" sz="900" i="1" dirty="0">
                <a:latin typeface="+mn-lt"/>
              </a:rPr>
              <a:t>t-CO2</a:t>
            </a:r>
            <a:r>
              <a:rPr lang="ja-JP" altLang="en-US" sz="900" i="1" dirty="0">
                <a:latin typeface="+mn-lt"/>
              </a:rPr>
              <a:t>　当該年度までの累積導入見込容量</a:t>
            </a:r>
            <a:r>
              <a:rPr lang="en-US" altLang="ja-JP" sz="900" i="1" dirty="0">
                <a:latin typeface="+mn-lt"/>
              </a:rPr>
              <a:t>×</a:t>
            </a:r>
            <a:r>
              <a:rPr lang="ja-JP" altLang="en-US" sz="900" i="1" dirty="0">
                <a:latin typeface="+mn-lt"/>
              </a:rPr>
              <a:t>容量当たり単年度削減量</a:t>
            </a:r>
            <a:r>
              <a:rPr lang="en-US" altLang="ja-JP" sz="900" i="1" dirty="0">
                <a:latin typeface="+mn-lt"/>
              </a:rPr>
              <a:t>×</a:t>
            </a:r>
            <a:r>
              <a:rPr lang="ja-JP" altLang="en-US" sz="900" i="1" dirty="0">
                <a:latin typeface="+mn-lt"/>
              </a:rPr>
              <a:t>耐用年数　</a:t>
            </a:r>
          </a:p>
          <a:p>
            <a:pPr eaLnBrk="1" hangingPunct="1">
              <a:spcBef>
                <a:spcPct val="0"/>
              </a:spcBef>
              <a:buFontTx/>
              <a:buNone/>
            </a:pPr>
            <a:r>
              <a:rPr lang="ja-JP" altLang="en-US" sz="900" i="1" dirty="0">
                <a:latin typeface="+mn-lt"/>
              </a:rPr>
              <a:t>・　</a:t>
            </a:r>
            <a:r>
              <a:rPr lang="en-US" altLang="ja-JP" sz="900" i="1" dirty="0">
                <a:latin typeface="+mn-lt"/>
              </a:rPr>
              <a:t>CO2</a:t>
            </a:r>
            <a:r>
              <a:rPr lang="ja-JP" altLang="en-US" sz="900" i="1" dirty="0">
                <a:latin typeface="+mn-lt"/>
              </a:rPr>
              <a:t>削減コスト：　○○円</a:t>
            </a:r>
            <a:r>
              <a:rPr lang="en-US" altLang="ja-JP" sz="900" i="1" dirty="0">
                <a:latin typeface="+mn-lt"/>
              </a:rPr>
              <a:t>/kWh</a:t>
            </a:r>
            <a:r>
              <a:rPr lang="ja-JP" altLang="en-US" sz="900" i="1" dirty="0">
                <a:latin typeface="+mn-lt"/>
              </a:rPr>
              <a:t>　当該年度断面における、発電コスト</a:t>
            </a:r>
            <a:r>
              <a:rPr lang="en-US" altLang="ja-JP" sz="900" i="1" dirty="0">
                <a:latin typeface="+mn-lt"/>
              </a:rPr>
              <a:t>(</a:t>
            </a:r>
            <a:r>
              <a:rPr lang="ja-JP" altLang="en-US" sz="900" i="1" dirty="0">
                <a:latin typeface="+mn-lt"/>
              </a:rPr>
              <a:t>円</a:t>
            </a:r>
            <a:r>
              <a:rPr lang="en-US" altLang="ja-JP" sz="900" i="1" dirty="0">
                <a:latin typeface="+mn-lt"/>
              </a:rPr>
              <a:t>/kWh)÷kWh</a:t>
            </a:r>
            <a:r>
              <a:rPr lang="ja-JP" altLang="en-US" sz="900" i="1" dirty="0">
                <a:latin typeface="+mn-lt"/>
              </a:rPr>
              <a:t>当たり</a:t>
            </a:r>
            <a:r>
              <a:rPr lang="en-US" altLang="ja-JP" sz="900" i="1" dirty="0">
                <a:latin typeface="+mn-lt"/>
              </a:rPr>
              <a:t>CO2</a:t>
            </a:r>
            <a:r>
              <a:rPr lang="ja-JP" altLang="en-US" sz="900" i="1" dirty="0">
                <a:latin typeface="+mn-lt"/>
              </a:rPr>
              <a:t>削減量</a:t>
            </a:r>
            <a:r>
              <a:rPr lang="en-US" altLang="ja-JP" sz="900" i="1" dirty="0">
                <a:latin typeface="+mn-lt"/>
              </a:rPr>
              <a:t>(tCO2/kWh)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a:extLst>
              <a:ext uri="{FF2B5EF4-FFF2-40B4-BE49-F238E27FC236}">
                <a16:creationId xmlns:a16="http://schemas.microsoft.com/office/drawing/2014/main" id="{F136EB0D-7FA9-7008-9E4A-0575488061BF}"/>
              </a:ext>
            </a:extLst>
          </p:cNvPr>
          <p:cNvSpPr txBox="1">
            <a:spLocks noChangeArrowheads="1"/>
          </p:cNvSpPr>
          <p:nvPr/>
        </p:nvSpPr>
        <p:spPr bwMode="auto">
          <a:xfrm>
            <a:off x="419100" y="673100"/>
            <a:ext cx="98425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技術開発・実証の実績</a:t>
            </a:r>
            <a:endParaRPr lang="en-US" altLang="ja-JP" sz="1800" dirty="0"/>
          </a:p>
        </p:txBody>
      </p:sp>
      <p:sp>
        <p:nvSpPr>
          <p:cNvPr id="20483" name="AutoShape 3">
            <a:extLst>
              <a:ext uri="{FF2B5EF4-FFF2-40B4-BE49-F238E27FC236}">
                <a16:creationId xmlns:a16="http://schemas.microsoft.com/office/drawing/2014/main" id="{17DF0FE2-5207-7286-2C96-72C75014E881}"/>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484" name="Text Box 4">
            <a:extLst>
              <a:ext uri="{FF2B5EF4-FFF2-40B4-BE49-F238E27FC236}">
                <a16:creationId xmlns:a16="http://schemas.microsoft.com/office/drawing/2014/main" id="{0E153970-43BC-FEA1-1D27-F72D7CAEEA5E}"/>
              </a:ext>
            </a:extLst>
          </p:cNvPr>
          <p:cNvSpPr txBox="1">
            <a:spLocks noChangeArrowheads="1"/>
          </p:cNvSpPr>
          <p:nvPr/>
        </p:nvSpPr>
        <p:spPr bwMode="auto">
          <a:xfrm>
            <a:off x="1470025" y="228600"/>
            <a:ext cx="4872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余白を</a:t>
            </a:r>
            <a:r>
              <a:rPr lang="en-US" altLang="ja-JP" sz="1200" i="1" dirty="0"/>
              <a:t>1.5</a:t>
            </a:r>
            <a:r>
              <a:rPr lang="ja-JP" altLang="en-US" sz="1200" i="1" dirty="0"/>
              <a:t>ｃｍ程度設けること</a:t>
            </a:r>
            <a:r>
              <a:rPr lang="ja-JP" altLang="en-US" sz="1200" i="1" dirty="0">
                <a:solidFill>
                  <a:srgbClr val="FF0000"/>
                </a:solidFill>
              </a:rPr>
              <a:t>（提出時にはこの記載を削除してください）</a:t>
            </a:r>
          </a:p>
        </p:txBody>
      </p:sp>
      <p:sp>
        <p:nvSpPr>
          <p:cNvPr id="20485" name="Text Box 7">
            <a:extLst>
              <a:ext uri="{FF2B5EF4-FFF2-40B4-BE49-F238E27FC236}">
                <a16:creationId xmlns:a16="http://schemas.microsoft.com/office/drawing/2014/main" id="{27A2EE83-A34F-2A3B-0531-2865A320DDB5}"/>
              </a:ext>
            </a:extLst>
          </p:cNvPr>
          <p:cNvSpPr txBox="1">
            <a:spLocks noChangeArrowheads="1"/>
          </p:cNvSpPr>
          <p:nvPr/>
        </p:nvSpPr>
        <p:spPr bwMode="auto">
          <a:xfrm>
            <a:off x="781050" y="2038350"/>
            <a:ext cx="8686800" cy="149225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400" i="1" dirty="0"/>
              <a:t>＜留意事項＞</a:t>
            </a:r>
            <a:endParaRPr lang="en-US" altLang="ja-JP" sz="1400" i="1" dirty="0"/>
          </a:p>
          <a:p>
            <a:pPr eaLnBrk="1" hangingPunct="1">
              <a:spcBef>
                <a:spcPct val="50000"/>
              </a:spcBef>
              <a:buFontTx/>
              <a:buNone/>
            </a:pPr>
            <a:r>
              <a:rPr lang="ja-JP" altLang="en-US" sz="1400" i="1" dirty="0">
                <a:solidFill>
                  <a:srgbClr val="FF0000"/>
                </a:solidFill>
              </a:rPr>
              <a:t>代表実施者又は共同実施者が過去に実施した、本提案と関連性が高い助成課題がある場合に作成してください。該当者以外は本ページを削除してください。</a:t>
            </a:r>
          </a:p>
          <a:p>
            <a:pPr eaLnBrk="1" hangingPunct="1">
              <a:spcBef>
                <a:spcPct val="50000"/>
              </a:spcBef>
              <a:buFontTx/>
              <a:buNone/>
            </a:pPr>
            <a:r>
              <a:rPr lang="ja-JP" altLang="en-US" sz="1400" i="1" dirty="0"/>
              <a:t>既助成課題の資料を活用し、概要、普及状況、既助成課題の</a:t>
            </a:r>
            <a:r>
              <a:rPr lang="en-US" altLang="ja-JP" sz="1400" i="1" dirty="0"/>
              <a:t>CO2</a:t>
            </a:r>
            <a:r>
              <a:rPr lang="ja-JP" altLang="en-US" sz="1400" i="1" dirty="0"/>
              <a:t>削減効果等を記載してください。</a:t>
            </a:r>
            <a:endParaRPr lang="en-US" altLang="ja-JP" sz="1400" i="1" dirty="0"/>
          </a:p>
          <a:p>
            <a:pPr eaLnBrk="1" hangingPunct="1">
              <a:spcBef>
                <a:spcPct val="50000"/>
              </a:spcBef>
              <a:buFontTx/>
              <a:buNone/>
            </a:pPr>
            <a:r>
              <a:rPr lang="ja-JP" altLang="en-US" sz="1400" i="1" dirty="0"/>
              <a:t>必要に応じて写真・図表等を使用し、事業内容を理解する上で参考となる資料を添付してください。（２ページ以内）</a:t>
            </a:r>
            <a:endParaRPr lang="en-US" altLang="ja-JP" sz="1400" i="1" dirty="0"/>
          </a:p>
        </p:txBody>
      </p:sp>
      <p:sp>
        <p:nvSpPr>
          <p:cNvPr id="20486" name="スライド番号プレースホルダー 1">
            <a:extLst>
              <a:ext uri="{FF2B5EF4-FFF2-40B4-BE49-F238E27FC236}">
                <a16:creationId xmlns:a16="http://schemas.microsoft.com/office/drawing/2014/main" id="{A9D54EAE-7099-1FC0-B94B-43542FE251B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F357EF8-E142-4EE7-94D3-A5904DE5CB33}" type="slidenum">
              <a:rPr lang="en-US" altLang="ja-JP" smtClean="0"/>
              <a:pPr/>
              <a:t>16</a:t>
            </a:fld>
            <a:endParaRPr lang="en-US" altLang="ja-JP"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34454-902D-D1FB-1F35-D0774371F19E}"/>
            </a:ext>
          </a:extLst>
        </p:cNvPr>
        <p:cNvGrpSpPr/>
        <p:nvPr/>
      </p:nvGrpSpPr>
      <p:grpSpPr>
        <a:xfrm>
          <a:off x="0" y="0"/>
          <a:ext cx="0" cy="0"/>
          <a:chOff x="0" y="0"/>
          <a:chExt cx="0" cy="0"/>
        </a:xfrm>
      </p:grpSpPr>
      <p:sp>
        <p:nvSpPr>
          <p:cNvPr id="20482" name="Text Box 2">
            <a:extLst>
              <a:ext uri="{FF2B5EF4-FFF2-40B4-BE49-F238E27FC236}">
                <a16:creationId xmlns:a16="http://schemas.microsoft.com/office/drawing/2014/main" id="{4F3C52B6-5470-6050-9022-4214F23603FE}"/>
              </a:ext>
            </a:extLst>
          </p:cNvPr>
          <p:cNvSpPr txBox="1">
            <a:spLocks noChangeArrowheads="1"/>
          </p:cNvSpPr>
          <p:nvPr/>
        </p:nvSpPr>
        <p:spPr bwMode="auto">
          <a:xfrm>
            <a:off x="419100" y="673100"/>
            <a:ext cx="98425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技術流出防止策について</a:t>
            </a:r>
            <a:endParaRPr lang="en-US" altLang="ja-JP" sz="1800" dirty="0"/>
          </a:p>
        </p:txBody>
      </p:sp>
      <p:sp>
        <p:nvSpPr>
          <p:cNvPr id="20483" name="AutoShape 3">
            <a:extLst>
              <a:ext uri="{FF2B5EF4-FFF2-40B4-BE49-F238E27FC236}">
                <a16:creationId xmlns:a16="http://schemas.microsoft.com/office/drawing/2014/main" id="{17C9785C-E7B9-37B0-AEDC-F967201F9585}"/>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484" name="Text Box 4">
            <a:extLst>
              <a:ext uri="{FF2B5EF4-FFF2-40B4-BE49-F238E27FC236}">
                <a16:creationId xmlns:a16="http://schemas.microsoft.com/office/drawing/2014/main" id="{B4E18FDB-F6DD-B517-9479-EFCFE19C03A5}"/>
              </a:ext>
            </a:extLst>
          </p:cNvPr>
          <p:cNvSpPr txBox="1">
            <a:spLocks noChangeArrowheads="1"/>
          </p:cNvSpPr>
          <p:nvPr/>
        </p:nvSpPr>
        <p:spPr bwMode="auto">
          <a:xfrm>
            <a:off x="1470025" y="228600"/>
            <a:ext cx="4872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余白を</a:t>
            </a:r>
            <a:r>
              <a:rPr lang="en-US" altLang="ja-JP" sz="1200" i="1" dirty="0"/>
              <a:t>1.5</a:t>
            </a:r>
            <a:r>
              <a:rPr lang="ja-JP" altLang="en-US" sz="1200" i="1" dirty="0"/>
              <a:t>ｃｍ程度設けること</a:t>
            </a:r>
            <a:r>
              <a:rPr lang="ja-JP" altLang="en-US" sz="1200" i="1" dirty="0">
                <a:solidFill>
                  <a:srgbClr val="FF0000"/>
                </a:solidFill>
              </a:rPr>
              <a:t>（提出時にはこの記載を削除してください）</a:t>
            </a:r>
          </a:p>
        </p:txBody>
      </p:sp>
      <p:sp>
        <p:nvSpPr>
          <p:cNvPr id="20485" name="Text Box 7">
            <a:extLst>
              <a:ext uri="{FF2B5EF4-FFF2-40B4-BE49-F238E27FC236}">
                <a16:creationId xmlns:a16="http://schemas.microsoft.com/office/drawing/2014/main" id="{85210AF7-85A0-0B25-A3A8-150D6D52E9DE}"/>
              </a:ext>
            </a:extLst>
          </p:cNvPr>
          <p:cNvSpPr txBox="1">
            <a:spLocks noChangeArrowheads="1"/>
          </p:cNvSpPr>
          <p:nvPr/>
        </p:nvSpPr>
        <p:spPr bwMode="auto">
          <a:xfrm>
            <a:off x="781050" y="2038350"/>
            <a:ext cx="8686800" cy="2739211"/>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400" i="1" dirty="0"/>
              <a:t>＜留意事項＞</a:t>
            </a:r>
            <a:endParaRPr lang="en-US" altLang="ja-JP" sz="1400" i="1" dirty="0"/>
          </a:p>
          <a:p>
            <a:pPr eaLnBrk="1" hangingPunct="1">
              <a:spcBef>
                <a:spcPct val="50000"/>
              </a:spcBef>
              <a:buFontTx/>
              <a:buNone/>
            </a:pPr>
            <a:r>
              <a:rPr lang="ja-JP" altLang="en-US" sz="1400" i="1" dirty="0">
                <a:solidFill>
                  <a:srgbClr val="FF0000"/>
                </a:solidFill>
              </a:rPr>
              <a:t>以下の場合に作成してください。該当者以外は本ページを削除してください。</a:t>
            </a:r>
          </a:p>
          <a:p>
            <a:pPr marL="285750" indent="-285750" eaLnBrk="1" hangingPunct="1">
              <a:spcBef>
                <a:spcPct val="50000"/>
              </a:spcBef>
            </a:pPr>
            <a:r>
              <a:rPr lang="ja-JP" altLang="en-US" sz="1400" i="1" dirty="0"/>
              <a:t>コア重要技術等を含む技術開発・実証を行う場合（２ページ以内）</a:t>
            </a:r>
            <a:endParaRPr lang="en-US" altLang="ja-JP" sz="1400" i="1" dirty="0"/>
          </a:p>
          <a:p>
            <a:pPr lvl="1" eaLnBrk="1" hangingPunct="1">
              <a:spcBef>
                <a:spcPct val="50000"/>
              </a:spcBef>
              <a:buNone/>
            </a:pPr>
            <a:r>
              <a:rPr lang="ja-JP" altLang="en-US" sz="1000" i="1" dirty="0"/>
              <a:t>当該コア重要技術等を特定し、簡潔に記載してください。また、公募要領５．（</a:t>
            </a:r>
            <a:r>
              <a:rPr lang="en-US" altLang="ja-JP" sz="1000" i="1" dirty="0"/>
              <a:t>14</a:t>
            </a:r>
            <a:r>
              <a:rPr lang="ja-JP" altLang="en-US" sz="1000" i="1" dirty="0"/>
              <a:t>）に示す以下の各要件について、取組状況を記載してください。</a:t>
            </a:r>
            <a:endParaRPr lang="en-US" altLang="ja-JP" sz="1000" i="1" dirty="0"/>
          </a:p>
          <a:p>
            <a:pPr lvl="1" indent="0" eaLnBrk="1" hangingPunct="1">
              <a:spcBef>
                <a:spcPct val="50000"/>
              </a:spcBef>
              <a:buNone/>
            </a:pPr>
            <a:r>
              <a:rPr lang="ja-JP" altLang="en-US" sz="1000" i="1" dirty="0"/>
              <a:t>（ア）コア重要技術等へのアクセス管理</a:t>
            </a:r>
            <a:endParaRPr lang="en-US" altLang="ja-JP" sz="1000" i="1" dirty="0"/>
          </a:p>
          <a:p>
            <a:pPr lvl="1" indent="0" eaLnBrk="1" hangingPunct="1">
              <a:spcBef>
                <a:spcPct val="50000"/>
              </a:spcBef>
              <a:buNone/>
            </a:pPr>
            <a:r>
              <a:rPr lang="ja-JP" altLang="en-US" sz="1000" i="1" dirty="0"/>
              <a:t>（イ）コア重要技術等にアクセス可能な従業員の管理</a:t>
            </a:r>
            <a:endParaRPr lang="en-US" altLang="ja-JP" sz="1000" i="1" dirty="0"/>
          </a:p>
          <a:p>
            <a:pPr lvl="1" indent="0" eaLnBrk="1" hangingPunct="1">
              <a:spcBef>
                <a:spcPct val="50000"/>
              </a:spcBef>
              <a:buNone/>
            </a:pPr>
            <a:r>
              <a:rPr lang="ja-JP" altLang="en-US" sz="1000" i="1" dirty="0"/>
              <a:t>（ウ）取引先（共同研究パートナー等のサードパーティを含む。）における管理</a:t>
            </a:r>
          </a:p>
          <a:p>
            <a:pPr marL="285750" indent="-285750" eaLnBrk="1" hangingPunct="1">
              <a:spcBef>
                <a:spcPct val="50000"/>
              </a:spcBef>
            </a:pPr>
            <a:r>
              <a:rPr lang="ja-JP" altLang="en-US" sz="1400" i="1" dirty="0"/>
              <a:t>主たる要素技術を担当する技術開発機関等が組織全体として実施している経済安全保障や技術流出防止に係る取組をアピールしたい場合（１ページ以内）</a:t>
            </a:r>
            <a:endParaRPr lang="en-US" altLang="ja-JP" sz="1400" i="1" dirty="0"/>
          </a:p>
          <a:p>
            <a:pPr lvl="1" eaLnBrk="1" hangingPunct="1">
              <a:spcBef>
                <a:spcPct val="50000"/>
              </a:spcBef>
              <a:buNone/>
            </a:pPr>
            <a:r>
              <a:rPr lang="ja-JP" altLang="en-US" sz="1000" i="1" dirty="0"/>
              <a:t>該当する場合は様式適宜で記載してください。</a:t>
            </a:r>
            <a:endParaRPr lang="en-US" altLang="ja-JP" sz="1000" i="1" dirty="0"/>
          </a:p>
        </p:txBody>
      </p:sp>
      <p:sp>
        <p:nvSpPr>
          <p:cNvPr id="20486" name="スライド番号プレースホルダー 1">
            <a:extLst>
              <a:ext uri="{FF2B5EF4-FFF2-40B4-BE49-F238E27FC236}">
                <a16:creationId xmlns:a16="http://schemas.microsoft.com/office/drawing/2014/main" id="{044364E6-3019-633D-6881-DA893A24F4C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F357EF8-E142-4EE7-94D3-A5904DE5CB33}" type="slidenum">
              <a:rPr lang="en-US" altLang="ja-JP" smtClean="0"/>
              <a:pPr/>
              <a:t>17</a:t>
            </a:fld>
            <a:endParaRPr lang="en-US" altLang="ja-JP"/>
          </a:p>
        </p:txBody>
      </p:sp>
    </p:spTree>
    <p:extLst>
      <p:ext uri="{BB962C8B-B14F-4D97-AF65-F5344CB8AC3E}">
        <p14:creationId xmlns:p14="http://schemas.microsoft.com/office/powerpoint/2010/main" val="3171079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4A998-928D-F44F-108B-DC0685908865}"/>
            </a:ext>
          </a:extLst>
        </p:cNvPr>
        <p:cNvGrpSpPr/>
        <p:nvPr/>
      </p:nvGrpSpPr>
      <p:grpSpPr>
        <a:xfrm>
          <a:off x="0" y="0"/>
          <a:ext cx="0" cy="0"/>
          <a:chOff x="0" y="0"/>
          <a:chExt cx="0" cy="0"/>
        </a:xfrm>
      </p:grpSpPr>
      <p:sp>
        <p:nvSpPr>
          <p:cNvPr id="20482" name="Text Box 2">
            <a:extLst>
              <a:ext uri="{FF2B5EF4-FFF2-40B4-BE49-F238E27FC236}">
                <a16:creationId xmlns:a16="http://schemas.microsoft.com/office/drawing/2014/main" id="{CAC90299-B386-5F6B-0D0F-6B3A2AF23D7F}"/>
              </a:ext>
            </a:extLst>
          </p:cNvPr>
          <p:cNvSpPr txBox="1">
            <a:spLocks noChangeArrowheads="1"/>
          </p:cNvSpPr>
          <p:nvPr/>
        </p:nvSpPr>
        <p:spPr bwMode="auto">
          <a:xfrm>
            <a:off x="419100" y="673100"/>
            <a:ext cx="98425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カーボンニュートラル実現に向けた取組について</a:t>
            </a:r>
            <a:endParaRPr lang="en-US" altLang="ja-JP" sz="1800" dirty="0"/>
          </a:p>
        </p:txBody>
      </p:sp>
      <p:sp>
        <p:nvSpPr>
          <p:cNvPr id="20483" name="AutoShape 3">
            <a:extLst>
              <a:ext uri="{FF2B5EF4-FFF2-40B4-BE49-F238E27FC236}">
                <a16:creationId xmlns:a16="http://schemas.microsoft.com/office/drawing/2014/main" id="{95DCF53B-6653-82C5-F892-6708A365FD50}"/>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484" name="Text Box 4">
            <a:extLst>
              <a:ext uri="{FF2B5EF4-FFF2-40B4-BE49-F238E27FC236}">
                <a16:creationId xmlns:a16="http://schemas.microsoft.com/office/drawing/2014/main" id="{314B0870-C77D-068C-C164-7A78449B7F1C}"/>
              </a:ext>
            </a:extLst>
          </p:cNvPr>
          <p:cNvSpPr txBox="1">
            <a:spLocks noChangeArrowheads="1"/>
          </p:cNvSpPr>
          <p:nvPr/>
        </p:nvSpPr>
        <p:spPr bwMode="auto">
          <a:xfrm>
            <a:off x="1470025" y="228600"/>
            <a:ext cx="4872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余白を</a:t>
            </a:r>
            <a:r>
              <a:rPr lang="en-US" altLang="ja-JP" sz="1200" i="1" dirty="0"/>
              <a:t>1.5</a:t>
            </a:r>
            <a:r>
              <a:rPr lang="ja-JP" altLang="en-US" sz="1200" i="1" dirty="0"/>
              <a:t>ｃｍ程度設けること</a:t>
            </a:r>
            <a:r>
              <a:rPr lang="ja-JP" altLang="en-US" sz="1200" i="1" dirty="0">
                <a:solidFill>
                  <a:srgbClr val="FF0000"/>
                </a:solidFill>
              </a:rPr>
              <a:t>（提出時にはこの記載を削除してください）</a:t>
            </a:r>
          </a:p>
        </p:txBody>
      </p:sp>
      <p:sp>
        <p:nvSpPr>
          <p:cNvPr id="20485" name="Text Box 7">
            <a:extLst>
              <a:ext uri="{FF2B5EF4-FFF2-40B4-BE49-F238E27FC236}">
                <a16:creationId xmlns:a16="http://schemas.microsoft.com/office/drawing/2014/main" id="{86984014-725C-2ACA-C268-B6B9EC33A3D2}"/>
              </a:ext>
            </a:extLst>
          </p:cNvPr>
          <p:cNvSpPr txBox="1">
            <a:spLocks noChangeArrowheads="1"/>
          </p:cNvSpPr>
          <p:nvPr/>
        </p:nvSpPr>
        <p:spPr bwMode="auto">
          <a:xfrm>
            <a:off x="781050" y="2038350"/>
            <a:ext cx="8686800" cy="2092881"/>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400" i="1" dirty="0"/>
              <a:t>＜留意事項＞</a:t>
            </a:r>
            <a:endParaRPr lang="en-US" altLang="ja-JP" sz="1400" i="1" dirty="0"/>
          </a:p>
          <a:p>
            <a:pPr eaLnBrk="1" hangingPunct="1">
              <a:spcBef>
                <a:spcPct val="50000"/>
              </a:spcBef>
              <a:buFontTx/>
              <a:buNone/>
            </a:pPr>
            <a:r>
              <a:rPr lang="ja-JP" altLang="en-US" sz="1400" i="1" dirty="0">
                <a:solidFill>
                  <a:srgbClr val="FF0000"/>
                </a:solidFill>
              </a:rPr>
              <a:t>以下の場合に作成してください。該当者以外は本ページを削除してください。</a:t>
            </a:r>
          </a:p>
          <a:p>
            <a:pPr eaLnBrk="1" hangingPunct="1">
              <a:spcBef>
                <a:spcPct val="50000"/>
              </a:spcBef>
              <a:buNone/>
            </a:pPr>
            <a:r>
              <a:rPr lang="ja-JP" altLang="en-US" sz="1400" i="1" dirty="0"/>
              <a:t>技術開発機関等が組織全体として実施しているカーボンニュートラル実現に向けた取組（公募要領５．（</a:t>
            </a:r>
            <a:r>
              <a:rPr lang="en-US" altLang="ja-JP" sz="1400" i="1" dirty="0"/>
              <a:t>16</a:t>
            </a:r>
            <a:r>
              <a:rPr lang="ja-JP" altLang="en-US" sz="1400" i="1" dirty="0"/>
              <a:t>）に示す以下の①～④のいずれか）がある場合、その内容を記載してください。（１ページ以内）</a:t>
            </a:r>
            <a:endParaRPr lang="en-US" altLang="ja-JP" sz="1400" i="1" dirty="0"/>
          </a:p>
          <a:p>
            <a:pPr lvl="1" eaLnBrk="1" hangingPunct="1">
              <a:spcBef>
                <a:spcPct val="50000"/>
              </a:spcBef>
              <a:buNone/>
            </a:pPr>
            <a:r>
              <a:rPr lang="ja-JP" altLang="en-US" sz="1000" i="1" dirty="0"/>
              <a:t>①</a:t>
            </a:r>
            <a:r>
              <a:rPr lang="en-US" altLang="ja-JP" sz="1000" i="1" dirty="0"/>
              <a:t>2050</a:t>
            </a:r>
            <a:r>
              <a:rPr lang="ja-JP" altLang="en-US" sz="1000" i="1" dirty="0"/>
              <a:t>年カーボンニュートラルに向けた温室効果ガスの排出削減目標の設定</a:t>
            </a:r>
            <a:endParaRPr lang="en-US" altLang="ja-JP" sz="1000" i="1" dirty="0"/>
          </a:p>
          <a:p>
            <a:pPr lvl="1" eaLnBrk="1" hangingPunct="1">
              <a:spcBef>
                <a:spcPct val="50000"/>
              </a:spcBef>
              <a:buNone/>
            </a:pPr>
            <a:r>
              <a:rPr lang="ja-JP" altLang="en-US" sz="1000" i="1" dirty="0"/>
              <a:t>②デコ活応援団（官民連携協議会）への参画</a:t>
            </a:r>
            <a:endParaRPr lang="en-US" altLang="ja-JP" sz="1000" i="1" dirty="0"/>
          </a:p>
          <a:p>
            <a:pPr lvl="1" eaLnBrk="1" hangingPunct="1">
              <a:spcBef>
                <a:spcPct val="50000"/>
              </a:spcBef>
              <a:buNone/>
            </a:pPr>
            <a:r>
              <a:rPr lang="ja-JP" altLang="en-US" sz="1000" i="1" dirty="0"/>
              <a:t>③デコ活宣言の実施</a:t>
            </a:r>
            <a:endParaRPr lang="en-US" altLang="ja-JP" sz="1000" i="1" dirty="0"/>
          </a:p>
          <a:p>
            <a:pPr lvl="1" eaLnBrk="1" hangingPunct="1">
              <a:spcBef>
                <a:spcPct val="50000"/>
              </a:spcBef>
              <a:buNone/>
            </a:pPr>
            <a:r>
              <a:rPr lang="ja-JP" altLang="en-US" sz="1000" i="1" dirty="0"/>
              <a:t>④エコ・ファースト制度の認定取得（補助事業のみ）</a:t>
            </a:r>
          </a:p>
        </p:txBody>
      </p:sp>
      <p:sp>
        <p:nvSpPr>
          <p:cNvPr id="20486" name="スライド番号プレースホルダー 1">
            <a:extLst>
              <a:ext uri="{FF2B5EF4-FFF2-40B4-BE49-F238E27FC236}">
                <a16:creationId xmlns:a16="http://schemas.microsoft.com/office/drawing/2014/main" id="{C7DC93AD-36BD-15F0-B9AD-614E511CE40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F357EF8-E142-4EE7-94D3-A5904DE5CB33}" type="slidenum">
              <a:rPr lang="en-US" altLang="ja-JP" smtClean="0"/>
              <a:pPr/>
              <a:t>18</a:t>
            </a:fld>
            <a:endParaRPr lang="en-US" altLang="ja-JP"/>
          </a:p>
        </p:txBody>
      </p:sp>
    </p:spTree>
    <p:extLst>
      <p:ext uri="{BB962C8B-B14F-4D97-AF65-F5344CB8AC3E}">
        <p14:creationId xmlns:p14="http://schemas.microsoft.com/office/powerpoint/2010/main" val="23717594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a:extLst>
              <a:ext uri="{FF2B5EF4-FFF2-40B4-BE49-F238E27FC236}">
                <a16:creationId xmlns:a16="http://schemas.microsoft.com/office/drawing/2014/main" id="{CB02585C-AE1A-4724-BA0B-EE0CAF47F5B7}"/>
              </a:ext>
            </a:extLst>
          </p:cNvPr>
          <p:cNvSpPr txBox="1">
            <a:spLocks noChangeArrowheads="1"/>
          </p:cNvSpPr>
          <p:nvPr/>
        </p:nvSpPr>
        <p:spPr bwMode="auto">
          <a:xfrm>
            <a:off x="419100" y="673100"/>
            <a:ext cx="2057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dirty="0"/>
              <a:t>○その他</a:t>
            </a:r>
          </a:p>
        </p:txBody>
      </p:sp>
      <p:sp>
        <p:nvSpPr>
          <p:cNvPr id="9223" name="テキスト ボックス 61">
            <a:extLst>
              <a:ext uri="{FF2B5EF4-FFF2-40B4-BE49-F238E27FC236}">
                <a16:creationId xmlns:a16="http://schemas.microsoft.com/office/drawing/2014/main" id="{A5D1B031-FA67-0BFA-2012-0A5513D739CB}"/>
              </a:ext>
            </a:extLst>
          </p:cNvPr>
          <p:cNvSpPr txBox="1">
            <a:spLocks noChangeArrowheads="1"/>
          </p:cNvSpPr>
          <p:nvPr/>
        </p:nvSpPr>
        <p:spPr bwMode="auto">
          <a:xfrm>
            <a:off x="650875" y="1038225"/>
            <a:ext cx="8589963" cy="4455066"/>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050" i="1" dirty="0">
                <a:solidFill>
                  <a:srgbClr val="FF0000"/>
                </a:solidFill>
              </a:rPr>
              <a:t>・その他、本課題を実施する上で競合技術の開発状況／開発技術の優位性、開発技術の展開、情報発信の実績、安全性、論文・特許・その他実績等、</a:t>
            </a:r>
            <a:r>
              <a:rPr lang="en-US" altLang="ja-JP" sz="1050" i="1" dirty="0">
                <a:solidFill>
                  <a:srgbClr val="FF0000"/>
                </a:solidFill>
              </a:rPr>
              <a:t>PR</a:t>
            </a:r>
            <a:r>
              <a:rPr lang="ja-JP" altLang="en-US" sz="1050" i="1" dirty="0">
                <a:solidFill>
                  <a:srgbClr val="FF0000"/>
                </a:solidFill>
              </a:rPr>
              <a:t>したいことを適宜図表を用いながら自由に記載してください。（３ページ以内）</a:t>
            </a:r>
            <a:endParaRPr lang="en-US" altLang="ja-JP" sz="1050" i="1" dirty="0">
              <a:solidFill>
                <a:srgbClr val="FF0000"/>
              </a:solidFill>
            </a:endParaRPr>
          </a:p>
          <a:p>
            <a:pPr eaLnBrk="1" hangingPunct="1">
              <a:spcBef>
                <a:spcPct val="0"/>
              </a:spcBef>
              <a:buFontTx/>
              <a:buNone/>
              <a:defRPr/>
            </a:pPr>
            <a:endParaRPr lang="en-US" altLang="ja-JP" sz="1050" i="1" dirty="0"/>
          </a:p>
          <a:p>
            <a:pPr eaLnBrk="1" hangingPunct="1">
              <a:spcBef>
                <a:spcPct val="0"/>
              </a:spcBef>
              <a:buFontTx/>
              <a:buNone/>
              <a:defRPr/>
            </a:pPr>
            <a:endParaRPr lang="en-US" altLang="ja-JP" sz="1050" i="1" dirty="0"/>
          </a:p>
          <a:p>
            <a:pPr eaLnBrk="1" hangingPunct="1">
              <a:spcBef>
                <a:spcPct val="0"/>
              </a:spcBef>
              <a:buFontTx/>
              <a:buNone/>
              <a:defRPr/>
            </a:pPr>
            <a:r>
              <a:rPr lang="ja-JP" altLang="en-US" sz="1050" i="1" dirty="0"/>
              <a:t>○競合技術の開発状況／開発技術の優位性</a:t>
            </a:r>
            <a:endParaRPr lang="en-US" altLang="ja-JP" sz="1050" i="1" dirty="0"/>
          </a:p>
          <a:p>
            <a:pPr eaLnBrk="1" hangingPunct="1">
              <a:spcBef>
                <a:spcPct val="0"/>
              </a:spcBef>
              <a:buFontTx/>
              <a:buNone/>
              <a:defRPr/>
            </a:pPr>
            <a:r>
              <a:rPr lang="ja-JP" altLang="en-US" sz="1050" i="1" dirty="0"/>
              <a:t> ・応募時／事業終了後で要素技術</a:t>
            </a:r>
            <a:r>
              <a:rPr lang="en-US" altLang="ja-JP" sz="1050" i="1" dirty="0"/>
              <a:t>A</a:t>
            </a:r>
            <a:r>
              <a:rPr lang="ja-JP" altLang="en-US" sz="1050" i="1" dirty="0"/>
              <a:t>の競合にあたる技術</a:t>
            </a:r>
            <a:r>
              <a:rPr lang="en-US" altLang="ja-JP" sz="1050" i="1" dirty="0"/>
              <a:t>B</a:t>
            </a:r>
            <a:r>
              <a:rPr lang="ja-JP" altLang="en-US" sz="1050" i="1" dirty="0"/>
              <a:t>は○○が課題となっている一方、要素技術</a:t>
            </a:r>
            <a:r>
              <a:rPr lang="en-US" altLang="ja-JP" sz="1050" i="1" dirty="0"/>
              <a:t>A</a:t>
            </a:r>
            <a:r>
              <a:rPr lang="ja-JP" altLang="en-US" sz="1050" i="1" dirty="0"/>
              <a:t>は○○という開発成果を達成し得る可能性が</a:t>
            </a:r>
            <a:br>
              <a:rPr lang="en-US" altLang="ja-JP" sz="1050" i="1" dirty="0"/>
            </a:br>
            <a:r>
              <a:rPr lang="ja-JP" altLang="en-US" sz="1050" i="1" dirty="0"/>
              <a:t>　あることから、 優位性があると考えられる。</a:t>
            </a:r>
            <a:endParaRPr lang="en-US" altLang="ja-JP" sz="1050" i="1" dirty="0"/>
          </a:p>
          <a:p>
            <a:pPr eaLnBrk="1" hangingPunct="1">
              <a:spcBef>
                <a:spcPct val="0"/>
              </a:spcBef>
              <a:buFontTx/>
              <a:buNone/>
              <a:defRPr/>
            </a:pPr>
            <a:r>
              <a:rPr lang="ja-JP" altLang="en-US" sz="1050" i="1" dirty="0"/>
              <a:t> ・全体システムとしては○○という特徴があることから、▲▲という効果に繋がると考えられるため、競合技術にあたる□□よりも普及可能性が高い。</a:t>
            </a:r>
            <a:endParaRPr lang="en-US" altLang="ja-JP" sz="1050" i="1" dirty="0"/>
          </a:p>
          <a:p>
            <a:pPr eaLnBrk="1" hangingPunct="1">
              <a:spcBef>
                <a:spcPct val="0"/>
              </a:spcBef>
              <a:buFontTx/>
              <a:buNone/>
              <a:defRPr/>
            </a:pPr>
            <a:endParaRPr lang="en-US" altLang="ja-JP" sz="1050" i="1" dirty="0"/>
          </a:p>
          <a:p>
            <a:pPr eaLnBrk="1" hangingPunct="1">
              <a:spcBef>
                <a:spcPct val="0"/>
              </a:spcBef>
              <a:buFontTx/>
              <a:buNone/>
              <a:defRPr/>
            </a:pPr>
            <a:r>
              <a:rPr lang="ja-JP" altLang="en-US" sz="1050" i="1" dirty="0"/>
              <a:t>○開発技術の展開について　</a:t>
            </a:r>
          </a:p>
          <a:p>
            <a:pPr eaLnBrk="1" hangingPunct="1">
              <a:spcBef>
                <a:spcPct val="0"/>
              </a:spcBef>
              <a:buFontTx/>
              <a:buNone/>
              <a:defRPr/>
            </a:pPr>
            <a:r>
              <a:rPr lang="ja-JP" altLang="en-US" sz="1050" i="1" dirty="0"/>
              <a:t> ・要素技術Ａは、今回開発したシステム以外にも、○○システムへの組み込みが可能であり、更なる</a:t>
            </a:r>
            <a:r>
              <a:rPr lang="en-US" altLang="ja-JP" sz="1050" i="1" dirty="0"/>
              <a:t>CO2</a:t>
            </a:r>
            <a:r>
              <a:rPr lang="ja-JP" altLang="en-US" sz="1050" i="1" dirty="0"/>
              <a:t>削減効果が期待される。</a:t>
            </a:r>
            <a:endParaRPr lang="en-US" altLang="ja-JP" sz="1050" i="1" dirty="0"/>
          </a:p>
          <a:p>
            <a:pPr eaLnBrk="1" hangingPunct="1">
              <a:spcBef>
                <a:spcPct val="0"/>
              </a:spcBef>
              <a:buFontTx/>
              <a:buNone/>
              <a:defRPr/>
            </a:pPr>
            <a:r>
              <a:rPr lang="ja-JP" altLang="en-US" sz="1050" i="1" dirty="0"/>
              <a:t> ・全体システムについては、○○装置への適用が考えられるほか、▲▲システムとの強調運転による</a:t>
            </a:r>
            <a:r>
              <a:rPr lang="en-US" altLang="ja-JP" sz="1050" i="1" dirty="0"/>
              <a:t>CO2</a:t>
            </a:r>
            <a:r>
              <a:rPr lang="ja-JP" altLang="en-US" sz="1050" i="1" dirty="0"/>
              <a:t>削減効果の拡大が見込まれる。</a:t>
            </a:r>
            <a:endParaRPr lang="en-US" altLang="ja-JP" sz="1050" i="1" dirty="0"/>
          </a:p>
          <a:p>
            <a:pPr eaLnBrk="1" hangingPunct="1">
              <a:spcBef>
                <a:spcPct val="0"/>
              </a:spcBef>
              <a:buFontTx/>
              <a:buNone/>
              <a:defRPr/>
            </a:pPr>
            <a:r>
              <a:rPr lang="en-US" altLang="ja-JP" sz="1050" i="1" dirty="0"/>
              <a:t> </a:t>
            </a:r>
            <a:r>
              <a:rPr lang="ja-JP" altLang="en-US" sz="1050" i="1" dirty="0"/>
              <a:t>・以上より、本システムの開発により□□分野の</a:t>
            </a:r>
            <a:r>
              <a:rPr lang="en-US" altLang="ja-JP" sz="1050" i="1" dirty="0"/>
              <a:t>××</a:t>
            </a:r>
            <a:r>
              <a:rPr lang="ja-JP" altLang="en-US" sz="1050" i="1" dirty="0"/>
              <a:t>部門における大幅な</a:t>
            </a:r>
            <a:r>
              <a:rPr lang="en-US" altLang="ja-JP" sz="1050" i="1" dirty="0"/>
              <a:t>CO2</a:t>
            </a:r>
            <a:r>
              <a:rPr lang="ja-JP" altLang="en-US" sz="1050" i="1" dirty="0"/>
              <a:t>削減効果の発現と低炭素型機器への更新が進むことが期待される。</a:t>
            </a:r>
          </a:p>
          <a:p>
            <a:pPr eaLnBrk="1" hangingPunct="1">
              <a:spcBef>
                <a:spcPct val="0"/>
              </a:spcBef>
              <a:buFontTx/>
              <a:buNone/>
              <a:defRPr/>
            </a:pPr>
            <a:endParaRPr lang="en-US" altLang="ja-JP" sz="1050" i="1" dirty="0">
              <a:solidFill>
                <a:srgbClr val="FF0000"/>
              </a:solidFill>
            </a:endParaRPr>
          </a:p>
          <a:p>
            <a:pPr eaLnBrk="1" hangingPunct="1">
              <a:spcBef>
                <a:spcPct val="0"/>
              </a:spcBef>
              <a:buFontTx/>
              <a:buNone/>
              <a:defRPr/>
            </a:pPr>
            <a:r>
              <a:rPr lang="ja-JP" altLang="en-US" sz="1050" i="1" dirty="0"/>
              <a:t>○情報発信の実績</a:t>
            </a:r>
            <a:endParaRPr lang="en-US" altLang="ja-JP" sz="1050" i="1" dirty="0"/>
          </a:p>
          <a:p>
            <a:pPr eaLnBrk="1" hangingPunct="1">
              <a:spcBef>
                <a:spcPct val="0"/>
              </a:spcBef>
              <a:buFontTx/>
              <a:buNone/>
              <a:defRPr/>
            </a:pPr>
            <a:r>
              <a:rPr lang="en-US" altLang="ja-JP" sz="1050" i="1" dirty="0"/>
              <a:t> </a:t>
            </a:r>
            <a:r>
              <a:rPr lang="ja-JP" altLang="en-US" sz="1050" i="1" dirty="0"/>
              <a:t>・本技術を○○年○月○日の○○学会において発表。</a:t>
            </a:r>
            <a:endParaRPr lang="en-US" altLang="ja-JP" sz="1050" i="1" dirty="0"/>
          </a:p>
          <a:p>
            <a:pPr eaLnBrk="1" hangingPunct="1">
              <a:spcBef>
                <a:spcPct val="0"/>
              </a:spcBef>
              <a:buFontTx/>
              <a:buNone/>
              <a:defRPr/>
            </a:pPr>
            <a:r>
              <a:rPr lang="en-US" altLang="ja-JP" sz="1050" i="1" dirty="0"/>
              <a:t> </a:t>
            </a:r>
            <a:r>
              <a:rPr lang="ja-JP" altLang="en-US" sz="1050" i="1" dirty="0"/>
              <a:t>・○○展示会において、関連技術のポスターを出展予定。</a:t>
            </a:r>
            <a:endParaRPr lang="en-US" altLang="ja-JP" sz="1050" i="1" dirty="0"/>
          </a:p>
          <a:p>
            <a:pPr eaLnBrk="1" hangingPunct="1">
              <a:spcBef>
                <a:spcPct val="0"/>
              </a:spcBef>
              <a:buFontTx/>
              <a:buNone/>
              <a:defRPr/>
            </a:pPr>
            <a:endParaRPr lang="en-US" altLang="ja-JP" sz="1050" i="1" dirty="0"/>
          </a:p>
          <a:p>
            <a:pPr eaLnBrk="1" hangingPunct="1">
              <a:spcBef>
                <a:spcPct val="0"/>
              </a:spcBef>
              <a:buFontTx/>
              <a:buNone/>
              <a:defRPr/>
            </a:pPr>
            <a:r>
              <a:rPr lang="ja-JP" altLang="en-US" sz="1050" i="1" dirty="0"/>
              <a:t>○安全性</a:t>
            </a:r>
          </a:p>
          <a:p>
            <a:pPr eaLnBrk="1" hangingPunct="1">
              <a:spcBef>
                <a:spcPct val="0"/>
              </a:spcBef>
              <a:buFontTx/>
              <a:buNone/>
              <a:defRPr/>
            </a:pPr>
            <a:r>
              <a:rPr lang="ja-JP" altLang="en-US" sz="1050" i="1" dirty="0"/>
              <a:t> ・人体や環境等に対する安全性を確保するために、○○や○○の施策の実施を検討中。</a:t>
            </a:r>
            <a:endParaRPr lang="en-US" altLang="ja-JP" sz="1050" i="1" dirty="0"/>
          </a:p>
          <a:p>
            <a:pPr eaLnBrk="1" hangingPunct="1">
              <a:spcBef>
                <a:spcPct val="0"/>
              </a:spcBef>
              <a:buFontTx/>
              <a:buNone/>
              <a:defRPr/>
            </a:pPr>
            <a:r>
              <a:rPr lang="ja-JP" altLang="en-US" sz="1050" i="1" dirty="0"/>
              <a:t> ・人体や環境等への悪影響を排除するため、○○の機能を開発済み。</a:t>
            </a:r>
          </a:p>
          <a:p>
            <a:pPr eaLnBrk="1" hangingPunct="1">
              <a:spcBef>
                <a:spcPct val="0"/>
              </a:spcBef>
              <a:buFontTx/>
              <a:buNone/>
              <a:defRPr/>
            </a:pPr>
            <a:endParaRPr lang="ja-JP" altLang="en-US" sz="1050" i="1" dirty="0"/>
          </a:p>
          <a:p>
            <a:pPr eaLnBrk="1" hangingPunct="1">
              <a:spcBef>
                <a:spcPct val="0"/>
              </a:spcBef>
              <a:buFontTx/>
              <a:buNone/>
              <a:defRPr/>
            </a:pPr>
            <a:r>
              <a:rPr lang="ja-JP" altLang="en-US" sz="1050" i="1" dirty="0"/>
              <a:t>○論文・特許・その他実績</a:t>
            </a:r>
            <a:endParaRPr lang="en-US" altLang="ja-JP" sz="1050" i="1" dirty="0"/>
          </a:p>
          <a:p>
            <a:pPr eaLnBrk="1" hangingPunct="1">
              <a:spcBef>
                <a:spcPct val="0"/>
              </a:spcBef>
              <a:buFontTx/>
              <a:buNone/>
              <a:defRPr/>
            </a:pPr>
            <a:r>
              <a:rPr lang="ja-JP" altLang="en-US" sz="1050" i="1" dirty="0"/>
              <a:t> ・要素技術Ａについて、○○（査読付き海外誌等）で発表済み。</a:t>
            </a:r>
            <a:endParaRPr lang="en-US" altLang="ja-JP" sz="1050" i="1" dirty="0"/>
          </a:p>
          <a:p>
            <a:pPr eaLnBrk="1" hangingPunct="1">
              <a:spcBef>
                <a:spcPct val="0"/>
              </a:spcBef>
              <a:buFontTx/>
              <a:buNone/>
              <a:defRPr/>
            </a:pPr>
            <a:r>
              <a:rPr lang="en-US" altLang="ja-JP" sz="1050" i="1" dirty="0"/>
              <a:t> </a:t>
            </a:r>
            <a:r>
              <a:rPr lang="ja-JP" altLang="en-US" sz="1050" i="1" dirty="0"/>
              <a:t>・要素技術Ｂについて、特許出願中</a:t>
            </a:r>
            <a:r>
              <a:rPr lang="en-US" altLang="ja-JP" sz="1050" i="1" dirty="0"/>
              <a:t>/</a:t>
            </a:r>
            <a:r>
              <a:rPr lang="ja-JP" altLang="en-US" sz="1050" i="1" dirty="0"/>
              <a:t>取得済み。</a:t>
            </a:r>
            <a:endParaRPr lang="en-US" altLang="ja-JP" sz="1050" i="1" dirty="0"/>
          </a:p>
          <a:p>
            <a:pPr eaLnBrk="1" hangingPunct="1">
              <a:spcBef>
                <a:spcPct val="0"/>
              </a:spcBef>
              <a:buFontTx/>
              <a:buNone/>
              <a:defRPr/>
            </a:pPr>
            <a:r>
              <a:rPr lang="ja-JP" altLang="en-US" sz="1050" i="1" dirty="0"/>
              <a:t> ・要素技術Ｃについて、○○（府省等・地方公共団体等官公庁・民間）で採用され導入済み。</a:t>
            </a:r>
            <a:r>
              <a:rPr lang="ja-JP" altLang="en-US" sz="1050" i="1" dirty="0">
                <a:solidFill>
                  <a:srgbClr val="FF0000"/>
                </a:solidFill>
              </a:rPr>
              <a:t>　</a:t>
            </a:r>
            <a:endParaRPr lang="en-US" altLang="ja-JP" sz="1050" i="1" dirty="0">
              <a:solidFill>
                <a:srgbClr val="FF0000"/>
              </a:solidFill>
            </a:endParaRPr>
          </a:p>
          <a:p>
            <a:pPr eaLnBrk="1" hangingPunct="1">
              <a:spcBef>
                <a:spcPct val="0"/>
              </a:spcBef>
              <a:buFontTx/>
              <a:buNone/>
              <a:defRPr/>
            </a:pPr>
            <a:endParaRPr lang="en-US" altLang="ja-JP" sz="1050" i="1" dirty="0">
              <a:solidFill>
                <a:srgbClr val="FF0000"/>
              </a:solidFill>
            </a:endParaRPr>
          </a:p>
        </p:txBody>
      </p:sp>
      <p:sp>
        <p:nvSpPr>
          <p:cNvPr id="19462" name="スライド番号プレースホルダー 1">
            <a:extLst>
              <a:ext uri="{FF2B5EF4-FFF2-40B4-BE49-F238E27FC236}">
                <a16:creationId xmlns:a16="http://schemas.microsoft.com/office/drawing/2014/main" id="{94AA0690-8C20-1B13-1045-E8785AD1479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00CB6D6-C4DD-4A94-B48E-849F34F8EABC}" type="slidenum">
              <a:rPr lang="en-US" altLang="ja-JP" smtClean="0"/>
              <a:pPr/>
              <a:t>19</a:t>
            </a:fld>
            <a:endParaRPr lang="en-US" altLang="ja-JP"/>
          </a:p>
        </p:txBody>
      </p:sp>
      <p:sp>
        <p:nvSpPr>
          <p:cNvPr id="2" name="AutoShape 3">
            <a:extLst>
              <a:ext uri="{FF2B5EF4-FFF2-40B4-BE49-F238E27FC236}">
                <a16:creationId xmlns:a16="http://schemas.microsoft.com/office/drawing/2014/main" id="{280DBB01-FCF1-120F-3478-834B25451370}"/>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 name="Text Box 4">
            <a:extLst>
              <a:ext uri="{FF2B5EF4-FFF2-40B4-BE49-F238E27FC236}">
                <a16:creationId xmlns:a16="http://schemas.microsoft.com/office/drawing/2014/main" id="{34F371E0-DCE1-F4DB-436B-D49AABEE51D7}"/>
              </a:ext>
            </a:extLst>
          </p:cNvPr>
          <p:cNvSpPr txBox="1">
            <a:spLocks noChangeArrowheads="1"/>
          </p:cNvSpPr>
          <p:nvPr/>
        </p:nvSpPr>
        <p:spPr bwMode="auto">
          <a:xfrm>
            <a:off x="1470025" y="228600"/>
            <a:ext cx="4872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余白を</a:t>
            </a:r>
            <a:r>
              <a:rPr lang="en-US" altLang="ja-JP" sz="1200" i="1" dirty="0"/>
              <a:t>1.5</a:t>
            </a:r>
            <a:r>
              <a:rPr lang="ja-JP" altLang="en-US" sz="1200" i="1" dirty="0"/>
              <a:t>ｃｍ程度設けること</a:t>
            </a:r>
            <a:r>
              <a:rPr lang="ja-JP" altLang="en-US" sz="1200" i="1" dirty="0">
                <a:solidFill>
                  <a:srgbClr val="FF0000"/>
                </a:solidFill>
              </a:rPr>
              <a:t>（提出時にはこの記載を削除してください）</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番号プレースホルダー 3">
            <a:extLst>
              <a:ext uri="{FF2B5EF4-FFF2-40B4-BE49-F238E27FC236}">
                <a16:creationId xmlns:a16="http://schemas.microsoft.com/office/drawing/2014/main" id="{A40AD7E9-FC15-E917-1F49-1EE8883F061C}"/>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DA94E699-44FE-44F4-8F27-D5341EEB7E75}" type="slidenum">
              <a:rPr lang="en-US" altLang="ja-JP" smtClean="0"/>
              <a:pPr/>
              <a:t>2</a:t>
            </a:fld>
            <a:endParaRPr lang="en-US" altLang="ja-JP"/>
          </a:p>
        </p:txBody>
      </p:sp>
      <p:sp>
        <p:nvSpPr>
          <p:cNvPr id="5" name="タイトル 1">
            <a:extLst>
              <a:ext uri="{FF2B5EF4-FFF2-40B4-BE49-F238E27FC236}">
                <a16:creationId xmlns:a16="http://schemas.microsoft.com/office/drawing/2014/main" id="{4A209918-25FE-1BC3-8C16-881B2273A530}"/>
              </a:ext>
            </a:extLst>
          </p:cNvPr>
          <p:cNvSpPr txBox="1">
            <a:spLocks noChangeArrowheads="1"/>
          </p:cNvSpPr>
          <p:nvPr/>
        </p:nvSpPr>
        <p:spPr bwMode="auto">
          <a:xfrm>
            <a:off x="1354138" y="187325"/>
            <a:ext cx="7553325" cy="1200150"/>
          </a:xfrm>
          <a:prstGeom prst="rect">
            <a:avLst/>
          </a:prstGeom>
          <a:noFill/>
          <a:ln>
            <a:noFill/>
          </a:ln>
        </p:spPr>
        <p:txBody>
          <a:bodyPr lIns="99779" tIns="49890" rIns="99779" bIns="49890" anchor="ctr"/>
          <a:lst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a:lstStyle>
          <a:p>
            <a:pPr>
              <a:defRPr/>
            </a:pPr>
            <a:r>
              <a:rPr lang="ja-JP" altLang="en-US" kern="0" dirty="0"/>
              <a:t>応募書類の作成について②</a:t>
            </a:r>
            <a:br>
              <a:rPr lang="en-US" altLang="ja-JP" kern="0" dirty="0"/>
            </a:br>
            <a:r>
              <a:rPr lang="en-US" altLang="ja-JP" sz="2800" kern="0" dirty="0"/>
              <a:t>※</a:t>
            </a:r>
            <a:r>
              <a:rPr lang="ja-JP" altLang="en-US" sz="2800" kern="0" dirty="0"/>
              <a:t>本スライドは削除して提出してください。</a:t>
            </a:r>
            <a:endParaRPr lang="ja-JP" altLang="en-US" kern="0" dirty="0"/>
          </a:p>
        </p:txBody>
      </p:sp>
      <p:sp>
        <p:nvSpPr>
          <p:cNvPr id="6" name="コンテンツ プレースホルダー 2">
            <a:extLst>
              <a:ext uri="{FF2B5EF4-FFF2-40B4-BE49-F238E27FC236}">
                <a16:creationId xmlns:a16="http://schemas.microsoft.com/office/drawing/2014/main" id="{E15064D8-DD68-7EB7-2102-C46F56AE7925}"/>
              </a:ext>
            </a:extLst>
          </p:cNvPr>
          <p:cNvSpPr txBox="1">
            <a:spLocks noChangeArrowheads="1"/>
          </p:cNvSpPr>
          <p:nvPr/>
        </p:nvSpPr>
        <p:spPr bwMode="auto">
          <a:xfrm>
            <a:off x="512763" y="1668463"/>
            <a:ext cx="9236075" cy="4618914"/>
          </a:xfrm>
          <a:prstGeom prst="rect">
            <a:avLst/>
          </a:prstGeom>
          <a:noFill/>
          <a:ln w="9525">
            <a:solidFill>
              <a:srgbClr val="000000"/>
            </a:solidFill>
            <a:miter lim="800000"/>
            <a:headEnd/>
            <a:tailEnd/>
          </a:ln>
        </p:spPr>
        <p:txBody>
          <a:bodyPr lIns="99779" tIns="49890" rIns="99779" bIns="49890">
            <a:spAutoFit/>
          </a:bodyPr>
          <a:lstStyle>
            <a:lvl1pPr marL="0" indent="0" algn="ctr" defTabSz="998538" rtl="0" eaLnBrk="0" fontAlgn="base" hangingPunct="0">
              <a:spcBef>
                <a:spcPct val="20000"/>
              </a:spcBef>
              <a:spcAft>
                <a:spcPct val="0"/>
              </a:spcAft>
              <a:buNone/>
              <a:defRPr kumimoji="1" sz="3500">
                <a:solidFill>
                  <a:schemeClr val="tx1"/>
                </a:solidFill>
                <a:latin typeface="+mn-lt"/>
                <a:ea typeface="+mn-ea"/>
                <a:cs typeface="+mn-cs"/>
              </a:defRPr>
            </a:lvl1pPr>
            <a:lvl2pPr marL="457200" indent="0" algn="ctr" defTabSz="998538" rtl="0" eaLnBrk="0" fontAlgn="base" hangingPunct="0">
              <a:spcBef>
                <a:spcPct val="20000"/>
              </a:spcBef>
              <a:spcAft>
                <a:spcPct val="0"/>
              </a:spcAft>
              <a:buNone/>
              <a:defRPr kumimoji="1" sz="3100">
                <a:solidFill>
                  <a:schemeClr val="tx1"/>
                </a:solidFill>
                <a:latin typeface="+mn-lt"/>
                <a:ea typeface="+mn-ea"/>
              </a:defRPr>
            </a:lvl2pPr>
            <a:lvl3pPr marL="914400" indent="0" algn="ctr" defTabSz="998538" rtl="0" eaLnBrk="0" fontAlgn="base" hangingPunct="0">
              <a:spcBef>
                <a:spcPct val="20000"/>
              </a:spcBef>
              <a:spcAft>
                <a:spcPct val="0"/>
              </a:spcAft>
              <a:buNone/>
              <a:defRPr kumimoji="1" sz="2600">
                <a:solidFill>
                  <a:schemeClr val="tx1"/>
                </a:solidFill>
                <a:latin typeface="+mn-lt"/>
                <a:ea typeface="+mn-ea"/>
              </a:defRPr>
            </a:lvl3pPr>
            <a:lvl4pPr marL="1371600" indent="0" algn="ctr" defTabSz="998538" rtl="0" eaLnBrk="0" fontAlgn="base" hangingPunct="0">
              <a:spcBef>
                <a:spcPct val="20000"/>
              </a:spcBef>
              <a:spcAft>
                <a:spcPct val="0"/>
              </a:spcAft>
              <a:buNone/>
              <a:defRPr kumimoji="1" sz="2200">
                <a:solidFill>
                  <a:schemeClr val="tx1"/>
                </a:solidFill>
                <a:latin typeface="+mn-lt"/>
                <a:ea typeface="+mn-ea"/>
              </a:defRPr>
            </a:lvl4pPr>
            <a:lvl5pPr marL="1828800" indent="0" algn="ctr" defTabSz="998538" rtl="0" eaLnBrk="0" fontAlgn="base" hangingPunct="0">
              <a:spcBef>
                <a:spcPct val="20000"/>
              </a:spcBef>
              <a:spcAft>
                <a:spcPct val="0"/>
              </a:spcAft>
              <a:buNone/>
              <a:defRPr kumimoji="1" sz="2200">
                <a:solidFill>
                  <a:schemeClr val="tx1"/>
                </a:solidFill>
                <a:latin typeface="+mn-lt"/>
                <a:ea typeface="+mn-ea"/>
              </a:defRPr>
            </a:lvl5pPr>
            <a:lvl6pPr marL="2286000" indent="0" algn="ctr" defTabSz="998538" rtl="0" fontAlgn="base">
              <a:spcBef>
                <a:spcPct val="20000"/>
              </a:spcBef>
              <a:spcAft>
                <a:spcPct val="0"/>
              </a:spcAft>
              <a:buNone/>
              <a:defRPr kumimoji="1" sz="2200">
                <a:solidFill>
                  <a:schemeClr val="tx1"/>
                </a:solidFill>
                <a:latin typeface="+mn-lt"/>
                <a:ea typeface="+mn-ea"/>
              </a:defRPr>
            </a:lvl6pPr>
            <a:lvl7pPr marL="2743200" indent="0" algn="ctr" defTabSz="998538" rtl="0" fontAlgn="base">
              <a:spcBef>
                <a:spcPct val="20000"/>
              </a:spcBef>
              <a:spcAft>
                <a:spcPct val="0"/>
              </a:spcAft>
              <a:buNone/>
              <a:defRPr kumimoji="1" sz="2200">
                <a:solidFill>
                  <a:schemeClr val="tx1"/>
                </a:solidFill>
                <a:latin typeface="+mn-lt"/>
                <a:ea typeface="+mn-ea"/>
              </a:defRPr>
            </a:lvl7pPr>
            <a:lvl8pPr marL="3200400" indent="0" algn="ctr" defTabSz="998538" rtl="0" fontAlgn="base">
              <a:spcBef>
                <a:spcPct val="20000"/>
              </a:spcBef>
              <a:spcAft>
                <a:spcPct val="0"/>
              </a:spcAft>
              <a:buNone/>
              <a:defRPr kumimoji="1" sz="2200">
                <a:solidFill>
                  <a:schemeClr val="tx1"/>
                </a:solidFill>
                <a:latin typeface="+mn-lt"/>
                <a:ea typeface="+mn-ea"/>
              </a:defRPr>
            </a:lvl8pPr>
            <a:lvl9pPr marL="3657600" indent="0" algn="ctr" defTabSz="998538" rtl="0" fontAlgn="base">
              <a:spcBef>
                <a:spcPct val="20000"/>
              </a:spcBef>
              <a:spcAft>
                <a:spcPct val="0"/>
              </a:spcAft>
              <a:buNone/>
              <a:defRPr kumimoji="1" sz="2200">
                <a:solidFill>
                  <a:schemeClr val="tx1"/>
                </a:solidFill>
                <a:latin typeface="+mn-lt"/>
                <a:ea typeface="+mn-ea"/>
              </a:defRPr>
            </a:lvl9pPr>
          </a:lstStyle>
          <a:p>
            <a:pPr marL="182563" indent="-182563" algn="l">
              <a:spcBef>
                <a:spcPts val="600"/>
              </a:spcBef>
              <a:defRPr/>
            </a:pPr>
            <a:r>
              <a:rPr lang="ja-JP" altLang="en-US" sz="2800" kern="0" dirty="0"/>
              <a:t>○申請書は、項目ごとに指定するページ数で記載し、必要な場合は全体の末尾に補足資料を添付してください。必要に応じて図表等を活用して説明してください。</a:t>
            </a:r>
          </a:p>
          <a:p>
            <a:pPr marL="182563" indent="-182563" algn="l">
              <a:spcBef>
                <a:spcPts val="1200"/>
              </a:spcBef>
              <a:defRPr/>
            </a:pPr>
            <a:r>
              <a:rPr lang="ja-JP" altLang="en-US" sz="2800" kern="0" dirty="0"/>
              <a:t>○ヒアリング資料は、申請書の要約版・ヒアリング審査時の発表資料として、その内容を指定するページ数、文字数等の制限の範囲内で分かりやすくまとめください。</a:t>
            </a:r>
          </a:p>
          <a:p>
            <a:pPr marL="182563" indent="-182563" algn="l">
              <a:spcBef>
                <a:spcPts val="1200"/>
              </a:spcBef>
              <a:defRPr/>
            </a:pPr>
            <a:r>
              <a:rPr lang="ja-JP" altLang="en-US" sz="2800" kern="0" dirty="0"/>
              <a:t>○申請書とヒアリング資料の内容を完全に整合させ、矛盾等のないように作成してください。また、斜体の部分（指示・例示）は全て削除してください。</a:t>
            </a:r>
          </a:p>
          <a:p>
            <a:pPr algn="l">
              <a:defRPr/>
            </a:pPr>
            <a:endParaRPr lang="en-US" altLang="ja-JP" sz="1800" kern="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スライド番号プレースホルダー 3">
            <a:extLst>
              <a:ext uri="{FF2B5EF4-FFF2-40B4-BE49-F238E27FC236}">
                <a16:creationId xmlns:a16="http://schemas.microsoft.com/office/drawing/2014/main" id="{D55F5F76-BA9F-6177-3B62-A93341354B5F}"/>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CCFCB5E7-83F4-469D-8FA2-794E24C90C9A}" type="slidenum">
              <a:rPr lang="en-US" altLang="ja-JP" smtClean="0"/>
              <a:pPr/>
              <a:t>3</a:t>
            </a:fld>
            <a:endParaRPr lang="en-US" altLang="ja-JP"/>
          </a:p>
        </p:txBody>
      </p:sp>
      <p:sp>
        <p:nvSpPr>
          <p:cNvPr id="7" name="タイトル 1">
            <a:extLst>
              <a:ext uri="{FF2B5EF4-FFF2-40B4-BE49-F238E27FC236}">
                <a16:creationId xmlns:a16="http://schemas.microsoft.com/office/drawing/2014/main" id="{973790C2-0924-270C-0182-7CC29B45543E}"/>
              </a:ext>
            </a:extLst>
          </p:cNvPr>
          <p:cNvSpPr txBox="1">
            <a:spLocks noChangeArrowheads="1"/>
          </p:cNvSpPr>
          <p:nvPr/>
        </p:nvSpPr>
        <p:spPr bwMode="auto">
          <a:xfrm>
            <a:off x="1354138" y="187325"/>
            <a:ext cx="7553325" cy="1200150"/>
          </a:xfrm>
          <a:prstGeom prst="rect">
            <a:avLst/>
          </a:prstGeom>
          <a:noFill/>
          <a:ln>
            <a:noFill/>
          </a:ln>
        </p:spPr>
        <p:txBody>
          <a:bodyPr lIns="99779" tIns="49890" rIns="99779" bIns="49890" anchor="ctr"/>
          <a:lst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a:lstStyle>
          <a:p>
            <a:pPr>
              <a:defRPr/>
            </a:pPr>
            <a:r>
              <a:rPr lang="ja-JP" altLang="en-US" kern="0" dirty="0"/>
              <a:t>応募書類の作成について③</a:t>
            </a:r>
            <a:br>
              <a:rPr lang="en-US" altLang="ja-JP" kern="0" dirty="0"/>
            </a:br>
            <a:r>
              <a:rPr lang="en-US" altLang="ja-JP" sz="2800" kern="0" dirty="0"/>
              <a:t>※</a:t>
            </a:r>
            <a:r>
              <a:rPr lang="ja-JP" altLang="en-US" sz="2800" kern="0" dirty="0"/>
              <a:t>本スライドは削除して提出してください。</a:t>
            </a:r>
            <a:endParaRPr lang="ja-JP" altLang="en-US" kern="0" dirty="0"/>
          </a:p>
        </p:txBody>
      </p:sp>
      <p:sp>
        <p:nvSpPr>
          <p:cNvPr id="9" name="コンテンツ プレースホルダー 2">
            <a:extLst>
              <a:ext uri="{FF2B5EF4-FFF2-40B4-BE49-F238E27FC236}">
                <a16:creationId xmlns:a16="http://schemas.microsoft.com/office/drawing/2014/main" id="{BF5758C6-F885-8957-5159-5749328B1364}"/>
              </a:ext>
            </a:extLst>
          </p:cNvPr>
          <p:cNvSpPr txBox="1">
            <a:spLocks noChangeArrowheads="1"/>
          </p:cNvSpPr>
          <p:nvPr/>
        </p:nvSpPr>
        <p:spPr bwMode="auto">
          <a:xfrm>
            <a:off x="512763" y="1668463"/>
            <a:ext cx="9236075" cy="4963624"/>
          </a:xfrm>
          <a:prstGeom prst="rect">
            <a:avLst/>
          </a:prstGeom>
          <a:noFill/>
          <a:ln w="9525">
            <a:solidFill>
              <a:srgbClr val="000000"/>
            </a:solidFill>
            <a:miter lim="800000"/>
            <a:headEnd/>
            <a:tailEnd/>
          </a:ln>
        </p:spPr>
        <p:txBody>
          <a:bodyPr lIns="99779" tIns="49890" rIns="99779" bIns="49890">
            <a:spAutoFit/>
          </a:bodyPr>
          <a:lstStyle>
            <a:lvl1pPr marL="0" indent="0" algn="ctr" defTabSz="998538" rtl="0" eaLnBrk="0" fontAlgn="base" hangingPunct="0">
              <a:spcBef>
                <a:spcPct val="20000"/>
              </a:spcBef>
              <a:spcAft>
                <a:spcPct val="0"/>
              </a:spcAft>
              <a:buNone/>
              <a:defRPr kumimoji="1" sz="3500">
                <a:solidFill>
                  <a:schemeClr val="tx1"/>
                </a:solidFill>
                <a:latin typeface="+mn-lt"/>
                <a:ea typeface="+mn-ea"/>
                <a:cs typeface="+mn-cs"/>
              </a:defRPr>
            </a:lvl1pPr>
            <a:lvl2pPr marL="457200" indent="0" algn="ctr" defTabSz="998538" rtl="0" eaLnBrk="0" fontAlgn="base" hangingPunct="0">
              <a:spcBef>
                <a:spcPct val="20000"/>
              </a:spcBef>
              <a:spcAft>
                <a:spcPct val="0"/>
              </a:spcAft>
              <a:buNone/>
              <a:defRPr kumimoji="1" sz="3100">
                <a:solidFill>
                  <a:schemeClr val="tx1"/>
                </a:solidFill>
                <a:latin typeface="+mn-lt"/>
                <a:ea typeface="+mn-ea"/>
              </a:defRPr>
            </a:lvl2pPr>
            <a:lvl3pPr marL="914400" indent="0" algn="ctr" defTabSz="998538" rtl="0" eaLnBrk="0" fontAlgn="base" hangingPunct="0">
              <a:spcBef>
                <a:spcPct val="20000"/>
              </a:spcBef>
              <a:spcAft>
                <a:spcPct val="0"/>
              </a:spcAft>
              <a:buNone/>
              <a:defRPr kumimoji="1" sz="2600">
                <a:solidFill>
                  <a:schemeClr val="tx1"/>
                </a:solidFill>
                <a:latin typeface="+mn-lt"/>
                <a:ea typeface="+mn-ea"/>
              </a:defRPr>
            </a:lvl3pPr>
            <a:lvl4pPr marL="1371600" indent="0" algn="ctr" defTabSz="998538" rtl="0" eaLnBrk="0" fontAlgn="base" hangingPunct="0">
              <a:spcBef>
                <a:spcPct val="20000"/>
              </a:spcBef>
              <a:spcAft>
                <a:spcPct val="0"/>
              </a:spcAft>
              <a:buNone/>
              <a:defRPr kumimoji="1" sz="2200">
                <a:solidFill>
                  <a:schemeClr val="tx1"/>
                </a:solidFill>
                <a:latin typeface="+mn-lt"/>
                <a:ea typeface="+mn-ea"/>
              </a:defRPr>
            </a:lvl4pPr>
            <a:lvl5pPr marL="1828800" indent="0" algn="ctr" defTabSz="998538" rtl="0" eaLnBrk="0" fontAlgn="base" hangingPunct="0">
              <a:spcBef>
                <a:spcPct val="20000"/>
              </a:spcBef>
              <a:spcAft>
                <a:spcPct val="0"/>
              </a:spcAft>
              <a:buNone/>
              <a:defRPr kumimoji="1" sz="2200">
                <a:solidFill>
                  <a:schemeClr val="tx1"/>
                </a:solidFill>
                <a:latin typeface="+mn-lt"/>
                <a:ea typeface="+mn-ea"/>
              </a:defRPr>
            </a:lvl5pPr>
            <a:lvl6pPr marL="2286000" indent="0" algn="ctr" defTabSz="998538" rtl="0" fontAlgn="base">
              <a:spcBef>
                <a:spcPct val="20000"/>
              </a:spcBef>
              <a:spcAft>
                <a:spcPct val="0"/>
              </a:spcAft>
              <a:buNone/>
              <a:defRPr kumimoji="1" sz="2200">
                <a:solidFill>
                  <a:schemeClr val="tx1"/>
                </a:solidFill>
                <a:latin typeface="+mn-lt"/>
                <a:ea typeface="+mn-ea"/>
              </a:defRPr>
            </a:lvl6pPr>
            <a:lvl7pPr marL="2743200" indent="0" algn="ctr" defTabSz="998538" rtl="0" fontAlgn="base">
              <a:spcBef>
                <a:spcPct val="20000"/>
              </a:spcBef>
              <a:spcAft>
                <a:spcPct val="0"/>
              </a:spcAft>
              <a:buNone/>
              <a:defRPr kumimoji="1" sz="2200">
                <a:solidFill>
                  <a:schemeClr val="tx1"/>
                </a:solidFill>
                <a:latin typeface="+mn-lt"/>
                <a:ea typeface="+mn-ea"/>
              </a:defRPr>
            </a:lvl7pPr>
            <a:lvl8pPr marL="3200400" indent="0" algn="ctr" defTabSz="998538" rtl="0" fontAlgn="base">
              <a:spcBef>
                <a:spcPct val="20000"/>
              </a:spcBef>
              <a:spcAft>
                <a:spcPct val="0"/>
              </a:spcAft>
              <a:buNone/>
              <a:defRPr kumimoji="1" sz="2200">
                <a:solidFill>
                  <a:schemeClr val="tx1"/>
                </a:solidFill>
                <a:latin typeface="+mn-lt"/>
                <a:ea typeface="+mn-ea"/>
              </a:defRPr>
            </a:lvl8pPr>
            <a:lvl9pPr marL="3657600" indent="0" algn="ctr" defTabSz="998538" rtl="0" fontAlgn="base">
              <a:spcBef>
                <a:spcPct val="20000"/>
              </a:spcBef>
              <a:spcAft>
                <a:spcPct val="0"/>
              </a:spcAft>
              <a:buNone/>
              <a:defRPr kumimoji="1" sz="2200">
                <a:solidFill>
                  <a:schemeClr val="tx1"/>
                </a:solidFill>
                <a:latin typeface="+mn-lt"/>
                <a:ea typeface="+mn-ea"/>
              </a:defRPr>
            </a:lvl9pPr>
          </a:lstStyle>
          <a:p>
            <a:pPr marL="182563" indent="-182563" algn="l">
              <a:defRPr/>
            </a:pPr>
            <a:r>
              <a:rPr lang="ja-JP" altLang="en-US" sz="2800" kern="0" dirty="0"/>
              <a:t>○様式内の案内に沿って作成してください。</a:t>
            </a:r>
            <a:r>
              <a:rPr lang="ja-JP" altLang="en-US" sz="2800" u="sng" kern="0" dirty="0"/>
              <a:t>案内から逸脱した資料は不受理となる場合があります。</a:t>
            </a:r>
            <a:r>
              <a:rPr lang="ja-JP" altLang="en-US" sz="2800" kern="0" dirty="0"/>
              <a:t>また、特に以下の点に御留意ください。</a:t>
            </a:r>
            <a:endParaRPr lang="en-US" altLang="ja-JP" sz="2800" kern="0" dirty="0"/>
          </a:p>
          <a:p>
            <a:pPr marL="182563" indent="-182563" algn="l">
              <a:defRPr/>
            </a:pPr>
            <a:r>
              <a:rPr lang="ja-JP" altLang="en-US" sz="2000" kern="0" dirty="0"/>
              <a:t>　・最新の様式を用いているか（過去の公募の様式を用いていないか）。</a:t>
            </a:r>
            <a:endParaRPr lang="en-US" altLang="ja-JP" sz="2000" kern="0" dirty="0"/>
          </a:p>
          <a:p>
            <a:pPr marL="182563" indent="-182563" algn="l">
              <a:defRPr/>
            </a:pPr>
            <a:r>
              <a:rPr lang="ja-JP" altLang="en-US" sz="2000" kern="0" dirty="0"/>
              <a:t>　・所定のページ数や文字サイズ等で記載しているか。</a:t>
            </a:r>
            <a:endParaRPr lang="en-US" altLang="ja-JP" sz="2000" kern="0" dirty="0"/>
          </a:p>
          <a:p>
            <a:pPr marL="360000" indent="-360000" algn="l">
              <a:defRPr/>
            </a:pPr>
            <a:r>
              <a:rPr lang="ja-JP" altLang="en-US" sz="2000" kern="0" dirty="0"/>
              <a:t>　・金額、</a:t>
            </a:r>
            <a:r>
              <a:rPr lang="en-US" altLang="ja-JP" sz="2000" kern="0" dirty="0"/>
              <a:t>CO2</a:t>
            </a:r>
            <a:r>
              <a:rPr lang="ja-JP" altLang="en-US" sz="2000" kern="0" dirty="0"/>
              <a:t>削減量等の数値について、</a:t>
            </a:r>
            <a:endParaRPr lang="en-US" altLang="ja-JP" sz="2000" kern="0" dirty="0"/>
          </a:p>
          <a:p>
            <a:pPr marL="360000" indent="-360000" algn="l">
              <a:defRPr/>
            </a:pPr>
            <a:r>
              <a:rPr lang="ja-JP" altLang="en-US" sz="2000" kern="0" dirty="0"/>
              <a:t>　　 ｰ 桁数や単位が正しく記載されているか。</a:t>
            </a:r>
            <a:endParaRPr lang="en-US" altLang="ja-JP" sz="2000" kern="0" dirty="0"/>
          </a:p>
          <a:p>
            <a:pPr marL="360000" indent="-360000" algn="l">
              <a:spcBef>
                <a:spcPts val="0"/>
              </a:spcBef>
              <a:defRPr/>
            </a:pPr>
            <a:r>
              <a:rPr lang="ja-JP" altLang="en-US" sz="2000" kern="0" dirty="0"/>
              <a:t>　　　 　 （様式内で単位を設定している箇所がありますので御注意ください。）</a:t>
            </a:r>
            <a:endParaRPr lang="en-US" altLang="ja-JP" sz="2000" kern="0" dirty="0"/>
          </a:p>
          <a:p>
            <a:pPr marL="360000" indent="-360000" algn="l">
              <a:defRPr/>
            </a:pPr>
            <a:r>
              <a:rPr lang="ja-JP" altLang="en-US" sz="2000" kern="0" dirty="0"/>
              <a:t>　　 ｰ 有効数字等が統一されているか。</a:t>
            </a:r>
            <a:endParaRPr lang="en-US" altLang="ja-JP" sz="2000" kern="0" dirty="0"/>
          </a:p>
          <a:p>
            <a:pPr marL="360000" indent="-360000" algn="l">
              <a:defRPr/>
            </a:pPr>
            <a:r>
              <a:rPr lang="ja-JP" altLang="en-US" sz="2000" kern="0" dirty="0"/>
              <a:t>　 　ｰ 正しく計算が行われているか。</a:t>
            </a:r>
            <a:endParaRPr lang="en-US" altLang="ja-JP" sz="2000" kern="0" dirty="0"/>
          </a:p>
          <a:p>
            <a:pPr marL="360000" indent="-360000" algn="l">
              <a:defRPr/>
            </a:pPr>
            <a:r>
              <a:rPr lang="ja-JP" altLang="en-US" sz="2000" kern="0" dirty="0"/>
              <a:t>　 　ｰ 記載箇所ごとに税込み・税抜きの別を確認しているか。</a:t>
            </a:r>
            <a:endParaRPr lang="en-US" altLang="ja-JP" sz="2000" kern="0" dirty="0"/>
          </a:p>
          <a:p>
            <a:pPr marL="360000" indent="-360000" algn="l">
              <a:defRPr/>
            </a:pPr>
            <a:r>
              <a:rPr lang="ja-JP" altLang="en-US" sz="2000" kern="0" dirty="0"/>
              <a:t>　・項目の記載もれがないか。申請書からヒアリング資料に適切に転記できているか。なお、項目の構成・名称の変更はしないでください。</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28278D-7151-6F7F-5A3F-F17796A17126}"/>
            </a:ext>
          </a:extLst>
        </p:cNvPr>
        <p:cNvGrpSpPr/>
        <p:nvPr/>
      </p:nvGrpSpPr>
      <p:grpSpPr>
        <a:xfrm>
          <a:off x="0" y="0"/>
          <a:ext cx="0" cy="0"/>
          <a:chOff x="0" y="0"/>
          <a:chExt cx="0" cy="0"/>
        </a:xfrm>
      </p:grpSpPr>
      <p:sp>
        <p:nvSpPr>
          <p:cNvPr id="6146" name="タイトル 1">
            <a:extLst>
              <a:ext uri="{FF2B5EF4-FFF2-40B4-BE49-F238E27FC236}">
                <a16:creationId xmlns:a16="http://schemas.microsoft.com/office/drawing/2014/main" id="{3052441D-7A44-AD07-05BA-B8E4DD15AF60}"/>
              </a:ext>
            </a:extLst>
          </p:cNvPr>
          <p:cNvSpPr>
            <a:spLocks noGrp="1" noChangeArrowheads="1"/>
          </p:cNvSpPr>
          <p:nvPr>
            <p:ph type="title"/>
          </p:nvPr>
        </p:nvSpPr>
        <p:spPr/>
        <p:txBody>
          <a:bodyPr/>
          <a:lstStyle/>
          <a:p>
            <a:r>
              <a:rPr lang="ja-JP" altLang="en-US" dirty="0"/>
              <a:t>申請書について①</a:t>
            </a:r>
            <a:br>
              <a:rPr lang="en-US" altLang="ja-JP" dirty="0"/>
            </a:br>
            <a:r>
              <a:rPr lang="en-US" altLang="ja-JP" sz="2800" dirty="0"/>
              <a:t>※</a:t>
            </a:r>
            <a:r>
              <a:rPr lang="ja-JP" altLang="en-US" sz="2800" dirty="0"/>
              <a:t>本スライドは削除して提出してください。</a:t>
            </a:r>
            <a:endParaRPr lang="ja-JP" altLang="en-US" dirty="0"/>
          </a:p>
        </p:txBody>
      </p:sp>
      <p:sp>
        <p:nvSpPr>
          <p:cNvPr id="6147" name="コンテンツ プレースホルダー 2">
            <a:extLst>
              <a:ext uri="{FF2B5EF4-FFF2-40B4-BE49-F238E27FC236}">
                <a16:creationId xmlns:a16="http://schemas.microsoft.com/office/drawing/2014/main" id="{FA9C91C4-6AFD-B7E8-7F37-049F196B69CC}"/>
              </a:ext>
            </a:extLst>
          </p:cNvPr>
          <p:cNvSpPr>
            <a:spLocks noGrp="1" noChangeArrowheads="1"/>
          </p:cNvSpPr>
          <p:nvPr>
            <p:ph idx="1"/>
          </p:nvPr>
        </p:nvSpPr>
        <p:spPr>
          <a:ln>
            <a:solidFill>
              <a:schemeClr val="tx1"/>
            </a:solidFill>
          </a:ln>
        </p:spPr>
        <p:txBody>
          <a:bodyPr/>
          <a:lstStyle/>
          <a:p>
            <a:r>
              <a:rPr lang="ja-JP" altLang="ja-JP" sz="2400" dirty="0"/>
              <a:t>サンプルの構成（ページ構成、枠取り等）を崩さないようにしてください。</a:t>
            </a:r>
          </a:p>
          <a:p>
            <a:r>
              <a:rPr lang="ja-JP" altLang="ja-JP" sz="2400" dirty="0"/>
              <a:t>文字</a:t>
            </a:r>
            <a:r>
              <a:rPr lang="ja-JP" altLang="en-US" sz="2400" dirty="0"/>
              <a:t>サイズ</a:t>
            </a:r>
            <a:r>
              <a:rPr lang="ja-JP" altLang="ja-JP" sz="2400" dirty="0"/>
              <a:t>は</a:t>
            </a:r>
            <a:r>
              <a:rPr lang="ja-JP" altLang="en-US" sz="2400" dirty="0"/>
              <a:t>８～</a:t>
            </a:r>
            <a:r>
              <a:rPr lang="en-US" altLang="ja-JP" sz="2400" dirty="0"/>
              <a:t>11</a:t>
            </a:r>
            <a:r>
              <a:rPr lang="ja-JP" altLang="en-US" sz="2400" dirty="0"/>
              <a:t>ポイント</a:t>
            </a:r>
            <a:r>
              <a:rPr lang="ja-JP" altLang="ja-JP" sz="2400" dirty="0"/>
              <a:t>（図表中の文字は小さすぎない範囲で任意の大きさ）とし</a:t>
            </a:r>
            <a:r>
              <a:rPr lang="ja-JP" altLang="en-US" sz="2400" dirty="0"/>
              <a:t>てください</a:t>
            </a:r>
            <a:r>
              <a:rPr lang="ja-JP" altLang="ja-JP" sz="2400" dirty="0"/>
              <a:t>。</a:t>
            </a:r>
          </a:p>
          <a:p>
            <a:r>
              <a:rPr lang="en-US" altLang="ja-JP" sz="2400" dirty="0"/>
              <a:t>Microsoft Word 2010</a:t>
            </a:r>
            <a:r>
              <a:rPr lang="ja-JP" altLang="en-US" sz="2400" dirty="0"/>
              <a:t>以降のバージョン</a:t>
            </a:r>
            <a:r>
              <a:rPr lang="ja-JP" altLang="ja-JP" sz="2400" dirty="0"/>
              <a:t>を使用して作成</a:t>
            </a:r>
            <a:r>
              <a:rPr lang="ja-JP" altLang="en-US" sz="2400" dirty="0"/>
              <a:t>し、</a:t>
            </a:r>
            <a:r>
              <a:rPr lang="en-US" altLang="ja-JP" sz="2400" dirty="0"/>
              <a:t>PDF</a:t>
            </a:r>
            <a:r>
              <a:rPr lang="ja-JP" altLang="en-US" sz="2400" dirty="0"/>
              <a:t>に</a:t>
            </a:r>
            <a:r>
              <a:rPr lang="ja-JP" altLang="ja-JP" sz="2400" dirty="0"/>
              <a:t>変換せず、</a:t>
            </a:r>
            <a:r>
              <a:rPr lang="en-US" altLang="ja-JP" sz="2400" dirty="0"/>
              <a:t> Word</a:t>
            </a:r>
            <a:r>
              <a:rPr lang="ja-JP" altLang="en-US" sz="2400" dirty="0"/>
              <a:t>形式</a:t>
            </a:r>
            <a:r>
              <a:rPr lang="ja-JP" altLang="ja-JP" sz="2400" dirty="0"/>
              <a:t>で提出してください。</a:t>
            </a:r>
          </a:p>
        </p:txBody>
      </p:sp>
      <p:sp>
        <p:nvSpPr>
          <p:cNvPr id="6148" name="スライド番号プレースホルダー 1">
            <a:extLst>
              <a:ext uri="{FF2B5EF4-FFF2-40B4-BE49-F238E27FC236}">
                <a16:creationId xmlns:a16="http://schemas.microsoft.com/office/drawing/2014/main" id="{6008A886-95B6-4AAB-FDE9-28031D3875E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958C4AE-C48A-4BE8-AD4E-2B3070F5D7F5}" type="slidenum">
              <a:rPr lang="en-US" altLang="ja-JP" smtClean="0"/>
              <a:pPr/>
              <a:t>4</a:t>
            </a:fld>
            <a:endParaRPr lang="en-US" altLang="ja-JP"/>
          </a:p>
        </p:txBody>
      </p:sp>
    </p:spTree>
    <p:extLst>
      <p:ext uri="{BB962C8B-B14F-4D97-AF65-F5344CB8AC3E}">
        <p14:creationId xmlns:p14="http://schemas.microsoft.com/office/powerpoint/2010/main" val="2922507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C75121-ABDA-80DA-6B7F-170A8957AE05}"/>
            </a:ext>
          </a:extLst>
        </p:cNvPr>
        <p:cNvGrpSpPr/>
        <p:nvPr/>
      </p:nvGrpSpPr>
      <p:grpSpPr>
        <a:xfrm>
          <a:off x="0" y="0"/>
          <a:ext cx="0" cy="0"/>
          <a:chOff x="0" y="0"/>
          <a:chExt cx="0" cy="0"/>
        </a:xfrm>
      </p:grpSpPr>
      <p:sp>
        <p:nvSpPr>
          <p:cNvPr id="6146" name="タイトル 1">
            <a:extLst>
              <a:ext uri="{FF2B5EF4-FFF2-40B4-BE49-F238E27FC236}">
                <a16:creationId xmlns:a16="http://schemas.microsoft.com/office/drawing/2014/main" id="{E624598A-7DA5-DF57-F345-907EFA1A7F03}"/>
              </a:ext>
            </a:extLst>
          </p:cNvPr>
          <p:cNvSpPr>
            <a:spLocks noGrp="1" noChangeArrowheads="1"/>
          </p:cNvSpPr>
          <p:nvPr>
            <p:ph type="title"/>
          </p:nvPr>
        </p:nvSpPr>
        <p:spPr/>
        <p:txBody>
          <a:bodyPr/>
          <a:lstStyle/>
          <a:p>
            <a:r>
              <a:rPr lang="ja-JP" altLang="en-US" dirty="0"/>
              <a:t>申請書について②</a:t>
            </a:r>
            <a:br>
              <a:rPr lang="en-US" altLang="ja-JP" dirty="0"/>
            </a:br>
            <a:r>
              <a:rPr lang="en-US" altLang="ja-JP" sz="2800" dirty="0"/>
              <a:t>※</a:t>
            </a:r>
            <a:r>
              <a:rPr lang="ja-JP" altLang="en-US" sz="2800" dirty="0"/>
              <a:t>本スライドは削除して提出してください。</a:t>
            </a:r>
            <a:endParaRPr lang="ja-JP" altLang="en-US" dirty="0"/>
          </a:p>
        </p:txBody>
      </p:sp>
      <p:sp>
        <p:nvSpPr>
          <p:cNvPr id="6147" name="コンテンツ プレースホルダー 2">
            <a:extLst>
              <a:ext uri="{FF2B5EF4-FFF2-40B4-BE49-F238E27FC236}">
                <a16:creationId xmlns:a16="http://schemas.microsoft.com/office/drawing/2014/main" id="{6BA8787C-F47A-815A-CB9C-324DE7F96824}"/>
              </a:ext>
            </a:extLst>
          </p:cNvPr>
          <p:cNvSpPr>
            <a:spLocks noGrp="1" noChangeArrowheads="1"/>
          </p:cNvSpPr>
          <p:nvPr>
            <p:ph idx="1"/>
          </p:nvPr>
        </p:nvSpPr>
        <p:spPr>
          <a:ln>
            <a:solidFill>
              <a:schemeClr val="tx1"/>
            </a:solidFill>
          </a:ln>
        </p:spPr>
        <p:txBody>
          <a:bodyPr/>
          <a:lstStyle/>
          <a:p>
            <a:r>
              <a:rPr lang="ja-JP" altLang="en-US" sz="1800" dirty="0"/>
              <a:t>技術開発経費については、下記のとおり記載してください。</a:t>
            </a:r>
            <a:endParaRPr lang="en-US" altLang="ja-JP" sz="1800" dirty="0"/>
          </a:p>
          <a:p>
            <a:pPr lvl="1"/>
            <a:r>
              <a:rPr lang="ja-JP" altLang="en-US" sz="1600" dirty="0"/>
              <a:t>次の費目について、対応する技術開発項目を可能な限り特定して記載すること。</a:t>
            </a:r>
            <a:br>
              <a:rPr lang="en-US" altLang="ja-JP" sz="1600" dirty="0"/>
            </a:br>
            <a:r>
              <a:rPr lang="ja-JP" altLang="en-US" sz="1600" dirty="0"/>
              <a:t>①本工事費（細分：（１）直接工事費　材料費、労務費、直接経費／ （２）間接工事費　共通仮設費、現場管理費、一般管理費）、②付帯工事費、③機械器具費、④測量及試験費、⑤設備費、⑥業務費、⑦事務費</a:t>
            </a:r>
            <a:endParaRPr lang="en-US" altLang="ja-JP" sz="1600" dirty="0"/>
          </a:p>
          <a:p>
            <a:pPr lvl="1"/>
            <a:r>
              <a:rPr lang="ja-JP" altLang="en-US" sz="1600" dirty="0"/>
              <a:t>各技術開発項目とも事業の詳細が分かる主要な事項を記載すること。ただし、計と合計の部分は漏れなく記載すること。</a:t>
            </a:r>
            <a:endParaRPr lang="en-US" altLang="ja-JP" sz="1600" dirty="0"/>
          </a:p>
          <a:p>
            <a:pPr lvl="1"/>
            <a:r>
              <a:rPr lang="ja-JP" altLang="en-US" sz="1600" u="sng" dirty="0"/>
              <a:t>提案した技術開発・実証内容に対して技術開発経費が明らかに過大である場合は、審査において不適切な技術開発・実証計画と判断される場合がある</a:t>
            </a:r>
            <a:r>
              <a:rPr lang="ja-JP" altLang="en-US" sz="1600" dirty="0"/>
              <a:t>ので、実情に照らして現実的な経費を計上すること。</a:t>
            </a:r>
            <a:endParaRPr lang="en-US" altLang="ja-JP" sz="1600" dirty="0"/>
          </a:p>
        </p:txBody>
      </p:sp>
      <p:sp>
        <p:nvSpPr>
          <p:cNvPr id="6148" name="スライド番号プレースホルダー 1">
            <a:extLst>
              <a:ext uri="{FF2B5EF4-FFF2-40B4-BE49-F238E27FC236}">
                <a16:creationId xmlns:a16="http://schemas.microsoft.com/office/drawing/2014/main" id="{C60F1A37-9E0C-A683-61A7-7805592FA1D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958C4AE-C48A-4BE8-AD4E-2B3070F5D7F5}" type="slidenum">
              <a:rPr lang="en-US" altLang="ja-JP" smtClean="0"/>
              <a:pPr/>
              <a:t>5</a:t>
            </a:fld>
            <a:endParaRPr lang="en-US" altLang="ja-JP"/>
          </a:p>
        </p:txBody>
      </p:sp>
    </p:spTree>
    <p:extLst>
      <p:ext uri="{BB962C8B-B14F-4D97-AF65-F5344CB8AC3E}">
        <p14:creationId xmlns:p14="http://schemas.microsoft.com/office/powerpoint/2010/main" val="4266686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a:extLst>
              <a:ext uri="{FF2B5EF4-FFF2-40B4-BE49-F238E27FC236}">
                <a16:creationId xmlns:a16="http://schemas.microsoft.com/office/drawing/2014/main" id="{BB565C2D-B0D6-719B-6FCD-5CEA6F5AE7C1}"/>
              </a:ext>
            </a:extLst>
          </p:cNvPr>
          <p:cNvSpPr>
            <a:spLocks noGrp="1" noChangeArrowheads="1"/>
          </p:cNvSpPr>
          <p:nvPr>
            <p:ph type="title"/>
          </p:nvPr>
        </p:nvSpPr>
        <p:spPr/>
        <p:txBody>
          <a:bodyPr/>
          <a:lstStyle/>
          <a:p>
            <a:r>
              <a:rPr lang="ja-JP" altLang="en-US" dirty="0"/>
              <a:t>ヒアリング資料について</a:t>
            </a:r>
            <a:br>
              <a:rPr lang="en-US" altLang="ja-JP" dirty="0"/>
            </a:br>
            <a:r>
              <a:rPr lang="en-US" altLang="ja-JP" sz="2800" dirty="0"/>
              <a:t>※</a:t>
            </a:r>
            <a:r>
              <a:rPr lang="ja-JP" altLang="en-US" sz="2800" dirty="0"/>
              <a:t>本スライドは削除して提出してください。</a:t>
            </a:r>
            <a:endParaRPr lang="ja-JP" altLang="en-US" dirty="0"/>
          </a:p>
        </p:txBody>
      </p:sp>
      <p:sp>
        <p:nvSpPr>
          <p:cNvPr id="6147" name="コンテンツ プレースホルダー 2">
            <a:extLst>
              <a:ext uri="{FF2B5EF4-FFF2-40B4-BE49-F238E27FC236}">
                <a16:creationId xmlns:a16="http://schemas.microsoft.com/office/drawing/2014/main" id="{0E401572-8E75-BAF4-FFCD-AB3C5C09B53D}"/>
              </a:ext>
            </a:extLst>
          </p:cNvPr>
          <p:cNvSpPr>
            <a:spLocks noGrp="1" noChangeArrowheads="1"/>
          </p:cNvSpPr>
          <p:nvPr>
            <p:ph idx="1"/>
          </p:nvPr>
        </p:nvSpPr>
        <p:spPr>
          <a:ln>
            <a:solidFill>
              <a:schemeClr val="tx1"/>
            </a:solidFill>
          </a:ln>
        </p:spPr>
        <p:txBody>
          <a:bodyPr/>
          <a:lstStyle/>
          <a:p>
            <a:r>
              <a:rPr lang="ja-JP" altLang="ja-JP" sz="2400" dirty="0"/>
              <a:t>サンプルの構成（ページ構成、枠取り等）を崩さないようにしてください。</a:t>
            </a:r>
          </a:p>
          <a:p>
            <a:r>
              <a:rPr lang="ja-JP" altLang="ja-JP" sz="2400" dirty="0"/>
              <a:t>文字</a:t>
            </a:r>
            <a:r>
              <a:rPr lang="ja-JP" altLang="en-US" sz="2400" dirty="0"/>
              <a:t>サイズ</a:t>
            </a:r>
            <a:r>
              <a:rPr lang="ja-JP" altLang="ja-JP" sz="2400" dirty="0"/>
              <a:t>は</a:t>
            </a:r>
            <a:r>
              <a:rPr lang="en-US" altLang="ja-JP" sz="2400" dirty="0"/>
              <a:t>10.5</a:t>
            </a:r>
            <a:r>
              <a:rPr lang="ja-JP" altLang="ja-JP" sz="2400" dirty="0"/>
              <a:t>ポイント以上（図表中の文字は小さすぎない範囲で任意の大きさ）とし</a:t>
            </a:r>
            <a:r>
              <a:rPr lang="ja-JP" altLang="en-US" sz="2400" dirty="0"/>
              <a:t>てください</a:t>
            </a:r>
            <a:r>
              <a:rPr lang="ja-JP" altLang="ja-JP" sz="2400" dirty="0"/>
              <a:t>。</a:t>
            </a:r>
          </a:p>
          <a:p>
            <a:r>
              <a:rPr lang="en-US" altLang="ja-JP" sz="2400" dirty="0"/>
              <a:t>Microsoft PowerPoint 2010</a:t>
            </a:r>
            <a:r>
              <a:rPr lang="ja-JP" altLang="en-US" sz="2400" dirty="0"/>
              <a:t>以降のバージョン</a:t>
            </a:r>
            <a:r>
              <a:rPr lang="ja-JP" altLang="ja-JP" sz="2400" dirty="0"/>
              <a:t>を使用して作成</a:t>
            </a:r>
            <a:r>
              <a:rPr lang="ja-JP" altLang="en-US" sz="2400" dirty="0"/>
              <a:t>し、</a:t>
            </a:r>
            <a:r>
              <a:rPr lang="en-US" altLang="ja-JP" sz="2400" dirty="0"/>
              <a:t>PDF</a:t>
            </a:r>
            <a:r>
              <a:rPr lang="ja-JP" altLang="en-US" sz="2400" dirty="0"/>
              <a:t>に</a:t>
            </a:r>
            <a:r>
              <a:rPr lang="ja-JP" altLang="ja-JP" sz="2400" dirty="0"/>
              <a:t>変換せず、</a:t>
            </a:r>
            <a:r>
              <a:rPr lang="en-US" altLang="ja-JP" sz="2400" dirty="0"/>
              <a:t> PowerPoint</a:t>
            </a:r>
            <a:r>
              <a:rPr lang="ja-JP" altLang="en-US" sz="2400" dirty="0"/>
              <a:t>形式</a:t>
            </a:r>
            <a:r>
              <a:rPr lang="ja-JP" altLang="ja-JP" sz="2400" dirty="0"/>
              <a:t>で提出してください。</a:t>
            </a:r>
            <a:endParaRPr lang="en-US" altLang="ja-JP" sz="2400" dirty="0"/>
          </a:p>
        </p:txBody>
      </p:sp>
      <p:sp>
        <p:nvSpPr>
          <p:cNvPr id="6148" name="スライド番号プレースホルダー 1">
            <a:extLst>
              <a:ext uri="{FF2B5EF4-FFF2-40B4-BE49-F238E27FC236}">
                <a16:creationId xmlns:a16="http://schemas.microsoft.com/office/drawing/2014/main" id="{48D5A1A3-BA41-1813-8631-DC4C7482AF8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958C4AE-C48A-4BE8-AD4E-2B3070F5D7F5}" type="slidenum">
              <a:rPr lang="en-US" altLang="ja-JP" smtClean="0"/>
              <a:pPr/>
              <a:t>6</a:t>
            </a:fld>
            <a:endParaRPr lang="en-US" altLang="ja-JP"/>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58">
            <a:extLst>
              <a:ext uri="{FF2B5EF4-FFF2-40B4-BE49-F238E27FC236}">
                <a16:creationId xmlns:a16="http://schemas.microsoft.com/office/drawing/2014/main" id="{68F234B1-4A3B-36FD-AA12-B85A365BC240}"/>
              </a:ext>
            </a:extLst>
          </p:cNvPr>
          <p:cNvSpPr>
            <a:spLocks noChangeArrowheads="1"/>
          </p:cNvSpPr>
          <p:nvPr/>
        </p:nvSpPr>
        <p:spPr bwMode="auto">
          <a:xfrm>
            <a:off x="130175" y="754063"/>
            <a:ext cx="10009188" cy="6307137"/>
          </a:xfrm>
          <a:prstGeom prst="roundRect">
            <a:avLst>
              <a:gd name="adj" fmla="val 2213"/>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　　</a:t>
            </a:r>
          </a:p>
        </p:txBody>
      </p:sp>
      <p:sp>
        <p:nvSpPr>
          <p:cNvPr id="7171" name="Text Box 25">
            <a:extLst>
              <a:ext uri="{FF2B5EF4-FFF2-40B4-BE49-F238E27FC236}">
                <a16:creationId xmlns:a16="http://schemas.microsoft.com/office/drawing/2014/main" id="{8F76B9E4-F24D-4759-249D-056B6C81DE21}"/>
              </a:ext>
            </a:extLst>
          </p:cNvPr>
          <p:cNvSpPr txBox="1">
            <a:spLocks noChangeArrowheads="1"/>
          </p:cNvSpPr>
          <p:nvPr/>
        </p:nvSpPr>
        <p:spPr bwMode="auto">
          <a:xfrm>
            <a:off x="228600" y="664841"/>
            <a:ext cx="1707766" cy="28480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36000" tIns="49586" rIns="36000" bIns="49586" anchor="ctr" anchorCtr="1">
            <a:spAutoFit/>
          </a:bodyPr>
          <a:lstStyle>
            <a:lvl1pPr defTabSz="992188">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92188">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92188">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200" b="1" u="sng" dirty="0">
                <a:solidFill>
                  <a:srgbClr val="000000"/>
                </a:solidFill>
                <a:latin typeface="ＭＳ Ｐゴシック" panose="020B0600070205080204" pitchFamily="50" charset="-128"/>
              </a:rPr>
              <a:t>(1)</a:t>
            </a:r>
            <a:r>
              <a:rPr lang="ja-JP" altLang="en-US" sz="1200" b="1" u="sng" dirty="0">
                <a:solidFill>
                  <a:srgbClr val="000000"/>
                </a:solidFill>
                <a:latin typeface="ＭＳ Ｐゴシック" panose="020B0600070205080204" pitchFamily="50" charset="-128"/>
              </a:rPr>
              <a:t>技術開発・実証の概要</a:t>
            </a:r>
          </a:p>
        </p:txBody>
      </p:sp>
      <p:sp>
        <p:nvSpPr>
          <p:cNvPr id="4100" name="Text Box 14">
            <a:extLst>
              <a:ext uri="{FF2B5EF4-FFF2-40B4-BE49-F238E27FC236}">
                <a16:creationId xmlns:a16="http://schemas.microsoft.com/office/drawing/2014/main" id="{CBA6B1D5-9C9B-2B46-C766-C7F71B6C0A95}"/>
              </a:ext>
            </a:extLst>
          </p:cNvPr>
          <p:cNvSpPr txBox="1">
            <a:spLocks noChangeArrowheads="1"/>
          </p:cNvSpPr>
          <p:nvPr/>
        </p:nvSpPr>
        <p:spPr bwMode="auto">
          <a:xfrm>
            <a:off x="225229" y="933450"/>
            <a:ext cx="4860000" cy="968696"/>
          </a:xfrm>
          <a:prstGeom prst="rect">
            <a:avLst/>
          </a:prstGeom>
          <a:noFill/>
          <a:ln>
            <a:noFill/>
          </a:ln>
        </p:spPr>
        <p:txBody>
          <a:bodyPr lIns="95218" tIns="47610" rIns="95218" bIns="47610">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spcBef>
                <a:spcPct val="0"/>
              </a:spcBef>
              <a:buFontTx/>
              <a:buNone/>
              <a:defRPr/>
            </a:pPr>
            <a:r>
              <a:rPr lang="ja-JP" altLang="en-US" sz="1050" b="1" dirty="0">
                <a:latin typeface="Century" panose="02040604050505020304" pitchFamily="18" charset="0"/>
              </a:rPr>
              <a:t>①</a:t>
            </a:r>
            <a:r>
              <a:rPr lang="en-US" altLang="ja-JP" sz="1050" b="1" dirty="0">
                <a:latin typeface="Century" panose="02040604050505020304" pitchFamily="18" charset="0"/>
              </a:rPr>
              <a:t>【</a:t>
            </a:r>
            <a:r>
              <a:rPr lang="ja-JP" altLang="en-US" sz="1050" b="1" dirty="0">
                <a:latin typeface="Century" panose="02040604050505020304" pitchFamily="18" charset="0"/>
              </a:rPr>
              <a:t>技術開発・実証の概要・目的</a:t>
            </a:r>
            <a:r>
              <a:rPr lang="en-US" altLang="ja-JP" sz="1050" b="1" dirty="0">
                <a:latin typeface="Century" panose="02040604050505020304" pitchFamily="18" charset="0"/>
              </a:rPr>
              <a:t>】</a:t>
            </a:r>
          </a:p>
          <a:p>
            <a:pPr marL="93663" indent="-93663" eaLnBrk="1" hangingPunct="1">
              <a:lnSpc>
                <a:spcPct val="90000"/>
              </a:lnSpc>
              <a:spcBef>
                <a:spcPct val="0"/>
              </a:spcBef>
              <a:buFontTx/>
              <a:buNone/>
              <a:defRPr/>
            </a:pPr>
            <a:r>
              <a:rPr lang="ja-JP" altLang="en-US" sz="1050" i="1" dirty="0">
                <a:solidFill>
                  <a:srgbClr val="FF0000"/>
                </a:solidFill>
                <a:latin typeface="Century" panose="02040604050505020304" pitchFamily="18" charset="0"/>
              </a:rPr>
              <a:t>　本課題の概要及び本課題がどのように</a:t>
            </a:r>
            <a:r>
              <a:rPr lang="en-US" altLang="ja-JP" sz="1050" i="1" dirty="0">
                <a:solidFill>
                  <a:srgbClr val="FF0000"/>
                </a:solidFill>
                <a:latin typeface="Century" panose="02040604050505020304" pitchFamily="18" charset="0"/>
              </a:rPr>
              <a:t>CO2</a:t>
            </a:r>
            <a:r>
              <a:rPr lang="ja-JP" altLang="en-US" sz="1050" i="1" dirty="0">
                <a:solidFill>
                  <a:srgbClr val="FF0000"/>
                </a:solidFill>
                <a:latin typeface="Century" panose="02040604050505020304" pitchFamily="18" charset="0"/>
              </a:rPr>
              <a:t>排出削減に結び付くかについて、</a:t>
            </a:r>
            <a:r>
              <a:rPr lang="ja-JP" altLang="en-US" sz="1050" i="1" dirty="0">
                <a:solidFill>
                  <a:srgbClr val="FF0000"/>
                </a:solidFill>
                <a:latin typeface="Century" panose="02040604050505020304" pitchFamily="18" charset="0"/>
                <a:ea typeface="ＭＳ Ｐゴシック" charset="-128"/>
              </a:rPr>
              <a:t> 国内及び海外の動向や技術開発・実証内容の理念・骨子、その意義（新規性・実用性・発展性）等を踏まえ、平易な表現で</a:t>
            </a:r>
            <a:r>
              <a:rPr lang="ja-JP" altLang="en-US" sz="1050" i="1" dirty="0">
                <a:solidFill>
                  <a:srgbClr val="FF0000"/>
                </a:solidFill>
                <a:latin typeface="Century" panose="02040604050505020304" pitchFamily="18" charset="0"/>
              </a:rPr>
              <a:t>分かりやすく端的に記載してください（</a:t>
            </a:r>
            <a:r>
              <a:rPr lang="en-US" altLang="ja-JP" sz="1050" i="1" dirty="0">
                <a:solidFill>
                  <a:srgbClr val="FF0000"/>
                </a:solidFill>
                <a:latin typeface="Century" panose="02040604050505020304" pitchFamily="18" charset="0"/>
              </a:rPr>
              <a:t>300</a:t>
            </a:r>
            <a:r>
              <a:rPr lang="ja-JP" altLang="en-US" sz="1050" i="1" dirty="0">
                <a:solidFill>
                  <a:srgbClr val="FF0000"/>
                </a:solidFill>
                <a:latin typeface="Century" panose="02040604050505020304" pitchFamily="18" charset="0"/>
              </a:rPr>
              <a:t>文字以内）。</a:t>
            </a:r>
          </a:p>
          <a:p>
            <a:pPr marL="93663" indent="-93663" eaLnBrk="1" hangingPunct="1">
              <a:lnSpc>
                <a:spcPct val="90000"/>
              </a:lnSpc>
              <a:spcBef>
                <a:spcPct val="0"/>
              </a:spcBef>
              <a:buFontTx/>
              <a:buNone/>
              <a:defRPr/>
            </a:pPr>
            <a:r>
              <a:rPr lang="ja-JP" altLang="en-US" sz="1050" i="1" dirty="0">
                <a:solidFill>
                  <a:srgbClr val="FF0000"/>
                </a:solidFill>
                <a:latin typeface="Century" panose="02040604050505020304" pitchFamily="18" charset="0"/>
              </a:rPr>
              <a:t>　</a:t>
            </a:r>
            <a:endParaRPr lang="en-US" altLang="ja-JP" sz="1050" i="1" dirty="0">
              <a:solidFill>
                <a:srgbClr val="FF0000"/>
              </a:solidFill>
              <a:latin typeface="Century" panose="02040604050505020304" pitchFamily="18" charset="0"/>
            </a:endParaRPr>
          </a:p>
        </p:txBody>
      </p:sp>
      <p:graphicFrame>
        <p:nvGraphicFramePr>
          <p:cNvPr id="3240" name="Group 168">
            <a:extLst>
              <a:ext uri="{FF2B5EF4-FFF2-40B4-BE49-F238E27FC236}">
                <a16:creationId xmlns:a16="http://schemas.microsoft.com/office/drawing/2014/main" id="{31E6D7D5-227F-4701-AE8C-53A50FAA65EC}"/>
              </a:ext>
            </a:extLst>
          </p:cNvPr>
          <p:cNvGraphicFramePr>
            <a:graphicFrameLocks noGrp="1"/>
          </p:cNvGraphicFramePr>
          <p:nvPr>
            <p:extLst>
              <p:ext uri="{D42A27DB-BD31-4B8C-83A1-F6EECF244321}">
                <p14:modId xmlns:p14="http://schemas.microsoft.com/office/powerpoint/2010/main" val="1517982248"/>
              </p:ext>
            </p:extLst>
          </p:nvPr>
        </p:nvGraphicFramePr>
        <p:xfrm>
          <a:off x="130175" y="119063"/>
          <a:ext cx="7146925" cy="574675"/>
        </p:xfrm>
        <a:graphic>
          <a:graphicData uri="http://schemas.openxmlformats.org/drawingml/2006/table">
            <a:tbl>
              <a:tblPr/>
              <a:tblGrid>
                <a:gridCol w="4460875">
                  <a:extLst>
                    <a:ext uri="{9D8B030D-6E8A-4147-A177-3AD203B41FA5}">
                      <a16:colId xmlns:a16="http://schemas.microsoft.com/office/drawing/2014/main" val="20000"/>
                    </a:ext>
                  </a:extLst>
                </a:gridCol>
                <a:gridCol w="2686050">
                  <a:extLst>
                    <a:ext uri="{9D8B030D-6E8A-4147-A177-3AD203B41FA5}">
                      <a16:colId xmlns:a16="http://schemas.microsoft.com/office/drawing/2014/main" val="20001"/>
                    </a:ext>
                  </a:extLst>
                </a:gridCol>
              </a:tblGrid>
              <a:tr h="300037">
                <a:tc gridSpan="2">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200" b="1" i="0" u="none" strike="noStrike" cap="none" normalizeH="0" baseline="0" dirty="0">
                          <a:ln>
                            <a:noFill/>
                          </a:ln>
                          <a:solidFill>
                            <a:schemeClr val="tx1"/>
                          </a:solidFill>
                          <a:effectLst/>
                          <a:latin typeface="Arial" charset="0"/>
                          <a:ea typeface="ＭＳ Ｐゴシック" pitchFamily="50" charset="-128"/>
                        </a:rPr>
                        <a:t>【</a:t>
                      </a:r>
                      <a:r>
                        <a:rPr kumimoji="1" lang="ja-JP" altLang="en-US" sz="1200" b="1" i="0" u="none" strike="noStrike" cap="none" normalizeH="0" baseline="0" dirty="0">
                          <a:ln>
                            <a:noFill/>
                          </a:ln>
                          <a:solidFill>
                            <a:schemeClr val="tx1"/>
                          </a:solidFill>
                          <a:effectLst/>
                          <a:latin typeface="Arial" charset="0"/>
                          <a:ea typeface="ＭＳ Ｐゴシック" pitchFamily="50" charset="-128"/>
                        </a:rPr>
                        <a:t>事業名</a:t>
                      </a:r>
                      <a:r>
                        <a:rPr kumimoji="1" lang="en-US" altLang="ja-JP" sz="1200" b="1" i="0" u="none" strike="noStrike" cap="none" normalizeH="0" baseline="0" dirty="0">
                          <a:ln>
                            <a:noFill/>
                          </a:ln>
                          <a:solidFill>
                            <a:schemeClr val="tx1"/>
                          </a:solidFill>
                          <a:effectLst/>
                          <a:latin typeface="Arial" charset="0"/>
                          <a:ea typeface="ＭＳ Ｐゴシック" pitchFamily="50" charset="-128"/>
                        </a:rPr>
                        <a:t>】</a:t>
                      </a:r>
                      <a:r>
                        <a:rPr kumimoji="1" lang="ja-JP" altLang="en-US" sz="1200" b="1" i="1" u="none" strike="noStrike" cap="none" normalizeH="0" baseline="0" dirty="0">
                          <a:ln>
                            <a:noFill/>
                          </a:ln>
                          <a:solidFill>
                            <a:srgbClr val="FF0000"/>
                          </a:solidFill>
                          <a:effectLst/>
                          <a:latin typeface="Arial" charset="0"/>
                          <a:ea typeface="ＭＳ Ｐゴシック" pitchFamily="50" charset="-128"/>
                        </a:rPr>
                        <a:t>　海底固定型潮流発電機の長期信頼性検証事業 </a:t>
                      </a:r>
                      <a:r>
                        <a:rPr kumimoji="1" lang="en-US" altLang="ja-JP" sz="1200" b="1" i="1" u="none" strike="noStrike" cap="none" normalizeH="0" baseline="0" dirty="0">
                          <a:ln>
                            <a:noFill/>
                          </a:ln>
                          <a:solidFill>
                            <a:srgbClr val="FF0000"/>
                          </a:solidFill>
                          <a:effectLst/>
                          <a:latin typeface="Arial" charset="0"/>
                          <a:ea typeface="ＭＳ Ｐゴシック" pitchFamily="50" charset="-128"/>
                        </a:rPr>
                        <a:t>or </a:t>
                      </a:r>
                      <a:r>
                        <a:rPr kumimoji="1" lang="ja-JP" altLang="en-US" sz="1200" b="1" i="1" u="none" strike="noStrike" cap="none" normalizeH="0" baseline="0" dirty="0">
                          <a:ln>
                            <a:noFill/>
                          </a:ln>
                          <a:solidFill>
                            <a:srgbClr val="FF0000"/>
                          </a:solidFill>
                          <a:effectLst/>
                          <a:latin typeface="Arial" charset="0"/>
                          <a:ea typeface="ＭＳ Ｐゴシック" pitchFamily="50" charset="-128"/>
                        </a:rPr>
                        <a:t>浮体式潮流発電機の運用確立事業</a:t>
                      </a:r>
                    </a:p>
                  </a:txBody>
                  <a:tcPr marT="45745" marB="4574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0"/>
                  </a:ext>
                </a:extLst>
              </a:tr>
              <a:tr h="274638">
                <a:tc>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200" b="1" i="0" u="none" strike="noStrike" cap="none" normalizeH="0" baseline="0" dirty="0">
                          <a:ln>
                            <a:noFill/>
                          </a:ln>
                          <a:solidFill>
                            <a:schemeClr val="tx1"/>
                          </a:solidFill>
                          <a:effectLst/>
                          <a:latin typeface="Arial" charset="0"/>
                          <a:ea typeface="ＭＳ Ｐゴシック" pitchFamily="50" charset="-128"/>
                        </a:rPr>
                        <a:t>【</a:t>
                      </a:r>
                      <a:r>
                        <a:rPr kumimoji="1" lang="ja-JP" altLang="en-US" sz="1200" b="1" i="0" u="none" strike="noStrike" cap="none" normalizeH="0" baseline="0" dirty="0">
                          <a:ln>
                            <a:noFill/>
                          </a:ln>
                          <a:solidFill>
                            <a:schemeClr val="tx1"/>
                          </a:solidFill>
                          <a:effectLst/>
                          <a:latin typeface="Arial" charset="0"/>
                          <a:ea typeface="ＭＳ Ｐゴシック" pitchFamily="50" charset="-128"/>
                        </a:rPr>
                        <a:t>技術開発代表者</a:t>
                      </a:r>
                      <a:r>
                        <a:rPr kumimoji="1" lang="en-US" altLang="ja-JP" sz="1200" b="1" i="0" u="none" strike="noStrike" cap="none" normalizeH="0" baseline="0" dirty="0">
                          <a:ln>
                            <a:noFill/>
                          </a:ln>
                          <a:solidFill>
                            <a:schemeClr val="tx1"/>
                          </a:solidFill>
                          <a:effectLst/>
                          <a:latin typeface="Arial" charset="0"/>
                          <a:ea typeface="ＭＳ Ｐゴシック" pitchFamily="50" charset="-128"/>
                        </a:rPr>
                        <a:t>】</a:t>
                      </a:r>
                      <a:r>
                        <a:rPr kumimoji="1" lang="en-US" altLang="ja-JP" sz="1200" b="1" i="1" u="none" strike="noStrike" cap="none" normalizeH="0" baseline="0" dirty="0">
                          <a:ln>
                            <a:noFill/>
                          </a:ln>
                          <a:solidFill>
                            <a:srgbClr val="FF0000"/>
                          </a:solidFill>
                          <a:effectLst/>
                          <a:latin typeface="Arial" charset="0"/>
                          <a:ea typeface="ＭＳ Ｐゴシック" pitchFamily="50" charset="-128"/>
                        </a:rPr>
                        <a:t>XX㈱</a:t>
                      </a:r>
                      <a:r>
                        <a:rPr kumimoji="1" lang="ja-JP" altLang="en-US" sz="1200" b="1" i="0" u="none" strike="noStrike" cap="none" normalizeH="0" baseline="0" dirty="0">
                          <a:ln>
                            <a:noFill/>
                          </a:ln>
                          <a:solidFill>
                            <a:schemeClr val="tx1"/>
                          </a:solidFill>
                          <a:effectLst/>
                          <a:latin typeface="Arial" charset="0"/>
                          <a:ea typeface="ＭＳ Ｐゴシック" pitchFamily="50" charset="-128"/>
                        </a:rPr>
                        <a:t>　</a:t>
                      </a:r>
                      <a:r>
                        <a:rPr kumimoji="1" lang="ja-JP" altLang="en-US" sz="1200" b="1" i="1" u="none" strike="noStrike" cap="none" normalizeH="0" baseline="0" dirty="0">
                          <a:ln>
                            <a:noFill/>
                          </a:ln>
                          <a:solidFill>
                            <a:srgbClr val="FF0000"/>
                          </a:solidFill>
                          <a:effectLst/>
                          <a:latin typeface="Arial" charset="0"/>
                          <a:ea typeface="ＭＳ Ｐゴシック" pitchFamily="50" charset="-128"/>
                        </a:rPr>
                        <a:t>環境　太郎</a:t>
                      </a:r>
                    </a:p>
                  </a:txBody>
                  <a:tcPr marT="45745" marB="457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100" b="1" i="0" u="none" strike="noStrike" cap="none" normalizeH="0" baseline="0" dirty="0">
                          <a:ln>
                            <a:noFill/>
                          </a:ln>
                          <a:solidFill>
                            <a:schemeClr val="tx1"/>
                          </a:solidFill>
                          <a:effectLst/>
                          <a:latin typeface="Arial" charset="0"/>
                          <a:ea typeface="ＭＳ Ｐゴシック" pitchFamily="50" charset="-128"/>
                        </a:rPr>
                        <a:t>【</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実施予定年度</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令和８年度～令和</a:t>
                      </a:r>
                      <a:r>
                        <a:rPr kumimoji="1" lang="en-US" altLang="ja-JP" sz="1100" b="1" i="1" u="none" strike="noStrike" cap="none" normalizeH="0" baseline="0" dirty="0">
                          <a:ln>
                            <a:noFill/>
                          </a:ln>
                          <a:solidFill>
                            <a:srgbClr val="FF0000"/>
                          </a:solidFill>
                          <a:effectLst/>
                          <a:latin typeface="Arial" charset="0"/>
                          <a:ea typeface="ＭＳ Ｐゴシック" pitchFamily="50" charset="-128"/>
                        </a:rPr>
                        <a:t>X</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年度</a:t>
                      </a:r>
                    </a:p>
                  </a:txBody>
                  <a:tcPr marT="45745" marB="457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4111" name="Text Box 266">
            <a:extLst>
              <a:ext uri="{FF2B5EF4-FFF2-40B4-BE49-F238E27FC236}">
                <a16:creationId xmlns:a16="http://schemas.microsoft.com/office/drawing/2014/main" id="{299A1CA5-55FB-D272-9A48-C83A1B1C1626}"/>
              </a:ext>
            </a:extLst>
          </p:cNvPr>
          <p:cNvSpPr txBox="1">
            <a:spLocks noChangeArrowheads="1"/>
          </p:cNvSpPr>
          <p:nvPr/>
        </p:nvSpPr>
        <p:spPr bwMode="auto">
          <a:xfrm>
            <a:off x="8790025" y="329119"/>
            <a:ext cx="1448918" cy="276225"/>
          </a:xfrm>
          <a:prstGeom prst="rect">
            <a:avLst/>
          </a:prstGeom>
          <a:noFill/>
          <a:ln>
            <a:noFill/>
          </a:ln>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50000"/>
              </a:spcBef>
              <a:buFontTx/>
              <a:buNone/>
              <a:defRPr/>
            </a:pPr>
            <a:r>
              <a:rPr lang="ja-JP" altLang="en-US" sz="1200" i="1" dirty="0">
                <a:latin typeface="+mn-ea"/>
                <a:ea typeface="+mn-ea"/>
              </a:rPr>
              <a:t>令和８年○月○日</a:t>
            </a:r>
          </a:p>
        </p:txBody>
      </p:sp>
      <p:sp>
        <p:nvSpPr>
          <p:cNvPr id="4112" name="テキスト ボックス 38">
            <a:extLst>
              <a:ext uri="{FF2B5EF4-FFF2-40B4-BE49-F238E27FC236}">
                <a16:creationId xmlns:a16="http://schemas.microsoft.com/office/drawing/2014/main" id="{F7F93848-591A-7794-81CD-4B30637D8318}"/>
              </a:ext>
            </a:extLst>
          </p:cNvPr>
          <p:cNvSpPr txBox="1">
            <a:spLocks noChangeArrowheads="1"/>
          </p:cNvSpPr>
          <p:nvPr/>
        </p:nvSpPr>
        <p:spPr bwMode="auto">
          <a:xfrm>
            <a:off x="5153025" y="822325"/>
            <a:ext cx="5021263" cy="1110304"/>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93663" indent="-93663" eaLnBrk="1" hangingPunct="1">
              <a:lnSpc>
                <a:spcPct val="90000"/>
              </a:lnSpc>
              <a:spcBef>
                <a:spcPct val="0"/>
              </a:spcBef>
              <a:buFontTx/>
              <a:buNone/>
              <a:defRPr/>
            </a:pPr>
            <a:r>
              <a:rPr lang="ja-JP" altLang="en-US" sz="1050" b="1" dirty="0"/>
              <a:t>③</a:t>
            </a:r>
            <a:r>
              <a:rPr lang="en-US" altLang="ja-JP" sz="1050" b="1" dirty="0"/>
              <a:t>【</a:t>
            </a:r>
            <a:r>
              <a:rPr lang="ja-JP" altLang="en-US" sz="1050" b="1" dirty="0"/>
              <a:t>システム構成</a:t>
            </a:r>
            <a:r>
              <a:rPr lang="en-US" altLang="ja-JP" sz="1050" b="1" dirty="0"/>
              <a:t>】</a:t>
            </a:r>
          </a:p>
          <a:p>
            <a:pPr marL="93663" indent="-93663" eaLnBrk="1" hangingPunct="1">
              <a:lnSpc>
                <a:spcPct val="90000"/>
              </a:lnSpc>
              <a:spcBef>
                <a:spcPct val="0"/>
              </a:spcBef>
              <a:buFontTx/>
              <a:buNone/>
              <a:defRPr/>
            </a:pPr>
            <a:r>
              <a:rPr lang="ja-JP" altLang="en-US" sz="1050" dirty="0">
                <a:solidFill>
                  <a:srgbClr val="FF0000"/>
                </a:solidFill>
              </a:rPr>
              <a:t>　</a:t>
            </a:r>
            <a:r>
              <a:rPr lang="ja-JP" altLang="en-US" sz="1050" i="1" dirty="0">
                <a:solidFill>
                  <a:srgbClr val="FF0000"/>
                </a:solidFill>
              </a:rPr>
              <a:t>本課題で開発する潮流発電システムの地域社会における位置付け（システム環境）及びシステム構成について、分かりやすく図示してください。発電した電気の流れ、売電スキーム、地域との共生等が分かるよう作成してください。「②技術開発・実証の内容」に記載した内容に対応して、核となる技術や</a:t>
            </a:r>
            <a:r>
              <a:rPr lang="en-US" altLang="ja-JP" sz="1050" i="1" dirty="0">
                <a:solidFill>
                  <a:srgbClr val="FF0000"/>
                </a:solidFill>
              </a:rPr>
              <a:t>PR</a:t>
            </a:r>
            <a:r>
              <a:rPr lang="ja-JP" altLang="en-US" sz="1050" i="1" dirty="0">
                <a:solidFill>
                  <a:srgbClr val="FF0000"/>
                </a:solidFill>
              </a:rPr>
              <a:t>ポイントを明確にしてください。</a:t>
            </a:r>
            <a:endParaRPr lang="en-US" altLang="ja-JP" sz="1050" i="1" dirty="0">
              <a:solidFill>
                <a:srgbClr val="FF0000"/>
              </a:solidFill>
            </a:endParaRPr>
          </a:p>
          <a:p>
            <a:pPr marL="93663" indent="-93663" eaLnBrk="1" hangingPunct="1">
              <a:lnSpc>
                <a:spcPct val="90000"/>
              </a:lnSpc>
              <a:spcBef>
                <a:spcPct val="0"/>
              </a:spcBef>
              <a:buFontTx/>
              <a:buNone/>
              <a:defRPr/>
            </a:pPr>
            <a:r>
              <a:rPr lang="ja-JP" altLang="en-US" sz="1050" i="1" dirty="0">
                <a:latin typeface="Century" panose="02040604050505020304" pitchFamily="18" charset="0"/>
              </a:rPr>
              <a:t>＜記入例＞</a:t>
            </a:r>
            <a:endParaRPr lang="en-US" altLang="ja-JP" sz="1050" i="1" dirty="0">
              <a:latin typeface="Century" panose="02040604050505020304" pitchFamily="18" charset="0"/>
            </a:endParaRPr>
          </a:p>
          <a:p>
            <a:pPr marL="93663" indent="-93663" eaLnBrk="1" hangingPunct="1">
              <a:lnSpc>
                <a:spcPct val="90000"/>
              </a:lnSpc>
              <a:spcBef>
                <a:spcPct val="0"/>
              </a:spcBef>
              <a:buFontTx/>
              <a:buNone/>
              <a:defRPr/>
            </a:pPr>
            <a:r>
              <a:rPr lang="ja-JP" altLang="en-US" sz="1050" i="1" dirty="0">
                <a:latin typeface="Century" panose="02040604050505020304" pitchFamily="18" charset="0"/>
              </a:rPr>
              <a:t>・システム環境</a:t>
            </a:r>
            <a:endParaRPr lang="en-US" altLang="ja-JP" sz="1050" i="1" dirty="0">
              <a:latin typeface="Century" panose="02040604050505020304" pitchFamily="18" charset="0"/>
            </a:endParaRPr>
          </a:p>
        </p:txBody>
      </p:sp>
      <p:sp>
        <p:nvSpPr>
          <p:cNvPr id="4114" name="Text Box 31">
            <a:extLst>
              <a:ext uri="{FF2B5EF4-FFF2-40B4-BE49-F238E27FC236}">
                <a16:creationId xmlns:a16="http://schemas.microsoft.com/office/drawing/2014/main" id="{76B26016-E0E8-A1E6-416F-4604A8A5490D}"/>
              </a:ext>
            </a:extLst>
          </p:cNvPr>
          <p:cNvSpPr txBox="1">
            <a:spLocks noChangeArrowheads="1"/>
          </p:cNvSpPr>
          <p:nvPr/>
        </p:nvSpPr>
        <p:spPr bwMode="auto">
          <a:xfrm>
            <a:off x="5153025" y="4973637"/>
            <a:ext cx="5022850" cy="968696"/>
          </a:xfrm>
          <a:prstGeom prst="rect">
            <a:avLst/>
          </a:prstGeom>
          <a:noFill/>
          <a:ln>
            <a:noFill/>
          </a:ln>
        </p:spPr>
        <p:txBody>
          <a:bodyPr lIns="95218" tIns="47610" rIns="95218" bIns="47610">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spcBef>
                <a:spcPct val="0"/>
              </a:spcBef>
              <a:buFontTx/>
              <a:buNone/>
              <a:defRPr/>
            </a:pPr>
            <a:r>
              <a:rPr lang="ja-JP" altLang="en-US" sz="1050" b="1" dirty="0">
                <a:latin typeface="Century" panose="02040604050505020304" pitchFamily="18" charset="0"/>
              </a:rPr>
              <a:t>④</a:t>
            </a:r>
            <a:r>
              <a:rPr lang="en-US" altLang="ja-JP" sz="1050" b="1" dirty="0">
                <a:latin typeface="Century" panose="02040604050505020304" pitchFamily="18" charset="0"/>
              </a:rPr>
              <a:t>【</a:t>
            </a:r>
            <a:r>
              <a:rPr lang="ja-JP" altLang="en-US" sz="1050" b="1" dirty="0">
                <a:latin typeface="Century" panose="02040604050505020304" pitchFamily="18" charset="0"/>
              </a:rPr>
              <a:t>技術開発・実証の目標・リスク</a:t>
            </a:r>
            <a:r>
              <a:rPr lang="en-US" altLang="ja-JP" sz="1050" b="1" dirty="0">
                <a:latin typeface="Century" panose="02040604050505020304" pitchFamily="18" charset="0"/>
              </a:rPr>
              <a:t>】</a:t>
            </a:r>
          </a:p>
          <a:p>
            <a:pPr eaLnBrk="1" hangingPunct="1">
              <a:lnSpc>
                <a:spcPct val="90000"/>
              </a:lnSpc>
              <a:spcBef>
                <a:spcPct val="0"/>
              </a:spcBef>
              <a:buFontTx/>
              <a:buNone/>
              <a:defRPr/>
            </a:pPr>
            <a:r>
              <a:rPr lang="ja-JP" altLang="en-US" sz="1050" dirty="0">
                <a:latin typeface="Century" panose="02040604050505020304" pitchFamily="18" charset="0"/>
              </a:rPr>
              <a:t>○想定地域・利用価値：</a:t>
            </a:r>
            <a:r>
              <a:rPr lang="ja-JP" altLang="en-US" sz="1050" i="1" dirty="0">
                <a:solidFill>
                  <a:srgbClr val="FF0000"/>
                </a:solidFill>
                <a:latin typeface="Century" panose="02040604050505020304" pitchFamily="18" charset="0"/>
              </a:rPr>
              <a:t>想定する地域や電気の利用者等にもたらす価値</a:t>
            </a:r>
            <a:endParaRPr lang="en-US" altLang="ja-JP" sz="1050" i="1" dirty="0">
              <a:solidFill>
                <a:srgbClr val="FF0000"/>
              </a:solidFill>
              <a:latin typeface="Century" panose="02040604050505020304" pitchFamily="18" charset="0"/>
            </a:endParaRPr>
          </a:p>
          <a:p>
            <a:pPr eaLnBrk="1" hangingPunct="1">
              <a:lnSpc>
                <a:spcPct val="90000"/>
              </a:lnSpc>
              <a:spcBef>
                <a:spcPct val="0"/>
              </a:spcBef>
              <a:buFontTx/>
              <a:buNone/>
              <a:defRPr/>
            </a:pPr>
            <a:r>
              <a:rPr lang="ja-JP" altLang="en-US" sz="1050" dirty="0">
                <a:latin typeface="Century" panose="02040604050505020304" pitchFamily="18" charset="0"/>
              </a:rPr>
              <a:t>○目標となる仕様及び性能：</a:t>
            </a:r>
            <a:r>
              <a:rPr lang="ja-JP" altLang="en-US" sz="1050" i="1" dirty="0">
                <a:solidFill>
                  <a:srgbClr val="FF0000"/>
                </a:solidFill>
                <a:latin typeface="Century" panose="02040604050505020304" pitchFamily="18" charset="0"/>
              </a:rPr>
              <a:t>事業実施期間終了時点の最終目標を記載してください。内容に応じて、重要な仕様、性能（耐用年数、効率等）等について記載してください。</a:t>
            </a:r>
            <a:br>
              <a:rPr lang="en-US" altLang="ja-JP" sz="1050" i="1" dirty="0">
                <a:solidFill>
                  <a:srgbClr val="FF0000"/>
                </a:solidFill>
                <a:latin typeface="Century" panose="02040604050505020304" pitchFamily="18" charset="0"/>
              </a:rPr>
            </a:br>
            <a:r>
              <a:rPr lang="ja-JP" altLang="en-US" sz="1050" dirty="0">
                <a:latin typeface="Century" panose="02040604050505020304" pitchFamily="18" charset="0"/>
              </a:rPr>
              <a:t>○開発工程のリスク・対応策：</a:t>
            </a:r>
            <a:r>
              <a:rPr lang="ja-JP" altLang="en-US" sz="1050" i="1" dirty="0">
                <a:solidFill>
                  <a:srgbClr val="FF0000"/>
                </a:solidFill>
                <a:latin typeface="Century" panose="02040604050505020304" pitchFamily="18" charset="0"/>
                <a:ea typeface="ＭＳ Ｐゴシック" charset="-128"/>
              </a:rPr>
              <a:t>本事業の要素、システムの潜在的な開発リスクとその対応策を記載してください。</a:t>
            </a:r>
            <a:endParaRPr lang="en-US" altLang="ja-JP" sz="1050" i="1" dirty="0">
              <a:solidFill>
                <a:srgbClr val="FF0000"/>
              </a:solidFill>
              <a:latin typeface="Century" panose="02040604050505020304" pitchFamily="18" charset="0"/>
              <a:ea typeface="ＭＳ Ｐゴシック" charset="-128"/>
            </a:endParaRPr>
          </a:p>
        </p:txBody>
      </p:sp>
      <p:sp>
        <p:nvSpPr>
          <p:cNvPr id="4" name="テキスト ボックス 3">
            <a:extLst>
              <a:ext uri="{FF2B5EF4-FFF2-40B4-BE49-F238E27FC236}">
                <a16:creationId xmlns:a16="http://schemas.microsoft.com/office/drawing/2014/main" id="{3CE25F24-CC23-9825-C2D4-A69977FC23A4}"/>
              </a:ext>
            </a:extLst>
          </p:cNvPr>
          <p:cNvSpPr txBox="1"/>
          <p:nvPr/>
        </p:nvSpPr>
        <p:spPr>
          <a:xfrm>
            <a:off x="234950" y="2039938"/>
            <a:ext cx="4860925" cy="4845173"/>
          </a:xfrm>
          <a:prstGeom prst="rect">
            <a:avLst/>
          </a:prstGeom>
          <a:noFill/>
        </p:spPr>
        <p:txBody>
          <a:bodyPr bIns="0">
            <a:spAutoFit/>
          </a:bodyPr>
          <a:lstStyle/>
          <a:p>
            <a:pPr eaLnBrk="1" hangingPunct="1">
              <a:lnSpc>
                <a:spcPct val="90000"/>
              </a:lnSpc>
              <a:defRPr/>
            </a:pPr>
            <a:r>
              <a:rPr lang="ja-JP" altLang="en-US" sz="1050" b="1" dirty="0">
                <a:latin typeface="Century" panose="02040604050505020304" pitchFamily="18" charset="0"/>
              </a:rPr>
              <a:t>②</a:t>
            </a:r>
            <a:r>
              <a:rPr lang="en-US" altLang="ja-JP" sz="1050" b="1" dirty="0">
                <a:latin typeface="Century" panose="02040604050505020304" pitchFamily="18" charset="0"/>
              </a:rPr>
              <a:t>【</a:t>
            </a:r>
            <a:r>
              <a:rPr lang="ja-JP" altLang="en-US" sz="1050" b="1" dirty="0">
                <a:latin typeface="Century" panose="02040604050505020304" pitchFamily="18" charset="0"/>
              </a:rPr>
              <a:t>技術開発・実証の内容</a:t>
            </a:r>
            <a:r>
              <a:rPr lang="en-US" altLang="ja-JP" sz="1050" b="1" dirty="0">
                <a:latin typeface="Century" panose="02040604050505020304" pitchFamily="18" charset="0"/>
              </a:rPr>
              <a:t>】</a:t>
            </a: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r>
              <a:rPr lang="ja-JP" altLang="en-US" sz="1050" dirty="0">
                <a:latin typeface="Century" panose="02040604050505020304" pitchFamily="18" charset="0"/>
                <a:ea typeface="ＭＳ Ｐゴシック" charset="-128"/>
              </a:rPr>
              <a:t>○重要な技術開発項目</a:t>
            </a:r>
            <a:endParaRPr lang="en-US" altLang="ja-JP" sz="1050" dirty="0">
              <a:latin typeface="Century" panose="02040604050505020304" pitchFamily="18" charset="0"/>
              <a:ea typeface="ＭＳ Ｐゴシック" charset="-128"/>
            </a:endParaRPr>
          </a:p>
          <a:p>
            <a:pPr eaLnBrk="1" hangingPunct="1">
              <a:lnSpc>
                <a:spcPct val="90000"/>
              </a:lnSpc>
              <a:defRPr/>
            </a:pPr>
            <a:r>
              <a:rPr lang="ja-JP" altLang="en-US" sz="1050" dirty="0">
                <a:solidFill>
                  <a:srgbClr val="FF0000"/>
                </a:solidFill>
                <a:latin typeface="Century" panose="02040604050505020304" pitchFamily="18" charset="0"/>
                <a:ea typeface="ＭＳ Ｐゴシック" charset="-128"/>
              </a:rPr>
              <a:t>　</a:t>
            </a:r>
            <a:r>
              <a:rPr lang="ja-JP" altLang="en-US" sz="1050" i="1" dirty="0">
                <a:solidFill>
                  <a:srgbClr val="FF0000"/>
                </a:solidFill>
                <a:latin typeface="Century" panose="02040604050505020304" pitchFamily="18" charset="0"/>
                <a:ea typeface="ＭＳ Ｐゴシック" charset="-128"/>
              </a:rPr>
              <a:t>本課題において重要となる技術開発項目を３つ以内で選び、解決すべき課題、これに対する取組方針及びその進捗状況について、下記の</a:t>
            </a:r>
            <a:r>
              <a:rPr lang="en-US" altLang="ja-JP" sz="1050" i="1" dirty="0">
                <a:solidFill>
                  <a:srgbClr val="FF0000"/>
                </a:solidFill>
                <a:latin typeface="Century" panose="02040604050505020304" pitchFamily="18" charset="0"/>
                <a:ea typeface="ＭＳ Ｐゴシック" charset="-128"/>
              </a:rPr>
              <a:t>A1</a:t>
            </a:r>
            <a:r>
              <a:rPr lang="ja-JP" altLang="en-US" sz="1050" i="1" dirty="0">
                <a:solidFill>
                  <a:srgbClr val="FF0000"/>
                </a:solidFill>
                <a:latin typeface="Century" panose="02040604050505020304" pitchFamily="18" charset="0"/>
                <a:ea typeface="ＭＳ Ｐゴシック" charset="-128"/>
              </a:rPr>
              <a:t>～</a:t>
            </a:r>
            <a:r>
              <a:rPr lang="en-US" altLang="ja-JP" sz="1050" i="1" dirty="0">
                <a:solidFill>
                  <a:srgbClr val="FF0000"/>
                </a:solidFill>
                <a:latin typeface="Century" panose="02040604050505020304" pitchFamily="18" charset="0"/>
                <a:ea typeface="ＭＳ Ｐゴシック" charset="-128"/>
              </a:rPr>
              <a:t>A3</a:t>
            </a:r>
            <a:r>
              <a:rPr lang="ja-JP" altLang="en-US" sz="1050" i="1" dirty="0">
                <a:solidFill>
                  <a:srgbClr val="FF0000"/>
                </a:solidFill>
                <a:latin typeface="Century" panose="02040604050505020304" pitchFamily="18" charset="0"/>
                <a:ea typeface="ＭＳ Ｐゴシック" charset="-128"/>
              </a:rPr>
              <a:t>に記載してください（各</a:t>
            </a:r>
            <a:r>
              <a:rPr lang="en-US" altLang="ja-JP" sz="1050" i="1" dirty="0">
                <a:solidFill>
                  <a:srgbClr val="FF0000"/>
                </a:solidFill>
                <a:latin typeface="Century" panose="02040604050505020304" pitchFamily="18" charset="0"/>
                <a:ea typeface="ＭＳ Ｐゴシック" charset="-128"/>
              </a:rPr>
              <a:t>100</a:t>
            </a:r>
            <a:r>
              <a:rPr lang="ja-JP" altLang="en-US" sz="1050" i="1" dirty="0">
                <a:solidFill>
                  <a:srgbClr val="FF0000"/>
                </a:solidFill>
                <a:latin typeface="Century" panose="02040604050505020304" pitchFamily="18" charset="0"/>
                <a:ea typeface="ＭＳ Ｐゴシック" charset="-128"/>
              </a:rPr>
              <a:t>文字以内）。</a:t>
            </a:r>
            <a:endParaRPr lang="en-US" altLang="ja-JP" sz="1050" i="1" dirty="0">
              <a:solidFill>
                <a:srgbClr val="FF0000"/>
              </a:solidFill>
              <a:latin typeface="Century" panose="02040604050505020304" pitchFamily="18" charset="0"/>
              <a:ea typeface="ＭＳ Ｐゴシック" charset="-128"/>
            </a:endParaRP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併せて、実用化に十分な技術レベルに到達する時期を記載してください。（例：実用化レベルに○○年到達見込）</a:t>
            </a: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A1. 【</a:t>
            </a:r>
            <a:r>
              <a:rPr lang="ja-JP" altLang="en-US" sz="1050" i="1" dirty="0">
                <a:latin typeface="Century" panose="02040604050505020304" pitchFamily="18" charset="0"/>
                <a:ea typeface="ＭＳ Ｐゴシック" charset="-128"/>
              </a:rPr>
              <a:t>技術開発項目名</a:t>
            </a:r>
            <a:r>
              <a:rPr lang="en-US" altLang="ja-JP" sz="1050"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解決すべき課題とこれに対する取組方針（別ページの「実施期間中における技術開発の目標と内容」に記載されている年度ごとの技術開発・実証内容の総括）、方針の根拠となる科学的・技術的原理等を記載ください。</a:t>
            </a:r>
            <a:endParaRPr lang="en-US" altLang="ja-JP" sz="1050" i="1" dirty="0">
              <a:solidFill>
                <a:srgbClr val="FF0000"/>
              </a:solidFill>
              <a:latin typeface="Century" panose="02040604050505020304" pitchFamily="18" charset="0"/>
              <a:ea typeface="ＭＳ Ｐゴシック" charset="-128"/>
            </a:endParaRPr>
          </a:p>
          <a:p>
            <a:pPr eaLnBrk="1" hangingPunct="1">
              <a:lnSpc>
                <a:spcPct val="90000"/>
              </a:lnSpc>
              <a:defRPr/>
            </a:pP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A2. 【</a:t>
            </a:r>
            <a:r>
              <a:rPr lang="ja-JP" altLang="en-US" sz="1050" i="1" dirty="0">
                <a:latin typeface="Century" panose="02040604050505020304" pitchFamily="18" charset="0"/>
                <a:ea typeface="ＭＳ Ｐゴシック" charset="-128"/>
              </a:rPr>
              <a:t>技術開発項目名</a:t>
            </a:r>
            <a:r>
              <a:rPr lang="en-US" altLang="ja-JP" sz="1050" dirty="0">
                <a:latin typeface="Century" panose="02040604050505020304" pitchFamily="18" charset="0"/>
                <a:ea typeface="ＭＳ Ｐゴシック" charset="-128"/>
              </a:rPr>
              <a:t>】</a:t>
            </a:r>
          </a:p>
          <a:p>
            <a:pPr eaLnBrk="1" hangingPunct="1">
              <a:lnSpc>
                <a:spcPct val="90000"/>
              </a:lnSpc>
              <a:defRPr/>
            </a:pP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A3. 【</a:t>
            </a:r>
            <a:r>
              <a:rPr lang="ja-JP" altLang="en-US" sz="1050" i="1" dirty="0">
                <a:latin typeface="Century" panose="02040604050505020304" pitchFamily="18" charset="0"/>
                <a:ea typeface="ＭＳ Ｐゴシック" charset="-128"/>
              </a:rPr>
              <a:t>技術開発項目名</a:t>
            </a:r>
            <a:r>
              <a:rPr lang="en-US" altLang="ja-JP" sz="1050" dirty="0">
                <a:latin typeface="Century" panose="02040604050505020304" pitchFamily="18" charset="0"/>
                <a:ea typeface="ＭＳ Ｐゴシック" charset="-128"/>
              </a:rPr>
              <a:t>】</a:t>
            </a: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r>
              <a:rPr lang="ja-JP" altLang="en-US" sz="1050" i="1" dirty="0">
                <a:latin typeface="Century" panose="02040604050505020304" pitchFamily="18" charset="0"/>
                <a:ea typeface="ＭＳ Ｐゴシック" charset="-128"/>
              </a:rPr>
              <a:t>その他の技術開発項目：</a:t>
            </a:r>
            <a:endParaRPr lang="en-US" altLang="ja-JP" sz="1050" i="1" dirty="0">
              <a:latin typeface="Century" panose="02040604050505020304" pitchFamily="18" charset="0"/>
              <a:ea typeface="ＭＳ Ｐゴシック" charset="-128"/>
            </a:endParaRP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重要な技術開発項目が４つ以上ある場合は、</a:t>
            </a:r>
            <a:r>
              <a:rPr lang="en-US" altLang="ja-JP" sz="1050" i="1" dirty="0">
                <a:solidFill>
                  <a:srgbClr val="FF0000"/>
                </a:solidFill>
                <a:latin typeface="Century" panose="02040604050505020304" pitchFamily="18" charset="0"/>
                <a:ea typeface="ＭＳ Ｐゴシック" charset="-128"/>
              </a:rPr>
              <a:t>【</a:t>
            </a:r>
            <a:r>
              <a:rPr lang="zh-TW" altLang="en-US" sz="1050" i="1" dirty="0">
                <a:solidFill>
                  <a:srgbClr val="FF0000"/>
                </a:solidFill>
                <a:latin typeface="Century" panose="02040604050505020304" pitchFamily="18" charset="0"/>
                <a:ea typeface="ＭＳ Ｐゴシック" charset="-128"/>
              </a:rPr>
              <a:t>技術開発項目名</a:t>
            </a:r>
            <a:r>
              <a:rPr lang="en-US" altLang="ja-JP" sz="1050" i="1" dirty="0">
                <a:solidFill>
                  <a:srgbClr val="FF0000"/>
                </a:solidFill>
                <a:latin typeface="Century" panose="02040604050505020304" pitchFamily="18" charset="0"/>
                <a:ea typeface="ＭＳ Ｐゴシック" charset="-128"/>
              </a:rPr>
              <a:t>】</a:t>
            </a:r>
            <a:r>
              <a:rPr lang="ja-JP" altLang="en-US" sz="1050" i="1" dirty="0">
                <a:solidFill>
                  <a:srgbClr val="FF0000"/>
                </a:solidFill>
                <a:latin typeface="Century" panose="02040604050505020304" pitchFamily="18" charset="0"/>
                <a:ea typeface="ＭＳ Ｐゴシック" charset="-128"/>
              </a:rPr>
              <a:t>のみ項番を</a:t>
            </a:r>
            <a:r>
              <a:rPr lang="en-US" altLang="ja-JP" sz="1050" i="1" dirty="0">
                <a:solidFill>
                  <a:srgbClr val="FF0000"/>
                </a:solidFill>
                <a:latin typeface="Century" panose="02040604050505020304" pitchFamily="18" charset="0"/>
                <a:ea typeface="ＭＳ Ｐゴシック" charset="-128"/>
              </a:rPr>
              <a:t>A4</a:t>
            </a:r>
            <a:r>
              <a:rPr lang="ja-JP" altLang="en-US" sz="1050" i="1" dirty="0">
                <a:solidFill>
                  <a:srgbClr val="FF0000"/>
                </a:solidFill>
                <a:latin typeface="Century" panose="02040604050505020304" pitchFamily="18" charset="0"/>
                <a:ea typeface="ＭＳ Ｐゴシック" charset="-128"/>
              </a:rPr>
              <a:t>から付して記し、その内容は本ヒアリング資料の参考資料ページに記載してください。</a:t>
            </a:r>
          </a:p>
          <a:p>
            <a:pPr eaLnBrk="1" hangingPunct="1">
              <a:lnSpc>
                <a:spcPct val="90000"/>
              </a:lnSpc>
              <a:defRPr/>
            </a:pPr>
            <a:endParaRPr lang="ja-JP" altLang="en-US" sz="1050" i="1" dirty="0">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B. 【</a:t>
            </a:r>
            <a:r>
              <a:rPr lang="ja-JP" altLang="en-US" sz="1050" dirty="0">
                <a:latin typeface="Century" panose="02040604050505020304" pitchFamily="18" charset="0"/>
                <a:ea typeface="ＭＳ Ｐゴシック" charset="-128"/>
              </a:rPr>
              <a:t>システム統合</a:t>
            </a:r>
            <a:r>
              <a:rPr lang="en-US" altLang="ja-JP" sz="1050"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各要素技術を統合し、機能を発現するシステムを構築するための解決すべき課題とこれに対する取組方針を記載してください（別ページの「実施期間中における技術開発の目標と内容」に記載されている年度ごとの技術開発・実証内容の総括）</a:t>
            </a:r>
          </a:p>
          <a:p>
            <a:pPr eaLnBrk="1" hangingPunct="1">
              <a:lnSpc>
                <a:spcPct val="90000"/>
              </a:lnSpc>
              <a:defRPr/>
            </a:pPr>
            <a:endParaRPr lang="ja-JP" altLang="en-US" sz="1050" i="1" dirty="0">
              <a:solidFill>
                <a:srgbClr val="FF0000"/>
              </a:solidFill>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C. 【</a:t>
            </a:r>
            <a:r>
              <a:rPr lang="ja-JP" altLang="en-US" sz="1050" dirty="0">
                <a:latin typeface="Century" panose="02040604050505020304" pitchFamily="18" charset="0"/>
                <a:ea typeface="ＭＳ Ｐゴシック" charset="-128"/>
              </a:rPr>
              <a:t>実証</a:t>
            </a:r>
            <a:r>
              <a:rPr lang="en-US" altLang="ja-JP" sz="1050"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実証の具体的な内容と解決すべき課題に対する取組方針を記載してください（別ページの「実施期間中における技術開発の目標と内容」に記載されている年度ごとの技術開発・実証内容の総括）</a:t>
            </a:r>
          </a:p>
          <a:p>
            <a:pPr eaLnBrk="1" hangingPunct="1">
              <a:lnSpc>
                <a:spcPct val="90000"/>
              </a:lnSpc>
              <a:defRPr/>
            </a:pPr>
            <a:endParaRPr lang="ja-JP" altLang="en-US" sz="1050" i="1" dirty="0">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D. 【</a:t>
            </a:r>
            <a:r>
              <a:rPr lang="ja-JP" altLang="en-US" sz="1050" dirty="0">
                <a:latin typeface="Century" panose="02040604050505020304" pitchFamily="18" charset="0"/>
                <a:ea typeface="ＭＳ Ｐゴシック" charset="-128"/>
              </a:rPr>
              <a:t>事業化計画の策定</a:t>
            </a:r>
            <a:r>
              <a:rPr lang="en-US" altLang="ja-JP" sz="1050"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開発した製品等に関する事業化計画の策定の方針を記載してください。</a:t>
            </a:r>
          </a:p>
        </p:txBody>
      </p:sp>
      <p:sp>
        <p:nvSpPr>
          <p:cNvPr id="15" name="正方形/長方形 14">
            <a:extLst>
              <a:ext uri="{FF2B5EF4-FFF2-40B4-BE49-F238E27FC236}">
                <a16:creationId xmlns:a16="http://schemas.microsoft.com/office/drawing/2014/main" id="{9EC50D28-A059-587A-A70C-3B4EF9FAEB1F}"/>
              </a:ext>
            </a:extLst>
          </p:cNvPr>
          <p:cNvSpPr/>
          <p:nvPr/>
        </p:nvSpPr>
        <p:spPr>
          <a:xfrm>
            <a:off x="5168792" y="3084761"/>
            <a:ext cx="1012825" cy="238125"/>
          </a:xfrm>
          <a:prstGeom prst="rect">
            <a:avLst/>
          </a:prstGeom>
        </p:spPr>
        <p:txBody>
          <a:bodyPr wrap="none">
            <a:spAutoFit/>
          </a:bodyPr>
          <a:lstStyle/>
          <a:p>
            <a:pPr eaLnBrk="1" hangingPunct="1">
              <a:lnSpc>
                <a:spcPct val="90000"/>
              </a:lnSpc>
              <a:defRPr/>
            </a:pPr>
            <a:r>
              <a:rPr lang="ja-JP" altLang="en-US" sz="1050" i="1" dirty="0">
                <a:latin typeface="Century" panose="02040604050505020304" pitchFamily="18" charset="0"/>
                <a:ea typeface="ＭＳ Ｐゴシック" charset="-128"/>
              </a:rPr>
              <a:t>・システム構成</a:t>
            </a:r>
            <a:endParaRPr lang="en-US" altLang="ja-JP" sz="1050" i="1" dirty="0">
              <a:latin typeface="Century" panose="02040604050505020304" pitchFamily="18" charset="0"/>
              <a:ea typeface="ＭＳ Ｐゴシック" charset="-128"/>
            </a:endParaRPr>
          </a:p>
        </p:txBody>
      </p:sp>
      <p:sp>
        <p:nvSpPr>
          <p:cNvPr id="81" name="Text Box 11">
            <a:extLst>
              <a:ext uri="{FF2B5EF4-FFF2-40B4-BE49-F238E27FC236}">
                <a16:creationId xmlns:a16="http://schemas.microsoft.com/office/drawing/2014/main" id="{B1DAAD73-5FED-EF06-A604-43D30B7AD37B}"/>
              </a:ext>
            </a:extLst>
          </p:cNvPr>
          <p:cNvSpPr txBox="1">
            <a:spLocks noChangeArrowheads="1"/>
          </p:cNvSpPr>
          <p:nvPr/>
        </p:nvSpPr>
        <p:spPr bwMode="auto">
          <a:xfrm>
            <a:off x="7338581" y="327705"/>
            <a:ext cx="1105693" cy="415498"/>
          </a:xfrm>
          <a:prstGeom prst="rect">
            <a:avLst/>
          </a:prstGeom>
          <a:noFill/>
          <a:ln w="9525">
            <a:solidFill>
              <a:schemeClr val="tx1"/>
            </a:solidFill>
            <a:prstDash val="dash"/>
            <a:miter lim="800000"/>
            <a:headEnd/>
            <a:tailEnd/>
          </a:ln>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92075" indent="-92075" eaLnBrk="1" hangingPunct="1">
              <a:spcBef>
                <a:spcPct val="50000"/>
              </a:spcBef>
              <a:buFontTx/>
              <a:buNone/>
              <a:defRPr/>
            </a:pPr>
            <a:r>
              <a:rPr lang="en-US" altLang="ja-JP" sz="1050" i="1" dirty="0"/>
              <a:t>※</a:t>
            </a:r>
            <a:r>
              <a:rPr lang="ja-JP" altLang="en-US" sz="1050" i="1" dirty="0"/>
              <a:t>１ページ以内に収めること。</a:t>
            </a:r>
          </a:p>
        </p:txBody>
      </p:sp>
      <p:sp>
        <p:nvSpPr>
          <p:cNvPr id="7191" name="スライド番号プレースホルダー 1">
            <a:extLst>
              <a:ext uri="{FF2B5EF4-FFF2-40B4-BE49-F238E27FC236}">
                <a16:creationId xmlns:a16="http://schemas.microsoft.com/office/drawing/2014/main" id="{5A46E440-A8C1-EAC3-F09D-ABB38CDF1FFD}"/>
              </a:ext>
            </a:extLst>
          </p:cNvPr>
          <p:cNvSpPr>
            <a:spLocks noGrp="1"/>
          </p:cNvSpPr>
          <p:nvPr>
            <p:ph type="sldNum" sz="quarter" idx="12"/>
          </p:nvPr>
        </p:nvSpPr>
        <p:spPr>
          <a:xfrm>
            <a:off x="7942263" y="6934201"/>
            <a:ext cx="2393950" cy="27622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DE133F15-82A1-4C70-8DCB-A538F58F68B6}" type="slidenum">
              <a:rPr lang="en-US" altLang="ja-JP" smtClean="0"/>
              <a:pPr/>
              <a:t>7</a:t>
            </a:fld>
            <a:endParaRPr lang="en-US" altLang="ja-JP" dirty="0"/>
          </a:p>
        </p:txBody>
      </p:sp>
      <p:sp>
        <p:nvSpPr>
          <p:cNvPr id="6" name="テキスト ボックス 5">
            <a:extLst>
              <a:ext uri="{FF2B5EF4-FFF2-40B4-BE49-F238E27FC236}">
                <a16:creationId xmlns:a16="http://schemas.microsoft.com/office/drawing/2014/main" id="{723DA3E0-03B0-25E6-0A71-2DB5FDC923A6}"/>
              </a:ext>
            </a:extLst>
          </p:cNvPr>
          <p:cNvSpPr txBox="1"/>
          <p:nvPr/>
        </p:nvSpPr>
        <p:spPr>
          <a:xfrm>
            <a:off x="6574166" y="139700"/>
            <a:ext cx="1183337" cy="253916"/>
          </a:xfrm>
          <a:prstGeom prst="rect">
            <a:avLst/>
          </a:prstGeom>
          <a:noFill/>
        </p:spPr>
        <p:txBody>
          <a:bodyPr wrap="none" rtlCol="0">
            <a:spAutoFit/>
          </a:bodyPr>
          <a:lstStyle/>
          <a:p>
            <a:r>
              <a:rPr kumimoji="1" lang="ja-JP" altLang="en-US" sz="1050" i="1" dirty="0">
                <a:solidFill>
                  <a:srgbClr val="FF0000"/>
                </a:solidFill>
              </a:rPr>
              <a:t>←どちらかを削除</a:t>
            </a:r>
          </a:p>
        </p:txBody>
      </p:sp>
      <p:sp>
        <p:nvSpPr>
          <p:cNvPr id="7" name="テキスト ボックス 6">
            <a:extLst>
              <a:ext uri="{FF2B5EF4-FFF2-40B4-BE49-F238E27FC236}">
                <a16:creationId xmlns:a16="http://schemas.microsoft.com/office/drawing/2014/main" id="{AB958629-3F00-75A9-5CE9-FFEA779089F7}"/>
              </a:ext>
            </a:extLst>
          </p:cNvPr>
          <p:cNvSpPr txBox="1"/>
          <p:nvPr/>
        </p:nvSpPr>
        <p:spPr>
          <a:xfrm>
            <a:off x="5401341" y="1930498"/>
            <a:ext cx="4635030" cy="1064841"/>
          </a:xfrm>
          <a:prstGeom prst="rect">
            <a:avLst/>
          </a:prstGeom>
          <a:noFill/>
          <a:ln>
            <a:solidFill>
              <a:schemeClr val="tx1"/>
            </a:solidFill>
            <a:prstDash val="dash"/>
          </a:ln>
        </p:spPr>
        <p:txBody>
          <a:bodyPr wrap="square" rtlCol="0" anchor="ctr">
            <a:noAutofit/>
          </a:bodyPr>
          <a:lstStyle/>
          <a:p>
            <a:pPr algn="ctr"/>
            <a:r>
              <a:rPr kumimoji="1" lang="ja-JP" altLang="en-US" sz="1050" i="1" dirty="0">
                <a:solidFill>
                  <a:srgbClr val="FF0000"/>
                </a:solidFill>
              </a:rPr>
              <a:t>電気の流れ、売電スキーム、地域共生モデルなど</a:t>
            </a:r>
          </a:p>
        </p:txBody>
      </p:sp>
      <p:sp>
        <p:nvSpPr>
          <p:cNvPr id="8" name="テキスト ボックス 7">
            <a:extLst>
              <a:ext uri="{FF2B5EF4-FFF2-40B4-BE49-F238E27FC236}">
                <a16:creationId xmlns:a16="http://schemas.microsoft.com/office/drawing/2014/main" id="{2A6D9D9E-806C-3D5F-AD06-0EE04B37E88A}"/>
              </a:ext>
            </a:extLst>
          </p:cNvPr>
          <p:cNvSpPr txBox="1"/>
          <p:nvPr/>
        </p:nvSpPr>
        <p:spPr>
          <a:xfrm>
            <a:off x="5401341" y="3287041"/>
            <a:ext cx="4635030" cy="1064841"/>
          </a:xfrm>
          <a:prstGeom prst="rect">
            <a:avLst/>
          </a:prstGeom>
          <a:noFill/>
          <a:ln>
            <a:solidFill>
              <a:schemeClr val="tx1"/>
            </a:solidFill>
            <a:prstDash val="dash"/>
          </a:ln>
        </p:spPr>
        <p:txBody>
          <a:bodyPr wrap="square" rtlCol="0" anchor="ctr">
            <a:noAutofit/>
          </a:bodyPr>
          <a:lstStyle/>
          <a:p>
            <a:pPr algn="ctr"/>
            <a:r>
              <a:rPr kumimoji="1" lang="ja-JP" altLang="en-US" sz="1050" i="1" dirty="0">
                <a:solidFill>
                  <a:srgbClr val="FF0000"/>
                </a:solidFill>
              </a:rPr>
              <a:t>潮流発電システムの構成、技術のポイントなど</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58">
            <a:extLst>
              <a:ext uri="{FF2B5EF4-FFF2-40B4-BE49-F238E27FC236}">
                <a16:creationId xmlns:a16="http://schemas.microsoft.com/office/drawing/2014/main" id="{059E7F19-2178-8E74-EF5F-FEDE5C8AA93F}"/>
              </a:ext>
            </a:extLst>
          </p:cNvPr>
          <p:cNvSpPr>
            <a:spLocks noChangeArrowheads="1"/>
          </p:cNvSpPr>
          <p:nvPr/>
        </p:nvSpPr>
        <p:spPr bwMode="auto">
          <a:xfrm>
            <a:off x="138113" y="180922"/>
            <a:ext cx="10001250" cy="6911975"/>
          </a:xfrm>
          <a:prstGeom prst="roundRect">
            <a:avLst>
              <a:gd name="adj" fmla="val 2213"/>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　　</a:t>
            </a:r>
          </a:p>
        </p:txBody>
      </p:sp>
      <p:sp>
        <p:nvSpPr>
          <p:cNvPr id="31" name="テキスト ボックス 37">
            <a:extLst>
              <a:ext uri="{FF2B5EF4-FFF2-40B4-BE49-F238E27FC236}">
                <a16:creationId xmlns:a16="http://schemas.microsoft.com/office/drawing/2014/main" id="{BFF778F4-119E-BD26-AB3B-527AA6507A65}"/>
              </a:ext>
            </a:extLst>
          </p:cNvPr>
          <p:cNvSpPr txBox="1">
            <a:spLocks noChangeArrowheads="1"/>
          </p:cNvSpPr>
          <p:nvPr/>
        </p:nvSpPr>
        <p:spPr bwMode="auto">
          <a:xfrm>
            <a:off x="5138738" y="4994275"/>
            <a:ext cx="5003800" cy="819150"/>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90000"/>
              </a:lnSpc>
              <a:spcBef>
                <a:spcPct val="0"/>
              </a:spcBef>
              <a:spcAft>
                <a:spcPct val="0"/>
              </a:spcAft>
              <a:buClrTx/>
              <a:buSzTx/>
              <a:buFontTx/>
              <a:buNone/>
              <a:tabLst/>
              <a:defRPr/>
            </a:pPr>
            <a:r>
              <a:rPr kumimoji="1" lang="ja-JP" altLang="en-US" sz="1050" b="1"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④</a:t>
            </a:r>
            <a:r>
              <a:rPr kumimoji="1" lang="en-US" altLang="ja-JP" sz="1050" b="1"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50" b="1"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エネルギー起源ＣＯ２削減効果</a:t>
            </a:r>
            <a:r>
              <a:rPr kumimoji="1" lang="en-US" altLang="ja-JP" sz="1050" b="1"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algn="l" defTabSz="914400" rtl="0" eaLnBrk="1" fontAlgn="base" latinLnBrk="0" hangingPunct="1">
              <a:lnSpc>
                <a:spcPct val="90000"/>
              </a:lnSpc>
              <a:spcBef>
                <a:spcPct val="0"/>
              </a:spcBef>
              <a:spcAft>
                <a:spcPct val="0"/>
              </a:spcAft>
              <a:buClrTx/>
              <a:buSzTx/>
              <a:buFontTx/>
              <a:buNone/>
              <a:tabLst/>
              <a:defRPr/>
            </a:pPr>
            <a:endParaRPr kumimoji="1" lang="en-US" altLang="ja-JP" sz="1050" b="1"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90000"/>
              </a:lnSpc>
              <a:spcBef>
                <a:spcPct val="0"/>
              </a:spcBef>
              <a:spcAft>
                <a:spcPct val="0"/>
              </a:spcAft>
              <a:buClrTx/>
              <a:buSzTx/>
              <a:buFontTx/>
              <a:buNone/>
              <a:tabLst/>
              <a:defRPr/>
            </a:pPr>
            <a:endParaRPr kumimoji="1" lang="en-US" altLang="ja-JP" sz="1050" b="1"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90000"/>
              </a:lnSpc>
              <a:spcBef>
                <a:spcPct val="0"/>
              </a:spcBef>
              <a:spcAft>
                <a:spcPct val="0"/>
              </a:spcAft>
              <a:buClrTx/>
              <a:buSzTx/>
              <a:buFontTx/>
              <a:buNone/>
              <a:tabLst/>
              <a:defRPr/>
            </a:pPr>
            <a:endParaRPr kumimoji="1" lang="en-US" altLang="ja-JP" sz="1050" b="1"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90000"/>
              </a:lnSpc>
              <a:spcBef>
                <a:spcPct val="0"/>
              </a:spcBef>
              <a:spcAft>
                <a:spcPct val="0"/>
              </a:spcAft>
              <a:buClrTx/>
              <a:buSzTx/>
              <a:buFontTx/>
              <a:buNone/>
              <a:tabLst/>
              <a:defRPr/>
            </a:pPr>
            <a:endParaRPr kumimoji="1" lang="en-US" altLang="ja-JP" sz="1050" b="1"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9220" name="Text Box 62">
            <a:extLst>
              <a:ext uri="{FF2B5EF4-FFF2-40B4-BE49-F238E27FC236}">
                <a16:creationId xmlns:a16="http://schemas.microsoft.com/office/drawing/2014/main" id="{1515165D-5D4F-C06E-9C02-B8B03B8CA0EA}"/>
              </a:ext>
            </a:extLst>
          </p:cNvPr>
          <p:cNvSpPr txBox="1">
            <a:spLocks noChangeArrowheads="1"/>
          </p:cNvSpPr>
          <p:nvPr/>
        </p:nvSpPr>
        <p:spPr bwMode="auto">
          <a:xfrm>
            <a:off x="295275" y="90488"/>
            <a:ext cx="1122363" cy="279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47605" rIns="0"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50000"/>
              </a:spcBef>
              <a:spcAft>
                <a:spcPct val="0"/>
              </a:spcAft>
              <a:buClrTx/>
              <a:buSzTx/>
              <a:buFontTx/>
              <a:buNone/>
              <a:tabLst/>
              <a:defRPr/>
            </a:pPr>
            <a:r>
              <a:rPr kumimoji="1" lang="ja-JP" altLang="en-US" sz="1200" b="1" i="0" u="sng"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1200" b="1" i="0" u="sng"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2</a:t>
            </a:r>
            <a:r>
              <a:rPr kumimoji="1" lang="ja-JP" altLang="en-US" sz="1200" b="1" i="0" u="sng"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）実施計画等</a:t>
            </a:r>
          </a:p>
        </p:txBody>
      </p:sp>
      <p:sp>
        <p:nvSpPr>
          <p:cNvPr id="6159" name="Rectangle 215">
            <a:extLst>
              <a:ext uri="{FF2B5EF4-FFF2-40B4-BE49-F238E27FC236}">
                <a16:creationId xmlns:a16="http://schemas.microsoft.com/office/drawing/2014/main" id="{D1F28C28-F3A8-A3C2-5182-ECDCDF752B91}"/>
              </a:ext>
            </a:extLst>
          </p:cNvPr>
          <p:cNvSpPr>
            <a:spLocks noChangeArrowheads="1"/>
          </p:cNvSpPr>
          <p:nvPr/>
        </p:nvSpPr>
        <p:spPr bwMode="auto">
          <a:xfrm>
            <a:off x="244475" y="322263"/>
            <a:ext cx="4859338" cy="1657350"/>
          </a:xfrm>
          <a:prstGeom prst="rect">
            <a:avLst/>
          </a:prstGeom>
          <a:noFill/>
          <a:ln>
            <a:noFill/>
          </a:ln>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050" b="1"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①</a:t>
            </a:r>
            <a:r>
              <a:rPr kumimoji="1" lang="en-US" altLang="ja-JP" sz="1050" b="1"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1"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実施体制</a:t>
            </a:r>
            <a:r>
              <a:rPr kumimoji="1" lang="en-US" altLang="ja-JP" sz="1050" b="1"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各</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技術開発機関等</a:t>
            </a:r>
            <a:r>
              <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が</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取り組む技術開発項目を、</a:t>
            </a:r>
            <a:r>
              <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関連</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する</a:t>
            </a:r>
            <a:r>
              <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分野の知見・過去の業績と</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とも</a:t>
            </a:r>
            <a:r>
              <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に簡潔に記載してください。</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併せて、</a:t>
            </a:r>
            <a:r>
              <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事業終了後の</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実用化</a:t>
            </a:r>
            <a:r>
              <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を担当する者が</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明確に分かるように</a:t>
            </a:r>
            <a:r>
              <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記載し</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、可能であれば、事業期間中に実用化を担当する技術開発機関等内での連携に向けたスケジュールや作業フロー（例：○○開発部との協議を○○から開始）を記載してください</a:t>
            </a:r>
            <a:r>
              <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endPar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技術開発・実証の実施や事業化に当たり必要な場所、設備等の提供、合意形成等を行うステークホルダーがいる場合は、協力者として記載してください。</a:t>
            </a:r>
            <a:endPar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1" fontAlgn="base" latinLnBrk="0" hangingPunct="1">
              <a:lnSpc>
                <a:spcPct val="90000"/>
              </a:lnSpc>
              <a:spcBef>
                <a:spcPct val="20000"/>
              </a:spcBef>
              <a:spcAft>
                <a:spcPct val="0"/>
              </a:spcAft>
              <a:buClrTx/>
              <a:buSzTx/>
              <a:buFontTx/>
              <a:buNone/>
              <a:tabLst/>
              <a:defRPr/>
            </a:pPr>
            <a:endPar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05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＜記入例＞</a:t>
            </a:r>
            <a:endParaRPr kumimoji="1" lang="en-US" altLang="ja-JP" sz="105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14400" rtl="0" eaLnBrk="1" fontAlgn="base" latinLnBrk="0" hangingPunct="1">
              <a:lnSpc>
                <a:spcPct val="90000"/>
              </a:lnSpc>
              <a:spcBef>
                <a:spcPct val="20000"/>
              </a:spcBef>
              <a:spcAft>
                <a:spcPct val="0"/>
              </a:spcAft>
              <a:buClrTx/>
              <a:buSzTx/>
              <a:buFontTx/>
              <a:buNone/>
              <a:tabLst/>
              <a:defRPr/>
            </a:pPr>
            <a:endPar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6160" name="Rectangle 215">
            <a:extLst>
              <a:ext uri="{FF2B5EF4-FFF2-40B4-BE49-F238E27FC236}">
                <a16:creationId xmlns:a16="http://schemas.microsoft.com/office/drawing/2014/main" id="{884C57AB-1C8A-610F-A1E5-A133B87055E4}"/>
              </a:ext>
            </a:extLst>
          </p:cNvPr>
          <p:cNvSpPr>
            <a:spLocks noChangeArrowheads="1"/>
          </p:cNvSpPr>
          <p:nvPr/>
        </p:nvSpPr>
        <p:spPr bwMode="auto">
          <a:xfrm>
            <a:off x="295275" y="3964464"/>
            <a:ext cx="4859338" cy="1062038"/>
          </a:xfrm>
          <a:prstGeom prst="rect">
            <a:avLst/>
          </a:prstGeom>
          <a:noFill/>
          <a:ln>
            <a:noFill/>
          </a:ln>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82550" marR="0" lvl="0" indent="-82550" algn="l" defTabSz="914400" rtl="0" eaLnBrk="1" fontAlgn="base" latinLnBrk="0" hangingPunct="1">
              <a:lnSpc>
                <a:spcPct val="90000"/>
              </a:lnSpc>
              <a:spcBef>
                <a:spcPct val="20000"/>
              </a:spcBef>
              <a:spcAft>
                <a:spcPct val="0"/>
              </a:spcAft>
              <a:buClrTx/>
              <a:buSzTx/>
              <a:buFontTx/>
              <a:buNone/>
              <a:tabLst/>
              <a:defRPr/>
            </a:pPr>
            <a:r>
              <a:rPr kumimoji="1" lang="ja-JP" altLang="en-US" sz="1050" b="1"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②</a:t>
            </a:r>
            <a:r>
              <a:rPr kumimoji="1" lang="en-US" altLang="ja-JP" sz="1050" b="1"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1"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実施スケジュール</a:t>
            </a:r>
            <a:r>
              <a:rPr kumimoji="1" lang="en-US" altLang="ja-JP" sz="1050" b="1"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ＭＳ Ｐゴシック"/>
                <a:ea typeface="ＭＳ Ｐゴシック"/>
                <a:cs typeface="+mn-cs"/>
              </a:rPr>
              <a:t>事業実施スケジュール及び事業費について、技術開発項目ごとに、本様式内</a:t>
            </a:r>
            <a:r>
              <a:rPr kumimoji="1" lang="ja-JP" altLang="en-US" sz="1050" b="0" i="1" u="none" strike="noStrike" kern="1200" cap="none" spc="0" normalizeH="0" baseline="0" noProof="0" dirty="0">
                <a:ln>
                  <a:noFill/>
                </a:ln>
                <a:solidFill>
                  <a:srgbClr val="FF0000"/>
                </a:solidFill>
                <a:effectLst/>
                <a:uLnTx/>
                <a:uFillTx/>
                <a:latin typeface="ＭＳ Ｐゴシック"/>
                <a:ea typeface="ＭＳ Ｐゴシック" panose="020B0600070205080204" pitchFamily="50" charset="-128"/>
                <a:cs typeface="+mn-cs"/>
              </a:rPr>
              <a:t>「○実施に伴う経費」や</a:t>
            </a:r>
            <a:r>
              <a:rPr kumimoji="1" lang="ja-JP" altLang="en-US" sz="1050" b="0" i="1" u="none" strike="noStrike" kern="1200" cap="none" spc="0" normalizeH="0" baseline="0" noProof="0" dirty="0">
                <a:ln>
                  <a:noFill/>
                </a:ln>
                <a:solidFill>
                  <a:srgbClr val="FF0000"/>
                </a:solidFill>
                <a:effectLst/>
                <a:uLnTx/>
                <a:uFillTx/>
                <a:latin typeface="ＭＳ Ｐゴシック"/>
                <a:ea typeface="ＭＳ Ｐゴシック"/>
                <a:cs typeface="+mn-cs"/>
              </a:rPr>
              <a:t>申請書に記載の費用との整合が取れるように記載してください。</a:t>
            </a:r>
            <a:endParaRPr kumimoji="1" lang="en-US" altLang="ja-JP" sz="1050" b="0" i="1" u="none" strike="noStrike" kern="1200" cap="none" spc="0" normalizeH="0" baseline="0" noProof="0" dirty="0">
              <a:ln>
                <a:noFill/>
              </a:ln>
              <a:solidFill>
                <a:srgbClr val="FF0000"/>
              </a:solidFill>
              <a:effectLst/>
              <a:uLnTx/>
              <a:uFillTx/>
              <a:latin typeface="ＭＳ Ｐゴシック"/>
              <a:ea typeface="ＭＳ Ｐゴシック"/>
              <a:cs typeface="+mn-cs"/>
            </a:endParaRP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ＭＳ Ｐゴシック"/>
                <a:ea typeface="ＭＳ Ｐゴシック"/>
                <a:cs typeface="+mn-cs"/>
              </a:rPr>
              <a:t>補助事業の場合は、技術開発項目ごとに事業費を記載するとともに、環境省からの補助金交付額（補助事業費の</a:t>
            </a:r>
            <a:r>
              <a:rPr lang="en-US" altLang="ja-JP" sz="1050" i="1" dirty="0">
                <a:solidFill>
                  <a:srgbClr val="FF0000"/>
                </a:solidFill>
                <a:latin typeface="ＭＳ Ｐゴシック"/>
                <a:ea typeface="ＭＳ Ｐゴシック"/>
              </a:rPr>
              <a:t>2/3</a:t>
            </a:r>
            <a:r>
              <a:rPr kumimoji="1" lang="ja-JP" altLang="en-US" sz="1050" b="0" i="1" u="none" strike="noStrike" kern="1200" cap="none" spc="0" normalizeH="0" baseline="0" noProof="0" dirty="0">
                <a:ln>
                  <a:noFill/>
                </a:ln>
                <a:solidFill>
                  <a:srgbClr val="FF0000"/>
                </a:solidFill>
                <a:effectLst/>
                <a:uLnTx/>
                <a:uFillTx/>
                <a:latin typeface="ＭＳ Ｐゴシック"/>
                <a:ea typeface="ＭＳ Ｐゴシック"/>
                <a:cs typeface="+mn-cs"/>
              </a:rPr>
              <a:t>以内）を示してください。</a:t>
            </a:r>
            <a:endParaRPr kumimoji="1" lang="en-US" altLang="ja-JP" sz="1050" b="0" i="1" u="none" strike="noStrike" kern="1200" cap="none" spc="0" normalizeH="0" baseline="0" noProof="0" dirty="0">
              <a:ln>
                <a:noFill/>
              </a:ln>
              <a:solidFill>
                <a:srgbClr val="FF0000"/>
              </a:solidFill>
              <a:effectLst/>
              <a:uLnTx/>
              <a:uFillTx/>
              <a:latin typeface="ＭＳ Ｐゴシック"/>
              <a:ea typeface="ＭＳ Ｐゴシック"/>
              <a:cs typeface="+mn-cs"/>
            </a:endParaRPr>
          </a:p>
          <a:p>
            <a:pPr marL="0" marR="0" lvl="0" indent="0" algn="l" defTabSz="914400" rtl="0" eaLnBrk="1" fontAlgn="base" latinLnBrk="0" hangingPunct="1">
              <a:lnSpc>
                <a:spcPct val="90000"/>
              </a:lnSpc>
              <a:spcBef>
                <a:spcPct val="20000"/>
              </a:spcBef>
              <a:spcAft>
                <a:spcPct val="0"/>
              </a:spcAft>
              <a:buClrTx/>
              <a:buSzTx/>
              <a:buFontTx/>
              <a:buNone/>
              <a:tabLst/>
              <a:defRPr/>
            </a:pPr>
            <a:r>
              <a:rPr lang="ja-JP" altLang="en-US" sz="1050" i="1" dirty="0">
                <a:solidFill>
                  <a:srgbClr val="FF0000"/>
                </a:solidFill>
                <a:latin typeface="ＭＳ Ｐゴシック"/>
                <a:ea typeface="ＭＳ Ｐゴシック"/>
              </a:rPr>
              <a:t>浮体式のみ最長４年です。海底固定型の場合は令和</a:t>
            </a:r>
            <a:r>
              <a:rPr lang="en-US" altLang="ja-JP" sz="1050" i="1" dirty="0">
                <a:solidFill>
                  <a:srgbClr val="FF0000"/>
                </a:solidFill>
                <a:latin typeface="ＭＳ Ｐゴシック"/>
                <a:ea typeface="ＭＳ Ｐゴシック"/>
              </a:rPr>
              <a:t>11</a:t>
            </a:r>
            <a:r>
              <a:rPr lang="ja-JP" altLang="en-US" sz="1050" i="1" dirty="0">
                <a:solidFill>
                  <a:srgbClr val="FF0000"/>
                </a:solidFill>
                <a:latin typeface="ＭＳ Ｐゴシック"/>
                <a:ea typeface="ＭＳ Ｐゴシック"/>
              </a:rPr>
              <a:t>年度を削除してください。</a:t>
            </a:r>
            <a:endParaRPr kumimoji="1" lang="en-US" altLang="ja-JP" sz="105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grpSp>
        <p:nvGrpSpPr>
          <p:cNvPr id="9223" name="グループ化 1">
            <a:extLst>
              <a:ext uri="{FF2B5EF4-FFF2-40B4-BE49-F238E27FC236}">
                <a16:creationId xmlns:a16="http://schemas.microsoft.com/office/drawing/2014/main" id="{6050D1F6-F7B7-B16E-799B-4C6539288622}"/>
              </a:ext>
            </a:extLst>
          </p:cNvPr>
          <p:cNvGrpSpPr>
            <a:grpSpLocks/>
          </p:cNvGrpSpPr>
          <p:nvPr/>
        </p:nvGrpSpPr>
        <p:grpSpPr bwMode="auto">
          <a:xfrm>
            <a:off x="373063" y="1934686"/>
            <a:ext cx="4600575" cy="1968500"/>
            <a:chOff x="512763" y="1781026"/>
            <a:chExt cx="4599865" cy="1969611"/>
          </a:xfrm>
        </p:grpSpPr>
        <p:sp>
          <p:nvSpPr>
            <p:cNvPr id="9309" name="Text Box 46">
              <a:extLst>
                <a:ext uri="{FF2B5EF4-FFF2-40B4-BE49-F238E27FC236}">
                  <a16:creationId xmlns:a16="http://schemas.microsoft.com/office/drawing/2014/main" id="{8AA87903-4630-5039-BB1A-ECF633ABB3D4}"/>
                </a:ext>
              </a:extLst>
            </p:cNvPr>
            <p:cNvSpPr txBox="1">
              <a:spLocks noChangeArrowheads="1"/>
            </p:cNvSpPr>
            <p:nvPr/>
          </p:nvSpPr>
          <p:spPr bwMode="auto">
            <a:xfrm>
              <a:off x="700088" y="2009688"/>
              <a:ext cx="620712"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XX</a:t>
              </a: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）社</a:t>
              </a:r>
            </a:p>
          </p:txBody>
        </p:sp>
        <p:sp>
          <p:nvSpPr>
            <p:cNvPr id="9310" name="Text Box 48">
              <a:extLst>
                <a:ext uri="{FF2B5EF4-FFF2-40B4-BE49-F238E27FC236}">
                  <a16:creationId xmlns:a16="http://schemas.microsoft.com/office/drawing/2014/main" id="{23CBA6AC-CA53-ED68-D0EE-7AD83EDBE3F6}"/>
                </a:ext>
              </a:extLst>
            </p:cNvPr>
            <p:cNvSpPr txBox="1">
              <a:spLocks noChangeArrowheads="1"/>
            </p:cNvSpPr>
            <p:nvPr/>
          </p:nvSpPr>
          <p:spPr bwMode="auto">
            <a:xfrm>
              <a:off x="2825750" y="2019213"/>
              <a:ext cx="754063"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YY</a:t>
              </a: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）社</a:t>
              </a:r>
            </a:p>
          </p:txBody>
        </p:sp>
        <p:cxnSp>
          <p:nvCxnSpPr>
            <p:cNvPr id="9311" name="AutoShape 51">
              <a:extLst>
                <a:ext uri="{FF2B5EF4-FFF2-40B4-BE49-F238E27FC236}">
                  <a16:creationId xmlns:a16="http://schemas.microsoft.com/office/drawing/2014/main" id="{C6978C8D-C997-AB61-A0C6-2A1CB3E58F11}"/>
                </a:ext>
              </a:extLst>
            </p:cNvPr>
            <p:cNvCxnSpPr>
              <a:cxnSpLocks noChangeShapeType="1"/>
            </p:cNvCxnSpPr>
            <p:nvPr/>
          </p:nvCxnSpPr>
          <p:spPr bwMode="auto">
            <a:xfrm>
              <a:off x="1330325" y="2125663"/>
              <a:ext cx="1495425" cy="1390650"/>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sp>
          <p:nvSpPr>
            <p:cNvPr id="9312" name="Text Box 52">
              <a:extLst>
                <a:ext uri="{FF2B5EF4-FFF2-40B4-BE49-F238E27FC236}">
                  <a16:creationId xmlns:a16="http://schemas.microsoft.com/office/drawing/2014/main" id="{4EE30321-CDBD-AE33-8F51-893FA186EF15}"/>
                </a:ext>
              </a:extLst>
            </p:cNvPr>
            <p:cNvSpPr txBox="1">
              <a:spLocks noChangeArrowheads="1"/>
            </p:cNvSpPr>
            <p:nvPr/>
          </p:nvSpPr>
          <p:spPr bwMode="auto">
            <a:xfrm>
              <a:off x="658670" y="1781026"/>
              <a:ext cx="705138" cy="219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代表実施者</a:t>
              </a:r>
            </a:p>
          </p:txBody>
        </p:sp>
        <p:sp>
          <p:nvSpPr>
            <p:cNvPr id="9313" name="Text Box 53">
              <a:extLst>
                <a:ext uri="{FF2B5EF4-FFF2-40B4-BE49-F238E27FC236}">
                  <a16:creationId xmlns:a16="http://schemas.microsoft.com/office/drawing/2014/main" id="{BFA78882-DAA9-EEEE-DACF-3E6790B83CA3}"/>
                </a:ext>
              </a:extLst>
            </p:cNvPr>
            <p:cNvSpPr txBox="1">
              <a:spLocks noChangeArrowheads="1"/>
            </p:cNvSpPr>
            <p:nvPr/>
          </p:nvSpPr>
          <p:spPr bwMode="auto">
            <a:xfrm>
              <a:off x="2854325" y="1782763"/>
              <a:ext cx="6985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共同実施者</a:t>
              </a:r>
            </a:p>
          </p:txBody>
        </p:sp>
        <p:sp>
          <p:nvSpPr>
            <p:cNvPr id="9314" name="Text Box 218">
              <a:extLst>
                <a:ext uri="{FF2B5EF4-FFF2-40B4-BE49-F238E27FC236}">
                  <a16:creationId xmlns:a16="http://schemas.microsoft.com/office/drawing/2014/main" id="{29F935F9-A937-3350-46BC-CB98A7FB1CD2}"/>
                </a:ext>
              </a:extLst>
            </p:cNvPr>
            <p:cNvSpPr txBox="1">
              <a:spLocks noChangeArrowheads="1"/>
            </p:cNvSpPr>
            <p:nvPr/>
          </p:nvSpPr>
          <p:spPr bwMode="auto">
            <a:xfrm>
              <a:off x="2832100" y="2738351"/>
              <a:ext cx="744538"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ZZ</a:t>
              </a: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）大学</a:t>
              </a:r>
            </a:p>
          </p:txBody>
        </p:sp>
        <p:sp>
          <p:nvSpPr>
            <p:cNvPr id="9315" name="Text Box 219">
              <a:extLst>
                <a:ext uri="{FF2B5EF4-FFF2-40B4-BE49-F238E27FC236}">
                  <a16:creationId xmlns:a16="http://schemas.microsoft.com/office/drawing/2014/main" id="{CD33C94D-D033-94AA-A6C7-F600A656E004}"/>
                </a:ext>
              </a:extLst>
            </p:cNvPr>
            <p:cNvSpPr txBox="1">
              <a:spLocks noChangeArrowheads="1"/>
            </p:cNvSpPr>
            <p:nvPr/>
          </p:nvSpPr>
          <p:spPr bwMode="auto">
            <a:xfrm>
              <a:off x="2843213" y="3408275"/>
              <a:ext cx="754062"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WW</a:t>
              </a: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）市</a:t>
              </a:r>
            </a:p>
          </p:txBody>
        </p:sp>
        <p:cxnSp>
          <p:nvCxnSpPr>
            <p:cNvPr id="9316" name="AutoShape 222">
              <a:extLst>
                <a:ext uri="{FF2B5EF4-FFF2-40B4-BE49-F238E27FC236}">
                  <a16:creationId xmlns:a16="http://schemas.microsoft.com/office/drawing/2014/main" id="{B7DAA8FF-185E-B7D3-080A-4E51211B7D0A}"/>
                </a:ext>
              </a:extLst>
            </p:cNvPr>
            <p:cNvCxnSpPr>
              <a:cxnSpLocks noChangeShapeType="1"/>
            </p:cNvCxnSpPr>
            <p:nvPr/>
          </p:nvCxnSpPr>
          <p:spPr bwMode="auto">
            <a:xfrm>
              <a:off x="1330325" y="2119313"/>
              <a:ext cx="1495425" cy="728662"/>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sp>
          <p:nvSpPr>
            <p:cNvPr id="9317" name="Text Box 271">
              <a:extLst>
                <a:ext uri="{FF2B5EF4-FFF2-40B4-BE49-F238E27FC236}">
                  <a16:creationId xmlns:a16="http://schemas.microsoft.com/office/drawing/2014/main" id="{69FF1CCA-EA15-0682-D114-A4F0A38629B9}"/>
                </a:ext>
              </a:extLst>
            </p:cNvPr>
            <p:cNvSpPr txBox="1">
              <a:spLocks noChangeArrowheads="1"/>
            </p:cNvSpPr>
            <p:nvPr/>
          </p:nvSpPr>
          <p:spPr bwMode="auto">
            <a:xfrm>
              <a:off x="2830315" y="2495463"/>
              <a:ext cx="705247" cy="2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共同実施者</a:t>
              </a:r>
            </a:p>
          </p:txBody>
        </p:sp>
        <p:sp>
          <p:nvSpPr>
            <p:cNvPr id="9318" name="Text Box 272">
              <a:extLst>
                <a:ext uri="{FF2B5EF4-FFF2-40B4-BE49-F238E27FC236}">
                  <a16:creationId xmlns:a16="http://schemas.microsoft.com/office/drawing/2014/main" id="{6211773E-AC72-0C8D-10C6-D479E0C1E6D6}"/>
                </a:ext>
              </a:extLst>
            </p:cNvPr>
            <p:cNvSpPr txBox="1">
              <a:spLocks noChangeArrowheads="1"/>
            </p:cNvSpPr>
            <p:nvPr/>
          </p:nvSpPr>
          <p:spPr bwMode="auto">
            <a:xfrm>
              <a:off x="2937675" y="3181263"/>
              <a:ext cx="500062" cy="2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協力者</a:t>
              </a:r>
            </a:p>
          </p:txBody>
        </p:sp>
        <p:sp>
          <p:nvSpPr>
            <p:cNvPr id="9319" name="Text Box 217">
              <a:extLst>
                <a:ext uri="{FF2B5EF4-FFF2-40B4-BE49-F238E27FC236}">
                  <a16:creationId xmlns:a16="http://schemas.microsoft.com/office/drawing/2014/main" id="{E64A1CA1-8D95-DA39-E863-D982146192B8}"/>
                </a:ext>
              </a:extLst>
            </p:cNvPr>
            <p:cNvSpPr txBox="1">
              <a:spLocks noChangeArrowheads="1"/>
            </p:cNvSpPr>
            <p:nvPr/>
          </p:nvSpPr>
          <p:spPr bwMode="auto">
            <a:xfrm>
              <a:off x="512763" y="2209800"/>
              <a:ext cx="1616075"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P</a:t>
              </a: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システムの開発、総括）</a:t>
              </a: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○○システムの開発実績あり</a:t>
              </a: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○○分野について○年間の業務実績あり</a:t>
              </a:r>
              <a:endParaRPr kumimoji="1" lang="en-US" altLang="ja-JP"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事業終了後の製品化・販売を担当</a:t>
              </a:r>
            </a:p>
          </p:txBody>
        </p:sp>
        <p:sp>
          <p:nvSpPr>
            <p:cNvPr id="9320" name="Text Box 224">
              <a:extLst>
                <a:ext uri="{FF2B5EF4-FFF2-40B4-BE49-F238E27FC236}">
                  <a16:creationId xmlns:a16="http://schemas.microsoft.com/office/drawing/2014/main" id="{57B0D4AB-98BD-DA58-441F-DAD3AEC49DA2}"/>
                </a:ext>
              </a:extLst>
            </p:cNvPr>
            <p:cNvSpPr txBox="1">
              <a:spLocks noChangeArrowheads="1"/>
            </p:cNvSpPr>
            <p:nvPr/>
          </p:nvSpPr>
          <p:spPr bwMode="auto">
            <a:xfrm>
              <a:off x="3552825" y="1933575"/>
              <a:ext cx="14478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Q</a:t>
              </a: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システムの開発）</a:t>
              </a: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○○分野について○年間の業務実績あり</a:t>
              </a:r>
            </a:p>
          </p:txBody>
        </p:sp>
        <p:sp>
          <p:nvSpPr>
            <p:cNvPr id="9321" name="Text Box 225">
              <a:extLst>
                <a:ext uri="{FF2B5EF4-FFF2-40B4-BE49-F238E27FC236}">
                  <a16:creationId xmlns:a16="http://schemas.microsoft.com/office/drawing/2014/main" id="{F40EF0C6-1498-1BBC-C1FE-C5384777B0B6}"/>
                </a:ext>
              </a:extLst>
            </p:cNvPr>
            <p:cNvSpPr txBox="1">
              <a:spLocks noChangeArrowheads="1"/>
            </p:cNvSpPr>
            <p:nvPr/>
          </p:nvSpPr>
          <p:spPr bwMode="auto">
            <a:xfrm>
              <a:off x="3552825" y="2620963"/>
              <a:ext cx="14303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R</a:t>
              </a: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要素の開発）</a:t>
              </a: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○○分野について○年間の業務実績あり</a:t>
              </a:r>
            </a:p>
          </p:txBody>
        </p:sp>
        <p:sp>
          <p:nvSpPr>
            <p:cNvPr id="9322" name="Text Box 226">
              <a:extLst>
                <a:ext uri="{FF2B5EF4-FFF2-40B4-BE49-F238E27FC236}">
                  <a16:creationId xmlns:a16="http://schemas.microsoft.com/office/drawing/2014/main" id="{7BB0F441-CEE4-4F70-D8B8-88480BB1D3BC}"/>
                </a:ext>
              </a:extLst>
            </p:cNvPr>
            <p:cNvSpPr txBox="1">
              <a:spLocks noChangeArrowheads="1"/>
            </p:cNvSpPr>
            <p:nvPr/>
          </p:nvSpPr>
          <p:spPr bwMode="auto">
            <a:xfrm>
              <a:off x="3536950" y="3285165"/>
              <a:ext cx="1575678" cy="465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（実証フィールドの提供）</a:t>
              </a:r>
              <a:endParaRPr kumimoji="1" lang="en-US" altLang="ja-JP"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○○の実証に適した○○地区を</a:t>
              </a:r>
              <a:endParaRPr kumimoji="1" lang="en-US" altLang="ja-JP"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実証フィールドとして提供</a:t>
              </a:r>
            </a:p>
          </p:txBody>
        </p:sp>
        <p:sp>
          <p:nvSpPr>
            <p:cNvPr id="9323" name="Line 270">
              <a:extLst>
                <a:ext uri="{FF2B5EF4-FFF2-40B4-BE49-F238E27FC236}">
                  <a16:creationId xmlns:a16="http://schemas.microsoft.com/office/drawing/2014/main" id="{3FD9CB9D-8B1A-4FFB-CFAC-CDFF8AEA622A}"/>
                </a:ext>
              </a:extLst>
            </p:cNvPr>
            <p:cNvSpPr>
              <a:spLocks noChangeShapeType="1"/>
            </p:cNvSpPr>
            <p:nvPr/>
          </p:nvSpPr>
          <p:spPr bwMode="auto">
            <a:xfrm>
              <a:off x="1360488" y="2119313"/>
              <a:ext cx="1465262" cy="95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grpSp>
      <p:sp>
        <p:nvSpPr>
          <p:cNvPr id="6168" name="Text Box 31">
            <a:extLst>
              <a:ext uri="{FF2B5EF4-FFF2-40B4-BE49-F238E27FC236}">
                <a16:creationId xmlns:a16="http://schemas.microsoft.com/office/drawing/2014/main" id="{845F2964-8A88-1F1D-536A-681102600631}"/>
              </a:ext>
            </a:extLst>
          </p:cNvPr>
          <p:cNvSpPr txBox="1">
            <a:spLocks noChangeArrowheads="1"/>
          </p:cNvSpPr>
          <p:nvPr/>
        </p:nvSpPr>
        <p:spPr bwMode="auto">
          <a:xfrm>
            <a:off x="5133975" y="366713"/>
            <a:ext cx="5003800" cy="4358086"/>
          </a:xfrm>
          <a:prstGeom prst="rect">
            <a:avLst/>
          </a:prstGeom>
          <a:noFill/>
          <a:ln>
            <a:noFill/>
          </a:ln>
        </p:spPr>
        <p:txBody>
          <a:bodyPr lIns="95218" tIns="47610" rIns="95218" bIns="47610">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1050" b="1"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③</a:t>
            </a:r>
            <a:r>
              <a:rPr kumimoji="1" lang="en-US" altLang="ja-JP" sz="1050" b="1"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1"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事業化・普及の見込み</a:t>
            </a:r>
            <a:r>
              <a:rPr kumimoji="1" lang="en-US" altLang="ja-JP" sz="1050" b="1"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事業化計画</a:t>
            </a:r>
            <a:endPar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 </a:t>
            </a:r>
            <a:endPar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100000"/>
              </a:lnSpc>
              <a:spcBef>
                <a:spcPct val="0"/>
              </a:spcBef>
              <a:spcAft>
                <a:spcPct val="0"/>
              </a:spcAft>
              <a:buClrTx/>
              <a:buSzTx/>
              <a:buFontTx/>
              <a:buNone/>
              <a:tabLst/>
              <a:defRPr/>
            </a:pPr>
            <a:endParaRPr kumimoji="1" lang="en-US" altLang="ja-JP" sz="1050" b="0" i="0"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事業化計画について、以下を参考に記載してください。また、</a:t>
            </a:r>
            <a:r>
              <a:rPr kumimoji="1" lang="ja-JP" altLang="en-US" sz="1050" b="1" i="1" u="sng"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事業終了後の社内体制・サプライヤー・規制当局等関係者との調整、工場立地場所、導入エリア、特許取得の方向性等を詳細に示したロードマップを御提出ください。</a:t>
            </a:r>
            <a:endParaRPr kumimoji="1" lang="en-US" altLang="ja-JP" sz="1050" b="1" i="1" u="sng"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 ・ </a:t>
            </a:r>
            <a:r>
              <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20XX</a:t>
            </a: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年までに、○○開始</a:t>
            </a:r>
            <a:endParaRPr kumimoji="1" lang="en-US" altLang="ja-JP" sz="1050" b="0" i="1" u="none" strike="noStrike" kern="1200" cap="none" spc="0" normalizeH="0" baseline="0" noProof="0" dirty="0">
              <a:ln>
                <a:noFill/>
              </a:ln>
              <a:solidFill>
                <a:srgbClr val="00B05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 ・ </a:t>
            </a:r>
            <a:r>
              <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20YY</a:t>
            </a: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年までに、○○開始</a:t>
            </a: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 ・ </a:t>
            </a:r>
            <a:r>
              <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20ZZ</a:t>
            </a: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年を目処とし、○○開始</a:t>
            </a:r>
            <a:endPar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○事業展開における普及の見込み</a:t>
            </a:r>
            <a:endPar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普及シナリオを想定するのに必要な以下のような情報を記載してください。普及のためにインフラ等が必要となる場合は、その導入コスト等についても記載してください。</a:t>
            </a:r>
            <a:endPar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 </a:t>
            </a: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・対象市場規模、想定事業規模</a:t>
            </a:r>
            <a:endPar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○年度別導入見込み</a:t>
            </a:r>
            <a:endPar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ja-JP" altLang="en-US"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en-US" altLang="ja-JP" sz="1050" b="0" i="0"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lang="en-US" altLang="ja-JP" sz="1050" dirty="0">
              <a:solidFill>
                <a:srgbClr val="000000"/>
              </a:solidFill>
              <a:latin typeface="Century" panose="02040604050505020304" pitchFamily="18" charset="0"/>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ts val="60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○普及におけるリスク（課題・障害）</a:t>
            </a:r>
            <a:endParaRPr kumimoji="1" lang="en-US" altLang="ja-JP" sz="1050" b="0" i="1"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 ・○○の法規制をクリアするために、△△に対しての更なる規制緩和が必要</a:t>
            </a:r>
            <a:endParaRPr kumimoji="1" lang="en-US" altLang="ja-JP" sz="1050" b="0" i="1"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 ・○○のインフラ整備や周辺技術の普及等が必要</a:t>
            </a:r>
            <a:endParaRPr kumimoji="1" lang="en-US" altLang="ja-JP" sz="1050" b="0" i="1"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 ・○○のコストが高く、新たなマーケットの掘り起こしが必要</a:t>
            </a:r>
            <a:endParaRPr kumimoji="1" lang="en-US" altLang="ja-JP" sz="1050" b="0" i="1"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29" name="表 28">
            <a:extLst>
              <a:ext uri="{FF2B5EF4-FFF2-40B4-BE49-F238E27FC236}">
                <a16:creationId xmlns:a16="http://schemas.microsoft.com/office/drawing/2014/main" id="{60A4503F-3009-DC44-D9D9-8F55327FE330}"/>
              </a:ext>
            </a:extLst>
          </p:cNvPr>
          <p:cNvGraphicFramePr>
            <a:graphicFrameLocks noGrp="1"/>
          </p:cNvGraphicFramePr>
          <p:nvPr/>
        </p:nvGraphicFramePr>
        <p:xfrm>
          <a:off x="5302250" y="760413"/>
          <a:ext cx="4779963" cy="258762"/>
        </p:xfrm>
        <a:graphic>
          <a:graphicData uri="http://schemas.openxmlformats.org/drawingml/2006/table">
            <a:tbl>
              <a:tblPr/>
              <a:tblGrid>
                <a:gridCol w="1664630">
                  <a:extLst>
                    <a:ext uri="{9D8B030D-6E8A-4147-A177-3AD203B41FA5}">
                      <a16:colId xmlns:a16="http://schemas.microsoft.com/office/drawing/2014/main" val="20000"/>
                    </a:ext>
                  </a:extLst>
                </a:gridCol>
                <a:gridCol w="3115333">
                  <a:extLst>
                    <a:ext uri="{9D8B030D-6E8A-4147-A177-3AD203B41FA5}">
                      <a16:colId xmlns:a16="http://schemas.microsoft.com/office/drawing/2014/main" val="20001"/>
                    </a:ext>
                  </a:extLst>
                </a:gridCol>
              </a:tblGrid>
              <a:tr h="25876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accent2"/>
                          </a:solidFill>
                          <a:effectLst/>
                          <a:latin typeface="Arial" charset="0"/>
                          <a:ea typeface="ＭＳ Ｐゴシック" pitchFamily="50" charset="-128"/>
                        </a:rPr>
                        <a:t>事業化を担う主たる事業者</a:t>
                      </a:r>
                      <a:endParaRPr kumimoji="1" lang="en-US" altLang="ja-JP" sz="1000" b="0" i="0" u="none" strike="noStrike" cap="none" normalizeH="0" baseline="0" dirty="0">
                        <a:ln>
                          <a:noFill/>
                        </a:ln>
                        <a:solidFill>
                          <a:schemeClr val="accent2"/>
                        </a:solidFill>
                        <a:effectLst/>
                        <a:latin typeface="Arial" charset="0"/>
                        <a:ea typeface="ＭＳ Ｐゴシック" pitchFamily="50" charset="-128"/>
                      </a:endParaRPr>
                    </a:p>
                  </a:txBody>
                  <a:tcPr marL="91461" marR="91461" marT="45392" marB="453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chemeClr val="accent2"/>
                          </a:solidFill>
                          <a:effectLst/>
                          <a:latin typeface="Arial" charset="0"/>
                          <a:ea typeface="ＭＳ Ｐゴシック" pitchFamily="50" charset="-128"/>
                        </a:rPr>
                        <a:t>事業化を主に担う事業者名を記載してください。</a:t>
                      </a:r>
                    </a:p>
                  </a:txBody>
                  <a:tcPr marL="91461" marR="91461" marT="45392" marB="453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0"/>
                  </a:ext>
                </a:extLst>
              </a:tr>
            </a:tbl>
          </a:graphicData>
        </a:graphic>
      </p:graphicFrame>
      <p:graphicFrame>
        <p:nvGraphicFramePr>
          <p:cNvPr id="30" name="表 29">
            <a:extLst>
              <a:ext uri="{FF2B5EF4-FFF2-40B4-BE49-F238E27FC236}">
                <a16:creationId xmlns:a16="http://schemas.microsoft.com/office/drawing/2014/main" id="{D2AA7E99-EB55-7AD8-83B8-10387557CCB0}"/>
              </a:ext>
            </a:extLst>
          </p:cNvPr>
          <p:cNvGraphicFramePr>
            <a:graphicFrameLocks noGrp="1"/>
          </p:cNvGraphicFramePr>
          <p:nvPr>
            <p:extLst>
              <p:ext uri="{D42A27DB-BD31-4B8C-83A1-F6EECF244321}">
                <p14:modId xmlns:p14="http://schemas.microsoft.com/office/powerpoint/2010/main" val="1700221887"/>
              </p:ext>
            </p:extLst>
          </p:nvPr>
        </p:nvGraphicFramePr>
        <p:xfrm>
          <a:off x="5353050" y="5221288"/>
          <a:ext cx="4676775" cy="242888"/>
        </p:xfrm>
        <a:graphic>
          <a:graphicData uri="http://schemas.openxmlformats.org/drawingml/2006/table">
            <a:tbl>
              <a:tblPr/>
              <a:tblGrid>
                <a:gridCol w="3654750">
                  <a:extLst>
                    <a:ext uri="{9D8B030D-6E8A-4147-A177-3AD203B41FA5}">
                      <a16:colId xmlns:a16="http://schemas.microsoft.com/office/drawing/2014/main" val="20000"/>
                    </a:ext>
                  </a:extLst>
                </a:gridCol>
                <a:gridCol w="1022025">
                  <a:extLst>
                    <a:ext uri="{9D8B030D-6E8A-4147-A177-3AD203B41FA5}">
                      <a16:colId xmlns:a16="http://schemas.microsoft.com/office/drawing/2014/main" val="20001"/>
                    </a:ext>
                  </a:extLst>
                </a:gridCol>
              </a:tblGrid>
              <a:tr h="24288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発電容量当たりの</a:t>
                      </a:r>
                      <a:r>
                        <a:rPr kumimoji="1" lang="en-US" altLang="ja-JP"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CO2</a:t>
                      </a: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削減量（</a:t>
                      </a:r>
                      <a:r>
                        <a:rPr kumimoji="1" lang="en-US" altLang="ja-JP"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t-CO2/MW</a:t>
                      </a: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・年）</a:t>
                      </a: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0"/>
                  </a:ext>
                </a:extLst>
              </a:tr>
            </a:tbl>
          </a:graphicData>
        </a:graphic>
      </p:graphicFrame>
      <p:sp>
        <p:nvSpPr>
          <p:cNvPr id="32" name="Text Box 11">
            <a:extLst>
              <a:ext uri="{FF2B5EF4-FFF2-40B4-BE49-F238E27FC236}">
                <a16:creationId xmlns:a16="http://schemas.microsoft.com/office/drawing/2014/main" id="{387C567B-F46B-F368-3F1F-4FD821FE1EC6}"/>
              </a:ext>
            </a:extLst>
          </p:cNvPr>
          <p:cNvSpPr txBox="1">
            <a:spLocks noChangeArrowheads="1"/>
          </p:cNvSpPr>
          <p:nvPr/>
        </p:nvSpPr>
        <p:spPr bwMode="auto">
          <a:xfrm>
            <a:off x="8267701" y="379846"/>
            <a:ext cx="1795462" cy="253916"/>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1" lang="en-US" altLang="ja-JP" sz="105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05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１ページ以内に収めること。</a:t>
            </a:r>
          </a:p>
        </p:txBody>
      </p:sp>
      <p:graphicFrame>
        <p:nvGraphicFramePr>
          <p:cNvPr id="9242" name="Object 2">
            <a:extLst>
              <a:ext uri="{FF2B5EF4-FFF2-40B4-BE49-F238E27FC236}">
                <a16:creationId xmlns:a16="http://schemas.microsoft.com/office/drawing/2014/main" id="{0D747B26-B505-87F4-2EFD-7ADE17B0683A}"/>
              </a:ext>
            </a:extLst>
          </p:cNvPr>
          <p:cNvGraphicFramePr>
            <a:graphicFrameLocks noChangeAspect="1"/>
          </p:cNvGraphicFramePr>
          <p:nvPr>
            <p:extLst>
              <p:ext uri="{D42A27DB-BD31-4B8C-83A1-F6EECF244321}">
                <p14:modId xmlns:p14="http://schemas.microsoft.com/office/powerpoint/2010/main" val="1533883340"/>
              </p:ext>
            </p:extLst>
          </p:nvPr>
        </p:nvGraphicFramePr>
        <p:xfrm>
          <a:off x="428625" y="5043488"/>
          <a:ext cx="4679950" cy="1995487"/>
        </p:xfrm>
        <a:graphic>
          <a:graphicData uri="http://schemas.openxmlformats.org/presentationml/2006/ole">
            <mc:AlternateContent xmlns:mc="http://schemas.openxmlformats.org/markup-compatibility/2006">
              <mc:Choice xmlns:v="urn:schemas-microsoft-com:vml" Requires="v">
                <p:oleObj name="Worksheet" r:id="rId3" imgW="3740301" imgH="1727058" progId="Excel.Sheet.8">
                  <p:embed/>
                </p:oleObj>
              </mc:Choice>
              <mc:Fallback>
                <p:oleObj name="Worksheet" r:id="rId3" imgW="3740301" imgH="1727058" progId="Excel.Sheet.8">
                  <p:embed/>
                  <p:pic>
                    <p:nvPicPr>
                      <p:cNvPr id="9242" name="Object 2">
                        <a:extLst>
                          <a:ext uri="{FF2B5EF4-FFF2-40B4-BE49-F238E27FC236}">
                            <a16:creationId xmlns:a16="http://schemas.microsoft.com/office/drawing/2014/main" id="{0D747B26-B505-87F4-2EFD-7ADE17B0683A}"/>
                          </a:ext>
                        </a:extLst>
                      </p:cNvPr>
                      <p:cNvPicPr>
                        <a:picLocks noChangeAspect="1" noChangeArrowheads="1"/>
                      </p:cNvPicPr>
                      <p:nvPr/>
                    </p:nvPicPr>
                    <p:blipFill>
                      <a:blip r:embed="rId4"/>
                      <a:srcRect/>
                      <a:stretch>
                        <a:fillRect/>
                      </a:stretch>
                    </p:blipFill>
                    <p:spPr bwMode="auto">
                      <a:xfrm>
                        <a:off x="428625" y="5043488"/>
                        <a:ext cx="4679950" cy="1995487"/>
                      </a:xfrm>
                      <a:prstGeom prst="rect">
                        <a:avLst/>
                      </a:prstGeom>
                      <a:noFill/>
                      <a:ln>
                        <a:noFill/>
                      </a:ln>
                    </p:spPr>
                  </p:pic>
                </p:oleObj>
              </mc:Fallback>
            </mc:AlternateContent>
          </a:graphicData>
        </a:graphic>
      </p:graphicFrame>
      <p:graphicFrame>
        <p:nvGraphicFramePr>
          <p:cNvPr id="34" name="表 33">
            <a:extLst>
              <a:ext uri="{FF2B5EF4-FFF2-40B4-BE49-F238E27FC236}">
                <a16:creationId xmlns:a16="http://schemas.microsoft.com/office/drawing/2014/main" id="{AB8EEA5E-0418-6FBC-2500-6FAC02789E03}"/>
              </a:ext>
            </a:extLst>
          </p:cNvPr>
          <p:cNvGraphicFramePr>
            <a:graphicFrameLocks noGrp="1"/>
          </p:cNvGraphicFramePr>
          <p:nvPr>
            <p:extLst>
              <p:ext uri="{D42A27DB-BD31-4B8C-83A1-F6EECF244321}">
                <p14:modId xmlns:p14="http://schemas.microsoft.com/office/powerpoint/2010/main" val="85699619"/>
              </p:ext>
            </p:extLst>
          </p:nvPr>
        </p:nvGraphicFramePr>
        <p:xfrm>
          <a:off x="5349875" y="5468938"/>
          <a:ext cx="4676775" cy="242888"/>
        </p:xfrm>
        <a:graphic>
          <a:graphicData uri="http://schemas.openxmlformats.org/drawingml/2006/table">
            <a:tbl>
              <a:tblPr/>
              <a:tblGrid>
                <a:gridCol w="3654750">
                  <a:extLst>
                    <a:ext uri="{9D8B030D-6E8A-4147-A177-3AD203B41FA5}">
                      <a16:colId xmlns:a16="http://schemas.microsoft.com/office/drawing/2014/main" val="20000"/>
                    </a:ext>
                  </a:extLst>
                </a:gridCol>
                <a:gridCol w="1022025">
                  <a:extLst>
                    <a:ext uri="{9D8B030D-6E8A-4147-A177-3AD203B41FA5}">
                      <a16:colId xmlns:a16="http://schemas.microsoft.com/office/drawing/2014/main" val="20001"/>
                    </a:ext>
                  </a:extLst>
                </a:gridCol>
              </a:tblGrid>
              <a:tr h="24288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潮流発電機の耐用年数（年）</a:t>
                      </a: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0"/>
                  </a:ext>
                </a:extLst>
              </a:tr>
            </a:tbl>
          </a:graphicData>
        </a:graphic>
      </p:graphicFrame>
      <p:sp>
        <p:nvSpPr>
          <p:cNvPr id="9252" name="スライド番号プレースホルダー 1">
            <a:extLst>
              <a:ext uri="{FF2B5EF4-FFF2-40B4-BE49-F238E27FC236}">
                <a16:creationId xmlns:a16="http://schemas.microsoft.com/office/drawing/2014/main" id="{045011AC-51BF-D926-ED68-8863E163D99F}"/>
              </a:ext>
            </a:extLst>
          </p:cNvPr>
          <p:cNvSpPr txBox="1">
            <a:spLocks/>
          </p:cNvSpPr>
          <p:nvPr/>
        </p:nvSpPr>
        <p:spPr bwMode="auto">
          <a:xfrm>
            <a:off x="9837738" y="6929438"/>
            <a:ext cx="487362" cy="28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779" tIns="49890" rIns="99779" bIns="49890"/>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0AAFFF5-1479-4E85-9ED1-AB701BEB06D9}" type="slidenum">
              <a:rPr kumimoji="1" lang="en-US" altLang="ja-JP" sz="15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1" lang="en-US" altLang="ja-JP" sz="15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3" name="表 2">
            <a:extLst>
              <a:ext uri="{FF2B5EF4-FFF2-40B4-BE49-F238E27FC236}">
                <a16:creationId xmlns:a16="http://schemas.microsoft.com/office/drawing/2014/main" id="{9E30DDB2-E887-3E5D-0735-7D48C43E420C}"/>
              </a:ext>
            </a:extLst>
          </p:cNvPr>
          <p:cNvGraphicFramePr>
            <a:graphicFrameLocks noGrp="1"/>
          </p:cNvGraphicFramePr>
          <p:nvPr>
            <p:extLst>
              <p:ext uri="{D42A27DB-BD31-4B8C-83A1-F6EECF244321}">
                <p14:modId xmlns:p14="http://schemas.microsoft.com/office/powerpoint/2010/main" val="3704686326"/>
              </p:ext>
            </p:extLst>
          </p:nvPr>
        </p:nvGraphicFramePr>
        <p:xfrm>
          <a:off x="5349875" y="2707777"/>
          <a:ext cx="4657723" cy="1227077"/>
        </p:xfrm>
        <a:graphic>
          <a:graphicData uri="http://schemas.openxmlformats.org/drawingml/2006/table">
            <a:tbl>
              <a:tblPr/>
              <a:tblGrid>
                <a:gridCol w="1525846">
                  <a:extLst>
                    <a:ext uri="{9D8B030D-6E8A-4147-A177-3AD203B41FA5}">
                      <a16:colId xmlns:a16="http://schemas.microsoft.com/office/drawing/2014/main" val="20000"/>
                    </a:ext>
                  </a:extLst>
                </a:gridCol>
                <a:gridCol w="1043959">
                  <a:extLst>
                    <a:ext uri="{9D8B030D-6E8A-4147-A177-3AD203B41FA5}">
                      <a16:colId xmlns:a16="http://schemas.microsoft.com/office/drawing/2014/main" val="20001"/>
                    </a:ext>
                  </a:extLst>
                </a:gridCol>
                <a:gridCol w="1043959">
                  <a:extLst>
                    <a:ext uri="{9D8B030D-6E8A-4147-A177-3AD203B41FA5}">
                      <a16:colId xmlns:a16="http://schemas.microsoft.com/office/drawing/2014/main" val="20002"/>
                    </a:ext>
                  </a:extLst>
                </a:gridCol>
                <a:gridCol w="1043959">
                  <a:extLst>
                    <a:ext uri="{9D8B030D-6E8A-4147-A177-3AD203B41FA5}">
                      <a16:colId xmlns:a16="http://schemas.microsoft.com/office/drawing/2014/main" val="20003"/>
                    </a:ext>
                  </a:extLst>
                </a:gridCol>
              </a:tblGrid>
              <a:tr h="3129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年度</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700" b="0" i="1" u="none" strike="noStrike" cap="none" normalizeH="0" baseline="0" dirty="0">
                          <a:ln>
                            <a:noFill/>
                          </a:ln>
                          <a:solidFill>
                            <a:schemeClr val="tx1"/>
                          </a:solidFill>
                          <a:effectLst/>
                          <a:latin typeface="Arial" charset="0"/>
                          <a:ea typeface="ＭＳ Ｐゴシック" pitchFamily="50" charset="-128"/>
                        </a:rPr>
                        <a:t>20</a:t>
                      </a:r>
                      <a:r>
                        <a:rPr kumimoji="1" lang="ja-JP" altLang="en-US" sz="700" b="0" i="1" u="none" strike="noStrike" cap="none" normalizeH="0" baseline="0" dirty="0">
                          <a:ln>
                            <a:noFill/>
                          </a:ln>
                          <a:solidFill>
                            <a:schemeClr val="tx1"/>
                          </a:solidFill>
                          <a:effectLst/>
                          <a:latin typeface="Arial" charset="0"/>
                          <a:ea typeface="ＭＳ Ｐゴシック" pitchFamily="50" charset="-128"/>
                        </a:rPr>
                        <a:t>●●</a:t>
                      </a:r>
                      <a:endParaRPr kumimoji="1" lang="en-US" altLang="ja-JP" sz="700" b="0" i="1"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700" b="0" i="1" u="none" strike="noStrike" cap="none" normalizeH="0" baseline="0" dirty="0">
                          <a:ln>
                            <a:noFill/>
                          </a:ln>
                          <a:solidFill>
                            <a:schemeClr val="tx1"/>
                          </a:solidFill>
                          <a:effectLst/>
                          <a:latin typeface="Arial" charset="0"/>
                          <a:ea typeface="ＭＳ Ｐゴシック" pitchFamily="50" charset="-128"/>
                        </a:rPr>
                        <a:t>（事業化開始年度）</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charset="0"/>
                          <a:ea typeface="ＭＳ Ｐゴシック" pitchFamily="50" charset="-128"/>
                        </a:rPr>
                        <a:t>2030</a:t>
                      </a: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charset="0"/>
                          <a:ea typeface="ＭＳ Ｐゴシック" pitchFamily="50" charset="-128"/>
                        </a:rPr>
                        <a:t>2050</a:t>
                      </a: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28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dirty="0">
                          <a:ln>
                            <a:noFill/>
                          </a:ln>
                          <a:solidFill>
                            <a:srgbClr val="000000"/>
                          </a:solidFill>
                          <a:effectLst/>
                          <a:latin typeface="Arial" charset="0"/>
                          <a:ea typeface="ＭＳ Ｐゴシック" pitchFamily="50" charset="-128"/>
                        </a:rPr>
                        <a:t>目標導入容量（</a:t>
                      </a:r>
                      <a:r>
                        <a:rPr kumimoji="1" lang="en-US" altLang="ja-JP" sz="900" b="0" i="1" u="none" strike="noStrike" cap="none" normalizeH="0" baseline="0" dirty="0">
                          <a:ln>
                            <a:noFill/>
                          </a:ln>
                          <a:solidFill>
                            <a:srgbClr val="000000"/>
                          </a:solidFill>
                          <a:effectLst/>
                          <a:latin typeface="Arial" charset="0"/>
                          <a:ea typeface="ＭＳ Ｐゴシック" pitchFamily="50" charset="-128"/>
                        </a:rPr>
                        <a:t>MW</a:t>
                      </a:r>
                      <a:r>
                        <a:rPr kumimoji="1" lang="ja-JP" altLang="en-US" sz="900" b="0" i="1" u="none" strike="noStrike" cap="none" normalizeH="0" baseline="0" dirty="0">
                          <a:ln>
                            <a:noFill/>
                          </a:ln>
                          <a:solidFill>
                            <a:srgbClr val="000000"/>
                          </a:solidFill>
                          <a:effectLst/>
                          <a:latin typeface="Arial" charset="0"/>
                          <a:ea typeface="ＭＳ Ｐゴシック" pitchFamily="50" charset="-128"/>
                        </a:rPr>
                        <a:t>）</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228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dirty="0">
                          <a:ln>
                            <a:noFill/>
                          </a:ln>
                          <a:solidFill>
                            <a:srgbClr val="000000"/>
                          </a:solidFill>
                          <a:effectLst/>
                          <a:latin typeface="Arial" charset="0"/>
                          <a:ea typeface="ＭＳ Ｐゴシック" pitchFamily="50" charset="-128"/>
                        </a:rPr>
                        <a:t>目標累積容量（</a:t>
                      </a:r>
                      <a:r>
                        <a:rPr kumimoji="1" lang="en-US" altLang="ja-JP" sz="900" b="0" i="1" u="none" strike="noStrike" cap="none" normalizeH="0" baseline="0" dirty="0">
                          <a:ln>
                            <a:noFill/>
                          </a:ln>
                          <a:solidFill>
                            <a:srgbClr val="000000"/>
                          </a:solidFill>
                          <a:effectLst/>
                          <a:latin typeface="Arial" charset="0"/>
                          <a:ea typeface="ＭＳ Ｐゴシック" pitchFamily="50" charset="-128"/>
                        </a:rPr>
                        <a:t>MW</a:t>
                      </a:r>
                      <a:r>
                        <a:rPr kumimoji="1" lang="ja-JP" altLang="en-US" sz="900" b="0" i="1" u="none" strike="noStrike" cap="none" normalizeH="0" baseline="0" dirty="0">
                          <a:ln>
                            <a:noFill/>
                          </a:ln>
                          <a:solidFill>
                            <a:srgbClr val="000000"/>
                          </a:solidFill>
                          <a:effectLst/>
                          <a:latin typeface="Arial" charset="0"/>
                          <a:ea typeface="ＭＳ Ｐゴシック" pitchFamily="50" charset="-128"/>
                        </a:rPr>
                        <a:t>）</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2"/>
                  </a:ext>
                </a:extLst>
              </a:tr>
              <a:tr h="228538">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1" u="none" strike="noStrike" cap="none" normalizeH="0" baseline="0" dirty="0">
                          <a:ln>
                            <a:noFill/>
                          </a:ln>
                          <a:solidFill>
                            <a:srgbClr val="000000"/>
                          </a:solidFill>
                          <a:effectLst/>
                          <a:latin typeface="Arial" charset="0"/>
                          <a:ea typeface="ＭＳ Ｐゴシック" pitchFamily="50" charset="-128"/>
                        </a:rPr>
                        <a:t>目標導入コスト（円</a:t>
                      </a:r>
                      <a:r>
                        <a:rPr kumimoji="1" lang="en-US" altLang="ja-JP" sz="900" b="0" i="1" u="none" strike="noStrike" cap="none" normalizeH="0" baseline="0" dirty="0">
                          <a:ln>
                            <a:noFill/>
                          </a:ln>
                          <a:solidFill>
                            <a:srgbClr val="000000"/>
                          </a:solidFill>
                          <a:effectLst/>
                          <a:latin typeface="Arial" charset="0"/>
                          <a:ea typeface="ＭＳ Ｐゴシック" pitchFamily="50" charset="-128"/>
                        </a:rPr>
                        <a:t>/kW</a:t>
                      </a:r>
                      <a:r>
                        <a:rPr kumimoji="1" lang="ja-JP" altLang="en-US" sz="900" b="0" i="1" u="none" strike="noStrike" cap="none" normalizeH="0" baseline="0" dirty="0">
                          <a:ln>
                            <a:noFill/>
                          </a:ln>
                          <a:solidFill>
                            <a:srgbClr val="000000"/>
                          </a:solidFill>
                          <a:effectLst/>
                          <a:latin typeface="Arial" charset="0"/>
                          <a:ea typeface="ＭＳ Ｐゴシック" pitchFamily="50" charset="-128"/>
                        </a:rPr>
                        <a:t>）</a:t>
                      </a: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r h="228538">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1" u="none" strike="noStrike" cap="none" normalizeH="0" baseline="0" dirty="0">
                          <a:ln>
                            <a:noFill/>
                          </a:ln>
                          <a:solidFill>
                            <a:srgbClr val="000000"/>
                          </a:solidFill>
                          <a:effectLst/>
                          <a:latin typeface="Arial" charset="0"/>
                          <a:ea typeface="ＭＳ Ｐゴシック" pitchFamily="50" charset="-128"/>
                        </a:rPr>
                        <a:t>目標発電コスト（円</a:t>
                      </a:r>
                      <a:r>
                        <a:rPr kumimoji="1" lang="en-US" altLang="ja-JP" sz="900" b="0" i="1" u="none" strike="noStrike" cap="none" normalizeH="0" baseline="0" dirty="0">
                          <a:ln>
                            <a:noFill/>
                          </a:ln>
                          <a:solidFill>
                            <a:srgbClr val="000000"/>
                          </a:solidFill>
                          <a:effectLst/>
                          <a:latin typeface="Arial" charset="0"/>
                          <a:ea typeface="ＭＳ Ｐゴシック" pitchFamily="50" charset="-128"/>
                        </a:rPr>
                        <a:t>/kWh</a:t>
                      </a:r>
                      <a:r>
                        <a:rPr kumimoji="1" lang="ja-JP" altLang="en-US" sz="900" b="0" i="1" u="none" strike="noStrike" cap="none" normalizeH="0" baseline="0" dirty="0">
                          <a:ln>
                            <a:noFill/>
                          </a:ln>
                          <a:solidFill>
                            <a:srgbClr val="000000"/>
                          </a:solidFill>
                          <a:effectLst/>
                          <a:latin typeface="Arial" charset="0"/>
                          <a:ea typeface="ＭＳ Ｐゴシック" pitchFamily="50" charset="-128"/>
                        </a:rPr>
                        <a:t>）</a:t>
                      </a: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3859937997"/>
                  </a:ext>
                </a:extLst>
              </a:tr>
            </a:tbl>
          </a:graphicData>
        </a:graphic>
      </p:graphicFrame>
      <p:graphicFrame>
        <p:nvGraphicFramePr>
          <p:cNvPr id="4" name="表 3">
            <a:extLst>
              <a:ext uri="{FF2B5EF4-FFF2-40B4-BE49-F238E27FC236}">
                <a16:creationId xmlns:a16="http://schemas.microsoft.com/office/drawing/2014/main" id="{C94FC677-9E97-661E-349B-19568B680D22}"/>
              </a:ext>
            </a:extLst>
          </p:cNvPr>
          <p:cNvGraphicFramePr>
            <a:graphicFrameLocks noGrp="1"/>
          </p:cNvGraphicFramePr>
          <p:nvPr>
            <p:extLst>
              <p:ext uri="{D42A27DB-BD31-4B8C-83A1-F6EECF244321}">
                <p14:modId xmlns:p14="http://schemas.microsoft.com/office/powerpoint/2010/main" val="55355720"/>
              </p:ext>
            </p:extLst>
          </p:nvPr>
        </p:nvGraphicFramePr>
        <p:xfrm>
          <a:off x="5358942" y="5846763"/>
          <a:ext cx="4742324" cy="1003300"/>
        </p:xfrm>
        <a:graphic>
          <a:graphicData uri="http://schemas.openxmlformats.org/drawingml/2006/table">
            <a:tbl>
              <a:tblPr/>
              <a:tblGrid>
                <a:gridCol w="1547879">
                  <a:extLst>
                    <a:ext uri="{9D8B030D-6E8A-4147-A177-3AD203B41FA5}">
                      <a16:colId xmlns:a16="http://schemas.microsoft.com/office/drawing/2014/main" val="20000"/>
                    </a:ext>
                  </a:extLst>
                </a:gridCol>
                <a:gridCol w="1064815">
                  <a:extLst>
                    <a:ext uri="{9D8B030D-6E8A-4147-A177-3AD203B41FA5}">
                      <a16:colId xmlns:a16="http://schemas.microsoft.com/office/drawing/2014/main" val="20001"/>
                    </a:ext>
                  </a:extLst>
                </a:gridCol>
                <a:gridCol w="1064815">
                  <a:extLst>
                    <a:ext uri="{9D8B030D-6E8A-4147-A177-3AD203B41FA5}">
                      <a16:colId xmlns:a16="http://schemas.microsoft.com/office/drawing/2014/main" val="20002"/>
                    </a:ext>
                  </a:extLst>
                </a:gridCol>
                <a:gridCol w="1064815">
                  <a:extLst>
                    <a:ext uri="{9D8B030D-6E8A-4147-A177-3AD203B41FA5}">
                      <a16:colId xmlns:a16="http://schemas.microsoft.com/office/drawing/2014/main" val="20003"/>
                    </a:ext>
                  </a:extLst>
                </a:gridCol>
              </a:tblGrid>
              <a:tr h="3045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年度</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700" b="0" i="1" u="none" strike="noStrike" cap="none" normalizeH="0" baseline="0" dirty="0">
                          <a:ln>
                            <a:noFill/>
                          </a:ln>
                          <a:solidFill>
                            <a:schemeClr val="tx1"/>
                          </a:solidFill>
                          <a:effectLst/>
                          <a:latin typeface="Arial" charset="0"/>
                          <a:ea typeface="ＭＳ Ｐゴシック" pitchFamily="50" charset="-128"/>
                        </a:rPr>
                        <a:t>20</a:t>
                      </a:r>
                      <a:r>
                        <a:rPr kumimoji="1" lang="ja-JP" altLang="en-US" sz="700" b="0" i="1" u="none" strike="noStrike" cap="none" normalizeH="0" baseline="0" dirty="0">
                          <a:ln>
                            <a:noFill/>
                          </a:ln>
                          <a:solidFill>
                            <a:schemeClr val="tx1"/>
                          </a:solidFill>
                          <a:effectLst/>
                          <a:latin typeface="Arial" charset="0"/>
                          <a:ea typeface="ＭＳ Ｐゴシック" pitchFamily="50" charset="-128"/>
                        </a:rPr>
                        <a:t>●●</a:t>
                      </a:r>
                      <a:endParaRPr kumimoji="1" lang="en-US" altLang="ja-JP" sz="700" b="0" i="1"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700" b="0" i="1" u="none" strike="noStrike" cap="none" normalizeH="0" baseline="0" dirty="0">
                          <a:ln>
                            <a:noFill/>
                          </a:ln>
                          <a:solidFill>
                            <a:schemeClr val="tx1"/>
                          </a:solidFill>
                          <a:effectLst/>
                          <a:latin typeface="Arial" charset="0"/>
                          <a:ea typeface="ＭＳ Ｐゴシック" pitchFamily="50" charset="-128"/>
                        </a:rPr>
                        <a:t>（事業化開始年度）</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charset="0"/>
                          <a:ea typeface="ＭＳ Ｐゴシック" pitchFamily="50" charset="-128"/>
                        </a:rPr>
                        <a:t>2030</a:t>
                      </a: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charset="0"/>
                          <a:ea typeface="ＭＳ Ｐゴシック" pitchFamily="50" charset="-128"/>
                        </a:rPr>
                        <a:t>2050</a:t>
                      </a: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2834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800" b="0" i="1" u="none" strike="noStrike" cap="none" normalizeH="0" baseline="0" dirty="0">
                          <a:ln>
                            <a:noFill/>
                          </a:ln>
                          <a:solidFill>
                            <a:srgbClr val="000000"/>
                          </a:solidFill>
                          <a:effectLst/>
                          <a:latin typeface="Arial" charset="0"/>
                          <a:ea typeface="ＭＳ Ｐゴシック" pitchFamily="50" charset="-128"/>
                        </a:rPr>
                        <a:t>CO2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削減量（万</a:t>
                      </a:r>
                      <a:r>
                        <a:rPr kumimoji="1" lang="ja-JP" altLang="en-US" sz="800" b="0" i="1" u="none" strike="noStrike" cap="none" normalizeH="0" baseline="0" dirty="0" err="1">
                          <a:ln>
                            <a:noFill/>
                          </a:ln>
                          <a:solidFill>
                            <a:srgbClr val="000000"/>
                          </a:solidFill>
                          <a:effectLst/>
                          <a:latin typeface="Arial" charset="0"/>
                          <a:ea typeface="ＭＳ Ｐゴシック" pitchFamily="50" charset="-128"/>
                        </a:rPr>
                        <a:t>ｔ</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ＣＯ</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年）</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242036">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1" u="none" strike="noStrike" cap="none" normalizeH="0" baseline="0" dirty="0">
                          <a:ln>
                            <a:noFill/>
                          </a:ln>
                          <a:solidFill>
                            <a:srgbClr val="000000"/>
                          </a:solidFill>
                          <a:effectLst/>
                          <a:latin typeface="Arial" charset="0"/>
                          <a:ea typeface="ＭＳ Ｐゴシック" pitchFamily="50" charset="-128"/>
                        </a:rPr>
                        <a:t>累積</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CO2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削減量（万</a:t>
                      </a:r>
                      <a:r>
                        <a:rPr kumimoji="1" lang="ja-JP" altLang="en-US" sz="800" b="0" i="1" u="none" strike="noStrike" cap="none" normalizeH="0" baseline="0" dirty="0" err="1">
                          <a:ln>
                            <a:noFill/>
                          </a:ln>
                          <a:solidFill>
                            <a:srgbClr val="000000"/>
                          </a:solidFill>
                          <a:effectLst/>
                          <a:latin typeface="Arial" charset="0"/>
                          <a:ea typeface="ＭＳ Ｐゴシック" pitchFamily="50" charset="-128"/>
                        </a:rPr>
                        <a:t>ｔ</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ＣＯ</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2"/>
                  </a:ext>
                </a:extLst>
              </a:tr>
              <a:tr h="228347">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1" u="none" strike="noStrike" cap="none" normalizeH="0" baseline="0" dirty="0">
                          <a:ln>
                            <a:noFill/>
                          </a:ln>
                          <a:solidFill>
                            <a:srgbClr val="000000"/>
                          </a:solidFill>
                          <a:effectLst/>
                          <a:latin typeface="Arial" charset="0"/>
                          <a:ea typeface="ＭＳ Ｐゴシック" pitchFamily="50" charset="-128"/>
                        </a:rPr>
                        <a:t>CO2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削減コスト（円</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/t-CO2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a:t>
                      </a: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bl>
          </a:graphicData>
        </a:graphic>
      </p:graphicFrame>
      <p:sp>
        <p:nvSpPr>
          <p:cNvPr id="5" name="角丸四角形吹き出し 30">
            <a:extLst>
              <a:ext uri="{FF2B5EF4-FFF2-40B4-BE49-F238E27FC236}">
                <a16:creationId xmlns:a16="http://schemas.microsoft.com/office/drawing/2014/main" id="{2F104516-A54A-D42A-4A25-C38A6E09282E}"/>
              </a:ext>
            </a:extLst>
          </p:cNvPr>
          <p:cNvSpPr>
            <a:spLocks noChangeArrowheads="1"/>
          </p:cNvSpPr>
          <p:nvPr/>
        </p:nvSpPr>
        <p:spPr bwMode="auto">
          <a:xfrm>
            <a:off x="9897974" y="4235451"/>
            <a:ext cx="2986087" cy="2693987"/>
          </a:xfrm>
          <a:prstGeom prst="wedgeRoundRectCallout">
            <a:avLst>
              <a:gd name="adj1" fmla="val -68074"/>
              <a:gd name="adj2" fmla="val 30376"/>
              <a:gd name="adj3" fmla="val 16667"/>
            </a:avLst>
          </a:prstGeom>
          <a:solidFill>
            <a:srgbClr val="FFCC99"/>
          </a:solidFill>
          <a:ln w="9525" algn="ctr">
            <a:solidFill>
              <a:schemeClr val="tx1"/>
            </a:solidFill>
            <a:round/>
            <a:headEnd/>
            <a:tailEnd/>
          </a:ln>
        </p:spPr>
        <p:txBody>
          <a:bodyPr wrap="square" tIns="72000" bIns="72000" anchor="ctr">
            <a:normAutofit lnSpcReduction="10000"/>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6000" marR="0" lvl="0" indent="-72000" algn="l"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・事業化開始年度、</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2030</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年及び</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2050</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年度に期待される年度別</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CO2</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削減量、当該年度までの累積削減量と</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CO2</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削減コストを記載してください。</a:t>
            </a:r>
            <a:endPar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endParaRPr>
          </a:p>
          <a:p>
            <a:pPr marL="36000" marR="0" lvl="0" indent="-457200" algn="l"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CO2</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削減量等は以下に従い算出し、参考資料に端的に記載してください。</a:t>
            </a:r>
            <a:endPar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endParaRPr>
          </a:p>
          <a:p>
            <a:pPr marL="36000" marR="0" lvl="0" indent="-457200" algn="l" defTabSz="914400" rtl="0" eaLnBrk="1" fontAlgn="base" latinLnBrk="0" hangingPunct="1">
              <a:lnSpc>
                <a:spcPct val="9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endParaRPr>
          </a:p>
          <a:p>
            <a:pPr marL="36000" marR="0" lvl="0" indent="-457200" algn="l"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CO2</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排出削減量：当該年度（事業化年度（</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20XX</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年度）、</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2030</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年度、</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2050</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年度）までに導入される見込み容量による</a:t>
            </a:r>
            <a:r>
              <a:rPr kumimoji="1" lang="ja-JP" altLang="en-US" sz="1000" b="1" i="0" u="none" strike="noStrike" kern="1200" cap="none" spc="0" normalizeH="0" baseline="0" noProof="0" dirty="0">
                <a:ln>
                  <a:noFill/>
                </a:ln>
                <a:solidFill>
                  <a:srgbClr val="FF0000"/>
                </a:solidFill>
                <a:effectLst/>
                <a:uLnTx/>
                <a:uFillTx/>
                <a:latin typeface="ＭＳ Ｐゴシック"/>
                <a:ea typeface="ＭＳ Ｐゴシック"/>
                <a:cs typeface="+mn-cs"/>
              </a:rPr>
              <a:t>単年度</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削減量</a:t>
            </a:r>
          </a:p>
          <a:p>
            <a:pPr marL="36000" marR="0" lvl="0" indent="-457200" algn="l"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■累積</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CO2</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排出削減量：当該年度までの</a:t>
            </a:r>
            <a:r>
              <a:rPr kumimoji="1" lang="ja-JP" altLang="en-US" sz="1000" b="1" i="0" u="none" strike="noStrike" kern="1200" cap="none" spc="0" normalizeH="0" baseline="0" noProof="0" dirty="0">
                <a:ln>
                  <a:noFill/>
                </a:ln>
                <a:solidFill>
                  <a:srgbClr val="000000"/>
                </a:solidFill>
                <a:effectLst/>
                <a:uLnTx/>
                <a:uFillTx/>
                <a:latin typeface="ＭＳ Ｐゴシック"/>
                <a:ea typeface="ＭＳ Ｐゴシック"/>
                <a:cs typeface="+mn-cs"/>
              </a:rPr>
              <a:t>累積</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導入見込容量</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容量当たり単年度削減量</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耐用年数</a:t>
            </a:r>
          </a:p>
          <a:p>
            <a:pPr marL="36000" marR="0" lvl="0" indent="-457200" algn="l"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■削減コスト</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円</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/tCO2)</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：当該年度</a:t>
            </a:r>
            <a:r>
              <a:rPr kumimoji="1" lang="ja-JP" altLang="en-US" sz="1000" b="1" i="0" u="none" strike="noStrike" kern="1200" cap="none" spc="0" normalizeH="0" baseline="0" noProof="0" dirty="0">
                <a:ln>
                  <a:noFill/>
                </a:ln>
                <a:solidFill>
                  <a:srgbClr val="FF0000"/>
                </a:solidFill>
                <a:effectLst/>
                <a:uLnTx/>
                <a:uFillTx/>
                <a:latin typeface="ＭＳ Ｐゴシック"/>
                <a:ea typeface="ＭＳ Ｐゴシック"/>
                <a:cs typeface="+mn-cs"/>
              </a:rPr>
              <a:t>断面</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において、事業モデルの普及によって見込まれる</a:t>
            </a:r>
          </a:p>
          <a:p>
            <a:pPr marL="36000" marR="0" lvl="0" indent="-457200" algn="l"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発電コスト</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円</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/kWh)÷kWh</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当たり</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CO2</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削減量</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(tCO2/kWh)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58">
            <a:extLst>
              <a:ext uri="{FF2B5EF4-FFF2-40B4-BE49-F238E27FC236}">
                <a16:creationId xmlns:a16="http://schemas.microsoft.com/office/drawing/2014/main" id="{B4B3277F-FA72-EA6C-9638-6636BAFF4907}"/>
              </a:ext>
            </a:extLst>
          </p:cNvPr>
          <p:cNvSpPr>
            <a:spLocks noChangeArrowheads="1"/>
          </p:cNvSpPr>
          <p:nvPr/>
        </p:nvSpPr>
        <p:spPr bwMode="auto">
          <a:xfrm>
            <a:off x="138113" y="169863"/>
            <a:ext cx="10001250" cy="6911975"/>
          </a:xfrm>
          <a:prstGeom prst="roundRect">
            <a:avLst>
              <a:gd name="adj" fmla="val 2213"/>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　　</a:t>
            </a:r>
          </a:p>
        </p:txBody>
      </p:sp>
      <p:sp>
        <p:nvSpPr>
          <p:cNvPr id="11267" name="Text Box 62">
            <a:extLst>
              <a:ext uri="{FF2B5EF4-FFF2-40B4-BE49-F238E27FC236}">
                <a16:creationId xmlns:a16="http://schemas.microsoft.com/office/drawing/2014/main" id="{B891094D-A66A-A2B8-573A-98900312866C}"/>
              </a:ext>
            </a:extLst>
          </p:cNvPr>
          <p:cNvSpPr txBox="1">
            <a:spLocks noChangeArrowheads="1"/>
          </p:cNvSpPr>
          <p:nvPr/>
        </p:nvSpPr>
        <p:spPr bwMode="auto">
          <a:xfrm>
            <a:off x="268289" y="29460"/>
            <a:ext cx="2881312" cy="28080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47605" rIns="0"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b="1" u="sng" dirty="0">
                <a:solidFill>
                  <a:srgbClr val="000000"/>
                </a:solidFill>
                <a:latin typeface="ＭＳ Ｐゴシック" panose="020B0600070205080204" pitchFamily="50" charset="-128"/>
              </a:rPr>
              <a:t>（</a:t>
            </a:r>
            <a:r>
              <a:rPr lang="en-US" altLang="ja-JP" sz="1200" b="1" u="sng" dirty="0">
                <a:solidFill>
                  <a:srgbClr val="000000"/>
                </a:solidFill>
                <a:latin typeface="ＭＳ Ｐゴシック" panose="020B0600070205080204" pitchFamily="50" charset="-128"/>
              </a:rPr>
              <a:t>3</a:t>
            </a:r>
            <a:r>
              <a:rPr lang="ja-JP" altLang="en-US" sz="1200" b="1" u="sng" dirty="0">
                <a:solidFill>
                  <a:srgbClr val="000000"/>
                </a:solidFill>
                <a:latin typeface="ＭＳ Ｐゴシック" panose="020B0600070205080204" pitchFamily="50" charset="-128"/>
              </a:rPr>
              <a:t>）技術開発項目ごとの全体スケジュール</a:t>
            </a:r>
          </a:p>
        </p:txBody>
      </p:sp>
      <p:sp>
        <p:nvSpPr>
          <p:cNvPr id="87" name="Text Box 21">
            <a:extLst>
              <a:ext uri="{FF2B5EF4-FFF2-40B4-BE49-F238E27FC236}">
                <a16:creationId xmlns:a16="http://schemas.microsoft.com/office/drawing/2014/main" id="{579D689A-403B-22F4-5B2B-A4599DD3E6B5}"/>
              </a:ext>
            </a:extLst>
          </p:cNvPr>
          <p:cNvSpPr txBox="1">
            <a:spLocks noChangeArrowheads="1"/>
          </p:cNvSpPr>
          <p:nvPr/>
        </p:nvSpPr>
        <p:spPr bwMode="auto">
          <a:xfrm>
            <a:off x="230188" y="326079"/>
            <a:ext cx="9817100" cy="415498"/>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dirty="0"/>
              <a:t>＜留意事項＞事業実施期間を通しての技術開発項目、目標及び実施計画について記載してください。課題概要（</a:t>
            </a:r>
            <a:r>
              <a:rPr lang="en-US" altLang="ja-JP" sz="1050" i="1" dirty="0"/>
              <a:t>1</a:t>
            </a:r>
            <a:r>
              <a:rPr lang="ja-JP" altLang="en-US" sz="1050" i="1" dirty="0"/>
              <a:t>ページ）の②に記載した技術開発項目</a:t>
            </a:r>
            <a:r>
              <a:rPr lang="en-US" altLang="ja-JP" sz="1050" i="1" dirty="0"/>
              <a:t>A1, A2,</a:t>
            </a:r>
            <a:r>
              <a:rPr lang="ja-JP" altLang="en-US" sz="1050" i="1" dirty="0"/>
              <a:t>・・・</a:t>
            </a:r>
            <a:r>
              <a:rPr lang="en-US" altLang="ja-JP" sz="1050" i="1" dirty="0"/>
              <a:t>, B,C,D</a:t>
            </a:r>
            <a:r>
              <a:rPr lang="ja-JP" altLang="en-US" sz="1050" i="1" dirty="0"/>
              <a:t>ごとに、各技術開発項目の関係性が分かるよう記載してください。　</a:t>
            </a:r>
            <a:r>
              <a:rPr lang="ja-JP" altLang="en-US" sz="1050" i="1" dirty="0">
                <a:solidFill>
                  <a:srgbClr val="FF0000"/>
                </a:solidFill>
              </a:rPr>
              <a:t>浮体式のみ最長４年です。海底固定型の場合は令和</a:t>
            </a:r>
            <a:r>
              <a:rPr lang="en-US" altLang="ja-JP" sz="1050" i="1" dirty="0">
                <a:solidFill>
                  <a:srgbClr val="FF0000"/>
                </a:solidFill>
              </a:rPr>
              <a:t>11</a:t>
            </a:r>
            <a:r>
              <a:rPr lang="ja-JP" altLang="en-US" sz="1050" i="1" dirty="0">
                <a:solidFill>
                  <a:srgbClr val="FF0000"/>
                </a:solidFill>
              </a:rPr>
              <a:t>年度を削除してください。</a:t>
            </a:r>
            <a:endParaRPr lang="ja-JP" altLang="en-US" sz="1050" i="1" strike="sngStrike" dirty="0">
              <a:solidFill>
                <a:srgbClr val="FF0000"/>
              </a:solidFill>
            </a:endParaRPr>
          </a:p>
        </p:txBody>
      </p:sp>
      <p:sp>
        <p:nvSpPr>
          <p:cNvPr id="11394" name="スライド番号プレースホルダー 1">
            <a:extLst>
              <a:ext uri="{FF2B5EF4-FFF2-40B4-BE49-F238E27FC236}">
                <a16:creationId xmlns:a16="http://schemas.microsoft.com/office/drawing/2014/main" id="{ED4B6EE4-F2A7-17EB-2067-7A2D6459ABA3}"/>
              </a:ext>
            </a:extLst>
          </p:cNvPr>
          <p:cNvSpPr>
            <a:spLocks noGrp="1"/>
          </p:cNvSpPr>
          <p:nvPr>
            <p:ph type="sldNum" sz="quarter" idx="12"/>
          </p:nvPr>
        </p:nvSpPr>
        <p:spPr>
          <a:xfrm>
            <a:off x="9837738" y="6929438"/>
            <a:ext cx="487362" cy="2714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7DB0F590-71A9-4D96-BEFE-D953D0DD8E39}" type="slidenum">
              <a:rPr lang="en-US" altLang="ja-JP" smtClean="0"/>
              <a:pPr/>
              <a:t>9</a:t>
            </a:fld>
            <a:endParaRPr lang="en-US" altLang="ja-JP" dirty="0"/>
          </a:p>
        </p:txBody>
      </p:sp>
      <p:graphicFrame>
        <p:nvGraphicFramePr>
          <p:cNvPr id="3" name="表 2">
            <a:extLst>
              <a:ext uri="{FF2B5EF4-FFF2-40B4-BE49-F238E27FC236}">
                <a16:creationId xmlns:a16="http://schemas.microsoft.com/office/drawing/2014/main" id="{8DBAE7F2-1AF7-E4D6-8DE7-8C9EC0F850EB}"/>
              </a:ext>
            </a:extLst>
          </p:cNvPr>
          <p:cNvGraphicFramePr>
            <a:graphicFrameLocks noGrp="1"/>
          </p:cNvGraphicFramePr>
          <p:nvPr>
            <p:extLst>
              <p:ext uri="{D42A27DB-BD31-4B8C-83A1-F6EECF244321}">
                <p14:modId xmlns:p14="http://schemas.microsoft.com/office/powerpoint/2010/main" val="843790249"/>
              </p:ext>
            </p:extLst>
          </p:nvPr>
        </p:nvGraphicFramePr>
        <p:xfrm>
          <a:off x="233363" y="752475"/>
          <a:ext cx="9880594" cy="6235700"/>
        </p:xfrm>
        <a:graphic>
          <a:graphicData uri="http://schemas.openxmlformats.org/drawingml/2006/table">
            <a:tbl>
              <a:tblPr firstRow="1" bandRow="1">
                <a:tableStyleId>{21E4AEA4-8DFA-4A89-87EB-49C32662AFE0}</a:tableStyleId>
              </a:tblPr>
              <a:tblGrid>
                <a:gridCol w="539270">
                  <a:extLst>
                    <a:ext uri="{9D8B030D-6E8A-4147-A177-3AD203B41FA5}">
                      <a16:colId xmlns:a16="http://schemas.microsoft.com/office/drawing/2014/main" val="20000"/>
                    </a:ext>
                  </a:extLst>
                </a:gridCol>
                <a:gridCol w="552893">
                  <a:extLst>
                    <a:ext uri="{9D8B030D-6E8A-4147-A177-3AD203B41FA5}">
                      <a16:colId xmlns:a16="http://schemas.microsoft.com/office/drawing/2014/main" val="20001"/>
                    </a:ext>
                  </a:extLst>
                </a:gridCol>
                <a:gridCol w="1516911">
                  <a:extLst>
                    <a:ext uri="{9D8B030D-6E8A-4147-A177-3AD203B41FA5}">
                      <a16:colId xmlns:a16="http://schemas.microsoft.com/office/drawing/2014/main" val="20002"/>
                    </a:ext>
                  </a:extLst>
                </a:gridCol>
                <a:gridCol w="454470">
                  <a:extLst>
                    <a:ext uri="{9D8B030D-6E8A-4147-A177-3AD203B41FA5}">
                      <a16:colId xmlns:a16="http://schemas.microsoft.com/office/drawing/2014/main" val="20003"/>
                    </a:ext>
                  </a:extLst>
                </a:gridCol>
                <a:gridCol w="454470">
                  <a:extLst>
                    <a:ext uri="{9D8B030D-6E8A-4147-A177-3AD203B41FA5}">
                      <a16:colId xmlns:a16="http://schemas.microsoft.com/office/drawing/2014/main" val="20004"/>
                    </a:ext>
                  </a:extLst>
                </a:gridCol>
                <a:gridCol w="454470">
                  <a:extLst>
                    <a:ext uri="{9D8B030D-6E8A-4147-A177-3AD203B41FA5}">
                      <a16:colId xmlns:a16="http://schemas.microsoft.com/office/drawing/2014/main" val="20005"/>
                    </a:ext>
                  </a:extLst>
                </a:gridCol>
                <a:gridCol w="454470">
                  <a:extLst>
                    <a:ext uri="{9D8B030D-6E8A-4147-A177-3AD203B41FA5}">
                      <a16:colId xmlns:a16="http://schemas.microsoft.com/office/drawing/2014/main" val="20006"/>
                    </a:ext>
                  </a:extLst>
                </a:gridCol>
                <a:gridCol w="454470">
                  <a:extLst>
                    <a:ext uri="{9D8B030D-6E8A-4147-A177-3AD203B41FA5}">
                      <a16:colId xmlns:a16="http://schemas.microsoft.com/office/drawing/2014/main" val="20007"/>
                    </a:ext>
                  </a:extLst>
                </a:gridCol>
                <a:gridCol w="454470">
                  <a:extLst>
                    <a:ext uri="{9D8B030D-6E8A-4147-A177-3AD203B41FA5}">
                      <a16:colId xmlns:a16="http://schemas.microsoft.com/office/drawing/2014/main" val="20008"/>
                    </a:ext>
                  </a:extLst>
                </a:gridCol>
                <a:gridCol w="454470">
                  <a:extLst>
                    <a:ext uri="{9D8B030D-6E8A-4147-A177-3AD203B41FA5}">
                      <a16:colId xmlns:a16="http://schemas.microsoft.com/office/drawing/2014/main" val="20009"/>
                    </a:ext>
                  </a:extLst>
                </a:gridCol>
                <a:gridCol w="454470">
                  <a:extLst>
                    <a:ext uri="{9D8B030D-6E8A-4147-A177-3AD203B41FA5}">
                      <a16:colId xmlns:a16="http://schemas.microsoft.com/office/drawing/2014/main" val="20010"/>
                    </a:ext>
                  </a:extLst>
                </a:gridCol>
                <a:gridCol w="454470">
                  <a:extLst>
                    <a:ext uri="{9D8B030D-6E8A-4147-A177-3AD203B41FA5}">
                      <a16:colId xmlns:a16="http://schemas.microsoft.com/office/drawing/2014/main" val="2796569465"/>
                    </a:ext>
                  </a:extLst>
                </a:gridCol>
                <a:gridCol w="454470">
                  <a:extLst>
                    <a:ext uri="{9D8B030D-6E8A-4147-A177-3AD203B41FA5}">
                      <a16:colId xmlns:a16="http://schemas.microsoft.com/office/drawing/2014/main" val="3685504132"/>
                    </a:ext>
                  </a:extLst>
                </a:gridCol>
                <a:gridCol w="454470">
                  <a:extLst>
                    <a:ext uri="{9D8B030D-6E8A-4147-A177-3AD203B41FA5}">
                      <a16:colId xmlns:a16="http://schemas.microsoft.com/office/drawing/2014/main" val="2004198239"/>
                    </a:ext>
                  </a:extLst>
                </a:gridCol>
                <a:gridCol w="454470">
                  <a:extLst>
                    <a:ext uri="{9D8B030D-6E8A-4147-A177-3AD203B41FA5}">
                      <a16:colId xmlns:a16="http://schemas.microsoft.com/office/drawing/2014/main" val="4048772209"/>
                    </a:ext>
                  </a:extLst>
                </a:gridCol>
                <a:gridCol w="454470">
                  <a:extLst>
                    <a:ext uri="{9D8B030D-6E8A-4147-A177-3AD203B41FA5}">
                      <a16:colId xmlns:a16="http://schemas.microsoft.com/office/drawing/2014/main" val="20011"/>
                    </a:ext>
                  </a:extLst>
                </a:gridCol>
                <a:gridCol w="454470">
                  <a:extLst>
                    <a:ext uri="{9D8B030D-6E8A-4147-A177-3AD203B41FA5}">
                      <a16:colId xmlns:a16="http://schemas.microsoft.com/office/drawing/2014/main" val="20012"/>
                    </a:ext>
                  </a:extLst>
                </a:gridCol>
                <a:gridCol w="454470">
                  <a:extLst>
                    <a:ext uri="{9D8B030D-6E8A-4147-A177-3AD203B41FA5}">
                      <a16:colId xmlns:a16="http://schemas.microsoft.com/office/drawing/2014/main" val="20013"/>
                    </a:ext>
                  </a:extLst>
                </a:gridCol>
                <a:gridCol w="454470">
                  <a:extLst>
                    <a:ext uri="{9D8B030D-6E8A-4147-A177-3AD203B41FA5}">
                      <a16:colId xmlns:a16="http://schemas.microsoft.com/office/drawing/2014/main" val="20014"/>
                    </a:ext>
                  </a:extLst>
                </a:gridCol>
              </a:tblGrid>
              <a:tr h="735902">
                <a:tc>
                  <a:txBody>
                    <a:bodyPr/>
                    <a:lstStyle/>
                    <a:p>
                      <a:pPr algn="ctr"/>
                      <a:r>
                        <a:rPr kumimoji="1" lang="ja-JP" altLang="en-US" sz="1400" dirty="0"/>
                        <a:t>技術開発項目</a:t>
                      </a:r>
                    </a:p>
                  </a:txBody>
                  <a:tcPr marL="91435" marR="91435" marT="45722" marB="45722"/>
                </a:tc>
                <a:tc>
                  <a:txBody>
                    <a:bodyPr/>
                    <a:lstStyle/>
                    <a:p>
                      <a:pPr algn="ctr"/>
                      <a:r>
                        <a:rPr kumimoji="1" lang="ja-JP" altLang="en-US" sz="900" dirty="0"/>
                        <a:t>担当技術開発機関等</a:t>
                      </a:r>
                    </a:p>
                  </a:txBody>
                  <a:tcPr marL="91435" marR="91435" marT="45722" marB="45722"/>
                </a:tc>
                <a:tc>
                  <a:txBody>
                    <a:bodyPr/>
                    <a:lstStyle/>
                    <a:p>
                      <a:pPr algn="ctr"/>
                      <a:r>
                        <a:rPr kumimoji="1" lang="ja-JP" altLang="en-US" sz="1400" dirty="0"/>
                        <a:t>目標</a:t>
                      </a:r>
                    </a:p>
                  </a:txBody>
                  <a:tcPr marL="91435" marR="91435" marT="45722" marB="45722"/>
                </a:tc>
                <a:tc gridSpan="4">
                  <a:txBody>
                    <a:bodyPr/>
                    <a:lstStyle/>
                    <a:p>
                      <a:pPr algn="ctr"/>
                      <a:r>
                        <a:rPr kumimoji="1" lang="ja-JP" altLang="en-US" sz="1800"/>
                        <a:t>令和８年度</a:t>
                      </a:r>
                      <a:endParaRPr kumimoji="1" lang="en-US" altLang="ja-JP" sz="1800" dirty="0"/>
                    </a:p>
                  </a:txBody>
                  <a:tcPr marL="91435" marR="91435" marT="45722" marB="45722"/>
                </a:tc>
                <a:tc hMerge="1">
                  <a:txBody>
                    <a:bodyPr/>
                    <a:lstStyle/>
                    <a:p>
                      <a:pPr algn="ctr"/>
                      <a:endParaRPr kumimoji="1" lang="en-US" altLang="ja-JP" sz="1800" dirty="0"/>
                    </a:p>
                  </a:txBody>
                  <a:tcPr marL="91435" marR="91435" marT="45722" marB="45722"/>
                </a:tc>
                <a:tc hMerge="1">
                  <a:txBody>
                    <a:bodyPr/>
                    <a:lstStyle/>
                    <a:p>
                      <a:endParaRPr dirty="0"/>
                    </a:p>
                  </a:txBody>
                  <a:tcPr marL="91435" marR="91435" marT="45722" marB="45722"/>
                </a:tc>
                <a:tc hMerge="1">
                  <a:txBody>
                    <a:bodyPr/>
                    <a:lstStyle/>
                    <a:p>
                      <a:endParaRPr kumimoji="1" lang="ja-JP" altLang="en-US" dirty="0"/>
                    </a:p>
                  </a:txBody>
                  <a:tcPr/>
                </a:tc>
                <a:tc gridSpan="4">
                  <a:txBody>
                    <a:bodyPr/>
                    <a:lstStyle/>
                    <a:p>
                      <a:pPr algn="ctr"/>
                      <a:r>
                        <a:rPr kumimoji="1" lang="ja-JP" altLang="en-US" sz="1800" dirty="0"/>
                        <a:t>令和９年度</a:t>
                      </a:r>
                    </a:p>
                  </a:txBody>
                  <a:tcPr marL="91435" marR="91435" marT="45722" marB="45722"/>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gridSpan="4">
                  <a:txBody>
                    <a:bodyPr/>
                    <a:lstStyle/>
                    <a:p>
                      <a:pPr algn="ctr"/>
                      <a:r>
                        <a:rPr kumimoji="1" lang="ja-JP" altLang="en-US" sz="1800" dirty="0"/>
                        <a:t>令和</a:t>
                      </a:r>
                      <a:r>
                        <a:rPr kumimoji="1" lang="en-US" altLang="ja-JP" sz="1800" dirty="0"/>
                        <a:t>10</a:t>
                      </a:r>
                      <a:r>
                        <a:rPr kumimoji="1" lang="ja-JP" altLang="en-US" sz="1800" dirty="0"/>
                        <a:t>年度</a:t>
                      </a:r>
                    </a:p>
                    <a:p>
                      <a:pPr algn="ctr"/>
                      <a:endParaRPr kumimoji="1" lang="ja-JP" altLang="en-US" sz="1800" dirty="0"/>
                    </a:p>
                  </a:txBody>
                  <a:tcPr marL="91435" marR="91435" marT="45722" marB="45722"/>
                </a:tc>
                <a:tc hMerge="1">
                  <a:txBody>
                    <a:bodyPr/>
                    <a:lstStyle/>
                    <a:p>
                      <a:pPr algn="ctr"/>
                      <a:endParaRPr kumimoji="1" lang="ja-JP" altLang="en-US" sz="1800" dirty="0"/>
                    </a:p>
                  </a:txBody>
                  <a:tcPr marL="91435" marR="91435" marT="45722" marB="45722"/>
                </a:tc>
                <a:tc hMerge="1">
                  <a:txBody>
                    <a:bodyPr/>
                    <a:lstStyle/>
                    <a:p>
                      <a:pPr algn="ctr"/>
                      <a:endParaRPr kumimoji="1" lang="ja-JP" altLang="en-US" sz="1800" dirty="0"/>
                    </a:p>
                  </a:txBody>
                  <a:tcPr marL="91435" marR="91435" marT="45722" marB="45722"/>
                </a:tc>
                <a:tc hMerge="1">
                  <a:txBody>
                    <a:bodyPr/>
                    <a:lstStyle/>
                    <a:p>
                      <a:pPr algn="ctr"/>
                      <a:endParaRPr kumimoji="1" lang="ja-JP" altLang="en-US" sz="1800" dirty="0"/>
                    </a:p>
                  </a:txBody>
                  <a:tcPr marL="91435" marR="91435" marT="45722" marB="45722"/>
                </a:tc>
                <a:tc gridSpan="4">
                  <a:txBody>
                    <a:bodyPr/>
                    <a:lstStyle/>
                    <a:p>
                      <a:pPr algn="ctr"/>
                      <a:r>
                        <a:rPr kumimoji="1" lang="ja-JP" altLang="en-US" sz="1800" dirty="0"/>
                        <a:t>令和</a:t>
                      </a:r>
                      <a:r>
                        <a:rPr kumimoji="1" lang="en-US" altLang="ja-JP" sz="1800" dirty="0"/>
                        <a:t>11</a:t>
                      </a:r>
                      <a:r>
                        <a:rPr kumimoji="1" lang="ja-JP" altLang="en-US" sz="1800" dirty="0"/>
                        <a:t>年度</a:t>
                      </a:r>
                    </a:p>
                  </a:txBody>
                  <a:tcPr marL="91435" marR="91435" marT="45722" marB="45722"/>
                </a:tc>
                <a:tc hMerge="1">
                  <a:txBody>
                    <a:bodyPr/>
                    <a:lstStyle/>
                    <a:p>
                      <a:pPr algn="ctr"/>
                      <a:endParaRPr kumimoji="1" lang="ja-JP" altLang="en-US" sz="1800" dirty="0"/>
                    </a:p>
                  </a:txBody>
                  <a:tcPr marL="91442" marR="91442" marT="45718" marB="45718"/>
                </a:tc>
                <a:tc hMerge="1">
                  <a:txBody>
                    <a:bodyPr/>
                    <a:lstStyle/>
                    <a:p>
                      <a:pPr algn="ctr"/>
                      <a:endParaRPr kumimoji="1" lang="ja-JP" altLang="en-US" sz="1800" dirty="0"/>
                    </a:p>
                  </a:txBody>
                  <a:tcPr marL="91442" marR="91442" marT="45718" marB="45718"/>
                </a:tc>
                <a:tc hMerge="1">
                  <a:txBody>
                    <a:bodyPr/>
                    <a:lstStyle/>
                    <a:p>
                      <a:pPr algn="ctr"/>
                      <a:endParaRPr kumimoji="1" lang="ja-JP" altLang="en-US" sz="1800" dirty="0"/>
                    </a:p>
                  </a:txBody>
                  <a:tcPr marL="91442" marR="91442" marT="45718" marB="45718"/>
                </a:tc>
                <a:extLst>
                  <a:ext uri="{0D108BD9-81ED-4DB2-BD59-A6C34878D82A}">
                    <a16:rowId xmlns:a16="http://schemas.microsoft.com/office/drawing/2014/main" val="10000"/>
                  </a:ext>
                </a:extLst>
              </a:tr>
              <a:tr h="735902">
                <a:tc>
                  <a:txBody>
                    <a:bodyPr/>
                    <a:lstStyle/>
                    <a:p>
                      <a:endParaRPr kumimoji="1" lang="ja-JP" altLang="en-US" sz="1200" dirty="0"/>
                    </a:p>
                  </a:txBody>
                  <a:tcPr marL="91435" marR="91435" marT="45722" marB="45722"/>
                </a:tc>
                <a:tc>
                  <a:txBody>
                    <a:bodyPr/>
                    <a:lstStyle/>
                    <a:p>
                      <a:r>
                        <a:rPr kumimoji="1" lang="ja-JP" altLang="en-US" sz="1200" dirty="0"/>
                        <a:t>チーム全体</a:t>
                      </a:r>
                    </a:p>
                  </a:txBody>
                  <a:tcPr marL="91435" marR="91435" marT="45722" marB="45722"/>
                </a:tc>
                <a:tc>
                  <a:txBody>
                    <a:bodyPr/>
                    <a:lstStyle/>
                    <a:p>
                      <a:r>
                        <a:rPr kumimoji="1" lang="ja-JP" altLang="en-US" sz="1200" i="1" dirty="0"/>
                        <a:t>プロジェクト目標を記載してください。</a:t>
                      </a:r>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1"/>
                  </a:ext>
                </a:extLst>
              </a:tr>
              <a:tr h="735902">
                <a:tc>
                  <a:txBody>
                    <a:bodyPr/>
                    <a:lstStyle/>
                    <a:p>
                      <a:r>
                        <a:rPr kumimoji="1" lang="en-US" altLang="ja-JP" sz="1800" dirty="0"/>
                        <a:t>A1</a:t>
                      </a:r>
                      <a:endParaRPr kumimoji="1" lang="ja-JP" altLang="en-US" sz="1800" dirty="0"/>
                    </a:p>
                  </a:txBody>
                  <a:tcPr marL="91435" marR="91435" marT="45722" marB="45722"/>
                </a:tc>
                <a:tc>
                  <a:txBody>
                    <a:bodyPr/>
                    <a:lstStyle/>
                    <a:p>
                      <a:r>
                        <a:rPr kumimoji="1" lang="en-US" altLang="ja-JP" sz="1200" dirty="0"/>
                        <a:t>XX</a:t>
                      </a:r>
                      <a:r>
                        <a:rPr kumimoji="1" lang="ja-JP" altLang="en-US" sz="1200" dirty="0"/>
                        <a:t>株式会社</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技術開発項目</a:t>
                      </a:r>
                      <a:r>
                        <a:rPr kumimoji="1" lang="en-US" altLang="ja-JP" sz="1200" i="1" dirty="0"/>
                        <a:t>A1</a:t>
                      </a:r>
                      <a:r>
                        <a:rPr kumimoji="1" lang="ja-JP" altLang="en-US" sz="1200" i="1" dirty="0"/>
                        <a:t>における定量的な目標を記載してください。</a:t>
                      </a:r>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2"/>
                  </a:ext>
                </a:extLst>
              </a:tr>
              <a:tr h="823023">
                <a:tc>
                  <a:txBody>
                    <a:bodyPr/>
                    <a:lstStyle/>
                    <a:p>
                      <a:r>
                        <a:rPr kumimoji="1" lang="en-US" altLang="ja-JP" sz="1800" dirty="0"/>
                        <a:t>A2</a:t>
                      </a:r>
                      <a:endParaRPr kumimoji="1" lang="ja-JP" altLang="en-US" sz="1800" dirty="0"/>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t>YY</a:t>
                      </a:r>
                      <a:r>
                        <a:rPr kumimoji="1" lang="ja-JP" altLang="en-US" sz="1200" dirty="0"/>
                        <a:t>株式会社</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技術開発項目</a:t>
                      </a:r>
                      <a:r>
                        <a:rPr kumimoji="1" lang="en-US" altLang="ja-JP" sz="1200" i="1" dirty="0"/>
                        <a:t>A2</a:t>
                      </a:r>
                      <a:r>
                        <a:rPr kumimoji="1" lang="ja-JP" altLang="en-US" sz="1200" i="1" dirty="0"/>
                        <a:t>における定量的な目標を記載してください。</a:t>
                      </a:r>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3"/>
                  </a:ext>
                </a:extLst>
              </a:tr>
              <a:tr h="823023">
                <a:tc>
                  <a:txBody>
                    <a:bodyPr/>
                    <a:lstStyle/>
                    <a:p>
                      <a:r>
                        <a:rPr kumimoji="1" lang="en-US" altLang="ja-JP" sz="1800" dirty="0"/>
                        <a:t>A3</a:t>
                      </a:r>
                      <a:endParaRPr kumimoji="1" lang="ja-JP" altLang="en-US" sz="1800" dirty="0"/>
                    </a:p>
                  </a:txBody>
                  <a:tcPr marL="91435" marR="91435" marT="45722" marB="45722"/>
                </a:tc>
                <a:tc>
                  <a:txBody>
                    <a:bodyPr/>
                    <a:lstStyle/>
                    <a:p>
                      <a:r>
                        <a:rPr kumimoji="1" lang="en-US" altLang="ja-JP" sz="1200" dirty="0"/>
                        <a:t>ZZ</a:t>
                      </a:r>
                      <a:r>
                        <a:rPr kumimoji="1" lang="ja-JP" altLang="en-US" sz="1200" dirty="0"/>
                        <a:t>大学</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技術開発項目</a:t>
                      </a:r>
                      <a:r>
                        <a:rPr kumimoji="1" lang="en-US" altLang="ja-JP" sz="1200" i="1" dirty="0"/>
                        <a:t>A3</a:t>
                      </a:r>
                      <a:r>
                        <a:rPr kumimoji="1" lang="ja-JP" altLang="en-US" sz="1200" i="1" dirty="0"/>
                        <a:t>における定量的な目標を記載してください。</a:t>
                      </a:r>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4"/>
                  </a:ext>
                </a:extLst>
              </a:tr>
              <a:tr h="823023">
                <a:tc>
                  <a:txBody>
                    <a:bodyPr/>
                    <a:lstStyle/>
                    <a:p>
                      <a:r>
                        <a:rPr kumimoji="1" lang="en-US" altLang="ja-JP" sz="1800" dirty="0"/>
                        <a:t>B</a:t>
                      </a:r>
                      <a:endParaRPr kumimoji="1" lang="ja-JP" altLang="en-US" sz="1800" dirty="0"/>
                    </a:p>
                  </a:txBody>
                  <a:tcPr marL="91435" marR="91435" marT="45722" marB="45722"/>
                </a:tc>
                <a:tc>
                  <a:txBody>
                    <a:bodyPr/>
                    <a:lstStyle/>
                    <a:p>
                      <a:r>
                        <a:rPr kumimoji="1" lang="ja-JP" altLang="en-US" sz="1800" dirty="0"/>
                        <a:t>・・・</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技術開発項目</a:t>
                      </a:r>
                      <a:r>
                        <a:rPr kumimoji="1" lang="en-US" altLang="ja-JP" sz="1200" i="1" dirty="0"/>
                        <a:t>B</a:t>
                      </a:r>
                      <a:r>
                        <a:rPr kumimoji="1" lang="ja-JP" altLang="en-US" sz="1200" i="1" dirty="0"/>
                        <a:t>における定量的な目標を記載してください。</a:t>
                      </a:r>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5"/>
                  </a:ext>
                </a:extLst>
              </a:tr>
              <a:tr h="823023">
                <a:tc>
                  <a:txBody>
                    <a:bodyPr/>
                    <a:lstStyle/>
                    <a:p>
                      <a:r>
                        <a:rPr kumimoji="1" lang="en-US" altLang="ja-JP" sz="1800" dirty="0"/>
                        <a:t>C</a:t>
                      </a:r>
                      <a:endParaRPr kumimoji="1" lang="ja-JP" altLang="en-US" sz="1800" dirty="0"/>
                    </a:p>
                  </a:txBody>
                  <a:tcPr marL="91435" marR="91435" marT="45722" marB="45722"/>
                </a:tc>
                <a:tc>
                  <a:txBody>
                    <a:bodyPr/>
                    <a:lstStyle/>
                    <a:p>
                      <a:r>
                        <a:rPr kumimoji="1" lang="ja-JP" altLang="en-US" sz="1800" dirty="0"/>
                        <a:t>・・・</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技術開発項目</a:t>
                      </a:r>
                      <a:r>
                        <a:rPr kumimoji="1" lang="en-US" altLang="ja-JP" sz="1200" i="1" dirty="0"/>
                        <a:t>C</a:t>
                      </a:r>
                      <a:r>
                        <a:rPr kumimoji="1" lang="ja-JP" altLang="en-US" sz="1200" i="1" dirty="0"/>
                        <a:t>における定量的な目標を記載してください。</a:t>
                      </a:r>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6"/>
                  </a:ext>
                </a:extLst>
              </a:tr>
              <a:tr h="735902">
                <a:tc>
                  <a:txBody>
                    <a:bodyPr/>
                    <a:lstStyle/>
                    <a:p>
                      <a:r>
                        <a:rPr kumimoji="1" lang="en-US" altLang="ja-JP" sz="1800" dirty="0"/>
                        <a:t>D</a:t>
                      </a:r>
                      <a:endParaRPr kumimoji="1" lang="ja-JP" altLang="en-US" sz="1800" dirty="0"/>
                    </a:p>
                  </a:txBody>
                  <a:tcPr marL="91435" marR="91435" marT="45722" marB="45722"/>
                </a:tc>
                <a:tc>
                  <a:txBody>
                    <a:bodyPr/>
                    <a:lstStyle/>
                    <a:p>
                      <a:r>
                        <a:rPr kumimoji="1" lang="ja-JP" altLang="en-US" sz="1800" dirty="0"/>
                        <a:t>・・・</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技術開発項目</a:t>
                      </a:r>
                      <a:r>
                        <a:rPr kumimoji="1" lang="en-US" altLang="ja-JP" sz="1200" i="1" dirty="0"/>
                        <a:t>D</a:t>
                      </a:r>
                      <a:r>
                        <a:rPr kumimoji="1" lang="ja-JP" altLang="en-US" sz="1200" i="1" dirty="0"/>
                        <a:t>における定量的な目標を記載してください。</a:t>
                      </a:r>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7"/>
                  </a:ext>
                </a:extLst>
              </a:tr>
            </a:tbl>
          </a:graphicData>
        </a:graphic>
      </p:graphicFrame>
      <p:cxnSp>
        <p:nvCxnSpPr>
          <p:cNvPr id="4" name="直線矢印コネクタ 20">
            <a:extLst>
              <a:ext uri="{FF2B5EF4-FFF2-40B4-BE49-F238E27FC236}">
                <a16:creationId xmlns:a16="http://schemas.microsoft.com/office/drawing/2014/main" id="{C23D72D3-4129-91C7-0D3C-7225DEC4071E}"/>
              </a:ext>
            </a:extLst>
          </p:cNvPr>
          <p:cNvCxnSpPr>
            <a:cxnSpLocks noChangeShapeType="1"/>
          </p:cNvCxnSpPr>
          <p:nvPr/>
        </p:nvCxnSpPr>
        <p:spPr bwMode="auto">
          <a:xfrm>
            <a:off x="7815739" y="3625850"/>
            <a:ext cx="0" cy="619125"/>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5" name="テキスト ボックス 62">
            <a:extLst>
              <a:ext uri="{FF2B5EF4-FFF2-40B4-BE49-F238E27FC236}">
                <a16:creationId xmlns:a16="http://schemas.microsoft.com/office/drawing/2014/main" id="{4EB863CE-B6F1-2605-5178-C430C6482C06}"/>
              </a:ext>
            </a:extLst>
          </p:cNvPr>
          <p:cNvSpPr txBox="1">
            <a:spLocks noChangeArrowheads="1"/>
          </p:cNvSpPr>
          <p:nvPr/>
        </p:nvSpPr>
        <p:spPr bwMode="auto">
          <a:xfrm>
            <a:off x="6839438" y="3568844"/>
            <a:ext cx="890587"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○○の評価</a:t>
            </a:r>
          </a:p>
        </p:txBody>
      </p:sp>
      <p:sp>
        <p:nvSpPr>
          <p:cNvPr id="6" name="テキスト ボックス 63">
            <a:extLst>
              <a:ext uri="{FF2B5EF4-FFF2-40B4-BE49-F238E27FC236}">
                <a16:creationId xmlns:a16="http://schemas.microsoft.com/office/drawing/2014/main" id="{77D223CD-E2CA-99C3-79D3-9EA540B613E5}"/>
              </a:ext>
            </a:extLst>
          </p:cNvPr>
          <p:cNvSpPr txBox="1">
            <a:spLocks noChangeArrowheads="1"/>
          </p:cNvSpPr>
          <p:nvPr/>
        </p:nvSpPr>
        <p:spPr bwMode="auto">
          <a:xfrm>
            <a:off x="3654741" y="3024606"/>
            <a:ext cx="890587"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○○の開発</a:t>
            </a:r>
          </a:p>
        </p:txBody>
      </p:sp>
      <p:cxnSp>
        <p:nvCxnSpPr>
          <p:cNvPr id="7" name="直線矢印コネクタ 43">
            <a:extLst>
              <a:ext uri="{FF2B5EF4-FFF2-40B4-BE49-F238E27FC236}">
                <a16:creationId xmlns:a16="http://schemas.microsoft.com/office/drawing/2014/main" id="{B27CD3B5-7C05-CAAA-BAF3-FDB814642B10}"/>
              </a:ext>
            </a:extLst>
          </p:cNvPr>
          <p:cNvCxnSpPr>
            <a:cxnSpLocks noChangeShapeType="1"/>
          </p:cNvCxnSpPr>
          <p:nvPr/>
        </p:nvCxnSpPr>
        <p:spPr bwMode="auto">
          <a:xfrm>
            <a:off x="9035497" y="5768975"/>
            <a:ext cx="842962"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 name="直線矢印コネクタ 39">
            <a:extLst>
              <a:ext uri="{FF2B5EF4-FFF2-40B4-BE49-F238E27FC236}">
                <a16:creationId xmlns:a16="http://schemas.microsoft.com/office/drawing/2014/main" id="{2CD1C37B-40B2-BE17-18FD-2756544B198B}"/>
              </a:ext>
            </a:extLst>
          </p:cNvPr>
          <p:cNvCxnSpPr>
            <a:cxnSpLocks noChangeShapeType="1"/>
          </p:cNvCxnSpPr>
          <p:nvPr/>
        </p:nvCxnSpPr>
        <p:spPr bwMode="auto">
          <a:xfrm>
            <a:off x="6469977" y="4284663"/>
            <a:ext cx="131511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2" name="直線矢印コネクタ 43">
            <a:extLst>
              <a:ext uri="{FF2B5EF4-FFF2-40B4-BE49-F238E27FC236}">
                <a16:creationId xmlns:a16="http://schemas.microsoft.com/office/drawing/2014/main" id="{F2DC2134-C6B3-62BD-7E64-5022B0012D60}"/>
              </a:ext>
            </a:extLst>
          </p:cNvPr>
          <p:cNvCxnSpPr>
            <a:cxnSpLocks noChangeShapeType="1"/>
          </p:cNvCxnSpPr>
          <p:nvPr/>
        </p:nvCxnSpPr>
        <p:spPr bwMode="auto">
          <a:xfrm>
            <a:off x="8314660" y="4989513"/>
            <a:ext cx="755630"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3" name="直線矢印コネクタ 46">
            <a:extLst>
              <a:ext uri="{FF2B5EF4-FFF2-40B4-BE49-F238E27FC236}">
                <a16:creationId xmlns:a16="http://schemas.microsoft.com/office/drawing/2014/main" id="{6064BE53-BFF3-7BF8-B385-BBBBC0464643}"/>
              </a:ext>
            </a:extLst>
          </p:cNvPr>
          <p:cNvCxnSpPr>
            <a:cxnSpLocks noChangeShapeType="1"/>
          </p:cNvCxnSpPr>
          <p:nvPr/>
        </p:nvCxnSpPr>
        <p:spPr bwMode="auto">
          <a:xfrm>
            <a:off x="6515100" y="2787650"/>
            <a:ext cx="799743"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4" name="テキスト ボックス 14">
            <a:extLst>
              <a:ext uri="{FF2B5EF4-FFF2-40B4-BE49-F238E27FC236}">
                <a16:creationId xmlns:a16="http://schemas.microsoft.com/office/drawing/2014/main" id="{11157CE6-DFD8-0C7E-281E-3C52C44D6A77}"/>
              </a:ext>
            </a:extLst>
          </p:cNvPr>
          <p:cNvSpPr txBox="1">
            <a:spLocks noChangeArrowheads="1"/>
          </p:cNvSpPr>
          <p:nvPr/>
        </p:nvSpPr>
        <p:spPr bwMode="auto">
          <a:xfrm>
            <a:off x="3470719" y="2265727"/>
            <a:ext cx="88998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○○の開発</a:t>
            </a:r>
          </a:p>
        </p:txBody>
      </p:sp>
      <p:sp>
        <p:nvSpPr>
          <p:cNvPr id="15" name="テキスト ボックス 48">
            <a:extLst>
              <a:ext uri="{FF2B5EF4-FFF2-40B4-BE49-F238E27FC236}">
                <a16:creationId xmlns:a16="http://schemas.microsoft.com/office/drawing/2014/main" id="{30234180-F08C-ECDB-B20E-80125F8DED1F}"/>
              </a:ext>
            </a:extLst>
          </p:cNvPr>
          <p:cNvSpPr txBox="1">
            <a:spLocks noChangeArrowheads="1"/>
          </p:cNvSpPr>
          <p:nvPr/>
        </p:nvSpPr>
        <p:spPr bwMode="auto">
          <a:xfrm>
            <a:off x="6469977" y="2506196"/>
            <a:ext cx="88998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○○の開発</a:t>
            </a:r>
          </a:p>
        </p:txBody>
      </p:sp>
      <p:sp>
        <p:nvSpPr>
          <p:cNvPr id="16" name="テキスト ボックス 55">
            <a:extLst>
              <a:ext uri="{FF2B5EF4-FFF2-40B4-BE49-F238E27FC236}">
                <a16:creationId xmlns:a16="http://schemas.microsoft.com/office/drawing/2014/main" id="{48329402-30FA-F20D-18AE-B98489B94427}"/>
              </a:ext>
            </a:extLst>
          </p:cNvPr>
          <p:cNvSpPr txBox="1">
            <a:spLocks noChangeArrowheads="1"/>
          </p:cNvSpPr>
          <p:nvPr/>
        </p:nvSpPr>
        <p:spPr bwMode="auto">
          <a:xfrm>
            <a:off x="5607759" y="3997139"/>
            <a:ext cx="88998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○○の開発</a:t>
            </a:r>
          </a:p>
        </p:txBody>
      </p:sp>
      <p:sp>
        <p:nvSpPr>
          <p:cNvPr id="17" name="テキスト ボックス 56">
            <a:extLst>
              <a:ext uri="{FF2B5EF4-FFF2-40B4-BE49-F238E27FC236}">
                <a16:creationId xmlns:a16="http://schemas.microsoft.com/office/drawing/2014/main" id="{D93BFE44-261D-20A7-0F74-E700D0BDEA74}"/>
              </a:ext>
            </a:extLst>
          </p:cNvPr>
          <p:cNvSpPr txBox="1">
            <a:spLocks noChangeArrowheads="1"/>
          </p:cNvSpPr>
          <p:nvPr/>
        </p:nvSpPr>
        <p:spPr bwMode="auto">
          <a:xfrm>
            <a:off x="7827398" y="3990239"/>
            <a:ext cx="99739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○○との統合</a:t>
            </a:r>
          </a:p>
        </p:txBody>
      </p:sp>
      <p:cxnSp>
        <p:nvCxnSpPr>
          <p:cNvPr id="18" name="直線矢印コネクタ 58">
            <a:extLst>
              <a:ext uri="{FF2B5EF4-FFF2-40B4-BE49-F238E27FC236}">
                <a16:creationId xmlns:a16="http://schemas.microsoft.com/office/drawing/2014/main" id="{C2C11569-17B8-B160-A68B-ED112623454D}"/>
              </a:ext>
            </a:extLst>
          </p:cNvPr>
          <p:cNvCxnSpPr>
            <a:cxnSpLocks noChangeShapeType="1"/>
          </p:cNvCxnSpPr>
          <p:nvPr/>
        </p:nvCxnSpPr>
        <p:spPr bwMode="auto">
          <a:xfrm>
            <a:off x="6918251" y="3562350"/>
            <a:ext cx="89748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9" name="直線矢印コネクタ 64">
            <a:extLst>
              <a:ext uri="{FF2B5EF4-FFF2-40B4-BE49-F238E27FC236}">
                <a16:creationId xmlns:a16="http://schemas.microsoft.com/office/drawing/2014/main" id="{92AC407C-2249-60A3-AF5C-4573220B9242}"/>
              </a:ext>
            </a:extLst>
          </p:cNvPr>
          <p:cNvCxnSpPr>
            <a:cxnSpLocks noChangeShapeType="1"/>
          </p:cNvCxnSpPr>
          <p:nvPr/>
        </p:nvCxnSpPr>
        <p:spPr bwMode="auto">
          <a:xfrm>
            <a:off x="8273769" y="4284663"/>
            <a:ext cx="0" cy="66675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cxnSp>
        <p:nvCxnSpPr>
          <p:cNvPr id="20" name="直線矢印コネクタ 70">
            <a:extLst>
              <a:ext uri="{FF2B5EF4-FFF2-40B4-BE49-F238E27FC236}">
                <a16:creationId xmlns:a16="http://schemas.microsoft.com/office/drawing/2014/main" id="{596EC3CB-DF0F-26E7-47C7-0F59397B606F}"/>
              </a:ext>
            </a:extLst>
          </p:cNvPr>
          <p:cNvCxnSpPr>
            <a:cxnSpLocks noChangeShapeType="1"/>
          </p:cNvCxnSpPr>
          <p:nvPr/>
        </p:nvCxnSpPr>
        <p:spPr bwMode="auto">
          <a:xfrm flipH="1" flipV="1">
            <a:off x="9899076" y="1998663"/>
            <a:ext cx="17465" cy="451485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22" name="ドーナツ 7170">
            <a:extLst>
              <a:ext uri="{FF2B5EF4-FFF2-40B4-BE49-F238E27FC236}">
                <a16:creationId xmlns:a16="http://schemas.microsoft.com/office/drawing/2014/main" id="{2F0F4E9A-03CF-34CA-4748-CCBD01614D40}"/>
              </a:ext>
            </a:extLst>
          </p:cNvPr>
          <p:cNvSpPr/>
          <p:nvPr/>
        </p:nvSpPr>
        <p:spPr bwMode="auto">
          <a:xfrm>
            <a:off x="9727649" y="1655763"/>
            <a:ext cx="342900" cy="342900"/>
          </a:xfrm>
          <a:prstGeom prst="donut">
            <a:avLst/>
          </a:prstGeom>
          <a:solidFill>
            <a:schemeClr val="bg1"/>
          </a:soli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cxnSp>
        <p:nvCxnSpPr>
          <p:cNvPr id="23" name="直線矢印コネクタ 73">
            <a:extLst>
              <a:ext uri="{FF2B5EF4-FFF2-40B4-BE49-F238E27FC236}">
                <a16:creationId xmlns:a16="http://schemas.microsoft.com/office/drawing/2014/main" id="{F2ACD6AA-15FE-69F4-941C-CCADD58D57F7}"/>
              </a:ext>
            </a:extLst>
          </p:cNvPr>
          <p:cNvCxnSpPr>
            <a:cxnSpLocks noChangeShapeType="1"/>
          </p:cNvCxnSpPr>
          <p:nvPr/>
        </p:nvCxnSpPr>
        <p:spPr bwMode="auto">
          <a:xfrm>
            <a:off x="7341271" y="2852738"/>
            <a:ext cx="0" cy="64692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24" name="テキスト ボックス 56">
            <a:extLst>
              <a:ext uri="{FF2B5EF4-FFF2-40B4-BE49-F238E27FC236}">
                <a16:creationId xmlns:a16="http://schemas.microsoft.com/office/drawing/2014/main" id="{4ABA279A-C00F-0BE8-EB4D-CA1823357EE4}"/>
              </a:ext>
            </a:extLst>
          </p:cNvPr>
          <p:cNvSpPr txBox="1">
            <a:spLocks noChangeArrowheads="1"/>
          </p:cNvSpPr>
          <p:nvPr/>
        </p:nvSpPr>
        <p:spPr bwMode="auto">
          <a:xfrm>
            <a:off x="8134706" y="5025232"/>
            <a:ext cx="982794"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システム統合</a:t>
            </a:r>
          </a:p>
        </p:txBody>
      </p:sp>
      <p:cxnSp>
        <p:nvCxnSpPr>
          <p:cNvPr id="25" name="直線矢印コネクタ 64">
            <a:extLst>
              <a:ext uri="{FF2B5EF4-FFF2-40B4-BE49-F238E27FC236}">
                <a16:creationId xmlns:a16="http://schemas.microsoft.com/office/drawing/2014/main" id="{2CA2DF5D-0223-BAF6-5198-4FECEB9D386C}"/>
              </a:ext>
            </a:extLst>
          </p:cNvPr>
          <p:cNvCxnSpPr>
            <a:cxnSpLocks noChangeShapeType="1"/>
          </p:cNvCxnSpPr>
          <p:nvPr/>
        </p:nvCxnSpPr>
        <p:spPr bwMode="auto">
          <a:xfrm>
            <a:off x="9059176" y="5038725"/>
            <a:ext cx="0" cy="668338"/>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26" name="テキスト ボックス 56">
            <a:extLst>
              <a:ext uri="{FF2B5EF4-FFF2-40B4-BE49-F238E27FC236}">
                <a16:creationId xmlns:a16="http://schemas.microsoft.com/office/drawing/2014/main" id="{91DDA973-23F1-1648-820D-218E7F9C04E1}"/>
              </a:ext>
            </a:extLst>
          </p:cNvPr>
          <p:cNvSpPr txBox="1">
            <a:spLocks noChangeArrowheads="1"/>
          </p:cNvSpPr>
          <p:nvPr/>
        </p:nvSpPr>
        <p:spPr bwMode="auto">
          <a:xfrm>
            <a:off x="9059176" y="5514975"/>
            <a:ext cx="890707"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○○の実証</a:t>
            </a:r>
          </a:p>
        </p:txBody>
      </p:sp>
      <p:cxnSp>
        <p:nvCxnSpPr>
          <p:cNvPr id="28" name="直線矢印コネクタ 39">
            <a:extLst>
              <a:ext uri="{FF2B5EF4-FFF2-40B4-BE49-F238E27FC236}">
                <a16:creationId xmlns:a16="http://schemas.microsoft.com/office/drawing/2014/main" id="{456AA119-B86B-9C86-F7D7-A3B05A9514A8}"/>
              </a:ext>
            </a:extLst>
          </p:cNvPr>
          <p:cNvCxnSpPr>
            <a:cxnSpLocks noChangeShapeType="1"/>
          </p:cNvCxnSpPr>
          <p:nvPr/>
        </p:nvCxnSpPr>
        <p:spPr bwMode="auto">
          <a:xfrm>
            <a:off x="4669076" y="6532563"/>
            <a:ext cx="1575780"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29" name="テキスト ボックス 55">
            <a:extLst>
              <a:ext uri="{FF2B5EF4-FFF2-40B4-BE49-F238E27FC236}">
                <a16:creationId xmlns:a16="http://schemas.microsoft.com/office/drawing/2014/main" id="{AD167C0F-5A5B-9D63-352C-0CAD9E7C530A}"/>
              </a:ext>
            </a:extLst>
          </p:cNvPr>
          <p:cNvSpPr txBox="1">
            <a:spLocks noChangeArrowheads="1"/>
          </p:cNvSpPr>
          <p:nvPr/>
        </p:nvSpPr>
        <p:spPr bwMode="auto">
          <a:xfrm>
            <a:off x="3470719" y="6258253"/>
            <a:ext cx="88998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○○の調査</a:t>
            </a:r>
          </a:p>
        </p:txBody>
      </p:sp>
      <p:cxnSp>
        <p:nvCxnSpPr>
          <p:cNvPr id="30" name="直線矢印コネクタ 39">
            <a:extLst>
              <a:ext uri="{FF2B5EF4-FFF2-40B4-BE49-F238E27FC236}">
                <a16:creationId xmlns:a16="http://schemas.microsoft.com/office/drawing/2014/main" id="{DF751F77-1EBC-E1A7-C797-B56A06D1BD2B}"/>
              </a:ext>
            </a:extLst>
          </p:cNvPr>
          <p:cNvCxnSpPr>
            <a:cxnSpLocks noChangeShapeType="1"/>
          </p:cNvCxnSpPr>
          <p:nvPr/>
        </p:nvCxnSpPr>
        <p:spPr bwMode="auto">
          <a:xfrm flipV="1">
            <a:off x="6534137" y="6891338"/>
            <a:ext cx="1297314" cy="635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31" name="テキスト ボックス 55">
            <a:extLst>
              <a:ext uri="{FF2B5EF4-FFF2-40B4-BE49-F238E27FC236}">
                <a16:creationId xmlns:a16="http://schemas.microsoft.com/office/drawing/2014/main" id="{F242090D-5ED9-34BD-B9A4-7906FC755A78}"/>
              </a:ext>
            </a:extLst>
          </p:cNvPr>
          <p:cNvSpPr txBox="1">
            <a:spLocks noChangeArrowheads="1"/>
          </p:cNvSpPr>
          <p:nvPr/>
        </p:nvSpPr>
        <p:spPr bwMode="auto">
          <a:xfrm>
            <a:off x="6619615" y="6629564"/>
            <a:ext cx="99739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○○との協議</a:t>
            </a:r>
          </a:p>
        </p:txBody>
      </p:sp>
      <p:cxnSp>
        <p:nvCxnSpPr>
          <p:cNvPr id="32" name="直線矢印コネクタ 39">
            <a:extLst>
              <a:ext uri="{FF2B5EF4-FFF2-40B4-BE49-F238E27FC236}">
                <a16:creationId xmlns:a16="http://schemas.microsoft.com/office/drawing/2014/main" id="{BACDA8E2-B914-F6E0-5273-8D638AFEA6B1}"/>
              </a:ext>
            </a:extLst>
          </p:cNvPr>
          <p:cNvCxnSpPr>
            <a:cxnSpLocks noChangeShapeType="1"/>
          </p:cNvCxnSpPr>
          <p:nvPr/>
        </p:nvCxnSpPr>
        <p:spPr bwMode="auto">
          <a:xfrm>
            <a:off x="8314660" y="6532563"/>
            <a:ext cx="1605680"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33" name="テキスト ボックス 55">
            <a:extLst>
              <a:ext uri="{FF2B5EF4-FFF2-40B4-BE49-F238E27FC236}">
                <a16:creationId xmlns:a16="http://schemas.microsoft.com/office/drawing/2014/main" id="{4A8B8695-C5FF-0800-D2A6-D43B8FA588DE}"/>
              </a:ext>
            </a:extLst>
          </p:cNvPr>
          <p:cNvSpPr txBox="1">
            <a:spLocks noChangeArrowheads="1"/>
          </p:cNvSpPr>
          <p:nvPr/>
        </p:nvSpPr>
        <p:spPr bwMode="auto">
          <a:xfrm>
            <a:off x="8255740" y="6259513"/>
            <a:ext cx="1313039"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事業化計画の策定</a:t>
            </a:r>
          </a:p>
        </p:txBody>
      </p:sp>
      <p:cxnSp>
        <p:nvCxnSpPr>
          <p:cNvPr id="34" name="直線矢印コネクタ 64">
            <a:extLst>
              <a:ext uri="{FF2B5EF4-FFF2-40B4-BE49-F238E27FC236}">
                <a16:creationId xmlns:a16="http://schemas.microsoft.com/office/drawing/2014/main" id="{F13071AC-8F40-2CB3-94EB-9ABBCDB09ABD}"/>
              </a:ext>
            </a:extLst>
          </p:cNvPr>
          <p:cNvCxnSpPr>
            <a:cxnSpLocks noChangeShapeType="1"/>
          </p:cNvCxnSpPr>
          <p:nvPr/>
        </p:nvCxnSpPr>
        <p:spPr bwMode="auto">
          <a:xfrm flipV="1">
            <a:off x="9487858" y="5775325"/>
            <a:ext cx="0" cy="712788"/>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cxnSp>
        <p:nvCxnSpPr>
          <p:cNvPr id="35" name="直線矢印コネクタ 8">
            <a:extLst>
              <a:ext uri="{FF2B5EF4-FFF2-40B4-BE49-F238E27FC236}">
                <a16:creationId xmlns:a16="http://schemas.microsoft.com/office/drawing/2014/main" id="{0A0F130E-92B6-251B-B672-22A41BEB3354}"/>
              </a:ext>
            </a:extLst>
          </p:cNvPr>
          <p:cNvCxnSpPr>
            <a:cxnSpLocks noChangeShapeType="1"/>
          </p:cNvCxnSpPr>
          <p:nvPr/>
        </p:nvCxnSpPr>
        <p:spPr bwMode="auto">
          <a:xfrm>
            <a:off x="3149601" y="2521222"/>
            <a:ext cx="152464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36" name="テキスト ボックス 14">
            <a:extLst>
              <a:ext uri="{FF2B5EF4-FFF2-40B4-BE49-F238E27FC236}">
                <a16:creationId xmlns:a16="http://schemas.microsoft.com/office/drawing/2014/main" id="{37432C36-24B8-9956-1309-41B8F7BE9BEB}"/>
              </a:ext>
            </a:extLst>
          </p:cNvPr>
          <p:cNvSpPr txBox="1">
            <a:spLocks noChangeArrowheads="1"/>
          </p:cNvSpPr>
          <p:nvPr/>
        </p:nvSpPr>
        <p:spPr bwMode="auto">
          <a:xfrm>
            <a:off x="4728365" y="2259663"/>
            <a:ext cx="890587"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○○の開発</a:t>
            </a:r>
          </a:p>
        </p:txBody>
      </p:sp>
      <p:sp>
        <p:nvSpPr>
          <p:cNvPr id="37" name="テキスト ボックス 63">
            <a:extLst>
              <a:ext uri="{FF2B5EF4-FFF2-40B4-BE49-F238E27FC236}">
                <a16:creationId xmlns:a16="http://schemas.microsoft.com/office/drawing/2014/main" id="{92CABEBE-3E4B-9C6F-B7EE-F95C2F67D814}"/>
              </a:ext>
            </a:extLst>
          </p:cNvPr>
          <p:cNvSpPr txBox="1">
            <a:spLocks noChangeArrowheads="1"/>
          </p:cNvSpPr>
          <p:nvPr/>
        </p:nvSpPr>
        <p:spPr bwMode="auto">
          <a:xfrm>
            <a:off x="4918124" y="3024606"/>
            <a:ext cx="88900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○○の開発</a:t>
            </a:r>
          </a:p>
        </p:txBody>
      </p:sp>
      <p:cxnSp>
        <p:nvCxnSpPr>
          <p:cNvPr id="39" name="直線矢印コネクタ 39">
            <a:extLst>
              <a:ext uri="{FF2B5EF4-FFF2-40B4-BE49-F238E27FC236}">
                <a16:creationId xmlns:a16="http://schemas.microsoft.com/office/drawing/2014/main" id="{64BC3741-2997-AB0D-A2B1-35A51B1DE422}"/>
              </a:ext>
            </a:extLst>
          </p:cNvPr>
          <p:cNvCxnSpPr>
            <a:cxnSpLocks noChangeShapeType="1"/>
          </p:cNvCxnSpPr>
          <p:nvPr/>
        </p:nvCxnSpPr>
        <p:spPr bwMode="auto">
          <a:xfrm>
            <a:off x="7841251" y="4283075"/>
            <a:ext cx="45402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40" name="直線矢印コネクタ 39">
            <a:extLst>
              <a:ext uri="{FF2B5EF4-FFF2-40B4-BE49-F238E27FC236}">
                <a16:creationId xmlns:a16="http://schemas.microsoft.com/office/drawing/2014/main" id="{8859C520-166A-B229-1CBB-4DEF11419D5D}"/>
              </a:ext>
            </a:extLst>
          </p:cNvPr>
          <p:cNvCxnSpPr>
            <a:cxnSpLocks noChangeShapeType="1"/>
          </p:cNvCxnSpPr>
          <p:nvPr/>
        </p:nvCxnSpPr>
        <p:spPr bwMode="auto">
          <a:xfrm>
            <a:off x="5562806" y="4283075"/>
            <a:ext cx="889017"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41" name="直線矢印コネクタ 39">
            <a:extLst>
              <a:ext uri="{FF2B5EF4-FFF2-40B4-BE49-F238E27FC236}">
                <a16:creationId xmlns:a16="http://schemas.microsoft.com/office/drawing/2014/main" id="{D16E87F1-972D-F964-4702-F182B43C8CE6}"/>
              </a:ext>
            </a:extLst>
          </p:cNvPr>
          <p:cNvCxnSpPr>
            <a:cxnSpLocks noChangeShapeType="1"/>
          </p:cNvCxnSpPr>
          <p:nvPr/>
        </p:nvCxnSpPr>
        <p:spPr bwMode="auto">
          <a:xfrm>
            <a:off x="7386084" y="6532563"/>
            <a:ext cx="869656"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42" name="テキスト ボックス 55">
            <a:extLst>
              <a:ext uri="{FF2B5EF4-FFF2-40B4-BE49-F238E27FC236}">
                <a16:creationId xmlns:a16="http://schemas.microsoft.com/office/drawing/2014/main" id="{130D602B-B8DE-90F8-A4C0-B35B5D1A04BD}"/>
              </a:ext>
            </a:extLst>
          </p:cNvPr>
          <p:cNvSpPr txBox="1">
            <a:spLocks noChangeArrowheads="1"/>
          </p:cNvSpPr>
          <p:nvPr/>
        </p:nvSpPr>
        <p:spPr bwMode="auto">
          <a:xfrm>
            <a:off x="6582809" y="6249988"/>
            <a:ext cx="1312863"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事業化計画の策定</a:t>
            </a:r>
          </a:p>
        </p:txBody>
      </p:sp>
      <p:sp>
        <p:nvSpPr>
          <p:cNvPr id="43" name="テキスト ボックス 55">
            <a:extLst>
              <a:ext uri="{FF2B5EF4-FFF2-40B4-BE49-F238E27FC236}">
                <a16:creationId xmlns:a16="http://schemas.microsoft.com/office/drawing/2014/main" id="{A10E3E7D-5E0A-8266-D0AB-068BFC8E1229}"/>
              </a:ext>
            </a:extLst>
          </p:cNvPr>
          <p:cNvSpPr txBox="1">
            <a:spLocks noChangeArrowheads="1"/>
          </p:cNvSpPr>
          <p:nvPr/>
        </p:nvSpPr>
        <p:spPr bwMode="auto">
          <a:xfrm>
            <a:off x="4993210" y="6282847"/>
            <a:ext cx="890588"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○○の調査</a:t>
            </a:r>
          </a:p>
        </p:txBody>
      </p:sp>
      <p:sp>
        <p:nvSpPr>
          <p:cNvPr id="45" name="テキスト ボックス 55">
            <a:extLst>
              <a:ext uri="{FF2B5EF4-FFF2-40B4-BE49-F238E27FC236}">
                <a16:creationId xmlns:a16="http://schemas.microsoft.com/office/drawing/2014/main" id="{B41BB9E3-9772-9C6B-63A2-55FEB8A559CB}"/>
              </a:ext>
            </a:extLst>
          </p:cNvPr>
          <p:cNvSpPr txBox="1">
            <a:spLocks noChangeArrowheads="1"/>
          </p:cNvSpPr>
          <p:nvPr/>
        </p:nvSpPr>
        <p:spPr bwMode="auto">
          <a:xfrm>
            <a:off x="6683034" y="4007943"/>
            <a:ext cx="88900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○○の開発</a:t>
            </a:r>
          </a:p>
        </p:txBody>
      </p:sp>
      <p:sp>
        <p:nvSpPr>
          <p:cNvPr id="46" name="角丸四角形吹き出し 30">
            <a:extLst>
              <a:ext uri="{FF2B5EF4-FFF2-40B4-BE49-F238E27FC236}">
                <a16:creationId xmlns:a16="http://schemas.microsoft.com/office/drawing/2014/main" id="{59FCE60E-84B8-12E4-04C6-072911F065BE}"/>
              </a:ext>
            </a:extLst>
          </p:cNvPr>
          <p:cNvSpPr>
            <a:spLocks noChangeArrowheads="1"/>
          </p:cNvSpPr>
          <p:nvPr/>
        </p:nvSpPr>
        <p:spPr bwMode="auto">
          <a:xfrm>
            <a:off x="4331175" y="1428128"/>
            <a:ext cx="3443154" cy="414337"/>
          </a:xfrm>
          <a:prstGeom prst="wedgeRoundRectCallout">
            <a:avLst>
              <a:gd name="adj1" fmla="val -40626"/>
              <a:gd name="adj2" fmla="val 156570"/>
              <a:gd name="adj3" fmla="val 16667"/>
            </a:avLst>
          </a:prstGeom>
          <a:solidFill>
            <a:srgbClr val="FFCC99"/>
          </a:solidFill>
          <a:ln w="9525" algn="ctr">
            <a:solidFill>
              <a:schemeClr val="tx1"/>
            </a:solidFill>
            <a:round/>
            <a:headEnd/>
            <a:tailEnd/>
          </a:ln>
        </p:spPr>
        <p:txBody>
          <a:bodyPr wrap="squar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pPr>
            <a:r>
              <a:rPr lang="ja-JP" altLang="en-US" sz="1000" dirty="0">
                <a:latin typeface="ＭＳ Ｐゴシック" panose="020B0600070205080204" pitchFamily="50" charset="-128"/>
              </a:rPr>
              <a:t>複数年度に及ぶ実施内容は、年度ごとにブレイクダウンした上で、区切って記載してください。</a:t>
            </a:r>
            <a:endParaRPr lang="en-US" altLang="ja-JP" sz="900" dirty="0"/>
          </a:p>
        </p:txBody>
      </p:sp>
      <p:cxnSp>
        <p:nvCxnSpPr>
          <p:cNvPr id="9" name="直線矢印コネクタ 8">
            <a:extLst>
              <a:ext uri="{FF2B5EF4-FFF2-40B4-BE49-F238E27FC236}">
                <a16:creationId xmlns:a16="http://schemas.microsoft.com/office/drawing/2014/main" id="{C8C4E956-C5CA-48BC-AE74-F809B4D4A93B}"/>
              </a:ext>
            </a:extLst>
          </p:cNvPr>
          <p:cNvCxnSpPr>
            <a:cxnSpLocks noChangeShapeType="1"/>
          </p:cNvCxnSpPr>
          <p:nvPr/>
        </p:nvCxnSpPr>
        <p:spPr bwMode="auto">
          <a:xfrm>
            <a:off x="4675025" y="2526722"/>
            <a:ext cx="997269"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0" name="直線矢印コネクタ 37">
            <a:extLst>
              <a:ext uri="{FF2B5EF4-FFF2-40B4-BE49-F238E27FC236}">
                <a16:creationId xmlns:a16="http://schemas.microsoft.com/office/drawing/2014/main" id="{3616D568-372E-514B-CBFF-5E2FD0D8FD2F}"/>
              </a:ext>
            </a:extLst>
          </p:cNvPr>
          <p:cNvCxnSpPr>
            <a:cxnSpLocks noChangeShapeType="1"/>
          </p:cNvCxnSpPr>
          <p:nvPr/>
        </p:nvCxnSpPr>
        <p:spPr bwMode="auto">
          <a:xfrm>
            <a:off x="4669852" y="3282950"/>
            <a:ext cx="180012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38" name="直線矢印コネクタ 37">
            <a:extLst>
              <a:ext uri="{FF2B5EF4-FFF2-40B4-BE49-F238E27FC236}">
                <a16:creationId xmlns:a16="http://schemas.microsoft.com/office/drawing/2014/main" id="{2EBDDC5B-E280-79BC-305D-B0715262A927}"/>
              </a:ext>
            </a:extLst>
          </p:cNvPr>
          <p:cNvCxnSpPr>
            <a:cxnSpLocks noChangeShapeType="1"/>
          </p:cNvCxnSpPr>
          <p:nvPr/>
        </p:nvCxnSpPr>
        <p:spPr bwMode="auto">
          <a:xfrm>
            <a:off x="3460988" y="3282950"/>
            <a:ext cx="120808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51" name="直線矢印コネクタ 46">
            <a:extLst>
              <a:ext uri="{FF2B5EF4-FFF2-40B4-BE49-F238E27FC236}">
                <a16:creationId xmlns:a16="http://schemas.microsoft.com/office/drawing/2014/main" id="{6253528F-5F23-3A65-B695-F0D9424480B1}"/>
              </a:ext>
            </a:extLst>
          </p:cNvPr>
          <p:cNvCxnSpPr>
            <a:cxnSpLocks noChangeShapeType="1"/>
          </p:cNvCxnSpPr>
          <p:nvPr/>
        </p:nvCxnSpPr>
        <p:spPr bwMode="auto">
          <a:xfrm>
            <a:off x="5124667" y="2787650"/>
            <a:ext cx="1345310"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53" name="テキスト ボックス 48">
            <a:extLst>
              <a:ext uri="{FF2B5EF4-FFF2-40B4-BE49-F238E27FC236}">
                <a16:creationId xmlns:a16="http://schemas.microsoft.com/office/drawing/2014/main" id="{FF1BECE3-FEBE-040F-560A-AE8C6C92911D}"/>
              </a:ext>
            </a:extLst>
          </p:cNvPr>
          <p:cNvSpPr txBox="1">
            <a:spLocks noChangeArrowheads="1"/>
          </p:cNvSpPr>
          <p:nvPr/>
        </p:nvSpPr>
        <p:spPr bwMode="auto">
          <a:xfrm>
            <a:off x="5633332" y="2506196"/>
            <a:ext cx="88998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○○の開発</a:t>
            </a:r>
          </a:p>
        </p:txBody>
      </p:sp>
      <p:cxnSp>
        <p:nvCxnSpPr>
          <p:cNvPr id="55" name="直線矢印コネクタ 39">
            <a:extLst>
              <a:ext uri="{FF2B5EF4-FFF2-40B4-BE49-F238E27FC236}">
                <a16:creationId xmlns:a16="http://schemas.microsoft.com/office/drawing/2014/main" id="{1935B0C2-02B9-2CAC-D71D-0BD9F70BCEAD}"/>
              </a:ext>
            </a:extLst>
          </p:cNvPr>
          <p:cNvCxnSpPr>
            <a:cxnSpLocks noChangeShapeType="1"/>
          </p:cNvCxnSpPr>
          <p:nvPr/>
        </p:nvCxnSpPr>
        <p:spPr bwMode="auto">
          <a:xfrm>
            <a:off x="3149601" y="6532563"/>
            <a:ext cx="147910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114947879"/>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txDef>
      <a:spPr>
        <a:noFill/>
      </a:spPr>
      <a:bodyPr wrap="none" rtlCol="0">
        <a:spAutoFit/>
      </a:bodyPr>
      <a:lstStyle>
        <a:defPPr algn="l">
          <a:defRPr kumimoji="1" sz="1050" i="1" dirty="0" smtClean="0">
            <a:solidFill>
              <a:srgbClr val="FF0000"/>
            </a:solidFill>
          </a:defRPr>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D64952252C371D42BD08005E0F7D0F6B" ma:contentTypeVersion="3" ma:contentTypeDescription="新しいドキュメントを作成します。" ma:contentTypeScope="" ma:versionID="392dac4ca397f6dbfdbe8ee5ce77a0ff">
  <xsd:schema xmlns:xsd="http://www.w3.org/2001/XMLSchema" xmlns:xs="http://www.w3.org/2001/XMLSchema" xmlns:p="http://schemas.microsoft.com/office/2006/metadata/properties" xmlns:ns2="b12a0766-010b-46e5-bd35-2da44a1d7ec8" targetNamespace="http://schemas.microsoft.com/office/2006/metadata/properties" ma:root="true" ma:fieldsID="8451b5144bb4e8c7ee1e06f8cecae126" ns2:_="">
    <xsd:import namespace="b12a0766-010b-46e5-bd35-2da44a1d7ec8"/>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2a0766-010b-46e5-bd35-2da44a1d7e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F0D182A-0FD9-40AF-81E4-F51350766A4C}">
  <ds:schemaRefs>
    <ds:schemaRef ds:uri="http://schemas.microsoft.com/office/2006/metadata/properties"/>
    <ds:schemaRef ds:uri="http://schemas.microsoft.com/office/infopath/2007/PartnerControls"/>
    <ds:schemaRef ds:uri="786da3a6-bc04-4138-abbf-61ccf4d8fd90"/>
    <ds:schemaRef ds:uri="a310568e-dee9-4420-8dc0-6d8403035fdf"/>
  </ds:schemaRefs>
</ds:datastoreItem>
</file>

<file path=customXml/itemProps2.xml><?xml version="1.0" encoding="utf-8"?>
<ds:datastoreItem xmlns:ds="http://schemas.openxmlformats.org/officeDocument/2006/customXml" ds:itemID="{934A675E-C834-450A-BB37-B2A4EB87FF9C}">
  <ds:schemaRefs>
    <ds:schemaRef ds:uri="http://schemas.microsoft.com/sharepoint/v3/contenttype/forms"/>
  </ds:schemaRefs>
</ds:datastoreItem>
</file>

<file path=customXml/itemProps3.xml><?xml version="1.0" encoding="utf-8"?>
<ds:datastoreItem xmlns:ds="http://schemas.openxmlformats.org/officeDocument/2006/customXml" ds:itemID="{A9AFC4F6-E92B-44AD-A5BE-D756C7393AD0}"/>
</file>

<file path=docProps/app.xml><?xml version="1.0" encoding="utf-8"?>
<Properties xmlns="http://schemas.openxmlformats.org/officeDocument/2006/extended-properties" xmlns:vt="http://schemas.openxmlformats.org/officeDocument/2006/docPropsVTypes">
  <Template/>
  <Words>5480</Words>
  <PresentationFormat>ユーザー設定</PresentationFormat>
  <Paragraphs>424</Paragraphs>
  <Slides>19</Slides>
  <Notes>3</Notes>
  <HiddenSlides>0</HiddenSlides>
  <MMClips>0</MMClips>
  <ScaleCrop>false</ScaleCrop>
  <HeadingPairs>
    <vt:vector size="8" baseType="variant">
      <vt:variant>
        <vt:lpstr>使用されているフォント</vt:lpstr>
      </vt:variant>
      <vt:variant>
        <vt:i4>3</vt:i4>
      </vt:variant>
      <vt:variant>
        <vt:lpstr>テーマ</vt:lpstr>
      </vt:variant>
      <vt:variant>
        <vt:i4>1</vt:i4>
      </vt:variant>
      <vt:variant>
        <vt:lpstr>埋め込まれた OLE サーバー</vt:lpstr>
      </vt:variant>
      <vt:variant>
        <vt:i4>1</vt:i4>
      </vt:variant>
      <vt:variant>
        <vt:lpstr>スライド タイトル</vt:lpstr>
      </vt:variant>
      <vt:variant>
        <vt:i4>19</vt:i4>
      </vt:variant>
    </vt:vector>
  </HeadingPairs>
  <TitlesOfParts>
    <vt:vector size="24" baseType="lpstr">
      <vt:lpstr>ＭＳ Ｐゴシック</vt:lpstr>
      <vt:lpstr>Arial</vt:lpstr>
      <vt:lpstr>Century</vt:lpstr>
      <vt:lpstr>標準デザイン</vt:lpstr>
      <vt:lpstr>Worksheet</vt:lpstr>
      <vt:lpstr>PowerPoint プレゼンテーション</vt:lpstr>
      <vt:lpstr>PowerPoint プレゼンテーション</vt:lpstr>
      <vt:lpstr>PowerPoint プレゼンテーション</vt:lpstr>
      <vt:lpstr>申請書について① ※本スライドは削除して提出してください。</vt:lpstr>
      <vt:lpstr>申請書について② ※本スライドは削除して提出してください。</vt:lpstr>
      <vt:lpstr>ヒアリング資料について ※本スライドは削除して提出してください。</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0x010100D64952252C371D42BD08005E0F7D0F6B</vt:lpwstr>
  </property>
  <property fmtid="{D5CDD505-2E9C-101B-9397-08002B2CF9AE}" pid="3" name="MediaServiceImageTags">
    <vt:lpwstr/>
  </property>
</Properties>
</file>