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sldIdLst>
    <p:sldId id="259"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前田 章吾（SHOGO MAEDA）" initials="章前" lastIdx="3" clrIdx="0">
    <p:extLst>
      <p:ext uri="{19B8F6BF-5375-455C-9EA6-DF929625EA0E}">
        <p15:presenceInfo xmlns:p15="http://schemas.microsoft.com/office/powerpoint/2012/main" userId="S::MAEDA47@moe.go.jp::92b1c320-309a-422b-a685-fae6a1f96cb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a:srgbClr val="FF0000"/>
    <a:srgbClr val="A50021"/>
    <a:srgbClr val="FF9999"/>
    <a:srgbClr val="FF7C80"/>
    <a:srgbClr val="F0F0F0"/>
    <a:srgbClr val="FFCCCC"/>
    <a:srgbClr val="E9EEF2"/>
    <a:srgbClr val="FF9966"/>
    <a:srgbClr val="27BB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6" autoAdjust="0"/>
    <p:restoredTop sz="94660"/>
  </p:normalViewPr>
  <p:slideViewPr>
    <p:cSldViewPr snapToGrid="0">
      <p:cViewPr varScale="1">
        <p:scale>
          <a:sx n="70" d="100"/>
          <a:sy n="70" d="100"/>
        </p:scale>
        <p:origin x="1158" y="26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田 五月(NAKATA Satsuki)" userId="2f2e08a5-4a9a-4e2c-9767-78c68b411243" providerId="ADAL" clId="{00D82596-01F8-48DD-8404-7FF027193070}"/>
    <pc:docChg chg="undo custSel modSld">
      <pc:chgData name="中田 五月(NAKATA Satsuki)" userId="2f2e08a5-4a9a-4e2c-9767-78c68b411243" providerId="ADAL" clId="{00D82596-01F8-48DD-8404-7FF027193070}" dt="2026-03-05T10:47:53.540" v="498" actId="478"/>
      <pc:docMkLst>
        <pc:docMk/>
      </pc:docMkLst>
      <pc:sldChg chg="addSp delSp modSp mod">
        <pc:chgData name="中田 五月(NAKATA Satsuki)" userId="2f2e08a5-4a9a-4e2c-9767-78c68b411243" providerId="ADAL" clId="{00D82596-01F8-48DD-8404-7FF027193070}" dt="2026-03-05T10:47:53.540" v="498" actId="478"/>
        <pc:sldMkLst>
          <pc:docMk/>
          <pc:sldMk cId="3056559497" sldId="259"/>
        </pc:sldMkLst>
        <pc:spChg chg="mod">
          <ac:chgData name="中田 五月(NAKATA Satsuki)" userId="2f2e08a5-4a9a-4e2c-9767-78c68b411243" providerId="ADAL" clId="{00D82596-01F8-48DD-8404-7FF027193070}" dt="2026-03-05T10:36:46.531" v="183" actId="6549"/>
          <ac:spMkLst>
            <pc:docMk/>
            <pc:sldMk cId="3056559497" sldId="259"/>
            <ac:spMk id="4" creationId="{426461B3-7964-E9C6-B177-1FC12EBD6345}"/>
          </ac:spMkLst>
        </pc:spChg>
        <pc:spChg chg="mod">
          <ac:chgData name="中田 五月(NAKATA Satsuki)" userId="2f2e08a5-4a9a-4e2c-9767-78c68b411243" providerId="ADAL" clId="{00D82596-01F8-48DD-8404-7FF027193070}" dt="2026-03-05T10:47:26.946" v="495" actId="20577"/>
          <ac:spMkLst>
            <pc:docMk/>
            <pc:sldMk cId="3056559497" sldId="259"/>
            <ac:spMk id="11" creationId="{39D4DC96-4184-6544-05F9-F08EDF8910E1}"/>
          </ac:spMkLst>
        </pc:spChg>
        <pc:spChg chg="add mod">
          <ac:chgData name="中田 五月(NAKATA Satsuki)" userId="2f2e08a5-4a9a-4e2c-9767-78c68b411243" providerId="ADAL" clId="{00D82596-01F8-48DD-8404-7FF027193070}" dt="2026-03-05T10:35:23.290" v="147" actId="20577"/>
          <ac:spMkLst>
            <pc:docMk/>
            <pc:sldMk cId="3056559497" sldId="259"/>
            <ac:spMk id="13" creationId="{7AA96F9F-62EC-47B6-BE45-0657223EBEA4}"/>
          </ac:spMkLst>
        </pc:spChg>
        <pc:spChg chg="mod">
          <ac:chgData name="中田 五月(NAKATA Satsuki)" userId="2f2e08a5-4a9a-4e2c-9767-78c68b411243" providerId="ADAL" clId="{00D82596-01F8-48DD-8404-7FF027193070}" dt="2026-03-05T10:35:11.849" v="139"/>
          <ac:spMkLst>
            <pc:docMk/>
            <pc:sldMk cId="3056559497" sldId="259"/>
            <ac:spMk id="16" creationId="{23C40DD2-3638-FE6B-0CA6-70031339922E}"/>
          </ac:spMkLst>
        </pc:spChg>
        <pc:spChg chg="mod ord">
          <ac:chgData name="中田 五月(NAKATA Satsuki)" userId="2f2e08a5-4a9a-4e2c-9767-78c68b411243" providerId="ADAL" clId="{00D82596-01F8-48DD-8404-7FF027193070}" dt="2026-03-05T10:45:33.337" v="353"/>
          <ac:spMkLst>
            <pc:docMk/>
            <pc:sldMk cId="3056559497" sldId="259"/>
            <ac:spMk id="25" creationId="{BE420258-B85D-990A-FD15-69E20A9B1862}"/>
          </ac:spMkLst>
        </pc:spChg>
        <pc:spChg chg="mod">
          <ac:chgData name="中田 五月(NAKATA Satsuki)" userId="2f2e08a5-4a9a-4e2c-9767-78c68b411243" providerId="ADAL" clId="{00D82596-01F8-48DD-8404-7FF027193070}" dt="2026-03-05T10:35:45.430" v="153" actId="20577"/>
          <ac:spMkLst>
            <pc:docMk/>
            <pc:sldMk cId="3056559497" sldId="259"/>
            <ac:spMk id="37" creationId="{8D843BC9-D8E6-5F39-D008-9D63B5BB3553}"/>
          </ac:spMkLst>
        </pc:spChg>
        <pc:spChg chg="mod">
          <ac:chgData name="中田 五月(NAKATA Satsuki)" userId="2f2e08a5-4a9a-4e2c-9767-78c68b411243" providerId="ADAL" clId="{00D82596-01F8-48DD-8404-7FF027193070}" dt="2026-03-05T10:39:10.727" v="287" actId="20577"/>
          <ac:spMkLst>
            <pc:docMk/>
            <pc:sldMk cId="3056559497" sldId="259"/>
            <ac:spMk id="58" creationId="{D5E181A3-98B1-0BAF-03C5-3D7A368D46E2}"/>
          </ac:spMkLst>
        </pc:spChg>
        <pc:spChg chg="mod">
          <ac:chgData name="中田 五月(NAKATA Satsuki)" userId="2f2e08a5-4a9a-4e2c-9767-78c68b411243" providerId="ADAL" clId="{00D82596-01F8-48DD-8404-7FF027193070}" dt="2026-03-05T10:38:29.667" v="271" actId="6549"/>
          <ac:spMkLst>
            <pc:docMk/>
            <pc:sldMk cId="3056559497" sldId="259"/>
            <ac:spMk id="60" creationId="{43AAF317-DE77-94AB-A652-D79FB018DB84}"/>
          </ac:spMkLst>
        </pc:spChg>
        <pc:graphicFrameChg chg="modGraphic">
          <ac:chgData name="中田 五月(NAKATA Satsuki)" userId="2f2e08a5-4a9a-4e2c-9767-78c68b411243" providerId="ADAL" clId="{00D82596-01F8-48DD-8404-7FF027193070}" dt="2026-03-05T10:39:02.585" v="281" actId="20577"/>
          <ac:graphicFrameMkLst>
            <pc:docMk/>
            <pc:sldMk cId="3056559497" sldId="259"/>
            <ac:graphicFrameMk id="79" creationId="{310D2644-18A4-3411-E725-657C9A887CF2}"/>
          </ac:graphicFrameMkLst>
        </pc:graphicFrameChg>
        <pc:cxnChg chg="mod">
          <ac:chgData name="中田 五月(NAKATA Satsuki)" userId="2f2e08a5-4a9a-4e2c-9767-78c68b411243" providerId="ADAL" clId="{00D82596-01F8-48DD-8404-7FF027193070}" dt="2026-03-05T10:38:49.658" v="272" actId="1076"/>
          <ac:cxnSpMkLst>
            <pc:docMk/>
            <pc:sldMk cId="3056559497" sldId="259"/>
            <ac:cxnSpMk id="82" creationId="{C509EE45-33DF-A206-93C1-A321165123E0}"/>
          </ac:cxnSpMkLst>
        </pc:cxn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339F259-396B-40B9-93B3-9B1342FA7918}"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BDD7F3A-B7C4-4BC2-B7A5-F1C09169419D}" type="slidenum">
              <a:rPr kumimoji="1" lang="ja-JP" altLang="en-US" smtClean="0"/>
              <a:t>‹#›</a:t>
            </a:fld>
            <a:endParaRPr kumimoji="1" lang="ja-JP" altLang="en-US"/>
          </a:p>
        </p:txBody>
      </p:sp>
    </p:spTree>
    <p:extLst>
      <p:ext uri="{BB962C8B-B14F-4D97-AF65-F5344CB8AC3E}">
        <p14:creationId xmlns:p14="http://schemas.microsoft.com/office/powerpoint/2010/main" val="31275756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DD7F3A-B7C4-4BC2-B7A5-F1C09169419D}" type="slidenum">
              <a:rPr kumimoji="1" lang="ja-JP" altLang="en-US" smtClean="0"/>
              <a:t>1</a:t>
            </a:fld>
            <a:endParaRPr kumimoji="1" lang="ja-JP" altLang="en-US"/>
          </a:p>
        </p:txBody>
      </p:sp>
    </p:spTree>
    <p:extLst>
      <p:ext uri="{BB962C8B-B14F-4D97-AF65-F5344CB8AC3E}">
        <p14:creationId xmlns:p14="http://schemas.microsoft.com/office/powerpoint/2010/main" val="138444130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3690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90655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07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568632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1453348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850947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6156193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3418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269699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83954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7010116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8DEF-9878-49FB-9D38-B34FC4801300}" type="datetimeFigureOut">
              <a:rPr kumimoji="1" lang="ja-JP" altLang="en-US" smtClean="0"/>
              <a:t>2026/3/26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6828345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wmf" Type="http://schemas.openxmlformats.org/officeDocument/2006/relationships/image"/><Relationship Id="rId5" Target="../media/image3.png" Type="http://schemas.openxmlformats.org/officeDocument/2006/relationships/image"/><Relationship Id="rId6" Target="../media/image4.wmf" Type="http://schemas.openxmlformats.org/officeDocument/2006/relationships/image"/><Relationship Id="rId7" Target="../media/image5.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AI によって生成されたコンテンツは間違っている可能性があります。">
            <a:extLst>
              <a:ext uri="{FF2B5EF4-FFF2-40B4-BE49-F238E27FC236}">
                <a16:creationId xmlns:a16="http://schemas.microsoft.com/office/drawing/2014/main" id="{35EC24E6-5988-11E2-601D-C0B63B3CB1A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204093" y="773461"/>
            <a:ext cx="563240" cy="605483"/>
          </a:xfrm>
          <a:prstGeom prst="rect">
            <a:avLst/>
          </a:prstGeom>
        </p:spPr>
      </p:pic>
      <p:grpSp>
        <p:nvGrpSpPr>
          <p:cNvPr id="8" name="グループ化 7">
            <a:extLst>
              <a:ext uri="{FF2B5EF4-FFF2-40B4-BE49-F238E27FC236}">
                <a16:creationId xmlns:a16="http://schemas.microsoft.com/office/drawing/2014/main" id="{580261BF-2C67-A18B-CA4C-FD0A3CA39BA8}"/>
              </a:ext>
            </a:extLst>
          </p:cNvPr>
          <p:cNvGrpSpPr>
            <a:grpSpLocks noGrp="1" noUngrp="1" noRot="1" noMove="1" noResize="1"/>
          </p:cNvGrpSpPr>
          <p:nvPr/>
        </p:nvGrpSpPr>
        <p:grpSpPr>
          <a:xfrm>
            <a:off x="210732" y="2077637"/>
            <a:ext cx="3554285" cy="2258886"/>
            <a:chOff x="201019" y="3510601"/>
            <a:chExt cx="4678359" cy="1457972"/>
          </a:xfrm>
        </p:grpSpPr>
        <p:sp>
          <p:nvSpPr>
            <p:cNvPr id="7" name="正方形/長方形 6">
              <a:extLst>
                <a:ext uri="{FF2B5EF4-FFF2-40B4-BE49-F238E27FC236}">
                  <a16:creationId xmlns:a16="http://schemas.microsoft.com/office/drawing/2014/main" id="{5BBF97CF-3C88-9F77-EBA9-33A2CB8DADAB}"/>
                </a:ext>
              </a:extLst>
            </p:cNvPr>
            <p:cNvSpPr>
              <a:spLocks noGrp="1" noRot="1" noMove="1" noResize="1" noEditPoints="1" noAdjustHandles="1" noChangeArrowheads="1" noChangeShapeType="1"/>
            </p:cNvSpPr>
            <p:nvPr/>
          </p:nvSpPr>
          <p:spPr>
            <a:xfrm>
              <a:off x="201019" y="3510601"/>
              <a:ext cx="4672270" cy="1457972"/>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A</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ああああああああああああああああああああああ</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B</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ああああああああああああああああああああああ </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C</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ああああああああああああああああああああああ </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en-US" altLang="ja-JP" sz="1200" dirty="0">
                  <a:solidFill>
                    <a:srgbClr val="FF0000"/>
                  </a:solidFill>
                  <a:latin typeface="ＭＳ Ｐゴシック" panose="020B0600070205080204" pitchFamily="50" charset="-128"/>
                  <a:ea typeface="ＭＳ Ｐゴシック" panose="020B0600070205080204" pitchFamily="50" charset="-128"/>
                </a:rPr>
                <a:t>D</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r>
                <a:rPr lang="ja-JP" altLang="en-US" sz="1200" dirty="0">
                  <a:solidFill>
                    <a:schemeClr val="tx1"/>
                  </a:solidFill>
                  <a:latin typeface="ＭＳ Ｐゴシック" panose="020B0600070205080204" pitchFamily="50" charset="-128"/>
                  <a:ea typeface="ＭＳ Ｐゴシック" panose="020B0600070205080204" pitchFamily="50" charset="-128"/>
                </a:rPr>
                <a:t>◇◇◇◇◇◇◇◇◇◇◇◇</a:t>
              </a:r>
              <a:r>
                <a:rPr lang="en-US" altLang="ja-JP" sz="1200" dirty="0">
                  <a:solidFill>
                    <a:schemeClr val="tx1"/>
                  </a:solidFill>
                  <a:latin typeface="ＭＳ Ｐゴシック" panose="020B0600070205080204" pitchFamily="50" charset="-128"/>
                  <a:ea typeface="ＭＳ Ｐゴシック" panose="020B0600070205080204" pitchFamily="50" charset="-128"/>
                </a:rPr>
                <a:t>】</a:t>
              </a:r>
            </a:p>
            <a:p>
              <a:r>
                <a:rPr lang="ja-JP" altLang="en-US" sz="1200" dirty="0">
                  <a:solidFill>
                    <a:schemeClr val="tx1"/>
                  </a:solidFill>
                  <a:latin typeface="ＭＳ Ｐゴシック" panose="020B0600070205080204" pitchFamily="50" charset="-128"/>
                  <a:ea typeface="ＭＳ Ｐゴシック" panose="020B0600070205080204" pitchFamily="50" charset="-128"/>
                </a:rPr>
                <a:t>   ああああああああああああああああああああああ </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14" name="正方形/長方形 13">
              <a:extLst>
                <a:ext uri="{FF2B5EF4-FFF2-40B4-BE49-F238E27FC236}">
                  <a16:creationId xmlns:a16="http://schemas.microsoft.com/office/drawing/2014/main" id="{81D8E1D9-12AA-20C4-0FB7-74E0D66CA55D}"/>
                </a:ext>
              </a:extLst>
            </p:cNvPr>
            <p:cNvSpPr>
              <a:spLocks noGrp="1" noRot="1" noMove="1" noResize="1" noEditPoints="1" noAdjustHandles="1" noChangeArrowheads="1" noChangeShapeType="1"/>
            </p:cNvSpPr>
            <p:nvPr/>
          </p:nvSpPr>
          <p:spPr>
            <a:xfrm>
              <a:off x="212045" y="3516818"/>
              <a:ext cx="4667333" cy="169517"/>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□技術開発の内容</a:t>
              </a:r>
            </a:p>
          </p:txBody>
        </p:sp>
      </p:grpSp>
      <p:sp>
        <p:nvSpPr>
          <p:cNvPr id="18" name="正方形/長方形 17">
            <a:extLst>
              <a:ext uri="{FF2B5EF4-FFF2-40B4-BE49-F238E27FC236}">
                <a16:creationId xmlns:a16="http://schemas.microsoft.com/office/drawing/2014/main" id="{C1BE8468-438B-57B9-4979-CF4EAAE9497B}"/>
              </a:ext>
            </a:extLst>
          </p:cNvPr>
          <p:cNvSpPr>
            <a:spLocks noGrp="1" noRot="1" noMove="1" noResize="1" noEditPoints="1" noAdjustHandles="1" noChangeArrowheads="1" noChangeShapeType="1"/>
          </p:cNvSpPr>
          <p:nvPr/>
        </p:nvSpPr>
        <p:spPr>
          <a:xfrm>
            <a:off x="3828187" y="2077546"/>
            <a:ext cx="5856722" cy="2263334"/>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en-US" altLang="ja-JP" sz="11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BACED543-4DA6-7243-6BAE-CF044AD14550}"/>
              </a:ext>
            </a:extLst>
          </p:cNvPr>
          <p:cNvSpPr>
            <a:spLocks noGrp="1" noRot="1" noMove="1" noResize="1" noEditPoints="1" noAdjustHandles="1" noChangeArrowheads="1" noChangeShapeType="1"/>
          </p:cNvSpPr>
          <p:nvPr/>
        </p:nvSpPr>
        <p:spPr>
          <a:xfrm>
            <a:off x="3834795" y="2084752"/>
            <a:ext cx="5860532" cy="263149"/>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□システム構成図</a:t>
            </a:r>
          </a:p>
        </p:txBody>
      </p:sp>
      <p:grpSp>
        <p:nvGrpSpPr>
          <p:cNvPr id="35" name="グループ化 34">
            <a:extLst>
              <a:ext uri="{FF2B5EF4-FFF2-40B4-BE49-F238E27FC236}">
                <a16:creationId xmlns:a16="http://schemas.microsoft.com/office/drawing/2014/main" id="{5D7942C4-D607-8D99-3DAB-FEA2EA78176B}"/>
              </a:ext>
            </a:extLst>
          </p:cNvPr>
          <p:cNvGrpSpPr>
            <a:grpSpLocks noGrp="1" noUngrp="1" noRot="1" noMove="1" noResize="1"/>
          </p:cNvGrpSpPr>
          <p:nvPr/>
        </p:nvGrpSpPr>
        <p:grpSpPr>
          <a:xfrm>
            <a:off x="3828692" y="4415212"/>
            <a:ext cx="2720567" cy="2256134"/>
            <a:chOff x="4985280" y="3524655"/>
            <a:chExt cx="4650886" cy="1569099"/>
          </a:xfrm>
        </p:grpSpPr>
        <p:sp>
          <p:nvSpPr>
            <p:cNvPr id="20" name="正方形/長方形 19">
              <a:extLst>
                <a:ext uri="{FF2B5EF4-FFF2-40B4-BE49-F238E27FC236}">
                  <a16:creationId xmlns:a16="http://schemas.microsoft.com/office/drawing/2014/main" id="{5FA0ECEA-B89E-196B-DB60-D165FC987102}"/>
                </a:ext>
              </a:extLst>
            </p:cNvPr>
            <p:cNvSpPr>
              <a:spLocks noGrp="1" noRot="1" noMove="1" noResize="1" noEditPoints="1" noAdjustHandles="1" noChangeArrowheads="1" noChangeShapeType="1"/>
            </p:cNvSpPr>
            <p:nvPr/>
          </p:nvSpPr>
          <p:spPr>
            <a:xfrm>
              <a:off x="4985280" y="3524655"/>
              <a:ext cx="4650754" cy="156909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1" name="正方形/長方形 20">
              <a:extLst>
                <a:ext uri="{FF2B5EF4-FFF2-40B4-BE49-F238E27FC236}">
                  <a16:creationId xmlns:a16="http://schemas.microsoft.com/office/drawing/2014/main" id="{42AE0963-533C-E37B-9266-B001A8913DFC}"/>
                </a:ext>
              </a:extLst>
            </p:cNvPr>
            <p:cNvSpPr>
              <a:spLocks noGrp="1" noRot="1" noMove="1" noResize="1" noEditPoints="1" noAdjustHandles="1" noChangeArrowheads="1" noChangeShapeType="1"/>
            </p:cNvSpPr>
            <p:nvPr/>
          </p:nvSpPr>
          <p:spPr>
            <a:xfrm>
              <a:off x="4990325" y="3530033"/>
              <a:ext cx="4645841" cy="186418"/>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□実施体制図</a:t>
              </a:r>
            </a:p>
          </p:txBody>
        </p:sp>
      </p:grpSp>
      <p:grpSp>
        <p:nvGrpSpPr>
          <p:cNvPr id="12" name="グループ化 11">
            <a:extLst>
              <a:ext uri="{FF2B5EF4-FFF2-40B4-BE49-F238E27FC236}">
                <a16:creationId xmlns:a16="http://schemas.microsoft.com/office/drawing/2014/main" id="{A29B948B-8B3E-84B0-2A25-E5AB027F5812}"/>
              </a:ext>
            </a:extLst>
          </p:cNvPr>
          <p:cNvGrpSpPr>
            <a:grpSpLocks noGrp="1" noUngrp="1" noRot="1" noMove="1" noResize="1"/>
          </p:cNvGrpSpPr>
          <p:nvPr/>
        </p:nvGrpSpPr>
        <p:grpSpPr>
          <a:xfrm>
            <a:off x="6619551" y="4415425"/>
            <a:ext cx="3073525" cy="2256135"/>
            <a:chOff x="6706770" y="4494621"/>
            <a:chExt cx="3049595" cy="2249459"/>
          </a:xfrm>
        </p:grpSpPr>
        <p:sp>
          <p:nvSpPr>
            <p:cNvPr id="26" name="正方形/長方形 25">
              <a:extLst>
                <a:ext uri="{FF2B5EF4-FFF2-40B4-BE49-F238E27FC236}">
                  <a16:creationId xmlns:a16="http://schemas.microsoft.com/office/drawing/2014/main" id="{A4B6BA90-5ACB-CC4A-2EF8-79731FE8453A}"/>
                </a:ext>
              </a:extLst>
            </p:cNvPr>
            <p:cNvSpPr>
              <a:spLocks noGrp="1" noRot="1" noMove="1" noResize="1" noEditPoints="1" noAdjustHandles="1" noChangeArrowheads="1" noChangeShapeType="1"/>
            </p:cNvSpPr>
            <p:nvPr/>
          </p:nvSpPr>
          <p:spPr>
            <a:xfrm>
              <a:off x="6706770" y="4494621"/>
              <a:ext cx="3045372" cy="224945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9" name="正方形/長方形 28">
              <a:extLst>
                <a:ext uri="{FF2B5EF4-FFF2-40B4-BE49-F238E27FC236}">
                  <a16:creationId xmlns:a16="http://schemas.microsoft.com/office/drawing/2014/main" id="{88A395F3-A493-EE09-A073-E2F1C7AD87CD}"/>
                </a:ext>
              </a:extLst>
            </p:cNvPr>
            <p:cNvSpPr>
              <a:spLocks noGrp="1" noRot="1" noMove="1" noResize="1" noEditPoints="1" noAdjustHandles="1" noChangeArrowheads="1" noChangeShapeType="1"/>
            </p:cNvSpPr>
            <p:nvPr/>
          </p:nvSpPr>
          <p:spPr>
            <a:xfrm>
              <a:off x="6710990" y="4497998"/>
              <a:ext cx="3045375" cy="269813"/>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□スケジュール表</a:t>
              </a:r>
            </a:p>
          </p:txBody>
        </p:sp>
      </p:grpSp>
      <p:sp>
        <p:nvSpPr>
          <p:cNvPr id="84" name="四角形: 対角を切り取る 83">
            <a:extLst>
              <a:ext uri="{FF2B5EF4-FFF2-40B4-BE49-F238E27FC236}">
                <a16:creationId xmlns:a16="http://schemas.microsoft.com/office/drawing/2014/main" id="{3947106A-0BF9-5B65-7398-F181BCDD6431}"/>
              </a:ext>
            </a:extLst>
          </p:cNvPr>
          <p:cNvSpPr>
            <a:spLocks noGrp="1" noRot="1" noMove="1" noResize="1" noEditPoints="1" noAdjustHandles="1" noChangeArrowheads="1" noChangeShapeType="1"/>
          </p:cNvSpPr>
          <p:nvPr/>
        </p:nvSpPr>
        <p:spPr>
          <a:xfrm>
            <a:off x="2212608" y="130555"/>
            <a:ext cx="7545889" cy="479248"/>
          </a:xfrm>
          <a:prstGeom prst="snip2DiagRect">
            <a:avLst/>
          </a:prstGeom>
          <a:solidFill>
            <a:srgbClr val="C7D6E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r>
              <a:rPr lang="ja-JP" altLang="en-US" sz="2000" dirty="0">
                <a:solidFill>
                  <a:srgbClr val="0254A6"/>
                </a:solidFill>
                <a:latin typeface="HGPｺﾞｼｯｸE" panose="020B0900000000000000" pitchFamily="50" charset="-128"/>
                <a:ea typeface="HGPｺﾞｼｯｸE" panose="020B0900000000000000" pitchFamily="50" charset="-128"/>
              </a:rPr>
              <a:t>課題名</a:t>
            </a:r>
          </a:p>
        </p:txBody>
      </p:sp>
      <p:grpSp>
        <p:nvGrpSpPr>
          <p:cNvPr id="5" name="グループ化 4">
            <a:extLst>
              <a:ext uri="{FF2B5EF4-FFF2-40B4-BE49-F238E27FC236}">
                <a16:creationId xmlns:a16="http://schemas.microsoft.com/office/drawing/2014/main" id="{A1E9C7BA-2FE9-6FD2-E06F-7D91D7046A0D}"/>
              </a:ext>
            </a:extLst>
          </p:cNvPr>
          <p:cNvGrpSpPr>
            <a:grpSpLocks noGrp="1" noUngrp="1" noRot="1" noMove="1" noResize="1"/>
          </p:cNvGrpSpPr>
          <p:nvPr/>
        </p:nvGrpSpPr>
        <p:grpSpPr>
          <a:xfrm>
            <a:off x="209170" y="4414727"/>
            <a:ext cx="3553684" cy="2259588"/>
            <a:chOff x="205795" y="4917909"/>
            <a:chExt cx="4672270" cy="1680130"/>
          </a:xfrm>
        </p:grpSpPr>
        <p:sp>
          <p:nvSpPr>
            <p:cNvPr id="2" name="正方形/長方形 1">
              <a:extLst>
                <a:ext uri="{FF2B5EF4-FFF2-40B4-BE49-F238E27FC236}">
                  <a16:creationId xmlns:a16="http://schemas.microsoft.com/office/drawing/2014/main" id="{B8E9FF93-5A31-CBB4-3A38-C7C6EA2D090E}"/>
                </a:ext>
              </a:extLst>
            </p:cNvPr>
            <p:cNvSpPr>
              <a:spLocks noGrp="1" noRot="1" noMove="1" noResize="1" noEditPoints="1" noAdjustHandles="1" noChangeArrowheads="1" noChangeShapeType="1"/>
            </p:cNvSpPr>
            <p:nvPr/>
          </p:nvSpPr>
          <p:spPr>
            <a:xfrm>
              <a:off x="205795" y="4918431"/>
              <a:ext cx="4672270" cy="1679608"/>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r>
                <a:rPr lang="en-US" altLang="ja-JP" sz="1200" dirty="0">
                  <a:solidFill>
                    <a:srgbClr val="FF0000"/>
                  </a:solidFill>
                  <a:latin typeface="ＭＳ Ｐゴシック" panose="020B0600070205080204" pitchFamily="50" charset="-128"/>
                  <a:ea typeface="ＭＳ Ｐゴシック" panose="020B0600070205080204" pitchFamily="50" charset="-128"/>
                </a:rPr>
                <a:t>【CO2</a:t>
              </a:r>
              <a:r>
                <a:rPr lang="ja-JP" altLang="en-US" sz="1200" dirty="0">
                  <a:solidFill>
                    <a:srgbClr val="FF0000"/>
                  </a:solidFill>
                  <a:latin typeface="ＭＳ Ｐゴシック" panose="020B0600070205080204" pitchFamily="50" charset="-128"/>
                  <a:ea typeface="ＭＳ Ｐゴシック" panose="020B0600070205080204" pitchFamily="50" charset="-128"/>
                </a:rPr>
                <a:t>削減効果（見込み）</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p>
            <a:p>
              <a:r>
                <a:rPr lang="en-US" altLang="ja-JP" sz="1200" dirty="0">
                  <a:solidFill>
                    <a:srgbClr val="FF0000"/>
                  </a:solidFill>
                  <a:latin typeface="ＭＳ Ｐゴシック" panose="020B0600070205080204" pitchFamily="50" charset="-128"/>
                  <a:ea typeface="ＭＳ Ｐゴシック" panose="020B0600070205080204" pitchFamily="50" charset="-128"/>
                </a:rPr>
                <a:t>2030</a:t>
              </a:r>
              <a:r>
                <a:rPr lang="ja-JP" altLang="en-US" sz="1200" dirty="0">
                  <a:solidFill>
                    <a:srgbClr val="FF0000"/>
                  </a:solidFill>
                  <a:latin typeface="ＭＳ Ｐゴシック" panose="020B0600070205080204" pitchFamily="50" charset="-128"/>
                  <a:ea typeface="ＭＳ Ｐゴシック" panose="020B0600070205080204" pitchFamily="50" charset="-128"/>
                </a:rPr>
                <a:t>年：○○万ｔ</a:t>
              </a:r>
              <a:r>
                <a:rPr lang="en-US" altLang="ja-JP" sz="1200" dirty="0">
                  <a:solidFill>
                    <a:srgbClr val="FF0000"/>
                  </a:solidFill>
                  <a:latin typeface="ＭＳ Ｐゴシック" panose="020B0600070205080204" pitchFamily="50" charset="-128"/>
                  <a:ea typeface="ＭＳ Ｐゴシック" panose="020B0600070205080204" pitchFamily="50" charset="-128"/>
                </a:rPr>
                <a:t>-CO</a:t>
              </a:r>
              <a:r>
                <a:rPr lang="en-US" altLang="ja-JP" sz="1200" baseline="-4000" dirty="0">
                  <a:solidFill>
                    <a:srgbClr val="FF0000"/>
                  </a:solidFill>
                  <a:latin typeface="ＭＳ Ｐゴシック" panose="020B0600070205080204" pitchFamily="50" charset="-128"/>
                  <a:ea typeface="ＭＳ Ｐゴシック" panose="020B0600070205080204" pitchFamily="50" charset="-128"/>
                </a:rPr>
                <a:t>2</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r>
                <a:rPr lang="ja-JP" altLang="en-US" sz="1200" dirty="0">
                  <a:solidFill>
                    <a:srgbClr val="FF0000"/>
                  </a:solidFill>
                  <a:latin typeface="ＭＳ Ｐゴシック" panose="020B0600070205080204" pitchFamily="50" charset="-128"/>
                  <a:ea typeface="ＭＳ Ｐゴシック" panose="020B0600070205080204" pitchFamily="50" charset="-128"/>
                </a:rPr>
                <a:t>年</a:t>
              </a:r>
              <a:endParaRPr lang="en-US" altLang="ja-JP" sz="1200" dirty="0">
                <a:solidFill>
                  <a:srgbClr val="FF0000"/>
                </a:solidFill>
                <a:latin typeface="ＭＳ Ｐゴシック" panose="020B0600070205080204" pitchFamily="50" charset="-128"/>
                <a:ea typeface="ＭＳ Ｐゴシック" panose="020B0600070205080204" pitchFamily="50" charset="-128"/>
              </a:endParaRPr>
            </a:p>
            <a:p>
              <a:r>
                <a:rPr lang="en-US" altLang="ja-JP" sz="1200" dirty="0">
                  <a:solidFill>
                    <a:srgbClr val="FF0000"/>
                  </a:solidFill>
                  <a:latin typeface="ＭＳ Ｐゴシック" panose="020B0600070205080204" pitchFamily="50" charset="-128"/>
                  <a:ea typeface="ＭＳ Ｐゴシック" panose="020B0600070205080204" pitchFamily="50" charset="-128"/>
                </a:rPr>
                <a:t>2050</a:t>
              </a:r>
              <a:r>
                <a:rPr lang="ja-JP" altLang="en-US" sz="1200" dirty="0">
                  <a:solidFill>
                    <a:srgbClr val="FF0000"/>
                  </a:solidFill>
                  <a:latin typeface="ＭＳ Ｐゴシック" panose="020B0600070205080204" pitchFamily="50" charset="-128"/>
                  <a:ea typeface="ＭＳ Ｐゴシック" panose="020B0600070205080204" pitchFamily="50" charset="-128"/>
                </a:rPr>
                <a:t>年：▲▲万ｔ</a:t>
              </a:r>
              <a:r>
                <a:rPr lang="en-US" altLang="ja-JP" sz="1200" dirty="0">
                  <a:solidFill>
                    <a:srgbClr val="FF0000"/>
                  </a:solidFill>
                  <a:latin typeface="ＭＳ Ｐゴシック" panose="020B0600070205080204" pitchFamily="50" charset="-128"/>
                  <a:ea typeface="ＭＳ Ｐゴシック" panose="020B0600070205080204" pitchFamily="50" charset="-128"/>
                </a:rPr>
                <a:t>-CO</a:t>
              </a:r>
              <a:r>
                <a:rPr lang="en-US" altLang="ja-JP" sz="1200" baseline="-4000" dirty="0">
                  <a:solidFill>
                    <a:srgbClr val="FF0000"/>
                  </a:solidFill>
                  <a:latin typeface="ＭＳ Ｐゴシック" panose="020B0600070205080204" pitchFamily="50" charset="-128"/>
                  <a:ea typeface="ＭＳ Ｐゴシック" panose="020B0600070205080204" pitchFamily="50" charset="-128"/>
                </a:rPr>
                <a:t>2</a:t>
              </a:r>
              <a:r>
                <a:rPr lang="en-US" altLang="ja-JP" sz="1200" dirty="0">
                  <a:solidFill>
                    <a:srgbClr val="FF0000"/>
                  </a:solidFill>
                  <a:latin typeface="ＭＳ Ｐゴシック" panose="020B0600070205080204" pitchFamily="50" charset="-128"/>
                  <a:ea typeface="ＭＳ Ｐゴシック" panose="020B0600070205080204" pitchFamily="50" charset="-128"/>
                </a:rPr>
                <a:t>/</a:t>
              </a:r>
              <a:r>
                <a:rPr lang="ja-JP" altLang="en-US" sz="1200" dirty="0">
                  <a:solidFill>
                    <a:srgbClr val="FF0000"/>
                  </a:solidFill>
                  <a:latin typeface="ＭＳ Ｐゴシック" panose="020B0600070205080204" pitchFamily="50" charset="-128"/>
                  <a:ea typeface="ＭＳ Ｐゴシック" panose="020B0600070205080204" pitchFamily="50" charset="-128"/>
                </a:rPr>
                <a:t>年</a:t>
              </a:r>
              <a:endParaRPr lang="en-US" altLang="ja-JP" sz="1200" dirty="0">
                <a:solidFill>
                  <a:srgbClr val="FF0000"/>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426461B3-7964-E9C6-B177-1FC12EBD6345}"/>
                </a:ext>
              </a:extLst>
            </p:cNvPr>
            <p:cNvSpPr>
              <a:spLocks noGrp="1" noRot="1" noMove="1" noResize="1" noEditPoints="1" noAdjustHandles="1" noChangeArrowheads="1" noChangeShapeType="1"/>
            </p:cNvSpPr>
            <p:nvPr/>
          </p:nvSpPr>
          <p:spPr>
            <a:xfrm>
              <a:off x="210730" y="4917909"/>
              <a:ext cx="4667335" cy="204290"/>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□主な目標</a:t>
              </a:r>
              <a:endParaRPr lang="ja-JP" altLang="en-US" sz="1401" dirty="0">
                <a:solidFill>
                  <a:srgbClr val="FF0000"/>
                </a:solidFill>
                <a:highlight>
                  <a:srgbClr val="00FF00"/>
                </a:highlight>
                <a:latin typeface="HGPｺﾞｼｯｸM" panose="020B0600000000000000" pitchFamily="50" charset="-128"/>
                <a:ea typeface="HGPｺﾞｼｯｸM" panose="020B0600000000000000" pitchFamily="50" charset="-128"/>
              </a:endParaRPr>
            </a:p>
          </p:txBody>
        </p:sp>
      </p:grpSp>
      <p:sp>
        <p:nvSpPr>
          <p:cNvPr id="15" name="正方形/長方形 14">
            <a:extLst>
              <a:ext uri="{FF2B5EF4-FFF2-40B4-BE49-F238E27FC236}">
                <a16:creationId xmlns:a16="http://schemas.microsoft.com/office/drawing/2014/main" id="{547BA8D9-E12A-CE23-0911-FDF6342D24FF}"/>
              </a:ext>
            </a:extLst>
          </p:cNvPr>
          <p:cNvSpPr>
            <a:spLocks noGrp="1" noRot="1" noMove="1" noResize="1" noEditPoints="1" noAdjustHandles="1" noChangeArrowheads="1" noChangeShapeType="1"/>
          </p:cNvSpPr>
          <p:nvPr/>
        </p:nvSpPr>
        <p:spPr>
          <a:xfrm>
            <a:off x="110741" y="685815"/>
            <a:ext cx="9647756" cy="6069376"/>
          </a:xfrm>
          <a:prstGeom prst="rect">
            <a:avLst/>
          </a:prstGeom>
          <a:noFill/>
          <a:ln w="19050">
            <a:solidFill>
              <a:srgbClr val="0254A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01"/>
          </a:p>
        </p:txBody>
      </p:sp>
      <p:sp>
        <p:nvSpPr>
          <p:cNvPr id="9" name="四角形: 対角を切り取る 8">
            <a:extLst>
              <a:ext uri="{FF2B5EF4-FFF2-40B4-BE49-F238E27FC236}">
                <a16:creationId xmlns:a16="http://schemas.microsoft.com/office/drawing/2014/main" id="{EA4CADF2-73BB-5101-54BD-E50EE0FD5C36}"/>
              </a:ext>
            </a:extLst>
          </p:cNvPr>
          <p:cNvSpPr>
            <a:spLocks noGrp="1" noRot="1" noMove="1" noResize="1" noEditPoints="1" noAdjustHandles="1" noChangeArrowheads="1" noChangeShapeType="1"/>
          </p:cNvSpPr>
          <p:nvPr/>
        </p:nvSpPr>
        <p:spPr>
          <a:xfrm>
            <a:off x="-85254" y="102809"/>
            <a:ext cx="2464178" cy="527514"/>
          </a:xfrm>
          <a:prstGeom prst="snip2DiagRect">
            <a:avLst>
              <a:gd name="adj1" fmla="val 14483"/>
              <a:gd name="adj2" fmla="val 16667"/>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3600" dirty="0">
                <a:solidFill>
                  <a:srgbClr val="0254A6"/>
                </a:solidFill>
                <a:latin typeface="HGPｺﾞｼｯｸE" panose="020B0900000000000000" pitchFamily="50" charset="-128"/>
                <a:ea typeface="HGPｺﾞｼｯｸE" panose="020B0900000000000000" pitchFamily="50" charset="-128"/>
              </a:rPr>
              <a:t>【</a:t>
            </a:r>
            <a:r>
              <a:rPr lang="ja-JP" altLang="en-US" sz="3600" dirty="0">
                <a:solidFill>
                  <a:srgbClr val="0254A6"/>
                </a:solidFill>
                <a:latin typeface="HGPｺﾞｼｯｸE" panose="020B0900000000000000" pitchFamily="50" charset="-128"/>
                <a:ea typeface="HGPｺﾞｼｯｸE" panose="020B0900000000000000" pitchFamily="50" charset="-128"/>
              </a:rPr>
              <a:t>　　　　　 </a:t>
            </a:r>
            <a:r>
              <a:rPr lang="en-US" altLang="ja-JP" sz="3600" dirty="0">
                <a:solidFill>
                  <a:srgbClr val="0254A6"/>
                </a:solidFill>
                <a:latin typeface="HGPｺﾞｼｯｸE" panose="020B0900000000000000" pitchFamily="50" charset="-128"/>
                <a:ea typeface="HGPｺﾞｼｯｸE" panose="020B0900000000000000" pitchFamily="50" charset="-128"/>
              </a:rPr>
              <a:t>】</a:t>
            </a:r>
            <a:endParaRPr lang="ja-JP" altLang="en-US" sz="3600" dirty="0">
              <a:solidFill>
                <a:srgbClr val="0254A6"/>
              </a:solidFill>
              <a:latin typeface="HGPｺﾞｼｯｸE" panose="020B0900000000000000" pitchFamily="50" charset="-128"/>
              <a:ea typeface="HGPｺﾞｼｯｸE" panose="020B0900000000000000" pitchFamily="50" charset="-128"/>
            </a:endParaRPr>
          </a:p>
        </p:txBody>
      </p:sp>
      <p:sp>
        <p:nvSpPr>
          <p:cNvPr id="16" name="四角形: 対角を切り取る 15">
            <a:extLst>
              <a:ext uri="{FF2B5EF4-FFF2-40B4-BE49-F238E27FC236}">
                <a16:creationId xmlns:a16="http://schemas.microsoft.com/office/drawing/2014/main" id="{23C40DD2-3638-FE6B-0CA6-70031339922E}"/>
              </a:ext>
            </a:extLst>
          </p:cNvPr>
          <p:cNvSpPr/>
          <p:nvPr/>
        </p:nvSpPr>
        <p:spPr>
          <a:xfrm>
            <a:off x="147503" y="119536"/>
            <a:ext cx="1975768" cy="527514"/>
          </a:xfrm>
          <a:prstGeom prst="snip2Diag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0254A6"/>
                </a:solidFill>
                <a:latin typeface="HGPｺﾞｼｯｸE" panose="020B0900000000000000" pitchFamily="50" charset="-128"/>
                <a:ea typeface="HGPｺﾞｼｯｸE" panose="020B0900000000000000" pitchFamily="50" charset="-128"/>
              </a:rPr>
              <a:t>（例）地域共創・セクター横断型テーマ枠</a:t>
            </a:r>
          </a:p>
        </p:txBody>
      </p:sp>
      <p:sp>
        <p:nvSpPr>
          <p:cNvPr id="24" name="四角形: 角を丸くする 23">
            <a:extLst>
              <a:ext uri="{FF2B5EF4-FFF2-40B4-BE49-F238E27FC236}">
                <a16:creationId xmlns:a16="http://schemas.microsoft.com/office/drawing/2014/main" id="{7D0CDE14-27EF-8878-8A78-810AF9B31F88}"/>
              </a:ext>
            </a:extLst>
          </p:cNvPr>
          <p:cNvSpPr>
            <a:spLocks noGrp="1" noRot="1" noMove="1" noResize="1" noEditPoints="1" noAdjustHandles="1" noChangeArrowheads="1" noChangeShapeType="1"/>
          </p:cNvSpPr>
          <p:nvPr/>
        </p:nvSpPr>
        <p:spPr>
          <a:xfrm>
            <a:off x="869854" y="802219"/>
            <a:ext cx="8823222" cy="556060"/>
          </a:xfrm>
          <a:prstGeom prst="roundRect">
            <a:avLst/>
          </a:prstGeom>
          <a:solidFill>
            <a:srgbClr val="0254A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216000" rIns="0" bIns="54000" rtlCol="0" anchor="ctr"/>
          <a:lstStyle/>
          <a:p>
            <a:r>
              <a:rPr lang="en-US" altLang="ja-JP" sz="1400" dirty="0">
                <a:solidFill>
                  <a:schemeClr val="bg1"/>
                </a:solidFill>
                <a:latin typeface="HGPｺﾞｼｯｸE" panose="020B0900000000000000" pitchFamily="50" charset="-128"/>
                <a:ea typeface="HGPｺﾞｼｯｸE" panose="020B0900000000000000" pitchFamily="50" charset="-128"/>
              </a:rPr>
              <a:t>【</a:t>
            </a:r>
            <a:r>
              <a:rPr lang="ja-JP" altLang="en-US" sz="1400" dirty="0">
                <a:solidFill>
                  <a:schemeClr val="bg1"/>
                </a:solidFill>
                <a:latin typeface="HGPｺﾞｼｯｸE" panose="020B0900000000000000" pitchFamily="50" charset="-128"/>
                <a:ea typeface="HGPｺﾞｼｯｸE" panose="020B0900000000000000" pitchFamily="50" charset="-128"/>
              </a:rPr>
              <a:t>代表事業者</a:t>
            </a:r>
            <a:r>
              <a:rPr lang="en-US" altLang="ja-JP" sz="1400" dirty="0">
                <a:solidFill>
                  <a:schemeClr val="bg1"/>
                </a:solidFill>
                <a:latin typeface="HGPｺﾞｼｯｸE" panose="020B0900000000000000" pitchFamily="50" charset="-128"/>
                <a:ea typeface="HGPｺﾞｼｯｸE" panose="020B0900000000000000" pitchFamily="50" charset="-128"/>
              </a:rPr>
              <a:t>】</a:t>
            </a:r>
            <a:r>
              <a:rPr lang="ja-JP" altLang="en-US" sz="1400" dirty="0">
                <a:solidFill>
                  <a:schemeClr val="bg1"/>
                </a:solidFill>
                <a:latin typeface="HGPｺﾞｼｯｸE" panose="020B0900000000000000" pitchFamily="50" charset="-128"/>
                <a:ea typeface="HGPｺﾞｼｯｸE" panose="020B0900000000000000" pitchFamily="50" charset="-128"/>
              </a:rPr>
              <a:t>（株）○○○○</a:t>
            </a:r>
            <a:endParaRPr lang="en-US" altLang="ja-JP" sz="1400" dirty="0">
              <a:solidFill>
                <a:schemeClr val="bg1"/>
              </a:solidFill>
              <a:latin typeface="HGPｺﾞｼｯｸE" panose="020B0900000000000000" pitchFamily="50" charset="-128"/>
              <a:ea typeface="HGPｺﾞｼｯｸE" panose="020B0900000000000000" pitchFamily="50" charset="-128"/>
            </a:endParaRPr>
          </a:p>
          <a:p>
            <a:r>
              <a:rPr lang="en-US" altLang="ja-JP" sz="1400" dirty="0">
                <a:solidFill>
                  <a:schemeClr val="bg1"/>
                </a:solidFill>
                <a:latin typeface="HGPｺﾞｼｯｸE" panose="020B0900000000000000" pitchFamily="50" charset="-128"/>
                <a:ea typeface="HGPｺﾞｼｯｸE" panose="020B0900000000000000" pitchFamily="50" charset="-128"/>
              </a:rPr>
              <a:t>【</a:t>
            </a:r>
            <a:r>
              <a:rPr lang="ja-JP" altLang="en-US" sz="1400" dirty="0">
                <a:solidFill>
                  <a:schemeClr val="bg1"/>
                </a:solidFill>
                <a:latin typeface="HGPｺﾞｼｯｸE" panose="020B0900000000000000" pitchFamily="50" charset="-128"/>
                <a:ea typeface="HGPｺﾞｼｯｸE" panose="020B0900000000000000" pitchFamily="50" charset="-128"/>
              </a:rPr>
              <a:t>共同実施者</a:t>
            </a:r>
            <a:r>
              <a:rPr lang="en-US" altLang="ja-JP" sz="1400" dirty="0">
                <a:solidFill>
                  <a:schemeClr val="bg1"/>
                </a:solidFill>
                <a:latin typeface="HGPｺﾞｼｯｸE" panose="020B0900000000000000" pitchFamily="50" charset="-128"/>
                <a:ea typeface="HGPｺﾞｼｯｸE" panose="020B0900000000000000" pitchFamily="50" charset="-128"/>
              </a:rPr>
              <a:t>】</a:t>
            </a:r>
            <a:r>
              <a:rPr lang="ja-JP" altLang="en-US" sz="1400" dirty="0">
                <a:solidFill>
                  <a:schemeClr val="bg1"/>
                </a:solidFill>
                <a:latin typeface="HGPｺﾞｼｯｸE" panose="020B0900000000000000" pitchFamily="50" charset="-128"/>
                <a:ea typeface="HGPｺﾞｼｯｸE" panose="020B0900000000000000" pitchFamily="50" charset="-128"/>
              </a:rPr>
              <a:t>（株）○○、○○○○（株）</a:t>
            </a:r>
            <a:endParaRPr lang="en-US" altLang="ja-JP" sz="1400" dirty="0">
              <a:solidFill>
                <a:schemeClr val="bg1"/>
              </a:solidFill>
              <a:latin typeface="HGPｺﾞｼｯｸE" panose="020B0900000000000000" pitchFamily="50" charset="-128"/>
              <a:ea typeface="HGPｺﾞｼｯｸE" panose="020B0900000000000000" pitchFamily="50" charset="-128"/>
            </a:endParaRPr>
          </a:p>
          <a:p>
            <a:endParaRPr lang="ja-JP" altLang="en-US" sz="1400" dirty="0">
              <a:solidFill>
                <a:schemeClr val="bg1"/>
              </a:solidFill>
              <a:latin typeface="HGPｺﾞｼｯｸE" panose="020B0900000000000000" pitchFamily="50" charset="-128"/>
              <a:ea typeface="HGPｺﾞｼｯｸE" panose="020B0900000000000000" pitchFamily="50" charset="-128"/>
            </a:endParaRPr>
          </a:p>
        </p:txBody>
      </p:sp>
      <p:sp>
        <p:nvSpPr>
          <p:cNvPr id="33" name="正方形/長方形 32">
            <a:extLst>
              <a:ext uri="{FF2B5EF4-FFF2-40B4-BE49-F238E27FC236}">
                <a16:creationId xmlns:a16="http://schemas.microsoft.com/office/drawing/2014/main" id="{0FD3D596-931A-07FD-D265-5DACC80819E7}"/>
              </a:ext>
            </a:extLst>
          </p:cNvPr>
          <p:cNvSpPr>
            <a:spLocks noGrp="1" noRot="1" noMove="1" noResize="1" noEditPoints="1" noAdjustHandles="1" noChangeArrowheads="1" noChangeShapeType="1"/>
          </p:cNvSpPr>
          <p:nvPr/>
        </p:nvSpPr>
        <p:spPr>
          <a:xfrm>
            <a:off x="204092" y="1509236"/>
            <a:ext cx="9480817" cy="466941"/>
          </a:xfrm>
          <a:prstGeom prst="rect">
            <a:avLst/>
          </a:prstGeom>
          <a:solidFill>
            <a:schemeClr val="bg1"/>
          </a:solidFill>
          <a:ln w="15875">
            <a:solidFill>
              <a:srgbClr val="0254A6"/>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36000" rIns="72000" bIns="36000" rtlCol="0" anchor="t" anchorCtr="0"/>
          <a:lstStyle/>
          <a:p>
            <a:pPr>
              <a:lnSpc>
                <a:spcPct val="110000"/>
              </a:lnSpc>
            </a:pPr>
            <a:r>
              <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rPr>
              <a:t>　　　　　　　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a:t>
            </a:r>
          </a:p>
        </p:txBody>
      </p:sp>
      <p:sp>
        <p:nvSpPr>
          <p:cNvPr id="34" name="正方形/長方形 33">
            <a:extLst>
              <a:ext uri="{FF2B5EF4-FFF2-40B4-BE49-F238E27FC236}">
                <a16:creationId xmlns:a16="http://schemas.microsoft.com/office/drawing/2014/main" id="{33219EC6-6525-F39C-2C60-86D4B7E2F8D6}"/>
              </a:ext>
            </a:extLst>
          </p:cNvPr>
          <p:cNvSpPr>
            <a:spLocks noGrp="1" noRot="1" noMove="1" noResize="1" noEditPoints="1" noAdjustHandles="1" noChangeArrowheads="1" noChangeShapeType="1"/>
          </p:cNvSpPr>
          <p:nvPr/>
        </p:nvSpPr>
        <p:spPr>
          <a:xfrm>
            <a:off x="208685" y="1506275"/>
            <a:ext cx="757838" cy="219383"/>
          </a:xfrm>
          <a:prstGeom prst="rect">
            <a:avLst/>
          </a:prstGeom>
          <a:solidFill>
            <a:srgbClr val="0254A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200" dirty="0">
                <a:latin typeface="HGPｺﾞｼｯｸM" panose="020B0600000000000000" pitchFamily="50" charset="-128"/>
                <a:ea typeface="HGPｺﾞｼｯｸM" panose="020B0600000000000000" pitchFamily="50" charset="-128"/>
              </a:rPr>
              <a:t>概要・目的</a:t>
            </a:r>
          </a:p>
        </p:txBody>
      </p:sp>
      <p:sp>
        <p:nvSpPr>
          <p:cNvPr id="37" name="吹き出し: 角を丸めた四角形 36">
            <a:extLst>
              <a:ext uri="{FF2B5EF4-FFF2-40B4-BE49-F238E27FC236}">
                <a16:creationId xmlns:a16="http://schemas.microsoft.com/office/drawing/2014/main" id="{8D843BC9-D8E6-5F39-D008-9D63B5BB3553}"/>
              </a:ext>
            </a:extLst>
          </p:cNvPr>
          <p:cNvSpPr/>
          <p:nvPr/>
        </p:nvSpPr>
        <p:spPr>
          <a:xfrm>
            <a:off x="-2338323" y="2746347"/>
            <a:ext cx="2181003" cy="843069"/>
          </a:xfrm>
          <a:prstGeom prst="wedgeRoundRectCallout">
            <a:avLst>
              <a:gd name="adj1" fmla="val 68209"/>
              <a:gd name="adj2" fmla="val -1827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■概要資料をベースに、技術開発項目</a:t>
            </a:r>
            <a:r>
              <a:rPr lang="ja-JP" altLang="en-US" sz="1000" i="1" dirty="0">
                <a:solidFill>
                  <a:srgbClr val="FF0000"/>
                </a:solidFill>
                <a:latin typeface="Century" panose="02040604050505020304" pitchFamily="18" charset="0"/>
                <a:ea typeface="ＭＳ Ｐゴシック" charset="-128"/>
              </a:rPr>
              <a:t>（</a:t>
            </a:r>
            <a:r>
              <a:rPr lang="en-US" altLang="ja-JP" sz="1000" i="1" dirty="0">
                <a:solidFill>
                  <a:srgbClr val="FF0000"/>
                </a:solidFill>
                <a:latin typeface="Century" panose="02040604050505020304" pitchFamily="18" charset="0"/>
                <a:ea typeface="ＭＳ Ｐゴシック" charset="-128"/>
              </a:rPr>
              <a:t>A</a:t>
            </a:r>
            <a:r>
              <a:rPr lang="ja-JP" altLang="en-US" sz="1000" i="1" dirty="0">
                <a:solidFill>
                  <a:srgbClr val="FF0000"/>
                </a:solidFill>
                <a:latin typeface="Century" panose="02040604050505020304" pitchFamily="18" charset="0"/>
                <a:ea typeface="ＭＳ Ｐゴシック" charset="-128"/>
              </a:rPr>
              <a:t>～</a:t>
            </a:r>
            <a:r>
              <a:rPr lang="en-US" altLang="ja-JP" sz="1000" i="1" dirty="0">
                <a:solidFill>
                  <a:srgbClr val="FF0000"/>
                </a:solidFill>
                <a:latin typeface="Century" panose="02040604050505020304" pitchFamily="18" charset="0"/>
                <a:ea typeface="ＭＳ Ｐゴシック" charset="-128"/>
              </a:rPr>
              <a:t>D</a:t>
            </a:r>
            <a:r>
              <a:rPr lang="ja-JP" altLang="en-US" sz="1000" i="1" dirty="0">
                <a:solidFill>
                  <a:srgbClr val="FF0000"/>
                </a:solidFill>
                <a:latin typeface="Century" panose="02040604050505020304" pitchFamily="18" charset="0"/>
                <a:ea typeface="ＭＳ Ｐゴシック" charset="-128"/>
              </a:rPr>
              <a:t>）について、箇条書きしてください。</a:t>
            </a:r>
            <a:endParaRPr lang="en-US" altLang="ja-JP" sz="1000" i="1" dirty="0">
              <a:solidFill>
                <a:srgbClr val="FF0000"/>
              </a:solidFill>
              <a:latin typeface="Century" panose="02040604050505020304" pitchFamily="18" charset="0"/>
              <a:ea typeface="ＭＳ Ｐゴシック" charset="-128"/>
            </a:endParaRPr>
          </a:p>
          <a:p>
            <a:r>
              <a:rPr lang="ja-JP" altLang="en-US" sz="1000" i="1" dirty="0">
                <a:solidFill>
                  <a:schemeClr val="accent1">
                    <a:lumMod val="75000"/>
                  </a:schemeClr>
                </a:solidFill>
                <a:latin typeface="Century" panose="02040604050505020304" pitchFamily="18" charset="0"/>
                <a:ea typeface="ＭＳ Ｐゴシック" charset="-128"/>
              </a:rPr>
              <a:t>■</a:t>
            </a:r>
            <a:r>
              <a:rPr lang="en-US" altLang="ja-JP" sz="1000" i="1" dirty="0">
                <a:solidFill>
                  <a:schemeClr val="accent1">
                    <a:lumMod val="75000"/>
                  </a:schemeClr>
                </a:solidFill>
                <a:latin typeface="Century" panose="02040604050505020304" pitchFamily="18" charset="0"/>
                <a:ea typeface="ＭＳ Ｐゴシック" charset="-128"/>
              </a:rPr>
              <a:t>12</a:t>
            </a:r>
            <a:r>
              <a:rPr lang="ja-JP" altLang="en-US" sz="1000" i="1" dirty="0">
                <a:solidFill>
                  <a:schemeClr val="accent1">
                    <a:lumMod val="75000"/>
                  </a:schemeClr>
                </a:solidFill>
                <a:latin typeface="Century" panose="02040604050505020304" pitchFamily="18" charset="0"/>
                <a:ea typeface="ＭＳ Ｐゴシック" charset="-128"/>
              </a:rPr>
              <a:t>ポイント</a:t>
            </a:r>
            <a:endParaRPr lang="en-US" altLang="ja-JP" sz="1000" i="1" dirty="0">
              <a:solidFill>
                <a:schemeClr val="accent1">
                  <a:lumMod val="75000"/>
                </a:schemeClr>
              </a:solidFill>
              <a:latin typeface="Century" panose="02040604050505020304" pitchFamily="18" charset="0"/>
              <a:ea typeface="ＭＳ Ｐゴシック" charset="-128"/>
            </a:endParaRPr>
          </a:p>
        </p:txBody>
      </p:sp>
      <p:grpSp>
        <p:nvGrpSpPr>
          <p:cNvPr id="38" name="グループ化 37">
            <a:extLst>
              <a:ext uri="{FF2B5EF4-FFF2-40B4-BE49-F238E27FC236}">
                <a16:creationId xmlns:a16="http://schemas.microsoft.com/office/drawing/2014/main" id="{5E24F9E2-E134-384E-E0C3-173583E8E7C6}"/>
              </a:ext>
            </a:extLst>
          </p:cNvPr>
          <p:cNvGrpSpPr/>
          <p:nvPr/>
        </p:nvGrpSpPr>
        <p:grpSpPr>
          <a:xfrm>
            <a:off x="4714875" y="2282726"/>
            <a:ext cx="3647034" cy="1913260"/>
            <a:chOff x="6160228" y="1850097"/>
            <a:chExt cx="3351010" cy="1411138"/>
          </a:xfrm>
        </p:grpSpPr>
        <p:sp>
          <p:nvSpPr>
            <p:cNvPr id="39" name="角丸四角形 5">
              <a:extLst>
                <a:ext uri="{FF2B5EF4-FFF2-40B4-BE49-F238E27FC236}">
                  <a16:creationId xmlns:a16="http://schemas.microsoft.com/office/drawing/2014/main" id="{B2BB83AE-F9C9-0CE8-D4A3-88DC09EDBE88}"/>
                </a:ext>
              </a:extLst>
            </p:cNvPr>
            <p:cNvSpPr>
              <a:spLocks noChangeArrowheads="1"/>
            </p:cNvSpPr>
            <p:nvPr/>
          </p:nvSpPr>
          <p:spPr bwMode="auto">
            <a:xfrm>
              <a:off x="6992661" y="2022088"/>
              <a:ext cx="2329509" cy="1239147"/>
            </a:xfrm>
            <a:prstGeom prst="roundRect">
              <a:avLst>
                <a:gd name="adj" fmla="val 10657"/>
              </a:avLst>
            </a:prstGeom>
            <a:noFill/>
            <a:ln w="9525" algn="ctr">
              <a:solidFill>
                <a:srgbClr val="00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endParaRPr>
            </a:p>
          </p:txBody>
        </p:sp>
        <p:pic>
          <p:nvPicPr>
            <p:cNvPr id="40" name="Picture 11" descr="D:\Temporary Internet Files\Temporary Internet Files\Content.IE5\UW28CLDZ\MCj03189640000[1].wmf">
              <a:extLst>
                <a:ext uri="{FF2B5EF4-FFF2-40B4-BE49-F238E27FC236}">
                  <a16:creationId xmlns:a16="http://schemas.microsoft.com/office/drawing/2014/main" id="{43653074-AFBB-C1EB-A353-9BD00FC298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1960" y="2224439"/>
              <a:ext cx="291109" cy="354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96">
              <a:extLst>
                <a:ext uri="{FF2B5EF4-FFF2-40B4-BE49-F238E27FC236}">
                  <a16:creationId xmlns:a16="http://schemas.microsoft.com/office/drawing/2014/main" id="{ACDF3997-CFE7-F7DF-9539-C6C2C85660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0228" y="2608379"/>
              <a:ext cx="391831" cy="297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13" descr="D:\Temporary Internet Files\Temporary Internet Files\Content.IE5\N7OOCKED\MCj03465110000[1].wmf">
              <a:extLst>
                <a:ext uri="{FF2B5EF4-FFF2-40B4-BE49-F238E27FC236}">
                  <a16:creationId xmlns:a16="http://schemas.microsoft.com/office/drawing/2014/main" id="{F240AE7D-75DC-B50F-6DD7-EC851DB2F24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97443" y="2749398"/>
              <a:ext cx="282510" cy="438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テキスト ボックス 154">
              <a:extLst>
                <a:ext uri="{FF2B5EF4-FFF2-40B4-BE49-F238E27FC236}">
                  <a16:creationId xmlns:a16="http://schemas.microsoft.com/office/drawing/2014/main" id="{F2D30FF5-C57F-9868-0769-89208AAA6911}"/>
                </a:ext>
              </a:extLst>
            </p:cNvPr>
            <p:cNvSpPr txBox="1">
              <a:spLocks noChangeArrowheads="1"/>
            </p:cNvSpPr>
            <p:nvPr/>
          </p:nvSpPr>
          <p:spPr bwMode="auto">
            <a:xfrm>
              <a:off x="6564636" y="2269868"/>
              <a:ext cx="735768" cy="301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都市系廃棄物</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食品廃棄物</a:t>
              </a:r>
            </a:p>
          </p:txBody>
        </p:sp>
        <p:cxnSp>
          <p:nvCxnSpPr>
            <p:cNvPr id="44" name="直線矢印コネクタ 50">
              <a:extLst>
                <a:ext uri="{FF2B5EF4-FFF2-40B4-BE49-F238E27FC236}">
                  <a16:creationId xmlns:a16="http://schemas.microsoft.com/office/drawing/2014/main" id="{C494F779-7711-2923-3798-44D98C63A9B7}"/>
                </a:ext>
              </a:extLst>
            </p:cNvPr>
            <p:cNvCxnSpPr>
              <a:cxnSpLocks noChangeShapeType="1"/>
            </p:cNvCxnSpPr>
            <p:nvPr/>
          </p:nvCxnSpPr>
          <p:spPr bwMode="auto">
            <a:xfrm>
              <a:off x="6707693" y="2573367"/>
              <a:ext cx="569935" cy="108768"/>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pic>
          <p:nvPicPr>
            <p:cNvPr id="45" name="Picture 12" descr="D:\Temporary Internet Files\Temporary Internet Files\Content.IE5\UW28CLDZ\MCj01497100000[1].wmf">
              <a:extLst>
                <a:ext uri="{FF2B5EF4-FFF2-40B4-BE49-F238E27FC236}">
                  <a16:creationId xmlns:a16="http://schemas.microsoft.com/office/drawing/2014/main" id="{038088A6-3235-C930-BE50-5C704E9765B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59749" y="2660104"/>
              <a:ext cx="607893" cy="27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テキスト ボックス 47">
              <a:extLst>
                <a:ext uri="{FF2B5EF4-FFF2-40B4-BE49-F238E27FC236}">
                  <a16:creationId xmlns:a16="http://schemas.microsoft.com/office/drawing/2014/main" id="{3FD35551-55AA-3816-4D28-58FF3D4C5DA9}"/>
                </a:ext>
              </a:extLst>
            </p:cNvPr>
            <p:cNvSpPr txBox="1">
              <a:spLocks noChangeArrowheads="1"/>
            </p:cNvSpPr>
            <p:nvPr/>
          </p:nvSpPr>
          <p:spPr bwMode="auto">
            <a:xfrm>
              <a:off x="7332964" y="2350160"/>
              <a:ext cx="271072" cy="880031"/>
            </a:xfrm>
            <a:prstGeom prst="rect">
              <a:avLst/>
            </a:prstGeom>
            <a:solidFill>
              <a:srgbClr val="BBE0E3"/>
            </a:solidFill>
            <a:ln w="9525">
              <a:solidFill>
                <a:srgbClr val="000000"/>
              </a:solidFill>
              <a:miter lim="800000"/>
              <a:headEnd/>
              <a:tailEnd/>
            </a:ln>
          </p:spPr>
          <p:txBody>
            <a:bodyPr vert="eaVert"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rPr>
                <a:t>▲▲システム</a:t>
              </a:r>
            </a:p>
          </p:txBody>
        </p:sp>
        <p:sp>
          <p:nvSpPr>
            <p:cNvPr id="47" name="右矢印 53">
              <a:extLst>
                <a:ext uri="{FF2B5EF4-FFF2-40B4-BE49-F238E27FC236}">
                  <a16:creationId xmlns:a16="http://schemas.microsoft.com/office/drawing/2014/main" id="{00D65561-7BB3-BEEE-E3D0-8743E758E354}"/>
                </a:ext>
              </a:extLst>
            </p:cNvPr>
            <p:cNvSpPr>
              <a:spLocks noChangeArrowheads="1"/>
            </p:cNvSpPr>
            <p:nvPr/>
          </p:nvSpPr>
          <p:spPr bwMode="auto">
            <a:xfrm>
              <a:off x="7675772" y="2501523"/>
              <a:ext cx="560109" cy="577303"/>
            </a:xfrm>
            <a:prstGeom prst="rightArrow">
              <a:avLst>
                <a:gd name="adj1" fmla="val 50000"/>
                <a:gd name="adj2" fmla="val 50000"/>
              </a:avLst>
            </a:prstGeom>
            <a:solidFill>
              <a:srgbClr val="BBE0E3"/>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可燃性</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ガス</a:t>
              </a:r>
            </a:p>
          </p:txBody>
        </p:sp>
        <p:sp>
          <p:nvSpPr>
            <p:cNvPr id="48" name="テキスト ボックス 158">
              <a:extLst>
                <a:ext uri="{FF2B5EF4-FFF2-40B4-BE49-F238E27FC236}">
                  <a16:creationId xmlns:a16="http://schemas.microsoft.com/office/drawing/2014/main" id="{B532D966-6406-DBF0-73DE-BAD6807CE4A0}"/>
                </a:ext>
              </a:extLst>
            </p:cNvPr>
            <p:cNvSpPr txBox="1">
              <a:spLocks noChangeArrowheads="1"/>
            </p:cNvSpPr>
            <p:nvPr/>
          </p:nvSpPr>
          <p:spPr bwMode="auto">
            <a:xfrm>
              <a:off x="8301194" y="2350160"/>
              <a:ext cx="283786" cy="880031"/>
            </a:xfrm>
            <a:prstGeom prst="rect">
              <a:avLst/>
            </a:prstGeom>
            <a:solidFill>
              <a:srgbClr val="BBE0E3"/>
            </a:solidFill>
            <a:ln w="9525">
              <a:solidFill>
                <a:srgbClr val="000000"/>
              </a:solidFill>
              <a:miter lim="800000"/>
              <a:headEnd/>
              <a:tailEnd/>
            </a:ln>
          </p:spPr>
          <p:txBody>
            <a:bodyPr vert="eaVert"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ガスエンジン</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発電機</a:t>
              </a:r>
            </a:p>
          </p:txBody>
        </p:sp>
        <p:sp>
          <p:nvSpPr>
            <p:cNvPr id="49" name="右矢印 159">
              <a:extLst>
                <a:ext uri="{FF2B5EF4-FFF2-40B4-BE49-F238E27FC236}">
                  <a16:creationId xmlns:a16="http://schemas.microsoft.com/office/drawing/2014/main" id="{3C72D8DB-2A5C-9D4E-199F-E07EFF29AB96}"/>
                </a:ext>
              </a:extLst>
            </p:cNvPr>
            <p:cNvSpPr>
              <a:spLocks noChangeArrowheads="1"/>
            </p:cNvSpPr>
            <p:nvPr/>
          </p:nvSpPr>
          <p:spPr bwMode="auto">
            <a:xfrm>
              <a:off x="8638342" y="2439500"/>
              <a:ext cx="584722" cy="267735"/>
            </a:xfrm>
            <a:prstGeom prst="rightArrow">
              <a:avLst>
                <a:gd name="adj1" fmla="val 50000"/>
                <a:gd name="adj2" fmla="val 49996"/>
              </a:avLst>
            </a:prstGeom>
            <a:solidFill>
              <a:srgbClr val="FFFF00"/>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rPr>
                <a:t>電力</a:t>
              </a:r>
            </a:p>
          </p:txBody>
        </p:sp>
        <p:sp>
          <p:nvSpPr>
            <p:cNvPr id="50" name="右矢印 160">
              <a:extLst>
                <a:ext uri="{FF2B5EF4-FFF2-40B4-BE49-F238E27FC236}">
                  <a16:creationId xmlns:a16="http://schemas.microsoft.com/office/drawing/2014/main" id="{C2B7CBCE-D16C-6E61-CB99-AC6679BB63EE}"/>
                </a:ext>
              </a:extLst>
            </p:cNvPr>
            <p:cNvSpPr>
              <a:spLocks noChangeArrowheads="1"/>
            </p:cNvSpPr>
            <p:nvPr/>
          </p:nvSpPr>
          <p:spPr bwMode="auto">
            <a:xfrm>
              <a:off x="8641996" y="2788987"/>
              <a:ext cx="577414" cy="284468"/>
            </a:xfrm>
            <a:prstGeom prst="rightArrow">
              <a:avLst>
                <a:gd name="adj1" fmla="val 50000"/>
                <a:gd name="adj2" fmla="val 49992"/>
              </a:avLst>
            </a:prstGeom>
            <a:solidFill>
              <a:srgbClr val="FFC000"/>
            </a:solidFill>
            <a:ln w="9525" algn="ctr">
              <a:solidFill>
                <a:srgbClr val="000000"/>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温水</a:t>
              </a:r>
            </a:p>
          </p:txBody>
        </p:sp>
        <p:sp>
          <p:nvSpPr>
            <p:cNvPr id="51" name="線吹き出し 2 4">
              <a:extLst>
                <a:ext uri="{FF2B5EF4-FFF2-40B4-BE49-F238E27FC236}">
                  <a16:creationId xmlns:a16="http://schemas.microsoft.com/office/drawing/2014/main" id="{95353784-CDFF-61BE-20FE-CA39F746AB54}"/>
                </a:ext>
              </a:extLst>
            </p:cNvPr>
            <p:cNvSpPr>
              <a:spLocks/>
            </p:cNvSpPr>
            <p:nvPr/>
          </p:nvSpPr>
          <p:spPr bwMode="auto">
            <a:xfrm>
              <a:off x="6692804" y="2063499"/>
              <a:ext cx="503833" cy="202293"/>
            </a:xfrm>
            <a:prstGeom prst="callout2">
              <a:avLst>
                <a:gd name="adj1" fmla="val 44532"/>
                <a:gd name="adj2" fmla="val 97704"/>
                <a:gd name="adj3" fmla="val 47940"/>
                <a:gd name="adj4" fmla="val 120116"/>
                <a:gd name="adj5" fmla="val 135009"/>
                <a:gd name="adj6" fmla="val 136551"/>
              </a:avLst>
            </a:prstGeom>
            <a:solidFill>
              <a:srgbClr val="FFFFFF"/>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a:ln>
                    <a:noFill/>
                  </a:ln>
                  <a:solidFill>
                    <a:srgbClr val="0066CC"/>
                  </a:solidFill>
                  <a:effectLst/>
                  <a:uLnTx/>
                  <a:uFillTx/>
                  <a:latin typeface="Arial" panose="020B0604020202020204" pitchFamily="34" charset="0"/>
                  <a:ea typeface="ＭＳ Ｐゴシック" panose="020B0600070205080204" pitchFamily="50" charset="-128"/>
                </a:rPr>
                <a:t>開発内容</a:t>
              </a:r>
            </a:p>
          </p:txBody>
        </p:sp>
        <p:sp>
          <p:nvSpPr>
            <p:cNvPr id="52" name="線吹き出し 2 76">
              <a:extLst>
                <a:ext uri="{FF2B5EF4-FFF2-40B4-BE49-F238E27FC236}">
                  <a16:creationId xmlns:a16="http://schemas.microsoft.com/office/drawing/2014/main" id="{7FB9DC81-C626-EA7C-13D9-10556FB1B6F5}"/>
                </a:ext>
              </a:extLst>
            </p:cNvPr>
            <p:cNvSpPr>
              <a:spLocks/>
            </p:cNvSpPr>
            <p:nvPr/>
          </p:nvSpPr>
          <p:spPr bwMode="auto">
            <a:xfrm>
              <a:off x="8941258" y="1850097"/>
              <a:ext cx="503833" cy="202293"/>
            </a:xfrm>
            <a:prstGeom prst="callout2">
              <a:avLst>
                <a:gd name="adj1" fmla="val 44532"/>
                <a:gd name="adj2" fmla="val -3764"/>
                <a:gd name="adj3" fmla="val 44532"/>
                <a:gd name="adj4" fmla="val -27856"/>
                <a:gd name="adj5" fmla="val 94083"/>
                <a:gd name="adj6" fmla="val -36787"/>
              </a:avLst>
            </a:prstGeom>
            <a:no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66CC"/>
                  </a:solidFill>
                  <a:effectLst/>
                  <a:uLnTx/>
                  <a:uFillTx/>
                  <a:latin typeface="Arial" panose="020B0604020202020204" pitchFamily="34" charset="0"/>
                  <a:ea typeface="ＭＳ Ｐゴシック" panose="020B0600070205080204" pitchFamily="50" charset="-128"/>
                </a:rPr>
                <a:t>実証範囲</a:t>
              </a:r>
            </a:p>
          </p:txBody>
        </p:sp>
        <p:cxnSp>
          <p:nvCxnSpPr>
            <p:cNvPr id="53" name="直線矢印コネクタ 50">
              <a:extLst>
                <a:ext uri="{FF2B5EF4-FFF2-40B4-BE49-F238E27FC236}">
                  <a16:creationId xmlns:a16="http://schemas.microsoft.com/office/drawing/2014/main" id="{D7EB1146-45E2-4D18-9930-9731D1E0A5BD}"/>
                </a:ext>
              </a:extLst>
            </p:cNvPr>
            <p:cNvCxnSpPr>
              <a:cxnSpLocks noChangeShapeType="1"/>
            </p:cNvCxnSpPr>
            <p:nvPr/>
          </p:nvCxnSpPr>
          <p:spPr bwMode="auto">
            <a:xfrm flipV="1">
              <a:off x="6707693" y="2921608"/>
              <a:ext cx="569935" cy="108768"/>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54" name="雲 53">
              <a:extLst>
                <a:ext uri="{FF2B5EF4-FFF2-40B4-BE49-F238E27FC236}">
                  <a16:creationId xmlns:a16="http://schemas.microsoft.com/office/drawing/2014/main" id="{9A67209D-D763-B62E-D6F0-A39DD7E6A9A4}"/>
                </a:ext>
              </a:extLst>
            </p:cNvPr>
            <p:cNvSpPr/>
            <p:nvPr/>
          </p:nvSpPr>
          <p:spPr bwMode="auto">
            <a:xfrm>
              <a:off x="9203638" y="2289002"/>
              <a:ext cx="307600" cy="954136"/>
            </a:xfrm>
            <a:prstGeom prst="cloud">
              <a:avLst/>
            </a:prstGeom>
            <a:solidFill>
              <a:srgbClr val="BBE0E3"/>
            </a:solidFill>
            <a:ln w="9525" cap="flat" cmpd="sng" algn="ctr">
              <a:solidFill>
                <a:srgbClr val="BBE0E3"/>
              </a:solidFill>
              <a:prstDash val="solid"/>
              <a:round/>
              <a:headEnd type="none" w="med" len="med"/>
              <a:tailEnd type="none" w="med" len="med"/>
            </a:ln>
            <a:effectLst/>
          </p:spPr>
          <p:txBody>
            <a:bodyPr wrap="none"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地域</a:t>
              </a:r>
              <a:endParaRPr kumimoji="1" lang="en-US" altLang="ja-JP"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エネルギー</a:t>
              </a:r>
              <a:endParaRPr kumimoji="1" lang="en-US" altLang="ja-JP"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charset="0"/>
                  <a:ea typeface="ＭＳ Ｐゴシック" panose="020B0600070205080204" pitchFamily="50" charset="-128"/>
                </a:rPr>
                <a:t>需要</a:t>
              </a:r>
            </a:p>
          </p:txBody>
        </p:sp>
        <p:sp>
          <p:nvSpPr>
            <p:cNvPr id="55" name="正方形/長方形 4">
              <a:extLst>
                <a:ext uri="{FF2B5EF4-FFF2-40B4-BE49-F238E27FC236}">
                  <a16:creationId xmlns:a16="http://schemas.microsoft.com/office/drawing/2014/main" id="{9FBD223A-E93C-2048-260D-E4181371060A}"/>
                </a:ext>
              </a:extLst>
            </p:cNvPr>
            <p:cNvSpPr>
              <a:spLocks noChangeArrowheads="1"/>
            </p:cNvSpPr>
            <p:nvPr/>
          </p:nvSpPr>
          <p:spPr bwMode="auto">
            <a:xfrm>
              <a:off x="7502977" y="2074707"/>
              <a:ext cx="905700" cy="234675"/>
            </a:xfrm>
            <a:prstGeom prst="rect">
              <a:avLst/>
            </a:prstGeom>
            <a:solidFill>
              <a:srgbClr val="BBE0E3"/>
            </a:solidFill>
            <a:ln w="9525" algn="ctr">
              <a:solidFill>
                <a:srgbClr val="000000"/>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廃棄物処理事業者</a:t>
              </a:r>
              <a:endParaRPr kumimoji="1" lang="en-US" altLang="ja-JP"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1" lang="ja-JP" altLang="en-US" sz="9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50" charset="-128"/>
                </a:rPr>
                <a:t>（ユーザ）</a:t>
              </a:r>
            </a:p>
          </p:txBody>
        </p:sp>
        <p:cxnSp>
          <p:nvCxnSpPr>
            <p:cNvPr id="56" name="カギ線コネクタ 9">
              <a:extLst>
                <a:ext uri="{FF2B5EF4-FFF2-40B4-BE49-F238E27FC236}">
                  <a16:creationId xmlns:a16="http://schemas.microsoft.com/office/drawing/2014/main" id="{742D0361-8857-AF6F-46E8-D1D776C5FAE2}"/>
                </a:ext>
              </a:extLst>
            </p:cNvPr>
            <p:cNvCxnSpPr>
              <a:cxnSpLocks noChangeShapeType="1"/>
              <a:stCxn id="55" idx="1"/>
              <a:endCxn id="46" idx="0"/>
            </p:cNvCxnSpPr>
            <p:nvPr/>
          </p:nvCxnSpPr>
          <p:spPr bwMode="auto">
            <a:xfrm rot="10800000" flipV="1">
              <a:off x="7468501" y="2192045"/>
              <a:ext cx="34475" cy="158115"/>
            </a:xfrm>
            <a:prstGeom prst="bentConnector2">
              <a:avLst/>
            </a:prstGeom>
            <a:noFill/>
            <a:ln w="9525" algn="ctr">
              <a:solidFill>
                <a:srgbClr val="000000"/>
              </a:solidFill>
              <a:round/>
              <a:headEnd/>
              <a:tailEnd/>
            </a:ln>
            <a:extLst>
              <a:ext uri="{909E8E84-426E-40DD-AFC4-6F175D3DCCD1}">
                <a14:hiddenFill xmlns:a14="http://schemas.microsoft.com/office/drawing/2010/main">
                  <a:noFill/>
                </a14:hiddenFill>
              </a:ext>
            </a:extLst>
          </p:spPr>
        </p:cxnSp>
        <p:cxnSp>
          <p:nvCxnSpPr>
            <p:cNvPr id="57" name="カギ線コネクタ 85">
              <a:extLst>
                <a:ext uri="{FF2B5EF4-FFF2-40B4-BE49-F238E27FC236}">
                  <a16:creationId xmlns:a16="http://schemas.microsoft.com/office/drawing/2014/main" id="{AF2B9402-C8C1-4646-8A12-FCBF5DD9826D}"/>
                </a:ext>
              </a:extLst>
            </p:cNvPr>
            <p:cNvCxnSpPr>
              <a:cxnSpLocks noChangeShapeType="1"/>
              <a:stCxn id="55" idx="3"/>
              <a:endCxn id="48" idx="0"/>
            </p:cNvCxnSpPr>
            <p:nvPr/>
          </p:nvCxnSpPr>
          <p:spPr bwMode="auto">
            <a:xfrm>
              <a:off x="8408677" y="2192044"/>
              <a:ext cx="34411" cy="158115"/>
            </a:xfrm>
            <a:prstGeom prst="bentConnector2">
              <a:avLst/>
            </a:prstGeom>
            <a:noFill/>
            <a:ln w="9525" algn="ctr">
              <a:solidFill>
                <a:srgbClr val="000000"/>
              </a:solidFill>
              <a:round/>
              <a:headEnd/>
              <a:tailEnd/>
            </a:ln>
            <a:extLst>
              <a:ext uri="{909E8E84-426E-40DD-AFC4-6F175D3DCCD1}">
                <a14:hiddenFill xmlns:a14="http://schemas.microsoft.com/office/drawing/2010/main">
                  <a:noFill/>
                </a14:hiddenFill>
              </a:ext>
            </a:extLst>
          </p:spPr>
        </p:cxnSp>
      </p:grpSp>
      <p:sp>
        <p:nvSpPr>
          <p:cNvPr id="58" name="吹き出し: 角を丸めた四角形 57">
            <a:extLst>
              <a:ext uri="{FF2B5EF4-FFF2-40B4-BE49-F238E27FC236}">
                <a16:creationId xmlns:a16="http://schemas.microsoft.com/office/drawing/2014/main" id="{D5E181A3-98B1-0BAF-03C5-3D7A368D46E2}"/>
              </a:ext>
            </a:extLst>
          </p:cNvPr>
          <p:cNvSpPr/>
          <p:nvPr/>
        </p:nvSpPr>
        <p:spPr>
          <a:xfrm>
            <a:off x="9995051" y="3502023"/>
            <a:ext cx="2238576" cy="1098282"/>
          </a:xfrm>
          <a:prstGeom prst="wedgeRoundRectCallout">
            <a:avLst>
              <a:gd name="adj1" fmla="val -77754"/>
              <a:gd name="adj2" fmla="val -19376"/>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概要資料をベースに、本技術開発で開発する装置やシステムの社会における位置付け（システム環境等）及びシステム構成について、図示してくだ</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さい。</a:t>
            </a:r>
          </a:p>
        </p:txBody>
      </p:sp>
      <p:sp>
        <p:nvSpPr>
          <p:cNvPr id="60" name="吹き出し: 角を丸めた四角形 59">
            <a:extLst>
              <a:ext uri="{FF2B5EF4-FFF2-40B4-BE49-F238E27FC236}">
                <a16:creationId xmlns:a16="http://schemas.microsoft.com/office/drawing/2014/main" id="{43AAF317-DE77-94AB-A652-D79FB018DB84}"/>
              </a:ext>
            </a:extLst>
          </p:cNvPr>
          <p:cNvSpPr/>
          <p:nvPr/>
        </p:nvSpPr>
        <p:spPr>
          <a:xfrm>
            <a:off x="-2314872" y="4465944"/>
            <a:ext cx="2181003" cy="1579987"/>
          </a:xfrm>
          <a:prstGeom prst="wedgeRoundRectCallout">
            <a:avLst>
              <a:gd name="adj1" fmla="val 67672"/>
              <a:gd name="adj2" fmla="val -21817"/>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■概要資料をベースに、本課題の主な目標（最終目標）を記載してください。</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a:t>
            </a:r>
            <a:r>
              <a:rPr lang="en-US" altLang="ja-JP" sz="1000" i="1" dirty="0">
                <a:solidFill>
                  <a:srgbClr val="FF0000"/>
                </a:solidFill>
                <a:latin typeface="HGPｺﾞｼｯｸM" panose="020B0600000000000000" pitchFamily="50" charset="-128"/>
                <a:ea typeface="HGPｺﾞｼｯｸM" panose="020B0600000000000000" pitchFamily="50" charset="-128"/>
              </a:rPr>
              <a:t>2030</a:t>
            </a:r>
            <a:r>
              <a:rPr lang="ja-JP" altLang="en-US" sz="1000" i="1" dirty="0">
                <a:solidFill>
                  <a:srgbClr val="FF0000"/>
                </a:solidFill>
                <a:latin typeface="HGPｺﾞｼｯｸM" panose="020B0600000000000000" pitchFamily="50" charset="-128"/>
                <a:ea typeface="HGPｺﾞｼｯｸM" panose="020B0600000000000000" pitchFamily="50" charset="-128"/>
              </a:rPr>
              <a:t>年、</a:t>
            </a:r>
            <a:r>
              <a:rPr lang="en-US" altLang="ja-JP" sz="1000" i="1" dirty="0">
                <a:solidFill>
                  <a:srgbClr val="FF0000"/>
                </a:solidFill>
                <a:latin typeface="HGPｺﾞｼｯｸM" panose="020B0600000000000000" pitchFamily="50" charset="-128"/>
                <a:ea typeface="HGPｺﾞｼｯｸM" panose="020B0600000000000000" pitchFamily="50" charset="-128"/>
              </a:rPr>
              <a:t>2050</a:t>
            </a:r>
            <a:r>
              <a:rPr lang="ja-JP" altLang="en-US" sz="1000" i="1" dirty="0">
                <a:solidFill>
                  <a:srgbClr val="FF0000"/>
                </a:solidFill>
                <a:latin typeface="HGPｺﾞｼｯｸM" panose="020B0600000000000000" pitchFamily="50" charset="-128"/>
                <a:ea typeface="HGPｺﾞｼｯｸM" panose="020B0600000000000000" pitchFamily="50" charset="-128"/>
              </a:rPr>
              <a:t>年における</a:t>
            </a:r>
            <a:r>
              <a:rPr lang="en-US" altLang="ja-JP" sz="1000" i="1" dirty="0">
                <a:solidFill>
                  <a:srgbClr val="FF0000"/>
                </a:solidFill>
                <a:latin typeface="HGPｺﾞｼｯｸM" panose="020B0600000000000000" pitchFamily="50" charset="-128"/>
                <a:ea typeface="HGPｺﾞｼｯｸM" panose="020B0600000000000000" pitchFamily="50" charset="-128"/>
              </a:rPr>
              <a:t>CO2</a:t>
            </a:r>
            <a:r>
              <a:rPr lang="ja-JP" altLang="en-US" sz="1000" i="1" dirty="0">
                <a:solidFill>
                  <a:srgbClr val="FF0000"/>
                </a:solidFill>
                <a:latin typeface="HGPｺﾞｼｯｸM" panose="020B0600000000000000" pitchFamily="50" charset="-128"/>
                <a:ea typeface="HGPｺﾞｼｯｸM" panose="020B0600000000000000" pitchFamily="50" charset="-128"/>
              </a:rPr>
              <a:t>削減効果を記載してください。</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■全体で</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200</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文字程度</a:t>
            </a:r>
          </a:p>
        </p:txBody>
      </p:sp>
      <p:grpSp>
        <p:nvGrpSpPr>
          <p:cNvPr id="61" name="グループ化 60">
            <a:extLst>
              <a:ext uri="{FF2B5EF4-FFF2-40B4-BE49-F238E27FC236}">
                <a16:creationId xmlns:a16="http://schemas.microsoft.com/office/drawing/2014/main" id="{51A206C3-05AC-D490-7BA5-6A43E3C91158}"/>
              </a:ext>
            </a:extLst>
          </p:cNvPr>
          <p:cNvGrpSpPr/>
          <p:nvPr/>
        </p:nvGrpSpPr>
        <p:grpSpPr>
          <a:xfrm>
            <a:off x="3839063" y="5036701"/>
            <a:ext cx="2735051" cy="1317612"/>
            <a:chOff x="6903897" y="3991873"/>
            <a:chExt cx="2735051" cy="959624"/>
          </a:xfrm>
        </p:grpSpPr>
        <p:grpSp>
          <p:nvGrpSpPr>
            <p:cNvPr id="62" name="グループ化 61">
              <a:extLst>
                <a:ext uri="{FF2B5EF4-FFF2-40B4-BE49-F238E27FC236}">
                  <a16:creationId xmlns:a16="http://schemas.microsoft.com/office/drawing/2014/main" id="{54AA16DB-359F-98AC-B406-326B6E1E41F0}"/>
                </a:ext>
              </a:extLst>
            </p:cNvPr>
            <p:cNvGrpSpPr/>
            <p:nvPr/>
          </p:nvGrpSpPr>
          <p:grpSpPr>
            <a:xfrm>
              <a:off x="7050580" y="3991873"/>
              <a:ext cx="1647260" cy="910008"/>
              <a:chOff x="7063280" y="4068073"/>
              <a:chExt cx="1647260" cy="910008"/>
            </a:xfrm>
          </p:grpSpPr>
          <p:sp>
            <p:nvSpPr>
              <p:cNvPr id="67" name="正方形/長方形 66">
                <a:extLst>
                  <a:ext uri="{FF2B5EF4-FFF2-40B4-BE49-F238E27FC236}">
                    <a16:creationId xmlns:a16="http://schemas.microsoft.com/office/drawing/2014/main" id="{E9DE57F1-37F6-BEE6-81BB-2B18A39CE86E}"/>
                  </a:ext>
                </a:extLst>
              </p:cNvPr>
              <p:cNvSpPr/>
              <p:nvPr/>
            </p:nvSpPr>
            <p:spPr>
              <a:xfrm>
                <a:off x="8071517" y="4803311"/>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協力者</a:t>
                </a:r>
              </a:p>
            </p:txBody>
          </p:sp>
          <p:grpSp>
            <p:nvGrpSpPr>
              <p:cNvPr id="68" name="グループ化 67">
                <a:extLst>
                  <a:ext uri="{FF2B5EF4-FFF2-40B4-BE49-F238E27FC236}">
                    <a16:creationId xmlns:a16="http://schemas.microsoft.com/office/drawing/2014/main" id="{28B2D877-F7AC-CFBD-5252-85F355AE37CB}"/>
                  </a:ext>
                </a:extLst>
              </p:cNvPr>
              <p:cNvGrpSpPr/>
              <p:nvPr/>
            </p:nvGrpSpPr>
            <p:grpSpPr>
              <a:xfrm>
                <a:off x="7063280" y="4068073"/>
                <a:ext cx="1636396" cy="836224"/>
                <a:chOff x="7126780" y="4068073"/>
                <a:chExt cx="1636396" cy="836224"/>
              </a:xfrm>
            </p:grpSpPr>
            <p:sp>
              <p:nvSpPr>
                <p:cNvPr id="69" name="正方形/長方形 68">
                  <a:extLst>
                    <a:ext uri="{FF2B5EF4-FFF2-40B4-BE49-F238E27FC236}">
                      <a16:creationId xmlns:a16="http://schemas.microsoft.com/office/drawing/2014/main" id="{DA88EA14-5C15-15F4-AD52-A0DD0ADE2447}"/>
                    </a:ext>
                  </a:extLst>
                </p:cNvPr>
                <p:cNvSpPr/>
                <p:nvPr/>
              </p:nvSpPr>
              <p:spPr>
                <a:xfrm>
                  <a:off x="7126780" y="4068073"/>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代表事業者</a:t>
                  </a:r>
                </a:p>
              </p:txBody>
            </p:sp>
            <p:sp>
              <p:nvSpPr>
                <p:cNvPr id="70" name="正方形/長方形 69">
                  <a:extLst>
                    <a:ext uri="{FF2B5EF4-FFF2-40B4-BE49-F238E27FC236}">
                      <a16:creationId xmlns:a16="http://schemas.microsoft.com/office/drawing/2014/main" id="{DD83A878-D2F1-26B9-F33B-7AC617EDB4F3}"/>
                    </a:ext>
                  </a:extLst>
                </p:cNvPr>
                <p:cNvSpPr/>
                <p:nvPr/>
              </p:nvSpPr>
              <p:spPr>
                <a:xfrm>
                  <a:off x="8124153" y="4078526"/>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共同実施者</a:t>
                  </a:r>
                </a:p>
              </p:txBody>
            </p:sp>
            <p:sp>
              <p:nvSpPr>
                <p:cNvPr id="71" name="正方形/長方形 70">
                  <a:extLst>
                    <a:ext uri="{FF2B5EF4-FFF2-40B4-BE49-F238E27FC236}">
                      <a16:creationId xmlns:a16="http://schemas.microsoft.com/office/drawing/2014/main" id="{F09E01FF-9F97-AB7C-0C89-B862169FA43F}"/>
                    </a:ext>
                  </a:extLst>
                </p:cNvPr>
                <p:cNvSpPr/>
                <p:nvPr/>
              </p:nvSpPr>
              <p:spPr>
                <a:xfrm>
                  <a:off x="8124153" y="4440918"/>
                  <a:ext cx="639023" cy="1747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共同実施者</a:t>
                  </a:r>
                </a:p>
              </p:txBody>
            </p:sp>
            <p:cxnSp>
              <p:nvCxnSpPr>
                <p:cNvPr id="72" name="直線コネクタ 71">
                  <a:extLst>
                    <a:ext uri="{FF2B5EF4-FFF2-40B4-BE49-F238E27FC236}">
                      <a16:creationId xmlns:a16="http://schemas.microsoft.com/office/drawing/2014/main" id="{2553B223-23EE-7BBC-2918-75A32C7FE5AE}"/>
                    </a:ext>
                  </a:extLst>
                </p:cNvPr>
                <p:cNvCxnSpPr>
                  <a:stCxn id="69" idx="3"/>
                  <a:endCxn id="70" idx="1"/>
                </p:cNvCxnSpPr>
                <p:nvPr/>
              </p:nvCxnSpPr>
              <p:spPr>
                <a:xfrm flipV="1">
                  <a:off x="7765803" y="4152909"/>
                  <a:ext cx="358350" cy="25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FC273EEB-4DA8-0464-4BC9-4686D913ED2F}"/>
                    </a:ext>
                  </a:extLst>
                </p:cNvPr>
                <p:cNvCxnSpPr/>
                <p:nvPr/>
              </p:nvCxnSpPr>
              <p:spPr>
                <a:xfrm>
                  <a:off x="7940600" y="4164728"/>
                  <a:ext cx="0" cy="7259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3C0DFB8B-E69F-B57F-1B03-1FE24165537E}"/>
                    </a:ext>
                  </a:extLst>
                </p:cNvPr>
                <p:cNvCxnSpPr>
                  <a:cxnSpLocks/>
                  <a:endCxn id="71" idx="1"/>
                </p:cNvCxnSpPr>
                <p:nvPr/>
              </p:nvCxnSpPr>
              <p:spPr>
                <a:xfrm>
                  <a:off x="7926120" y="4527712"/>
                  <a:ext cx="198033" cy="5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46335C93-5464-CACB-3D7D-0F65482B4E4A}"/>
                    </a:ext>
                  </a:extLst>
                </p:cNvPr>
                <p:cNvCxnSpPr>
                  <a:cxnSpLocks/>
                </p:cNvCxnSpPr>
                <p:nvPr/>
              </p:nvCxnSpPr>
              <p:spPr>
                <a:xfrm>
                  <a:off x="7941744" y="4903706"/>
                  <a:ext cx="198033" cy="5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63" name="テキスト ボックス 62">
              <a:extLst>
                <a:ext uri="{FF2B5EF4-FFF2-40B4-BE49-F238E27FC236}">
                  <a16:creationId xmlns:a16="http://schemas.microsoft.com/office/drawing/2014/main" id="{066B2B0F-7DCC-806E-3196-F6A8AF3CEF60}"/>
                </a:ext>
              </a:extLst>
            </p:cNvPr>
            <p:cNvSpPr txBox="1"/>
            <p:nvPr/>
          </p:nvSpPr>
          <p:spPr>
            <a:xfrm>
              <a:off x="6903897" y="4192180"/>
              <a:ext cx="992579" cy="307777"/>
            </a:xfrm>
            <a:prstGeom prst="rect">
              <a:avLst/>
            </a:prstGeom>
            <a:noFill/>
          </p:spPr>
          <p:txBody>
            <a:bodyPr wrap="none" rtlCol="0">
              <a:spAutoFit/>
            </a:bodyPr>
            <a:lstStyle/>
            <a:p>
              <a:r>
                <a:rPr kumimoji="1" lang="ja-JP" altLang="en-US" sz="700" dirty="0"/>
                <a:t>○○開発の全体総括</a:t>
              </a:r>
              <a:endParaRPr kumimoji="1" lang="en-US" altLang="ja-JP" sz="700" dirty="0"/>
            </a:p>
            <a:p>
              <a:r>
                <a:rPr kumimoji="1" lang="ja-JP" altLang="en-US" sz="700" dirty="0"/>
                <a:t>事業化○○検討</a:t>
              </a:r>
            </a:p>
          </p:txBody>
        </p:sp>
        <p:sp>
          <p:nvSpPr>
            <p:cNvPr id="64" name="テキスト ボックス 63">
              <a:extLst>
                <a:ext uri="{FF2B5EF4-FFF2-40B4-BE49-F238E27FC236}">
                  <a16:creationId xmlns:a16="http://schemas.microsoft.com/office/drawing/2014/main" id="{51522F8B-BA18-4135-E34C-21A60F10C4E6}"/>
                </a:ext>
              </a:extLst>
            </p:cNvPr>
            <p:cNvSpPr txBox="1"/>
            <p:nvPr/>
          </p:nvSpPr>
          <p:spPr>
            <a:xfrm>
              <a:off x="8646369" y="4751442"/>
              <a:ext cx="992579" cy="200055"/>
            </a:xfrm>
            <a:prstGeom prst="rect">
              <a:avLst/>
            </a:prstGeom>
            <a:noFill/>
          </p:spPr>
          <p:txBody>
            <a:bodyPr wrap="none" rtlCol="0">
              <a:spAutoFit/>
            </a:bodyPr>
            <a:lstStyle/>
            <a:p>
              <a:r>
                <a:rPr kumimoji="1" lang="ja-JP" altLang="en-US" sz="700" dirty="0"/>
                <a:t>実証フィールの提供</a:t>
              </a:r>
              <a:endParaRPr kumimoji="1" lang="en-US" altLang="ja-JP" sz="700" dirty="0"/>
            </a:p>
          </p:txBody>
        </p:sp>
        <p:sp>
          <p:nvSpPr>
            <p:cNvPr id="65" name="テキスト ボックス 64">
              <a:extLst>
                <a:ext uri="{FF2B5EF4-FFF2-40B4-BE49-F238E27FC236}">
                  <a16:creationId xmlns:a16="http://schemas.microsoft.com/office/drawing/2014/main" id="{F7082B00-88AD-DC02-394F-6C80C0F64BC6}"/>
                </a:ext>
              </a:extLst>
            </p:cNvPr>
            <p:cNvSpPr txBox="1"/>
            <p:nvPr/>
          </p:nvSpPr>
          <p:spPr>
            <a:xfrm>
              <a:off x="8646369" y="4001854"/>
              <a:ext cx="633507" cy="200055"/>
            </a:xfrm>
            <a:prstGeom prst="rect">
              <a:avLst/>
            </a:prstGeom>
            <a:noFill/>
          </p:spPr>
          <p:txBody>
            <a:bodyPr wrap="none" rtlCol="0">
              <a:spAutoFit/>
            </a:bodyPr>
            <a:lstStyle/>
            <a:p>
              <a:r>
                <a:rPr kumimoji="1" lang="ja-JP" altLang="en-US" sz="700" dirty="0"/>
                <a:t>○○の開発</a:t>
              </a:r>
              <a:endParaRPr kumimoji="1" lang="en-US" altLang="ja-JP" sz="700" dirty="0"/>
            </a:p>
          </p:txBody>
        </p:sp>
        <p:sp>
          <p:nvSpPr>
            <p:cNvPr id="66" name="テキスト ボックス 65">
              <a:extLst>
                <a:ext uri="{FF2B5EF4-FFF2-40B4-BE49-F238E27FC236}">
                  <a16:creationId xmlns:a16="http://schemas.microsoft.com/office/drawing/2014/main" id="{AA35FC4C-F8D0-5B33-356C-22CF3B3FF4DA}"/>
                </a:ext>
              </a:extLst>
            </p:cNvPr>
            <p:cNvSpPr txBox="1"/>
            <p:nvPr/>
          </p:nvSpPr>
          <p:spPr>
            <a:xfrm>
              <a:off x="8642545" y="4331400"/>
              <a:ext cx="633507" cy="307777"/>
            </a:xfrm>
            <a:prstGeom prst="rect">
              <a:avLst/>
            </a:prstGeom>
            <a:noFill/>
          </p:spPr>
          <p:txBody>
            <a:bodyPr wrap="none" rtlCol="0">
              <a:spAutoFit/>
            </a:bodyPr>
            <a:lstStyle/>
            <a:p>
              <a:r>
                <a:rPr kumimoji="1" lang="ja-JP" altLang="en-US" sz="700" dirty="0"/>
                <a:t>○○の開発</a:t>
              </a:r>
              <a:endParaRPr kumimoji="1" lang="en-US" altLang="ja-JP" sz="700" dirty="0"/>
            </a:p>
            <a:p>
              <a:r>
                <a:rPr kumimoji="1" lang="ja-JP" altLang="en-US" sz="700" dirty="0"/>
                <a:t>○○の検討</a:t>
              </a:r>
              <a:endParaRPr kumimoji="1" lang="en-US" altLang="ja-JP" sz="700" dirty="0"/>
            </a:p>
          </p:txBody>
        </p:sp>
      </p:grpSp>
      <p:sp>
        <p:nvSpPr>
          <p:cNvPr id="76" name="吹き出し: 角を丸めた四角形 75">
            <a:extLst>
              <a:ext uri="{FF2B5EF4-FFF2-40B4-BE49-F238E27FC236}">
                <a16:creationId xmlns:a16="http://schemas.microsoft.com/office/drawing/2014/main" id="{EF48D217-19C5-987A-8A57-5CBA25686FBB}"/>
              </a:ext>
            </a:extLst>
          </p:cNvPr>
          <p:cNvSpPr/>
          <p:nvPr/>
        </p:nvSpPr>
        <p:spPr>
          <a:xfrm>
            <a:off x="3233631" y="6586717"/>
            <a:ext cx="2181003" cy="630852"/>
          </a:xfrm>
          <a:prstGeom prst="wedgeRoundRectCallout">
            <a:avLst>
              <a:gd name="adj1" fmla="val 37798"/>
              <a:gd name="adj2" fmla="val -103377"/>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実施体制について、各実施者が取り組む要素技術及び分担業務を簡潔に記載してください。</a:t>
            </a:r>
          </a:p>
        </p:txBody>
      </p:sp>
      <p:graphicFrame>
        <p:nvGraphicFramePr>
          <p:cNvPr id="79" name="表 78">
            <a:extLst>
              <a:ext uri="{FF2B5EF4-FFF2-40B4-BE49-F238E27FC236}">
                <a16:creationId xmlns:a16="http://schemas.microsoft.com/office/drawing/2014/main" id="{310D2644-18A4-3411-E725-657C9A887CF2}"/>
              </a:ext>
            </a:extLst>
          </p:cNvPr>
          <p:cNvGraphicFramePr>
            <a:graphicFrameLocks/>
          </p:cNvGraphicFramePr>
          <p:nvPr>
            <p:extLst>
              <p:ext uri="{D42A27DB-BD31-4B8C-83A1-F6EECF244321}">
                <p14:modId xmlns:p14="http://schemas.microsoft.com/office/powerpoint/2010/main" val="3490395333"/>
              </p:ext>
            </p:extLst>
          </p:nvPr>
        </p:nvGraphicFramePr>
        <p:xfrm>
          <a:off x="6680499" y="4750915"/>
          <a:ext cx="2944800" cy="1835801"/>
        </p:xfrm>
        <a:graphic>
          <a:graphicData uri="http://schemas.openxmlformats.org/drawingml/2006/table">
            <a:tbl>
              <a:tblPr firstRow="1" bandRow="1">
                <a:tableStyleId>{5C22544A-7EE6-4342-B048-85BDC9FD1C3A}</a:tableStyleId>
              </a:tblPr>
              <a:tblGrid>
                <a:gridCol w="936000">
                  <a:extLst>
                    <a:ext uri="{9D8B030D-6E8A-4147-A177-3AD203B41FA5}">
                      <a16:colId xmlns:a16="http://schemas.microsoft.com/office/drawing/2014/main" val="20000"/>
                    </a:ext>
                  </a:extLst>
                </a:gridCol>
                <a:gridCol w="669600">
                  <a:extLst>
                    <a:ext uri="{9D8B030D-6E8A-4147-A177-3AD203B41FA5}">
                      <a16:colId xmlns:a16="http://schemas.microsoft.com/office/drawing/2014/main" val="20002"/>
                    </a:ext>
                  </a:extLst>
                </a:gridCol>
                <a:gridCol w="669600">
                  <a:extLst>
                    <a:ext uri="{9D8B030D-6E8A-4147-A177-3AD203B41FA5}">
                      <a16:colId xmlns:a16="http://schemas.microsoft.com/office/drawing/2014/main" val="20003"/>
                    </a:ext>
                  </a:extLst>
                </a:gridCol>
                <a:gridCol w="669600">
                  <a:extLst>
                    <a:ext uri="{9D8B030D-6E8A-4147-A177-3AD203B41FA5}">
                      <a16:colId xmlns:a16="http://schemas.microsoft.com/office/drawing/2014/main" val="2857879029"/>
                    </a:ext>
                  </a:extLst>
                </a:gridCol>
              </a:tblGrid>
              <a:tr h="166891">
                <a:tc>
                  <a:txBody>
                    <a:bodyPr/>
                    <a:lstStyle/>
                    <a:p>
                      <a:endParaRPr kumimoji="1" lang="ja-JP" altLang="en-US" sz="500" dirty="0">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令和８年度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令和９年度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10</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A1</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A2</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要素技術</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A3</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の開発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5003432"/>
                  </a:ext>
                </a:extLst>
              </a:tr>
              <a:tr h="166891">
                <a:tc vMerge="1">
                  <a:txBody>
                    <a:bodyPr/>
                    <a:lstStyle/>
                    <a:p>
                      <a:pPr algn="ct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9266420"/>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システム統合</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B</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9547977"/>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301558"/>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事業化シナリオ</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C</a:t>
                      </a:r>
                      <a:endParaRPr kumimoji="1" lang="ja-JP" altLang="en-US" sz="8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1536316"/>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463002"/>
                  </a:ext>
                </a:extLst>
              </a:tr>
            </a:tbl>
          </a:graphicData>
        </a:graphic>
      </p:graphicFrame>
      <p:cxnSp>
        <p:nvCxnSpPr>
          <p:cNvPr id="82" name="直線矢印コネクタ 81">
            <a:extLst>
              <a:ext uri="{FF2B5EF4-FFF2-40B4-BE49-F238E27FC236}">
                <a16:creationId xmlns:a16="http://schemas.microsoft.com/office/drawing/2014/main" id="{C509EE45-33DF-A206-93C1-A321165123E0}"/>
              </a:ext>
            </a:extLst>
          </p:cNvPr>
          <p:cNvCxnSpPr>
            <a:cxnSpLocks/>
          </p:cNvCxnSpPr>
          <p:nvPr/>
        </p:nvCxnSpPr>
        <p:spPr bwMode="auto">
          <a:xfrm>
            <a:off x="7624918" y="4978465"/>
            <a:ext cx="133000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8" name="直線矢印コネクタ 87">
            <a:extLst>
              <a:ext uri="{FF2B5EF4-FFF2-40B4-BE49-F238E27FC236}">
                <a16:creationId xmlns:a16="http://schemas.microsoft.com/office/drawing/2014/main" id="{DF10F6E2-C34B-AEDB-91D8-E1CF29F4B422}"/>
              </a:ext>
            </a:extLst>
          </p:cNvPr>
          <p:cNvCxnSpPr>
            <a:cxnSpLocks/>
          </p:cNvCxnSpPr>
          <p:nvPr/>
        </p:nvCxnSpPr>
        <p:spPr bwMode="auto">
          <a:xfrm>
            <a:off x="8289919" y="5670440"/>
            <a:ext cx="132788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9" name="直線矢印コネクタ 88">
            <a:extLst>
              <a:ext uri="{FF2B5EF4-FFF2-40B4-BE49-F238E27FC236}">
                <a16:creationId xmlns:a16="http://schemas.microsoft.com/office/drawing/2014/main" id="{AF941254-07B1-06D6-2EA4-ABA29F5E96C8}"/>
              </a:ext>
            </a:extLst>
          </p:cNvPr>
          <p:cNvCxnSpPr>
            <a:cxnSpLocks/>
          </p:cNvCxnSpPr>
          <p:nvPr/>
        </p:nvCxnSpPr>
        <p:spPr bwMode="auto">
          <a:xfrm>
            <a:off x="8289919" y="5342513"/>
            <a:ext cx="99234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0" name="直線矢印コネクタ 89">
            <a:extLst>
              <a:ext uri="{FF2B5EF4-FFF2-40B4-BE49-F238E27FC236}">
                <a16:creationId xmlns:a16="http://schemas.microsoft.com/office/drawing/2014/main" id="{685FC735-EEB8-431E-7EA2-18D7685E2D6E}"/>
              </a:ext>
            </a:extLst>
          </p:cNvPr>
          <p:cNvCxnSpPr>
            <a:cxnSpLocks/>
          </p:cNvCxnSpPr>
          <p:nvPr/>
        </p:nvCxnSpPr>
        <p:spPr bwMode="auto">
          <a:xfrm>
            <a:off x="7958546" y="6008271"/>
            <a:ext cx="165926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1" name="直線矢印コネクタ 90">
            <a:extLst>
              <a:ext uri="{FF2B5EF4-FFF2-40B4-BE49-F238E27FC236}">
                <a16:creationId xmlns:a16="http://schemas.microsoft.com/office/drawing/2014/main" id="{80D8CCFD-0F31-2186-AE46-B36B010AB1B0}"/>
              </a:ext>
            </a:extLst>
          </p:cNvPr>
          <p:cNvCxnSpPr>
            <a:cxnSpLocks/>
          </p:cNvCxnSpPr>
          <p:nvPr/>
        </p:nvCxnSpPr>
        <p:spPr bwMode="auto">
          <a:xfrm>
            <a:off x="8294514" y="6339875"/>
            <a:ext cx="132788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93" name="吹き出し: 角を丸めた四角形 92">
            <a:extLst>
              <a:ext uri="{FF2B5EF4-FFF2-40B4-BE49-F238E27FC236}">
                <a16:creationId xmlns:a16="http://schemas.microsoft.com/office/drawing/2014/main" id="{DFD7CFE4-0B71-A7E9-B8F7-BD61636E5B5E}"/>
              </a:ext>
            </a:extLst>
          </p:cNvPr>
          <p:cNvSpPr/>
          <p:nvPr/>
        </p:nvSpPr>
        <p:spPr>
          <a:xfrm>
            <a:off x="8746801" y="6826197"/>
            <a:ext cx="2023391" cy="630852"/>
          </a:xfrm>
          <a:prstGeom prst="wedgeRoundRectCallout">
            <a:avLst>
              <a:gd name="adj1" fmla="val -40134"/>
              <a:gd name="adj2" fmla="val -10849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事業実施スケジュールについて、開発要素及び統合システムごとに記載してください。</a:t>
            </a:r>
          </a:p>
        </p:txBody>
      </p:sp>
      <p:sp>
        <p:nvSpPr>
          <p:cNvPr id="94" name="テキスト ボックス 93">
            <a:extLst>
              <a:ext uri="{FF2B5EF4-FFF2-40B4-BE49-F238E27FC236}">
                <a16:creationId xmlns:a16="http://schemas.microsoft.com/office/drawing/2014/main" id="{698BB187-0846-BAC2-4605-8FE3CB4933C4}"/>
              </a:ext>
            </a:extLst>
          </p:cNvPr>
          <p:cNvSpPr txBox="1">
            <a:spLocks/>
          </p:cNvSpPr>
          <p:nvPr/>
        </p:nvSpPr>
        <p:spPr>
          <a:xfrm>
            <a:off x="7920763" y="5035928"/>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95" name="テキスト ボックス 94">
            <a:extLst>
              <a:ext uri="{FF2B5EF4-FFF2-40B4-BE49-F238E27FC236}">
                <a16:creationId xmlns:a16="http://schemas.microsoft.com/office/drawing/2014/main" id="{9AADD165-080B-A2D0-EB67-D261E6C94B87}"/>
              </a:ext>
            </a:extLst>
          </p:cNvPr>
          <p:cNvSpPr txBox="1"/>
          <p:nvPr/>
        </p:nvSpPr>
        <p:spPr>
          <a:xfrm>
            <a:off x="8594660" y="5035927"/>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96" name="テキスト ボックス 95">
            <a:extLst>
              <a:ext uri="{FF2B5EF4-FFF2-40B4-BE49-F238E27FC236}">
                <a16:creationId xmlns:a16="http://schemas.microsoft.com/office/drawing/2014/main" id="{39E9DD84-A162-09BE-FF77-C78549CAC5CA}"/>
              </a:ext>
            </a:extLst>
          </p:cNvPr>
          <p:cNvSpPr txBox="1"/>
          <p:nvPr/>
        </p:nvSpPr>
        <p:spPr>
          <a:xfrm>
            <a:off x="9256110" y="5378415"/>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0" name="テキスト ボックス 99">
            <a:extLst>
              <a:ext uri="{FF2B5EF4-FFF2-40B4-BE49-F238E27FC236}">
                <a16:creationId xmlns:a16="http://schemas.microsoft.com/office/drawing/2014/main" id="{A9FFE19E-BCF3-E65A-7DD8-B3FB414E682A}"/>
              </a:ext>
            </a:extLst>
          </p:cNvPr>
          <p:cNvSpPr txBox="1"/>
          <p:nvPr/>
        </p:nvSpPr>
        <p:spPr>
          <a:xfrm>
            <a:off x="8594660" y="5376125"/>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2" name="テキスト ボックス 101">
            <a:extLst>
              <a:ext uri="{FF2B5EF4-FFF2-40B4-BE49-F238E27FC236}">
                <a16:creationId xmlns:a16="http://schemas.microsoft.com/office/drawing/2014/main" id="{C730EE7C-4E72-06E7-3489-BD5183ACC962}"/>
              </a:ext>
            </a:extLst>
          </p:cNvPr>
          <p:cNvSpPr txBox="1"/>
          <p:nvPr/>
        </p:nvSpPr>
        <p:spPr>
          <a:xfrm>
            <a:off x="9258053" y="5712296"/>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3" name="テキスト ボックス 102">
            <a:extLst>
              <a:ext uri="{FF2B5EF4-FFF2-40B4-BE49-F238E27FC236}">
                <a16:creationId xmlns:a16="http://schemas.microsoft.com/office/drawing/2014/main" id="{C91DF5BD-6536-C65E-67B2-9C0DD5C697EA}"/>
              </a:ext>
            </a:extLst>
          </p:cNvPr>
          <p:cNvSpPr txBox="1"/>
          <p:nvPr/>
        </p:nvSpPr>
        <p:spPr>
          <a:xfrm>
            <a:off x="8596603" y="5710006"/>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4" name="テキスト ボックス 103">
            <a:extLst>
              <a:ext uri="{FF2B5EF4-FFF2-40B4-BE49-F238E27FC236}">
                <a16:creationId xmlns:a16="http://schemas.microsoft.com/office/drawing/2014/main" id="{B4E30107-3424-F409-4139-DB391BD95DD1}"/>
              </a:ext>
            </a:extLst>
          </p:cNvPr>
          <p:cNvSpPr txBox="1"/>
          <p:nvPr/>
        </p:nvSpPr>
        <p:spPr>
          <a:xfrm>
            <a:off x="7920763" y="6045933"/>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5" name="テキスト ボックス 104">
            <a:extLst>
              <a:ext uri="{FF2B5EF4-FFF2-40B4-BE49-F238E27FC236}">
                <a16:creationId xmlns:a16="http://schemas.microsoft.com/office/drawing/2014/main" id="{136FE53A-4E1E-84A8-AFAD-5FCEFDF34CCC}"/>
              </a:ext>
            </a:extLst>
          </p:cNvPr>
          <p:cNvSpPr txBox="1"/>
          <p:nvPr/>
        </p:nvSpPr>
        <p:spPr>
          <a:xfrm>
            <a:off x="8594660" y="6045932"/>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6" name="テキスト ボックス 105">
            <a:extLst>
              <a:ext uri="{FF2B5EF4-FFF2-40B4-BE49-F238E27FC236}">
                <a16:creationId xmlns:a16="http://schemas.microsoft.com/office/drawing/2014/main" id="{DC5AF013-227D-55C0-79E8-C37223166A19}"/>
              </a:ext>
            </a:extLst>
          </p:cNvPr>
          <p:cNvSpPr txBox="1"/>
          <p:nvPr/>
        </p:nvSpPr>
        <p:spPr>
          <a:xfrm>
            <a:off x="9265472" y="6047041"/>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7" name="テキスト ボックス 106">
            <a:extLst>
              <a:ext uri="{FF2B5EF4-FFF2-40B4-BE49-F238E27FC236}">
                <a16:creationId xmlns:a16="http://schemas.microsoft.com/office/drawing/2014/main" id="{2FE2D51A-2D2E-154A-33A1-90EF751BEFD6}"/>
              </a:ext>
            </a:extLst>
          </p:cNvPr>
          <p:cNvSpPr txBox="1"/>
          <p:nvPr/>
        </p:nvSpPr>
        <p:spPr>
          <a:xfrm>
            <a:off x="9262892" y="6377759"/>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3" name="吹き出し: 角を丸めた四角形 2">
            <a:extLst>
              <a:ext uri="{FF2B5EF4-FFF2-40B4-BE49-F238E27FC236}">
                <a16:creationId xmlns:a16="http://schemas.microsoft.com/office/drawing/2014/main" id="{D02A699C-2AC1-CE8B-B923-5F24E389B522}"/>
              </a:ext>
            </a:extLst>
          </p:cNvPr>
          <p:cNvSpPr/>
          <p:nvPr/>
        </p:nvSpPr>
        <p:spPr>
          <a:xfrm>
            <a:off x="-2501060" y="349250"/>
            <a:ext cx="2353571" cy="1735502"/>
          </a:xfrm>
          <a:prstGeom prst="wedgeRoundRectCallout">
            <a:avLst>
              <a:gd name="adj1" fmla="val 66486"/>
              <a:gd name="adj2" fmla="val 26840"/>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■本課題の概要及び本課題がどのように</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CO2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排出削減に結び付くかについて、 国内及び海外の動向や開発内容の理念・骨子、その意義（新規性・実用性・発展性）等を踏まえ、平易な表現で分かりやすく端的に記載してください。</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120</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文字程度。</a:t>
            </a:r>
          </a:p>
        </p:txBody>
      </p:sp>
      <p:sp>
        <p:nvSpPr>
          <p:cNvPr id="6" name="吹き出し: 角を丸めた四角形 5">
            <a:extLst>
              <a:ext uri="{FF2B5EF4-FFF2-40B4-BE49-F238E27FC236}">
                <a16:creationId xmlns:a16="http://schemas.microsoft.com/office/drawing/2014/main" id="{31AAC075-B7DA-3FC9-EB4D-CF186E094B9C}"/>
              </a:ext>
            </a:extLst>
          </p:cNvPr>
          <p:cNvSpPr/>
          <p:nvPr/>
        </p:nvSpPr>
        <p:spPr>
          <a:xfrm>
            <a:off x="10053489" y="-32150"/>
            <a:ext cx="3103711" cy="1668738"/>
          </a:xfrm>
          <a:prstGeom prst="wedgeRoundRectCallout">
            <a:avLst>
              <a:gd name="adj1" fmla="val -40325"/>
              <a:gd name="adj2" fmla="val -22921"/>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r>
              <a:rPr kumimoji="1" lang="ja-JP" altLang="en-US" sz="1600" b="1" i="1" dirty="0">
                <a:solidFill>
                  <a:srgbClr val="FF0000"/>
                </a:solidFill>
                <a:latin typeface="HGPｺﾞｼｯｸM" panose="020B0600000000000000" pitchFamily="50" charset="-128"/>
                <a:ea typeface="HGPｺﾞｼｯｸM" panose="020B0600000000000000" pitchFamily="50" charset="-128"/>
              </a:rPr>
              <a:t>全項目共通の注意事項</a:t>
            </a:r>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p>
          <a:p>
            <a:r>
              <a:rPr kumimoji="1" lang="ja-JP" altLang="en-US" sz="1600" b="1" i="1" dirty="0">
                <a:solidFill>
                  <a:srgbClr val="FF0000"/>
                </a:solidFill>
                <a:latin typeface="HGPｺﾞｼｯｸM" panose="020B0600000000000000" pitchFamily="50" charset="-128"/>
                <a:ea typeface="HGPｺﾞｼｯｸM" panose="020B0600000000000000" pitchFamily="50" charset="-128"/>
              </a:rPr>
              <a:t>■体言止め（例：～を開発）と用言止め（例：～を開発する）が混在しないよう記載を統一してください。</a:t>
            </a:r>
            <a:endParaRPr kumimoji="1" lang="en-US" altLang="ja-JP" sz="1600" b="1" i="1" dirty="0">
              <a:solidFill>
                <a:srgbClr val="FF0000"/>
              </a:solidFill>
              <a:latin typeface="HGPｺﾞｼｯｸM" panose="020B0600000000000000" pitchFamily="50" charset="-128"/>
              <a:ea typeface="HGPｺﾞｼｯｸM" panose="020B0600000000000000" pitchFamily="50" charset="-128"/>
            </a:endParaRPr>
          </a:p>
          <a:p>
            <a:endPar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endParaRPr>
          </a:p>
        </p:txBody>
      </p:sp>
      <p:sp>
        <p:nvSpPr>
          <p:cNvPr id="11" name="吹き出し: 角を丸めた四角形 10">
            <a:extLst>
              <a:ext uri="{FF2B5EF4-FFF2-40B4-BE49-F238E27FC236}">
                <a16:creationId xmlns:a16="http://schemas.microsoft.com/office/drawing/2014/main" id="{39D4DC96-4184-6544-05F9-F08EDF8910E1}"/>
              </a:ext>
            </a:extLst>
          </p:cNvPr>
          <p:cNvSpPr/>
          <p:nvPr/>
        </p:nvSpPr>
        <p:spPr>
          <a:xfrm>
            <a:off x="9948796" y="1953123"/>
            <a:ext cx="3527147" cy="1468687"/>
          </a:xfrm>
          <a:prstGeom prst="wedgeRoundRectCallout">
            <a:avLst>
              <a:gd name="adj1" fmla="val -66345"/>
              <a:gd name="adj2" fmla="val -91201"/>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■額の記載については、下記のとおりご記載ください</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・委託のみ→</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委託額：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ja-JP" altLang="en-US" sz="1000" i="1" dirty="0">
                <a:solidFill>
                  <a:srgbClr val="FF0000"/>
                </a:solidFill>
                <a:latin typeface="HGPｺﾞｼｯｸM" panose="020B0600000000000000" pitchFamily="50" charset="-128"/>
                <a:ea typeface="HGPｺﾞｼｯｸM" panose="020B0600000000000000" pitchFamily="50" charset="-128"/>
              </a:rPr>
              <a:t>・委託と補助の併用→委託</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補助</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委託額：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（千円）、補助額：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 </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ja-JP" altLang="en-US" sz="1000" i="1" dirty="0">
                <a:solidFill>
                  <a:srgbClr val="FF0000"/>
                </a:solidFill>
                <a:latin typeface="HGPｺﾞｼｯｸM" panose="020B0600000000000000" pitchFamily="50" charset="-128"/>
                <a:ea typeface="HGPｺﾞｼｯｸM" panose="020B0600000000000000" pitchFamily="50" charset="-128"/>
              </a:rPr>
              <a:t>・補助のみ→</a:t>
            </a:r>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補助額：</a:t>
            </a:r>
            <a:r>
              <a:rPr lang="en-US" altLang="ja-JP" sz="1000" i="1" dirty="0">
                <a:solidFill>
                  <a:srgbClr val="FF0000"/>
                </a:solidFill>
                <a:latin typeface="HGPｺﾞｼｯｸM" panose="020B0600000000000000" pitchFamily="50" charset="-128"/>
                <a:ea typeface="HGPｺﾞｼｯｸM" panose="020B0600000000000000" pitchFamily="50" charset="-128"/>
              </a:rPr>
              <a:t>000,000</a:t>
            </a:r>
            <a:r>
              <a:rPr lang="ja-JP" altLang="en-US" sz="1000" i="1" dirty="0">
                <a:solidFill>
                  <a:srgbClr val="FF0000"/>
                </a:solidFill>
                <a:latin typeface="HGPｺﾞｼｯｸM" panose="020B0600000000000000" pitchFamily="50" charset="-128"/>
                <a:ea typeface="HGPｺﾞｼｯｸM" panose="020B0600000000000000" pitchFamily="50" charset="-128"/>
              </a:rPr>
              <a:t>（千円） </a:t>
            </a:r>
            <a:r>
              <a:rPr lang="en-US" altLang="ja-JP" sz="1000" i="1" dirty="0">
                <a:solidFill>
                  <a:srgbClr val="FF0000"/>
                </a:solidFill>
                <a:latin typeface="HGPｺﾞｼｯｸM" panose="020B0600000000000000" pitchFamily="50" charset="-128"/>
                <a:ea typeface="HGPｺﾞｼｯｸM" panose="020B0600000000000000" pitchFamily="50" charset="-128"/>
              </a:rPr>
              <a:t>】</a:t>
            </a:r>
          </a:p>
          <a:p>
            <a:r>
              <a:rPr lang="en-US" altLang="ja-JP" sz="1000" i="1" dirty="0">
                <a:solidFill>
                  <a:srgbClr val="FF0000"/>
                </a:solidFill>
                <a:latin typeface="HGPｺﾞｼｯｸM" panose="020B0600000000000000" pitchFamily="50" charset="-128"/>
                <a:ea typeface="HGPｺﾞｼｯｸM" panose="020B0600000000000000" pitchFamily="50" charset="-128"/>
              </a:rPr>
              <a:t>※</a:t>
            </a:r>
            <a:r>
              <a:rPr lang="ja-JP" altLang="en-US" sz="1000" i="1" dirty="0">
                <a:solidFill>
                  <a:srgbClr val="FF0000"/>
                </a:solidFill>
                <a:latin typeface="HGPｺﾞｼｯｸM" panose="020B0600000000000000" pitchFamily="50" charset="-128"/>
                <a:ea typeface="HGPｺﾞｼｯｸM" panose="020B0600000000000000" pitchFamily="50" charset="-128"/>
              </a:rPr>
              <a:t>令和８年度の額及び事業期間全体を通しての総額を記載してください。</a:t>
            </a:r>
          </a:p>
        </p:txBody>
      </p:sp>
      <p:sp>
        <p:nvSpPr>
          <p:cNvPr id="13" name="吹き出し: 角を丸めた四角形 12">
            <a:extLst>
              <a:ext uri="{FF2B5EF4-FFF2-40B4-BE49-F238E27FC236}">
                <a16:creationId xmlns:a16="http://schemas.microsoft.com/office/drawing/2014/main" id="{7AA96F9F-62EC-47B6-BE45-0657223EBEA4}"/>
              </a:ext>
            </a:extLst>
          </p:cNvPr>
          <p:cNvSpPr/>
          <p:nvPr/>
        </p:nvSpPr>
        <p:spPr>
          <a:xfrm>
            <a:off x="-2510891" y="-960121"/>
            <a:ext cx="2353571" cy="1062929"/>
          </a:xfrm>
          <a:prstGeom prst="wedgeRoundRectCallout">
            <a:avLst>
              <a:gd name="adj1" fmla="val 72530"/>
              <a:gd name="adj2" fmla="val 56111"/>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■本課題の応募枠（「地域共創・セクター横断型テーマ枠」または「ボトムアップ型分野別技術開発・実証枠」）を記載してください。</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４ポイント</a:t>
            </a:r>
            <a:endPar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endParaRPr>
          </a:p>
        </p:txBody>
      </p:sp>
      <p:sp>
        <p:nvSpPr>
          <p:cNvPr id="25" name="テキスト ボックス 24">
            <a:extLst>
              <a:ext uri="{FF2B5EF4-FFF2-40B4-BE49-F238E27FC236}">
                <a16:creationId xmlns:a16="http://schemas.microsoft.com/office/drawing/2014/main" id="{BE420258-B85D-990A-FD15-69E20A9B1862}"/>
              </a:ext>
            </a:extLst>
          </p:cNvPr>
          <p:cNvSpPr txBox="1">
            <a:spLocks noGrp="1" noRot="1" noMove="1" noResize="1" noEditPoints="1" noAdjustHandles="1" noChangeArrowheads="1" noChangeShapeType="1"/>
          </p:cNvSpPr>
          <p:nvPr/>
        </p:nvSpPr>
        <p:spPr>
          <a:xfrm>
            <a:off x="6777912" y="582706"/>
            <a:ext cx="2923995" cy="725941"/>
          </a:xfrm>
          <a:prstGeom prst="rect">
            <a:avLst/>
          </a:prstGeom>
          <a:noFill/>
          <a:ln>
            <a:noFill/>
          </a:ln>
          <a:effectLst/>
        </p:spPr>
        <p:txBody>
          <a:bodyPr wrap="square" lIns="0" tIns="216000" rIns="0" bIns="0" rtlCol="0">
            <a:spAutoFit/>
          </a:bodyPr>
          <a:lstStyle/>
          <a:p>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実施年度</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令和８～</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X</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年度</a:t>
            </a:r>
            <a:endPar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endParaRPr>
          </a:p>
          <a:p>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委託額</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補助額</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】000,000</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（千円）（令和８年度）</a:t>
            </a:r>
            <a:endPar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endParaRPr>
          </a:p>
          <a:p>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委託額</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補助額</a:t>
            </a:r>
            <a:r>
              <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rPr>
              <a:t>】000,000</a:t>
            </a:r>
            <a:r>
              <a:rPr lang="ja-JP" altLang="en-US" sz="1100" dirty="0">
                <a:solidFill>
                  <a:schemeClr val="bg1">
                    <a:lumMod val="95000"/>
                  </a:schemeClr>
                </a:solidFill>
                <a:latin typeface="HGPｺﾞｼｯｸE" panose="020B0900000000000000" pitchFamily="50" charset="-128"/>
                <a:ea typeface="HGPｺﾞｼｯｸE" panose="020B0900000000000000" pitchFamily="50" charset="-128"/>
              </a:rPr>
              <a:t>（千円）（総額）</a:t>
            </a:r>
            <a:endParaRPr lang="en-US" altLang="ja-JP" sz="1100" dirty="0">
              <a:solidFill>
                <a:schemeClr val="bg1">
                  <a:lumMod val="95000"/>
                </a:schemeClr>
              </a:solidFill>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0565594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254A6"/>
        </a:solidFill>
        <a:ln>
          <a:noFill/>
        </a:ln>
        <a:effectLst/>
      </a:spPr>
      <a:bodyPr lIns="36000" tIns="216000" rIns="0" bIns="54000" rtlCol="0" anchor="ctr"/>
      <a:lstStyle>
        <a:defPPr algn="l">
          <a:defRPr sz="1400" dirty="0">
            <a:solidFill>
              <a:schemeClr val="bg1"/>
            </a:solidFill>
            <a:latin typeface="HGPｺﾞｼｯｸE" panose="020B0900000000000000" pitchFamily="50" charset="-128"/>
            <a:ea typeface="HGPｺﾞｼｯｸE" panose="020B0900000000000000"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3" ma:contentTypeDescription="新しいドキュメントを作成します。" ma:contentTypeScope="" ma:versionID="392dac4ca397f6dbfdbe8ee5ce77a0ff">
  <xsd:schema xmlns:xsd="http://www.w3.org/2001/XMLSchema" xmlns:xs="http://www.w3.org/2001/XMLSchema" xmlns:p="http://schemas.microsoft.com/office/2006/metadata/properties" xmlns:ns2="b12a0766-010b-46e5-bd35-2da44a1d7ec8" targetNamespace="http://schemas.microsoft.com/office/2006/metadata/properties" ma:root="true" ma:fieldsID="8451b5144bb4e8c7ee1e06f8cecae126" ns2:_="">
    <xsd:import namespace="b12a0766-010b-46e5-bd35-2da44a1d7ec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B3C0EE-0302-40E1-9306-869C96D20F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C2B9A1-F979-42B7-B89B-1FC3E39761DC}">
  <ds:schemaRefs>
    <ds:schemaRef ds:uri="http://schemas.microsoft.com/sharepoint/v3/contenttype/forms"/>
  </ds:schemaRefs>
</ds:datastoreItem>
</file>

<file path=customXml/itemProps3.xml><?xml version="1.0" encoding="utf-8"?>
<ds:datastoreItem xmlns:ds="http://schemas.openxmlformats.org/officeDocument/2006/customXml" ds:itemID="{8B30BBC8-2B18-46F8-9C62-3674E74245C2}">
  <ds:schemaRefs>
    <ds:schemaRef ds:uri="http://schemas.openxmlformats.org/package/2006/metadata/core-properties"/>
    <ds:schemaRef ds:uri="http://www.w3.org/XML/1998/namespace"/>
    <ds:schemaRef ds:uri="b12a0766-010b-46e5-bd35-2da44a1d7ec8"/>
    <ds:schemaRef ds:uri="http://schemas.microsoft.com/office/2006/documentManagement/types"/>
    <ds:schemaRef ds:uri="http://schemas.microsoft.com/office/2006/metadata/properties"/>
    <ds:schemaRef ds:uri="http://schemas.microsoft.com/office/infopath/2007/PartnerControls"/>
    <ds:schemaRef ds:uri="http://purl.org/dc/dcmityp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2013 - 2022 Theme</Template>
  <Words>901</Words>
  <PresentationFormat>A4 210 x 297 mm</PresentationFormat>
  <Paragraphs>104</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HGPｺﾞｼｯｸE</vt:lpstr>
      <vt:lpstr>HGPｺﾞｼｯｸM</vt:lpstr>
      <vt:lpstr>ＭＳ Ｐゴシック</vt:lpstr>
      <vt:lpstr>游ゴシック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Order">
    <vt:r8>227800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