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4" r:id="rId4"/>
  </p:sldMasterIdLst>
  <p:notesMasterIdLst>
    <p:notesMasterId r:id="rId21"/>
  </p:notesMasterIdLst>
  <p:handoutMasterIdLst>
    <p:handoutMasterId r:id="rId22"/>
  </p:handoutMasterIdLst>
  <p:sldIdLst>
    <p:sldId id="292" r:id="rId5"/>
    <p:sldId id="296" r:id="rId6"/>
    <p:sldId id="284" r:id="rId7"/>
    <p:sldId id="304" r:id="rId8"/>
    <p:sldId id="305" r:id="rId9"/>
    <p:sldId id="306" r:id="rId10"/>
    <p:sldId id="307" r:id="rId11"/>
    <p:sldId id="308" r:id="rId12"/>
    <p:sldId id="268" r:id="rId13"/>
    <p:sldId id="269" r:id="rId14"/>
    <p:sldId id="288" r:id="rId15"/>
    <p:sldId id="287" r:id="rId16"/>
    <p:sldId id="309" r:id="rId17"/>
    <p:sldId id="299" r:id="rId18"/>
    <p:sldId id="310" r:id="rId19"/>
    <p:sldId id="300" r:id="rId20"/>
  </p:sldIdLst>
  <p:sldSz cx="10261600" cy="7200900"/>
  <p:notesSz cx="6807200" cy="9939338"/>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268">
          <p15:clr>
            <a:srgbClr val="A4A3A4"/>
          </p15:clr>
        </p15:guide>
        <p15:guide id="2" pos="323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7"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0066CC"/>
    <a:srgbClr val="FF9900"/>
    <a:srgbClr val="99FF66"/>
    <a:srgbClr val="FFCC99"/>
    <a:srgbClr val="0099CC"/>
    <a:srgbClr val="3366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EFE67D-4542-4769-A3BB-2D75EA7FED41}" v="3" dt="2026-03-03T01:55:47.76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268"/>
        <p:guide pos="3238"/>
      </p:guideLst>
    </p:cSldViewPr>
  </p:slide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customXml/item2.xml" Type="http://schemas.openxmlformats.org/officeDocument/2006/relationships/customXml"/><Relationship Id="rId20" Target="slides/slide16.xml" Type="http://schemas.openxmlformats.org/officeDocument/2006/relationships/slide"/><Relationship Id="rId21" Target="notesMasters/notesMaster1.xml" Type="http://schemas.openxmlformats.org/officeDocument/2006/relationships/notesMaster"/><Relationship Id="rId22" Target="handoutMasters/handoutMaster1.xml" Type="http://schemas.openxmlformats.org/officeDocument/2006/relationships/handoutMaster"/><Relationship Id="rId23" Target="commentAuthors.xml" Type="http://schemas.openxmlformats.org/officeDocument/2006/relationships/commentAuthors"/><Relationship Id="rId24" Target="presProps.xml" Type="http://schemas.openxmlformats.org/officeDocument/2006/relationships/presProps"/><Relationship Id="rId25" Target="viewProps.xml" Type="http://schemas.openxmlformats.org/officeDocument/2006/relationships/viewProps"/><Relationship Id="rId26" Target="theme/theme1.xml" Type="http://schemas.openxmlformats.org/officeDocument/2006/relationships/theme"/><Relationship Id="rId27" Target="tableStyles.xml" Type="http://schemas.openxmlformats.org/officeDocument/2006/relationships/tableStyles"/><Relationship Id="rId28" Target="revisionInfo.xml" Type="http://schemas.microsoft.com/office/2015/10/relationships/revisionInfo"/><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3689D8D1-C358-8BD4-8B2B-24851044D34F}"/>
              </a:ext>
            </a:extLst>
          </p:cNvPr>
          <p:cNvSpPr>
            <a:spLocks noGrp="1" noChangeArrowheads="1"/>
          </p:cNvSpPr>
          <p:nvPr>
            <p:ph type="hdr" sz="quarter"/>
          </p:nvPr>
        </p:nvSpPr>
        <p:spPr bwMode="auto">
          <a:xfrm>
            <a:off x="0" y="1"/>
            <a:ext cx="2951363" cy="496967"/>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7" name="Rectangle 3">
            <a:extLst>
              <a:ext uri="{FF2B5EF4-FFF2-40B4-BE49-F238E27FC236}">
                <a16:creationId xmlns:a16="http://schemas.microsoft.com/office/drawing/2014/main" id="{432E595B-4D2D-107C-E2CB-E0CED7F93FCD}"/>
              </a:ext>
            </a:extLst>
          </p:cNvPr>
          <p:cNvSpPr>
            <a:spLocks noGrp="1" noChangeArrowheads="1"/>
          </p:cNvSpPr>
          <p:nvPr>
            <p:ph type="dt" sz="quarter" idx="1"/>
          </p:nvPr>
        </p:nvSpPr>
        <p:spPr bwMode="auto">
          <a:xfrm>
            <a:off x="3854262" y="1"/>
            <a:ext cx="2951363" cy="496967"/>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31748" name="Rectangle 4">
            <a:extLst>
              <a:ext uri="{FF2B5EF4-FFF2-40B4-BE49-F238E27FC236}">
                <a16:creationId xmlns:a16="http://schemas.microsoft.com/office/drawing/2014/main" id="{E9DB6472-DA64-FD73-455E-55B3D09116D6}"/>
              </a:ext>
            </a:extLst>
          </p:cNvPr>
          <p:cNvSpPr>
            <a:spLocks noGrp="1" noChangeArrowheads="1"/>
          </p:cNvSpPr>
          <p:nvPr>
            <p:ph type="ftr" sz="quarter" idx="2"/>
          </p:nvPr>
        </p:nvSpPr>
        <p:spPr bwMode="auto">
          <a:xfrm>
            <a:off x="0" y="9440774"/>
            <a:ext cx="2951363" cy="496967"/>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9" name="Rectangle 5">
            <a:extLst>
              <a:ext uri="{FF2B5EF4-FFF2-40B4-BE49-F238E27FC236}">
                <a16:creationId xmlns:a16="http://schemas.microsoft.com/office/drawing/2014/main" id="{B41C6F0E-CA5D-FCF5-E40C-DA0D2E6E5CE6}"/>
              </a:ext>
            </a:extLst>
          </p:cNvPr>
          <p:cNvSpPr>
            <a:spLocks noGrp="1" noChangeArrowheads="1"/>
          </p:cNvSpPr>
          <p:nvPr>
            <p:ph type="sldNum" sz="quarter" idx="3"/>
          </p:nvPr>
        </p:nvSpPr>
        <p:spPr bwMode="auto">
          <a:xfrm>
            <a:off x="3854262" y="9440774"/>
            <a:ext cx="2951363" cy="496967"/>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algn="r" eaLnBrk="1" hangingPunct="1">
              <a:defRPr sz="1200"/>
            </a:lvl1pPr>
          </a:lstStyle>
          <a:p>
            <a:pPr>
              <a:defRPr/>
            </a:pPr>
            <a:fld id="{74C66CB3-A28D-44FD-A242-8668D1ADC3D4}" type="slidenum">
              <a:rPr lang="en-US" altLang="ja-JP"/>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5A16D111-97C5-5185-3E6B-5DAEB3D6C4CE}"/>
              </a:ext>
            </a:extLst>
          </p:cNvPr>
          <p:cNvSpPr>
            <a:spLocks noGrp="1" noChangeArrowheads="1"/>
          </p:cNvSpPr>
          <p:nvPr>
            <p:ph type="hdr" sz="quarter"/>
          </p:nvPr>
        </p:nvSpPr>
        <p:spPr bwMode="auto">
          <a:xfrm>
            <a:off x="0" y="1"/>
            <a:ext cx="2951363" cy="496967"/>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699" name="Rectangle 3">
            <a:extLst>
              <a:ext uri="{FF2B5EF4-FFF2-40B4-BE49-F238E27FC236}">
                <a16:creationId xmlns:a16="http://schemas.microsoft.com/office/drawing/2014/main" id="{9AA3C901-04A1-3D8E-7DD8-0E75D109754A}"/>
              </a:ext>
            </a:extLst>
          </p:cNvPr>
          <p:cNvSpPr>
            <a:spLocks noGrp="1" noChangeArrowheads="1"/>
          </p:cNvSpPr>
          <p:nvPr>
            <p:ph type="dt" idx="1"/>
          </p:nvPr>
        </p:nvSpPr>
        <p:spPr bwMode="auto">
          <a:xfrm>
            <a:off x="3854262" y="1"/>
            <a:ext cx="2951363" cy="496967"/>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2052" name="Rectangle 4">
            <a:extLst>
              <a:ext uri="{FF2B5EF4-FFF2-40B4-BE49-F238E27FC236}">
                <a16:creationId xmlns:a16="http://schemas.microsoft.com/office/drawing/2014/main" id="{548293DF-CBBF-13F9-0A26-4D90F8BDB19C}"/>
              </a:ext>
            </a:extLst>
          </p:cNvPr>
          <p:cNvSpPr>
            <a:spLocks noGrp="1" noRot="1" noChangeAspect="1" noChangeArrowheads="1" noTextEdit="1"/>
          </p:cNvSpPr>
          <p:nvPr>
            <p:ph type="sldImg" idx="2"/>
          </p:nvPr>
        </p:nvSpPr>
        <p:spPr bwMode="auto">
          <a:xfrm>
            <a:off x="749300" y="744538"/>
            <a:ext cx="5310188"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a:extLst>
              <a:ext uri="{FF2B5EF4-FFF2-40B4-BE49-F238E27FC236}">
                <a16:creationId xmlns:a16="http://schemas.microsoft.com/office/drawing/2014/main" id="{09EC1ED8-FCC6-4D89-E7D0-206469A4562F}"/>
              </a:ext>
            </a:extLst>
          </p:cNvPr>
          <p:cNvSpPr>
            <a:spLocks noGrp="1" noChangeArrowheads="1"/>
          </p:cNvSpPr>
          <p:nvPr>
            <p:ph type="body" sz="quarter" idx="3"/>
          </p:nvPr>
        </p:nvSpPr>
        <p:spPr bwMode="auto">
          <a:xfrm>
            <a:off x="679145" y="4721985"/>
            <a:ext cx="5448911" cy="4472702"/>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9702" name="Rectangle 6">
            <a:extLst>
              <a:ext uri="{FF2B5EF4-FFF2-40B4-BE49-F238E27FC236}">
                <a16:creationId xmlns:a16="http://schemas.microsoft.com/office/drawing/2014/main" id="{C2AFBC50-5E89-51AB-6E9A-10E3B5F4F56F}"/>
              </a:ext>
            </a:extLst>
          </p:cNvPr>
          <p:cNvSpPr>
            <a:spLocks noGrp="1" noChangeArrowheads="1"/>
          </p:cNvSpPr>
          <p:nvPr>
            <p:ph type="ftr" sz="quarter" idx="4"/>
          </p:nvPr>
        </p:nvSpPr>
        <p:spPr bwMode="auto">
          <a:xfrm>
            <a:off x="0" y="9440774"/>
            <a:ext cx="2951363" cy="496967"/>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703" name="Rectangle 7">
            <a:extLst>
              <a:ext uri="{FF2B5EF4-FFF2-40B4-BE49-F238E27FC236}">
                <a16:creationId xmlns:a16="http://schemas.microsoft.com/office/drawing/2014/main" id="{B1E7C12A-86EE-CB51-4F40-B542072C01DA}"/>
              </a:ext>
            </a:extLst>
          </p:cNvPr>
          <p:cNvSpPr>
            <a:spLocks noGrp="1" noChangeArrowheads="1"/>
          </p:cNvSpPr>
          <p:nvPr>
            <p:ph type="sldNum" sz="quarter" idx="5"/>
          </p:nvPr>
        </p:nvSpPr>
        <p:spPr bwMode="auto">
          <a:xfrm>
            <a:off x="3854262" y="9440774"/>
            <a:ext cx="2951363" cy="496967"/>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algn="r" eaLnBrk="1" hangingPunct="1">
              <a:defRPr sz="1200"/>
            </a:lvl1pPr>
          </a:lstStyle>
          <a:p>
            <a:pPr>
              <a:defRPr/>
            </a:pPr>
            <a:fld id="{7B4498D2-8836-49D8-845A-35DB881FEBC8}"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17036148-E4EE-2FE2-90A0-AE657FA37D4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7713"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0938"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1313"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3275"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04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876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448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020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8D0B71BF-5E60-44D3-AA1A-91C072E35C65}" type="slidenum">
              <a:rPr lang="en-US" altLang="ja-JP" smtClean="0">
                <a:ea typeface="ＭＳ Ｐゴシック" panose="020B0600070205080204" pitchFamily="50" charset="-128"/>
              </a:rPr>
              <a:pPr>
                <a:spcBef>
                  <a:spcPct val="0"/>
                </a:spcBef>
              </a:pPr>
              <a:t>4</a:t>
            </a:fld>
            <a:endParaRPr lang="en-US" altLang="ja-JP">
              <a:ea typeface="ＭＳ Ｐゴシック" panose="020B0600070205080204" pitchFamily="50" charset="-128"/>
            </a:endParaRPr>
          </a:p>
        </p:txBody>
      </p:sp>
      <p:sp>
        <p:nvSpPr>
          <p:cNvPr id="8195" name="Rectangle 2">
            <a:extLst>
              <a:ext uri="{FF2B5EF4-FFF2-40B4-BE49-F238E27FC236}">
                <a16:creationId xmlns:a16="http://schemas.microsoft.com/office/drawing/2014/main" id="{DEB77B54-9FE0-A8A1-2ACB-08A7CB2D9960}"/>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C4C44B66-6EB2-8BC3-D600-5C2683AE288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9746938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スライド イメージ プレースホルダー 1">
            <a:extLst>
              <a:ext uri="{FF2B5EF4-FFF2-40B4-BE49-F238E27FC236}">
                <a16:creationId xmlns:a16="http://schemas.microsoft.com/office/drawing/2014/main" id="{166ED3CA-F3ED-A40D-A7D5-5A04BBE41135}"/>
              </a:ext>
            </a:extLst>
          </p:cNvPr>
          <p:cNvSpPr>
            <a:spLocks noGrp="1" noRot="1" noChangeAspect="1" noChangeArrowheads="1" noTextEdit="1"/>
          </p:cNvSpPr>
          <p:nvPr>
            <p:ph type="sldImg"/>
          </p:nvPr>
        </p:nvSpPr>
        <p:spPr>
          <a:ln/>
        </p:spPr>
      </p:sp>
      <p:sp>
        <p:nvSpPr>
          <p:cNvPr id="10243" name="ノート プレースホルダー 2">
            <a:extLst>
              <a:ext uri="{FF2B5EF4-FFF2-40B4-BE49-F238E27FC236}">
                <a16:creationId xmlns:a16="http://schemas.microsoft.com/office/drawing/2014/main" id="{CD664E5E-0991-AE74-1981-BF32EEC0D38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Arial" panose="020B0604020202020204" pitchFamily="34" charset="0"/>
            </a:endParaRPr>
          </a:p>
        </p:txBody>
      </p:sp>
      <p:sp>
        <p:nvSpPr>
          <p:cNvPr id="10244" name="スライド番号プレースホルダー 3">
            <a:extLst>
              <a:ext uri="{FF2B5EF4-FFF2-40B4-BE49-F238E27FC236}">
                <a16:creationId xmlns:a16="http://schemas.microsoft.com/office/drawing/2014/main" id="{E4CB2A4E-7F99-D410-FAF1-5639D8A4915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7713" indent="-285750">
              <a:defRPr kumimoji="1">
                <a:solidFill>
                  <a:schemeClr val="tx1"/>
                </a:solidFill>
                <a:latin typeface="Arial" panose="020B0604020202020204" pitchFamily="34" charset="0"/>
                <a:ea typeface="ＭＳ Ｐゴシック" panose="020B0600070205080204" pitchFamily="50" charset="-128"/>
              </a:defRPr>
            </a:lvl2pPr>
            <a:lvl3pPr marL="1150938" indent="-228600">
              <a:defRPr kumimoji="1">
                <a:solidFill>
                  <a:schemeClr val="tx1"/>
                </a:solidFill>
                <a:latin typeface="Arial" panose="020B0604020202020204" pitchFamily="34" charset="0"/>
                <a:ea typeface="ＭＳ Ｐゴシック" panose="020B0600070205080204" pitchFamily="50" charset="-128"/>
              </a:defRPr>
            </a:lvl3pPr>
            <a:lvl4pPr marL="1611313" indent="-228600">
              <a:defRPr kumimoji="1">
                <a:solidFill>
                  <a:schemeClr val="tx1"/>
                </a:solidFill>
                <a:latin typeface="Arial" panose="020B0604020202020204" pitchFamily="34" charset="0"/>
                <a:ea typeface="ＭＳ Ｐゴシック" panose="020B0600070205080204" pitchFamily="50" charset="-128"/>
              </a:defRPr>
            </a:lvl4pPr>
            <a:lvl5pPr marL="2073275" indent="-228600">
              <a:defRPr kumimoji="1">
                <a:solidFill>
                  <a:schemeClr val="tx1"/>
                </a:solidFill>
                <a:latin typeface="Arial" panose="020B0604020202020204" pitchFamily="34" charset="0"/>
                <a:ea typeface="ＭＳ Ｐゴシック" panose="020B0600070205080204" pitchFamily="50" charset="-128"/>
              </a:defRPr>
            </a:lvl5pPr>
            <a:lvl6pPr marL="25304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876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448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020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97AB283-DDFC-4E6F-AEF5-F7DF8224AFC9}" type="slidenum">
              <a:rPr lang="en-US" altLang="ja-JP" smtClean="0"/>
              <a:pPr/>
              <a:t>5</a:t>
            </a:fld>
            <a:endParaRPr lang="en-US" altLang="ja-JP"/>
          </a:p>
        </p:txBody>
      </p:sp>
    </p:spTree>
    <p:extLst>
      <p:ext uri="{BB962C8B-B14F-4D97-AF65-F5344CB8AC3E}">
        <p14:creationId xmlns:p14="http://schemas.microsoft.com/office/powerpoint/2010/main" val="1857410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 イメージ プレースホルダー 1">
            <a:extLst>
              <a:ext uri="{FF2B5EF4-FFF2-40B4-BE49-F238E27FC236}">
                <a16:creationId xmlns:a16="http://schemas.microsoft.com/office/drawing/2014/main" id="{1E2E748D-D71C-193F-56C0-6AF2F1683E0C}"/>
              </a:ext>
            </a:extLst>
          </p:cNvPr>
          <p:cNvSpPr>
            <a:spLocks noGrp="1" noRot="1" noChangeAspect="1" noChangeArrowheads="1" noTextEdit="1"/>
          </p:cNvSpPr>
          <p:nvPr>
            <p:ph type="sldImg"/>
          </p:nvPr>
        </p:nvSpPr>
        <p:spPr>
          <a:ln/>
        </p:spPr>
      </p:sp>
      <p:sp>
        <p:nvSpPr>
          <p:cNvPr id="12291" name="ノート プレースホルダー 2">
            <a:extLst>
              <a:ext uri="{FF2B5EF4-FFF2-40B4-BE49-F238E27FC236}">
                <a16:creationId xmlns:a16="http://schemas.microsoft.com/office/drawing/2014/main" id="{E75D32A3-F84D-0CD9-3C0E-1D344DC9E51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Arial" panose="020B0604020202020204" pitchFamily="34" charset="0"/>
            </a:endParaRPr>
          </a:p>
        </p:txBody>
      </p:sp>
      <p:sp>
        <p:nvSpPr>
          <p:cNvPr id="12292" name="スライド番号プレースホルダー 3">
            <a:extLst>
              <a:ext uri="{FF2B5EF4-FFF2-40B4-BE49-F238E27FC236}">
                <a16:creationId xmlns:a16="http://schemas.microsoft.com/office/drawing/2014/main" id="{92148A91-DF99-51A9-EFF4-ABCDCBDCB4D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7713" indent="-285750">
              <a:defRPr kumimoji="1">
                <a:solidFill>
                  <a:schemeClr val="tx1"/>
                </a:solidFill>
                <a:latin typeface="Arial" panose="020B0604020202020204" pitchFamily="34" charset="0"/>
                <a:ea typeface="ＭＳ Ｐゴシック" panose="020B0600070205080204" pitchFamily="50" charset="-128"/>
              </a:defRPr>
            </a:lvl2pPr>
            <a:lvl3pPr marL="1150938" indent="-228600">
              <a:defRPr kumimoji="1">
                <a:solidFill>
                  <a:schemeClr val="tx1"/>
                </a:solidFill>
                <a:latin typeface="Arial" panose="020B0604020202020204" pitchFamily="34" charset="0"/>
                <a:ea typeface="ＭＳ Ｐゴシック" panose="020B0600070205080204" pitchFamily="50" charset="-128"/>
              </a:defRPr>
            </a:lvl3pPr>
            <a:lvl4pPr marL="1611313" indent="-228600">
              <a:defRPr kumimoji="1">
                <a:solidFill>
                  <a:schemeClr val="tx1"/>
                </a:solidFill>
                <a:latin typeface="Arial" panose="020B0604020202020204" pitchFamily="34" charset="0"/>
                <a:ea typeface="ＭＳ Ｐゴシック" panose="020B0600070205080204" pitchFamily="50" charset="-128"/>
              </a:defRPr>
            </a:lvl4pPr>
            <a:lvl5pPr marL="2073275" indent="-228600">
              <a:defRPr kumimoji="1">
                <a:solidFill>
                  <a:schemeClr val="tx1"/>
                </a:solidFill>
                <a:latin typeface="Arial" panose="020B0604020202020204" pitchFamily="34" charset="0"/>
                <a:ea typeface="ＭＳ Ｐゴシック" panose="020B0600070205080204" pitchFamily="50" charset="-128"/>
              </a:defRPr>
            </a:lvl5pPr>
            <a:lvl6pPr marL="25304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876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448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020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BFE22E56-90DD-4912-B16C-F65CDB1CAEE8}" type="slidenum">
              <a:rPr lang="en-US" altLang="ja-JP" smtClean="0"/>
              <a:pPr/>
              <a:t>6</a:t>
            </a:fld>
            <a:endParaRPr lang="en-US" altLang="ja-JP"/>
          </a:p>
        </p:txBody>
      </p:sp>
    </p:spTree>
    <p:extLst>
      <p:ext uri="{BB962C8B-B14F-4D97-AF65-F5344CB8AC3E}">
        <p14:creationId xmlns:p14="http://schemas.microsoft.com/office/powerpoint/2010/main" val="1936556191"/>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69938" y="2236788"/>
            <a:ext cx="8721725" cy="1543050"/>
          </a:xfrm>
        </p:spPr>
        <p:txBody>
          <a:bodyPr/>
          <a:lstStyle/>
          <a:p>
            <a:r>
              <a:rPr lang="ja-JP" altLang="en-US"/>
              <a:t>マスタ タイトルの書式設定</a:t>
            </a:r>
          </a:p>
        </p:txBody>
      </p:sp>
      <p:sp>
        <p:nvSpPr>
          <p:cNvPr id="3" name="サブタイトル 2"/>
          <p:cNvSpPr>
            <a:spLocks noGrp="1"/>
          </p:cNvSpPr>
          <p:nvPr>
            <p:ph type="subTitle" idx="1"/>
          </p:nvPr>
        </p:nvSpPr>
        <p:spPr>
          <a:xfrm>
            <a:off x="1539875" y="4079875"/>
            <a:ext cx="7181850" cy="1841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a:extLst>
              <a:ext uri="{FF2B5EF4-FFF2-40B4-BE49-F238E27FC236}">
                <a16:creationId xmlns:a16="http://schemas.microsoft.com/office/drawing/2014/main" id="{7B411AA3-0018-6459-7108-CDB52D5DFE74}"/>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2118F1FE-D5D3-0388-EC8A-4F01B9099AA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DAB91725-3E30-7148-08B3-59B86ECCB71E}"/>
              </a:ext>
            </a:extLst>
          </p:cNvPr>
          <p:cNvSpPr>
            <a:spLocks noGrp="1" noChangeArrowheads="1"/>
          </p:cNvSpPr>
          <p:nvPr>
            <p:ph type="sldNum" sz="quarter" idx="12"/>
          </p:nvPr>
        </p:nvSpPr>
        <p:spPr>
          <a:ln/>
        </p:spPr>
        <p:txBody>
          <a:bodyPr/>
          <a:lstStyle>
            <a:lvl1pPr>
              <a:defRPr/>
            </a:lvl1pPr>
          </a:lstStyle>
          <a:p>
            <a:pPr>
              <a:defRPr/>
            </a:pPr>
            <a:fld id="{A4FB464B-F755-4DA0-93C4-2035A15AD63F}" type="slidenum">
              <a:rPr lang="en-US" altLang="ja-JP"/>
              <a:pPr>
                <a:defRPr/>
              </a:pPr>
              <a:t>‹#›</a:t>
            </a:fld>
            <a:endParaRPr lang="en-US" altLang="ja-JP"/>
          </a:p>
        </p:txBody>
      </p:sp>
    </p:spTree>
    <p:extLst>
      <p:ext uri="{BB962C8B-B14F-4D97-AF65-F5344CB8AC3E}">
        <p14:creationId xmlns:p14="http://schemas.microsoft.com/office/powerpoint/2010/main" val="2298178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D28FD6D0-779E-2D01-17F4-3DB314B0C67F}"/>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7A77395A-9786-893C-D7E6-46A513CB124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D73BEC97-66C4-AF84-0C6A-DA9ACCB7FBEA}"/>
              </a:ext>
            </a:extLst>
          </p:cNvPr>
          <p:cNvSpPr>
            <a:spLocks noGrp="1" noChangeArrowheads="1"/>
          </p:cNvSpPr>
          <p:nvPr>
            <p:ph type="sldNum" sz="quarter" idx="12"/>
          </p:nvPr>
        </p:nvSpPr>
        <p:spPr>
          <a:ln/>
        </p:spPr>
        <p:txBody>
          <a:bodyPr/>
          <a:lstStyle>
            <a:lvl1pPr>
              <a:defRPr/>
            </a:lvl1pPr>
          </a:lstStyle>
          <a:p>
            <a:pPr>
              <a:defRPr/>
            </a:pPr>
            <a:fld id="{5E959881-D3CE-4083-A610-25C1E606C298}" type="slidenum">
              <a:rPr lang="en-US" altLang="ja-JP"/>
              <a:pPr>
                <a:defRPr/>
              </a:pPr>
              <a:t>‹#›</a:t>
            </a:fld>
            <a:endParaRPr lang="en-US" altLang="ja-JP"/>
          </a:p>
        </p:txBody>
      </p:sp>
    </p:spTree>
    <p:extLst>
      <p:ext uri="{BB962C8B-B14F-4D97-AF65-F5344CB8AC3E}">
        <p14:creationId xmlns:p14="http://schemas.microsoft.com/office/powerpoint/2010/main" val="42531212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40613" y="288925"/>
            <a:ext cx="2308225" cy="61436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12763" y="288925"/>
            <a:ext cx="6775450" cy="61436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D09FFFCD-B923-B12F-B476-8D386FB36D5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20170615-2133-20BD-43E8-B4E93209869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A6946302-E8E3-B37C-D7FE-EBB090F883C5}"/>
              </a:ext>
            </a:extLst>
          </p:cNvPr>
          <p:cNvSpPr>
            <a:spLocks noGrp="1" noChangeArrowheads="1"/>
          </p:cNvSpPr>
          <p:nvPr>
            <p:ph type="sldNum" sz="quarter" idx="12"/>
          </p:nvPr>
        </p:nvSpPr>
        <p:spPr>
          <a:ln/>
        </p:spPr>
        <p:txBody>
          <a:bodyPr/>
          <a:lstStyle>
            <a:lvl1pPr>
              <a:defRPr/>
            </a:lvl1pPr>
          </a:lstStyle>
          <a:p>
            <a:pPr>
              <a:defRPr/>
            </a:pPr>
            <a:fld id="{EB3A94A9-04D0-4823-986C-72A10AF23C08}" type="slidenum">
              <a:rPr lang="en-US" altLang="ja-JP"/>
              <a:pPr>
                <a:defRPr/>
              </a:pPr>
              <a:t>‹#›</a:t>
            </a:fld>
            <a:endParaRPr lang="en-US" altLang="ja-JP"/>
          </a:p>
        </p:txBody>
      </p:sp>
    </p:spTree>
    <p:extLst>
      <p:ext uri="{BB962C8B-B14F-4D97-AF65-F5344CB8AC3E}">
        <p14:creationId xmlns:p14="http://schemas.microsoft.com/office/powerpoint/2010/main" val="19332394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8925"/>
            <a:ext cx="9236075" cy="1200150"/>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512763" y="1679575"/>
            <a:ext cx="4541837" cy="47529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5207000" y="1679575"/>
            <a:ext cx="4541838" cy="23002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5207000" y="4132263"/>
            <a:ext cx="4541838" cy="230028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4">
            <a:extLst>
              <a:ext uri="{FF2B5EF4-FFF2-40B4-BE49-F238E27FC236}">
                <a16:creationId xmlns:a16="http://schemas.microsoft.com/office/drawing/2014/main" id="{3D5ECAC6-87AB-9E62-64E5-92B1FE5771AB}"/>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5">
            <a:extLst>
              <a:ext uri="{FF2B5EF4-FFF2-40B4-BE49-F238E27FC236}">
                <a16:creationId xmlns:a16="http://schemas.microsoft.com/office/drawing/2014/main" id="{C0A9E863-E0AA-4D76-7528-BCB92AC461B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8" name="Rectangle 6">
            <a:extLst>
              <a:ext uri="{FF2B5EF4-FFF2-40B4-BE49-F238E27FC236}">
                <a16:creationId xmlns:a16="http://schemas.microsoft.com/office/drawing/2014/main" id="{2B68B63E-4A61-5B27-5600-F7C7A8854166}"/>
              </a:ext>
            </a:extLst>
          </p:cNvPr>
          <p:cNvSpPr>
            <a:spLocks noGrp="1" noChangeArrowheads="1"/>
          </p:cNvSpPr>
          <p:nvPr>
            <p:ph type="sldNum" sz="quarter" idx="12"/>
          </p:nvPr>
        </p:nvSpPr>
        <p:spPr>
          <a:ln/>
        </p:spPr>
        <p:txBody>
          <a:bodyPr/>
          <a:lstStyle>
            <a:lvl1pPr>
              <a:defRPr/>
            </a:lvl1pPr>
          </a:lstStyle>
          <a:p>
            <a:pPr>
              <a:defRPr/>
            </a:pPr>
            <a:fld id="{354EC8D9-96EF-43A9-B41F-10FFD2A4110B}" type="slidenum">
              <a:rPr lang="en-US" altLang="ja-JP"/>
              <a:pPr>
                <a:defRPr/>
              </a:pPr>
              <a:t>‹#›</a:t>
            </a:fld>
            <a:endParaRPr lang="en-US" altLang="ja-JP"/>
          </a:p>
        </p:txBody>
      </p:sp>
    </p:spTree>
    <p:extLst>
      <p:ext uri="{BB962C8B-B14F-4D97-AF65-F5344CB8AC3E}">
        <p14:creationId xmlns:p14="http://schemas.microsoft.com/office/powerpoint/2010/main" val="442534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61A687CF-521C-DE41-87F6-B207B9BCA4FC}"/>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5621B3FA-AA7D-423D-38CA-4E8D891D642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A38F89A-484F-A29F-BD6B-93D6F62475C3}"/>
              </a:ext>
            </a:extLst>
          </p:cNvPr>
          <p:cNvSpPr>
            <a:spLocks noGrp="1" noChangeArrowheads="1"/>
          </p:cNvSpPr>
          <p:nvPr>
            <p:ph type="sldNum" sz="quarter" idx="12"/>
          </p:nvPr>
        </p:nvSpPr>
        <p:spPr>
          <a:ln/>
        </p:spPr>
        <p:txBody>
          <a:bodyPr/>
          <a:lstStyle>
            <a:lvl1pPr>
              <a:defRPr/>
            </a:lvl1pPr>
          </a:lstStyle>
          <a:p>
            <a:pPr>
              <a:defRPr/>
            </a:pPr>
            <a:fld id="{D32950AA-6FEC-4CB6-B5CF-3EC89E029638}" type="slidenum">
              <a:rPr lang="en-US" altLang="ja-JP"/>
              <a:pPr>
                <a:defRPr/>
              </a:pPr>
              <a:t>‹#›</a:t>
            </a:fld>
            <a:endParaRPr lang="en-US" altLang="ja-JP"/>
          </a:p>
        </p:txBody>
      </p:sp>
    </p:spTree>
    <p:extLst>
      <p:ext uri="{BB962C8B-B14F-4D97-AF65-F5344CB8AC3E}">
        <p14:creationId xmlns:p14="http://schemas.microsoft.com/office/powerpoint/2010/main" val="2692280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1213" y="4627563"/>
            <a:ext cx="8721725" cy="143033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1213" y="3052763"/>
            <a:ext cx="8721725" cy="15748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a:extLst>
              <a:ext uri="{FF2B5EF4-FFF2-40B4-BE49-F238E27FC236}">
                <a16:creationId xmlns:a16="http://schemas.microsoft.com/office/drawing/2014/main" id="{8DA77F5E-3B28-9A89-4DA1-5EA51ABBCFD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4538476A-9AED-5B53-6A80-E824D3F157F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66453250-99EB-20F0-6CFE-2E1F9670EC2B}"/>
              </a:ext>
            </a:extLst>
          </p:cNvPr>
          <p:cNvSpPr>
            <a:spLocks noGrp="1" noChangeArrowheads="1"/>
          </p:cNvSpPr>
          <p:nvPr>
            <p:ph type="sldNum" sz="quarter" idx="12"/>
          </p:nvPr>
        </p:nvSpPr>
        <p:spPr>
          <a:ln/>
        </p:spPr>
        <p:txBody>
          <a:bodyPr/>
          <a:lstStyle>
            <a:lvl1pPr>
              <a:defRPr/>
            </a:lvl1pPr>
          </a:lstStyle>
          <a:p>
            <a:pPr>
              <a:defRPr/>
            </a:pPr>
            <a:fld id="{DC57BD65-E1FA-4AF1-84BD-0FD9519E0779}" type="slidenum">
              <a:rPr lang="en-US" altLang="ja-JP"/>
              <a:pPr>
                <a:defRPr/>
              </a:pPr>
              <a:t>‹#›</a:t>
            </a:fld>
            <a:endParaRPr lang="en-US" altLang="ja-JP"/>
          </a:p>
        </p:txBody>
      </p:sp>
    </p:spTree>
    <p:extLst>
      <p:ext uri="{BB962C8B-B14F-4D97-AF65-F5344CB8AC3E}">
        <p14:creationId xmlns:p14="http://schemas.microsoft.com/office/powerpoint/2010/main" val="3148019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12763" y="1679575"/>
            <a:ext cx="4541837"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207000" y="1679575"/>
            <a:ext cx="4541838"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90768396-1DD1-C8B9-A90E-C6D73284344D}"/>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C3073D39-8928-E557-D0F4-ED3D1B6A07B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A66AE4A6-EA76-62E2-A192-0FB918864560}"/>
              </a:ext>
            </a:extLst>
          </p:cNvPr>
          <p:cNvSpPr>
            <a:spLocks noGrp="1" noChangeArrowheads="1"/>
          </p:cNvSpPr>
          <p:nvPr>
            <p:ph type="sldNum" sz="quarter" idx="12"/>
          </p:nvPr>
        </p:nvSpPr>
        <p:spPr>
          <a:ln/>
        </p:spPr>
        <p:txBody>
          <a:bodyPr/>
          <a:lstStyle>
            <a:lvl1pPr>
              <a:defRPr/>
            </a:lvl1pPr>
          </a:lstStyle>
          <a:p>
            <a:pPr>
              <a:defRPr/>
            </a:pPr>
            <a:fld id="{306B3462-644B-4ACA-AAD1-332CA0533E56}" type="slidenum">
              <a:rPr lang="en-US" altLang="ja-JP"/>
              <a:pPr>
                <a:defRPr/>
              </a:pPr>
              <a:t>‹#›</a:t>
            </a:fld>
            <a:endParaRPr lang="en-US" altLang="ja-JP"/>
          </a:p>
        </p:txBody>
      </p:sp>
    </p:spTree>
    <p:extLst>
      <p:ext uri="{BB962C8B-B14F-4D97-AF65-F5344CB8AC3E}">
        <p14:creationId xmlns:p14="http://schemas.microsoft.com/office/powerpoint/2010/main" val="1246351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2763" y="1611313"/>
            <a:ext cx="4533900"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2763" y="2284413"/>
            <a:ext cx="4533900"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13350" y="1611313"/>
            <a:ext cx="4535488"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13350" y="2284413"/>
            <a:ext cx="4535488"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56E279FD-6A44-E4CC-E194-E3F577158E7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7D987E92-D033-6169-216A-B320D70A10C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4C3FEC59-1C2D-B622-E9F8-BBC3CC2E0D18}"/>
              </a:ext>
            </a:extLst>
          </p:cNvPr>
          <p:cNvSpPr>
            <a:spLocks noGrp="1" noChangeArrowheads="1"/>
          </p:cNvSpPr>
          <p:nvPr>
            <p:ph type="sldNum" sz="quarter" idx="12"/>
          </p:nvPr>
        </p:nvSpPr>
        <p:spPr>
          <a:ln/>
        </p:spPr>
        <p:txBody>
          <a:bodyPr/>
          <a:lstStyle>
            <a:lvl1pPr>
              <a:defRPr/>
            </a:lvl1pPr>
          </a:lstStyle>
          <a:p>
            <a:pPr>
              <a:defRPr/>
            </a:pPr>
            <a:fld id="{5A121FAA-D011-4DCB-9CCF-770F1334AD2B}" type="slidenum">
              <a:rPr lang="en-US" altLang="ja-JP"/>
              <a:pPr>
                <a:defRPr/>
              </a:pPr>
              <a:t>‹#›</a:t>
            </a:fld>
            <a:endParaRPr lang="en-US" altLang="ja-JP"/>
          </a:p>
        </p:txBody>
      </p:sp>
    </p:spTree>
    <p:extLst>
      <p:ext uri="{BB962C8B-B14F-4D97-AF65-F5344CB8AC3E}">
        <p14:creationId xmlns:p14="http://schemas.microsoft.com/office/powerpoint/2010/main" val="3117623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a:extLst>
              <a:ext uri="{FF2B5EF4-FFF2-40B4-BE49-F238E27FC236}">
                <a16:creationId xmlns:a16="http://schemas.microsoft.com/office/drawing/2014/main" id="{7F36B3CF-1061-32A4-6ECE-3337DBE2BE4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4DB51207-6243-8470-E5D4-D7F0AC59661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26A12894-0BBB-5EF5-F4CD-3CED6857D792}"/>
              </a:ext>
            </a:extLst>
          </p:cNvPr>
          <p:cNvSpPr>
            <a:spLocks noGrp="1" noChangeArrowheads="1"/>
          </p:cNvSpPr>
          <p:nvPr>
            <p:ph type="sldNum" sz="quarter" idx="12"/>
          </p:nvPr>
        </p:nvSpPr>
        <p:spPr>
          <a:ln/>
        </p:spPr>
        <p:txBody>
          <a:bodyPr/>
          <a:lstStyle>
            <a:lvl1pPr>
              <a:defRPr/>
            </a:lvl1pPr>
          </a:lstStyle>
          <a:p>
            <a:pPr>
              <a:defRPr/>
            </a:pPr>
            <a:fld id="{C4A06041-E7CE-458D-950A-AE2B46160AB8}" type="slidenum">
              <a:rPr lang="en-US" altLang="ja-JP"/>
              <a:pPr>
                <a:defRPr/>
              </a:pPr>
              <a:t>‹#›</a:t>
            </a:fld>
            <a:endParaRPr lang="en-US" altLang="ja-JP"/>
          </a:p>
        </p:txBody>
      </p:sp>
    </p:spTree>
    <p:extLst>
      <p:ext uri="{BB962C8B-B14F-4D97-AF65-F5344CB8AC3E}">
        <p14:creationId xmlns:p14="http://schemas.microsoft.com/office/powerpoint/2010/main" val="801709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D8BFADA-80CD-3004-9940-854239F6B33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210C0824-C6F9-5BF3-E522-4A74B19A645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536D0FDC-79F9-2073-3465-BF0E30485246}"/>
              </a:ext>
            </a:extLst>
          </p:cNvPr>
          <p:cNvSpPr>
            <a:spLocks noGrp="1" noChangeArrowheads="1"/>
          </p:cNvSpPr>
          <p:nvPr>
            <p:ph type="sldNum" sz="quarter" idx="12"/>
          </p:nvPr>
        </p:nvSpPr>
        <p:spPr>
          <a:ln/>
        </p:spPr>
        <p:txBody>
          <a:bodyPr/>
          <a:lstStyle>
            <a:lvl1pPr>
              <a:defRPr/>
            </a:lvl1pPr>
          </a:lstStyle>
          <a:p>
            <a:pPr>
              <a:defRPr/>
            </a:pPr>
            <a:fld id="{6AA79135-CBBD-4082-A36D-B1F73E2B66AF}" type="slidenum">
              <a:rPr lang="en-US" altLang="ja-JP"/>
              <a:pPr>
                <a:defRPr/>
              </a:pPr>
              <a:t>‹#›</a:t>
            </a:fld>
            <a:endParaRPr lang="en-US" altLang="ja-JP"/>
          </a:p>
        </p:txBody>
      </p:sp>
    </p:spTree>
    <p:extLst>
      <p:ext uri="{BB962C8B-B14F-4D97-AF65-F5344CB8AC3E}">
        <p14:creationId xmlns:p14="http://schemas.microsoft.com/office/powerpoint/2010/main" val="601599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7338"/>
            <a:ext cx="3376612" cy="121920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011613" y="287338"/>
            <a:ext cx="5737225" cy="61452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2763" y="1506538"/>
            <a:ext cx="3376612" cy="49260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B11F5AEF-C4E7-B711-094E-26560D62608B}"/>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5A0B67F2-5B72-F8AF-04D6-DC96ADB281C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3E9AB98C-6729-1166-7A1D-60A56AF1ACD3}"/>
              </a:ext>
            </a:extLst>
          </p:cNvPr>
          <p:cNvSpPr>
            <a:spLocks noGrp="1" noChangeArrowheads="1"/>
          </p:cNvSpPr>
          <p:nvPr>
            <p:ph type="sldNum" sz="quarter" idx="12"/>
          </p:nvPr>
        </p:nvSpPr>
        <p:spPr>
          <a:ln/>
        </p:spPr>
        <p:txBody>
          <a:bodyPr/>
          <a:lstStyle>
            <a:lvl1pPr>
              <a:defRPr/>
            </a:lvl1pPr>
          </a:lstStyle>
          <a:p>
            <a:pPr>
              <a:defRPr/>
            </a:pPr>
            <a:fld id="{5170B89B-994A-4572-912B-08095F51E7CB}" type="slidenum">
              <a:rPr lang="en-US" altLang="ja-JP"/>
              <a:pPr>
                <a:defRPr/>
              </a:pPr>
              <a:t>‹#›</a:t>
            </a:fld>
            <a:endParaRPr lang="en-US" altLang="ja-JP"/>
          </a:p>
        </p:txBody>
      </p:sp>
    </p:spTree>
    <p:extLst>
      <p:ext uri="{BB962C8B-B14F-4D97-AF65-F5344CB8AC3E}">
        <p14:creationId xmlns:p14="http://schemas.microsoft.com/office/powerpoint/2010/main" val="989476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1363" y="5040313"/>
            <a:ext cx="6156325" cy="595312"/>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011363" y="642938"/>
            <a:ext cx="6156325" cy="4321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011363" y="5635625"/>
            <a:ext cx="6156325" cy="844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E7E3E45C-59F5-FF92-2438-DF10C9C9CCB3}"/>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0CB0687E-E5A1-CDBF-C821-73354AEB40E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8B593BC3-FA13-834B-B631-4CC23C4C01A7}"/>
              </a:ext>
            </a:extLst>
          </p:cNvPr>
          <p:cNvSpPr>
            <a:spLocks noGrp="1" noChangeArrowheads="1"/>
          </p:cNvSpPr>
          <p:nvPr>
            <p:ph type="sldNum" sz="quarter" idx="12"/>
          </p:nvPr>
        </p:nvSpPr>
        <p:spPr>
          <a:ln/>
        </p:spPr>
        <p:txBody>
          <a:bodyPr/>
          <a:lstStyle>
            <a:lvl1pPr>
              <a:defRPr/>
            </a:lvl1pPr>
          </a:lstStyle>
          <a:p>
            <a:pPr>
              <a:defRPr/>
            </a:pPr>
            <a:fld id="{AB950995-7812-432C-9346-D20E3415077E}" type="slidenum">
              <a:rPr lang="en-US" altLang="ja-JP"/>
              <a:pPr>
                <a:defRPr/>
              </a:pPr>
              <a:t>‹#›</a:t>
            </a:fld>
            <a:endParaRPr lang="en-US" altLang="ja-JP"/>
          </a:p>
        </p:txBody>
      </p:sp>
    </p:spTree>
    <p:extLst>
      <p:ext uri="{BB962C8B-B14F-4D97-AF65-F5344CB8AC3E}">
        <p14:creationId xmlns:p14="http://schemas.microsoft.com/office/powerpoint/2010/main" val="405309719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F385C0B-922B-E8AF-8113-A8A4B3FC3FCA}"/>
              </a:ext>
            </a:extLst>
          </p:cNvPr>
          <p:cNvSpPr>
            <a:spLocks noGrp="1" noChangeArrowheads="1"/>
          </p:cNvSpPr>
          <p:nvPr>
            <p:ph type="title"/>
          </p:nvPr>
        </p:nvSpPr>
        <p:spPr bwMode="auto">
          <a:xfrm>
            <a:off x="512763" y="288925"/>
            <a:ext cx="9236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97AAA284-658B-9463-F835-706E70B8D793}"/>
              </a:ext>
            </a:extLst>
          </p:cNvPr>
          <p:cNvSpPr>
            <a:spLocks noGrp="1" noChangeArrowheads="1"/>
          </p:cNvSpPr>
          <p:nvPr>
            <p:ph type="body" idx="1"/>
          </p:nvPr>
        </p:nvSpPr>
        <p:spPr bwMode="auto">
          <a:xfrm>
            <a:off x="512763" y="1679575"/>
            <a:ext cx="92360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5604" name="Rectangle 4">
            <a:extLst>
              <a:ext uri="{FF2B5EF4-FFF2-40B4-BE49-F238E27FC236}">
                <a16:creationId xmlns:a16="http://schemas.microsoft.com/office/drawing/2014/main" id="{28DB9C3E-30AF-8E79-5746-3489CEBCF3A5}"/>
              </a:ext>
            </a:extLst>
          </p:cNvPr>
          <p:cNvSpPr>
            <a:spLocks noGrp="1" noChangeArrowheads="1"/>
          </p:cNvSpPr>
          <p:nvPr>
            <p:ph type="dt" sz="half" idx="2"/>
          </p:nvPr>
        </p:nvSpPr>
        <p:spPr bwMode="auto">
          <a:xfrm>
            <a:off x="512763"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eaLnBrk="1" hangingPunct="1">
              <a:defRPr sz="1500">
                <a:latin typeface="Arial" charset="0"/>
                <a:ea typeface="ＭＳ Ｐゴシック" charset="-128"/>
              </a:defRPr>
            </a:lvl1pPr>
          </a:lstStyle>
          <a:p>
            <a:pPr>
              <a:defRPr/>
            </a:pPr>
            <a:endParaRPr lang="en-US" altLang="ja-JP"/>
          </a:p>
        </p:txBody>
      </p:sp>
      <p:sp>
        <p:nvSpPr>
          <p:cNvPr id="25605" name="Rectangle 5">
            <a:extLst>
              <a:ext uri="{FF2B5EF4-FFF2-40B4-BE49-F238E27FC236}">
                <a16:creationId xmlns:a16="http://schemas.microsoft.com/office/drawing/2014/main" id="{3927C44C-7AA3-B35F-27E3-5F08EA4422C8}"/>
              </a:ext>
            </a:extLst>
          </p:cNvPr>
          <p:cNvSpPr>
            <a:spLocks noGrp="1" noChangeArrowheads="1"/>
          </p:cNvSpPr>
          <p:nvPr>
            <p:ph type="ftr" sz="quarter" idx="3"/>
          </p:nvPr>
        </p:nvSpPr>
        <p:spPr bwMode="auto">
          <a:xfrm>
            <a:off x="3506788" y="6557963"/>
            <a:ext cx="3248025"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ctr" eaLnBrk="1" hangingPunct="1">
              <a:defRPr sz="1500">
                <a:latin typeface="Arial" charset="0"/>
                <a:ea typeface="ＭＳ Ｐゴシック" charset="-128"/>
              </a:defRPr>
            </a:lvl1pPr>
          </a:lstStyle>
          <a:p>
            <a:pPr>
              <a:defRPr/>
            </a:pPr>
            <a:endParaRPr lang="en-US" altLang="ja-JP"/>
          </a:p>
        </p:txBody>
      </p:sp>
      <p:sp>
        <p:nvSpPr>
          <p:cNvPr id="25606" name="Rectangle 6">
            <a:extLst>
              <a:ext uri="{FF2B5EF4-FFF2-40B4-BE49-F238E27FC236}">
                <a16:creationId xmlns:a16="http://schemas.microsoft.com/office/drawing/2014/main" id="{AB982F0E-B4DB-A2D1-83EE-414C092ABF6C}"/>
              </a:ext>
            </a:extLst>
          </p:cNvPr>
          <p:cNvSpPr>
            <a:spLocks noGrp="1" noChangeArrowheads="1"/>
          </p:cNvSpPr>
          <p:nvPr>
            <p:ph type="sldNum" sz="quarter" idx="4"/>
          </p:nvPr>
        </p:nvSpPr>
        <p:spPr bwMode="auto">
          <a:xfrm>
            <a:off x="7354888"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r" eaLnBrk="1" hangingPunct="1">
              <a:defRPr sz="1500"/>
            </a:lvl1pPr>
          </a:lstStyle>
          <a:p>
            <a:pPr>
              <a:defRPr/>
            </a:pPr>
            <a:fld id="{20B6E7B0-E1C8-437C-B35F-7797CCC17687}"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 id="2147483666" r:id="rId12"/>
  </p:sldLayoutIdLst>
  <p:hf hdr="0" ftr="0" dt="0"/>
  <p:txStyles>
    <p:title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p:titleStyle>
    <p:bodyStyle>
      <a:lvl1pPr marL="374650" indent="-374650" algn="l" defTabSz="998538" rtl="0" eaLnBrk="0" fontAlgn="base" hangingPunct="0">
        <a:spcBef>
          <a:spcPct val="20000"/>
        </a:spcBef>
        <a:spcAft>
          <a:spcPct val="0"/>
        </a:spcAft>
        <a:buChar char="•"/>
        <a:defRPr kumimoji="1" sz="3500">
          <a:solidFill>
            <a:schemeClr val="tx1"/>
          </a:solidFill>
          <a:latin typeface="+mn-lt"/>
          <a:ea typeface="+mn-ea"/>
          <a:cs typeface="+mn-cs"/>
        </a:defRPr>
      </a:lvl1pPr>
      <a:lvl2pPr marL="811213" indent="-312738" algn="l" defTabSz="998538" rtl="0" eaLnBrk="0" fontAlgn="base" hangingPunct="0">
        <a:spcBef>
          <a:spcPct val="20000"/>
        </a:spcBef>
        <a:spcAft>
          <a:spcPct val="0"/>
        </a:spcAft>
        <a:buChar char="–"/>
        <a:defRPr kumimoji="1" sz="3100">
          <a:solidFill>
            <a:schemeClr val="tx1"/>
          </a:solidFill>
          <a:latin typeface="+mn-lt"/>
          <a:ea typeface="+mn-ea"/>
        </a:defRPr>
      </a:lvl2pPr>
      <a:lvl3pPr marL="1247775" indent="-249238" algn="l" defTabSz="998538" rtl="0" eaLnBrk="0" fontAlgn="base" hangingPunct="0">
        <a:spcBef>
          <a:spcPct val="20000"/>
        </a:spcBef>
        <a:spcAft>
          <a:spcPct val="0"/>
        </a:spcAft>
        <a:buChar char="•"/>
        <a:defRPr kumimoji="1" sz="2600">
          <a:solidFill>
            <a:schemeClr val="tx1"/>
          </a:solidFill>
          <a:latin typeface="+mn-lt"/>
          <a:ea typeface="+mn-ea"/>
        </a:defRPr>
      </a:lvl3pPr>
      <a:lvl4pPr marL="1746250" indent="-249238" algn="l" defTabSz="998538" rtl="0" eaLnBrk="0" fontAlgn="base" hangingPunct="0">
        <a:spcBef>
          <a:spcPct val="20000"/>
        </a:spcBef>
        <a:spcAft>
          <a:spcPct val="0"/>
        </a:spcAft>
        <a:buChar char="–"/>
        <a:defRPr kumimoji="1" sz="2200">
          <a:solidFill>
            <a:schemeClr val="tx1"/>
          </a:solidFill>
          <a:latin typeface="+mn-lt"/>
          <a:ea typeface="+mn-ea"/>
        </a:defRPr>
      </a:lvl4pPr>
      <a:lvl5pPr marL="2244725" indent="-249238" algn="l" defTabSz="998538" rtl="0" eaLnBrk="0" fontAlgn="base" hangingPunct="0">
        <a:spcBef>
          <a:spcPct val="20000"/>
        </a:spcBef>
        <a:spcAft>
          <a:spcPct val="0"/>
        </a:spcAft>
        <a:buChar char="»"/>
        <a:defRPr kumimoji="1" sz="2200">
          <a:solidFill>
            <a:schemeClr val="tx1"/>
          </a:solidFill>
          <a:latin typeface="+mn-lt"/>
          <a:ea typeface="+mn-ea"/>
        </a:defRPr>
      </a:lvl5pPr>
      <a:lvl6pPr marL="2701925" indent="-249238" algn="l" defTabSz="998538" rtl="0" fontAlgn="base">
        <a:spcBef>
          <a:spcPct val="20000"/>
        </a:spcBef>
        <a:spcAft>
          <a:spcPct val="0"/>
        </a:spcAft>
        <a:buChar char="»"/>
        <a:defRPr kumimoji="1" sz="2200">
          <a:solidFill>
            <a:schemeClr val="tx1"/>
          </a:solidFill>
          <a:latin typeface="+mn-lt"/>
          <a:ea typeface="+mn-ea"/>
        </a:defRPr>
      </a:lvl6pPr>
      <a:lvl7pPr marL="3159125" indent="-249238" algn="l" defTabSz="998538" rtl="0" fontAlgn="base">
        <a:spcBef>
          <a:spcPct val="20000"/>
        </a:spcBef>
        <a:spcAft>
          <a:spcPct val="0"/>
        </a:spcAft>
        <a:buChar char="»"/>
        <a:defRPr kumimoji="1" sz="2200">
          <a:solidFill>
            <a:schemeClr val="tx1"/>
          </a:solidFill>
          <a:latin typeface="+mn-lt"/>
          <a:ea typeface="+mn-ea"/>
        </a:defRPr>
      </a:lvl7pPr>
      <a:lvl8pPr marL="3616325" indent="-249238" algn="l" defTabSz="998538" rtl="0" fontAlgn="base">
        <a:spcBef>
          <a:spcPct val="20000"/>
        </a:spcBef>
        <a:spcAft>
          <a:spcPct val="0"/>
        </a:spcAft>
        <a:buChar char="»"/>
        <a:defRPr kumimoji="1" sz="2200">
          <a:solidFill>
            <a:schemeClr val="tx1"/>
          </a:solidFill>
          <a:latin typeface="+mn-lt"/>
          <a:ea typeface="+mn-ea"/>
        </a:defRPr>
      </a:lvl8pPr>
      <a:lvl9pPr marL="4073525" indent="-249238" algn="l" defTabSz="998538" rtl="0" fontAlgn="base">
        <a:spcBef>
          <a:spcPct val="20000"/>
        </a:spcBef>
        <a:spcAft>
          <a:spcPct val="0"/>
        </a:spcAft>
        <a:buChar char="»"/>
        <a:defRPr kumimoji="1" sz="2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6.xml" Type="http://schemas.openxmlformats.org/officeDocument/2006/relationships/slideLayout"/><Relationship Id="rId2" Target="https://www.env.go.jp/policy/local_keikaku/data/manual_main_202404.pdf" TargetMode="External" Type="http://schemas.openxmlformats.org/officeDocument/2006/relationships/hyperlink"/><Relationship Id="rId3" Target="http://www.env.go.jp/earth/ondanka/biz_local/gbhojo.html" TargetMode="External" Type="http://schemas.openxmlformats.org/officeDocument/2006/relationships/hyperlink"/><Relationship Id="rId4" Target="../media/image9.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 Id="rId4" Target="../media/image2.png" Type="http://schemas.openxmlformats.org/officeDocument/2006/relationships/image"/><Relationship Id="rId5" Target="../media/image3.svg" Type="http://schemas.openxmlformats.org/officeDocument/2006/relationships/image"/><Relationship Id="rId6" Target="../media/image4.png" Type="http://schemas.openxmlformats.org/officeDocument/2006/relationships/image"/><Relationship Id="rId7" Target="../media/image5.svg" Type="http://schemas.openxmlformats.org/officeDocument/2006/relationships/image"/><Relationship Id="rId8" Target="../media/image6.png" Type="http://schemas.openxmlformats.org/officeDocument/2006/relationships/image"/><Relationship Id="rId9" Target="../media/image7.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media/image8.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番号プレースホルダー 3">
            <a:extLst>
              <a:ext uri="{FF2B5EF4-FFF2-40B4-BE49-F238E27FC236}">
                <a16:creationId xmlns:a16="http://schemas.microsoft.com/office/drawing/2014/main" id="{E93F191F-DDC0-3799-32ED-8B0985D21AFB}"/>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9155EAD6-3255-4992-ADBD-4E149B20AB43}" type="slidenum">
              <a:rPr lang="en-US" altLang="ja-JP" smtClean="0"/>
              <a:pPr/>
              <a:t>1</a:t>
            </a:fld>
            <a:endParaRPr lang="en-US" altLang="ja-JP"/>
          </a:p>
        </p:txBody>
      </p:sp>
      <p:sp>
        <p:nvSpPr>
          <p:cNvPr id="5" name="タイトル 1">
            <a:extLst>
              <a:ext uri="{FF2B5EF4-FFF2-40B4-BE49-F238E27FC236}">
                <a16:creationId xmlns:a16="http://schemas.microsoft.com/office/drawing/2014/main" id="{9D3C3F22-6BF7-1084-3663-0DF59860608A}"/>
              </a:ext>
            </a:extLst>
          </p:cNvPr>
          <p:cNvSpPr txBox="1">
            <a:spLocks noChangeArrowheads="1"/>
          </p:cNvSpPr>
          <p:nvPr/>
        </p:nvSpPr>
        <p:spPr bwMode="auto">
          <a:xfrm>
            <a:off x="1354138" y="187325"/>
            <a:ext cx="7553325" cy="1200150"/>
          </a:xfrm>
          <a:prstGeom prst="rect">
            <a:avLst/>
          </a:prstGeom>
          <a:noFill/>
          <a:ln>
            <a:noFill/>
          </a:ln>
        </p:spPr>
        <p:txBody>
          <a:bodyPr lIns="99779" tIns="49890" rIns="99779" bIns="49890" anchor="ctr"/>
          <a:lst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a:lstStyle>
          <a:p>
            <a:pPr>
              <a:defRPr/>
            </a:pPr>
            <a:r>
              <a:rPr lang="ja-JP" altLang="en-US" kern="0"/>
              <a:t>応募資料の作成について①</a:t>
            </a:r>
            <a:br>
              <a:rPr lang="en-US" altLang="ja-JP" kern="0"/>
            </a:br>
            <a:r>
              <a:rPr lang="en-US" altLang="ja-JP" sz="2800" kern="0"/>
              <a:t>※</a:t>
            </a:r>
            <a:r>
              <a:rPr lang="ja-JP" altLang="en-US" sz="2800" kern="0"/>
              <a:t>本スライドは削除して提出してください。</a:t>
            </a:r>
            <a:endParaRPr lang="ja-JP" altLang="en-US" kern="0"/>
          </a:p>
        </p:txBody>
      </p:sp>
      <p:sp>
        <p:nvSpPr>
          <p:cNvPr id="6" name="コンテンツ プレースホルダー 2">
            <a:extLst>
              <a:ext uri="{FF2B5EF4-FFF2-40B4-BE49-F238E27FC236}">
                <a16:creationId xmlns:a16="http://schemas.microsoft.com/office/drawing/2014/main" id="{697D158B-8967-8910-F69F-4822233A632C}"/>
              </a:ext>
            </a:extLst>
          </p:cNvPr>
          <p:cNvSpPr txBox="1">
            <a:spLocks noChangeArrowheads="1"/>
          </p:cNvSpPr>
          <p:nvPr/>
        </p:nvSpPr>
        <p:spPr bwMode="auto">
          <a:xfrm>
            <a:off x="512763" y="1668463"/>
            <a:ext cx="9236075" cy="3943350"/>
          </a:xfrm>
          <a:prstGeom prst="rect">
            <a:avLst/>
          </a:prstGeom>
          <a:noFill/>
          <a:ln w="9525">
            <a:solidFill>
              <a:srgbClr val="000000"/>
            </a:solidFill>
            <a:miter lim="800000"/>
            <a:headEnd/>
            <a:tailEnd/>
          </a:ln>
        </p:spPr>
        <p:txBody>
          <a:bodyPr lIns="99779" tIns="49890" rIns="99779" bIns="49890"/>
          <a:lstStyle>
            <a:lvl1pPr marL="0" indent="0" algn="ctr" defTabSz="998538" rtl="0" eaLnBrk="0" fontAlgn="base" hangingPunct="0">
              <a:spcBef>
                <a:spcPct val="20000"/>
              </a:spcBef>
              <a:spcAft>
                <a:spcPct val="0"/>
              </a:spcAft>
              <a:buNone/>
              <a:defRPr kumimoji="1" sz="3500">
                <a:solidFill>
                  <a:schemeClr val="tx1"/>
                </a:solidFill>
                <a:latin typeface="+mn-lt"/>
                <a:ea typeface="+mn-ea"/>
                <a:cs typeface="+mn-cs"/>
              </a:defRPr>
            </a:lvl1pPr>
            <a:lvl2pPr marL="457200" indent="0" algn="ctr" defTabSz="998538" rtl="0" eaLnBrk="0" fontAlgn="base" hangingPunct="0">
              <a:spcBef>
                <a:spcPct val="20000"/>
              </a:spcBef>
              <a:spcAft>
                <a:spcPct val="0"/>
              </a:spcAft>
              <a:buNone/>
              <a:defRPr kumimoji="1" sz="3100">
                <a:solidFill>
                  <a:schemeClr val="tx1"/>
                </a:solidFill>
                <a:latin typeface="+mn-lt"/>
                <a:ea typeface="+mn-ea"/>
              </a:defRPr>
            </a:lvl2pPr>
            <a:lvl3pPr marL="914400" indent="0" algn="ctr" defTabSz="998538" rtl="0" eaLnBrk="0" fontAlgn="base" hangingPunct="0">
              <a:spcBef>
                <a:spcPct val="20000"/>
              </a:spcBef>
              <a:spcAft>
                <a:spcPct val="0"/>
              </a:spcAft>
              <a:buNone/>
              <a:defRPr kumimoji="1" sz="2600">
                <a:solidFill>
                  <a:schemeClr val="tx1"/>
                </a:solidFill>
                <a:latin typeface="+mn-lt"/>
                <a:ea typeface="+mn-ea"/>
              </a:defRPr>
            </a:lvl3pPr>
            <a:lvl4pPr marL="1371600" indent="0" algn="ctr" defTabSz="998538" rtl="0" eaLnBrk="0" fontAlgn="base" hangingPunct="0">
              <a:spcBef>
                <a:spcPct val="20000"/>
              </a:spcBef>
              <a:spcAft>
                <a:spcPct val="0"/>
              </a:spcAft>
              <a:buNone/>
              <a:defRPr kumimoji="1" sz="2200">
                <a:solidFill>
                  <a:schemeClr val="tx1"/>
                </a:solidFill>
                <a:latin typeface="+mn-lt"/>
                <a:ea typeface="+mn-ea"/>
              </a:defRPr>
            </a:lvl4pPr>
            <a:lvl5pPr marL="1828800" indent="0" algn="ctr" defTabSz="998538" rtl="0" eaLnBrk="0" fontAlgn="base" hangingPunct="0">
              <a:spcBef>
                <a:spcPct val="20000"/>
              </a:spcBef>
              <a:spcAft>
                <a:spcPct val="0"/>
              </a:spcAft>
              <a:buNone/>
              <a:defRPr kumimoji="1" sz="2200">
                <a:solidFill>
                  <a:schemeClr val="tx1"/>
                </a:solidFill>
                <a:latin typeface="+mn-lt"/>
                <a:ea typeface="+mn-ea"/>
              </a:defRPr>
            </a:lvl5pPr>
            <a:lvl6pPr marL="2286000" indent="0" algn="ctr" defTabSz="998538" rtl="0" fontAlgn="base">
              <a:spcBef>
                <a:spcPct val="20000"/>
              </a:spcBef>
              <a:spcAft>
                <a:spcPct val="0"/>
              </a:spcAft>
              <a:buNone/>
              <a:defRPr kumimoji="1" sz="2200">
                <a:solidFill>
                  <a:schemeClr val="tx1"/>
                </a:solidFill>
                <a:latin typeface="+mn-lt"/>
                <a:ea typeface="+mn-ea"/>
              </a:defRPr>
            </a:lvl6pPr>
            <a:lvl7pPr marL="2743200" indent="0" algn="ctr" defTabSz="998538" rtl="0" fontAlgn="base">
              <a:spcBef>
                <a:spcPct val="20000"/>
              </a:spcBef>
              <a:spcAft>
                <a:spcPct val="0"/>
              </a:spcAft>
              <a:buNone/>
              <a:defRPr kumimoji="1" sz="2200">
                <a:solidFill>
                  <a:schemeClr val="tx1"/>
                </a:solidFill>
                <a:latin typeface="+mn-lt"/>
                <a:ea typeface="+mn-ea"/>
              </a:defRPr>
            </a:lvl7pPr>
            <a:lvl8pPr marL="3200400" indent="0" algn="ctr" defTabSz="998538" rtl="0" fontAlgn="base">
              <a:spcBef>
                <a:spcPct val="20000"/>
              </a:spcBef>
              <a:spcAft>
                <a:spcPct val="0"/>
              </a:spcAft>
              <a:buNone/>
              <a:defRPr kumimoji="1" sz="2200">
                <a:solidFill>
                  <a:schemeClr val="tx1"/>
                </a:solidFill>
                <a:latin typeface="+mn-lt"/>
                <a:ea typeface="+mn-ea"/>
              </a:defRPr>
            </a:lvl8pPr>
            <a:lvl9pPr marL="3657600" indent="0" algn="ctr" defTabSz="998538" rtl="0" fontAlgn="base">
              <a:spcBef>
                <a:spcPct val="20000"/>
              </a:spcBef>
              <a:spcAft>
                <a:spcPct val="0"/>
              </a:spcAft>
              <a:buNone/>
              <a:defRPr kumimoji="1" sz="2200">
                <a:solidFill>
                  <a:schemeClr val="tx1"/>
                </a:solidFill>
                <a:latin typeface="+mn-lt"/>
                <a:ea typeface="+mn-ea"/>
              </a:defRPr>
            </a:lvl9pPr>
          </a:lstStyle>
          <a:p>
            <a:pPr marL="182563" indent="-182563" algn="l">
              <a:spcBef>
                <a:spcPts val="600"/>
              </a:spcBef>
              <a:defRPr/>
            </a:pPr>
            <a:r>
              <a:rPr lang="ja-JP" altLang="en-US" sz="2800" kern="0"/>
              <a:t>○詳細資料は、項目ごとに指定するページ数で記載し、必要な場合は全体の末尾に補足資料を添付してください。必要に応じて図表等を活用して説明してください。</a:t>
            </a:r>
          </a:p>
          <a:p>
            <a:pPr marL="182563" indent="-182563" algn="l">
              <a:spcBef>
                <a:spcPts val="1200"/>
              </a:spcBef>
              <a:defRPr/>
            </a:pPr>
            <a:r>
              <a:rPr lang="ja-JP" altLang="en-US" sz="2800" kern="0"/>
              <a:t>○概要資料は、詳細資料の</a:t>
            </a:r>
            <a:r>
              <a:rPr lang="ja-JP" altLang="en-US" sz="2800" u="sng" kern="0"/>
              <a:t>要約版</a:t>
            </a:r>
            <a:r>
              <a:rPr lang="ja-JP" altLang="en-US" sz="2800" kern="0"/>
              <a:t>として、その内容を、指定するページ数、文字数等の制限の範囲内で分かりやすくまとめてください。</a:t>
            </a:r>
          </a:p>
          <a:p>
            <a:pPr marL="182563" indent="-182563" algn="l">
              <a:spcBef>
                <a:spcPts val="1200"/>
              </a:spcBef>
              <a:defRPr/>
            </a:pPr>
            <a:r>
              <a:rPr lang="ja-JP" altLang="en-US" sz="2800" kern="0"/>
              <a:t>○詳細資料と概要資料の内容は、完全に整合し、矛盾等のないように作成してください。</a:t>
            </a:r>
          </a:p>
          <a:p>
            <a:pPr algn="l">
              <a:defRPr/>
            </a:pPr>
            <a:endParaRPr lang="en-US" altLang="ja-JP" sz="1800" ker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a:extLst>
              <a:ext uri="{FF2B5EF4-FFF2-40B4-BE49-F238E27FC236}">
                <a16:creationId xmlns:a16="http://schemas.microsoft.com/office/drawing/2014/main" id="{63924DE2-E4D2-DD50-999E-5537844D9D6A}"/>
              </a:ext>
            </a:extLst>
          </p:cNvPr>
          <p:cNvSpPr txBox="1">
            <a:spLocks noChangeArrowheads="1"/>
          </p:cNvSpPr>
          <p:nvPr/>
        </p:nvSpPr>
        <p:spPr bwMode="auto">
          <a:xfrm>
            <a:off x="419100" y="673100"/>
            <a:ext cx="45688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r>
              <a:rPr lang="ja-JP" altLang="en-US" sz="1800"/>
              <a:t>実施に伴う経費（補助：実施期間全体総額）</a:t>
            </a:r>
          </a:p>
        </p:txBody>
      </p:sp>
      <p:sp>
        <p:nvSpPr>
          <p:cNvPr id="16387" name="AutoShape 7">
            <a:extLst>
              <a:ext uri="{FF2B5EF4-FFF2-40B4-BE49-F238E27FC236}">
                <a16:creationId xmlns:a16="http://schemas.microsoft.com/office/drawing/2014/main" id="{4E202613-BCEA-4260-5130-208A2FEA5960}"/>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388" name="Text Box 8">
            <a:extLst>
              <a:ext uri="{FF2B5EF4-FFF2-40B4-BE49-F238E27FC236}">
                <a16:creationId xmlns:a16="http://schemas.microsoft.com/office/drawing/2014/main" id="{DBE6FA86-67B2-1EA7-426D-05C6DAA19D35}"/>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a:t>余白を</a:t>
            </a:r>
            <a:r>
              <a:rPr lang="en-US" altLang="ja-JP" sz="1200" i="1"/>
              <a:t>1.5</a:t>
            </a:r>
            <a:r>
              <a:rPr lang="ja-JP" altLang="en-US" sz="1200" i="1"/>
              <a:t>ｃｍ程度設けること（提出時にはこの記載は削除してください）</a:t>
            </a:r>
          </a:p>
        </p:txBody>
      </p:sp>
      <p:sp>
        <p:nvSpPr>
          <p:cNvPr id="13319" name="Text Box 11">
            <a:extLst>
              <a:ext uri="{FF2B5EF4-FFF2-40B4-BE49-F238E27FC236}">
                <a16:creationId xmlns:a16="http://schemas.microsoft.com/office/drawing/2014/main" id="{0C0204D8-3CF0-09B0-4611-E769E9BF6B77}"/>
              </a:ext>
            </a:extLst>
          </p:cNvPr>
          <p:cNvSpPr txBox="1">
            <a:spLocks noChangeArrowheads="1"/>
          </p:cNvSpPr>
          <p:nvPr/>
        </p:nvSpPr>
        <p:spPr bwMode="auto">
          <a:xfrm>
            <a:off x="5273677" y="465138"/>
            <a:ext cx="4392613" cy="577850"/>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a:t>＜留意事項＞提案の実施期間における、補助事業に係る経費総額について記載してください。（１頁に収めること）</a:t>
            </a:r>
            <a:br>
              <a:rPr lang="en-US" altLang="ja-JP" sz="1050" i="1"/>
            </a:br>
            <a:r>
              <a:rPr lang="ja-JP" altLang="en-US" sz="1050" i="1"/>
              <a:t>委託業務のみの場合は削除してください。</a:t>
            </a:r>
          </a:p>
        </p:txBody>
      </p:sp>
      <p:graphicFrame>
        <p:nvGraphicFramePr>
          <p:cNvPr id="2" name="表 1">
            <a:extLst>
              <a:ext uri="{FF2B5EF4-FFF2-40B4-BE49-F238E27FC236}">
                <a16:creationId xmlns:a16="http://schemas.microsoft.com/office/drawing/2014/main" id="{D1337754-E272-AB6E-DD9D-917C8040A5BD}"/>
              </a:ext>
            </a:extLst>
          </p:cNvPr>
          <p:cNvGraphicFramePr>
            <a:graphicFrameLocks noGrp="1"/>
          </p:cNvGraphicFramePr>
          <p:nvPr>
            <p:extLst>
              <p:ext uri="{D42A27DB-BD31-4B8C-83A1-F6EECF244321}">
                <p14:modId xmlns:p14="http://schemas.microsoft.com/office/powerpoint/2010/main" val="1875123198"/>
              </p:ext>
            </p:extLst>
          </p:nvPr>
        </p:nvGraphicFramePr>
        <p:xfrm>
          <a:off x="419100" y="1042988"/>
          <a:ext cx="9377363" cy="5318126"/>
        </p:xfrm>
        <a:graphic>
          <a:graphicData uri="http://schemas.openxmlformats.org/drawingml/2006/table">
            <a:tbl>
              <a:tblPr/>
              <a:tblGrid>
                <a:gridCol w="1280133">
                  <a:extLst>
                    <a:ext uri="{9D8B030D-6E8A-4147-A177-3AD203B41FA5}">
                      <a16:colId xmlns:a16="http://schemas.microsoft.com/office/drawing/2014/main" val="20000"/>
                    </a:ext>
                  </a:extLst>
                </a:gridCol>
                <a:gridCol w="1747974">
                  <a:extLst>
                    <a:ext uri="{9D8B030D-6E8A-4147-A177-3AD203B41FA5}">
                      <a16:colId xmlns:a16="http://schemas.microsoft.com/office/drawing/2014/main" val="20001"/>
                    </a:ext>
                  </a:extLst>
                </a:gridCol>
                <a:gridCol w="1449790">
                  <a:extLst>
                    <a:ext uri="{9D8B030D-6E8A-4147-A177-3AD203B41FA5}">
                      <a16:colId xmlns:a16="http://schemas.microsoft.com/office/drawing/2014/main" val="20002"/>
                    </a:ext>
                  </a:extLst>
                </a:gridCol>
                <a:gridCol w="4899466">
                  <a:extLst>
                    <a:ext uri="{9D8B030D-6E8A-4147-A177-3AD203B41FA5}">
                      <a16:colId xmlns:a16="http://schemas.microsoft.com/office/drawing/2014/main" val="20003"/>
                    </a:ext>
                  </a:extLst>
                </a:gridCol>
              </a:tblGrid>
              <a:tr h="275351">
                <a:tc gridSpan="2">
                  <a:txBody>
                    <a:bodyPr/>
                    <a:lstStyle/>
                    <a:p>
                      <a:pPr algn="ctr" fontAlgn="ctr"/>
                      <a:r>
                        <a:rPr lang="ja-JP" altLang="en-US" sz="1100" b="0" i="0" u="none" strike="noStrike">
                          <a:solidFill>
                            <a:srgbClr val="000000"/>
                          </a:solidFill>
                          <a:effectLst/>
                          <a:latin typeface="ＭＳ Ｐゴシック"/>
                        </a:rPr>
                        <a:t>経費項目</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rowSpan="2">
                  <a:txBody>
                    <a:bodyPr/>
                    <a:lstStyle/>
                    <a:p>
                      <a:pPr algn="ctr" fontAlgn="ctr"/>
                      <a:r>
                        <a:rPr lang="ja-JP" altLang="en-US" sz="1200" b="0" i="0" u="none" strike="noStrike">
                          <a:solidFill>
                            <a:srgbClr val="000000"/>
                          </a:solidFill>
                          <a:effectLst/>
                          <a:latin typeface="ＭＳ Ｐゴシック"/>
                        </a:rPr>
                        <a:t>金額（千円）</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2">
                  <a:txBody>
                    <a:bodyPr/>
                    <a:lstStyle/>
                    <a:p>
                      <a:pPr algn="ctr" fontAlgn="ctr"/>
                      <a:r>
                        <a:rPr lang="ja-JP" altLang="en-US" sz="1200" b="0" i="0" u="none" strike="noStrike">
                          <a:solidFill>
                            <a:srgbClr val="000000"/>
                          </a:solidFill>
                          <a:effectLst/>
                          <a:latin typeface="ＭＳ Ｐゴシック"/>
                        </a:rPr>
                        <a:t>主な内訳</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81275">
                <a:tc>
                  <a:txBody>
                    <a:bodyPr/>
                    <a:lstStyle/>
                    <a:p>
                      <a:pPr algn="ctr" fontAlgn="ctr"/>
                      <a:r>
                        <a:rPr lang="ja-JP" altLang="en-US" sz="1100" b="0" i="0" u="none" strike="noStrike">
                          <a:solidFill>
                            <a:srgbClr val="000000"/>
                          </a:solidFill>
                          <a:effectLst/>
                          <a:latin typeface="ＭＳ Ｐゴシック"/>
                        </a:rPr>
                        <a:t>費目</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ＭＳ Ｐゴシック"/>
                        </a:rPr>
                        <a:t>細分</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479792">
                <a:tc rowSpan="2">
                  <a:txBody>
                    <a:bodyPr/>
                    <a:lstStyle/>
                    <a:p>
                      <a:pPr algn="ctr" fontAlgn="ctr"/>
                      <a:r>
                        <a:rPr lang="ja-JP" altLang="en-US" sz="1100" b="0" i="0" u="none" strike="noStrike">
                          <a:solidFill>
                            <a:srgbClr val="000000"/>
                          </a:solidFill>
                          <a:effectLst/>
                          <a:latin typeface="ＭＳ Ｐゴシック"/>
                        </a:rPr>
                        <a:t>本工事費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ＭＳ Ｐゴシック"/>
                        </a:rPr>
                        <a:t>直接工事費</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1" u="none" strike="noStrike">
                        <a:solidFill>
                          <a:srgbClr val="FF0000"/>
                        </a:solidFill>
                        <a:effectLst/>
                        <a:latin typeface="ＭＳ Ｐゴシック"/>
                      </a:endParaRPr>
                    </a:p>
                  </a:txBody>
                  <a:tcPr marL="9524" marR="9524" marT="9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1" u="none" strike="noStrike">
                          <a:solidFill>
                            <a:schemeClr val="tx1"/>
                          </a:solidFill>
                          <a:effectLst/>
                          <a:latin typeface="ＭＳ Ｐゴシック"/>
                        </a:rPr>
                        <a:t>該当項目の内訳について、いくつか例示して記載してください。</a:t>
                      </a:r>
                      <a:endParaRPr lang="ja-JP" altLang="en-US" sz="1200" b="0" i="1" u="none" strike="noStrike">
                        <a:solidFill>
                          <a:schemeClr val="tx1"/>
                        </a:solidFill>
                        <a:effectLst/>
                        <a:latin typeface="ＭＳ Ｐゴシック"/>
                      </a:endParaRPr>
                    </a:p>
                  </a:txBody>
                  <a:tcPr marL="9524" marR="9524" marT="952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67404">
                <a:tc vMerge="1">
                  <a:txBody>
                    <a:bodyPr/>
                    <a:lstStyle/>
                    <a:p>
                      <a:pPr algn="ctr" fontAlgn="ctr"/>
                      <a:endParaRPr lang="ja-JP" altLang="en-US" sz="1100" b="0" i="0" u="none" strike="noStrike">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ＭＳ Ｐゴシック"/>
                        </a:rPr>
                        <a:t>間接工事費</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47083">
                <a:tc>
                  <a:txBody>
                    <a:bodyPr/>
                    <a:lstStyle/>
                    <a:p>
                      <a:pPr algn="ctr" fontAlgn="ctr"/>
                      <a:r>
                        <a:rPr lang="ja-JP" altLang="en-US" sz="1100" b="0" i="0" u="none" strike="noStrike">
                          <a:solidFill>
                            <a:srgbClr val="000000"/>
                          </a:solidFill>
                          <a:effectLst/>
                          <a:latin typeface="ＭＳ Ｐゴシック"/>
                        </a:rPr>
                        <a:t>付帯工事費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47083">
                <a:tc>
                  <a:txBody>
                    <a:bodyPr/>
                    <a:lstStyle/>
                    <a:p>
                      <a:pPr algn="ctr" fontAlgn="ctr"/>
                      <a:r>
                        <a:rPr lang="ja-JP" altLang="en-US" sz="1100" b="0" i="0" u="none" strike="noStrike">
                          <a:solidFill>
                            <a:srgbClr val="000000"/>
                          </a:solidFill>
                          <a:effectLst/>
                          <a:latin typeface="ＭＳ Ｐゴシック"/>
                        </a:rPr>
                        <a:t>機械器具費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73162">
                <a:tc>
                  <a:txBody>
                    <a:bodyPr/>
                    <a:lstStyle/>
                    <a:p>
                      <a:pPr algn="ctr" fontAlgn="ctr"/>
                      <a:r>
                        <a:rPr lang="ja-JP" altLang="en-US" sz="1100" b="0" i="0" u="none" strike="noStrike">
                          <a:solidFill>
                            <a:srgbClr val="000000"/>
                          </a:solidFill>
                          <a:effectLst/>
                          <a:latin typeface="ＭＳ Ｐゴシック"/>
                        </a:rPr>
                        <a:t>測量及試験費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36920">
                <a:tc>
                  <a:txBody>
                    <a:bodyPr/>
                    <a:lstStyle/>
                    <a:p>
                      <a:pPr algn="ctr" fontAlgn="ctr"/>
                      <a:r>
                        <a:rPr lang="ja-JP" altLang="en-US" sz="1100" b="0" i="0" u="none" strike="noStrike">
                          <a:solidFill>
                            <a:srgbClr val="000000"/>
                          </a:solidFill>
                          <a:effectLst/>
                          <a:latin typeface="ＭＳ Ｐゴシック"/>
                        </a:rPr>
                        <a:t>設備費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65037">
                <a:tc>
                  <a:txBody>
                    <a:bodyPr/>
                    <a:lstStyle/>
                    <a:p>
                      <a:pPr algn="ctr" fontAlgn="ctr"/>
                      <a:r>
                        <a:rPr lang="ja-JP" altLang="en-US" sz="1100" b="0" i="0" u="none" strike="noStrike">
                          <a:solidFill>
                            <a:srgbClr val="000000"/>
                          </a:solidFill>
                          <a:effectLst/>
                          <a:latin typeface="ＭＳ Ｐゴシック"/>
                        </a:rPr>
                        <a:t>業務費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497887">
                <a:tc>
                  <a:txBody>
                    <a:bodyPr/>
                    <a:lstStyle/>
                    <a:p>
                      <a:pPr algn="ctr" fontAlgn="ctr"/>
                      <a:r>
                        <a:rPr lang="ja-JP" altLang="en-US" sz="1100" b="0" i="0" u="none" strike="noStrike">
                          <a:solidFill>
                            <a:srgbClr val="000000"/>
                          </a:solidFill>
                          <a:effectLst/>
                          <a:latin typeface="ＭＳ Ｐゴシック"/>
                        </a:rPr>
                        <a:t>事務費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498441">
                <a:tc gridSpan="2">
                  <a:txBody>
                    <a:bodyPr/>
                    <a:lstStyle/>
                    <a:p>
                      <a:pPr algn="ctr" fontAlgn="ctr"/>
                      <a:r>
                        <a:rPr lang="ja-JP" altLang="en-US" sz="1100" b="0" i="0" u="none" strike="noStrike">
                          <a:solidFill>
                            <a:srgbClr val="000000"/>
                          </a:solidFill>
                          <a:effectLst/>
                          <a:latin typeface="ＭＳ Ｐゴシック"/>
                        </a:rPr>
                        <a:t>合計</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10010"/>
                  </a:ext>
                </a:extLst>
              </a:tr>
              <a:tr h="548691">
                <a:tc gridSpan="2">
                  <a:txBody>
                    <a:bodyPr/>
                    <a:lstStyle/>
                    <a:p>
                      <a:pPr algn="ctr" fontAlgn="ctr"/>
                      <a:r>
                        <a:rPr lang="ja-JP" altLang="en-US" sz="1100" b="0" i="0" u="none" strike="noStrike">
                          <a:solidFill>
                            <a:srgbClr val="000000"/>
                          </a:solidFill>
                          <a:effectLst/>
                          <a:latin typeface="ＭＳ Ｐゴシック"/>
                        </a:rPr>
                        <a:t>補助金所要額（合計</a:t>
                      </a:r>
                      <a:r>
                        <a:rPr lang="en-US" altLang="ja-JP" sz="1100" b="0" i="0" u="none" strike="noStrike">
                          <a:solidFill>
                            <a:srgbClr val="000000"/>
                          </a:solidFill>
                          <a:effectLst/>
                          <a:latin typeface="ＭＳ Ｐゴシック"/>
                        </a:rPr>
                        <a:t>×1/2</a:t>
                      </a:r>
                      <a:r>
                        <a:rPr lang="ja-JP" altLang="en-US" sz="1100" b="0" i="0" u="none" strike="noStrike">
                          <a:solidFill>
                            <a:srgbClr val="000000"/>
                          </a:solidFill>
                          <a:effectLst/>
                          <a:latin typeface="ＭＳ Ｐゴシック"/>
                        </a:rPr>
                        <a:t>）</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endParaRPr lang="ja-JP" altLang="en-US" sz="12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10011"/>
                  </a:ext>
                </a:extLst>
              </a:tr>
            </a:tbl>
          </a:graphicData>
        </a:graphic>
      </p:graphicFrame>
      <p:sp>
        <p:nvSpPr>
          <p:cNvPr id="16453" name="テキスト ボックス 9">
            <a:extLst>
              <a:ext uri="{FF2B5EF4-FFF2-40B4-BE49-F238E27FC236}">
                <a16:creationId xmlns:a16="http://schemas.microsoft.com/office/drawing/2014/main" id="{475C17CD-CDE4-0087-4A6B-8A4D5D830AA7}"/>
              </a:ext>
            </a:extLst>
          </p:cNvPr>
          <p:cNvSpPr txBox="1">
            <a:spLocks noChangeArrowheads="1"/>
          </p:cNvSpPr>
          <p:nvPr/>
        </p:nvSpPr>
        <p:spPr bwMode="auto">
          <a:xfrm>
            <a:off x="3935413" y="2608263"/>
            <a:ext cx="3332162" cy="923925"/>
          </a:xfrm>
          <a:prstGeom prst="rect">
            <a:avLst/>
          </a:prstGeom>
          <a:solidFill>
            <a:schemeClr val="bg1"/>
          </a:solidFill>
          <a:ln w="38100">
            <a:solidFill>
              <a:schemeClr val="tx1"/>
            </a:solidFill>
            <a:miter lim="800000"/>
            <a:headEnd/>
            <a:tailEnd/>
          </a:ln>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i="1">
                <a:latin typeface="ＭＳ Ｐゴシック" panose="020B0600070205080204" pitchFamily="50" charset="-128"/>
              </a:rPr>
              <a:t>補助事業で行う場合、「金額（千円）」項目には必要な金額を</a:t>
            </a:r>
            <a:r>
              <a:rPr lang="ja-JP" altLang="en-US" b="1" i="1" u="sng">
                <a:latin typeface="ＭＳ Ｐゴシック" panose="020B0600070205080204" pitchFamily="50" charset="-128"/>
              </a:rPr>
              <a:t>税抜</a:t>
            </a:r>
            <a:r>
              <a:rPr lang="ja-JP" altLang="en-US" i="1">
                <a:latin typeface="ＭＳ Ｐゴシック" panose="020B0600070205080204" pitchFamily="50" charset="-128"/>
              </a:rPr>
              <a:t>で記載してください。</a:t>
            </a:r>
            <a:endParaRPr lang="ja-JP" altLang="en-US"/>
          </a:p>
        </p:txBody>
      </p:sp>
      <p:sp>
        <p:nvSpPr>
          <p:cNvPr id="16454" name="スライド番号プレースホルダー 2">
            <a:extLst>
              <a:ext uri="{FF2B5EF4-FFF2-40B4-BE49-F238E27FC236}">
                <a16:creationId xmlns:a16="http://schemas.microsoft.com/office/drawing/2014/main" id="{AC201CAA-D6E4-1DAE-9EFF-03977E219DB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D646A207-AE31-4545-91F8-F5A05B08FC9F}" type="slidenum">
              <a:rPr lang="en-US" altLang="ja-JP" smtClean="0"/>
              <a:pPr/>
              <a:t>10</a:t>
            </a:fld>
            <a:endParaRPr lang="en-US" altLang="ja-JP"/>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a:extLst>
              <a:ext uri="{FF2B5EF4-FFF2-40B4-BE49-F238E27FC236}">
                <a16:creationId xmlns:a16="http://schemas.microsoft.com/office/drawing/2014/main" id="{E08782EC-764B-A542-4D14-058AFE493403}"/>
              </a:ext>
            </a:extLst>
          </p:cNvPr>
          <p:cNvSpPr txBox="1">
            <a:spLocks noChangeArrowheads="1"/>
          </p:cNvSpPr>
          <p:nvPr/>
        </p:nvSpPr>
        <p:spPr bwMode="auto">
          <a:xfrm>
            <a:off x="419100" y="673100"/>
            <a:ext cx="28765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a:t>〇社会実装計画について</a:t>
            </a:r>
          </a:p>
        </p:txBody>
      </p:sp>
      <p:sp>
        <p:nvSpPr>
          <p:cNvPr id="17411" name="Text Box 7">
            <a:extLst>
              <a:ext uri="{FF2B5EF4-FFF2-40B4-BE49-F238E27FC236}">
                <a16:creationId xmlns:a16="http://schemas.microsoft.com/office/drawing/2014/main" id="{7B8D6874-A330-C5A4-888D-0A58779C2EAA}"/>
              </a:ext>
            </a:extLst>
          </p:cNvPr>
          <p:cNvSpPr txBox="1">
            <a:spLocks noChangeArrowheads="1"/>
          </p:cNvSpPr>
          <p:nvPr/>
        </p:nvSpPr>
        <p:spPr bwMode="auto">
          <a:xfrm>
            <a:off x="511175" y="1046163"/>
            <a:ext cx="9551988" cy="2547937"/>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100" i="1"/>
              <a:t>○詳細資料の「</a:t>
            </a:r>
            <a:r>
              <a:rPr lang="en-US" altLang="ja-JP" sz="1100" i="1"/>
              <a:t>6</a:t>
            </a:r>
            <a:r>
              <a:rPr lang="ja-JP" altLang="en-US" sz="1100" i="1"/>
              <a:t>．社会実装計画」の①から⑨の内容を整合性をとって要約し、図表も含めて２ページ以内で記載してください。</a:t>
            </a:r>
            <a:endParaRPr lang="en-US" altLang="ja-JP" sz="1100" i="1"/>
          </a:p>
          <a:p>
            <a:pPr eaLnBrk="1" hangingPunct="1">
              <a:spcBef>
                <a:spcPct val="50000"/>
              </a:spcBef>
              <a:buFontTx/>
              <a:buNone/>
            </a:pPr>
            <a:r>
              <a:rPr lang="ja-JP" altLang="en-US" sz="1100" i="1"/>
              <a:t>　①社会実装を担う事業者</a:t>
            </a:r>
            <a:endParaRPr lang="en-US" altLang="ja-JP" sz="1100" i="1"/>
          </a:p>
          <a:p>
            <a:pPr eaLnBrk="1" hangingPunct="1">
              <a:spcBef>
                <a:spcPct val="50000"/>
              </a:spcBef>
              <a:buFontTx/>
              <a:buNone/>
            </a:pPr>
            <a:r>
              <a:rPr lang="ja-JP" altLang="en-US" sz="1100" i="1"/>
              <a:t>　②社会実装の実施体制</a:t>
            </a:r>
            <a:endParaRPr lang="en-US" altLang="ja-JP" sz="1100" i="1"/>
          </a:p>
          <a:p>
            <a:pPr eaLnBrk="1" hangingPunct="1">
              <a:spcBef>
                <a:spcPct val="50000"/>
              </a:spcBef>
              <a:buFontTx/>
              <a:buNone/>
            </a:pPr>
            <a:r>
              <a:rPr lang="ja-JP" altLang="en-US" sz="1100" i="1"/>
              <a:t>　③社会実装に向けたスケジュール及びその内容</a:t>
            </a:r>
            <a:endParaRPr lang="en-US" altLang="ja-JP" sz="1100" i="1"/>
          </a:p>
          <a:p>
            <a:pPr eaLnBrk="1" hangingPunct="1">
              <a:spcBef>
                <a:spcPct val="50000"/>
              </a:spcBef>
              <a:buFontTx/>
              <a:buNone/>
            </a:pPr>
            <a:r>
              <a:rPr lang="ja-JP" altLang="en-US" sz="1100" i="1"/>
              <a:t>　④社会実装計画の目標</a:t>
            </a:r>
            <a:endParaRPr lang="en-US" altLang="ja-JP" sz="1100" i="1"/>
          </a:p>
          <a:p>
            <a:pPr eaLnBrk="1" hangingPunct="1">
              <a:spcBef>
                <a:spcPct val="50000"/>
              </a:spcBef>
              <a:buFontTx/>
              <a:buNone/>
            </a:pPr>
            <a:r>
              <a:rPr lang="ja-JP" altLang="en-US" sz="1100" i="1"/>
              <a:t>　⑤社会実装のための資金計画</a:t>
            </a:r>
            <a:endParaRPr lang="en-US" altLang="ja-JP" sz="1100" i="1"/>
          </a:p>
          <a:p>
            <a:pPr eaLnBrk="1" hangingPunct="1">
              <a:spcBef>
                <a:spcPct val="50000"/>
              </a:spcBef>
              <a:buFontTx/>
              <a:buNone/>
            </a:pPr>
            <a:r>
              <a:rPr lang="ja-JP" altLang="en-US" sz="1100" i="1"/>
              <a:t>　⑥購入者（使用者）等における投資回収年数</a:t>
            </a:r>
            <a:endParaRPr lang="en-US" altLang="ja-JP" sz="1100" i="1"/>
          </a:p>
          <a:p>
            <a:pPr eaLnBrk="1" hangingPunct="1">
              <a:spcBef>
                <a:spcPct val="50000"/>
              </a:spcBef>
              <a:buFontTx/>
              <a:buNone/>
            </a:pPr>
            <a:r>
              <a:rPr lang="ja-JP" altLang="en-US" sz="1100" i="1"/>
              <a:t>　⑦社会実装の判断基準</a:t>
            </a:r>
            <a:endParaRPr lang="en-US" altLang="ja-JP" sz="1100" i="1"/>
          </a:p>
          <a:p>
            <a:pPr eaLnBrk="1" hangingPunct="1">
              <a:spcBef>
                <a:spcPct val="50000"/>
              </a:spcBef>
              <a:buFontTx/>
              <a:buNone/>
            </a:pPr>
            <a:r>
              <a:rPr lang="ja-JP" altLang="en-US" sz="1100" i="1"/>
              <a:t>　⑧社会実装における課題・リスク</a:t>
            </a:r>
            <a:endParaRPr lang="en-US" altLang="ja-JP" sz="1100" i="1"/>
          </a:p>
          <a:p>
            <a:pPr eaLnBrk="1" hangingPunct="1">
              <a:spcBef>
                <a:spcPct val="50000"/>
              </a:spcBef>
              <a:buFontTx/>
              <a:buNone/>
            </a:pPr>
            <a:r>
              <a:rPr lang="ja-JP" altLang="en-US" sz="1100" i="1"/>
              <a:t>　⑨社会実装に関する補足情報</a:t>
            </a:r>
            <a:endParaRPr lang="en-US" altLang="ja-JP" sz="1100" i="1"/>
          </a:p>
        </p:txBody>
      </p:sp>
      <p:sp>
        <p:nvSpPr>
          <p:cNvPr id="17412" name="AutoShape 7">
            <a:extLst>
              <a:ext uri="{FF2B5EF4-FFF2-40B4-BE49-F238E27FC236}">
                <a16:creationId xmlns:a16="http://schemas.microsoft.com/office/drawing/2014/main" id="{59521EE1-E095-1B53-E840-931D6F497268}"/>
              </a:ext>
            </a:extLst>
          </p:cNvPr>
          <p:cNvSpPr>
            <a:spLocks/>
          </p:cNvSpPr>
          <p:nvPr/>
        </p:nvSpPr>
        <p:spPr bwMode="auto">
          <a:xfrm>
            <a:off x="1289050" y="0"/>
            <a:ext cx="180975" cy="762000"/>
          </a:xfrm>
          <a:prstGeom prst="rightBrace">
            <a:avLst>
              <a:gd name="adj1" fmla="val 41676"/>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7413" name="Text Box 8">
            <a:extLst>
              <a:ext uri="{FF2B5EF4-FFF2-40B4-BE49-F238E27FC236}">
                <a16:creationId xmlns:a16="http://schemas.microsoft.com/office/drawing/2014/main" id="{954D7DB6-B514-B5AB-0DC5-AAB595D6B48E}"/>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a:t>余白を</a:t>
            </a:r>
            <a:r>
              <a:rPr lang="en-US" altLang="ja-JP" sz="1200" i="1"/>
              <a:t>1.5</a:t>
            </a:r>
            <a:r>
              <a:rPr lang="ja-JP" altLang="en-US" sz="1200" i="1"/>
              <a:t>ｃｍ程度設けること（提出時にはこの記載は削除してください）</a:t>
            </a:r>
          </a:p>
        </p:txBody>
      </p:sp>
      <p:sp>
        <p:nvSpPr>
          <p:cNvPr id="17414" name="スライド番号プレースホルダー 1">
            <a:extLst>
              <a:ext uri="{FF2B5EF4-FFF2-40B4-BE49-F238E27FC236}">
                <a16:creationId xmlns:a16="http://schemas.microsoft.com/office/drawing/2014/main" id="{75FCE58D-D9FE-E0EC-FE0C-1399B721147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69BC6FD3-2E97-4F1D-B436-77E37C05207D}" type="slidenum">
              <a:rPr lang="en-US" altLang="ja-JP" smtClean="0"/>
              <a:pPr/>
              <a:t>11</a:t>
            </a:fld>
            <a:endParaRPr lang="en-US" altLang="ja-JP"/>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a:extLst>
              <a:ext uri="{FF2B5EF4-FFF2-40B4-BE49-F238E27FC236}">
                <a16:creationId xmlns:a16="http://schemas.microsoft.com/office/drawing/2014/main" id="{064588AC-9EE3-211E-3688-96C73D8816B6}"/>
              </a:ext>
            </a:extLst>
          </p:cNvPr>
          <p:cNvSpPr txBox="1">
            <a:spLocks noChangeArrowheads="1"/>
          </p:cNvSpPr>
          <p:nvPr/>
        </p:nvSpPr>
        <p:spPr bwMode="auto">
          <a:xfrm>
            <a:off x="323850" y="163513"/>
            <a:ext cx="4641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a:t>○　</a:t>
            </a:r>
            <a:r>
              <a:rPr lang="en-US" altLang="ja-JP" sz="1800"/>
              <a:t>CO2</a:t>
            </a:r>
            <a:r>
              <a:rPr lang="ja-JP" altLang="en-US" sz="1800"/>
              <a:t>削減効果について</a:t>
            </a:r>
          </a:p>
        </p:txBody>
      </p:sp>
      <p:sp>
        <p:nvSpPr>
          <p:cNvPr id="9223" name="テキスト ボックス 61">
            <a:extLst>
              <a:ext uri="{FF2B5EF4-FFF2-40B4-BE49-F238E27FC236}">
                <a16:creationId xmlns:a16="http://schemas.microsoft.com/office/drawing/2014/main" id="{0F91B2A9-448D-12A7-1E18-41F14784DC63}"/>
              </a:ext>
            </a:extLst>
          </p:cNvPr>
          <p:cNvSpPr txBox="1">
            <a:spLocks noChangeArrowheads="1"/>
          </p:cNvSpPr>
          <p:nvPr/>
        </p:nvSpPr>
        <p:spPr bwMode="auto">
          <a:xfrm>
            <a:off x="555625" y="528638"/>
            <a:ext cx="8589963" cy="1223962"/>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050" i="1"/>
              <a:t>・</a:t>
            </a:r>
            <a:r>
              <a:rPr lang="en-US" altLang="ja-JP" sz="1050" i="1"/>
              <a:t>CO2</a:t>
            </a:r>
            <a:r>
              <a:rPr lang="ja-JP" altLang="en-US" sz="1050" i="1"/>
              <a:t>削減効果の計算方法について、端的に記載してください。</a:t>
            </a:r>
            <a:endParaRPr lang="en-US" altLang="ja-JP" sz="1050" i="1"/>
          </a:p>
          <a:p>
            <a:pPr eaLnBrk="1" hangingPunct="1">
              <a:spcBef>
                <a:spcPct val="0"/>
              </a:spcBef>
              <a:buFontTx/>
              <a:buNone/>
              <a:defRPr/>
            </a:pPr>
            <a:r>
              <a:rPr lang="en-US" altLang="ja-JP" sz="1050" i="1"/>
              <a:t>CO2</a:t>
            </a:r>
            <a:r>
              <a:rPr lang="ja-JP" altLang="en-US" sz="1050" i="1"/>
              <a:t>削減量の試算に当たっては、地球温暖化対策地方公共団体実行計画（区域施策）策定マニュアル（</a:t>
            </a:r>
            <a:r>
              <a:rPr lang="en-US" altLang="ja-JP" sz="1050" i="1"/>
              <a:t>※</a:t>
            </a:r>
            <a:r>
              <a:rPr lang="ja-JP" altLang="en-US" sz="1050" i="1"/>
              <a:t>１）、</a:t>
            </a:r>
            <a:endParaRPr lang="en-US" altLang="ja-JP" sz="1050" i="1"/>
          </a:p>
          <a:p>
            <a:pPr eaLnBrk="1" hangingPunct="1">
              <a:spcBef>
                <a:spcPct val="0"/>
              </a:spcBef>
              <a:buFontTx/>
              <a:buNone/>
              <a:defRPr/>
            </a:pPr>
            <a:r>
              <a:rPr lang="ja-JP" altLang="en-US" sz="1050" i="1"/>
              <a:t>地球温暖化対策事業効果算定ガイドブック＜補助事業申請用＞（</a:t>
            </a:r>
            <a:r>
              <a:rPr lang="en-US" altLang="ja-JP" sz="1050" i="1"/>
              <a:t>※</a:t>
            </a:r>
            <a:r>
              <a:rPr lang="ja-JP" altLang="en-US" sz="1050" i="1"/>
              <a:t>２）等を参考にしてください。</a:t>
            </a:r>
          </a:p>
          <a:p>
            <a:pPr eaLnBrk="1" hangingPunct="1">
              <a:spcBef>
                <a:spcPct val="0"/>
              </a:spcBef>
              <a:buFontTx/>
              <a:buNone/>
              <a:defRPr/>
            </a:pPr>
            <a:r>
              <a:rPr lang="en-US" altLang="ja-JP" sz="1050" i="1"/>
              <a:t>※</a:t>
            </a:r>
            <a:r>
              <a:rPr lang="ja-JP" altLang="en-US" sz="1050" i="1"/>
              <a:t>１</a:t>
            </a:r>
            <a:r>
              <a:rPr lang="en-US" altLang="ja-JP" sz="1050" i="1"/>
              <a:t>; </a:t>
            </a:r>
            <a:r>
              <a:rPr lang="en-US" altLang="ja-JP" sz="1050" i="1">
                <a:hlinkClick r:id="rId2"/>
              </a:rPr>
              <a:t>https://www.env.go.jp/policy/local_keikaku/data/manual_main_202404.pdf</a:t>
            </a:r>
            <a:endParaRPr lang="en-US" altLang="ja-JP" sz="1050" i="1"/>
          </a:p>
          <a:p>
            <a:pPr eaLnBrk="1" hangingPunct="1">
              <a:spcBef>
                <a:spcPct val="0"/>
              </a:spcBef>
              <a:buFontTx/>
              <a:buNone/>
              <a:defRPr/>
            </a:pPr>
            <a:r>
              <a:rPr lang="en-US" altLang="ja-JP" sz="1050" i="1"/>
              <a:t>※</a:t>
            </a:r>
            <a:r>
              <a:rPr lang="ja-JP" altLang="en-US" sz="1050" i="1"/>
              <a:t>２</a:t>
            </a:r>
            <a:r>
              <a:rPr lang="en-US" altLang="ja-JP" sz="1050" i="1"/>
              <a:t>: </a:t>
            </a:r>
            <a:r>
              <a:rPr lang="en-US" altLang="ja-JP" sz="1050" i="1">
                <a:hlinkClick r:id="rId3"/>
              </a:rPr>
              <a:t>http://www.env.go.jp/earth/ondanka/biz_local/gbhojo.html</a:t>
            </a:r>
            <a:endParaRPr lang="en-US" altLang="ja-JP" sz="1050" i="1"/>
          </a:p>
          <a:p>
            <a:pPr eaLnBrk="1" hangingPunct="1">
              <a:spcBef>
                <a:spcPct val="0"/>
              </a:spcBef>
              <a:buFontTx/>
              <a:buNone/>
              <a:defRPr/>
            </a:pPr>
            <a:endParaRPr lang="en-US" altLang="ja-JP" sz="1050" i="1"/>
          </a:p>
          <a:p>
            <a:pPr eaLnBrk="1" hangingPunct="1">
              <a:spcBef>
                <a:spcPct val="0"/>
              </a:spcBef>
              <a:buFontTx/>
              <a:buNone/>
              <a:defRPr/>
            </a:pPr>
            <a:endParaRPr lang="en-US" altLang="ja-JP" sz="1050" i="1"/>
          </a:p>
        </p:txBody>
      </p:sp>
      <p:sp>
        <p:nvSpPr>
          <p:cNvPr id="18436" name="スライド番号プレースホルダー 1">
            <a:extLst>
              <a:ext uri="{FF2B5EF4-FFF2-40B4-BE49-F238E27FC236}">
                <a16:creationId xmlns:a16="http://schemas.microsoft.com/office/drawing/2014/main" id="{B7FE9156-AF47-8E76-F17A-F8E136182E10}"/>
              </a:ext>
            </a:extLst>
          </p:cNvPr>
          <p:cNvSpPr>
            <a:spLocks noGrp="1"/>
          </p:cNvSpPr>
          <p:nvPr>
            <p:ph type="sldNum" sz="quarter" idx="12"/>
          </p:nvPr>
        </p:nvSpPr>
        <p:spPr>
          <a:xfrm>
            <a:off x="7867650" y="6875463"/>
            <a:ext cx="2393950" cy="498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44CA5F90-1F7C-4E28-A195-126583C591E9}" type="slidenum">
              <a:rPr lang="en-US" altLang="ja-JP" smtClean="0"/>
              <a:pPr/>
              <a:t>12</a:t>
            </a:fld>
            <a:endParaRPr lang="en-US" altLang="ja-JP"/>
          </a:p>
        </p:txBody>
      </p:sp>
      <p:sp>
        <p:nvSpPr>
          <p:cNvPr id="18437" name="Text Box 709">
            <a:extLst>
              <a:ext uri="{FF2B5EF4-FFF2-40B4-BE49-F238E27FC236}">
                <a16:creationId xmlns:a16="http://schemas.microsoft.com/office/drawing/2014/main" id="{EA038F4E-C316-56E7-C254-F09D25B101A0}"/>
              </a:ext>
            </a:extLst>
          </p:cNvPr>
          <p:cNvSpPr txBox="1">
            <a:spLocks noChangeArrowheads="1"/>
          </p:cNvSpPr>
          <p:nvPr/>
        </p:nvSpPr>
        <p:spPr bwMode="auto">
          <a:xfrm>
            <a:off x="550863" y="3343275"/>
            <a:ext cx="9197975" cy="137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en-US" altLang="ja-JP" sz="1000" b="1" i="1"/>
          </a:p>
          <a:p>
            <a:pPr eaLnBrk="1" hangingPunct="1">
              <a:spcBef>
                <a:spcPct val="0"/>
              </a:spcBef>
              <a:buFontTx/>
              <a:buNone/>
            </a:pPr>
            <a:r>
              <a:rPr lang="en-US" altLang="ja-JP" sz="1000" b="1" i="1"/>
              <a:t>○</a:t>
            </a:r>
            <a:r>
              <a:rPr lang="ja-JP" altLang="en-US" sz="1000" b="1" i="1"/>
              <a:t>事業開始年（</a:t>
            </a:r>
            <a:r>
              <a:rPr lang="en-US" altLang="ja-JP" sz="1000" b="1" i="1"/>
              <a:t>20XX</a:t>
            </a:r>
            <a:r>
              <a:rPr lang="ja-JP" altLang="en-US" sz="1000" b="1" i="1"/>
              <a:t>年）時点の削減効果　　（試算方法パターン　</a:t>
            </a:r>
            <a:r>
              <a:rPr lang="en-US" altLang="ja-JP" sz="1000" b="1" i="1"/>
              <a:t>B-</a:t>
            </a:r>
            <a:r>
              <a:rPr lang="en-US" altLang="ja-JP" sz="1000" b="1" i="1" err="1"/>
              <a:t>a,Ⅱ</a:t>
            </a:r>
            <a:r>
              <a:rPr lang="en-US" altLang="ja-JP" sz="1000" b="1" i="1"/>
              <a:t>-ⅰ）</a:t>
            </a:r>
            <a:endParaRPr lang="ja-JP" altLang="en-US" sz="1000" b="1" i="1"/>
          </a:p>
          <a:p>
            <a:pPr eaLnBrk="1" hangingPunct="1">
              <a:spcBef>
                <a:spcPct val="0"/>
              </a:spcBef>
              <a:buFontTx/>
              <a:buNone/>
            </a:pPr>
            <a:r>
              <a:rPr lang="ja-JP" altLang="en-US" sz="900" i="1"/>
              <a:t>・事業開始年については販売実績値及びその</a:t>
            </a:r>
            <a:r>
              <a:rPr lang="en-US" altLang="ja-JP" sz="900" i="1"/>
              <a:t>CO2</a:t>
            </a:r>
            <a:r>
              <a:rPr lang="ja-JP" altLang="en-US" sz="900" i="1"/>
              <a:t>削減量も記載。</a:t>
            </a:r>
            <a:endParaRPr lang="en-US" altLang="ja-JP" sz="900" i="1"/>
          </a:p>
          <a:p>
            <a:pPr eaLnBrk="1" hangingPunct="1">
              <a:spcBef>
                <a:spcPct val="0"/>
              </a:spcBef>
              <a:buFontTx/>
              <a:buNone/>
            </a:pPr>
            <a:r>
              <a:rPr lang="ja-JP" altLang="en-US" sz="900" i="1"/>
              <a:t>・国内潜在市場規模：○○万台（既設の従来システムのストック台（○○統計）に基づき推計）</a:t>
            </a:r>
          </a:p>
          <a:p>
            <a:pPr eaLnBrk="1" hangingPunct="1">
              <a:spcBef>
                <a:spcPct val="0"/>
              </a:spcBef>
              <a:buFontTx/>
              <a:buNone/>
            </a:pPr>
            <a:r>
              <a:rPr lang="ja-JP" altLang="en-US" sz="900" i="1"/>
              <a:t>・事業開始年度までに期待される最大実装量：○○万台（生産能力増強計画に基づく最大生産台数。なお、従来システムの販売台数は年間○○台）</a:t>
            </a:r>
            <a:endParaRPr lang="en-US" altLang="ja-JP" sz="900" i="1"/>
          </a:p>
          <a:p>
            <a:pPr eaLnBrk="1" hangingPunct="1">
              <a:spcBef>
                <a:spcPct val="0"/>
              </a:spcBef>
              <a:buFontTx/>
              <a:buNone/>
            </a:pPr>
            <a:r>
              <a:rPr lang="ja-JP" altLang="en-US" sz="900" i="1"/>
              <a:t>・開発機器（システム、モデル）</a:t>
            </a:r>
            <a:r>
              <a:rPr lang="ja-JP" altLang="en-US" sz="900" i="1">
                <a:latin typeface="Century" panose="02040604050505020304" pitchFamily="18" charset="0"/>
              </a:rPr>
              <a:t>１台当たりのＣＯ２削減量：○○ｔ</a:t>
            </a:r>
            <a:r>
              <a:rPr lang="en-US" altLang="ja-JP" sz="900" i="1">
                <a:latin typeface="Century" panose="02040604050505020304" pitchFamily="18" charset="0"/>
              </a:rPr>
              <a:t>/</a:t>
            </a:r>
            <a:r>
              <a:rPr lang="ja-JP" altLang="en-US" sz="900" i="1">
                <a:latin typeface="Century" panose="02040604050505020304" pitchFamily="18" charset="0"/>
              </a:rPr>
              <a:t>年（従来型の同様システム：○○ｔ</a:t>
            </a:r>
            <a:r>
              <a:rPr lang="en-US" altLang="ja-JP" sz="900" i="1">
                <a:latin typeface="Century" panose="02040604050505020304" pitchFamily="18" charset="0"/>
              </a:rPr>
              <a:t>/</a:t>
            </a:r>
            <a:r>
              <a:rPr lang="ja-JP" altLang="en-US" sz="900" i="1">
                <a:latin typeface="Century" panose="02040604050505020304" pitchFamily="18" charset="0"/>
              </a:rPr>
              <a:t>年）</a:t>
            </a:r>
            <a:endParaRPr lang="en-US" altLang="ja-JP" sz="900" i="1">
              <a:latin typeface="Century" panose="02040604050505020304" pitchFamily="18" charset="0"/>
            </a:endParaRPr>
          </a:p>
          <a:p>
            <a:pPr eaLnBrk="1" hangingPunct="1">
              <a:spcBef>
                <a:spcPct val="0"/>
              </a:spcBef>
              <a:buFontTx/>
              <a:buNone/>
            </a:pPr>
            <a:r>
              <a:rPr lang="ja-JP" altLang="en-US" sz="900" i="1"/>
              <a:t>・削減原単位：　　例：商用電力　従来のエネルギー年間消費量</a:t>
            </a:r>
            <a:r>
              <a:rPr lang="ja-JP" altLang="en-US" sz="900" i="1">
                <a:latin typeface="Century" panose="02040604050505020304" pitchFamily="18" charset="0"/>
              </a:rPr>
              <a:t>○○</a:t>
            </a:r>
            <a:r>
              <a:rPr lang="en-US" altLang="ja-JP" sz="900" i="1">
                <a:latin typeface="Century" panose="02040604050505020304" pitchFamily="18" charset="0"/>
              </a:rPr>
              <a:t>kWh/</a:t>
            </a:r>
            <a:r>
              <a:rPr lang="ja-JP" altLang="en-US" sz="900" i="1">
                <a:latin typeface="Century" panose="02040604050505020304" pitchFamily="18" charset="0"/>
              </a:rPr>
              <a:t>年</a:t>
            </a:r>
            <a:r>
              <a:rPr lang="en-US" altLang="ja-JP" sz="900" i="1">
                <a:latin typeface="Century" panose="02040604050505020304" pitchFamily="18" charset="0"/>
              </a:rPr>
              <a:t>/</a:t>
            </a:r>
            <a:r>
              <a:rPr lang="ja-JP" altLang="en-US" sz="900" i="1">
                <a:latin typeface="Century" panose="02040604050505020304" pitchFamily="18" charset="0"/>
              </a:rPr>
              <a:t>台、開発品による削減率：</a:t>
            </a:r>
            <a:r>
              <a:rPr lang="en-US" altLang="ja-JP" sz="900" i="1">
                <a:latin typeface="Century" panose="02040604050505020304" pitchFamily="18" charset="0"/>
              </a:rPr>
              <a:t>2020</a:t>
            </a:r>
            <a:r>
              <a:rPr lang="ja-JP" altLang="en-US" sz="900" i="1">
                <a:latin typeface="Century" panose="02040604050505020304" pitchFamily="18" charset="0"/>
              </a:rPr>
              <a:t>年</a:t>
            </a:r>
            <a:r>
              <a:rPr lang="en-US" altLang="ja-JP" sz="900" i="1">
                <a:latin typeface="Century" panose="02040604050505020304" pitchFamily="18" charset="0"/>
              </a:rPr>
              <a:t>OO</a:t>
            </a:r>
            <a:r>
              <a:rPr lang="ja-JP" altLang="en-US" sz="900" i="1">
                <a:latin typeface="Century" panose="02040604050505020304" pitchFamily="18" charset="0"/>
              </a:rPr>
              <a:t>％、</a:t>
            </a:r>
            <a:r>
              <a:rPr lang="en-US" altLang="ja-JP" sz="900" i="1">
                <a:latin typeface="Century" panose="02040604050505020304" pitchFamily="18" charset="0"/>
              </a:rPr>
              <a:t> </a:t>
            </a:r>
            <a:r>
              <a:rPr lang="ja-JP" altLang="en-US" sz="900" i="1">
                <a:latin typeface="Century" panose="02040604050505020304" pitchFamily="18" charset="0"/>
              </a:rPr>
              <a:t>排出係数：</a:t>
            </a:r>
            <a:r>
              <a:rPr lang="en-US" altLang="ja-JP" sz="900" i="1">
                <a:latin typeface="Century" panose="02040604050505020304" pitchFamily="18" charset="0"/>
              </a:rPr>
              <a:t>OOOkgCO2/kWh</a:t>
            </a:r>
            <a:r>
              <a:rPr lang="ja-JP" altLang="en-US" sz="900" i="1">
                <a:latin typeface="Century" panose="02040604050505020304" pitchFamily="18" charset="0"/>
              </a:rPr>
              <a:t>、年間</a:t>
            </a:r>
            <a:r>
              <a:rPr lang="en-US" altLang="ja-JP" sz="900" i="1">
                <a:latin typeface="Century" panose="02040604050505020304" pitchFamily="18" charset="0"/>
              </a:rPr>
              <a:t>CO2</a:t>
            </a:r>
            <a:r>
              <a:rPr lang="ja-JP" altLang="en-US" sz="900" i="1">
                <a:latin typeface="Century" panose="02040604050505020304" pitchFamily="18" charset="0"/>
              </a:rPr>
              <a:t>削減量＝</a:t>
            </a:r>
            <a:r>
              <a:rPr lang="en-US" altLang="ja-JP" sz="900" i="1">
                <a:latin typeface="Century" panose="02040604050505020304" pitchFamily="18" charset="0"/>
              </a:rPr>
              <a:t>OOkgCO2/</a:t>
            </a:r>
            <a:r>
              <a:rPr lang="ja-JP" altLang="en-US" sz="900" i="1">
                <a:latin typeface="Century" panose="02040604050505020304" pitchFamily="18" charset="0"/>
              </a:rPr>
              <a:t>年</a:t>
            </a:r>
            <a:r>
              <a:rPr lang="en-US" altLang="ja-JP" sz="900" i="1">
                <a:latin typeface="Century" panose="02040604050505020304" pitchFamily="18" charset="0"/>
              </a:rPr>
              <a:t>/</a:t>
            </a:r>
            <a:r>
              <a:rPr lang="ja-JP" altLang="en-US" sz="900" i="1">
                <a:latin typeface="Century" panose="02040604050505020304" pitchFamily="18" charset="0"/>
              </a:rPr>
              <a:t>台</a:t>
            </a:r>
            <a:endParaRPr lang="ja-JP" altLang="en-US" sz="900" i="1"/>
          </a:p>
          <a:p>
            <a:pPr eaLnBrk="1" hangingPunct="1">
              <a:spcBef>
                <a:spcPct val="0"/>
              </a:spcBef>
              <a:buFontTx/>
              <a:buNone/>
            </a:pPr>
            <a:r>
              <a:rPr lang="ja-JP" altLang="en-US" sz="900" i="1"/>
              <a:t>・累積</a:t>
            </a:r>
            <a:r>
              <a:rPr lang="en-US" altLang="ja-JP" sz="900" i="1"/>
              <a:t>CO2</a:t>
            </a:r>
            <a:r>
              <a:rPr lang="ja-JP" altLang="en-US" sz="900" i="1"/>
              <a:t>削減量：○○万</a:t>
            </a:r>
            <a:r>
              <a:rPr lang="en-US" altLang="ja-JP" sz="900" i="1"/>
              <a:t>t-CO2</a:t>
            </a:r>
          </a:p>
          <a:p>
            <a:pPr eaLnBrk="1" hangingPunct="1">
              <a:spcBef>
                <a:spcPct val="0"/>
              </a:spcBef>
              <a:buFontTx/>
              <a:buNone/>
            </a:pPr>
            <a:r>
              <a:rPr lang="ja-JP" altLang="en-US" sz="900" i="1"/>
              <a:t>・</a:t>
            </a:r>
            <a:r>
              <a:rPr lang="en-US" altLang="ja-JP" sz="900" i="1"/>
              <a:t> CO2</a:t>
            </a:r>
            <a:r>
              <a:rPr lang="ja-JP" altLang="en-US" sz="900" i="1"/>
              <a:t>削減コスト</a:t>
            </a:r>
            <a:endParaRPr lang="en-US" altLang="ja-JP" sz="900" i="1"/>
          </a:p>
        </p:txBody>
      </p:sp>
      <p:sp>
        <p:nvSpPr>
          <p:cNvPr id="18438" name="Text Box 709">
            <a:extLst>
              <a:ext uri="{FF2B5EF4-FFF2-40B4-BE49-F238E27FC236}">
                <a16:creationId xmlns:a16="http://schemas.microsoft.com/office/drawing/2014/main" id="{2E5926FF-DD00-63F9-683B-EBAB904D8BD0}"/>
              </a:ext>
            </a:extLst>
          </p:cNvPr>
          <p:cNvSpPr txBox="1">
            <a:spLocks noChangeArrowheads="1"/>
          </p:cNvSpPr>
          <p:nvPr/>
        </p:nvSpPr>
        <p:spPr bwMode="auto">
          <a:xfrm>
            <a:off x="528638" y="4770438"/>
            <a:ext cx="9197975"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000" b="1" i="1"/>
              <a:t>○2030</a:t>
            </a:r>
            <a:r>
              <a:rPr lang="ja-JP" altLang="en-US" sz="1000" b="1" i="1"/>
              <a:t>年時点の削減効果　　（試算方法パターン　</a:t>
            </a:r>
            <a:r>
              <a:rPr lang="en-US" altLang="ja-JP" sz="1000" b="1" i="1"/>
              <a:t>B-</a:t>
            </a:r>
            <a:r>
              <a:rPr lang="en-US" altLang="ja-JP" sz="1000" b="1" i="1" err="1"/>
              <a:t>a,Ⅱ</a:t>
            </a:r>
            <a:r>
              <a:rPr lang="en-US" altLang="ja-JP" sz="1000" b="1" i="1"/>
              <a:t>-ⅰ）</a:t>
            </a:r>
            <a:endParaRPr lang="ja-JP" altLang="en-US" sz="1000" b="1" i="1"/>
          </a:p>
          <a:p>
            <a:pPr eaLnBrk="1" hangingPunct="1">
              <a:spcBef>
                <a:spcPct val="0"/>
              </a:spcBef>
              <a:buFontTx/>
              <a:buNone/>
            </a:pPr>
            <a:r>
              <a:rPr lang="ja-JP" altLang="en-US" sz="900" i="1"/>
              <a:t>・国内潜在市場規模：○○万台（既設の従来システムのストック台（○○統計）に基づき推計）</a:t>
            </a:r>
          </a:p>
          <a:p>
            <a:pPr eaLnBrk="1" hangingPunct="1">
              <a:spcBef>
                <a:spcPct val="0"/>
              </a:spcBef>
              <a:buFontTx/>
              <a:buNone/>
            </a:pPr>
            <a:r>
              <a:rPr lang="ja-JP" altLang="en-US" sz="900" i="1"/>
              <a:t>・</a:t>
            </a:r>
            <a:r>
              <a:rPr lang="en-US" altLang="ja-JP" sz="900" i="1"/>
              <a:t>2030</a:t>
            </a:r>
            <a:r>
              <a:rPr lang="ja-JP" altLang="en-US" sz="900" i="1"/>
              <a:t>年度までに期待される最大実装量：○○万台（生産能力増強計画に基づく最大生産台数。なお、従来システムの販売台数は年間○○台）</a:t>
            </a:r>
            <a:endParaRPr lang="en-US" altLang="ja-JP" sz="900" i="1"/>
          </a:p>
          <a:p>
            <a:pPr eaLnBrk="1" hangingPunct="1">
              <a:spcBef>
                <a:spcPct val="0"/>
              </a:spcBef>
              <a:buFontTx/>
              <a:buNone/>
            </a:pPr>
            <a:r>
              <a:rPr lang="ja-JP" altLang="en-US" sz="900" i="1"/>
              <a:t>・開発機器（システム、モデル）</a:t>
            </a:r>
            <a:r>
              <a:rPr lang="ja-JP" altLang="en-US" sz="900" i="1">
                <a:latin typeface="Century" panose="02040604050505020304" pitchFamily="18" charset="0"/>
              </a:rPr>
              <a:t>１台当たりのＣＯ２削減量：○○ｔ</a:t>
            </a:r>
            <a:r>
              <a:rPr lang="en-US" altLang="ja-JP" sz="900" i="1">
                <a:latin typeface="Century" panose="02040604050505020304" pitchFamily="18" charset="0"/>
              </a:rPr>
              <a:t>/</a:t>
            </a:r>
            <a:r>
              <a:rPr lang="ja-JP" altLang="en-US" sz="900" i="1">
                <a:latin typeface="Century" panose="02040604050505020304" pitchFamily="18" charset="0"/>
              </a:rPr>
              <a:t>年（従来型の同様システム：○○ｔ</a:t>
            </a:r>
            <a:r>
              <a:rPr lang="en-US" altLang="ja-JP" sz="900" i="1">
                <a:latin typeface="Century" panose="02040604050505020304" pitchFamily="18" charset="0"/>
              </a:rPr>
              <a:t>/</a:t>
            </a:r>
            <a:r>
              <a:rPr lang="ja-JP" altLang="en-US" sz="900" i="1">
                <a:latin typeface="Century" panose="02040604050505020304" pitchFamily="18" charset="0"/>
              </a:rPr>
              <a:t>年）</a:t>
            </a:r>
            <a:endParaRPr lang="en-US" altLang="ja-JP" sz="900" i="1">
              <a:latin typeface="Century" panose="02040604050505020304" pitchFamily="18" charset="0"/>
            </a:endParaRPr>
          </a:p>
          <a:p>
            <a:pPr eaLnBrk="1" hangingPunct="1">
              <a:spcBef>
                <a:spcPct val="0"/>
              </a:spcBef>
              <a:buFontTx/>
              <a:buNone/>
            </a:pPr>
            <a:r>
              <a:rPr lang="ja-JP" altLang="en-US" sz="900" i="1"/>
              <a:t>・削減原単位：　　例：商用電力　従来のエネルギー年間消費量</a:t>
            </a:r>
            <a:r>
              <a:rPr lang="ja-JP" altLang="en-US" sz="900" i="1">
                <a:latin typeface="Century" panose="02040604050505020304" pitchFamily="18" charset="0"/>
              </a:rPr>
              <a:t>○○</a:t>
            </a:r>
            <a:r>
              <a:rPr lang="en-US" altLang="ja-JP" sz="900" i="1">
                <a:latin typeface="Century" panose="02040604050505020304" pitchFamily="18" charset="0"/>
              </a:rPr>
              <a:t>kWh/</a:t>
            </a:r>
            <a:r>
              <a:rPr lang="ja-JP" altLang="en-US" sz="900" i="1">
                <a:latin typeface="Century" panose="02040604050505020304" pitchFamily="18" charset="0"/>
              </a:rPr>
              <a:t>年</a:t>
            </a:r>
            <a:r>
              <a:rPr lang="en-US" altLang="ja-JP" sz="900" i="1">
                <a:latin typeface="Century" panose="02040604050505020304" pitchFamily="18" charset="0"/>
              </a:rPr>
              <a:t>/</a:t>
            </a:r>
            <a:r>
              <a:rPr lang="ja-JP" altLang="en-US" sz="900" i="1">
                <a:latin typeface="Century" panose="02040604050505020304" pitchFamily="18" charset="0"/>
              </a:rPr>
              <a:t>台、開発品による削減率：</a:t>
            </a:r>
            <a:r>
              <a:rPr lang="en-US" altLang="ja-JP" sz="900" i="1">
                <a:latin typeface="Century" panose="02040604050505020304" pitchFamily="18" charset="0"/>
              </a:rPr>
              <a:t>2020</a:t>
            </a:r>
            <a:r>
              <a:rPr lang="ja-JP" altLang="en-US" sz="900" i="1">
                <a:latin typeface="Century" panose="02040604050505020304" pitchFamily="18" charset="0"/>
              </a:rPr>
              <a:t>年</a:t>
            </a:r>
            <a:r>
              <a:rPr lang="en-US" altLang="ja-JP" sz="900" i="1">
                <a:latin typeface="Century" panose="02040604050505020304" pitchFamily="18" charset="0"/>
              </a:rPr>
              <a:t>OO</a:t>
            </a:r>
            <a:r>
              <a:rPr lang="ja-JP" altLang="en-US" sz="900" i="1">
                <a:latin typeface="Century" panose="02040604050505020304" pitchFamily="18" charset="0"/>
              </a:rPr>
              <a:t>％、</a:t>
            </a:r>
            <a:r>
              <a:rPr lang="en-US" altLang="ja-JP" sz="900" i="1">
                <a:latin typeface="Century" panose="02040604050505020304" pitchFamily="18" charset="0"/>
              </a:rPr>
              <a:t> </a:t>
            </a:r>
            <a:r>
              <a:rPr lang="ja-JP" altLang="en-US" sz="900" i="1">
                <a:latin typeface="Century" panose="02040604050505020304" pitchFamily="18" charset="0"/>
              </a:rPr>
              <a:t>排出係数：</a:t>
            </a:r>
            <a:r>
              <a:rPr lang="en-US" altLang="ja-JP" sz="900" i="1">
                <a:latin typeface="Century" panose="02040604050505020304" pitchFamily="18" charset="0"/>
              </a:rPr>
              <a:t>OOOkgCO2/kWh</a:t>
            </a:r>
            <a:r>
              <a:rPr lang="ja-JP" altLang="en-US" sz="900" i="1">
                <a:latin typeface="Century" panose="02040604050505020304" pitchFamily="18" charset="0"/>
              </a:rPr>
              <a:t>、年間</a:t>
            </a:r>
            <a:r>
              <a:rPr lang="en-US" altLang="ja-JP" sz="900" i="1">
                <a:latin typeface="Century" panose="02040604050505020304" pitchFamily="18" charset="0"/>
              </a:rPr>
              <a:t>CO2</a:t>
            </a:r>
            <a:r>
              <a:rPr lang="ja-JP" altLang="en-US" sz="900" i="1">
                <a:latin typeface="Century" panose="02040604050505020304" pitchFamily="18" charset="0"/>
              </a:rPr>
              <a:t>削減量＝</a:t>
            </a:r>
            <a:r>
              <a:rPr lang="en-US" altLang="ja-JP" sz="900" i="1">
                <a:latin typeface="Century" panose="02040604050505020304" pitchFamily="18" charset="0"/>
              </a:rPr>
              <a:t>OOkgCO2/</a:t>
            </a:r>
            <a:r>
              <a:rPr lang="ja-JP" altLang="en-US" sz="900" i="1">
                <a:latin typeface="Century" panose="02040604050505020304" pitchFamily="18" charset="0"/>
              </a:rPr>
              <a:t>年</a:t>
            </a:r>
            <a:r>
              <a:rPr lang="en-US" altLang="ja-JP" sz="900" i="1">
                <a:latin typeface="Century" panose="02040604050505020304" pitchFamily="18" charset="0"/>
              </a:rPr>
              <a:t>/</a:t>
            </a:r>
            <a:r>
              <a:rPr lang="ja-JP" altLang="en-US" sz="900" i="1">
                <a:latin typeface="Century" panose="02040604050505020304" pitchFamily="18" charset="0"/>
              </a:rPr>
              <a:t>台</a:t>
            </a:r>
            <a:endParaRPr lang="ja-JP" altLang="en-US" sz="900" i="1"/>
          </a:p>
          <a:p>
            <a:pPr eaLnBrk="1" hangingPunct="1">
              <a:spcBef>
                <a:spcPct val="0"/>
              </a:spcBef>
              <a:buFontTx/>
              <a:buNone/>
            </a:pPr>
            <a:r>
              <a:rPr lang="ja-JP" altLang="en-US" sz="900" i="1"/>
              <a:t>・累積</a:t>
            </a:r>
            <a:r>
              <a:rPr lang="en-US" altLang="ja-JP" sz="900" i="1"/>
              <a:t>CO2</a:t>
            </a:r>
            <a:r>
              <a:rPr lang="ja-JP" altLang="en-US" sz="900" i="1"/>
              <a:t>削減量：○○万</a:t>
            </a:r>
            <a:r>
              <a:rPr lang="en-US" altLang="ja-JP" sz="900" i="1"/>
              <a:t>t-CO2</a:t>
            </a:r>
          </a:p>
          <a:p>
            <a:pPr eaLnBrk="1" hangingPunct="1">
              <a:spcBef>
                <a:spcPct val="0"/>
              </a:spcBef>
              <a:buFontTx/>
              <a:buNone/>
            </a:pPr>
            <a:r>
              <a:rPr lang="ja-JP" altLang="en-US" sz="900" i="1"/>
              <a:t>・</a:t>
            </a:r>
            <a:r>
              <a:rPr lang="en-US" altLang="ja-JP" sz="900" i="1"/>
              <a:t> CO2</a:t>
            </a:r>
            <a:r>
              <a:rPr lang="ja-JP" altLang="en-US" sz="900" i="1"/>
              <a:t>削減コスト</a:t>
            </a:r>
            <a:endParaRPr lang="en-US" altLang="ja-JP" sz="900" i="1"/>
          </a:p>
        </p:txBody>
      </p:sp>
      <p:sp>
        <p:nvSpPr>
          <p:cNvPr id="18439" name="Text Box 709">
            <a:extLst>
              <a:ext uri="{FF2B5EF4-FFF2-40B4-BE49-F238E27FC236}">
                <a16:creationId xmlns:a16="http://schemas.microsoft.com/office/drawing/2014/main" id="{5D1D7C0B-5D32-F54A-99C9-5B91C46FCE5A}"/>
              </a:ext>
            </a:extLst>
          </p:cNvPr>
          <p:cNvSpPr txBox="1">
            <a:spLocks noChangeArrowheads="1"/>
          </p:cNvSpPr>
          <p:nvPr/>
        </p:nvSpPr>
        <p:spPr bwMode="auto">
          <a:xfrm>
            <a:off x="509588" y="5905500"/>
            <a:ext cx="9280525" cy="123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en-US" altLang="ja-JP" sz="1000" b="1" i="1"/>
          </a:p>
          <a:p>
            <a:pPr eaLnBrk="1" hangingPunct="1">
              <a:spcBef>
                <a:spcPct val="0"/>
              </a:spcBef>
              <a:buFontTx/>
              <a:buNone/>
            </a:pPr>
            <a:r>
              <a:rPr lang="en-US" altLang="ja-JP" sz="1000" b="1" i="1"/>
              <a:t>○2050</a:t>
            </a:r>
            <a:r>
              <a:rPr lang="ja-JP" altLang="en-US" sz="1000" b="1" i="1"/>
              <a:t>年時点の削減効果　　（試算方法パターン　</a:t>
            </a:r>
            <a:r>
              <a:rPr lang="en-US" altLang="ja-JP" sz="1000" b="1" i="1"/>
              <a:t>B-</a:t>
            </a:r>
            <a:r>
              <a:rPr lang="en-US" altLang="ja-JP" sz="1000" b="1" i="1" err="1"/>
              <a:t>a,Ⅱ</a:t>
            </a:r>
            <a:r>
              <a:rPr lang="en-US" altLang="ja-JP" sz="1000" b="1" i="1"/>
              <a:t>-ⅰ）</a:t>
            </a:r>
            <a:endParaRPr lang="ja-JP" altLang="en-US" sz="1000" b="1" i="1"/>
          </a:p>
          <a:p>
            <a:pPr eaLnBrk="1" hangingPunct="1">
              <a:spcBef>
                <a:spcPct val="0"/>
              </a:spcBef>
              <a:buFontTx/>
              <a:buNone/>
            </a:pPr>
            <a:r>
              <a:rPr lang="ja-JP" altLang="en-US" sz="900" i="1"/>
              <a:t>・国内潜在市場規模：○○万台（既設の従来システムのストック台（○○統計）に基づき推計）</a:t>
            </a:r>
          </a:p>
          <a:p>
            <a:pPr eaLnBrk="1" hangingPunct="1">
              <a:spcBef>
                <a:spcPct val="0"/>
              </a:spcBef>
              <a:buFontTx/>
              <a:buNone/>
            </a:pPr>
            <a:r>
              <a:rPr lang="ja-JP" altLang="en-US" sz="900" i="1"/>
              <a:t>・</a:t>
            </a:r>
            <a:r>
              <a:rPr lang="en-US" altLang="ja-JP" sz="900" i="1"/>
              <a:t>2050</a:t>
            </a:r>
            <a:r>
              <a:rPr lang="ja-JP" altLang="en-US" sz="900" i="1"/>
              <a:t>年度までに期待される最大実装量：○○万台（生産能力増強計画に基づく最大生産台数。なお、従来システムの販売台数は年間○○台）</a:t>
            </a:r>
            <a:endParaRPr lang="en-US" altLang="ja-JP" sz="900" i="1"/>
          </a:p>
          <a:p>
            <a:pPr eaLnBrk="1" hangingPunct="1">
              <a:spcBef>
                <a:spcPct val="0"/>
              </a:spcBef>
              <a:buFontTx/>
              <a:buNone/>
            </a:pPr>
            <a:r>
              <a:rPr lang="ja-JP" altLang="en-US" sz="900" i="1"/>
              <a:t>・開発機器（システム、モデル）</a:t>
            </a:r>
            <a:r>
              <a:rPr lang="ja-JP" altLang="en-US" sz="900" i="1">
                <a:latin typeface="Century" panose="02040604050505020304" pitchFamily="18" charset="0"/>
              </a:rPr>
              <a:t>１台当たりのＣＯ２削減量：○○ｔ</a:t>
            </a:r>
            <a:r>
              <a:rPr lang="en-US" altLang="ja-JP" sz="900" i="1">
                <a:latin typeface="Century" panose="02040604050505020304" pitchFamily="18" charset="0"/>
              </a:rPr>
              <a:t>/</a:t>
            </a:r>
            <a:r>
              <a:rPr lang="ja-JP" altLang="en-US" sz="900" i="1">
                <a:latin typeface="Century" panose="02040604050505020304" pitchFamily="18" charset="0"/>
              </a:rPr>
              <a:t>年（従来型の同様システム：○○ｔ</a:t>
            </a:r>
            <a:r>
              <a:rPr lang="en-US" altLang="ja-JP" sz="900" i="1">
                <a:latin typeface="Century" panose="02040604050505020304" pitchFamily="18" charset="0"/>
              </a:rPr>
              <a:t>/</a:t>
            </a:r>
            <a:r>
              <a:rPr lang="ja-JP" altLang="en-US" sz="900" i="1">
                <a:latin typeface="Century" panose="02040604050505020304" pitchFamily="18" charset="0"/>
              </a:rPr>
              <a:t>年）</a:t>
            </a:r>
            <a:endParaRPr lang="en-US" altLang="ja-JP" sz="900" i="1">
              <a:latin typeface="Century" panose="02040604050505020304" pitchFamily="18" charset="0"/>
            </a:endParaRPr>
          </a:p>
          <a:p>
            <a:pPr eaLnBrk="1" hangingPunct="1">
              <a:spcBef>
                <a:spcPct val="0"/>
              </a:spcBef>
              <a:buFontTx/>
              <a:buNone/>
            </a:pPr>
            <a:r>
              <a:rPr lang="ja-JP" altLang="en-US" sz="900" i="1"/>
              <a:t>・削減原単位：　　例：商用電力　従来のエネルギー年間消費量</a:t>
            </a:r>
            <a:r>
              <a:rPr lang="ja-JP" altLang="en-US" sz="900" i="1">
                <a:latin typeface="Century" panose="02040604050505020304" pitchFamily="18" charset="0"/>
              </a:rPr>
              <a:t>○○</a:t>
            </a:r>
            <a:r>
              <a:rPr lang="en-US" altLang="ja-JP" sz="900" i="1">
                <a:latin typeface="Century" panose="02040604050505020304" pitchFamily="18" charset="0"/>
              </a:rPr>
              <a:t>kWh/</a:t>
            </a:r>
            <a:r>
              <a:rPr lang="ja-JP" altLang="en-US" sz="900" i="1">
                <a:latin typeface="Century" panose="02040604050505020304" pitchFamily="18" charset="0"/>
              </a:rPr>
              <a:t>年</a:t>
            </a:r>
            <a:r>
              <a:rPr lang="en-US" altLang="ja-JP" sz="900" i="1">
                <a:latin typeface="Century" panose="02040604050505020304" pitchFamily="18" charset="0"/>
              </a:rPr>
              <a:t>/</a:t>
            </a:r>
            <a:r>
              <a:rPr lang="ja-JP" altLang="en-US" sz="900" i="1">
                <a:latin typeface="Century" panose="02040604050505020304" pitchFamily="18" charset="0"/>
              </a:rPr>
              <a:t>台、開発品による削減率：</a:t>
            </a:r>
            <a:r>
              <a:rPr lang="en-US" altLang="ja-JP" sz="900" i="1">
                <a:latin typeface="Century" panose="02040604050505020304" pitchFamily="18" charset="0"/>
              </a:rPr>
              <a:t>2020</a:t>
            </a:r>
            <a:r>
              <a:rPr lang="ja-JP" altLang="en-US" sz="900" i="1">
                <a:latin typeface="Century" panose="02040604050505020304" pitchFamily="18" charset="0"/>
              </a:rPr>
              <a:t>年</a:t>
            </a:r>
            <a:r>
              <a:rPr lang="en-US" altLang="ja-JP" sz="900" i="1">
                <a:latin typeface="Century" panose="02040604050505020304" pitchFamily="18" charset="0"/>
              </a:rPr>
              <a:t>OO</a:t>
            </a:r>
            <a:r>
              <a:rPr lang="ja-JP" altLang="en-US" sz="900" i="1">
                <a:latin typeface="Century" panose="02040604050505020304" pitchFamily="18" charset="0"/>
              </a:rPr>
              <a:t>％、</a:t>
            </a:r>
            <a:r>
              <a:rPr lang="en-US" altLang="ja-JP" sz="900" i="1">
                <a:latin typeface="Century" panose="02040604050505020304" pitchFamily="18" charset="0"/>
              </a:rPr>
              <a:t> </a:t>
            </a:r>
            <a:r>
              <a:rPr lang="ja-JP" altLang="en-US" sz="900" i="1">
                <a:latin typeface="Century" panose="02040604050505020304" pitchFamily="18" charset="0"/>
              </a:rPr>
              <a:t>排出係数：</a:t>
            </a:r>
            <a:r>
              <a:rPr lang="en-US" altLang="ja-JP" sz="900" i="1">
                <a:latin typeface="Century" panose="02040604050505020304" pitchFamily="18" charset="0"/>
              </a:rPr>
              <a:t>OOOkgCO2/kWh</a:t>
            </a:r>
            <a:r>
              <a:rPr lang="ja-JP" altLang="en-US" sz="900" i="1">
                <a:latin typeface="Century" panose="02040604050505020304" pitchFamily="18" charset="0"/>
              </a:rPr>
              <a:t>、年間</a:t>
            </a:r>
            <a:r>
              <a:rPr lang="en-US" altLang="ja-JP" sz="900" i="1">
                <a:latin typeface="Century" panose="02040604050505020304" pitchFamily="18" charset="0"/>
              </a:rPr>
              <a:t>CO2</a:t>
            </a:r>
            <a:r>
              <a:rPr lang="ja-JP" altLang="en-US" sz="900" i="1">
                <a:latin typeface="Century" panose="02040604050505020304" pitchFamily="18" charset="0"/>
              </a:rPr>
              <a:t>削減量＝</a:t>
            </a:r>
            <a:r>
              <a:rPr lang="en-US" altLang="ja-JP" sz="900" i="1">
                <a:latin typeface="Century" panose="02040604050505020304" pitchFamily="18" charset="0"/>
              </a:rPr>
              <a:t>OOkgCO2/</a:t>
            </a:r>
            <a:r>
              <a:rPr lang="ja-JP" altLang="en-US" sz="900" i="1">
                <a:latin typeface="Century" panose="02040604050505020304" pitchFamily="18" charset="0"/>
              </a:rPr>
              <a:t>年</a:t>
            </a:r>
            <a:r>
              <a:rPr lang="en-US" altLang="ja-JP" sz="900" i="1">
                <a:latin typeface="Century" panose="02040604050505020304" pitchFamily="18" charset="0"/>
              </a:rPr>
              <a:t>/</a:t>
            </a:r>
            <a:r>
              <a:rPr lang="ja-JP" altLang="en-US" sz="900" i="1">
                <a:latin typeface="Century" panose="02040604050505020304" pitchFamily="18" charset="0"/>
              </a:rPr>
              <a:t>台</a:t>
            </a:r>
            <a:endParaRPr lang="ja-JP" altLang="en-US" sz="900" i="1"/>
          </a:p>
          <a:p>
            <a:pPr eaLnBrk="1" hangingPunct="1">
              <a:spcBef>
                <a:spcPct val="0"/>
              </a:spcBef>
              <a:buFontTx/>
              <a:buNone/>
            </a:pPr>
            <a:r>
              <a:rPr lang="ja-JP" altLang="en-US" sz="900" i="1"/>
              <a:t>・累積</a:t>
            </a:r>
            <a:r>
              <a:rPr lang="en-US" altLang="ja-JP" sz="900" i="1"/>
              <a:t>CO2</a:t>
            </a:r>
            <a:r>
              <a:rPr lang="ja-JP" altLang="en-US" sz="900" i="1"/>
              <a:t>削減量：○○万</a:t>
            </a:r>
            <a:r>
              <a:rPr lang="en-US" altLang="ja-JP" sz="900" i="1"/>
              <a:t>t-CO2</a:t>
            </a:r>
          </a:p>
          <a:p>
            <a:pPr eaLnBrk="1" hangingPunct="1">
              <a:spcBef>
                <a:spcPct val="0"/>
              </a:spcBef>
              <a:buFontTx/>
              <a:buNone/>
            </a:pPr>
            <a:r>
              <a:rPr lang="ja-JP" altLang="en-US" sz="900" i="1"/>
              <a:t>・</a:t>
            </a:r>
            <a:r>
              <a:rPr lang="en-US" altLang="ja-JP" sz="900" i="1"/>
              <a:t> CO2</a:t>
            </a:r>
            <a:r>
              <a:rPr lang="ja-JP" altLang="en-US" sz="900" i="1"/>
              <a:t>削減コスト</a:t>
            </a:r>
            <a:endParaRPr lang="en-US" altLang="ja-JP" sz="900" i="1"/>
          </a:p>
        </p:txBody>
      </p:sp>
      <p:pic>
        <p:nvPicPr>
          <p:cNvPr id="18443" name="図 12">
            <a:extLst>
              <a:ext uri="{FF2B5EF4-FFF2-40B4-BE49-F238E27FC236}">
                <a16:creationId xmlns:a16="http://schemas.microsoft.com/office/drawing/2014/main" id="{AC8C50D0-36F5-A423-CDC5-01918D8D41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21250" y="1131888"/>
            <a:ext cx="5268913" cy="232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グループ化 4">
            <a:extLst>
              <a:ext uri="{FF2B5EF4-FFF2-40B4-BE49-F238E27FC236}">
                <a16:creationId xmlns:a16="http://schemas.microsoft.com/office/drawing/2014/main" id="{FD2C3718-1354-A350-2BC8-145C900A820B}"/>
              </a:ext>
            </a:extLst>
          </p:cNvPr>
          <p:cNvGrpSpPr/>
          <p:nvPr/>
        </p:nvGrpSpPr>
        <p:grpSpPr>
          <a:xfrm>
            <a:off x="6772657" y="3570288"/>
            <a:ext cx="3017456" cy="2693987"/>
            <a:chOff x="7037388" y="4243388"/>
            <a:chExt cx="3017456" cy="2693987"/>
          </a:xfrm>
        </p:grpSpPr>
        <p:sp>
          <p:nvSpPr>
            <p:cNvPr id="6" name="角丸四角形吹き出し 30">
              <a:extLst>
                <a:ext uri="{FF2B5EF4-FFF2-40B4-BE49-F238E27FC236}">
                  <a16:creationId xmlns:a16="http://schemas.microsoft.com/office/drawing/2014/main" id="{530217AC-6E27-ACA3-FE5C-0336A044E950}"/>
                </a:ext>
              </a:extLst>
            </p:cNvPr>
            <p:cNvSpPr>
              <a:spLocks noChangeArrowheads="1"/>
            </p:cNvSpPr>
            <p:nvPr/>
          </p:nvSpPr>
          <p:spPr bwMode="auto">
            <a:xfrm>
              <a:off x="7037388" y="4243388"/>
              <a:ext cx="2986087" cy="2693987"/>
            </a:xfrm>
            <a:prstGeom prst="wedgeRoundRectCallout">
              <a:avLst>
                <a:gd name="adj1" fmla="val -60477"/>
                <a:gd name="adj2" fmla="val 45111"/>
                <a:gd name="adj3" fmla="val 16667"/>
              </a:avLst>
            </a:prstGeom>
            <a:solidFill>
              <a:srgbClr val="FFCC99"/>
            </a:solidFill>
            <a:ln w="9525" algn="ctr">
              <a:solidFill>
                <a:schemeClr val="tx1"/>
              </a:solidFill>
              <a:round/>
              <a:headEnd/>
              <a:tailEn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en-US" altLang="ja-JP" sz="1000"/>
            </a:p>
            <a:p>
              <a:pPr eaLnBrk="1" hangingPunct="1"/>
              <a:endParaRPr lang="en-US" altLang="ja-JP" sz="1000"/>
            </a:p>
            <a:p>
              <a:pPr eaLnBrk="1" hangingPunct="1"/>
              <a:endParaRPr lang="ja-JP" altLang="en-US" sz="1000"/>
            </a:p>
          </p:txBody>
        </p:sp>
        <p:sp>
          <p:nvSpPr>
            <p:cNvPr id="7" name="テキスト ボックス 31">
              <a:extLst>
                <a:ext uri="{FF2B5EF4-FFF2-40B4-BE49-F238E27FC236}">
                  <a16:creationId xmlns:a16="http://schemas.microsoft.com/office/drawing/2014/main" id="{700726F8-220E-BE4D-352F-13CEB6C4304F}"/>
                </a:ext>
              </a:extLst>
            </p:cNvPr>
            <p:cNvSpPr txBox="1">
              <a:spLocks noChangeArrowheads="1"/>
            </p:cNvSpPr>
            <p:nvPr/>
          </p:nvSpPr>
          <p:spPr bwMode="auto">
            <a:xfrm>
              <a:off x="7044944" y="4373835"/>
              <a:ext cx="3009900" cy="2543773"/>
            </a:xfrm>
            <a:prstGeom prst="rect">
              <a:avLst/>
            </a:prstGeom>
            <a:noFill/>
            <a:ln>
              <a:noFill/>
            </a:ln>
          </p:spPr>
          <p:txBody>
            <a:bodyPr>
              <a:spAutoFit/>
            </a:bodyPr>
            <a:lstStyle>
              <a:lvl1pPr marL="182563" indent="-182563">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6000" indent="-72000" eaLnBrk="1" hangingPunct="1">
                <a:lnSpc>
                  <a:spcPct val="90000"/>
                </a:lnSpc>
                <a:defRPr/>
              </a:pPr>
              <a:r>
                <a:rPr lang="ja-JP" altLang="en-US" sz="1000">
                  <a:latin typeface="ＭＳ Ｐゴシック" panose="020B0600070205080204" pitchFamily="50" charset="-128"/>
                </a:rPr>
                <a:t>・事業開始年度、</a:t>
              </a:r>
              <a:r>
                <a:rPr lang="en-US" altLang="ja-JP" sz="1000">
                  <a:latin typeface="ＭＳ Ｐゴシック" panose="020B0600070205080204" pitchFamily="50" charset="-128"/>
                </a:rPr>
                <a:t>2030</a:t>
              </a:r>
              <a:r>
                <a:rPr lang="ja-JP" altLang="en-US" sz="1000">
                  <a:latin typeface="ＭＳ Ｐゴシック" panose="020B0600070205080204" pitchFamily="50" charset="-128"/>
                </a:rPr>
                <a:t>年及び</a:t>
              </a:r>
              <a:r>
                <a:rPr lang="en-US" altLang="ja-JP" sz="1000">
                  <a:latin typeface="ＭＳ Ｐゴシック" panose="020B0600070205080204" pitchFamily="50" charset="-128"/>
                </a:rPr>
                <a:t>2050</a:t>
              </a:r>
              <a:r>
                <a:rPr lang="ja-JP" altLang="en-US" sz="1000">
                  <a:latin typeface="ＭＳ Ｐゴシック" panose="020B0600070205080204" pitchFamily="50" charset="-128"/>
                </a:rPr>
                <a:t>年度に期待される年度別</a:t>
              </a:r>
              <a:r>
                <a:rPr lang="en-US" altLang="ja-JP" sz="1000">
                  <a:latin typeface="ＭＳ Ｐゴシック" panose="020B0600070205080204" pitchFamily="50" charset="-128"/>
                </a:rPr>
                <a:t>CO2</a:t>
              </a:r>
              <a:r>
                <a:rPr lang="ja-JP" altLang="en-US" sz="1000">
                  <a:latin typeface="ＭＳ Ｐゴシック" panose="020B0600070205080204" pitchFamily="50" charset="-128"/>
                </a:rPr>
                <a:t>削減量、当該年度までの累積削減量と</a:t>
              </a:r>
              <a:r>
                <a:rPr lang="en-US" altLang="ja-JP" sz="1000">
                  <a:latin typeface="ＭＳ Ｐゴシック" panose="020B0600070205080204" pitchFamily="50" charset="-128"/>
                </a:rPr>
                <a:t>CO2</a:t>
              </a:r>
              <a:r>
                <a:rPr lang="ja-JP" altLang="en-US" sz="1000">
                  <a:latin typeface="ＭＳ Ｐゴシック" panose="020B0600070205080204" pitchFamily="50" charset="-128"/>
                </a:rPr>
                <a:t>削減コストを記載してください。</a:t>
              </a:r>
              <a:endParaRPr lang="en-US" altLang="ja-JP" sz="1000">
                <a:latin typeface="ＭＳ Ｐゴシック" panose="020B0600070205080204" pitchFamily="50" charset="-128"/>
              </a:endParaRPr>
            </a:p>
            <a:p>
              <a:pPr marL="36000" indent="-457200" eaLnBrk="1" hangingPunct="1">
                <a:lnSpc>
                  <a:spcPct val="90000"/>
                </a:lnSpc>
                <a:defRPr/>
              </a:pPr>
              <a:r>
                <a:rPr lang="ja-JP" altLang="en-US" sz="1000"/>
                <a:t>・</a:t>
              </a:r>
              <a:r>
                <a:rPr lang="en-US" altLang="ja-JP" sz="1000">
                  <a:latin typeface="ＭＳ Ｐゴシック" panose="020B0600070205080204" pitchFamily="50" charset="-128"/>
                </a:rPr>
                <a:t> CO2</a:t>
              </a:r>
              <a:r>
                <a:rPr lang="ja-JP" altLang="en-US" sz="1000"/>
                <a:t>削減量等は以下の例を参考に、算出根拠が分かるように記載してください。</a:t>
              </a:r>
              <a:endParaRPr lang="en-US" altLang="ja-JP" sz="1000"/>
            </a:p>
            <a:p>
              <a:pPr marL="36000" indent="-457200" eaLnBrk="1" hangingPunct="1">
                <a:lnSpc>
                  <a:spcPct val="90000"/>
                </a:lnSpc>
                <a:defRPr/>
              </a:pPr>
              <a:endParaRPr lang="en-US" altLang="ja-JP" sz="1000"/>
            </a:p>
            <a:p>
              <a:pPr marL="36000" indent="-457200" eaLnBrk="1" hangingPunct="1">
                <a:lnSpc>
                  <a:spcPct val="90000"/>
                </a:lnSpc>
                <a:defRPr/>
              </a:pPr>
              <a:r>
                <a:rPr lang="en-US" altLang="ja-JP" sz="1000"/>
                <a:t>【</a:t>
              </a:r>
              <a:r>
                <a:rPr lang="ja-JP" altLang="en-US" sz="1000"/>
                <a:t>記載例</a:t>
              </a:r>
              <a:r>
                <a:rPr lang="en-US" altLang="ja-JP" sz="1000"/>
                <a:t>】</a:t>
              </a:r>
            </a:p>
            <a:p>
              <a:pPr marL="432000" indent="-457200" eaLnBrk="1" hangingPunct="1">
                <a:lnSpc>
                  <a:spcPct val="90000"/>
                </a:lnSpc>
                <a:defRPr/>
              </a:pPr>
              <a:r>
                <a:rPr lang="ja-JP" altLang="en-US" sz="1000"/>
                <a:t>削減量：当該年度における販売見込み量</a:t>
              </a:r>
              <a:r>
                <a:rPr lang="en-US" altLang="ja-JP" sz="1000"/>
                <a:t>×</a:t>
              </a:r>
              <a:r>
                <a:rPr lang="ja-JP" altLang="en-US" sz="1000"/>
                <a:t>製品の単年度削減量</a:t>
              </a:r>
              <a:endParaRPr lang="en-US" altLang="ja-JP" sz="1000"/>
            </a:p>
            <a:p>
              <a:pPr eaLnBrk="1" hangingPunct="1">
                <a:lnSpc>
                  <a:spcPct val="90000"/>
                </a:lnSpc>
                <a:defRPr/>
              </a:pPr>
              <a:endParaRPr lang="en-US" altLang="ja-JP" sz="1000"/>
            </a:p>
            <a:p>
              <a:pPr marL="684000" indent="-684000" eaLnBrk="1" hangingPunct="1">
                <a:lnSpc>
                  <a:spcPct val="90000"/>
                </a:lnSpc>
                <a:defRPr/>
              </a:pPr>
              <a:r>
                <a:rPr lang="ja-JP" altLang="en-US" sz="1000"/>
                <a:t>累積削減量：当該年度までの</a:t>
              </a:r>
              <a:r>
                <a:rPr lang="ja-JP" altLang="en-US" sz="1000" b="1" u="sng"/>
                <a:t>累積</a:t>
              </a:r>
              <a:r>
                <a:rPr lang="ja-JP" altLang="en-US" sz="1000"/>
                <a:t>販売見込量</a:t>
              </a:r>
              <a:r>
                <a:rPr lang="en-US" altLang="ja-JP" sz="1000"/>
                <a:t>×</a:t>
              </a:r>
              <a:r>
                <a:rPr lang="ja-JP" altLang="en-US" sz="1000"/>
                <a:t>製品の単年度削減量</a:t>
              </a:r>
              <a:r>
                <a:rPr lang="en-US" altLang="ja-JP" sz="1000"/>
                <a:t>×</a:t>
              </a:r>
              <a:r>
                <a:rPr lang="ja-JP" altLang="en-US" sz="1000"/>
                <a:t>耐用年数</a:t>
              </a:r>
              <a:r>
                <a:rPr lang="ja-JP" altLang="en-US" sz="900"/>
                <a:t>（ただし、製品の導入時期によって過大に算出されないようご留意ください。）</a:t>
              </a:r>
              <a:endParaRPr lang="en-US" altLang="ja-JP" sz="900"/>
            </a:p>
            <a:p>
              <a:pPr eaLnBrk="1" hangingPunct="1">
                <a:lnSpc>
                  <a:spcPct val="90000"/>
                </a:lnSpc>
                <a:defRPr/>
              </a:pPr>
              <a:endParaRPr lang="en-US" altLang="ja-JP" sz="1000"/>
            </a:p>
            <a:p>
              <a:pPr marL="576000" indent="-576000" eaLnBrk="1" hangingPunct="1">
                <a:lnSpc>
                  <a:spcPct val="90000"/>
                </a:lnSpc>
                <a:defRPr/>
              </a:pPr>
              <a:r>
                <a:rPr lang="ja-JP" altLang="en-US" sz="1000"/>
                <a:t>削減コスト：当該年度</a:t>
              </a:r>
              <a:r>
                <a:rPr lang="ja-JP" altLang="en-US" sz="1000" b="1" u="sng"/>
                <a:t>断面</a:t>
              </a:r>
              <a:r>
                <a:rPr lang="ja-JP" altLang="en-US" sz="1000"/>
                <a:t>において、１台あたりの製品価格</a:t>
              </a:r>
              <a:r>
                <a:rPr lang="ja-JP" altLang="en-US" sz="900"/>
                <a:t>（</a:t>
              </a:r>
              <a:r>
                <a:rPr lang="en-US" altLang="ja-JP" sz="900"/>
                <a:t>=</a:t>
              </a:r>
              <a:r>
                <a:rPr lang="ja-JP" altLang="en-US" sz="900"/>
                <a:t>目標販売価格）</a:t>
              </a:r>
              <a:r>
                <a:rPr lang="en-US" altLang="ja-JP" sz="1000"/>
                <a:t>÷</a:t>
              </a:r>
              <a:r>
                <a:rPr lang="en-US" altLang="ja-JP" sz="1000">
                  <a:latin typeface="ＭＳ Ｐゴシック" panose="020B0600070205080204" pitchFamily="50" charset="-128"/>
                </a:rPr>
                <a:t> CO2</a:t>
              </a:r>
              <a:r>
                <a:rPr lang="ja-JP" altLang="en-US" sz="1000"/>
                <a:t>削減量</a:t>
              </a:r>
              <a:r>
                <a:rPr lang="ja-JP" altLang="en-US" sz="900"/>
                <a:t>（開発品</a:t>
              </a:r>
              <a:r>
                <a:rPr lang="en-US" altLang="ja-JP" sz="900"/>
                <a:t>1</a:t>
              </a:r>
              <a:r>
                <a:rPr lang="ja-JP" altLang="en-US" sz="900"/>
                <a:t>台あたりの単年度削減量</a:t>
              </a:r>
              <a:r>
                <a:rPr lang="en-US" altLang="ja-JP" sz="900"/>
                <a:t>×</a:t>
              </a:r>
              <a:r>
                <a:rPr lang="ja-JP" altLang="en-US" sz="900"/>
                <a:t>耐用年数）</a:t>
              </a:r>
              <a:endParaRPr lang="en-US" altLang="ja-JP" sz="900"/>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a:extLst>
              <a:ext uri="{FF2B5EF4-FFF2-40B4-BE49-F238E27FC236}">
                <a16:creationId xmlns:a16="http://schemas.microsoft.com/office/drawing/2014/main" id="{F7A7880C-F6F5-B49D-A5D4-0772B0B33218}"/>
              </a:ext>
            </a:extLst>
          </p:cNvPr>
          <p:cNvSpPr txBox="1">
            <a:spLocks noChangeArrowheads="1"/>
          </p:cNvSpPr>
          <p:nvPr/>
        </p:nvSpPr>
        <p:spPr bwMode="auto">
          <a:xfrm>
            <a:off x="419100" y="673100"/>
            <a:ext cx="2057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a:t>○その他</a:t>
            </a:r>
          </a:p>
        </p:txBody>
      </p:sp>
      <p:sp>
        <p:nvSpPr>
          <p:cNvPr id="9223" name="テキスト ボックス 61">
            <a:extLst>
              <a:ext uri="{FF2B5EF4-FFF2-40B4-BE49-F238E27FC236}">
                <a16:creationId xmlns:a16="http://schemas.microsoft.com/office/drawing/2014/main" id="{D74F6AEC-C8C5-0021-B42F-73E9950A00EB}"/>
              </a:ext>
            </a:extLst>
          </p:cNvPr>
          <p:cNvSpPr txBox="1">
            <a:spLocks noChangeArrowheads="1"/>
          </p:cNvSpPr>
          <p:nvPr/>
        </p:nvSpPr>
        <p:spPr bwMode="auto">
          <a:xfrm>
            <a:off x="650875" y="1038225"/>
            <a:ext cx="8589963" cy="4778231"/>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050" i="1"/>
              <a:t>・そのほか、本課題を実施する上で競合するスキームの状況／本提案の優位性、開発技術・実証の展開、情報発信の実績、安全性、論文・特許・その他実績等、</a:t>
            </a:r>
            <a:r>
              <a:rPr lang="en-US" altLang="ja-JP" sz="1050" i="1"/>
              <a:t>PR</a:t>
            </a:r>
            <a:r>
              <a:rPr lang="ja-JP" altLang="en-US" sz="1050" i="1"/>
              <a:t>したいことを適宜図表を用いながら自由に記載してください。（３頁以内）</a:t>
            </a:r>
            <a:endParaRPr lang="en-US" altLang="ja-JP" sz="1050" i="1"/>
          </a:p>
          <a:p>
            <a:pPr eaLnBrk="1" hangingPunct="1">
              <a:spcBef>
                <a:spcPct val="0"/>
              </a:spcBef>
              <a:buFontTx/>
              <a:buNone/>
              <a:defRPr/>
            </a:pPr>
            <a:endParaRPr lang="en-US" altLang="ja-JP" sz="1050" i="1"/>
          </a:p>
          <a:p>
            <a:pPr eaLnBrk="1" hangingPunct="1">
              <a:spcBef>
                <a:spcPct val="0"/>
              </a:spcBef>
              <a:buFontTx/>
              <a:buNone/>
              <a:defRPr/>
            </a:pPr>
            <a:endParaRPr lang="en-US" altLang="ja-JP" sz="1050" i="1"/>
          </a:p>
          <a:p>
            <a:pPr eaLnBrk="1" hangingPunct="1">
              <a:spcBef>
                <a:spcPct val="0"/>
              </a:spcBef>
              <a:buFontTx/>
              <a:buNone/>
              <a:defRPr/>
            </a:pPr>
            <a:r>
              <a:rPr lang="ja-JP" altLang="en-US" sz="1050" i="1"/>
              <a:t>○競合するスキームの状況／本提案の優位性</a:t>
            </a:r>
            <a:endParaRPr lang="en-US" altLang="ja-JP" sz="1050" i="1"/>
          </a:p>
          <a:p>
            <a:pPr eaLnBrk="1" hangingPunct="1">
              <a:spcBef>
                <a:spcPct val="0"/>
              </a:spcBef>
              <a:buFontTx/>
              <a:buNone/>
              <a:defRPr/>
            </a:pPr>
            <a:r>
              <a:rPr lang="ja-JP" altLang="en-US" sz="1050" i="1"/>
              <a:t> ・応募時／事業終了後で要素</a:t>
            </a:r>
            <a:r>
              <a:rPr lang="en-US" altLang="ja-JP" sz="1050" i="1"/>
              <a:t>A</a:t>
            </a:r>
            <a:r>
              <a:rPr lang="ja-JP" altLang="en-US" sz="1050" i="1"/>
              <a:t>の競合にあたるスキーム○○は▲▲が課題となっている一方、要素</a:t>
            </a:r>
            <a:r>
              <a:rPr lang="en-US" altLang="ja-JP" sz="1050" i="1"/>
              <a:t>A</a:t>
            </a:r>
            <a:r>
              <a:rPr lang="ja-JP" altLang="en-US" sz="1050" i="1"/>
              <a:t>は□□を取り入れることで成果を達成し得る可能性があることから、 優位性があると考えられる。</a:t>
            </a:r>
            <a:endParaRPr lang="en-US" altLang="ja-JP" sz="1050" i="1"/>
          </a:p>
          <a:p>
            <a:pPr eaLnBrk="1" hangingPunct="1">
              <a:spcBef>
                <a:spcPct val="0"/>
              </a:spcBef>
              <a:buFontTx/>
              <a:buNone/>
              <a:defRPr/>
            </a:pPr>
            <a:r>
              <a:rPr lang="ja-JP" altLang="en-US" sz="1050" i="1"/>
              <a:t> ・全体システムとしては○○という特徴があることから、▲▲という効果に繋がると考えられるため、競合にあたる□□よりも実装可能性が高い。</a:t>
            </a:r>
            <a:endParaRPr lang="en-US" altLang="ja-JP" sz="1050" i="1"/>
          </a:p>
          <a:p>
            <a:pPr eaLnBrk="1" hangingPunct="1">
              <a:spcBef>
                <a:spcPct val="0"/>
              </a:spcBef>
              <a:buFontTx/>
              <a:buNone/>
              <a:defRPr/>
            </a:pPr>
            <a:endParaRPr lang="en-US" altLang="ja-JP" sz="1050" i="1"/>
          </a:p>
          <a:p>
            <a:pPr eaLnBrk="1" hangingPunct="1">
              <a:spcBef>
                <a:spcPct val="0"/>
              </a:spcBef>
              <a:buFontTx/>
              <a:buNone/>
              <a:defRPr/>
            </a:pPr>
            <a:r>
              <a:rPr lang="ja-JP" altLang="en-US" sz="1050" i="1"/>
              <a:t>○成果の横展開について　</a:t>
            </a:r>
          </a:p>
          <a:p>
            <a:pPr eaLnBrk="1" hangingPunct="1">
              <a:spcBef>
                <a:spcPct val="0"/>
              </a:spcBef>
              <a:buFontTx/>
              <a:buNone/>
              <a:defRPr/>
            </a:pPr>
            <a:r>
              <a:rPr lang="ja-JP" altLang="en-US" sz="1050" i="1"/>
              <a:t> ・要素Ａは、今回実証するスキーム以外にも、○○への組み込みが可能であり、更なる</a:t>
            </a:r>
            <a:r>
              <a:rPr lang="en-US" altLang="ja-JP" sz="1050" i="1"/>
              <a:t>CO2</a:t>
            </a:r>
            <a:r>
              <a:rPr lang="ja-JP" altLang="en-US" sz="1050" i="1"/>
              <a:t>削減効果が期待される。</a:t>
            </a:r>
            <a:endParaRPr lang="en-US" altLang="ja-JP" sz="1050" i="1"/>
          </a:p>
          <a:p>
            <a:pPr eaLnBrk="1" hangingPunct="1">
              <a:spcBef>
                <a:spcPct val="0"/>
              </a:spcBef>
              <a:buFontTx/>
              <a:buNone/>
              <a:defRPr/>
            </a:pPr>
            <a:r>
              <a:rPr lang="ja-JP" altLang="en-US" sz="1050" i="1"/>
              <a:t> ・全体システムについては、○○への適用が考えられるほか、▲▲への応用による</a:t>
            </a:r>
            <a:r>
              <a:rPr lang="en-US" altLang="ja-JP" sz="1050" i="1"/>
              <a:t>CO2</a:t>
            </a:r>
            <a:r>
              <a:rPr lang="ja-JP" altLang="en-US" sz="1050" i="1"/>
              <a:t>削減効果の拡大が見込まれる。</a:t>
            </a:r>
            <a:endParaRPr lang="en-US" altLang="ja-JP" sz="1050" i="1"/>
          </a:p>
          <a:p>
            <a:pPr eaLnBrk="1" hangingPunct="1">
              <a:spcBef>
                <a:spcPct val="0"/>
              </a:spcBef>
              <a:buFontTx/>
              <a:buNone/>
              <a:defRPr/>
            </a:pPr>
            <a:r>
              <a:rPr lang="en-US" altLang="ja-JP" sz="1050" i="1"/>
              <a:t> </a:t>
            </a:r>
            <a:r>
              <a:rPr lang="ja-JP" altLang="en-US" sz="1050" i="1"/>
              <a:t>・以上より、本スキームの実装により□□分野の</a:t>
            </a:r>
            <a:r>
              <a:rPr lang="en-US" altLang="ja-JP" sz="1050" i="1"/>
              <a:t>××</a:t>
            </a:r>
            <a:r>
              <a:rPr lang="ja-JP" altLang="en-US" sz="1050" i="1"/>
              <a:t>における大幅な</a:t>
            </a:r>
            <a:r>
              <a:rPr lang="en-US" altLang="ja-JP" sz="1050" i="1"/>
              <a:t>CO2</a:t>
            </a:r>
            <a:r>
              <a:rPr lang="ja-JP" altLang="en-US" sz="1050" i="1"/>
              <a:t>削減効果の発現が進むことが期待される。</a:t>
            </a:r>
          </a:p>
          <a:p>
            <a:pPr eaLnBrk="1" hangingPunct="1">
              <a:spcBef>
                <a:spcPct val="0"/>
              </a:spcBef>
              <a:buFontTx/>
              <a:buNone/>
              <a:defRPr/>
            </a:pPr>
            <a:endParaRPr lang="en-US" altLang="ja-JP" sz="1050" i="1"/>
          </a:p>
          <a:p>
            <a:pPr eaLnBrk="1" hangingPunct="1">
              <a:spcBef>
                <a:spcPct val="0"/>
              </a:spcBef>
              <a:buFontTx/>
              <a:buNone/>
              <a:defRPr/>
            </a:pPr>
            <a:r>
              <a:rPr lang="ja-JP" altLang="en-US" sz="1050" i="1"/>
              <a:t>○情報発信の実績</a:t>
            </a:r>
            <a:endParaRPr lang="en-US" altLang="ja-JP" sz="1050" i="1"/>
          </a:p>
          <a:p>
            <a:pPr eaLnBrk="1" hangingPunct="1">
              <a:spcBef>
                <a:spcPct val="0"/>
              </a:spcBef>
              <a:buFontTx/>
              <a:buNone/>
              <a:defRPr/>
            </a:pPr>
            <a:r>
              <a:rPr lang="en-US" altLang="ja-JP" sz="1050" i="1"/>
              <a:t> </a:t>
            </a:r>
            <a:r>
              <a:rPr lang="ja-JP" altLang="en-US" sz="1050" i="1"/>
              <a:t>・本スキームを○○年○月○日の○○学会において発表。</a:t>
            </a:r>
            <a:endParaRPr lang="en-US" altLang="ja-JP" sz="1050" i="1"/>
          </a:p>
          <a:p>
            <a:pPr eaLnBrk="1" hangingPunct="1">
              <a:spcBef>
                <a:spcPct val="0"/>
              </a:spcBef>
              <a:buFontTx/>
              <a:buNone/>
              <a:defRPr/>
            </a:pPr>
            <a:r>
              <a:rPr lang="en-US" altLang="ja-JP" sz="1050" i="1"/>
              <a:t> </a:t>
            </a:r>
            <a:r>
              <a:rPr lang="ja-JP" altLang="en-US" sz="1050" i="1"/>
              <a:t>・○○展示会において、関連スキームのポスターを出展予定。</a:t>
            </a:r>
            <a:endParaRPr lang="en-US" altLang="ja-JP" sz="1050" i="1"/>
          </a:p>
          <a:p>
            <a:pPr eaLnBrk="1" hangingPunct="1">
              <a:spcBef>
                <a:spcPct val="0"/>
              </a:spcBef>
              <a:buFontTx/>
              <a:buNone/>
              <a:defRPr/>
            </a:pPr>
            <a:endParaRPr lang="en-US" altLang="ja-JP" sz="1050" i="1"/>
          </a:p>
          <a:p>
            <a:pPr eaLnBrk="1" hangingPunct="1">
              <a:spcBef>
                <a:spcPct val="0"/>
              </a:spcBef>
              <a:buFontTx/>
              <a:buNone/>
              <a:defRPr/>
            </a:pPr>
            <a:r>
              <a:rPr lang="ja-JP" altLang="en-US" sz="1050" i="1"/>
              <a:t>○安全性</a:t>
            </a:r>
          </a:p>
          <a:p>
            <a:pPr eaLnBrk="1" hangingPunct="1">
              <a:spcBef>
                <a:spcPct val="0"/>
              </a:spcBef>
              <a:buFontTx/>
              <a:buNone/>
              <a:defRPr/>
            </a:pPr>
            <a:r>
              <a:rPr lang="ja-JP" altLang="en-US" sz="1050" i="1"/>
              <a:t> ・人体や環境等に対する安全性を確保するために、○○や○○の施策の実施を検討中。</a:t>
            </a:r>
            <a:endParaRPr lang="en-US" altLang="ja-JP" sz="1050" i="1"/>
          </a:p>
          <a:p>
            <a:pPr eaLnBrk="1" hangingPunct="1">
              <a:spcBef>
                <a:spcPct val="0"/>
              </a:spcBef>
              <a:buFontTx/>
              <a:buNone/>
              <a:defRPr/>
            </a:pPr>
            <a:r>
              <a:rPr lang="ja-JP" altLang="en-US" sz="1050" i="1"/>
              <a:t> ・人体や環境等への悪影響を排除するため、○○の機能を開発済み。</a:t>
            </a:r>
          </a:p>
          <a:p>
            <a:pPr eaLnBrk="1" hangingPunct="1">
              <a:spcBef>
                <a:spcPct val="0"/>
              </a:spcBef>
              <a:buFontTx/>
              <a:buNone/>
              <a:defRPr/>
            </a:pPr>
            <a:endParaRPr lang="ja-JP" altLang="en-US" sz="1050" i="1"/>
          </a:p>
          <a:p>
            <a:pPr eaLnBrk="1" hangingPunct="1">
              <a:spcBef>
                <a:spcPct val="0"/>
              </a:spcBef>
              <a:buFontTx/>
              <a:buNone/>
              <a:defRPr/>
            </a:pPr>
            <a:r>
              <a:rPr lang="ja-JP" altLang="en-US" sz="1050" i="1"/>
              <a:t>○論文・特許・その他実績</a:t>
            </a:r>
            <a:endParaRPr lang="en-US" altLang="ja-JP" sz="1050" i="1"/>
          </a:p>
          <a:p>
            <a:pPr eaLnBrk="1" hangingPunct="1">
              <a:spcBef>
                <a:spcPct val="0"/>
              </a:spcBef>
              <a:buFontTx/>
              <a:buNone/>
              <a:defRPr/>
            </a:pPr>
            <a:r>
              <a:rPr lang="ja-JP" altLang="en-US" sz="1050" i="1"/>
              <a:t> ・要素Ａについて、〇〇（査読付き海外誌等）で発表済み。</a:t>
            </a:r>
            <a:endParaRPr lang="en-US" altLang="ja-JP" sz="1050" i="1"/>
          </a:p>
          <a:p>
            <a:pPr eaLnBrk="1" hangingPunct="1">
              <a:spcBef>
                <a:spcPct val="0"/>
              </a:spcBef>
              <a:buFontTx/>
              <a:buNone/>
              <a:defRPr/>
            </a:pPr>
            <a:r>
              <a:rPr lang="en-US" altLang="ja-JP" sz="1050" i="1"/>
              <a:t> </a:t>
            </a:r>
            <a:r>
              <a:rPr lang="ja-JP" altLang="en-US" sz="1050" i="1"/>
              <a:t>・要素Ｂについて、特許出願中</a:t>
            </a:r>
            <a:r>
              <a:rPr lang="en-US" altLang="ja-JP" sz="1050" i="1"/>
              <a:t>/</a:t>
            </a:r>
            <a:r>
              <a:rPr lang="ja-JP" altLang="en-US" sz="1050" i="1"/>
              <a:t>取得済み。</a:t>
            </a:r>
            <a:endParaRPr lang="en-US" altLang="ja-JP" sz="1050" i="1"/>
          </a:p>
          <a:p>
            <a:pPr eaLnBrk="1" hangingPunct="1">
              <a:spcBef>
                <a:spcPct val="0"/>
              </a:spcBef>
              <a:buFontTx/>
              <a:buNone/>
              <a:defRPr/>
            </a:pPr>
            <a:r>
              <a:rPr lang="ja-JP" altLang="en-US" sz="1050" i="1"/>
              <a:t> ・要素Ｃについて、〇〇（府省等・地方公共団体等官公庁・民間）で採用され導入済み。　</a:t>
            </a:r>
            <a:endParaRPr lang="en-US" altLang="ja-JP" sz="1050" i="1"/>
          </a:p>
          <a:p>
            <a:pPr eaLnBrk="1" hangingPunct="1">
              <a:spcBef>
                <a:spcPct val="0"/>
              </a:spcBef>
              <a:buFontTx/>
              <a:buNone/>
              <a:defRPr/>
            </a:pPr>
            <a:endParaRPr lang="en-US" altLang="ja-JP" sz="1050" i="1"/>
          </a:p>
          <a:p>
            <a:pPr eaLnBrk="1" hangingPunct="1">
              <a:spcBef>
                <a:spcPct val="0"/>
              </a:spcBef>
              <a:buFontTx/>
              <a:buNone/>
              <a:defRPr/>
            </a:pPr>
            <a:r>
              <a:rPr lang="ja-JP" altLang="en-US" sz="1050" i="1"/>
              <a:t>○提案内容は、国連の持続可能な開発目標（</a:t>
            </a:r>
            <a:r>
              <a:rPr lang="en-US" altLang="ja-JP" sz="1050" i="1"/>
              <a:t>SDGs</a:t>
            </a:r>
            <a:r>
              <a:rPr lang="ja-JP" altLang="en-US" sz="1050" i="1"/>
              <a:t>）の</a:t>
            </a:r>
            <a:r>
              <a:rPr lang="en-US" altLang="ja-JP" sz="1050" i="1"/>
              <a:t>17</a:t>
            </a:r>
            <a:r>
              <a:rPr lang="ja-JP" altLang="en-US" sz="1050" i="1"/>
              <a:t>の目標のうち、どの目標に貢献する取組だと考えますか？目標番号を最大３つまで記入ください。最も貢献する目標番号には◎を記入ください。（参考：</a:t>
            </a:r>
            <a:r>
              <a:rPr lang="en-US" altLang="ja-JP" sz="1050" i="1"/>
              <a:t> https://www.mofa.go.jp/mofaj/gaiko/oda/sdgs/index.html </a:t>
            </a:r>
            <a:r>
              <a:rPr lang="ja-JP" altLang="en-US" sz="1050" i="1"/>
              <a:t>）</a:t>
            </a:r>
          </a:p>
        </p:txBody>
      </p:sp>
      <p:sp>
        <p:nvSpPr>
          <p:cNvPr id="19460" name="Text Box 18">
            <a:extLst>
              <a:ext uri="{FF2B5EF4-FFF2-40B4-BE49-F238E27FC236}">
                <a16:creationId xmlns:a16="http://schemas.microsoft.com/office/drawing/2014/main" id="{2BB3321B-7C36-FE35-FDAC-32AF67BB37C1}"/>
              </a:ext>
            </a:extLst>
          </p:cNvPr>
          <p:cNvSpPr txBox="1">
            <a:spLocks noChangeArrowheads="1"/>
          </p:cNvSpPr>
          <p:nvPr/>
        </p:nvSpPr>
        <p:spPr bwMode="auto">
          <a:xfrm>
            <a:off x="1122363" y="228600"/>
            <a:ext cx="51768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a:t>余白を</a:t>
            </a:r>
            <a:r>
              <a:rPr lang="en-US" altLang="ja-JP" sz="1200" i="1"/>
              <a:t>1.5</a:t>
            </a:r>
            <a:r>
              <a:rPr lang="ja-JP" altLang="en-US" sz="1200" i="1"/>
              <a:t>ｃｍ程度設けること（提出時にはこの記載は削除してください）</a:t>
            </a:r>
          </a:p>
        </p:txBody>
      </p:sp>
      <p:sp>
        <p:nvSpPr>
          <p:cNvPr id="19461" name="AutoShape 17">
            <a:extLst>
              <a:ext uri="{FF2B5EF4-FFF2-40B4-BE49-F238E27FC236}">
                <a16:creationId xmlns:a16="http://schemas.microsoft.com/office/drawing/2014/main" id="{6057D0F6-E815-C856-117B-FC8F354DA6E7}"/>
              </a:ext>
            </a:extLst>
          </p:cNvPr>
          <p:cNvSpPr>
            <a:spLocks/>
          </p:cNvSpPr>
          <p:nvPr/>
        </p:nvSpPr>
        <p:spPr bwMode="auto">
          <a:xfrm>
            <a:off x="941388"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9462" name="スライド番号プレースホルダー 1">
            <a:extLst>
              <a:ext uri="{FF2B5EF4-FFF2-40B4-BE49-F238E27FC236}">
                <a16:creationId xmlns:a16="http://schemas.microsoft.com/office/drawing/2014/main" id="{B6824EEE-4B5D-AD10-41B0-F6B878FC9BF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E01CB50-FBE3-441F-BD74-C4E789829DEC}" type="slidenum">
              <a:rPr lang="en-US" altLang="ja-JP" smtClean="0"/>
              <a:pPr/>
              <a:t>13</a:t>
            </a:fld>
            <a:endParaRPr lang="en-US" altLang="ja-JP"/>
          </a:p>
        </p:txBody>
      </p:sp>
    </p:spTree>
    <p:extLst>
      <p:ext uri="{BB962C8B-B14F-4D97-AF65-F5344CB8AC3E}">
        <p14:creationId xmlns:p14="http://schemas.microsoft.com/office/powerpoint/2010/main" val="1802742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a:extLst>
              <a:ext uri="{FF2B5EF4-FFF2-40B4-BE49-F238E27FC236}">
                <a16:creationId xmlns:a16="http://schemas.microsoft.com/office/drawing/2014/main" id="{5C9A2755-685A-B816-D326-1D267C09A95B}"/>
              </a:ext>
            </a:extLst>
          </p:cNvPr>
          <p:cNvSpPr txBox="1">
            <a:spLocks noChangeArrowheads="1"/>
          </p:cNvSpPr>
          <p:nvPr/>
        </p:nvSpPr>
        <p:spPr bwMode="auto">
          <a:xfrm>
            <a:off x="419100" y="673100"/>
            <a:ext cx="98425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r>
              <a:rPr lang="ja-JP" altLang="en-US" sz="1800"/>
              <a:t>技術開発・実証事業の実績</a:t>
            </a:r>
            <a:endParaRPr lang="en-US" altLang="ja-JP" sz="1800"/>
          </a:p>
          <a:p>
            <a:pPr eaLnBrk="1" hangingPunct="1">
              <a:spcBef>
                <a:spcPct val="50000"/>
              </a:spcBef>
              <a:buFontTx/>
              <a:buNone/>
            </a:pPr>
            <a:r>
              <a:rPr lang="ja-JP" altLang="en-US" sz="1400"/>
              <a:t>　</a:t>
            </a:r>
            <a:endParaRPr lang="en-US" altLang="ja-JP" sz="1800" i="1"/>
          </a:p>
        </p:txBody>
      </p:sp>
      <p:sp>
        <p:nvSpPr>
          <p:cNvPr id="20483" name="AutoShape 3">
            <a:extLst>
              <a:ext uri="{FF2B5EF4-FFF2-40B4-BE49-F238E27FC236}">
                <a16:creationId xmlns:a16="http://schemas.microsoft.com/office/drawing/2014/main" id="{97B19D82-63DA-9708-51F5-5BA112742869}"/>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0484" name="Text Box 4">
            <a:extLst>
              <a:ext uri="{FF2B5EF4-FFF2-40B4-BE49-F238E27FC236}">
                <a16:creationId xmlns:a16="http://schemas.microsoft.com/office/drawing/2014/main" id="{9B0ABCC2-F230-87F1-3CA6-70D7A9C3A363}"/>
              </a:ext>
            </a:extLst>
          </p:cNvPr>
          <p:cNvSpPr txBox="1">
            <a:spLocks noChangeArrowheads="1"/>
          </p:cNvSpPr>
          <p:nvPr/>
        </p:nvSpPr>
        <p:spPr bwMode="auto">
          <a:xfrm>
            <a:off x="1470025" y="228600"/>
            <a:ext cx="4872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a:t>余白を</a:t>
            </a:r>
            <a:r>
              <a:rPr lang="en-US" altLang="ja-JP" sz="1200" i="1"/>
              <a:t>1.5</a:t>
            </a:r>
            <a:r>
              <a:rPr lang="ja-JP" altLang="en-US" sz="1200" i="1"/>
              <a:t>ｃｍ程度設けること（提出時にはこの記載は削除してください）</a:t>
            </a:r>
          </a:p>
        </p:txBody>
      </p:sp>
      <p:sp>
        <p:nvSpPr>
          <p:cNvPr id="20485" name="Text Box 7">
            <a:extLst>
              <a:ext uri="{FF2B5EF4-FFF2-40B4-BE49-F238E27FC236}">
                <a16:creationId xmlns:a16="http://schemas.microsoft.com/office/drawing/2014/main" id="{C62B2F5D-54BD-FF26-29B5-C8F304E11272}"/>
              </a:ext>
            </a:extLst>
          </p:cNvPr>
          <p:cNvSpPr txBox="1">
            <a:spLocks noChangeArrowheads="1"/>
          </p:cNvSpPr>
          <p:nvPr/>
        </p:nvSpPr>
        <p:spPr bwMode="auto">
          <a:xfrm>
            <a:off x="781050" y="2038350"/>
            <a:ext cx="8686800" cy="1492250"/>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400" i="1"/>
              <a:t>＜留意事項＞</a:t>
            </a:r>
            <a:endParaRPr lang="en-US" altLang="ja-JP" sz="1400" i="1"/>
          </a:p>
          <a:p>
            <a:pPr eaLnBrk="1" hangingPunct="1">
              <a:spcBef>
                <a:spcPct val="50000"/>
              </a:spcBef>
              <a:buFontTx/>
              <a:buNone/>
            </a:pPr>
            <a:r>
              <a:rPr lang="ja-JP" altLang="en-US" sz="1400" b="1" i="1"/>
              <a:t>実証事業代表者又は共同実施者が過去に実施した、本提案と関連性が高い助成課題がある場合に作成ください。該当者以外は本ページを削除してください。</a:t>
            </a:r>
          </a:p>
          <a:p>
            <a:pPr eaLnBrk="1" hangingPunct="1">
              <a:spcBef>
                <a:spcPct val="50000"/>
              </a:spcBef>
              <a:buFontTx/>
              <a:buNone/>
            </a:pPr>
            <a:r>
              <a:rPr lang="ja-JP" altLang="en-US" sz="1400" i="1"/>
              <a:t>既助成課題の資料を活用し、概要、実装状況、既助成課題の</a:t>
            </a:r>
            <a:r>
              <a:rPr lang="en-US" altLang="ja-JP" sz="1400" i="1"/>
              <a:t>CO2</a:t>
            </a:r>
            <a:r>
              <a:rPr lang="ja-JP" altLang="en-US" sz="1400" i="1"/>
              <a:t>削減効果等を記載してください。</a:t>
            </a:r>
            <a:endParaRPr lang="en-US" altLang="ja-JP" sz="1400" i="1"/>
          </a:p>
          <a:p>
            <a:pPr eaLnBrk="1" hangingPunct="1">
              <a:spcBef>
                <a:spcPct val="50000"/>
              </a:spcBef>
              <a:buFontTx/>
              <a:buNone/>
            </a:pPr>
            <a:r>
              <a:rPr lang="ja-JP" altLang="en-US" sz="1400" i="1"/>
              <a:t>必要に応じて写真・図表等を使用し、事業内容を理解する上で参考となる資料を添付してください。（２頁以内）</a:t>
            </a:r>
            <a:endParaRPr lang="en-US" altLang="ja-JP" sz="1400" i="1"/>
          </a:p>
        </p:txBody>
      </p:sp>
      <p:sp>
        <p:nvSpPr>
          <p:cNvPr id="20486" name="スライド番号プレースホルダー 1">
            <a:extLst>
              <a:ext uri="{FF2B5EF4-FFF2-40B4-BE49-F238E27FC236}">
                <a16:creationId xmlns:a16="http://schemas.microsoft.com/office/drawing/2014/main" id="{4ABF4CC4-433C-5C96-954F-EC132E4B15C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12CB672-10FB-4BEF-B1C2-66EDF33A8D0E}" type="slidenum">
              <a:rPr lang="en-US" altLang="ja-JP" smtClean="0"/>
              <a:pPr/>
              <a:t>14</a:t>
            </a:fld>
            <a:endParaRPr lang="en-US" altLang="ja-JP"/>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a:extLst>
              <a:ext uri="{FF2B5EF4-FFF2-40B4-BE49-F238E27FC236}">
                <a16:creationId xmlns:a16="http://schemas.microsoft.com/office/drawing/2014/main" id="{5C9A2755-685A-B816-D326-1D267C09A95B}"/>
              </a:ext>
            </a:extLst>
          </p:cNvPr>
          <p:cNvSpPr txBox="1">
            <a:spLocks noChangeArrowheads="1"/>
          </p:cNvSpPr>
          <p:nvPr/>
        </p:nvSpPr>
        <p:spPr bwMode="auto">
          <a:xfrm>
            <a:off x="419100" y="673100"/>
            <a:ext cx="98425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r>
              <a:rPr lang="ja-JP" altLang="en-US" sz="1800"/>
              <a:t>技術開発・実証事業の実績</a:t>
            </a:r>
            <a:endParaRPr lang="en-US" altLang="ja-JP" sz="1800"/>
          </a:p>
          <a:p>
            <a:pPr eaLnBrk="1" hangingPunct="1">
              <a:spcBef>
                <a:spcPct val="50000"/>
              </a:spcBef>
              <a:buFontTx/>
              <a:buNone/>
            </a:pPr>
            <a:r>
              <a:rPr lang="ja-JP" altLang="en-US" sz="1400"/>
              <a:t>　</a:t>
            </a:r>
            <a:endParaRPr lang="en-US" altLang="ja-JP" sz="1800" i="1"/>
          </a:p>
        </p:txBody>
      </p:sp>
      <p:sp>
        <p:nvSpPr>
          <p:cNvPr id="20483" name="AutoShape 3">
            <a:extLst>
              <a:ext uri="{FF2B5EF4-FFF2-40B4-BE49-F238E27FC236}">
                <a16:creationId xmlns:a16="http://schemas.microsoft.com/office/drawing/2014/main" id="{97B19D82-63DA-9708-51F5-5BA112742869}"/>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0484" name="Text Box 4">
            <a:extLst>
              <a:ext uri="{FF2B5EF4-FFF2-40B4-BE49-F238E27FC236}">
                <a16:creationId xmlns:a16="http://schemas.microsoft.com/office/drawing/2014/main" id="{9B0ABCC2-F230-87F1-3CA6-70D7A9C3A363}"/>
              </a:ext>
            </a:extLst>
          </p:cNvPr>
          <p:cNvSpPr txBox="1">
            <a:spLocks noChangeArrowheads="1"/>
          </p:cNvSpPr>
          <p:nvPr/>
        </p:nvSpPr>
        <p:spPr bwMode="auto">
          <a:xfrm>
            <a:off x="1470025" y="228600"/>
            <a:ext cx="4872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a:t>余白を</a:t>
            </a:r>
            <a:r>
              <a:rPr lang="en-US" altLang="ja-JP" sz="1200" i="1"/>
              <a:t>1.5</a:t>
            </a:r>
            <a:r>
              <a:rPr lang="ja-JP" altLang="en-US" sz="1200" i="1"/>
              <a:t>ｃｍ程度設けること（提出時にはこの記載は削除してください）</a:t>
            </a:r>
          </a:p>
        </p:txBody>
      </p:sp>
      <p:sp>
        <p:nvSpPr>
          <p:cNvPr id="20485" name="Text Box 7">
            <a:extLst>
              <a:ext uri="{FF2B5EF4-FFF2-40B4-BE49-F238E27FC236}">
                <a16:creationId xmlns:a16="http://schemas.microsoft.com/office/drawing/2014/main" id="{C62B2F5D-54BD-FF26-29B5-C8F304E11272}"/>
              </a:ext>
            </a:extLst>
          </p:cNvPr>
          <p:cNvSpPr txBox="1">
            <a:spLocks noChangeArrowheads="1"/>
          </p:cNvSpPr>
          <p:nvPr/>
        </p:nvSpPr>
        <p:spPr bwMode="auto">
          <a:xfrm>
            <a:off x="781050" y="2038350"/>
            <a:ext cx="8686800" cy="1492250"/>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400" i="1"/>
              <a:t>＜留意事項＞</a:t>
            </a:r>
            <a:endParaRPr lang="en-US" altLang="ja-JP" sz="1400" i="1"/>
          </a:p>
          <a:p>
            <a:pPr eaLnBrk="1" hangingPunct="1">
              <a:spcBef>
                <a:spcPct val="50000"/>
              </a:spcBef>
              <a:buFontTx/>
              <a:buNone/>
            </a:pPr>
            <a:r>
              <a:rPr lang="ja-JP" altLang="en-US" sz="1400" b="1" i="1"/>
              <a:t>実証事業代表者又は共同実施者が過去に実施した、本提案と関連性が高い助成課題がある場合に作成ください。該当者以外は本ページを削除してください。</a:t>
            </a:r>
          </a:p>
          <a:p>
            <a:pPr eaLnBrk="1" hangingPunct="1">
              <a:spcBef>
                <a:spcPct val="50000"/>
              </a:spcBef>
              <a:buFontTx/>
              <a:buNone/>
            </a:pPr>
            <a:r>
              <a:rPr lang="ja-JP" altLang="en-US" sz="1400" i="1"/>
              <a:t>既助成課題の資料を活用し、概要、実装状況、既助成課題の</a:t>
            </a:r>
            <a:r>
              <a:rPr lang="en-US" altLang="ja-JP" sz="1400" i="1"/>
              <a:t>CO2</a:t>
            </a:r>
            <a:r>
              <a:rPr lang="ja-JP" altLang="en-US" sz="1400" i="1"/>
              <a:t>削減効果等を記載してください。</a:t>
            </a:r>
            <a:endParaRPr lang="en-US" altLang="ja-JP" sz="1400" i="1"/>
          </a:p>
          <a:p>
            <a:pPr eaLnBrk="1" hangingPunct="1">
              <a:spcBef>
                <a:spcPct val="50000"/>
              </a:spcBef>
              <a:buFontTx/>
              <a:buNone/>
            </a:pPr>
            <a:r>
              <a:rPr lang="ja-JP" altLang="en-US" sz="1400" i="1"/>
              <a:t>必要に応じて写真・図表等を使用し、事業内容を理解する上で参考となる資料を添付してください。（２頁以内）</a:t>
            </a:r>
            <a:endParaRPr lang="en-US" altLang="ja-JP" sz="1400" i="1"/>
          </a:p>
        </p:txBody>
      </p:sp>
      <p:sp>
        <p:nvSpPr>
          <p:cNvPr id="20486" name="スライド番号プレースホルダー 1">
            <a:extLst>
              <a:ext uri="{FF2B5EF4-FFF2-40B4-BE49-F238E27FC236}">
                <a16:creationId xmlns:a16="http://schemas.microsoft.com/office/drawing/2014/main" id="{4ABF4CC4-433C-5C96-954F-EC132E4B15C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12CB672-10FB-4BEF-B1C2-66EDF33A8D0E}" type="slidenum">
              <a:rPr lang="en-US" altLang="ja-JP" smtClean="0"/>
              <a:pPr/>
              <a:t>15</a:t>
            </a:fld>
            <a:endParaRPr lang="en-US" altLang="ja-JP"/>
          </a:p>
        </p:txBody>
      </p:sp>
    </p:spTree>
    <p:extLst>
      <p:ext uri="{BB962C8B-B14F-4D97-AF65-F5344CB8AC3E}">
        <p14:creationId xmlns:p14="http://schemas.microsoft.com/office/powerpoint/2010/main" val="744273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a:extLst>
              <a:ext uri="{FF2B5EF4-FFF2-40B4-BE49-F238E27FC236}">
                <a16:creationId xmlns:a16="http://schemas.microsoft.com/office/drawing/2014/main" id="{BBBA606F-31C1-1755-707A-47FE4CD68B7D}"/>
              </a:ext>
            </a:extLst>
          </p:cNvPr>
          <p:cNvSpPr txBox="1">
            <a:spLocks noChangeArrowheads="1"/>
          </p:cNvSpPr>
          <p:nvPr/>
        </p:nvSpPr>
        <p:spPr bwMode="auto">
          <a:xfrm>
            <a:off x="419100" y="673100"/>
            <a:ext cx="98425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r>
              <a:rPr lang="ja-JP" altLang="en-US" sz="1800"/>
              <a:t>不採択コメントへの回答・対応状況</a:t>
            </a:r>
            <a:endParaRPr lang="en-US" altLang="ja-JP" sz="1800"/>
          </a:p>
        </p:txBody>
      </p:sp>
      <p:sp>
        <p:nvSpPr>
          <p:cNvPr id="21507" name="AutoShape 3">
            <a:extLst>
              <a:ext uri="{FF2B5EF4-FFF2-40B4-BE49-F238E27FC236}">
                <a16:creationId xmlns:a16="http://schemas.microsoft.com/office/drawing/2014/main" id="{FC65B1EA-ED0D-50C6-1C1F-D1DC1914DECF}"/>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1508" name="Text Box 4">
            <a:extLst>
              <a:ext uri="{FF2B5EF4-FFF2-40B4-BE49-F238E27FC236}">
                <a16:creationId xmlns:a16="http://schemas.microsoft.com/office/drawing/2014/main" id="{64B040FE-B73E-264B-297D-D13CE7209BD4}"/>
              </a:ext>
            </a:extLst>
          </p:cNvPr>
          <p:cNvSpPr txBox="1">
            <a:spLocks noChangeArrowheads="1"/>
          </p:cNvSpPr>
          <p:nvPr/>
        </p:nvSpPr>
        <p:spPr bwMode="auto">
          <a:xfrm>
            <a:off x="1470025" y="228600"/>
            <a:ext cx="4872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a:t>余白を</a:t>
            </a:r>
            <a:r>
              <a:rPr lang="en-US" altLang="ja-JP" sz="1200" i="1"/>
              <a:t>1.5</a:t>
            </a:r>
            <a:r>
              <a:rPr lang="ja-JP" altLang="en-US" sz="1200" i="1"/>
              <a:t>ｃｍ程度設けること（提出時にはこの記載は削除してください）</a:t>
            </a:r>
          </a:p>
        </p:txBody>
      </p:sp>
      <p:sp>
        <p:nvSpPr>
          <p:cNvPr id="21509" name="スライド番号プレースホルダー 1">
            <a:extLst>
              <a:ext uri="{FF2B5EF4-FFF2-40B4-BE49-F238E27FC236}">
                <a16:creationId xmlns:a16="http://schemas.microsoft.com/office/drawing/2014/main" id="{1E4D4F83-1214-45EC-C1E1-D6068641019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C3BC1396-D785-479D-96F0-0CFEE50749B2}" type="slidenum">
              <a:rPr lang="en-US" altLang="ja-JP" smtClean="0"/>
              <a:pPr/>
              <a:t>16</a:t>
            </a:fld>
            <a:endParaRPr lang="en-US" altLang="ja-JP"/>
          </a:p>
        </p:txBody>
      </p:sp>
      <p:sp>
        <p:nvSpPr>
          <p:cNvPr id="21511" name="Text Box 7">
            <a:extLst>
              <a:ext uri="{FF2B5EF4-FFF2-40B4-BE49-F238E27FC236}">
                <a16:creationId xmlns:a16="http://schemas.microsoft.com/office/drawing/2014/main" id="{DE9ADA89-7261-AEBA-A67E-F0DD15CE800C}"/>
              </a:ext>
            </a:extLst>
          </p:cNvPr>
          <p:cNvSpPr txBox="1">
            <a:spLocks noChangeArrowheads="1"/>
          </p:cNvSpPr>
          <p:nvPr/>
        </p:nvSpPr>
        <p:spPr bwMode="auto">
          <a:xfrm>
            <a:off x="787400" y="1716088"/>
            <a:ext cx="8686800" cy="1708150"/>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lIns="91440" tIns="45720" rIns="91440" bIns="45720" anchor="t">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400" i="1"/>
              <a:t>＜留意事項＞</a:t>
            </a:r>
            <a:endParaRPr lang="en-US" altLang="ja-JP" sz="1400" i="1"/>
          </a:p>
          <a:p>
            <a:pPr eaLnBrk="1" hangingPunct="1">
              <a:spcBef>
                <a:spcPct val="50000"/>
              </a:spcBef>
              <a:buFontTx/>
              <a:buNone/>
            </a:pPr>
            <a:r>
              <a:rPr lang="ja-JP" altLang="en-US" sz="1400" b="1" i="1">
                <a:latin typeface="Arial"/>
                <a:ea typeface="ＭＳ Ｐゴシック"/>
                <a:cs typeface="Arial"/>
              </a:rPr>
              <a:t>「運輸部門等の脱炭素化に向けた先進的システム社会実装促進事業」の過去の公募において不採択となった提案の再応募の場合に作成ください。該当者以外は本ページを削除してください</a:t>
            </a:r>
          </a:p>
          <a:p>
            <a:pPr eaLnBrk="1" hangingPunct="1">
              <a:spcBef>
                <a:spcPct val="50000"/>
              </a:spcBef>
              <a:buFontTx/>
              <a:buNone/>
            </a:pPr>
            <a:r>
              <a:rPr lang="ja-JP" altLang="en-US" sz="1400" i="1"/>
              <a:t>上記公募において不採択となった提案に関して、原則として直近の公募で当該提案に対し通達された全ての不採択コメントへの回答・対応状況を記載してください。</a:t>
            </a:r>
            <a:endParaRPr lang="en-US" altLang="ja-JP" sz="1400" i="1"/>
          </a:p>
          <a:p>
            <a:pPr eaLnBrk="1" hangingPunct="1">
              <a:spcBef>
                <a:spcPct val="50000"/>
              </a:spcBef>
              <a:buFontTx/>
              <a:buNone/>
            </a:pPr>
            <a:r>
              <a:rPr lang="ja-JP" altLang="en-US" sz="1400" i="1"/>
              <a:t>必要に応じて写真・図表等を使用し、事業内容を理解する上で参考となる資料を添付してください。（２頁以内）</a:t>
            </a:r>
            <a:endParaRPr lang="en-US" altLang="ja-JP" sz="1400" i="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スライド番号プレースホルダー 3">
            <a:extLst>
              <a:ext uri="{FF2B5EF4-FFF2-40B4-BE49-F238E27FC236}">
                <a16:creationId xmlns:a16="http://schemas.microsoft.com/office/drawing/2014/main" id="{30E36C2F-D0BB-3D44-6DBF-B059FDB1163B}"/>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66D263F6-0B05-475F-B67F-7DDEBB9A89D1}" type="slidenum">
              <a:rPr lang="en-US" altLang="ja-JP" smtClean="0"/>
              <a:pPr/>
              <a:t>2</a:t>
            </a:fld>
            <a:endParaRPr lang="en-US" altLang="ja-JP"/>
          </a:p>
        </p:txBody>
      </p:sp>
      <p:sp>
        <p:nvSpPr>
          <p:cNvPr id="7" name="タイトル 1">
            <a:extLst>
              <a:ext uri="{FF2B5EF4-FFF2-40B4-BE49-F238E27FC236}">
                <a16:creationId xmlns:a16="http://schemas.microsoft.com/office/drawing/2014/main" id="{D07AB42C-B4FC-6906-3E04-27F856A28B25}"/>
              </a:ext>
            </a:extLst>
          </p:cNvPr>
          <p:cNvSpPr txBox="1">
            <a:spLocks noChangeArrowheads="1"/>
          </p:cNvSpPr>
          <p:nvPr/>
        </p:nvSpPr>
        <p:spPr bwMode="auto">
          <a:xfrm>
            <a:off x="1354138" y="187325"/>
            <a:ext cx="7553325" cy="1200150"/>
          </a:xfrm>
          <a:prstGeom prst="rect">
            <a:avLst/>
          </a:prstGeom>
          <a:noFill/>
          <a:ln>
            <a:noFill/>
          </a:ln>
        </p:spPr>
        <p:txBody>
          <a:bodyPr lIns="99779" tIns="49890" rIns="99779" bIns="49890" anchor="ctr"/>
          <a:lst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a:lstStyle>
          <a:p>
            <a:pPr>
              <a:defRPr/>
            </a:pPr>
            <a:r>
              <a:rPr lang="ja-JP" altLang="en-US" kern="0"/>
              <a:t>応募資料の作成について②</a:t>
            </a:r>
            <a:br>
              <a:rPr lang="en-US" altLang="ja-JP" kern="0"/>
            </a:br>
            <a:r>
              <a:rPr lang="en-US" altLang="ja-JP" sz="2800" kern="0"/>
              <a:t>※</a:t>
            </a:r>
            <a:r>
              <a:rPr lang="ja-JP" altLang="en-US" sz="2800" kern="0"/>
              <a:t>本スライドは削除して提出してください。</a:t>
            </a:r>
            <a:endParaRPr lang="ja-JP" altLang="en-US" kern="0"/>
          </a:p>
        </p:txBody>
      </p:sp>
      <p:sp>
        <p:nvSpPr>
          <p:cNvPr id="9" name="コンテンツ プレースホルダー 2">
            <a:extLst>
              <a:ext uri="{FF2B5EF4-FFF2-40B4-BE49-F238E27FC236}">
                <a16:creationId xmlns:a16="http://schemas.microsoft.com/office/drawing/2014/main" id="{CE38140B-871F-1B7B-444B-BC0A01C90E84}"/>
              </a:ext>
            </a:extLst>
          </p:cNvPr>
          <p:cNvSpPr txBox="1">
            <a:spLocks noChangeArrowheads="1"/>
          </p:cNvSpPr>
          <p:nvPr/>
        </p:nvSpPr>
        <p:spPr bwMode="auto">
          <a:xfrm>
            <a:off x="512763" y="1668463"/>
            <a:ext cx="9236075" cy="4543425"/>
          </a:xfrm>
          <a:prstGeom prst="rect">
            <a:avLst/>
          </a:prstGeom>
          <a:noFill/>
          <a:ln w="9525">
            <a:solidFill>
              <a:srgbClr val="000000"/>
            </a:solidFill>
            <a:miter lim="800000"/>
            <a:headEnd/>
            <a:tailEnd/>
          </a:ln>
        </p:spPr>
        <p:txBody>
          <a:bodyPr lIns="99779" tIns="49890" rIns="99779" bIns="49890"/>
          <a:lstStyle>
            <a:lvl1pPr marL="0" indent="0" algn="ctr" defTabSz="998538" rtl="0" eaLnBrk="0" fontAlgn="base" hangingPunct="0">
              <a:spcBef>
                <a:spcPct val="20000"/>
              </a:spcBef>
              <a:spcAft>
                <a:spcPct val="0"/>
              </a:spcAft>
              <a:buNone/>
              <a:defRPr kumimoji="1" sz="3500">
                <a:solidFill>
                  <a:schemeClr val="tx1"/>
                </a:solidFill>
                <a:latin typeface="+mn-lt"/>
                <a:ea typeface="+mn-ea"/>
                <a:cs typeface="+mn-cs"/>
              </a:defRPr>
            </a:lvl1pPr>
            <a:lvl2pPr marL="457200" indent="0" algn="ctr" defTabSz="998538" rtl="0" eaLnBrk="0" fontAlgn="base" hangingPunct="0">
              <a:spcBef>
                <a:spcPct val="20000"/>
              </a:spcBef>
              <a:spcAft>
                <a:spcPct val="0"/>
              </a:spcAft>
              <a:buNone/>
              <a:defRPr kumimoji="1" sz="3100">
                <a:solidFill>
                  <a:schemeClr val="tx1"/>
                </a:solidFill>
                <a:latin typeface="+mn-lt"/>
                <a:ea typeface="+mn-ea"/>
              </a:defRPr>
            </a:lvl2pPr>
            <a:lvl3pPr marL="914400" indent="0" algn="ctr" defTabSz="998538" rtl="0" eaLnBrk="0" fontAlgn="base" hangingPunct="0">
              <a:spcBef>
                <a:spcPct val="20000"/>
              </a:spcBef>
              <a:spcAft>
                <a:spcPct val="0"/>
              </a:spcAft>
              <a:buNone/>
              <a:defRPr kumimoji="1" sz="2600">
                <a:solidFill>
                  <a:schemeClr val="tx1"/>
                </a:solidFill>
                <a:latin typeface="+mn-lt"/>
                <a:ea typeface="+mn-ea"/>
              </a:defRPr>
            </a:lvl3pPr>
            <a:lvl4pPr marL="1371600" indent="0" algn="ctr" defTabSz="998538" rtl="0" eaLnBrk="0" fontAlgn="base" hangingPunct="0">
              <a:spcBef>
                <a:spcPct val="20000"/>
              </a:spcBef>
              <a:spcAft>
                <a:spcPct val="0"/>
              </a:spcAft>
              <a:buNone/>
              <a:defRPr kumimoji="1" sz="2200">
                <a:solidFill>
                  <a:schemeClr val="tx1"/>
                </a:solidFill>
                <a:latin typeface="+mn-lt"/>
                <a:ea typeface="+mn-ea"/>
              </a:defRPr>
            </a:lvl4pPr>
            <a:lvl5pPr marL="1828800" indent="0" algn="ctr" defTabSz="998538" rtl="0" eaLnBrk="0" fontAlgn="base" hangingPunct="0">
              <a:spcBef>
                <a:spcPct val="20000"/>
              </a:spcBef>
              <a:spcAft>
                <a:spcPct val="0"/>
              </a:spcAft>
              <a:buNone/>
              <a:defRPr kumimoji="1" sz="2200">
                <a:solidFill>
                  <a:schemeClr val="tx1"/>
                </a:solidFill>
                <a:latin typeface="+mn-lt"/>
                <a:ea typeface="+mn-ea"/>
              </a:defRPr>
            </a:lvl5pPr>
            <a:lvl6pPr marL="2286000" indent="0" algn="ctr" defTabSz="998538" rtl="0" fontAlgn="base">
              <a:spcBef>
                <a:spcPct val="20000"/>
              </a:spcBef>
              <a:spcAft>
                <a:spcPct val="0"/>
              </a:spcAft>
              <a:buNone/>
              <a:defRPr kumimoji="1" sz="2200">
                <a:solidFill>
                  <a:schemeClr val="tx1"/>
                </a:solidFill>
                <a:latin typeface="+mn-lt"/>
                <a:ea typeface="+mn-ea"/>
              </a:defRPr>
            </a:lvl6pPr>
            <a:lvl7pPr marL="2743200" indent="0" algn="ctr" defTabSz="998538" rtl="0" fontAlgn="base">
              <a:spcBef>
                <a:spcPct val="20000"/>
              </a:spcBef>
              <a:spcAft>
                <a:spcPct val="0"/>
              </a:spcAft>
              <a:buNone/>
              <a:defRPr kumimoji="1" sz="2200">
                <a:solidFill>
                  <a:schemeClr val="tx1"/>
                </a:solidFill>
                <a:latin typeface="+mn-lt"/>
                <a:ea typeface="+mn-ea"/>
              </a:defRPr>
            </a:lvl7pPr>
            <a:lvl8pPr marL="3200400" indent="0" algn="ctr" defTabSz="998538" rtl="0" fontAlgn="base">
              <a:spcBef>
                <a:spcPct val="20000"/>
              </a:spcBef>
              <a:spcAft>
                <a:spcPct val="0"/>
              </a:spcAft>
              <a:buNone/>
              <a:defRPr kumimoji="1" sz="2200">
                <a:solidFill>
                  <a:schemeClr val="tx1"/>
                </a:solidFill>
                <a:latin typeface="+mn-lt"/>
                <a:ea typeface="+mn-ea"/>
              </a:defRPr>
            </a:lvl8pPr>
            <a:lvl9pPr marL="3657600" indent="0" algn="ctr" defTabSz="998538" rtl="0" fontAlgn="base">
              <a:spcBef>
                <a:spcPct val="20000"/>
              </a:spcBef>
              <a:spcAft>
                <a:spcPct val="0"/>
              </a:spcAft>
              <a:buNone/>
              <a:defRPr kumimoji="1" sz="2200">
                <a:solidFill>
                  <a:schemeClr val="tx1"/>
                </a:solidFill>
                <a:latin typeface="+mn-lt"/>
                <a:ea typeface="+mn-ea"/>
              </a:defRPr>
            </a:lvl9pPr>
          </a:lstStyle>
          <a:p>
            <a:pPr marL="182563" indent="-182563" algn="l">
              <a:defRPr/>
            </a:pPr>
            <a:r>
              <a:rPr lang="ja-JP" altLang="en-US" sz="2800" kern="0"/>
              <a:t>○様式内の案内に沿って作成してください。</a:t>
            </a:r>
            <a:r>
              <a:rPr lang="ja-JP" altLang="en-US" sz="2800" u="sng" kern="0"/>
              <a:t>案内から逸脱した資料は不受理となる場合があります。</a:t>
            </a:r>
            <a:endParaRPr lang="en-US" altLang="ja-JP" sz="2800" u="sng" kern="0"/>
          </a:p>
          <a:p>
            <a:pPr marL="182563" indent="-182563" algn="l">
              <a:defRPr/>
            </a:pPr>
            <a:r>
              <a:rPr lang="ja-JP" altLang="en-US" sz="2800" kern="0"/>
              <a:t>　特に以下の点にご留意ください。</a:t>
            </a:r>
            <a:endParaRPr lang="en-US" altLang="ja-JP" sz="2800" kern="0"/>
          </a:p>
          <a:p>
            <a:pPr marL="182563" indent="-182563" algn="l">
              <a:defRPr/>
            </a:pPr>
            <a:r>
              <a:rPr lang="ja-JP" altLang="en-US" sz="2400" kern="0"/>
              <a:t>　・最新の様式を用いているか</a:t>
            </a:r>
            <a:r>
              <a:rPr lang="ja-JP" altLang="en-US" sz="2200" kern="0"/>
              <a:t>（過去の公募の様式を用いていないか）</a:t>
            </a:r>
            <a:r>
              <a:rPr lang="ja-JP" altLang="en-US" sz="2400" kern="0"/>
              <a:t>。</a:t>
            </a:r>
            <a:endParaRPr lang="en-US" altLang="ja-JP" sz="2400" kern="0"/>
          </a:p>
          <a:p>
            <a:pPr marL="182563" indent="-182563" algn="l">
              <a:defRPr/>
            </a:pPr>
            <a:r>
              <a:rPr lang="ja-JP" altLang="en-US" sz="2400" kern="0"/>
              <a:t>　・所定のページ数や文字ポイント等で記載しているか。</a:t>
            </a:r>
            <a:endParaRPr lang="en-US" altLang="ja-JP" sz="2400" kern="0"/>
          </a:p>
          <a:p>
            <a:pPr marL="360000" indent="-360000" algn="l">
              <a:defRPr/>
            </a:pPr>
            <a:r>
              <a:rPr lang="ja-JP" altLang="en-US" sz="2400" kern="0"/>
              <a:t>　・金額、</a:t>
            </a:r>
            <a:r>
              <a:rPr lang="en-US" altLang="ja-JP" sz="2400" kern="0"/>
              <a:t>CO2</a:t>
            </a:r>
            <a:r>
              <a:rPr lang="ja-JP" altLang="en-US" sz="2400" kern="0"/>
              <a:t>削減量等の数値について、</a:t>
            </a:r>
            <a:endParaRPr lang="en-US" altLang="ja-JP" sz="2400" kern="0"/>
          </a:p>
          <a:p>
            <a:pPr marL="360000" indent="-360000" algn="l">
              <a:defRPr/>
            </a:pPr>
            <a:r>
              <a:rPr lang="ja-JP" altLang="en-US" sz="2400" kern="0"/>
              <a:t>　　 ｰ 桁数等が正しく記載されているか。</a:t>
            </a:r>
            <a:endParaRPr lang="en-US" altLang="ja-JP" sz="2400" kern="0"/>
          </a:p>
          <a:p>
            <a:pPr marL="360000" indent="-360000" algn="l">
              <a:spcBef>
                <a:spcPts val="0"/>
              </a:spcBef>
              <a:defRPr/>
            </a:pPr>
            <a:r>
              <a:rPr lang="ja-JP" altLang="en-US" sz="2000" kern="0"/>
              <a:t>　　　 　 （様式内で単位を設定している箇所がありますのでご注意ください）</a:t>
            </a:r>
            <a:endParaRPr lang="en-US" altLang="ja-JP" sz="2000" kern="0"/>
          </a:p>
          <a:p>
            <a:pPr marL="360000" indent="-360000" algn="l">
              <a:defRPr/>
            </a:pPr>
            <a:r>
              <a:rPr lang="ja-JP" altLang="en-US" sz="2400" kern="0"/>
              <a:t>　　 ｰ 有効数字等が統一されているか。</a:t>
            </a:r>
            <a:endParaRPr lang="en-US" altLang="ja-JP" sz="2400" kern="0"/>
          </a:p>
          <a:p>
            <a:pPr marL="360000" indent="-360000" algn="l">
              <a:defRPr/>
            </a:pPr>
            <a:r>
              <a:rPr lang="ja-JP" altLang="en-US" sz="2400" kern="0"/>
              <a:t>　 　ｰ 正しく計算が行われているか。</a:t>
            </a:r>
            <a:endParaRPr lang="en-US" altLang="ja-JP" sz="2800" kern="0"/>
          </a:p>
          <a:p>
            <a:pPr marL="182563" indent="-182563" algn="l">
              <a:defRPr/>
            </a:pPr>
            <a:endParaRPr lang="en-US" altLang="ja-JP" sz="2800" kern="0"/>
          </a:p>
          <a:p>
            <a:pPr marL="182563" indent="-182563" algn="l">
              <a:defRPr/>
            </a:pPr>
            <a:endParaRPr lang="en-US" altLang="ja-JP" sz="1800" ker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a:extLst>
              <a:ext uri="{FF2B5EF4-FFF2-40B4-BE49-F238E27FC236}">
                <a16:creationId xmlns:a16="http://schemas.microsoft.com/office/drawing/2014/main" id="{9F4758D1-0E64-C96C-83EA-B5C8CD14C2DB}"/>
              </a:ext>
            </a:extLst>
          </p:cNvPr>
          <p:cNvSpPr>
            <a:spLocks noGrp="1" noChangeArrowheads="1"/>
          </p:cNvSpPr>
          <p:nvPr>
            <p:ph type="title"/>
          </p:nvPr>
        </p:nvSpPr>
        <p:spPr/>
        <p:txBody>
          <a:bodyPr/>
          <a:lstStyle/>
          <a:p>
            <a:r>
              <a:rPr lang="ja-JP" altLang="en-US"/>
              <a:t>概要資料について</a:t>
            </a:r>
            <a:br>
              <a:rPr lang="en-US" altLang="ja-JP"/>
            </a:br>
            <a:r>
              <a:rPr lang="en-US" altLang="ja-JP" sz="2800"/>
              <a:t>※</a:t>
            </a:r>
            <a:r>
              <a:rPr lang="ja-JP" altLang="en-US" sz="2800"/>
              <a:t>本スライドは削除して提出してください。</a:t>
            </a:r>
            <a:endParaRPr lang="ja-JP" altLang="en-US"/>
          </a:p>
        </p:txBody>
      </p:sp>
      <p:sp>
        <p:nvSpPr>
          <p:cNvPr id="6147" name="コンテンツ プレースホルダー 2">
            <a:extLst>
              <a:ext uri="{FF2B5EF4-FFF2-40B4-BE49-F238E27FC236}">
                <a16:creationId xmlns:a16="http://schemas.microsoft.com/office/drawing/2014/main" id="{0F37EFA8-33C8-E3D4-E9CF-0D73F5623BE7}"/>
              </a:ext>
            </a:extLst>
          </p:cNvPr>
          <p:cNvSpPr>
            <a:spLocks noGrp="1" noChangeArrowheads="1"/>
          </p:cNvSpPr>
          <p:nvPr>
            <p:ph idx="1"/>
          </p:nvPr>
        </p:nvSpPr>
        <p:spPr/>
        <p:txBody>
          <a:bodyPr/>
          <a:lstStyle/>
          <a:p>
            <a:r>
              <a:rPr lang="ja-JP" altLang="ja-JP" sz="1800"/>
              <a:t>斜体の部分は</a:t>
            </a:r>
            <a:r>
              <a:rPr lang="ja-JP" altLang="en-US" sz="1800"/>
              <a:t>すべて</a:t>
            </a:r>
            <a:r>
              <a:rPr lang="ja-JP" altLang="ja-JP" sz="1800"/>
              <a:t>削除して</a:t>
            </a:r>
            <a:r>
              <a:rPr lang="ja-JP" altLang="en-US" sz="1800"/>
              <a:t>くだ</a:t>
            </a:r>
            <a:r>
              <a:rPr lang="ja-JP" altLang="ja-JP" sz="1800"/>
              <a:t>さい。</a:t>
            </a:r>
            <a:r>
              <a:rPr lang="ja-JP" altLang="en-US" sz="1800"/>
              <a:t>斜体の文言をそのまま使いたい場合は斜体を解除し、提出資料に斜体がないようにしてください。</a:t>
            </a:r>
            <a:r>
              <a:rPr lang="ja-JP" altLang="ja-JP" sz="1800"/>
              <a:t>他の部分も記載内容を大きく削らない範囲で必要に応じて削除・修正をお願いします。</a:t>
            </a:r>
            <a:endParaRPr lang="en-US" altLang="ja-JP" sz="1800"/>
          </a:p>
          <a:p>
            <a:r>
              <a:rPr lang="ja-JP" altLang="ja-JP" sz="1800"/>
              <a:t>サンプルの構成（ページ構成、枠取り等）を崩さないようにしてください。</a:t>
            </a:r>
          </a:p>
          <a:p>
            <a:r>
              <a:rPr lang="ja-JP" altLang="ja-JP" sz="1800"/>
              <a:t>文字ポイント数は</a:t>
            </a:r>
            <a:r>
              <a:rPr lang="en-US" altLang="ja-JP" sz="1800"/>
              <a:t>10.5</a:t>
            </a:r>
            <a:r>
              <a:rPr lang="ja-JP" altLang="ja-JP" sz="1800"/>
              <a:t>ポイント以上（図表中の文字は小さすぎない範囲で任意の大きさ）とし</a:t>
            </a:r>
            <a:r>
              <a:rPr lang="ja-JP" altLang="en-US" sz="1800"/>
              <a:t>てください</a:t>
            </a:r>
            <a:r>
              <a:rPr lang="ja-JP" altLang="ja-JP" sz="1800"/>
              <a:t>。</a:t>
            </a:r>
          </a:p>
          <a:p>
            <a:r>
              <a:rPr lang="en-US" altLang="ja-JP" sz="1800"/>
              <a:t>Microsoft PowerPoint 2010</a:t>
            </a:r>
            <a:r>
              <a:rPr lang="ja-JP" altLang="en-US" sz="1800"/>
              <a:t>以降のバージョン</a:t>
            </a:r>
            <a:r>
              <a:rPr lang="ja-JP" altLang="ja-JP" sz="1800"/>
              <a:t>を使用して作成してください。</a:t>
            </a:r>
          </a:p>
          <a:p>
            <a:r>
              <a:rPr lang="en-US" altLang="ja-JP" sz="1800"/>
              <a:t>PDF</a:t>
            </a:r>
            <a:r>
              <a:rPr lang="ja-JP" altLang="en-US" sz="1800"/>
              <a:t>へ</a:t>
            </a:r>
            <a:r>
              <a:rPr lang="ja-JP" altLang="ja-JP" sz="1800"/>
              <a:t>変換等せず、パワーポイントで提出してください。</a:t>
            </a:r>
          </a:p>
          <a:p>
            <a:r>
              <a:rPr lang="ja-JP" altLang="ja-JP" sz="1800"/>
              <a:t>添付ファイルが</a:t>
            </a:r>
            <a:r>
              <a:rPr lang="en-US" altLang="ja-JP" sz="1800"/>
              <a:t>10MB</a:t>
            </a:r>
            <a:r>
              <a:rPr lang="ja-JP" altLang="ja-JP" sz="1800"/>
              <a:t>を超える</a:t>
            </a:r>
            <a:r>
              <a:rPr lang="ja-JP" altLang="en-US" sz="1800"/>
              <a:t>メール</a:t>
            </a:r>
            <a:r>
              <a:rPr lang="ja-JP" altLang="ja-JP" sz="1800"/>
              <a:t>は受信できませんので、その際には分割して提出してください。</a:t>
            </a:r>
            <a:endParaRPr lang="en-US" altLang="ja-JP" sz="1800"/>
          </a:p>
          <a:p>
            <a:r>
              <a:rPr lang="ja-JP" altLang="en-US" sz="1800"/>
              <a:t>経費については、原則としてすべて税込みで記載してください。</a:t>
            </a:r>
            <a:endParaRPr lang="en-US" altLang="ja-JP" sz="1800"/>
          </a:p>
          <a:p>
            <a:r>
              <a:rPr lang="ja-JP" altLang="en-US" sz="1800"/>
              <a:t>事業実施期間については、原則として３年度以内です。</a:t>
            </a:r>
            <a:endParaRPr lang="en-US" altLang="ja-JP" sz="1800"/>
          </a:p>
        </p:txBody>
      </p:sp>
      <p:sp>
        <p:nvSpPr>
          <p:cNvPr id="6148" name="スライド番号プレースホルダー 1">
            <a:extLst>
              <a:ext uri="{FF2B5EF4-FFF2-40B4-BE49-F238E27FC236}">
                <a16:creationId xmlns:a16="http://schemas.microsoft.com/office/drawing/2014/main" id="{BA1D4823-FCB9-1785-C2B4-D98280A8426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DF61CC8B-9536-4A50-B145-113A3FA28573}" type="slidenum">
              <a:rPr lang="en-US" altLang="ja-JP" smtClean="0"/>
              <a:pPr/>
              <a:t>3</a:t>
            </a:fld>
            <a:endParaRPr lang="en-US" altLang="ja-JP"/>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58">
            <a:extLst>
              <a:ext uri="{FF2B5EF4-FFF2-40B4-BE49-F238E27FC236}">
                <a16:creationId xmlns:a16="http://schemas.microsoft.com/office/drawing/2014/main" id="{EF3CED28-E993-B743-0D39-1E4FAE8FD66C}"/>
              </a:ext>
            </a:extLst>
          </p:cNvPr>
          <p:cNvSpPr>
            <a:spLocks noChangeArrowheads="1"/>
          </p:cNvSpPr>
          <p:nvPr/>
        </p:nvSpPr>
        <p:spPr bwMode="auto">
          <a:xfrm>
            <a:off x="130175" y="754063"/>
            <a:ext cx="10009188" cy="6307137"/>
          </a:xfrm>
          <a:prstGeom prst="roundRect">
            <a:avLst>
              <a:gd name="adj" fmla="val 2213"/>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　　</a:t>
            </a:r>
          </a:p>
        </p:txBody>
      </p:sp>
      <p:sp>
        <p:nvSpPr>
          <p:cNvPr id="7171" name="Text Box 25">
            <a:extLst>
              <a:ext uri="{FF2B5EF4-FFF2-40B4-BE49-F238E27FC236}">
                <a16:creationId xmlns:a16="http://schemas.microsoft.com/office/drawing/2014/main" id="{26D978A7-5ADF-90BF-EC29-64557DC1D9F7}"/>
              </a:ext>
            </a:extLst>
          </p:cNvPr>
          <p:cNvSpPr txBox="1">
            <a:spLocks noChangeArrowheads="1"/>
          </p:cNvSpPr>
          <p:nvPr/>
        </p:nvSpPr>
        <p:spPr bwMode="auto">
          <a:xfrm>
            <a:off x="228600" y="664841"/>
            <a:ext cx="1581150" cy="28480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49586" rIns="0" bIns="49586" anchor="ctr" anchorCtr="1">
            <a:spAutoFit/>
          </a:bodyPr>
          <a:lstStyle>
            <a:lvl1pPr defTabSz="992188">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92188">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92188">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200" b="1" u="sng">
                <a:latin typeface="ＭＳ Ｐゴシック" panose="020B0600070205080204" pitchFamily="50" charset="-128"/>
              </a:rPr>
              <a:t>(1)</a:t>
            </a:r>
            <a:r>
              <a:rPr lang="ja-JP" altLang="en-US" sz="1200" b="1" u="sng">
                <a:latin typeface="ＭＳ Ｐゴシック" panose="020B0600070205080204" pitchFamily="50" charset="-128"/>
              </a:rPr>
              <a:t>実証事業概要</a:t>
            </a:r>
          </a:p>
        </p:txBody>
      </p:sp>
      <p:sp>
        <p:nvSpPr>
          <p:cNvPr id="4100" name="Text Box 14">
            <a:extLst>
              <a:ext uri="{FF2B5EF4-FFF2-40B4-BE49-F238E27FC236}">
                <a16:creationId xmlns:a16="http://schemas.microsoft.com/office/drawing/2014/main" id="{7A5DA9DB-9407-36DA-9A07-B61AACBA1DB4}"/>
              </a:ext>
            </a:extLst>
          </p:cNvPr>
          <p:cNvSpPr txBox="1">
            <a:spLocks noChangeArrowheads="1"/>
          </p:cNvSpPr>
          <p:nvPr/>
        </p:nvSpPr>
        <p:spPr bwMode="auto">
          <a:xfrm>
            <a:off x="206375" y="933450"/>
            <a:ext cx="4908550" cy="823272"/>
          </a:xfrm>
          <a:prstGeom prst="rect">
            <a:avLst/>
          </a:prstGeom>
          <a:noFill/>
          <a:ln>
            <a:noFill/>
          </a:ln>
        </p:spPr>
        <p:txBody>
          <a:bodyPr lIns="95218" tIns="47610" rIns="95218" bIns="47610">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spcBef>
                <a:spcPct val="0"/>
              </a:spcBef>
              <a:buFontTx/>
              <a:buNone/>
              <a:defRPr/>
            </a:pPr>
            <a:r>
              <a:rPr lang="ja-JP" altLang="en-US" sz="1050" b="1">
                <a:latin typeface="Century" panose="02040604050505020304" pitchFamily="18" charset="0"/>
              </a:rPr>
              <a:t>①</a:t>
            </a:r>
            <a:r>
              <a:rPr lang="en-US" altLang="ja-JP" sz="1050" b="1">
                <a:latin typeface="Century" panose="02040604050505020304" pitchFamily="18" charset="0"/>
              </a:rPr>
              <a:t>【</a:t>
            </a:r>
            <a:r>
              <a:rPr lang="ja-JP" altLang="en-US" sz="1050" b="1">
                <a:latin typeface="Century" panose="02040604050505020304" pitchFamily="18" charset="0"/>
              </a:rPr>
              <a:t>事業の概要・目的</a:t>
            </a:r>
            <a:r>
              <a:rPr lang="en-US" altLang="ja-JP" sz="1050" b="1">
                <a:latin typeface="Century" panose="02040604050505020304" pitchFamily="18" charset="0"/>
              </a:rPr>
              <a:t>】</a:t>
            </a:r>
          </a:p>
          <a:p>
            <a:pPr marL="93663" indent="-93663" eaLnBrk="1" hangingPunct="1">
              <a:lnSpc>
                <a:spcPct val="90000"/>
              </a:lnSpc>
              <a:spcBef>
                <a:spcPct val="0"/>
              </a:spcBef>
              <a:buFontTx/>
              <a:buNone/>
              <a:defRPr/>
            </a:pPr>
            <a:r>
              <a:rPr lang="ja-JP" altLang="en-US" sz="1050" i="1">
                <a:latin typeface="Century" panose="02040604050505020304" pitchFamily="18" charset="0"/>
              </a:rPr>
              <a:t>　本事業の概要及び本事業がどのように</a:t>
            </a:r>
            <a:r>
              <a:rPr lang="en-US" altLang="ja-JP" sz="1050" i="1">
                <a:latin typeface="Century" panose="02040604050505020304" pitchFamily="18" charset="0"/>
              </a:rPr>
              <a:t>CO2</a:t>
            </a:r>
            <a:r>
              <a:rPr lang="ja-JP" altLang="en-US" sz="1050" i="1">
                <a:latin typeface="Century" panose="02040604050505020304" pitchFamily="18" charset="0"/>
              </a:rPr>
              <a:t>排出削減に結びつくかについて、</a:t>
            </a:r>
            <a:r>
              <a:rPr lang="ja-JP" altLang="en-US" sz="1050" i="1">
                <a:latin typeface="Century" panose="02040604050505020304" pitchFamily="18" charset="0"/>
                <a:ea typeface="ＭＳ Ｐゴシック" charset="-128"/>
              </a:rPr>
              <a:t> 国内及び海外の動向や実証の理念・骨子、その意義（新規性・実用性・発展性）等を踏まえ、平易な表現で</a:t>
            </a:r>
            <a:r>
              <a:rPr lang="ja-JP" altLang="en-US" sz="1050" i="1">
                <a:latin typeface="Century" panose="02040604050505020304" pitchFamily="18" charset="0"/>
              </a:rPr>
              <a:t>分かりやすく端的に記載してください（</a:t>
            </a:r>
            <a:r>
              <a:rPr lang="en-US" altLang="ja-JP" sz="1050" i="1">
                <a:latin typeface="Century" panose="02040604050505020304" pitchFamily="18" charset="0"/>
              </a:rPr>
              <a:t>300</a:t>
            </a:r>
            <a:r>
              <a:rPr lang="ja-JP" altLang="en-US" sz="1050" i="1">
                <a:latin typeface="Century" panose="02040604050505020304" pitchFamily="18" charset="0"/>
              </a:rPr>
              <a:t>文字以内）。</a:t>
            </a:r>
          </a:p>
          <a:p>
            <a:pPr marL="93663" indent="-93663" eaLnBrk="1" hangingPunct="1">
              <a:lnSpc>
                <a:spcPct val="90000"/>
              </a:lnSpc>
              <a:spcBef>
                <a:spcPct val="0"/>
              </a:spcBef>
              <a:buFontTx/>
              <a:buNone/>
              <a:defRPr/>
            </a:pPr>
            <a:r>
              <a:rPr lang="ja-JP" altLang="en-US" sz="1050" i="1">
                <a:latin typeface="Century" panose="02040604050505020304" pitchFamily="18" charset="0"/>
              </a:rPr>
              <a:t>　</a:t>
            </a:r>
            <a:endParaRPr lang="en-US" altLang="ja-JP" sz="1050" i="1">
              <a:latin typeface="Century" panose="02040604050505020304" pitchFamily="18" charset="0"/>
            </a:endParaRPr>
          </a:p>
        </p:txBody>
      </p:sp>
      <p:graphicFrame>
        <p:nvGraphicFramePr>
          <p:cNvPr id="3240" name="Group 168">
            <a:extLst>
              <a:ext uri="{FF2B5EF4-FFF2-40B4-BE49-F238E27FC236}">
                <a16:creationId xmlns:a16="http://schemas.microsoft.com/office/drawing/2014/main" id="{5CF3F97E-3D1F-1CC2-FA14-438D3A0CFC2B}"/>
              </a:ext>
            </a:extLst>
          </p:cNvPr>
          <p:cNvGraphicFramePr>
            <a:graphicFrameLocks noGrp="1"/>
          </p:cNvGraphicFramePr>
          <p:nvPr>
            <p:extLst>
              <p:ext uri="{D42A27DB-BD31-4B8C-83A1-F6EECF244321}">
                <p14:modId xmlns:p14="http://schemas.microsoft.com/office/powerpoint/2010/main" val="3373615938"/>
              </p:ext>
            </p:extLst>
          </p:nvPr>
        </p:nvGraphicFramePr>
        <p:xfrm>
          <a:off x="130175" y="119063"/>
          <a:ext cx="7146925" cy="574675"/>
        </p:xfrm>
        <a:graphic>
          <a:graphicData uri="http://schemas.openxmlformats.org/drawingml/2006/table">
            <a:tbl>
              <a:tblPr/>
              <a:tblGrid>
                <a:gridCol w="4460875">
                  <a:extLst>
                    <a:ext uri="{9D8B030D-6E8A-4147-A177-3AD203B41FA5}">
                      <a16:colId xmlns:a16="http://schemas.microsoft.com/office/drawing/2014/main" val="20000"/>
                    </a:ext>
                  </a:extLst>
                </a:gridCol>
                <a:gridCol w="2686050">
                  <a:extLst>
                    <a:ext uri="{9D8B030D-6E8A-4147-A177-3AD203B41FA5}">
                      <a16:colId xmlns:a16="http://schemas.microsoft.com/office/drawing/2014/main" val="20001"/>
                    </a:ext>
                  </a:extLst>
                </a:gridCol>
              </a:tblGrid>
              <a:tr h="300037">
                <a:tc gridSpan="2">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200" b="1" i="0" u="none" strike="noStrike" cap="none" normalizeH="0" baseline="0">
                          <a:ln>
                            <a:noFill/>
                          </a:ln>
                          <a:solidFill>
                            <a:schemeClr val="tx1"/>
                          </a:solidFill>
                          <a:effectLst/>
                          <a:latin typeface="Arial" charset="0"/>
                          <a:ea typeface="ＭＳ Ｐゴシック" pitchFamily="50" charset="-128"/>
                        </a:rPr>
                        <a:t>【</a:t>
                      </a:r>
                      <a:r>
                        <a:rPr kumimoji="1" lang="ja-JP" altLang="en-US" sz="1200" b="1" i="0" u="none" strike="noStrike" cap="none" normalizeH="0" baseline="0">
                          <a:ln>
                            <a:noFill/>
                          </a:ln>
                          <a:solidFill>
                            <a:schemeClr val="tx1"/>
                          </a:solidFill>
                          <a:effectLst/>
                          <a:latin typeface="Arial" charset="0"/>
                          <a:ea typeface="ＭＳ Ｐゴシック" pitchFamily="50" charset="-128"/>
                        </a:rPr>
                        <a:t>課題名</a:t>
                      </a:r>
                      <a:r>
                        <a:rPr kumimoji="1" lang="en-US" altLang="ja-JP" sz="1200" b="1" i="0" u="none" strike="noStrike" cap="none" normalizeH="0" baseline="0">
                          <a:ln>
                            <a:noFill/>
                          </a:ln>
                          <a:solidFill>
                            <a:schemeClr val="tx1"/>
                          </a:solidFill>
                          <a:effectLst/>
                          <a:latin typeface="Arial" charset="0"/>
                          <a:ea typeface="ＭＳ Ｐゴシック" pitchFamily="50" charset="-128"/>
                        </a:rPr>
                        <a:t>】○○</a:t>
                      </a:r>
                      <a:r>
                        <a:rPr kumimoji="1" lang="ja-JP" altLang="en-US" sz="1200" b="1" i="0" u="none" strike="noStrike" cap="none" normalizeH="0" baseline="0">
                          <a:ln>
                            <a:noFill/>
                          </a:ln>
                          <a:solidFill>
                            <a:schemeClr val="tx1"/>
                          </a:solidFill>
                          <a:effectLst/>
                          <a:latin typeface="Arial" charset="0"/>
                          <a:ea typeface="ＭＳ Ｐゴシック" pitchFamily="50" charset="-128"/>
                        </a:rPr>
                        <a:t>に関する実証（委託</a:t>
                      </a:r>
                      <a:r>
                        <a:rPr kumimoji="1" lang="en-US" altLang="ja-JP" sz="1200" b="1" i="0" u="none" strike="noStrike" cap="none" normalizeH="0" baseline="0">
                          <a:ln>
                            <a:noFill/>
                          </a:ln>
                          <a:solidFill>
                            <a:schemeClr val="tx1"/>
                          </a:solidFill>
                          <a:effectLst/>
                          <a:latin typeface="Arial" charset="0"/>
                          <a:ea typeface="ＭＳ Ｐゴシック" pitchFamily="50" charset="-128"/>
                        </a:rPr>
                        <a:t>and/or</a:t>
                      </a:r>
                      <a:r>
                        <a:rPr kumimoji="1" lang="ja-JP" altLang="en-US" sz="1200" b="1" i="0" u="none" strike="noStrike" cap="none" normalizeH="0" baseline="0">
                          <a:ln>
                            <a:noFill/>
                          </a:ln>
                          <a:solidFill>
                            <a:schemeClr val="tx1"/>
                          </a:solidFill>
                          <a:effectLst/>
                          <a:latin typeface="Arial" charset="0"/>
                          <a:ea typeface="ＭＳ Ｐゴシック" pitchFamily="50" charset="-128"/>
                        </a:rPr>
                        <a:t>補助）</a:t>
                      </a:r>
                    </a:p>
                  </a:txBody>
                  <a:tcPr marT="45745" marB="4574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extLst>
                  <a:ext uri="{0D108BD9-81ED-4DB2-BD59-A6C34878D82A}">
                    <a16:rowId xmlns:a16="http://schemas.microsoft.com/office/drawing/2014/main" val="10000"/>
                  </a:ext>
                </a:extLst>
              </a:tr>
              <a:tr h="274638">
                <a:tc>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200" b="1" i="0" u="none" strike="noStrike" cap="none" normalizeH="0" baseline="0">
                          <a:ln>
                            <a:noFill/>
                          </a:ln>
                          <a:solidFill>
                            <a:schemeClr val="tx1"/>
                          </a:solidFill>
                          <a:effectLst/>
                          <a:latin typeface="Arial" charset="0"/>
                          <a:ea typeface="ＭＳ Ｐゴシック" pitchFamily="50" charset="-128"/>
                        </a:rPr>
                        <a:t>【</a:t>
                      </a:r>
                      <a:r>
                        <a:rPr kumimoji="1" lang="ja-JP" altLang="en-US" sz="1200" b="1" i="0" u="none" strike="noStrike" cap="none" normalizeH="0" baseline="0">
                          <a:ln>
                            <a:noFill/>
                          </a:ln>
                          <a:solidFill>
                            <a:schemeClr val="tx1"/>
                          </a:solidFill>
                          <a:effectLst/>
                          <a:latin typeface="Arial" charset="0"/>
                          <a:ea typeface="ＭＳ Ｐゴシック" pitchFamily="50" charset="-128"/>
                        </a:rPr>
                        <a:t>代表者</a:t>
                      </a:r>
                      <a:r>
                        <a:rPr kumimoji="1" lang="en-US" altLang="ja-JP" sz="1200" b="1" i="0" u="none" strike="noStrike" cap="none" normalizeH="0" baseline="0">
                          <a:ln>
                            <a:noFill/>
                          </a:ln>
                          <a:solidFill>
                            <a:schemeClr val="tx1"/>
                          </a:solidFill>
                          <a:effectLst/>
                          <a:latin typeface="Arial" charset="0"/>
                          <a:ea typeface="ＭＳ Ｐゴシック" pitchFamily="50" charset="-128"/>
                        </a:rPr>
                        <a:t>】㈱○○</a:t>
                      </a:r>
                      <a:r>
                        <a:rPr kumimoji="1" lang="ja-JP" altLang="en-US" sz="1200" b="1" i="0" u="none" strike="noStrike" cap="none" normalizeH="0" baseline="0">
                          <a:ln>
                            <a:noFill/>
                          </a:ln>
                          <a:solidFill>
                            <a:schemeClr val="tx1"/>
                          </a:solidFill>
                          <a:effectLst/>
                          <a:latin typeface="Arial" charset="0"/>
                          <a:ea typeface="ＭＳ Ｐゴシック" pitchFamily="50" charset="-128"/>
                        </a:rPr>
                        <a:t>　○川○介</a:t>
                      </a:r>
                    </a:p>
                  </a:txBody>
                  <a:tcPr marT="45745" marB="457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100" b="1" i="0" u="none" strike="noStrike" cap="none" normalizeH="0" baseline="0">
                          <a:ln>
                            <a:noFill/>
                          </a:ln>
                          <a:solidFill>
                            <a:schemeClr val="tx1"/>
                          </a:solidFill>
                          <a:effectLst/>
                          <a:latin typeface="Arial" charset="0"/>
                          <a:ea typeface="ＭＳ Ｐゴシック" pitchFamily="50" charset="-128"/>
                        </a:rPr>
                        <a:t>【</a:t>
                      </a:r>
                      <a:r>
                        <a:rPr kumimoji="1" lang="ja-JP" altLang="en-US" sz="1100" b="1" i="0" u="none" strike="noStrike" cap="none" normalizeH="0" baseline="0">
                          <a:ln>
                            <a:noFill/>
                          </a:ln>
                          <a:solidFill>
                            <a:schemeClr val="tx1"/>
                          </a:solidFill>
                          <a:effectLst/>
                          <a:latin typeface="Arial" charset="0"/>
                          <a:ea typeface="ＭＳ Ｐゴシック" pitchFamily="50" charset="-128"/>
                        </a:rPr>
                        <a:t>実施予定年度</a:t>
                      </a:r>
                      <a:r>
                        <a:rPr kumimoji="1" lang="en-US" altLang="ja-JP" sz="1100" b="1" i="0" u="none" strike="noStrike" cap="none" normalizeH="0" baseline="0">
                          <a:ln>
                            <a:noFill/>
                          </a:ln>
                          <a:solidFill>
                            <a:schemeClr val="tx1"/>
                          </a:solidFill>
                          <a:effectLst/>
                          <a:latin typeface="Arial" charset="0"/>
                          <a:ea typeface="ＭＳ Ｐゴシック" pitchFamily="50" charset="-128"/>
                        </a:rPr>
                        <a:t>】</a:t>
                      </a:r>
                      <a:r>
                        <a:rPr kumimoji="1" lang="ja-JP" altLang="en-US" sz="1100" b="1" i="0" u="none" strike="noStrike" cap="none" normalizeH="0" baseline="0">
                          <a:ln>
                            <a:noFill/>
                          </a:ln>
                          <a:solidFill>
                            <a:schemeClr val="tx1"/>
                          </a:solidFill>
                          <a:effectLst/>
                          <a:latin typeface="Arial" charset="0"/>
                          <a:ea typeface="ＭＳ Ｐゴシック" pitchFamily="50" charset="-128"/>
                        </a:rPr>
                        <a:t>令和８年度～令和</a:t>
                      </a:r>
                      <a:r>
                        <a:rPr kumimoji="1" lang="en-US" altLang="ja-JP" sz="1100" b="1" i="0" u="none" strike="noStrike" cap="none" normalizeH="0" baseline="0">
                          <a:ln>
                            <a:noFill/>
                          </a:ln>
                          <a:solidFill>
                            <a:schemeClr val="tx1"/>
                          </a:solidFill>
                          <a:effectLst/>
                          <a:latin typeface="Arial" charset="0"/>
                          <a:ea typeface="ＭＳ Ｐゴシック" pitchFamily="50" charset="-128"/>
                        </a:rPr>
                        <a:t>X</a:t>
                      </a:r>
                      <a:r>
                        <a:rPr kumimoji="1" lang="ja-JP" altLang="en-US" sz="1100" b="1" i="0" u="none" strike="noStrike" cap="none" normalizeH="0" baseline="0">
                          <a:ln>
                            <a:noFill/>
                          </a:ln>
                          <a:solidFill>
                            <a:schemeClr val="tx1"/>
                          </a:solidFill>
                          <a:effectLst/>
                          <a:latin typeface="Arial" charset="0"/>
                          <a:ea typeface="ＭＳ Ｐゴシック" pitchFamily="50" charset="-128"/>
                        </a:rPr>
                        <a:t>年度</a:t>
                      </a:r>
                    </a:p>
                  </a:txBody>
                  <a:tcPr marT="45745" marB="457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4111" name="Text Box 266">
            <a:extLst>
              <a:ext uri="{FF2B5EF4-FFF2-40B4-BE49-F238E27FC236}">
                <a16:creationId xmlns:a16="http://schemas.microsoft.com/office/drawing/2014/main" id="{ABC42F31-81B9-4368-C1A4-5363D8A9C2D4}"/>
              </a:ext>
            </a:extLst>
          </p:cNvPr>
          <p:cNvSpPr txBox="1">
            <a:spLocks noChangeArrowheads="1"/>
          </p:cNvSpPr>
          <p:nvPr/>
        </p:nvSpPr>
        <p:spPr bwMode="auto">
          <a:xfrm>
            <a:off x="8583613" y="111125"/>
            <a:ext cx="1654175" cy="276225"/>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50000"/>
              </a:spcBef>
              <a:buFontTx/>
              <a:buNone/>
              <a:defRPr/>
            </a:pPr>
            <a:r>
              <a:rPr lang="ja-JP" altLang="en-US" sz="1200">
                <a:latin typeface="+mn-ea"/>
                <a:ea typeface="+mn-ea"/>
              </a:rPr>
              <a:t>令和８年○月○日</a:t>
            </a:r>
          </a:p>
        </p:txBody>
      </p:sp>
      <p:sp>
        <p:nvSpPr>
          <p:cNvPr id="4112" name="テキスト ボックス 38">
            <a:extLst>
              <a:ext uri="{FF2B5EF4-FFF2-40B4-BE49-F238E27FC236}">
                <a16:creationId xmlns:a16="http://schemas.microsoft.com/office/drawing/2014/main" id="{7987C855-B075-686B-C3FD-47E525175C76}"/>
              </a:ext>
            </a:extLst>
          </p:cNvPr>
          <p:cNvSpPr txBox="1">
            <a:spLocks noChangeArrowheads="1"/>
          </p:cNvSpPr>
          <p:nvPr/>
        </p:nvSpPr>
        <p:spPr bwMode="auto">
          <a:xfrm>
            <a:off x="5153025" y="822325"/>
            <a:ext cx="5021263" cy="1255728"/>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93663" indent="-93663" eaLnBrk="1" hangingPunct="1">
              <a:lnSpc>
                <a:spcPct val="90000"/>
              </a:lnSpc>
              <a:spcBef>
                <a:spcPct val="0"/>
              </a:spcBef>
              <a:buFontTx/>
              <a:buNone/>
              <a:defRPr/>
            </a:pPr>
            <a:r>
              <a:rPr lang="ja-JP" altLang="en-US" sz="1050" b="1"/>
              <a:t>③</a:t>
            </a:r>
            <a:r>
              <a:rPr lang="en-US" altLang="ja-JP" sz="1050" b="1"/>
              <a:t>【</a:t>
            </a:r>
            <a:r>
              <a:rPr lang="ja-JP" altLang="en-US" sz="1050" b="1"/>
              <a:t>実証スキーム</a:t>
            </a:r>
            <a:r>
              <a:rPr lang="en-US" altLang="ja-JP" sz="1050" b="1"/>
              <a:t>】</a:t>
            </a:r>
          </a:p>
          <a:p>
            <a:pPr marL="93663" indent="-93663" eaLnBrk="1" hangingPunct="1">
              <a:lnSpc>
                <a:spcPct val="90000"/>
              </a:lnSpc>
              <a:spcBef>
                <a:spcPct val="0"/>
              </a:spcBef>
              <a:buFontTx/>
              <a:buNone/>
              <a:defRPr/>
            </a:pPr>
            <a:r>
              <a:rPr lang="ja-JP" altLang="en-US" sz="1050"/>
              <a:t>　</a:t>
            </a:r>
            <a:r>
              <a:rPr lang="ja-JP" altLang="en-US" sz="1050" i="1"/>
              <a:t>本実証事業のスキームや実証事業の全体像について、分かりやすくかつ従来のスキーム対する変更・改良点を図示してください。導入技術や社会実装に重要な点が分かるよう作成してください。「②</a:t>
            </a:r>
            <a:r>
              <a:rPr lang="ja-JP" altLang="en-US" sz="1050" i="1">
                <a:latin typeface="Century" panose="02040604050505020304" pitchFamily="18" charset="0"/>
              </a:rPr>
              <a:t>技術</a:t>
            </a:r>
            <a:r>
              <a:rPr lang="ja-JP" altLang="en-US" sz="1050" i="1">
                <a:latin typeface="Century" panose="02040604050505020304" pitchFamily="18" charset="0"/>
                <a:ea typeface="ＭＳ Ｐゴシック" charset="-128"/>
              </a:rPr>
              <a:t>開発・</a:t>
            </a:r>
            <a:r>
              <a:rPr lang="ja-JP" altLang="en-US" sz="1050" i="1">
                <a:latin typeface="Century" panose="02040604050505020304" pitchFamily="18" charset="0"/>
              </a:rPr>
              <a:t>実証</a:t>
            </a:r>
            <a:r>
              <a:rPr lang="ja-JP" altLang="en-US" sz="1050" i="1"/>
              <a:t>の内容」に対応して、核となる技術や</a:t>
            </a:r>
            <a:r>
              <a:rPr lang="en-US" altLang="ja-JP" sz="1050" i="1"/>
              <a:t>PR</a:t>
            </a:r>
            <a:r>
              <a:rPr lang="ja-JP" altLang="en-US" sz="1050" i="1"/>
              <a:t>ポイントを明確にしてください。</a:t>
            </a:r>
            <a:endParaRPr lang="en-US" altLang="ja-JP" sz="1050" i="1">
              <a:latin typeface="Century" panose="02040604050505020304" pitchFamily="18" charset="0"/>
            </a:endParaRPr>
          </a:p>
          <a:p>
            <a:pPr marL="93663" indent="-93663" eaLnBrk="1" hangingPunct="1">
              <a:lnSpc>
                <a:spcPct val="90000"/>
              </a:lnSpc>
              <a:spcBef>
                <a:spcPct val="0"/>
              </a:spcBef>
              <a:buFontTx/>
              <a:buNone/>
              <a:defRPr/>
            </a:pPr>
            <a:endParaRPr lang="en-US" altLang="ja-JP" sz="1050" i="1">
              <a:latin typeface="Century" panose="02040604050505020304" pitchFamily="18" charset="0"/>
            </a:endParaRPr>
          </a:p>
          <a:p>
            <a:pPr marL="93663" indent="-93663" eaLnBrk="1" hangingPunct="1">
              <a:lnSpc>
                <a:spcPct val="90000"/>
              </a:lnSpc>
              <a:spcBef>
                <a:spcPct val="0"/>
              </a:spcBef>
              <a:buFontTx/>
              <a:buNone/>
              <a:defRPr/>
            </a:pPr>
            <a:r>
              <a:rPr lang="ja-JP" altLang="en-US" sz="1050" i="1">
                <a:latin typeface="Century" panose="02040604050505020304" pitchFamily="18" charset="0"/>
              </a:rPr>
              <a:t>＜記入例＞</a:t>
            </a:r>
            <a:endParaRPr lang="en-US" altLang="ja-JP" sz="1050" i="1">
              <a:latin typeface="Century" panose="02040604050505020304" pitchFamily="18" charset="0"/>
            </a:endParaRPr>
          </a:p>
          <a:p>
            <a:pPr marL="93663" indent="-93663" eaLnBrk="1" hangingPunct="1">
              <a:lnSpc>
                <a:spcPct val="90000"/>
              </a:lnSpc>
              <a:spcBef>
                <a:spcPct val="0"/>
              </a:spcBef>
              <a:buFontTx/>
              <a:buNone/>
              <a:defRPr/>
            </a:pPr>
            <a:r>
              <a:rPr lang="ja-JP" altLang="en-US" sz="1050" i="1">
                <a:latin typeface="Century" panose="02040604050505020304" pitchFamily="18" charset="0"/>
              </a:rPr>
              <a:t>・実証スキーム</a:t>
            </a:r>
            <a:endParaRPr lang="en-US" altLang="ja-JP" sz="1050" i="1" strike="sngStrike">
              <a:latin typeface="Century" panose="02040604050505020304" pitchFamily="18" charset="0"/>
            </a:endParaRPr>
          </a:p>
        </p:txBody>
      </p:sp>
      <p:sp>
        <p:nvSpPr>
          <p:cNvPr id="4114" name="Text Box 31">
            <a:extLst>
              <a:ext uri="{FF2B5EF4-FFF2-40B4-BE49-F238E27FC236}">
                <a16:creationId xmlns:a16="http://schemas.microsoft.com/office/drawing/2014/main" id="{3A27D182-5AA0-2089-5E65-D01930256063}"/>
              </a:ext>
            </a:extLst>
          </p:cNvPr>
          <p:cNvSpPr txBox="1">
            <a:spLocks noChangeArrowheads="1"/>
          </p:cNvSpPr>
          <p:nvPr/>
        </p:nvSpPr>
        <p:spPr bwMode="auto">
          <a:xfrm>
            <a:off x="5153025" y="5311775"/>
            <a:ext cx="5022850" cy="1259545"/>
          </a:xfrm>
          <a:prstGeom prst="rect">
            <a:avLst/>
          </a:prstGeom>
          <a:noFill/>
          <a:ln>
            <a:noFill/>
          </a:ln>
        </p:spPr>
        <p:txBody>
          <a:bodyPr lIns="95218" tIns="47610" rIns="95218" bIns="47610">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spcBef>
                <a:spcPct val="0"/>
              </a:spcBef>
              <a:buFontTx/>
              <a:buNone/>
              <a:defRPr/>
            </a:pPr>
            <a:r>
              <a:rPr lang="ja-JP" altLang="en-US" sz="1050" b="1">
                <a:latin typeface="Century" panose="02040604050505020304" pitchFamily="18" charset="0"/>
              </a:rPr>
              <a:t>④</a:t>
            </a:r>
            <a:r>
              <a:rPr lang="en-US" altLang="ja-JP" sz="1050" b="1">
                <a:latin typeface="Century" panose="02040604050505020304" pitchFamily="18" charset="0"/>
              </a:rPr>
              <a:t>【</a:t>
            </a:r>
            <a:r>
              <a:rPr lang="ja-JP" altLang="en-US" sz="1050" b="1">
                <a:latin typeface="Century" panose="02040604050505020304" pitchFamily="18" charset="0"/>
              </a:rPr>
              <a:t>技術</a:t>
            </a:r>
            <a:r>
              <a:rPr lang="ja-JP" altLang="en-US" sz="1050" b="1">
                <a:latin typeface="Century" panose="02040604050505020304" pitchFamily="18" charset="0"/>
                <a:ea typeface="ＭＳ Ｐゴシック" charset="-128"/>
              </a:rPr>
              <a:t>開発・実証</a:t>
            </a:r>
            <a:r>
              <a:rPr lang="ja-JP" altLang="en-US" sz="1050" b="1">
                <a:latin typeface="Century" panose="02040604050505020304" pitchFamily="18" charset="0"/>
              </a:rPr>
              <a:t>の目標・リスク</a:t>
            </a:r>
            <a:r>
              <a:rPr lang="en-US" altLang="ja-JP" sz="1050" b="1">
                <a:latin typeface="Century" panose="02040604050505020304" pitchFamily="18" charset="0"/>
              </a:rPr>
              <a:t>】</a:t>
            </a:r>
          </a:p>
          <a:p>
            <a:pPr eaLnBrk="1" hangingPunct="1">
              <a:lnSpc>
                <a:spcPct val="90000"/>
              </a:lnSpc>
              <a:spcBef>
                <a:spcPct val="0"/>
              </a:spcBef>
              <a:buFontTx/>
              <a:buNone/>
              <a:defRPr/>
            </a:pPr>
            <a:r>
              <a:rPr lang="ja-JP" altLang="en-US" sz="1050">
                <a:latin typeface="Century" panose="02040604050505020304" pitchFamily="18" charset="0"/>
              </a:rPr>
              <a:t>○想定ユーザ・利用価値：</a:t>
            </a:r>
            <a:r>
              <a:rPr lang="ja-JP" altLang="en-US" sz="1050" i="1">
                <a:latin typeface="Century" panose="02040604050505020304" pitchFamily="18" charset="0"/>
              </a:rPr>
              <a:t>想定するユーザ及びユーザニーズを満たす付加価値</a:t>
            </a:r>
            <a:endParaRPr lang="en-US" altLang="ja-JP" sz="1050" i="1">
              <a:latin typeface="Century" panose="02040604050505020304" pitchFamily="18" charset="0"/>
            </a:endParaRPr>
          </a:p>
          <a:p>
            <a:pPr eaLnBrk="1" hangingPunct="1">
              <a:lnSpc>
                <a:spcPct val="90000"/>
              </a:lnSpc>
              <a:spcBef>
                <a:spcPct val="0"/>
              </a:spcBef>
              <a:buFontTx/>
              <a:buNone/>
              <a:defRPr/>
            </a:pPr>
            <a:r>
              <a:rPr lang="ja-JP" altLang="en-US" sz="1050">
                <a:latin typeface="Century" panose="02040604050505020304" pitchFamily="18" charset="0"/>
              </a:rPr>
              <a:t>○目標となる指標：</a:t>
            </a:r>
            <a:r>
              <a:rPr lang="ja-JP" altLang="en-US" sz="1050" i="1">
                <a:latin typeface="Century" panose="02040604050505020304" pitchFamily="18" charset="0"/>
              </a:rPr>
              <a:t>実施期間終了時点での最終目標を記載してください。内容に応じて、社会実装を測る重要な指標など内容に応じて</a:t>
            </a:r>
            <a:r>
              <a:rPr lang="en-US" altLang="ja-JP" sz="1050" i="1">
                <a:latin typeface="Century" panose="02040604050505020304" pitchFamily="18" charset="0"/>
              </a:rPr>
              <a:t>KPI</a:t>
            </a:r>
            <a:r>
              <a:rPr lang="ja-JP" altLang="en-US" sz="1050" i="1">
                <a:latin typeface="Century" panose="02040604050505020304" pitchFamily="18" charset="0"/>
              </a:rPr>
              <a:t>を設定してください。②で記載した各</a:t>
            </a:r>
            <a:r>
              <a:rPr lang="ja-JP" altLang="en-US" sz="1050" i="1">
                <a:latin typeface="Century" panose="02040604050505020304" pitchFamily="18" charset="0"/>
                <a:ea typeface="ＭＳ Ｐゴシック" charset="-128"/>
              </a:rPr>
              <a:t>開発・実証</a:t>
            </a:r>
            <a:r>
              <a:rPr lang="ja-JP" altLang="en-US" sz="1050" i="1">
                <a:latin typeface="Century" panose="02040604050505020304" pitchFamily="18" charset="0"/>
              </a:rPr>
              <a:t>要素について、実証終了後販売可能な製品となり得る等その仕様が設定できる場合には、最終的な目標となる指標の項に、これらも含めて記載ください。</a:t>
            </a:r>
            <a:endParaRPr lang="en-US" altLang="ja-JP" sz="1050" i="1">
              <a:latin typeface="Century" panose="02040604050505020304" pitchFamily="18" charset="0"/>
            </a:endParaRPr>
          </a:p>
          <a:p>
            <a:pPr eaLnBrk="1" hangingPunct="1">
              <a:lnSpc>
                <a:spcPct val="90000"/>
              </a:lnSpc>
              <a:spcBef>
                <a:spcPct val="0"/>
              </a:spcBef>
              <a:buFontTx/>
              <a:buNone/>
              <a:defRPr/>
            </a:pPr>
            <a:r>
              <a:rPr lang="ja-JP" altLang="en-US" sz="1050">
                <a:latin typeface="Century" panose="02040604050505020304" pitchFamily="18" charset="0"/>
              </a:rPr>
              <a:t>○開発・実証工程のリスク・対応策：</a:t>
            </a:r>
            <a:r>
              <a:rPr lang="ja-JP" altLang="en-US" sz="1050" i="1">
                <a:latin typeface="Century" panose="02040604050505020304" pitchFamily="18" charset="0"/>
                <a:ea typeface="ＭＳ Ｐゴシック" charset="-128"/>
              </a:rPr>
              <a:t>本事業の要素、スキームの潜在的なリスクとその対応策を記載してください。</a:t>
            </a:r>
            <a:endParaRPr lang="en-US" altLang="ja-JP" sz="1050" i="1">
              <a:latin typeface="Century" panose="02040604050505020304" pitchFamily="18" charset="0"/>
              <a:ea typeface="ＭＳ Ｐゴシック" charset="-128"/>
            </a:endParaRPr>
          </a:p>
        </p:txBody>
      </p:sp>
      <p:sp>
        <p:nvSpPr>
          <p:cNvPr id="4" name="テキスト ボックス 3">
            <a:extLst>
              <a:ext uri="{FF2B5EF4-FFF2-40B4-BE49-F238E27FC236}">
                <a16:creationId xmlns:a16="http://schemas.microsoft.com/office/drawing/2014/main" id="{2363A86D-1404-93A1-9520-DD8F0EBEB4E5}"/>
              </a:ext>
            </a:extLst>
          </p:cNvPr>
          <p:cNvSpPr txBox="1"/>
          <p:nvPr/>
        </p:nvSpPr>
        <p:spPr>
          <a:xfrm>
            <a:off x="234950" y="1775349"/>
            <a:ext cx="4860925" cy="4845173"/>
          </a:xfrm>
          <a:prstGeom prst="rect">
            <a:avLst/>
          </a:prstGeom>
          <a:noFill/>
        </p:spPr>
        <p:txBody>
          <a:bodyPr bIns="0">
            <a:spAutoFit/>
          </a:bodyPr>
          <a:lstStyle/>
          <a:p>
            <a:pPr eaLnBrk="1" hangingPunct="1">
              <a:lnSpc>
                <a:spcPct val="90000"/>
              </a:lnSpc>
              <a:defRPr/>
            </a:pPr>
            <a:r>
              <a:rPr lang="ja-JP" altLang="en-US" sz="1050" b="1">
                <a:latin typeface="Century" panose="02040604050505020304" pitchFamily="18" charset="0"/>
              </a:rPr>
              <a:t>②</a:t>
            </a:r>
            <a:r>
              <a:rPr lang="en-US" altLang="ja-JP" sz="1050" b="1">
                <a:latin typeface="Century" panose="02040604050505020304" pitchFamily="18" charset="0"/>
              </a:rPr>
              <a:t>【</a:t>
            </a:r>
            <a:r>
              <a:rPr lang="ja-JP" altLang="en-US" sz="1050" b="1">
                <a:latin typeface="Century" panose="02040604050505020304" pitchFamily="18" charset="0"/>
              </a:rPr>
              <a:t>技術</a:t>
            </a:r>
            <a:r>
              <a:rPr lang="ja-JP" altLang="en-US" sz="1050" b="1">
                <a:latin typeface="Century" panose="02040604050505020304" pitchFamily="18" charset="0"/>
                <a:ea typeface="ＭＳ Ｐゴシック" charset="-128"/>
              </a:rPr>
              <a:t>開発・</a:t>
            </a:r>
            <a:r>
              <a:rPr lang="ja-JP" altLang="en-US" sz="1050" b="1">
                <a:latin typeface="Century" panose="02040604050505020304" pitchFamily="18" charset="0"/>
              </a:rPr>
              <a:t>実証の内容</a:t>
            </a:r>
            <a:r>
              <a:rPr lang="en-US" altLang="ja-JP" sz="1050" b="1">
                <a:latin typeface="Century" panose="02040604050505020304" pitchFamily="18" charset="0"/>
              </a:rPr>
              <a:t>】</a:t>
            </a:r>
            <a:endParaRPr lang="en-US" altLang="ja-JP" sz="1050">
              <a:latin typeface="Century" panose="02040604050505020304" pitchFamily="18" charset="0"/>
              <a:ea typeface="ＭＳ Ｐゴシック" charset="-128"/>
            </a:endParaRPr>
          </a:p>
          <a:p>
            <a:pPr eaLnBrk="1" hangingPunct="1">
              <a:lnSpc>
                <a:spcPct val="90000"/>
              </a:lnSpc>
              <a:defRPr/>
            </a:pPr>
            <a:r>
              <a:rPr lang="ja-JP" altLang="en-US" sz="1050">
                <a:latin typeface="Century" panose="02040604050505020304" pitchFamily="18" charset="0"/>
                <a:ea typeface="ＭＳ Ｐゴシック" charset="-128"/>
              </a:rPr>
              <a:t>○重要な開発・実証要素</a:t>
            </a:r>
            <a:endParaRPr lang="en-US" altLang="ja-JP" sz="1050">
              <a:latin typeface="Century" panose="02040604050505020304" pitchFamily="18" charset="0"/>
              <a:ea typeface="ＭＳ Ｐゴシック" charset="-128"/>
            </a:endParaRPr>
          </a:p>
          <a:p>
            <a:pPr eaLnBrk="1" hangingPunct="1">
              <a:lnSpc>
                <a:spcPct val="90000"/>
              </a:lnSpc>
              <a:defRPr/>
            </a:pPr>
            <a:r>
              <a:rPr lang="ja-JP" altLang="en-US" sz="1050">
                <a:latin typeface="Century" panose="02040604050505020304" pitchFamily="18" charset="0"/>
                <a:ea typeface="ＭＳ Ｐゴシック" charset="-128"/>
              </a:rPr>
              <a:t>　</a:t>
            </a:r>
            <a:r>
              <a:rPr lang="ja-JP" altLang="en-US" sz="1050" i="1">
                <a:latin typeface="Century" panose="02040604050505020304" pitchFamily="18" charset="0"/>
                <a:ea typeface="ＭＳ Ｐゴシック" charset="-128"/>
              </a:rPr>
              <a:t>本事業において重要となる開発・実証要素を３つ以内で選び、解決すべき課題、それに対する取組方針及びその進捗状況について、下記の</a:t>
            </a:r>
            <a:r>
              <a:rPr lang="en-US" altLang="ja-JP" sz="1050" i="1">
                <a:latin typeface="Century" panose="02040604050505020304" pitchFamily="18" charset="0"/>
                <a:ea typeface="ＭＳ Ｐゴシック" charset="-128"/>
              </a:rPr>
              <a:t>A1</a:t>
            </a:r>
            <a:r>
              <a:rPr lang="ja-JP" altLang="en-US" sz="1050" i="1">
                <a:latin typeface="Century" panose="02040604050505020304" pitchFamily="18" charset="0"/>
                <a:ea typeface="ＭＳ Ｐゴシック" charset="-128"/>
              </a:rPr>
              <a:t>～</a:t>
            </a:r>
            <a:r>
              <a:rPr lang="en-US" altLang="ja-JP" sz="1050" i="1">
                <a:latin typeface="Century" panose="02040604050505020304" pitchFamily="18" charset="0"/>
                <a:ea typeface="ＭＳ Ｐゴシック" charset="-128"/>
              </a:rPr>
              <a:t>A3</a:t>
            </a:r>
            <a:r>
              <a:rPr lang="ja-JP" altLang="en-US" sz="1050" i="1">
                <a:latin typeface="Century" panose="02040604050505020304" pitchFamily="18" charset="0"/>
                <a:ea typeface="ＭＳ Ｐゴシック" charset="-128"/>
              </a:rPr>
              <a:t>に記載してください（各</a:t>
            </a:r>
            <a:r>
              <a:rPr lang="en-US" altLang="ja-JP" sz="1050" i="1">
                <a:latin typeface="Century" panose="02040604050505020304" pitchFamily="18" charset="0"/>
                <a:ea typeface="ＭＳ Ｐゴシック" charset="-128"/>
              </a:rPr>
              <a:t>100</a:t>
            </a:r>
            <a:r>
              <a:rPr lang="ja-JP" altLang="en-US" sz="1050" i="1">
                <a:latin typeface="Century" panose="02040604050505020304" pitchFamily="18" charset="0"/>
                <a:ea typeface="ＭＳ Ｐゴシック" charset="-128"/>
              </a:rPr>
              <a:t>文字以内）。</a:t>
            </a:r>
            <a:endParaRPr lang="en-US" altLang="ja-JP" sz="1050" i="1" strike="sngStrike">
              <a:highlight>
                <a:srgbClr val="FFFF00"/>
              </a:highlight>
              <a:latin typeface="Century" panose="02040604050505020304" pitchFamily="18" charset="0"/>
              <a:ea typeface="ＭＳ Ｐゴシック" charset="-128"/>
            </a:endParaRPr>
          </a:p>
          <a:p>
            <a:pPr eaLnBrk="1" hangingPunct="1">
              <a:lnSpc>
                <a:spcPct val="90000"/>
              </a:lnSpc>
              <a:defRPr/>
            </a:pPr>
            <a:r>
              <a:rPr lang="ja-JP" altLang="en-US" sz="1050" i="1">
                <a:latin typeface="Century" panose="02040604050505020304" pitchFamily="18" charset="0"/>
                <a:ea typeface="ＭＳ Ｐゴシック" charset="-128"/>
              </a:rPr>
              <a:t>　併せて、社会実装に十分なレベルに到達する時期を記載してください。（例：○○年社会実装見込）</a:t>
            </a:r>
            <a:endParaRPr lang="en-US" altLang="ja-JP" sz="1050">
              <a:latin typeface="Century" panose="02040604050505020304" pitchFamily="18" charset="0"/>
              <a:ea typeface="ＭＳ Ｐゴシック" charset="-128"/>
            </a:endParaRPr>
          </a:p>
          <a:p>
            <a:pPr eaLnBrk="1" hangingPunct="1">
              <a:lnSpc>
                <a:spcPct val="90000"/>
              </a:lnSpc>
              <a:defRPr/>
            </a:pPr>
            <a:r>
              <a:rPr lang="en-US" altLang="ja-JP" sz="1050">
                <a:latin typeface="Century" panose="02040604050505020304" pitchFamily="18" charset="0"/>
                <a:ea typeface="ＭＳ Ｐゴシック" charset="-128"/>
              </a:rPr>
              <a:t>A1. 【</a:t>
            </a:r>
            <a:r>
              <a:rPr lang="ja-JP" altLang="en-US" sz="1050" i="1">
                <a:latin typeface="Century" panose="02040604050505020304" pitchFamily="18" charset="0"/>
                <a:ea typeface="ＭＳ Ｐゴシック" charset="-128"/>
              </a:rPr>
              <a:t>開発・実証要素名</a:t>
            </a:r>
            <a:r>
              <a:rPr lang="en-US" altLang="ja-JP" sz="1050">
                <a:latin typeface="Century" panose="02040604050505020304" pitchFamily="18" charset="0"/>
                <a:ea typeface="ＭＳ Ｐゴシック" charset="-128"/>
              </a:rPr>
              <a:t>】</a:t>
            </a:r>
          </a:p>
          <a:p>
            <a:pPr eaLnBrk="1" hangingPunct="1">
              <a:lnSpc>
                <a:spcPct val="90000"/>
              </a:lnSpc>
              <a:defRPr/>
            </a:pPr>
            <a:r>
              <a:rPr lang="ja-JP" altLang="en-US" sz="1050" i="1">
                <a:latin typeface="Century" panose="02040604050505020304" pitchFamily="18" charset="0"/>
                <a:ea typeface="ＭＳ Ｐゴシック" charset="-128"/>
              </a:rPr>
              <a:t>　解決すべき課題とこれに対する取組方針（別ページの年度別開発・実証内容の総括）及び方針の根拠となる進捗状況等を記載ください。</a:t>
            </a:r>
            <a:endParaRPr lang="en-US" altLang="ja-JP" sz="1050" i="1">
              <a:latin typeface="Century" panose="02040604050505020304" pitchFamily="18" charset="0"/>
              <a:ea typeface="ＭＳ Ｐゴシック" charset="-128"/>
            </a:endParaRPr>
          </a:p>
          <a:p>
            <a:pPr eaLnBrk="1" hangingPunct="1">
              <a:lnSpc>
                <a:spcPct val="90000"/>
              </a:lnSpc>
              <a:defRPr/>
            </a:pPr>
            <a:endParaRPr lang="en-US" altLang="ja-JP" sz="1050">
              <a:latin typeface="Century" panose="02040604050505020304" pitchFamily="18" charset="0"/>
              <a:ea typeface="ＭＳ Ｐゴシック" charset="-128"/>
            </a:endParaRPr>
          </a:p>
          <a:p>
            <a:pPr eaLnBrk="1" hangingPunct="1">
              <a:lnSpc>
                <a:spcPct val="90000"/>
              </a:lnSpc>
              <a:defRPr/>
            </a:pPr>
            <a:endParaRPr lang="en-US" altLang="ja-JP" sz="1050">
              <a:latin typeface="Century" panose="02040604050505020304" pitchFamily="18" charset="0"/>
              <a:ea typeface="ＭＳ Ｐゴシック" charset="-128"/>
            </a:endParaRPr>
          </a:p>
          <a:p>
            <a:pPr eaLnBrk="1" hangingPunct="1">
              <a:lnSpc>
                <a:spcPct val="90000"/>
              </a:lnSpc>
              <a:defRPr/>
            </a:pPr>
            <a:r>
              <a:rPr lang="en-US" altLang="ja-JP" sz="1050">
                <a:latin typeface="Century" panose="02040604050505020304" pitchFamily="18" charset="0"/>
                <a:ea typeface="ＭＳ Ｐゴシック" charset="-128"/>
              </a:rPr>
              <a:t>A2. 【</a:t>
            </a:r>
            <a:r>
              <a:rPr lang="ja-JP" altLang="en-US" sz="1050" i="1">
                <a:latin typeface="Century" panose="02040604050505020304" pitchFamily="18" charset="0"/>
                <a:ea typeface="ＭＳ Ｐゴシック" charset="-128"/>
              </a:rPr>
              <a:t>開発・実証要素名</a:t>
            </a:r>
            <a:r>
              <a:rPr lang="en-US" altLang="ja-JP" sz="1050">
                <a:latin typeface="Century" panose="02040604050505020304" pitchFamily="18" charset="0"/>
                <a:ea typeface="ＭＳ Ｐゴシック" charset="-128"/>
              </a:rPr>
              <a:t>】</a:t>
            </a:r>
            <a:r>
              <a:rPr lang="ja-JP" altLang="en-US" sz="1050" i="1">
                <a:latin typeface="Century" panose="02040604050505020304" pitchFamily="18" charset="0"/>
                <a:ea typeface="ＭＳ Ｐゴシック" charset="-128"/>
              </a:rPr>
              <a:t>（本項目が不要な場合は削除してください）</a:t>
            </a:r>
            <a:endParaRPr lang="en-US" altLang="ja-JP" sz="1050" i="1">
              <a:latin typeface="Century" panose="02040604050505020304" pitchFamily="18" charset="0"/>
              <a:ea typeface="ＭＳ Ｐゴシック" charset="-128"/>
            </a:endParaRPr>
          </a:p>
          <a:p>
            <a:pPr eaLnBrk="1" hangingPunct="1">
              <a:lnSpc>
                <a:spcPct val="90000"/>
              </a:lnSpc>
              <a:defRPr/>
            </a:pPr>
            <a:endParaRPr lang="en-US" altLang="ja-JP" sz="1050">
              <a:latin typeface="Century" panose="02040604050505020304" pitchFamily="18" charset="0"/>
              <a:ea typeface="ＭＳ Ｐゴシック" charset="-128"/>
            </a:endParaRPr>
          </a:p>
          <a:p>
            <a:pPr eaLnBrk="1" hangingPunct="1">
              <a:lnSpc>
                <a:spcPct val="90000"/>
              </a:lnSpc>
              <a:defRPr/>
            </a:pPr>
            <a:endParaRPr lang="en-US" altLang="ja-JP" sz="1050">
              <a:latin typeface="Century" panose="02040604050505020304" pitchFamily="18" charset="0"/>
              <a:ea typeface="ＭＳ Ｐゴシック" charset="-128"/>
            </a:endParaRPr>
          </a:p>
          <a:p>
            <a:pPr eaLnBrk="1" hangingPunct="1">
              <a:lnSpc>
                <a:spcPct val="90000"/>
              </a:lnSpc>
              <a:defRPr/>
            </a:pPr>
            <a:r>
              <a:rPr lang="en-US" altLang="ja-JP" sz="1050">
                <a:latin typeface="Century" panose="02040604050505020304" pitchFamily="18" charset="0"/>
                <a:ea typeface="ＭＳ Ｐゴシック" charset="-128"/>
              </a:rPr>
              <a:t>A3. 【</a:t>
            </a:r>
            <a:r>
              <a:rPr lang="ja-JP" altLang="en-US" sz="1050" i="1">
                <a:latin typeface="Century" panose="02040604050505020304" pitchFamily="18" charset="0"/>
                <a:ea typeface="ＭＳ Ｐゴシック" charset="-128"/>
              </a:rPr>
              <a:t>開発・実証要素名</a:t>
            </a:r>
            <a:r>
              <a:rPr lang="en-US" altLang="ja-JP" sz="1050">
                <a:latin typeface="Century" panose="02040604050505020304" pitchFamily="18" charset="0"/>
                <a:ea typeface="ＭＳ Ｐゴシック" charset="-128"/>
              </a:rPr>
              <a:t>】</a:t>
            </a:r>
            <a:r>
              <a:rPr lang="ja-JP" altLang="en-US" sz="1050" i="1">
                <a:latin typeface="Century" panose="02040604050505020304" pitchFamily="18" charset="0"/>
                <a:ea typeface="ＭＳ Ｐゴシック" charset="-128"/>
              </a:rPr>
              <a:t>（本項目が不要な場合は削除してください）</a:t>
            </a:r>
            <a:endParaRPr lang="en-US" altLang="ja-JP" sz="1050">
              <a:latin typeface="Century" panose="02040604050505020304" pitchFamily="18" charset="0"/>
              <a:ea typeface="ＭＳ Ｐゴシック" charset="-128"/>
            </a:endParaRPr>
          </a:p>
          <a:p>
            <a:pPr eaLnBrk="1" hangingPunct="1">
              <a:lnSpc>
                <a:spcPct val="90000"/>
              </a:lnSpc>
              <a:defRPr/>
            </a:pPr>
            <a:endParaRPr lang="en-US" altLang="ja-JP" sz="1050">
              <a:latin typeface="Century" panose="02040604050505020304" pitchFamily="18" charset="0"/>
              <a:ea typeface="ＭＳ Ｐゴシック" charset="-128"/>
            </a:endParaRPr>
          </a:p>
          <a:p>
            <a:pPr eaLnBrk="1" hangingPunct="1">
              <a:lnSpc>
                <a:spcPct val="90000"/>
              </a:lnSpc>
              <a:defRPr/>
            </a:pPr>
            <a:endParaRPr lang="en-US" altLang="ja-JP" sz="1050">
              <a:latin typeface="Century" panose="02040604050505020304" pitchFamily="18" charset="0"/>
              <a:ea typeface="ＭＳ Ｐゴシック" charset="-128"/>
            </a:endParaRPr>
          </a:p>
          <a:p>
            <a:pPr eaLnBrk="1" hangingPunct="1">
              <a:lnSpc>
                <a:spcPct val="90000"/>
              </a:lnSpc>
              <a:defRPr/>
            </a:pPr>
            <a:r>
              <a:rPr lang="ja-JP" altLang="en-US" sz="1050" i="1">
                <a:latin typeface="Century" panose="02040604050505020304" pitchFamily="18" charset="0"/>
                <a:ea typeface="ＭＳ Ｐゴシック" charset="-128"/>
              </a:rPr>
              <a:t>その他の開発・実証要素：</a:t>
            </a:r>
            <a:endParaRPr lang="en-US" altLang="ja-JP" sz="1050" i="1">
              <a:latin typeface="Century" panose="02040604050505020304" pitchFamily="18" charset="0"/>
              <a:ea typeface="ＭＳ Ｐゴシック" charset="-128"/>
            </a:endParaRPr>
          </a:p>
          <a:p>
            <a:pPr eaLnBrk="1" hangingPunct="1">
              <a:lnSpc>
                <a:spcPct val="90000"/>
              </a:lnSpc>
              <a:defRPr/>
            </a:pPr>
            <a:r>
              <a:rPr lang="ja-JP" altLang="en-US" sz="1050" i="1">
                <a:latin typeface="Century" panose="02040604050505020304" pitchFamily="18" charset="0"/>
                <a:ea typeface="ＭＳ Ｐゴシック" charset="-128"/>
              </a:rPr>
              <a:t>　重要な開発・実証要素が４つ以上ある場合は、</a:t>
            </a:r>
            <a:r>
              <a:rPr lang="en-US" altLang="ja-JP" sz="1050" i="1">
                <a:latin typeface="Century" panose="02040604050505020304" pitchFamily="18" charset="0"/>
                <a:ea typeface="ＭＳ Ｐゴシック" charset="-128"/>
              </a:rPr>
              <a:t>【</a:t>
            </a:r>
            <a:r>
              <a:rPr lang="ja-JP" altLang="en-US" sz="1050" i="1">
                <a:latin typeface="Century" panose="02040604050505020304" pitchFamily="18" charset="0"/>
                <a:ea typeface="ＭＳ Ｐゴシック" charset="-128"/>
              </a:rPr>
              <a:t>開発・実証要素名</a:t>
            </a:r>
            <a:r>
              <a:rPr lang="en-US" altLang="ja-JP" sz="1050" i="1">
                <a:latin typeface="Century" panose="02040604050505020304" pitchFamily="18" charset="0"/>
                <a:ea typeface="ＭＳ Ｐゴシック" charset="-128"/>
              </a:rPr>
              <a:t>】</a:t>
            </a:r>
            <a:r>
              <a:rPr lang="ja-JP" altLang="en-US" sz="1050" i="1">
                <a:latin typeface="Century" panose="02040604050505020304" pitchFamily="18" charset="0"/>
                <a:ea typeface="ＭＳ Ｐゴシック" charset="-128"/>
              </a:rPr>
              <a:t>のみ項番を</a:t>
            </a:r>
            <a:r>
              <a:rPr lang="en-US" altLang="ja-JP" sz="1050" i="1">
                <a:latin typeface="Century" panose="02040604050505020304" pitchFamily="18" charset="0"/>
                <a:ea typeface="ＭＳ Ｐゴシック" charset="-128"/>
              </a:rPr>
              <a:t>A4</a:t>
            </a:r>
            <a:r>
              <a:rPr lang="ja-JP" altLang="en-US" sz="1050" i="1">
                <a:latin typeface="Century" panose="02040604050505020304" pitchFamily="18" charset="0"/>
                <a:ea typeface="ＭＳ Ｐゴシック" charset="-128"/>
              </a:rPr>
              <a:t>から付して記し、その内容は本概要資料の参考資料ページに記載してください。</a:t>
            </a:r>
            <a:endParaRPr lang="ja-JP" altLang="en-US" sz="1050" i="1" strike="sngStrike">
              <a:latin typeface="Century" panose="02040604050505020304" pitchFamily="18" charset="0"/>
              <a:ea typeface="ＭＳ Ｐゴシック" charset="-128"/>
            </a:endParaRPr>
          </a:p>
          <a:p>
            <a:pPr eaLnBrk="1" hangingPunct="1">
              <a:lnSpc>
                <a:spcPct val="90000"/>
              </a:lnSpc>
              <a:defRPr/>
            </a:pPr>
            <a:endParaRPr lang="ja-JP" altLang="en-US" sz="1050" i="1">
              <a:latin typeface="Century" panose="02040604050505020304" pitchFamily="18" charset="0"/>
              <a:ea typeface="ＭＳ Ｐゴシック" charset="-128"/>
            </a:endParaRPr>
          </a:p>
          <a:p>
            <a:pPr eaLnBrk="1" hangingPunct="1">
              <a:lnSpc>
                <a:spcPct val="90000"/>
              </a:lnSpc>
              <a:defRPr/>
            </a:pPr>
            <a:r>
              <a:rPr lang="en-US" altLang="ja-JP" sz="1050">
                <a:latin typeface="Century" panose="02040604050505020304" pitchFamily="18" charset="0"/>
                <a:ea typeface="ＭＳ Ｐゴシック" charset="-128"/>
              </a:rPr>
              <a:t>B. 【</a:t>
            </a:r>
            <a:r>
              <a:rPr lang="ja-JP" altLang="en-US" sz="1050">
                <a:latin typeface="Century" panose="02040604050505020304" pitchFamily="18" charset="0"/>
                <a:ea typeface="ＭＳ Ｐゴシック" charset="-128"/>
              </a:rPr>
              <a:t>システム統合</a:t>
            </a:r>
            <a:r>
              <a:rPr lang="en-US" altLang="ja-JP" sz="1050">
                <a:latin typeface="Century" panose="02040604050505020304" pitchFamily="18" charset="0"/>
                <a:ea typeface="ＭＳ Ｐゴシック" charset="-128"/>
              </a:rPr>
              <a:t>】</a:t>
            </a:r>
          </a:p>
          <a:p>
            <a:pPr eaLnBrk="1" hangingPunct="1">
              <a:lnSpc>
                <a:spcPct val="90000"/>
              </a:lnSpc>
              <a:defRPr/>
            </a:pPr>
            <a:r>
              <a:rPr lang="ja-JP" altLang="en-US" sz="1050" i="1">
                <a:latin typeface="Century" panose="02040604050505020304" pitchFamily="18" charset="0"/>
                <a:ea typeface="ＭＳ Ｐゴシック" charset="-128"/>
              </a:rPr>
              <a:t>　開発・実証要素を統合し、機能を発現するシステムを構築するための解決すべき課題とこれに対する取組方針を記載してください（別ページの年度別開発・実証内容の総括）（本実証にシステム統合が発生しない場合はその旨記載してください）</a:t>
            </a:r>
          </a:p>
          <a:p>
            <a:pPr eaLnBrk="1" hangingPunct="1">
              <a:lnSpc>
                <a:spcPct val="90000"/>
              </a:lnSpc>
              <a:defRPr/>
            </a:pPr>
            <a:endParaRPr lang="ja-JP" altLang="en-US" sz="1050" i="1">
              <a:latin typeface="Century" panose="02040604050505020304" pitchFamily="18" charset="0"/>
              <a:ea typeface="ＭＳ Ｐゴシック" charset="-128"/>
            </a:endParaRPr>
          </a:p>
          <a:p>
            <a:pPr eaLnBrk="1" hangingPunct="1">
              <a:lnSpc>
                <a:spcPct val="90000"/>
              </a:lnSpc>
              <a:defRPr/>
            </a:pPr>
            <a:r>
              <a:rPr lang="en-US" altLang="ja-JP" sz="1050">
                <a:latin typeface="Century" panose="02040604050505020304" pitchFamily="18" charset="0"/>
                <a:ea typeface="ＭＳ Ｐゴシック" charset="-128"/>
              </a:rPr>
              <a:t>C. 【</a:t>
            </a:r>
            <a:r>
              <a:rPr lang="ja-JP" altLang="en-US" sz="1050">
                <a:latin typeface="Century" panose="02040604050505020304" pitchFamily="18" charset="0"/>
                <a:ea typeface="ＭＳ Ｐゴシック" charset="-128"/>
              </a:rPr>
              <a:t>実証</a:t>
            </a:r>
            <a:r>
              <a:rPr lang="en-US" altLang="ja-JP" sz="1050">
                <a:latin typeface="Century" panose="02040604050505020304" pitchFamily="18" charset="0"/>
                <a:ea typeface="ＭＳ Ｐゴシック" charset="-128"/>
              </a:rPr>
              <a:t>】</a:t>
            </a:r>
          </a:p>
          <a:p>
            <a:pPr eaLnBrk="1" hangingPunct="1">
              <a:lnSpc>
                <a:spcPct val="90000"/>
              </a:lnSpc>
              <a:defRPr/>
            </a:pPr>
            <a:r>
              <a:rPr lang="ja-JP" altLang="en-US" sz="1050" i="1">
                <a:latin typeface="Century" panose="02040604050505020304" pitchFamily="18" charset="0"/>
                <a:ea typeface="ＭＳ Ｐゴシック" charset="-128"/>
              </a:rPr>
              <a:t>　実証の具体的な内容と解決すべき課題に対する取組方針を記載してください（別ページの年度別開発・実証内容の総括）</a:t>
            </a:r>
          </a:p>
          <a:p>
            <a:pPr eaLnBrk="1" hangingPunct="1">
              <a:lnSpc>
                <a:spcPct val="90000"/>
              </a:lnSpc>
              <a:defRPr/>
            </a:pPr>
            <a:endParaRPr lang="ja-JP" altLang="en-US" sz="1050" i="1">
              <a:latin typeface="Century" panose="02040604050505020304" pitchFamily="18" charset="0"/>
              <a:ea typeface="ＭＳ Ｐゴシック" charset="-128"/>
            </a:endParaRPr>
          </a:p>
          <a:p>
            <a:pPr eaLnBrk="1" hangingPunct="1">
              <a:lnSpc>
                <a:spcPct val="90000"/>
              </a:lnSpc>
              <a:defRPr/>
            </a:pPr>
            <a:r>
              <a:rPr lang="en-US" altLang="ja-JP" sz="1050">
                <a:latin typeface="Century" panose="02040604050505020304" pitchFamily="18" charset="0"/>
                <a:ea typeface="ＭＳ Ｐゴシック" charset="-128"/>
              </a:rPr>
              <a:t>D. 【</a:t>
            </a:r>
            <a:r>
              <a:rPr lang="ja-JP" altLang="en-US" sz="1050">
                <a:latin typeface="Century" panose="02040604050505020304" pitchFamily="18" charset="0"/>
                <a:ea typeface="ＭＳ Ｐゴシック" charset="-128"/>
              </a:rPr>
              <a:t>社会実装</a:t>
            </a:r>
            <a:r>
              <a:rPr lang="en-US" altLang="ja-JP" sz="1050">
                <a:latin typeface="Century" panose="02040604050505020304" pitchFamily="18" charset="0"/>
                <a:ea typeface="ＭＳ Ｐゴシック" charset="-128"/>
              </a:rPr>
              <a:t>】</a:t>
            </a:r>
          </a:p>
          <a:p>
            <a:pPr eaLnBrk="1" hangingPunct="1">
              <a:lnSpc>
                <a:spcPct val="90000"/>
              </a:lnSpc>
              <a:defRPr/>
            </a:pPr>
            <a:r>
              <a:rPr lang="ja-JP" altLang="en-US" sz="1050" i="1">
                <a:latin typeface="Century" panose="02040604050505020304" pitchFamily="18" charset="0"/>
                <a:ea typeface="ＭＳ Ｐゴシック" charset="-128"/>
              </a:rPr>
              <a:t>　実証した事業等に関する社会実装計画の策定方針を記載してください。</a:t>
            </a:r>
          </a:p>
        </p:txBody>
      </p:sp>
      <p:sp>
        <p:nvSpPr>
          <p:cNvPr id="81" name="Text Box 11">
            <a:extLst>
              <a:ext uri="{FF2B5EF4-FFF2-40B4-BE49-F238E27FC236}">
                <a16:creationId xmlns:a16="http://schemas.microsoft.com/office/drawing/2014/main" id="{79E094DA-AC75-7BD4-CA40-B7A5B4C35434}"/>
              </a:ext>
            </a:extLst>
          </p:cNvPr>
          <p:cNvSpPr txBox="1">
            <a:spLocks noChangeArrowheads="1"/>
          </p:cNvSpPr>
          <p:nvPr/>
        </p:nvSpPr>
        <p:spPr bwMode="auto">
          <a:xfrm>
            <a:off x="7596188" y="412750"/>
            <a:ext cx="1795462" cy="254000"/>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en-US" altLang="ja-JP" sz="1050" i="1"/>
              <a:t>※</a:t>
            </a:r>
            <a:r>
              <a:rPr lang="ja-JP" altLang="en-US" sz="1050" i="1"/>
              <a:t>　本頁は１頁に収めること。</a:t>
            </a:r>
          </a:p>
        </p:txBody>
      </p:sp>
      <p:sp>
        <p:nvSpPr>
          <p:cNvPr id="7191" name="スライド番号プレースホルダー 1">
            <a:extLst>
              <a:ext uri="{FF2B5EF4-FFF2-40B4-BE49-F238E27FC236}">
                <a16:creationId xmlns:a16="http://schemas.microsoft.com/office/drawing/2014/main" id="{9E56A8EC-EF52-5392-EFA7-C50E2264B4C5}"/>
              </a:ext>
            </a:extLst>
          </p:cNvPr>
          <p:cNvSpPr>
            <a:spLocks noGrp="1"/>
          </p:cNvSpPr>
          <p:nvPr>
            <p:ph type="sldNum" sz="quarter" idx="12"/>
          </p:nvPr>
        </p:nvSpPr>
        <p:spPr>
          <a:xfrm>
            <a:off x="7942263" y="6934200"/>
            <a:ext cx="2393950" cy="500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53AAC75-7FDE-4963-90B3-6F5BAB140B09}" type="slidenum">
              <a:rPr lang="en-US" altLang="ja-JP" smtClean="0"/>
              <a:pPr/>
              <a:t>4</a:t>
            </a:fld>
            <a:endParaRPr lang="en-US" altLang="ja-JP"/>
          </a:p>
        </p:txBody>
      </p:sp>
      <p:grpSp>
        <p:nvGrpSpPr>
          <p:cNvPr id="23" name="グループ化 22">
            <a:extLst>
              <a:ext uri="{FF2B5EF4-FFF2-40B4-BE49-F238E27FC236}">
                <a16:creationId xmlns:a16="http://schemas.microsoft.com/office/drawing/2014/main" id="{12CF6E97-189C-10E0-8394-59ACCBA0C02D}"/>
              </a:ext>
            </a:extLst>
          </p:cNvPr>
          <p:cNvGrpSpPr/>
          <p:nvPr/>
        </p:nvGrpSpPr>
        <p:grpSpPr>
          <a:xfrm>
            <a:off x="5584110" y="2976078"/>
            <a:ext cx="3826590" cy="1293959"/>
            <a:chOff x="7952660" y="6002191"/>
            <a:chExt cx="2639193" cy="898490"/>
          </a:xfrm>
        </p:grpSpPr>
        <p:pic>
          <p:nvPicPr>
            <p:cNvPr id="5" name="図 4">
              <a:extLst>
                <a:ext uri="{FF2B5EF4-FFF2-40B4-BE49-F238E27FC236}">
                  <a16:creationId xmlns:a16="http://schemas.microsoft.com/office/drawing/2014/main" id="{19DFE1A6-ECF1-9141-FA61-A0CE1FD3C252}"/>
                </a:ext>
              </a:extLst>
            </p:cNvPr>
            <p:cNvPicPr>
              <a:picLocks noChangeAspect="1"/>
            </p:cNvPicPr>
            <p:nvPr/>
          </p:nvPicPr>
          <p:blipFill>
            <a:blip r:embed="rId3"/>
            <a:stretch>
              <a:fillRect/>
            </a:stretch>
          </p:blipFill>
          <p:spPr>
            <a:xfrm>
              <a:off x="7952660" y="6107600"/>
              <a:ext cx="320699" cy="793081"/>
            </a:xfrm>
            <a:prstGeom prst="rect">
              <a:avLst/>
            </a:prstGeom>
          </p:spPr>
        </p:pic>
        <p:cxnSp>
          <p:nvCxnSpPr>
            <p:cNvPr id="6" name="直線矢印コネクタ 5">
              <a:extLst>
                <a:ext uri="{FF2B5EF4-FFF2-40B4-BE49-F238E27FC236}">
                  <a16:creationId xmlns:a16="http://schemas.microsoft.com/office/drawing/2014/main" id="{72419F33-ACA0-5EC4-1B1E-209D3E99A89D}"/>
                </a:ext>
              </a:extLst>
            </p:cNvPr>
            <p:cNvCxnSpPr>
              <a:cxnSpLocks/>
            </p:cNvCxnSpPr>
            <p:nvPr/>
          </p:nvCxnSpPr>
          <p:spPr>
            <a:xfrm flipV="1">
              <a:off x="8253735" y="6618596"/>
              <a:ext cx="269056" cy="100609"/>
            </a:xfrm>
            <a:prstGeom prst="straightConnector1">
              <a:avLst/>
            </a:prstGeom>
            <a:noFill/>
            <a:ln w="6350" cap="flat" cmpd="sng" algn="ctr">
              <a:solidFill>
                <a:srgbClr val="262626"/>
              </a:solidFill>
              <a:prstDash val="dash"/>
              <a:miter lim="800000"/>
              <a:tailEnd type="triangle"/>
            </a:ln>
            <a:effectLst/>
          </p:spPr>
        </p:cxnSp>
        <p:cxnSp>
          <p:nvCxnSpPr>
            <p:cNvPr id="7" name="直線矢印コネクタ 6">
              <a:extLst>
                <a:ext uri="{FF2B5EF4-FFF2-40B4-BE49-F238E27FC236}">
                  <a16:creationId xmlns:a16="http://schemas.microsoft.com/office/drawing/2014/main" id="{B863C497-A0EE-0C81-7ECF-DE952B61EDC7}"/>
                </a:ext>
              </a:extLst>
            </p:cNvPr>
            <p:cNvCxnSpPr>
              <a:cxnSpLocks/>
            </p:cNvCxnSpPr>
            <p:nvPr/>
          </p:nvCxnSpPr>
          <p:spPr>
            <a:xfrm flipV="1">
              <a:off x="8273359" y="6483682"/>
              <a:ext cx="249432" cy="6912"/>
            </a:xfrm>
            <a:prstGeom prst="straightConnector1">
              <a:avLst/>
            </a:prstGeom>
            <a:noFill/>
            <a:ln w="6350" cap="flat" cmpd="sng" algn="ctr">
              <a:solidFill>
                <a:srgbClr val="262626"/>
              </a:solidFill>
              <a:prstDash val="dash"/>
              <a:miter lim="800000"/>
              <a:tailEnd type="triangle"/>
            </a:ln>
            <a:effectLst/>
          </p:spPr>
        </p:cxnSp>
        <p:cxnSp>
          <p:nvCxnSpPr>
            <p:cNvPr id="8" name="直線矢印コネクタ 7">
              <a:extLst>
                <a:ext uri="{FF2B5EF4-FFF2-40B4-BE49-F238E27FC236}">
                  <a16:creationId xmlns:a16="http://schemas.microsoft.com/office/drawing/2014/main" id="{AF29391A-8877-1EA2-1605-15E944D6F12D}"/>
                </a:ext>
              </a:extLst>
            </p:cNvPr>
            <p:cNvCxnSpPr>
              <a:cxnSpLocks/>
            </p:cNvCxnSpPr>
            <p:nvPr/>
          </p:nvCxnSpPr>
          <p:spPr>
            <a:xfrm>
              <a:off x="8287746" y="6263392"/>
              <a:ext cx="242654" cy="87282"/>
            </a:xfrm>
            <a:prstGeom prst="straightConnector1">
              <a:avLst/>
            </a:prstGeom>
            <a:noFill/>
            <a:ln w="6350" cap="flat" cmpd="sng" algn="ctr">
              <a:solidFill>
                <a:srgbClr val="262626"/>
              </a:solidFill>
              <a:prstDash val="dash"/>
              <a:miter lim="800000"/>
              <a:tailEnd type="triangle"/>
            </a:ln>
            <a:effectLst/>
          </p:spPr>
        </p:cxnSp>
        <p:sp>
          <p:nvSpPr>
            <p:cNvPr id="9" name="テキスト ボックス 8">
              <a:extLst>
                <a:ext uri="{FF2B5EF4-FFF2-40B4-BE49-F238E27FC236}">
                  <a16:creationId xmlns:a16="http://schemas.microsoft.com/office/drawing/2014/main" id="{A774539C-6BD9-71D8-310F-D838C0333818}"/>
                </a:ext>
              </a:extLst>
            </p:cNvPr>
            <p:cNvSpPr txBox="1"/>
            <p:nvPr/>
          </p:nvSpPr>
          <p:spPr>
            <a:xfrm>
              <a:off x="8594417" y="6515924"/>
              <a:ext cx="351577" cy="128227"/>
            </a:xfrm>
            <a:prstGeom prst="rect">
              <a:avLst/>
            </a:prstGeom>
            <a:noFill/>
          </p:spPr>
          <p:txBody>
            <a:bodyPr wrap="none" lIns="0" tIns="0" rIns="0" bIns="0" rtlCol="0">
              <a:spAutoFit/>
            </a:bodyPr>
            <a:lstStyle/>
            <a:p>
              <a:pPr algn="ctr" eaLnBrk="1" fontAlgn="auto" hangingPunct="1">
                <a:spcBef>
                  <a:spcPts val="0"/>
                </a:spcBef>
                <a:spcAft>
                  <a:spcPts val="0"/>
                </a:spcAft>
              </a:pPr>
              <a:r>
                <a:rPr lang="ja-JP" altLang="en-US" sz="600" i="1">
                  <a:latin typeface="Meiryo UI" panose="020B0604030504040204" pitchFamily="50" charset="-128"/>
                  <a:ea typeface="Meiryo UI" panose="020B0604030504040204" pitchFamily="50" charset="-128"/>
                </a:rPr>
                <a:t>拠点</a:t>
              </a:r>
              <a:endParaRPr lang="en-US" altLang="ja-JP" sz="600" i="1">
                <a:latin typeface="Meiryo UI" panose="020B0604030504040204" pitchFamily="50" charset="-128"/>
                <a:ea typeface="Meiryo UI" panose="020B0604030504040204" pitchFamily="50" charset="-128"/>
              </a:endParaRPr>
            </a:p>
            <a:p>
              <a:pPr algn="ctr" eaLnBrk="1" fontAlgn="auto" hangingPunct="1">
                <a:spcBef>
                  <a:spcPts val="0"/>
                </a:spcBef>
                <a:spcAft>
                  <a:spcPts val="0"/>
                </a:spcAft>
              </a:pPr>
              <a:r>
                <a:rPr lang="ja-JP" altLang="en-US" sz="600" i="1">
                  <a:latin typeface="Meiryo UI" panose="020B0604030504040204" pitchFamily="50" charset="-128"/>
                  <a:ea typeface="Meiryo UI" panose="020B0604030504040204" pitchFamily="50" charset="-128"/>
                </a:rPr>
                <a:t>（ドローンデポ）</a:t>
              </a:r>
            </a:p>
          </p:txBody>
        </p:sp>
        <p:pic>
          <p:nvPicPr>
            <p:cNvPr id="10" name="グラフィックス 10" descr="ストア 単色塗りつぶし">
              <a:extLst>
                <a:ext uri="{FF2B5EF4-FFF2-40B4-BE49-F238E27FC236}">
                  <a16:creationId xmlns:a16="http://schemas.microsoft.com/office/drawing/2014/main" id="{6EB5F106-954B-B950-273F-6DED253F181D}"/>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597774" y="6202832"/>
              <a:ext cx="350686" cy="350686"/>
            </a:xfrm>
            <a:prstGeom prst="rect">
              <a:avLst/>
            </a:prstGeom>
          </p:spPr>
        </p:pic>
        <p:grpSp>
          <p:nvGrpSpPr>
            <p:cNvPr id="11" name="グループ化 10">
              <a:extLst>
                <a:ext uri="{FF2B5EF4-FFF2-40B4-BE49-F238E27FC236}">
                  <a16:creationId xmlns:a16="http://schemas.microsoft.com/office/drawing/2014/main" id="{533D94EC-F495-829C-C626-C8E49088C45E}"/>
                </a:ext>
              </a:extLst>
            </p:cNvPr>
            <p:cNvGrpSpPr/>
            <p:nvPr/>
          </p:nvGrpSpPr>
          <p:grpSpPr>
            <a:xfrm>
              <a:off x="9271653" y="6169847"/>
              <a:ext cx="1320200" cy="210473"/>
              <a:chOff x="6119110" y="4525503"/>
              <a:chExt cx="3650952" cy="1067616"/>
            </a:xfrm>
            <a:solidFill>
              <a:srgbClr val="009B89"/>
            </a:solidFill>
          </p:grpSpPr>
          <p:sp>
            <p:nvSpPr>
              <p:cNvPr id="12" name="二等辺三角形 11">
                <a:extLst>
                  <a:ext uri="{FF2B5EF4-FFF2-40B4-BE49-F238E27FC236}">
                    <a16:creationId xmlns:a16="http://schemas.microsoft.com/office/drawing/2014/main" id="{EBA2B39A-4B4C-7309-59DA-E86ACF25F1A0}"/>
                  </a:ext>
                </a:extLst>
              </p:cNvPr>
              <p:cNvSpPr/>
              <p:nvPr/>
            </p:nvSpPr>
            <p:spPr>
              <a:xfrm>
                <a:off x="6623768" y="4549778"/>
                <a:ext cx="2427777" cy="853485"/>
              </a:xfrm>
              <a:prstGeom prst="triangle">
                <a:avLst/>
              </a:prstGeom>
              <a:grpFill/>
              <a:ln w="19050" cap="flat" cmpd="sng" algn="ctr">
                <a:solidFill>
                  <a:sysClr val="window" lastClr="FFFFF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1" u="none" strike="noStrike" kern="0" cap="none" spc="0" normalizeH="0" baseline="0" noProof="0">
                  <a:ln>
                    <a:noFill/>
                  </a:ln>
                  <a:effectLst/>
                  <a:uLnTx/>
                  <a:uFillTx/>
                  <a:latin typeface="Calibri" panose="020F0502020204030204"/>
                  <a:ea typeface="メイリオ" panose="020B0604030504040204" pitchFamily="50" charset="-128"/>
                  <a:cs typeface="+mn-cs"/>
                </a:endParaRPr>
              </a:p>
            </p:txBody>
          </p:sp>
          <p:sp>
            <p:nvSpPr>
              <p:cNvPr id="13" name="二等辺三角形 12">
                <a:extLst>
                  <a:ext uri="{FF2B5EF4-FFF2-40B4-BE49-F238E27FC236}">
                    <a16:creationId xmlns:a16="http://schemas.microsoft.com/office/drawing/2014/main" id="{2AD4F4E7-CB62-D9CB-B18A-055D5E57A2BA}"/>
                  </a:ext>
                </a:extLst>
              </p:cNvPr>
              <p:cNvSpPr/>
              <p:nvPr/>
            </p:nvSpPr>
            <p:spPr>
              <a:xfrm>
                <a:off x="7342285" y="4525503"/>
                <a:ext cx="2427777" cy="853485"/>
              </a:xfrm>
              <a:prstGeom prst="triangle">
                <a:avLst/>
              </a:prstGeom>
              <a:grpFill/>
              <a:ln w="19050" cap="flat" cmpd="sng" algn="ctr">
                <a:solidFill>
                  <a:sysClr val="window" lastClr="FFFFF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1" u="none" strike="noStrike" kern="0" cap="none" spc="0" normalizeH="0" baseline="0" noProof="0">
                  <a:ln>
                    <a:noFill/>
                  </a:ln>
                  <a:effectLst/>
                  <a:uLnTx/>
                  <a:uFillTx/>
                  <a:latin typeface="Calibri" panose="020F0502020204030204"/>
                  <a:ea typeface="メイリオ" panose="020B0604030504040204" pitchFamily="50" charset="-128"/>
                  <a:cs typeface="+mn-cs"/>
                </a:endParaRPr>
              </a:p>
            </p:txBody>
          </p:sp>
          <p:sp>
            <p:nvSpPr>
              <p:cNvPr id="14" name="二等辺三角形 13">
                <a:extLst>
                  <a:ext uri="{FF2B5EF4-FFF2-40B4-BE49-F238E27FC236}">
                    <a16:creationId xmlns:a16="http://schemas.microsoft.com/office/drawing/2014/main" id="{E9E41098-6723-DD77-03E9-FF8D27310878}"/>
                  </a:ext>
                </a:extLst>
              </p:cNvPr>
              <p:cNvSpPr/>
              <p:nvPr/>
            </p:nvSpPr>
            <p:spPr>
              <a:xfrm>
                <a:off x="6119110" y="4817700"/>
                <a:ext cx="2009712" cy="775419"/>
              </a:xfrm>
              <a:prstGeom prst="triangle">
                <a:avLst/>
              </a:prstGeom>
              <a:grpFill/>
              <a:ln w="19050" cap="flat" cmpd="sng" algn="ctr">
                <a:solidFill>
                  <a:sysClr val="window" lastClr="FFFFF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1" u="none" strike="noStrike" kern="0" cap="none" spc="0" normalizeH="0" baseline="0" noProof="0">
                  <a:ln>
                    <a:noFill/>
                  </a:ln>
                  <a:effectLst/>
                  <a:uLnTx/>
                  <a:uFillTx/>
                  <a:latin typeface="Calibri" panose="020F0502020204030204"/>
                  <a:ea typeface="メイリオ" panose="020B0604030504040204" pitchFamily="50" charset="-128"/>
                  <a:cs typeface="+mn-cs"/>
                </a:endParaRPr>
              </a:p>
            </p:txBody>
          </p:sp>
          <p:sp>
            <p:nvSpPr>
              <p:cNvPr id="16" name="二等辺三角形 15">
                <a:extLst>
                  <a:ext uri="{FF2B5EF4-FFF2-40B4-BE49-F238E27FC236}">
                    <a16:creationId xmlns:a16="http://schemas.microsoft.com/office/drawing/2014/main" id="{D39D6C09-0606-8354-16BE-08A62BEF15C1}"/>
                  </a:ext>
                </a:extLst>
              </p:cNvPr>
              <p:cNvSpPr/>
              <p:nvPr/>
            </p:nvSpPr>
            <p:spPr>
              <a:xfrm>
                <a:off x="6924711" y="4793425"/>
                <a:ext cx="2009712" cy="775419"/>
              </a:xfrm>
              <a:prstGeom prst="triangle">
                <a:avLst/>
              </a:prstGeom>
              <a:grpFill/>
              <a:ln w="19050" cap="flat" cmpd="sng" algn="ctr">
                <a:solidFill>
                  <a:sysClr val="window" lastClr="FFFFFF"/>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1" u="none" strike="noStrike" kern="0" cap="none" spc="0" normalizeH="0" baseline="0" noProof="0">
                  <a:ln>
                    <a:noFill/>
                  </a:ln>
                  <a:effectLst/>
                  <a:uLnTx/>
                  <a:uFillTx/>
                  <a:latin typeface="Calibri" panose="020F0502020204030204"/>
                  <a:ea typeface="メイリオ" panose="020B0604030504040204" pitchFamily="50" charset="-128"/>
                  <a:cs typeface="+mn-cs"/>
                </a:endParaRPr>
              </a:p>
            </p:txBody>
          </p:sp>
        </p:grpSp>
        <p:pic>
          <p:nvPicPr>
            <p:cNvPr id="17" name="グラフィックス 16" descr="都市 枠線">
              <a:extLst>
                <a:ext uri="{FF2B5EF4-FFF2-40B4-BE49-F238E27FC236}">
                  <a16:creationId xmlns:a16="http://schemas.microsoft.com/office/drawing/2014/main" id="{59F9EF7D-9BC1-7AE4-8DF6-5AA77C4225A5}"/>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339549" y="6281337"/>
              <a:ext cx="484942" cy="484942"/>
            </a:xfrm>
            <a:prstGeom prst="rect">
              <a:avLst/>
            </a:prstGeom>
          </p:spPr>
        </p:pic>
        <p:pic>
          <p:nvPicPr>
            <p:cNvPr id="18" name="グラフィックス 17" descr="都市 枠線">
              <a:extLst>
                <a:ext uri="{FF2B5EF4-FFF2-40B4-BE49-F238E27FC236}">
                  <a16:creationId xmlns:a16="http://schemas.microsoft.com/office/drawing/2014/main" id="{BA740433-EE86-DC6F-2D6D-794CAF7D9F2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709212" y="6281337"/>
              <a:ext cx="484942" cy="484942"/>
            </a:xfrm>
            <a:prstGeom prst="rect">
              <a:avLst/>
            </a:prstGeom>
          </p:spPr>
        </p:pic>
        <p:pic>
          <p:nvPicPr>
            <p:cNvPr id="19" name="グラフィックス 18" descr="都市 枠線">
              <a:extLst>
                <a:ext uri="{FF2B5EF4-FFF2-40B4-BE49-F238E27FC236}">
                  <a16:creationId xmlns:a16="http://schemas.microsoft.com/office/drawing/2014/main" id="{E3C40A2A-DB58-A055-BBFA-76D8EECEE99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077416" y="6281337"/>
              <a:ext cx="484942" cy="484942"/>
            </a:xfrm>
            <a:prstGeom prst="rect">
              <a:avLst/>
            </a:prstGeom>
          </p:spPr>
        </p:pic>
        <p:pic>
          <p:nvPicPr>
            <p:cNvPr id="20" name="グラフィックス 19" descr="クワッドコプター 単色塗りつぶし">
              <a:extLst>
                <a:ext uri="{FF2B5EF4-FFF2-40B4-BE49-F238E27FC236}">
                  <a16:creationId xmlns:a16="http://schemas.microsoft.com/office/drawing/2014/main" id="{2C37A1C5-BD28-6457-D982-1ED7EAA384BC}"/>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0145204" y="6063012"/>
              <a:ext cx="265375" cy="265375"/>
            </a:xfrm>
            <a:prstGeom prst="rect">
              <a:avLst/>
            </a:prstGeom>
          </p:spPr>
        </p:pic>
        <p:sp>
          <p:nvSpPr>
            <p:cNvPr id="21" name="テキスト ボックス 20">
              <a:extLst>
                <a:ext uri="{FF2B5EF4-FFF2-40B4-BE49-F238E27FC236}">
                  <a16:creationId xmlns:a16="http://schemas.microsoft.com/office/drawing/2014/main" id="{965B59DF-6105-DDD8-723A-E97572ED3053}"/>
                </a:ext>
              </a:extLst>
            </p:cNvPr>
            <p:cNvSpPr txBox="1"/>
            <p:nvPr/>
          </p:nvSpPr>
          <p:spPr>
            <a:xfrm>
              <a:off x="10172572" y="6002191"/>
              <a:ext cx="253247" cy="78670"/>
            </a:xfrm>
            <a:prstGeom prst="rect">
              <a:avLst/>
            </a:prstGeom>
            <a:noFill/>
          </p:spPr>
          <p:txBody>
            <a:bodyPr wrap="square" lIns="0" tIns="36000" rIns="0" bIns="0" rtlCol="0">
              <a:spAutoFit/>
            </a:bodyPr>
            <a:lstStyle/>
            <a:p>
              <a:pPr eaLnBrk="1" fontAlgn="auto" hangingPunct="1">
                <a:spcBef>
                  <a:spcPts val="0"/>
                </a:spcBef>
                <a:spcAft>
                  <a:spcPts val="0"/>
                </a:spcAft>
              </a:pPr>
              <a:r>
                <a:rPr lang="ja-JP" altLang="en-US" sz="500" i="1">
                  <a:latin typeface="Calibri" panose="020F0502020204030204"/>
                  <a:ea typeface="メイリオ" panose="020B0604030504040204" pitchFamily="50" charset="-128"/>
                </a:rPr>
                <a:t>目視外</a:t>
              </a:r>
            </a:p>
          </p:txBody>
        </p:sp>
        <p:sp>
          <p:nvSpPr>
            <p:cNvPr id="22" name="矢印: 右 21">
              <a:extLst>
                <a:ext uri="{FF2B5EF4-FFF2-40B4-BE49-F238E27FC236}">
                  <a16:creationId xmlns:a16="http://schemas.microsoft.com/office/drawing/2014/main" id="{1DE57642-C8E7-A9D6-E1AE-AB09CBA82C59}"/>
                </a:ext>
              </a:extLst>
            </p:cNvPr>
            <p:cNvSpPr/>
            <p:nvPr/>
          </p:nvSpPr>
          <p:spPr>
            <a:xfrm>
              <a:off x="9045911" y="6133644"/>
              <a:ext cx="263529" cy="670112"/>
            </a:xfrm>
            <a:prstGeom prst="rightArrow">
              <a:avLst/>
            </a:prstGeom>
            <a:solidFill>
              <a:srgbClr val="197883"/>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1" u="none" strike="noStrike" kern="0" cap="none" spc="0" normalizeH="0" baseline="0" noProof="0">
                <a:ln>
                  <a:noFill/>
                </a:ln>
                <a:effectLst/>
                <a:uLnTx/>
                <a:uFillTx/>
                <a:latin typeface="Calibri" panose="020F0502020204030204"/>
                <a:ea typeface="メイリオ" panose="020B0604030504040204" pitchFamily="50" charset="-128"/>
                <a:cs typeface="+mn-cs"/>
              </a:endParaRPr>
            </a:p>
          </p:txBody>
        </p:sp>
      </p:grpSp>
      <p:sp>
        <p:nvSpPr>
          <p:cNvPr id="24" name="四角形: 角を丸くする 23">
            <a:extLst>
              <a:ext uri="{FF2B5EF4-FFF2-40B4-BE49-F238E27FC236}">
                <a16:creationId xmlns:a16="http://schemas.microsoft.com/office/drawing/2014/main" id="{71B44D33-FDE8-0071-15C0-BBFC4A030236}"/>
              </a:ext>
            </a:extLst>
          </p:cNvPr>
          <p:cNvSpPr/>
          <p:nvPr/>
        </p:nvSpPr>
        <p:spPr bwMode="auto">
          <a:xfrm>
            <a:off x="6153150" y="2847990"/>
            <a:ext cx="3214785" cy="1404938"/>
          </a:xfrm>
          <a:prstGeom prst="roundRect">
            <a:avLst/>
          </a:prstGeom>
          <a:noFill/>
          <a:ln w="9525" cap="flat" cmpd="sng" algn="ctr">
            <a:solidFill>
              <a:schemeClr val="tx1"/>
            </a:solidFill>
            <a:prstDash val="dash"/>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a:ln>
                <a:noFill/>
              </a:ln>
              <a:effectLst/>
              <a:latin typeface="Arial" charset="0"/>
              <a:ea typeface="ＭＳ Ｐゴシック" pitchFamily="50" charset="-128"/>
            </a:endParaRPr>
          </a:p>
        </p:txBody>
      </p:sp>
      <p:sp>
        <p:nvSpPr>
          <p:cNvPr id="25" name="テキスト ボックス 24">
            <a:extLst>
              <a:ext uri="{FF2B5EF4-FFF2-40B4-BE49-F238E27FC236}">
                <a16:creationId xmlns:a16="http://schemas.microsoft.com/office/drawing/2014/main" id="{8C5BCF3B-6E0B-03B7-22D4-0AE363702ED6}"/>
              </a:ext>
            </a:extLst>
          </p:cNvPr>
          <p:cNvSpPr txBox="1"/>
          <p:nvPr/>
        </p:nvSpPr>
        <p:spPr>
          <a:xfrm>
            <a:off x="6110385" y="2606596"/>
            <a:ext cx="800219" cy="276999"/>
          </a:xfrm>
          <a:prstGeom prst="rect">
            <a:avLst/>
          </a:prstGeom>
          <a:noFill/>
        </p:spPr>
        <p:txBody>
          <a:bodyPr wrap="none" rtlCol="0">
            <a:spAutoFit/>
          </a:bodyPr>
          <a:lstStyle/>
          <a:p>
            <a:r>
              <a:rPr kumimoji="1" lang="ja-JP" altLang="en-US" sz="1200" i="1"/>
              <a:t>実証範囲</a:t>
            </a:r>
          </a:p>
        </p:txBody>
      </p:sp>
      <p:sp>
        <p:nvSpPr>
          <p:cNvPr id="28" name="吹き出し: 折線 27">
            <a:extLst>
              <a:ext uri="{FF2B5EF4-FFF2-40B4-BE49-F238E27FC236}">
                <a16:creationId xmlns:a16="http://schemas.microsoft.com/office/drawing/2014/main" id="{72A13F68-6810-5A13-289E-78F607C397FB}"/>
              </a:ext>
            </a:extLst>
          </p:cNvPr>
          <p:cNvSpPr/>
          <p:nvPr/>
        </p:nvSpPr>
        <p:spPr bwMode="auto">
          <a:xfrm>
            <a:off x="6330949" y="4409615"/>
            <a:ext cx="1587951" cy="286907"/>
          </a:xfrm>
          <a:prstGeom prst="borderCallout2">
            <a:avLst>
              <a:gd name="adj1" fmla="val 18750"/>
              <a:gd name="adj2" fmla="val -8333"/>
              <a:gd name="adj3" fmla="val 18750"/>
              <a:gd name="adj4" fmla="val -16667"/>
              <a:gd name="adj5" fmla="val -92262"/>
              <a:gd name="adj6" fmla="val -16541"/>
            </a:avLst>
          </a:prstGeom>
          <a:noFill/>
          <a:ln w="9525" cap="flat" cmpd="sng" algn="ctr">
            <a:solidFill>
              <a:schemeClr val="tx1"/>
            </a:solidFill>
            <a:prstDash val="solid"/>
            <a:round/>
            <a:headEnd type="none" w="lg" len="med"/>
            <a:tailEnd type="triangle" w="med" len="med"/>
          </a:ln>
          <a:effectLst/>
        </p:spPr>
        <p:txBody>
          <a:bodyPr vert="horz" wrap="none" lIns="91440" tIns="45720" rIns="91440" bIns="45720" numCol="1" rtlCol="0" anchor="ctr" anchorCtr="0" compatLnSpc="1">
            <a:prstTxWarp prst="textNoShape">
              <a:avLst/>
            </a:prstTxWarp>
          </a:bodyPr>
          <a:lstStyle/>
          <a:p>
            <a:pPr eaLnBrk="1" hangingPunct="1"/>
            <a:r>
              <a:rPr kumimoji="1" lang="ja-JP" altLang="en-US" sz="1100" b="0" i="1" u="none" strike="noStrike" cap="none" normalizeH="0" baseline="0">
                <a:ln>
                  <a:noFill/>
                </a:ln>
                <a:effectLst/>
                <a:latin typeface="Arial" charset="0"/>
                <a:ea typeface="ＭＳ Ｐゴシック" pitchFamily="50" charset="-128"/>
              </a:rPr>
              <a:t>複数社での共同輸配送</a:t>
            </a:r>
          </a:p>
        </p:txBody>
      </p:sp>
      <p:sp>
        <p:nvSpPr>
          <p:cNvPr id="29" name="吹き出し: 折線 28">
            <a:extLst>
              <a:ext uri="{FF2B5EF4-FFF2-40B4-BE49-F238E27FC236}">
                <a16:creationId xmlns:a16="http://schemas.microsoft.com/office/drawing/2014/main" id="{7C825310-1CD0-FFE1-DE4A-C7EF97C06D53}"/>
              </a:ext>
            </a:extLst>
          </p:cNvPr>
          <p:cNvSpPr/>
          <p:nvPr/>
        </p:nvSpPr>
        <p:spPr bwMode="auto">
          <a:xfrm>
            <a:off x="8298095" y="2283084"/>
            <a:ext cx="1517650" cy="413961"/>
          </a:xfrm>
          <a:prstGeom prst="borderCallout2">
            <a:avLst>
              <a:gd name="adj1" fmla="val 122773"/>
              <a:gd name="adj2" fmla="val 73675"/>
              <a:gd name="adj3" fmla="val 155972"/>
              <a:gd name="adj4" fmla="val 72873"/>
              <a:gd name="adj5" fmla="val 233087"/>
              <a:gd name="adj6" fmla="val 60028"/>
            </a:avLst>
          </a:prstGeom>
          <a:noFill/>
          <a:ln w="9525" cap="flat" cmpd="sng" algn="ctr">
            <a:solidFill>
              <a:schemeClr val="tx1"/>
            </a:solidFill>
            <a:prstDash val="solid"/>
            <a:round/>
            <a:headEnd type="none" w="lg" len="med"/>
            <a:tailEnd type="triangle" w="med" len="med"/>
          </a:ln>
          <a:effectLst/>
        </p:spPr>
        <p:txBody>
          <a:bodyPr vert="horz" wrap="none" lIns="91440" tIns="45720" rIns="91440" bIns="45720" numCol="1" rtlCol="0" anchor="ctr" anchorCtr="0" compatLnSpc="1">
            <a:prstTxWarp prst="textNoShape">
              <a:avLst/>
            </a:prstTxWarp>
          </a:bodyPr>
          <a:lstStyle/>
          <a:p>
            <a:pPr eaLnBrk="1" hangingPunct="1"/>
            <a:r>
              <a:rPr kumimoji="1" lang="ja-JP" altLang="en-US" sz="1100" b="0" i="1" u="none" strike="noStrike" cap="none" normalizeH="0" baseline="0">
                <a:ln>
                  <a:noFill/>
                </a:ln>
                <a:effectLst/>
                <a:latin typeface="Arial" charset="0"/>
                <a:ea typeface="ＭＳ Ｐゴシック" pitchFamily="50" charset="-128"/>
              </a:rPr>
              <a:t>ドローンによる</a:t>
            </a:r>
            <a:endParaRPr kumimoji="1" lang="en-US" altLang="ja-JP" sz="1100" b="0" i="1" u="none" strike="noStrike" cap="none" normalizeH="0" baseline="0">
              <a:ln>
                <a:noFill/>
              </a:ln>
              <a:effectLst/>
              <a:latin typeface="Arial" charset="0"/>
              <a:ea typeface="ＭＳ Ｐゴシック" pitchFamily="50" charset="-128"/>
            </a:endParaRPr>
          </a:p>
          <a:p>
            <a:pPr eaLnBrk="1" hangingPunct="1"/>
            <a:r>
              <a:rPr kumimoji="1" lang="ja-JP" altLang="en-US" sz="1100" b="0" i="1" u="none" strike="noStrike" cap="none" normalizeH="0" baseline="0">
                <a:ln>
                  <a:noFill/>
                </a:ln>
                <a:effectLst/>
                <a:latin typeface="Arial" charset="0"/>
                <a:ea typeface="ＭＳ Ｐゴシック" pitchFamily="50" charset="-128"/>
              </a:rPr>
              <a:t>ラストワンマイル配送</a:t>
            </a:r>
          </a:p>
        </p:txBody>
      </p:sp>
    </p:spTree>
    <p:extLst>
      <p:ext uri="{BB962C8B-B14F-4D97-AF65-F5344CB8AC3E}">
        <p14:creationId xmlns:p14="http://schemas.microsoft.com/office/powerpoint/2010/main" val="3606826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58">
            <a:extLst>
              <a:ext uri="{FF2B5EF4-FFF2-40B4-BE49-F238E27FC236}">
                <a16:creationId xmlns:a16="http://schemas.microsoft.com/office/drawing/2014/main" id="{70F2E279-81BF-3FBC-F38E-429B31971185}"/>
              </a:ext>
            </a:extLst>
          </p:cNvPr>
          <p:cNvSpPr>
            <a:spLocks noChangeArrowheads="1"/>
          </p:cNvSpPr>
          <p:nvPr/>
        </p:nvSpPr>
        <p:spPr bwMode="auto">
          <a:xfrm>
            <a:off x="138113" y="158750"/>
            <a:ext cx="10001250" cy="6911975"/>
          </a:xfrm>
          <a:prstGeom prst="roundRect">
            <a:avLst>
              <a:gd name="adj" fmla="val 2213"/>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　　</a:t>
            </a:r>
          </a:p>
        </p:txBody>
      </p:sp>
      <p:sp>
        <p:nvSpPr>
          <p:cNvPr id="31" name="テキスト ボックス 37">
            <a:extLst>
              <a:ext uri="{FF2B5EF4-FFF2-40B4-BE49-F238E27FC236}">
                <a16:creationId xmlns:a16="http://schemas.microsoft.com/office/drawing/2014/main" id="{9E9AEB78-7ACF-F33C-D7B8-C558BBE4C8BD}"/>
              </a:ext>
            </a:extLst>
          </p:cNvPr>
          <p:cNvSpPr txBox="1">
            <a:spLocks noChangeArrowheads="1"/>
          </p:cNvSpPr>
          <p:nvPr/>
        </p:nvSpPr>
        <p:spPr bwMode="auto">
          <a:xfrm>
            <a:off x="5138738" y="4994275"/>
            <a:ext cx="5003800" cy="819150"/>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spcBef>
                <a:spcPct val="0"/>
              </a:spcBef>
              <a:buFontTx/>
              <a:buNone/>
              <a:defRPr/>
            </a:pPr>
            <a:r>
              <a:rPr lang="ja-JP" altLang="en-US" sz="1050" b="1">
                <a:latin typeface="ＭＳ Ｐゴシック" panose="020B0600070205080204" pitchFamily="50" charset="-128"/>
              </a:rPr>
              <a:t>④</a:t>
            </a:r>
            <a:r>
              <a:rPr lang="en-US" altLang="ja-JP" sz="1050" b="1">
                <a:latin typeface="ＭＳ Ｐゴシック" panose="020B0600070205080204" pitchFamily="50" charset="-128"/>
              </a:rPr>
              <a:t>【</a:t>
            </a:r>
            <a:r>
              <a:rPr lang="ja-JP" altLang="en-US" sz="1050" b="1">
                <a:latin typeface="ＭＳ Ｐゴシック" panose="020B0600070205080204" pitchFamily="50" charset="-128"/>
              </a:rPr>
              <a:t>エネルギー起源ＣＯ２削減効果</a:t>
            </a:r>
            <a:r>
              <a:rPr lang="en-US" altLang="ja-JP" sz="1050" b="1">
                <a:latin typeface="ＭＳ Ｐゴシック" panose="020B0600070205080204" pitchFamily="50" charset="-128"/>
              </a:rPr>
              <a:t>】</a:t>
            </a:r>
          </a:p>
          <a:p>
            <a:pPr eaLnBrk="1" hangingPunct="1">
              <a:lnSpc>
                <a:spcPct val="90000"/>
              </a:lnSpc>
              <a:spcBef>
                <a:spcPct val="0"/>
              </a:spcBef>
              <a:buFontTx/>
              <a:buNone/>
              <a:defRPr/>
            </a:pPr>
            <a:endParaRPr lang="en-US" altLang="ja-JP" sz="1050" b="1">
              <a:latin typeface="ＭＳ Ｐゴシック" panose="020B0600070205080204" pitchFamily="50" charset="-128"/>
            </a:endParaRPr>
          </a:p>
          <a:p>
            <a:pPr eaLnBrk="1" hangingPunct="1">
              <a:lnSpc>
                <a:spcPct val="90000"/>
              </a:lnSpc>
              <a:spcBef>
                <a:spcPct val="0"/>
              </a:spcBef>
              <a:buFontTx/>
              <a:buNone/>
              <a:defRPr/>
            </a:pPr>
            <a:endParaRPr lang="en-US" altLang="ja-JP" sz="1050" b="1">
              <a:latin typeface="ＭＳ Ｐゴシック" panose="020B0600070205080204" pitchFamily="50" charset="-128"/>
            </a:endParaRPr>
          </a:p>
          <a:p>
            <a:pPr eaLnBrk="1" hangingPunct="1">
              <a:lnSpc>
                <a:spcPct val="90000"/>
              </a:lnSpc>
              <a:spcBef>
                <a:spcPct val="0"/>
              </a:spcBef>
              <a:buFontTx/>
              <a:buNone/>
              <a:defRPr/>
            </a:pPr>
            <a:endParaRPr lang="en-US" altLang="ja-JP" sz="1050" b="1">
              <a:latin typeface="ＭＳ Ｐゴシック" panose="020B0600070205080204" pitchFamily="50" charset="-128"/>
            </a:endParaRPr>
          </a:p>
          <a:p>
            <a:pPr eaLnBrk="1" hangingPunct="1">
              <a:lnSpc>
                <a:spcPct val="90000"/>
              </a:lnSpc>
              <a:spcBef>
                <a:spcPct val="0"/>
              </a:spcBef>
              <a:buFontTx/>
              <a:buNone/>
              <a:defRPr/>
            </a:pPr>
            <a:endParaRPr lang="en-US" altLang="ja-JP" sz="1050" b="1">
              <a:latin typeface="ＭＳ Ｐゴシック" panose="020B0600070205080204" pitchFamily="50" charset="-128"/>
            </a:endParaRPr>
          </a:p>
        </p:txBody>
      </p:sp>
      <p:sp>
        <p:nvSpPr>
          <p:cNvPr id="9220" name="Text Box 62">
            <a:extLst>
              <a:ext uri="{FF2B5EF4-FFF2-40B4-BE49-F238E27FC236}">
                <a16:creationId xmlns:a16="http://schemas.microsoft.com/office/drawing/2014/main" id="{A17539F4-4CEC-8242-FB28-F45AD686F608}"/>
              </a:ext>
            </a:extLst>
          </p:cNvPr>
          <p:cNvSpPr txBox="1">
            <a:spLocks noChangeArrowheads="1"/>
          </p:cNvSpPr>
          <p:nvPr/>
        </p:nvSpPr>
        <p:spPr bwMode="auto">
          <a:xfrm>
            <a:off x="295275" y="90488"/>
            <a:ext cx="1122363" cy="279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47605" rIns="0"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b="1" u="sng">
                <a:latin typeface="ＭＳ Ｐゴシック" panose="020B0600070205080204" pitchFamily="50" charset="-128"/>
              </a:rPr>
              <a:t>（</a:t>
            </a:r>
            <a:r>
              <a:rPr lang="en-US" altLang="ja-JP" sz="1200" b="1" u="sng">
                <a:latin typeface="ＭＳ Ｐゴシック" panose="020B0600070205080204" pitchFamily="50" charset="-128"/>
              </a:rPr>
              <a:t>2</a:t>
            </a:r>
            <a:r>
              <a:rPr lang="ja-JP" altLang="en-US" sz="1200" b="1" u="sng">
                <a:latin typeface="ＭＳ Ｐゴシック" panose="020B0600070205080204" pitchFamily="50" charset="-128"/>
              </a:rPr>
              <a:t>）実施計画等</a:t>
            </a:r>
          </a:p>
        </p:txBody>
      </p:sp>
      <p:sp>
        <p:nvSpPr>
          <p:cNvPr id="6159" name="Rectangle 215">
            <a:extLst>
              <a:ext uri="{FF2B5EF4-FFF2-40B4-BE49-F238E27FC236}">
                <a16:creationId xmlns:a16="http://schemas.microsoft.com/office/drawing/2014/main" id="{CC8F25DA-3988-557C-BF3D-26ADE3C822CF}"/>
              </a:ext>
            </a:extLst>
          </p:cNvPr>
          <p:cNvSpPr>
            <a:spLocks noChangeArrowheads="1"/>
          </p:cNvSpPr>
          <p:nvPr/>
        </p:nvSpPr>
        <p:spPr bwMode="auto">
          <a:xfrm>
            <a:off x="244475" y="322263"/>
            <a:ext cx="4859338" cy="1657350"/>
          </a:xfrm>
          <a:prstGeom prst="rect">
            <a:avLst/>
          </a:prstGeom>
          <a:noFill/>
          <a:ln>
            <a:noFill/>
          </a:ln>
        </p:spPr>
        <p:txBody>
          <a:bodyPr lIns="99779" tIns="49890" rIns="99779" bIns="49890"/>
          <a:lstStyle>
            <a:lvl1pPr marL="82550" indent="-8255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indent="0" eaLnBrk="1" hangingPunct="1">
              <a:lnSpc>
                <a:spcPct val="90000"/>
              </a:lnSpc>
              <a:buFontTx/>
              <a:buNone/>
              <a:defRPr/>
            </a:pPr>
            <a:r>
              <a:rPr lang="ja-JP" altLang="en-US" sz="1050" b="1">
                <a:latin typeface="Century" panose="02040604050505020304" pitchFamily="18" charset="0"/>
              </a:rPr>
              <a:t>①</a:t>
            </a:r>
            <a:r>
              <a:rPr lang="en-US" altLang="ja-JP" sz="1050" b="1">
                <a:latin typeface="Century" panose="02040604050505020304" pitchFamily="18" charset="0"/>
              </a:rPr>
              <a:t>【</a:t>
            </a:r>
            <a:r>
              <a:rPr lang="ja-JP" altLang="en-US" sz="1050" b="1">
                <a:latin typeface="Century" panose="02040604050505020304" pitchFamily="18" charset="0"/>
              </a:rPr>
              <a:t>実施体制</a:t>
            </a:r>
            <a:r>
              <a:rPr lang="en-US" altLang="ja-JP" sz="1050" b="1">
                <a:latin typeface="Century" panose="02040604050505020304" pitchFamily="18" charset="0"/>
              </a:rPr>
              <a:t>】</a:t>
            </a:r>
          </a:p>
          <a:p>
            <a:pPr marL="0" indent="0" eaLnBrk="1" hangingPunct="1">
              <a:lnSpc>
                <a:spcPct val="90000"/>
              </a:lnSpc>
              <a:buFontTx/>
              <a:buNone/>
              <a:defRPr/>
            </a:pPr>
            <a:r>
              <a:rPr lang="ja-JP" altLang="en-US" sz="1050" i="1">
                <a:latin typeface="Century" panose="02040604050505020304" pitchFamily="18" charset="0"/>
              </a:rPr>
              <a:t> </a:t>
            </a:r>
            <a:r>
              <a:rPr lang="ja-JP" altLang="ja-JP" sz="1050" i="1"/>
              <a:t>実施体制について、各実施者が</a:t>
            </a:r>
            <a:r>
              <a:rPr lang="ja-JP" altLang="en-US" sz="1050" i="1"/>
              <a:t>取り組む</a:t>
            </a:r>
            <a:r>
              <a:rPr lang="ja-JP" altLang="ja-JP" sz="1050" i="1"/>
              <a:t>要素及び分担業務</a:t>
            </a:r>
            <a:r>
              <a:rPr lang="ja-JP" altLang="en-US" sz="1050" i="1"/>
              <a:t>を、</a:t>
            </a:r>
            <a:r>
              <a:rPr lang="ja-JP" altLang="ja-JP" sz="1050" i="1"/>
              <a:t>関連</a:t>
            </a:r>
            <a:r>
              <a:rPr lang="ja-JP" altLang="en-US" sz="1050" i="1"/>
              <a:t>する</a:t>
            </a:r>
            <a:r>
              <a:rPr lang="ja-JP" altLang="ja-JP" sz="1050" i="1"/>
              <a:t>分野の知見・過去の業績と</a:t>
            </a:r>
            <a:r>
              <a:rPr lang="ja-JP" altLang="en-US" sz="1050" i="1"/>
              <a:t>とも</a:t>
            </a:r>
            <a:r>
              <a:rPr lang="ja-JP" altLang="ja-JP" sz="1050" i="1"/>
              <a:t>に簡潔に記載してください。</a:t>
            </a:r>
            <a:r>
              <a:rPr lang="ja-JP" altLang="en-US" sz="1050" i="1"/>
              <a:t>あわせて、</a:t>
            </a:r>
            <a:r>
              <a:rPr lang="ja-JP" altLang="ja-JP" sz="1050" i="1"/>
              <a:t>事業終了後の</a:t>
            </a:r>
            <a:r>
              <a:rPr lang="ja-JP" altLang="en-US" sz="1050" i="1"/>
              <a:t>実装</a:t>
            </a:r>
            <a:r>
              <a:rPr lang="ja-JP" altLang="ja-JP" sz="1050" i="1"/>
              <a:t>を担当する者（メーカー等）が</a:t>
            </a:r>
            <a:r>
              <a:rPr lang="ja-JP" altLang="en-US" sz="1050" i="1"/>
              <a:t>明確にわかるように</a:t>
            </a:r>
            <a:r>
              <a:rPr lang="ja-JP" altLang="ja-JP" sz="1050" i="1"/>
              <a:t>記載し</a:t>
            </a:r>
            <a:r>
              <a:rPr lang="ja-JP" altLang="en-US" sz="1050" i="1"/>
              <a:t>、可能であれば、事業期間中における実装担当事業者内での連携に向けたスケジュールや作業フロー（例：○○社との協議を○○から開始）を記載してください</a:t>
            </a:r>
            <a:r>
              <a:rPr lang="ja-JP" altLang="ja-JP" sz="1050" i="1"/>
              <a:t>。</a:t>
            </a:r>
            <a:endParaRPr lang="en-US" altLang="ja-JP" sz="1050" i="1"/>
          </a:p>
          <a:p>
            <a:pPr marL="0" indent="0" eaLnBrk="1" hangingPunct="1">
              <a:lnSpc>
                <a:spcPct val="90000"/>
              </a:lnSpc>
              <a:buFontTx/>
              <a:buNone/>
              <a:defRPr/>
            </a:pPr>
            <a:r>
              <a:rPr lang="ja-JP" altLang="en-US" sz="1050" i="1"/>
              <a:t>実証フィールド提供者等の共同実施者以外の主要な関係者がいれば、協力者として記載してください。</a:t>
            </a:r>
            <a:endParaRPr lang="en-US" altLang="ja-JP" sz="1050" i="1"/>
          </a:p>
          <a:p>
            <a:pPr marL="0" indent="0" eaLnBrk="1" hangingPunct="1">
              <a:lnSpc>
                <a:spcPct val="90000"/>
              </a:lnSpc>
              <a:buFontTx/>
              <a:buNone/>
              <a:defRPr/>
            </a:pPr>
            <a:r>
              <a:rPr lang="ja-JP" altLang="en-US" sz="1050" i="1"/>
              <a:t>実装を担当する事業者が実施体制内にいない場合には、余白に候補事業者を記載し、現時点での調整状況を簡潔に記載してください。</a:t>
            </a:r>
            <a:endParaRPr lang="en-US" altLang="ja-JP" sz="1050" i="1"/>
          </a:p>
          <a:p>
            <a:pPr marL="0" indent="0" eaLnBrk="1" hangingPunct="1">
              <a:lnSpc>
                <a:spcPct val="90000"/>
              </a:lnSpc>
              <a:buFontTx/>
              <a:buNone/>
              <a:defRPr/>
            </a:pPr>
            <a:r>
              <a:rPr lang="ja-JP" altLang="en-US" sz="1050" i="1">
                <a:latin typeface="Century" panose="02040604050505020304" pitchFamily="18" charset="0"/>
              </a:rPr>
              <a:t>＜記入例＞</a:t>
            </a:r>
            <a:endParaRPr lang="en-US" altLang="ja-JP" sz="1050" i="1">
              <a:latin typeface="Century" panose="02040604050505020304" pitchFamily="18" charset="0"/>
            </a:endParaRPr>
          </a:p>
          <a:p>
            <a:pPr marL="0" indent="0" eaLnBrk="1" hangingPunct="1">
              <a:lnSpc>
                <a:spcPct val="90000"/>
              </a:lnSpc>
              <a:buFontTx/>
              <a:buNone/>
              <a:defRPr/>
            </a:pPr>
            <a:endParaRPr lang="ja-JP" altLang="ja-JP" sz="1050" i="1"/>
          </a:p>
        </p:txBody>
      </p:sp>
      <p:sp>
        <p:nvSpPr>
          <p:cNvPr id="6160" name="Rectangle 215">
            <a:extLst>
              <a:ext uri="{FF2B5EF4-FFF2-40B4-BE49-F238E27FC236}">
                <a16:creationId xmlns:a16="http://schemas.microsoft.com/office/drawing/2014/main" id="{3AD159D3-A319-1CD0-0BE0-A9ED13D83439}"/>
              </a:ext>
            </a:extLst>
          </p:cNvPr>
          <p:cNvSpPr>
            <a:spLocks noChangeArrowheads="1"/>
          </p:cNvSpPr>
          <p:nvPr/>
        </p:nvSpPr>
        <p:spPr bwMode="auto">
          <a:xfrm>
            <a:off x="295275" y="3822700"/>
            <a:ext cx="4859338" cy="1062038"/>
          </a:xfrm>
          <a:prstGeom prst="rect">
            <a:avLst/>
          </a:prstGeom>
          <a:noFill/>
          <a:ln>
            <a:noFill/>
          </a:ln>
        </p:spPr>
        <p:txBody>
          <a:bodyPr lIns="99779" tIns="49890" rIns="99779" bIns="49890"/>
          <a:lstStyle>
            <a:lvl1pPr marL="82550" indent="-8255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buFontTx/>
              <a:buNone/>
              <a:defRPr/>
            </a:pPr>
            <a:r>
              <a:rPr lang="ja-JP" altLang="en-US" sz="1050" b="1">
                <a:latin typeface="Century" panose="02040604050505020304" pitchFamily="18" charset="0"/>
              </a:rPr>
              <a:t>②</a:t>
            </a:r>
            <a:r>
              <a:rPr lang="en-US" altLang="ja-JP" sz="1050" b="1">
                <a:latin typeface="Century" panose="02040604050505020304" pitchFamily="18" charset="0"/>
              </a:rPr>
              <a:t>【</a:t>
            </a:r>
            <a:r>
              <a:rPr lang="ja-JP" altLang="en-US" sz="1050" b="1">
                <a:latin typeface="Century" panose="02040604050505020304" pitchFamily="18" charset="0"/>
              </a:rPr>
              <a:t>実施スケジュール</a:t>
            </a:r>
            <a:r>
              <a:rPr lang="en-US" altLang="ja-JP" sz="1050" b="1">
                <a:latin typeface="Century" panose="02040604050505020304" pitchFamily="18" charset="0"/>
              </a:rPr>
              <a:t>】</a:t>
            </a:r>
          </a:p>
          <a:p>
            <a:pPr marL="0" indent="0" eaLnBrk="1" hangingPunct="1">
              <a:lnSpc>
                <a:spcPct val="90000"/>
              </a:lnSpc>
              <a:buFontTx/>
              <a:buNone/>
              <a:defRPr/>
            </a:pPr>
            <a:r>
              <a:rPr lang="ja-JP" altLang="en-US" sz="1050" i="1">
                <a:latin typeface="+mn-ea"/>
                <a:ea typeface="+mn-ea"/>
              </a:rPr>
              <a:t>事業実施スケジュール及び事業費について、実証要素及び統合システムごとに記載してください（こちらの記載は本</a:t>
            </a:r>
            <a:r>
              <a:rPr lang="en-US" altLang="ja-JP" sz="1050" i="1" err="1">
                <a:latin typeface="+mn-ea"/>
                <a:ea typeface="+mn-ea"/>
              </a:rPr>
              <a:t>ppt</a:t>
            </a:r>
            <a:r>
              <a:rPr lang="ja-JP" altLang="en-US" sz="1050" i="1">
                <a:latin typeface="+mn-ea"/>
                <a:ea typeface="+mn-ea"/>
              </a:rPr>
              <a:t>内</a:t>
            </a:r>
            <a:r>
              <a:rPr lang="ja-JP" altLang="en-US" sz="1050" i="1">
                <a:latin typeface="+mn-ea"/>
              </a:rPr>
              <a:t>「○実施に伴う経費」と</a:t>
            </a:r>
            <a:r>
              <a:rPr lang="ja-JP" altLang="en-US" sz="1050" i="1">
                <a:latin typeface="+mn-ea"/>
                <a:ea typeface="+mn-ea"/>
              </a:rPr>
              <a:t>詳細資料の費用との整合が取れるように記載してください）。</a:t>
            </a:r>
            <a:endParaRPr lang="en-US" altLang="ja-JP" sz="1050" i="1">
              <a:latin typeface="+mn-ea"/>
              <a:ea typeface="+mn-ea"/>
            </a:endParaRPr>
          </a:p>
          <a:p>
            <a:pPr marL="0" indent="0" eaLnBrk="1" hangingPunct="1">
              <a:lnSpc>
                <a:spcPct val="90000"/>
              </a:lnSpc>
              <a:buFontTx/>
              <a:buNone/>
              <a:defRPr/>
            </a:pPr>
            <a:r>
              <a:rPr lang="ja-JP" altLang="en-US" sz="1050" i="1">
                <a:latin typeface="+mn-ea"/>
                <a:ea typeface="+mn-ea"/>
              </a:rPr>
              <a:t>補助の場合は事業費と環境省から受ける補助額（補助事業費の最大</a:t>
            </a:r>
            <a:r>
              <a:rPr lang="en-US" altLang="ja-JP" sz="1050" i="1">
                <a:latin typeface="+mn-ea"/>
                <a:ea typeface="+mn-ea"/>
              </a:rPr>
              <a:t>1/2</a:t>
            </a:r>
            <a:r>
              <a:rPr lang="ja-JP" altLang="en-US" sz="1050" i="1">
                <a:latin typeface="+mn-ea"/>
                <a:ea typeface="+mn-ea"/>
              </a:rPr>
              <a:t>以内）を両方記載してください。</a:t>
            </a:r>
            <a:endParaRPr lang="en-US" altLang="ja-JP" sz="1050" i="1">
              <a:latin typeface="+mn-ea"/>
              <a:ea typeface="+mn-ea"/>
            </a:endParaRPr>
          </a:p>
          <a:p>
            <a:pPr marL="0" indent="0" eaLnBrk="1" hangingPunct="1">
              <a:lnSpc>
                <a:spcPct val="90000"/>
              </a:lnSpc>
              <a:buFontTx/>
              <a:buNone/>
              <a:defRPr/>
            </a:pPr>
            <a:r>
              <a:rPr lang="ja-JP" altLang="en-US" sz="1050" i="1">
                <a:latin typeface="+mn-ea"/>
                <a:ea typeface="+mn-ea"/>
              </a:rPr>
              <a:t>＜記入例＞</a:t>
            </a:r>
            <a:endParaRPr lang="en-US" altLang="ja-JP" sz="1050" i="1">
              <a:latin typeface="+mn-ea"/>
              <a:ea typeface="+mn-ea"/>
            </a:endParaRPr>
          </a:p>
          <a:p>
            <a:pPr eaLnBrk="1" hangingPunct="1">
              <a:lnSpc>
                <a:spcPct val="90000"/>
              </a:lnSpc>
              <a:buFontTx/>
              <a:buNone/>
              <a:defRPr/>
            </a:pPr>
            <a:endParaRPr lang="ja-JP" altLang="en-US" sz="1050" i="1">
              <a:latin typeface="Century" panose="02040604050505020304" pitchFamily="18" charset="0"/>
            </a:endParaRPr>
          </a:p>
        </p:txBody>
      </p:sp>
      <p:grpSp>
        <p:nvGrpSpPr>
          <p:cNvPr id="9223" name="グループ化 1">
            <a:extLst>
              <a:ext uri="{FF2B5EF4-FFF2-40B4-BE49-F238E27FC236}">
                <a16:creationId xmlns:a16="http://schemas.microsoft.com/office/drawing/2014/main" id="{47BC1D72-F342-DEA5-41E3-1BE0C5C4C3D6}"/>
              </a:ext>
            </a:extLst>
          </p:cNvPr>
          <p:cNvGrpSpPr>
            <a:grpSpLocks/>
          </p:cNvGrpSpPr>
          <p:nvPr/>
        </p:nvGrpSpPr>
        <p:grpSpPr bwMode="auto">
          <a:xfrm>
            <a:off x="373063" y="2146300"/>
            <a:ext cx="4600575" cy="1885952"/>
            <a:chOff x="512763" y="1781026"/>
            <a:chExt cx="4599865" cy="1887013"/>
          </a:xfrm>
        </p:grpSpPr>
        <p:sp>
          <p:nvSpPr>
            <p:cNvPr id="9309" name="Text Box 46">
              <a:extLst>
                <a:ext uri="{FF2B5EF4-FFF2-40B4-BE49-F238E27FC236}">
                  <a16:creationId xmlns:a16="http://schemas.microsoft.com/office/drawing/2014/main" id="{EAB1BFE2-69B8-D55C-C74E-43F4D2F57E7F}"/>
                </a:ext>
              </a:extLst>
            </p:cNvPr>
            <p:cNvSpPr txBox="1">
              <a:spLocks noChangeArrowheads="1"/>
            </p:cNvSpPr>
            <p:nvPr/>
          </p:nvSpPr>
          <p:spPr bwMode="auto">
            <a:xfrm>
              <a:off x="700088" y="2009688"/>
              <a:ext cx="620712"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800" i="1">
                  <a:latin typeface="Century" panose="02040604050505020304" pitchFamily="18" charset="0"/>
                </a:rPr>
                <a:t>（Ａ）社</a:t>
              </a:r>
            </a:p>
          </p:txBody>
        </p:sp>
        <p:sp>
          <p:nvSpPr>
            <p:cNvPr id="9310" name="Text Box 48">
              <a:extLst>
                <a:ext uri="{FF2B5EF4-FFF2-40B4-BE49-F238E27FC236}">
                  <a16:creationId xmlns:a16="http://schemas.microsoft.com/office/drawing/2014/main" id="{E871BF34-A492-053A-3CD8-661F9BF283AF}"/>
                </a:ext>
              </a:extLst>
            </p:cNvPr>
            <p:cNvSpPr txBox="1">
              <a:spLocks noChangeArrowheads="1"/>
            </p:cNvSpPr>
            <p:nvPr/>
          </p:nvSpPr>
          <p:spPr bwMode="auto">
            <a:xfrm>
              <a:off x="2825750" y="2019213"/>
              <a:ext cx="754063"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800" i="1">
                  <a:latin typeface="Century" panose="02040604050505020304" pitchFamily="18" charset="0"/>
                </a:rPr>
                <a:t>（Ｂ）社</a:t>
              </a:r>
            </a:p>
          </p:txBody>
        </p:sp>
        <p:cxnSp>
          <p:nvCxnSpPr>
            <p:cNvPr id="9311" name="AutoShape 51">
              <a:extLst>
                <a:ext uri="{FF2B5EF4-FFF2-40B4-BE49-F238E27FC236}">
                  <a16:creationId xmlns:a16="http://schemas.microsoft.com/office/drawing/2014/main" id="{4821A8EA-B3B4-E90B-FDB1-651D46ABA9A0}"/>
                </a:ext>
              </a:extLst>
            </p:cNvPr>
            <p:cNvCxnSpPr>
              <a:cxnSpLocks noChangeShapeType="1"/>
            </p:cNvCxnSpPr>
            <p:nvPr/>
          </p:nvCxnSpPr>
          <p:spPr bwMode="auto">
            <a:xfrm>
              <a:off x="1330325" y="2125663"/>
              <a:ext cx="1495425" cy="1390650"/>
            </a:xfrm>
            <a:prstGeom prst="bentConnector3">
              <a:avLst>
                <a:gd name="adj1" fmla="val 50000"/>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sp>
          <p:nvSpPr>
            <p:cNvPr id="9312" name="Text Box 52">
              <a:extLst>
                <a:ext uri="{FF2B5EF4-FFF2-40B4-BE49-F238E27FC236}">
                  <a16:creationId xmlns:a16="http://schemas.microsoft.com/office/drawing/2014/main" id="{4E50CCF1-32EA-309D-5000-5A29FEFB07C0}"/>
                </a:ext>
              </a:extLst>
            </p:cNvPr>
            <p:cNvSpPr txBox="1">
              <a:spLocks noChangeArrowheads="1"/>
            </p:cNvSpPr>
            <p:nvPr/>
          </p:nvSpPr>
          <p:spPr bwMode="auto">
            <a:xfrm>
              <a:off x="761247" y="1781026"/>
              <a:ext cx="499985" cy="219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800" i="1">
                  <a:latin typeface="Century" panose="02040604050505020304" pitchFamily="18" charset="0"/>
                </a:rPr>
                <a:t>代表者</a:t>
              </a:r>
            </a:p>
          </p:txBody>
        </p:sp>
        <p:sp>
          <p:nvSpPr>
            <p:cNvPr id="9313" name="Text Box 53">
              <a:extLst>
                <a:ext uri="{FF2B5EF4-FFF2-40B4-BE49-F238E27FC236}">
                  <a16:creationId xmlns:a16="http://schemas.microsoft.com/office/drawing/2014/main" id="{A0C4B424-58AD-A917-D853-D8B8745CC447}"/>
                </a:ext>
              </a:extLst>
            </p:cNvPr>
            <p:cNvSpPr txBox="1">
              <a:spLocks noChangeArrowheads="1"/>
            </p:cNvSpPr>
            <p:nvPr/>
          </p:nvSpPr>
          <p:spPr bwMode="auto">
            <a:xfrm>
              <a:off x="2854325" y="1782763"/>
              <a:ext cx="6985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800" i="1">
                  <a:latin typeface="Century" panose="02040604050505020304" pitchFamily="18" charset="0"/>
                </a:rPr>
                <a:t>共同実施者</a:t>
              </a:r>
            </a:p>
          </p:txBody>
        </p:sp>
        <p:sp>
          <p:nvSpPr>
            <p:cNvPr id="9314" name="Text Box 218">
              <a:extLst>
                <a:ext uri="{FF2B5EF4-FFF2-40B4-BE49-F238E27FC236}">
                  <a16:creationId xmlns:a16="http://schemas.microsoft.com/office/drawing/2014/main" id="{C144B7A9-59B3-AE7F-B8A8-ADE8F5803C84}"/>
                </a:ext>
              </a:extLst>
            </p:cNvPr>
            <p:cNvSpPr txBox="1">
              <a:spLocks noChangeArrowheads="1"/>
            </p:cNvSpPr>
            <p:nvPr/>
          </p:nvSpPr>
          <p:spPr bwMode="auto">
            <a:xfrm>
              <a:off x="2832100" y="2738351"/>
              <a:ext cx="744538"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800" i="1">
                  <a:latin typeface="Century" panose="02040604050505020304" pitchFamily="18" charset="0"/>
                </a:rPr>
                <a:t>（Ｃ）大学</a:t>
              </a:r>
            </a:p>
          </p:txBody>
        </p:sp>
        <p:sp>
          <p:nvSpPr>
            <p:cNvPr id="9315" name="Text Box 219">
              <a:extLst>
                <a:ext uri="{FF2B5EF4-FFF2-40B4-BE49-F238E27FC236}">
                  <a16:creationId xmlns:a16="http://schemas.microsoft.com/office/drawing/2014/main" id="{2DFAC180-D31F-C052-989B-9F369E9A9118}"/>
                </a:ext>
              </a:extLst>
            </p:cNvPr>
            <p:cNvSpPr txBox="1">
              <a:spLocks noChangeArrowheads="1"/>
            </p:cNvSpPr>
            <p:nvPr/>
          </p:nvSpPr>
          <p:spPr bwMode="auto">
            <a:xfrm>
              <a:off x="2843213" y="3370154"/>
              <a:ext cx="754062"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800" i="1">
                  <a:latin typeface="Century" panose="02040604050505020304" pitchFamily="18" charset="0"/>
                </a:rPr>
                <a:t>（Ｄ）市</a:t>
              </a:r>
            </a:p>
          </p:txBody>
        </p:sp>
        <p:cxnSp>
          <p:nvCxnSpPr>
            <p:cNvPr id="9316" name="AutoShape 222">
              <a:extLst>
                <a:ext uri="{FF2B5EF4-FFF2-40B4-BE49-F238E27FC236}">
                  <a16:creationId xmlns:a16="http://schemas.microsoft.com/office/drawing/2014/main" id="{50B2732C-BC05-D83D-4973-2231668105C8}"/>
                </a:ext>
              </a:extLst>
            </p:cNvPr>
            <p:cNvCxnSpPr>
              <a:cxnSpLocks noChangeShapeType="1"/>
            </p:cNvCxnSpPr>
            <p:nvPr/>
          </p:nvCxnSpPr>
          <p:spPr bwMode="auto">
            <a:xfrm>
              <a:off x="1330325" y="2119313"/>
              <a:ext cx="1495425" cy="728662"/>
            </a:xfrm>
            <a:prstGeom prst="bentConnector3">
              <a:avLst>
                <a:gd name="adj1" fmla="val 50000"/>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sp>
          <p:nvSpPr>
            <p:cNvPr id="9317" name="Text Box 271">
              <a:extLst>
                <a:ext uri="{FF2B5EF4-FFF2-40B4-BE49-F238E27FC236}">
                  <a16:creationId xmlns:a16="http://schemas.microsoft.com/office/drawing/2014/main" id="{AC1A8E81-D5A3-1135-32E6-84FF6E8B5745}"/>
                </a:ext>
              </a:extLst>
            </p:cNvPr>
            <p:cNvSpPr txBox="1">
              <a:spLocks noChangeArrowheads="1"/>
            </p:cNvSpPr>
            <p:nvPr/>
          </p:nvSpPr>
          <p:spPr bwMode="auto">
            <a:xfrm>
              <a:off x="2830315" y="2495463"/>
              <a:ext cx="705247" cy="21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800" i="1">
                  <a:latin typeface="Century" panose="02040604050505020304" pitchFamily="18" charset="0"/>
                </a:rPr>
                <a:t>共同実施者</a:t>
              </a:r>
            </a:p>
          </p:txBody>
        </p:sp>
        <p:sp>
          <p:nvSpPr>
            <p:cNvPr id="9318" name="Text Box 272">
              <a:extLst>
                <a:ext uri="{FF2B5EF4-FFF2-40B4-BE49-F238E27FC236}">
                  <a16:creationId xmlns:a16="http://schemas.microsoft.com/office/drawing/2014/main" id="{2795C2EB-C143-97DF-AFFB-E812A477BC95}"/>
                </a:ext>
              </a:extLst>
            </p:cNvPr>
            <p:cNvSpPr txBox="1">
              <a:spLocks noChangeArrowheads="1"/>
            </p:cNvSpPr>
            <p:nvPr/>
          </p:nvSpPr>
          <p:spPr bwMode="auto">
            <a:xfrm>
              <a:off x="2937675" y="3181263"/>
              <a:ext cx="500062" cy="21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800" i="1">
                  <a:latin typeface="Century" panose="02040604050505020304" pitchFamily="18" charset="0"/>
                </a:rPr>
                <a:t>協力者</a:t>
              </a:r>
            </a:p>
          </p:txBody>
        </p:sp>
        <p:sp>
          <p:nvSpPr>
            <p:cNvPr id="9319" name="Text Box 217">
              <a:extLst>
                <a:ext uri="{FF2B5EF4-FFF2-40B4-BE49-F238E27FC236}">
                  <a16:creationId xmlns:a16="http://schemas.microsoft.com/office/drawing/2014/main" id="{5EFD697E-BC63-61E7-35E1-DA3E61F88F53}"/>
                </a:ext>
              </a:extLst>
            </p:cNvPr>
            <p:cNvSpPr txBox="1">
              <a:spLocks noChangeArrowheads="1"/>
            </p:cNvSpPr>
            <p:nvPr/>
          </p:nvSpPr>
          <p:spPr bwMode="auto">
            <a:xfrm>
              <a:off x="512763" y="2328447"/>
              <a:ext cx="1616075" cy="712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800" i="1">
                  <a:latin typeface="Century" panose="02040604050505020304" pitchFamily="18" charset="0"/>
                </a:rPr>
                <a:t>（実証総括）</a:t>
              </a:r>
            </a:p>
            <a:p>
              <a:pPr eaLnBrk="1" hangingPunct="1">
                <a:spcBef>
                  <a:spcPct val="0"/>
                </a:spcBef>
                <a:buFontTx/>
                <a:buNone/>
              </a:pPr>
              <a:r>
                <a:rPr lang="ja-JP" altLang="en-US" sz="800" i="1">
                  <a:latin typeface="Century" panose="02040604050505020304" pitchFamily="18" charset="0"/>
                </a:rPr>
                <a:t>○○実証の取りまとめ実績あり</a:t>
              </a:r>
            </a:p>
            <a:p>
              <a:pPr eaLnBrk="1" hangingPunct="1">
                <a:spcBef>
                  <a:spcPct val="0"/>
                </a:spcBef>
                <a:buFontTx/>
                <a:buNone/>
              </a:pPr>
              <a:r>
                <a:rPr lang="ja-JP" altLang="en-US" sz="800" i="1">
                  <a:latin typeface="Century" panose="02040604050505020304" pitchFamily="18" charset="0"/>
                </a:rPr>
                <a:t>○○分野について○年間の業務実績あり</a:t>
              </a:r>
              <a:endParaRPr lang="en-US" altLang="ja-JP" sz="800" i="1">
                <a:latin typeface="Century" panose="02040604050505020304" pitchFamily="18" charset="0"/>
              </a:endParaRPr>
            </a:p>
            <a:p>
              <a:pPr eaLnBrk="1" hangingPunct="1">
                <a:spcBef>
                  <a:spcPct val="0"/>
                </a:spcBef>
                <a:buFontTx/>
                <a:buNone/>
              </a:pPr>
              <a:r>
                <a:rPr lang="ja-JP" altLang="en-US" sz="800" i="1">
                  <a:latin typeface="Century" panose="02040604050505020304" pitchFamily="18" charset="0"/>
                </a:rPr>
                <a:t>事業終了後の実装を担当</a:t>
              </a:r>
            </a:p>
          </p:txBody>
        </p:sp>
        <p:sp>
          <p:nvSpPr>
            <p:cNvPr id="9320" name="Text Box 224">
              <a:extLst>
                <a:ext uri="{FF2B5EF4-FFF2-40B4-BE49-F238E27FC236}">
                  <a16:creationId xmlns:a16="http://schemas.microsoft.com/office/drawing/2014/main" id="{DD09924E-D110-B188-E0C5-F76DA64E89FF}"/>
                </a:ext>
              </a:extLst>
            </p:cNvPr>
            <p:cNvSpPr txBox="1">
              <a:spLocks noChangeArrowheads="1"/>
            </p:cNvSpPr>
            <p:nvPr/>
          </p:nvSpPr>
          <p:spPr bwMode="auto">
            <a:xfrm>
              <a:off x="3552825" y="1933575"/>
              <a:ext cx="14478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800" i="1">
                  <a:latin typeface="Century" panose="02040604050505020304" pitchFamily="18" charset="0"/>
                </a:rPr>
                <a:t>（製品の開発）</a:t>
              </a:r>
            </a:p>
            <a:p>
              <a:pPr eaLnBrk="1" hangingPunct="1">
                <a:spcBef>
                  <a:spcPct val="0"/>
                </a:spcBef>
                <a:buFontTx/>
                <a:buNone/>
              </a:pPr>
              <a:r>
                <a:rPr lang="ja-JP" altLang="en-US" sz="800" i="1">
                  <a:latin typeface="Century" panose="02040604050505020304" pitchFamily="18" charset="0"/>
                </a:rPr>
                <a:t>○○分野について○年間の業務実績あり</a:t>
              </a:r>
            </a:p>
          </p:txBody>
        </p:sp>
        <p:sp>
          <p:nvSpPr>
            <p:cNvPr id="9321" name="Text Box 225">
              <a:extLst>
                <a:ext uri="{FF2B5EF4-FFF2-40B4-BE49-F238E27FC236}">
                  <a16:creationId xmlns:a16="http://schemas.microsoft.com/office/drawing/2014/main" id="{D061BC41-68C6-A869-7DE5-8BB3C9C121C9}"/>
                </a:ext>
              </a:extLst>
            </p:cNvPr>
            <p:cNvSpPr txBox="1">
              <a:spLocks noChangeArrowheads="1"/>
            </p:cNvSpPr>
            <p:nvPr/>
          </p:nvSpPr>
          <p:spPr bwMode="auto">
            <a:xfrm>
              <a:off x="3552825" y="2620963"/>
              <a:ext cx="14303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800" i="1">
                  <a:latin typeface="Century" panose="02040604050505020304" pitchFamily="18" charset="0"/>
                </a:rPr>
                <a:t>（製品の開発）</a:t>
              </a:r>
            </a:p>
            <a:p>
              <a:pPr eaLnBrk="1" hangingPunct="1">
                <a:spcBef>
                  <a:spcPct val="0"/>
                </a:spcBef>
                <a:buFontTx/>
                <a:buNone/>
              </a:pPr>
              <a:r>
                <a:rPr lang="ja-JP" altLang="en-US" sz="800" i="1">
                  <a:latin typeface="Century" panose="02040604050505020304" pitchFamily="18" charset="0"/>
                </a:rPr>
                <a:t>○○分野について○年間の業務実績あり</a:t>
              </a:r>
            </a:p>
          </p:txBody>
        </p:sp>
        <p:sp>
          <p:nvSpPr>
            <p:cNvPr id="9322" name="Text Box 226">
              <a:extLst>
                <a:ext uri="{FF2B5EF4-FFF2-40B4-BE49-F238E27FC236}">
                  <a16:creationId xmlns:a16="http://schemas.microsoft.com/office/drawing/2014/main" id="{2FADEB81-5945-469E-2E13-56352D9EE1A1}"/>
                </a:ext>
              </a:extLst>
            </p:cNvPr>
            <p:cNvSpPr txBox="1">
              <a:spLocks noChangeArrowheads="1"/>
            </p:cNvSpPr>
            <p:nvPr/>
          </p:nvSpPr>
          <p:spPr bwMode="auto">
            <a:xfrm>
              <a:off x="3536950" y="3202567"/>
              <a:ext cx="1575678" cy="465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800" i="1">
                  <a:latin typeface="Century" panose="02040604050505020304" pitchFamily="18" charset="0"/>
                </a:rPr>
                <a:t>（実証フィールドの提供）</a:t>
              </a:r>
              <a:endParaRPr lang="en-US" altLang="ja-JP" sz="800" i="1">
                <a:latin typeface="Century" panose="02040604050505020304" pitchFamily="18" charset="0"/>
              </a:endParaRPr>
            </a:p>
            <a:p>
              <a:pPr eaLnBrk="1" hangingPunct="1">
                <a:spcBef>
                  <a:spcPct val="0"/>
                </a:spcBef>
                <a:buFontTx/>
                <a:buNone/>
              </a:pPr>
              <a:r>
                <a:rPr lang="ja-JP" altLang="en-US" sz="800" i="1">
                  <a:latin typeface="Century" panose="02040604050505020304" pitchFamily="18" charset="0"/>
                </a:rPr>
                <a:t>○○の実証に適した○○地区を</a:t>
              </a:r>
              <a:endParaRPr lang="en-US" altLang="ja-JP" sz="800" i="1">
                <a:latin typeface="Century" panose="02040604050505020304" pitchFamily="18" charset="0"/>
              </a:endParaRPr>
            </a:p>
            <a:p>
              <a:pPr eaLnBrk="1" hangingPunct="1">
                <a:spcBef>
                  <a:spcPct val="0"/>
                </a:spcBef>
                <a:buFontTx/>
                <a:buNone/>
              </a:pPr>
              <a:r>
                <a:rPr lang="ja-JP" altLang="en-US" sz="800" i="1">
                  <a:latin typeface="Century" panose="02040604050505020304" pitchFamily="18" charset="0"/>
                </a:rPr>
                <a:t>実証フィールドとして提供</a:t>
              </a:r>
            </a:p>
          </p:txBody>
        </p:sp>
        <p:sp>
          <p:nvSpPr>
            <p:cNvPr id="9323" name="Line 270">
              <a:extLst>
                <a:ext uri="{FF2B5EF4-FFF2-40B4-BE49-F238E27FC236}">
                  <a16:creationId xmlns:a16="http://schemas.microsoft.com/office/drawing/2014/main" id="{64F3162C-2916-E74C-1920-47338A1AA39F}"/>
                </a:ext>
              </a:extLst>
            </p:cNvPr>
            <p:cNvSpPr>
              <a:spLocks noChangeShapeType="1"/>
            </p:cNvSpPr>
            <p:nvPr/>
          </p:nvSpPr>
          <p:spPr bwMode="auto">
            <a:xfrm>
              <a:off x="1360488" y="2119313"/>
              <a:ext cx="1465262" cy="95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sp>
        <p:nvSpPr>
          <p:cNvPr id="6168" name="Text Box 31">
            <a:extLst>
              <a:ext uri="{FF2B5EF4-FFF2-40B4-BE49-F238E27FC236}">
                <a16:creationId xmlns:a16="http://schemas.microsoft.com/office/drawing/2014/main" id="{48E9E108-05EA-12BA-9F61-22D83EDF3661}"/>
              </a:ext>
            </a:extLst>
          </p:cNvPr>
          <p:cNvSpPr txBox="1">
            <a:spLocks noChangeArrowheads="1"/>
          </p:cNvSpPr>
          <p:nvPr/>
        </p:nvSpPr>
        <p:spPr bwMode="auto">
          <a:xfrm>
            <a:off x="5133975" y="271463"/>
            <a:ext cx="5003800" cy="4810517"/>
          </a:xfrm>
          <a:prstGeom prst="rect">
            <a:avLst/>
          </a:prstGeom>
          <a:noFill/>
          <a:ln>
            <a:noFill/>
          </a:ln>
        </p:spPr>
        <p:txBody>
          <a:bodyPr lIns="95218" tIns="47610" rIns="95218" bIns="47610">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050" b="1">
                <a:latin typeface="Century" panose="02040604050505020304" pitchFamily="18" charset="0"/>
              </a:rPr>
              <a:t>③</a:t>
            </a:r>
            <a:r>
              <a:rPr lang="en-US" altLang="ja-JP" sz="1050" b="1">
                <a:latin typeface="Century" panose="02040604050505020304" pitchFamily="18" charset="0"/>
              </a:rPr>
              <a:t>【</a:t>
            </a:r>
            <a:r>
              <a:rPr lang="ja-JP" altLang="en-US" sz="1050" b="1">
                <a:latin typeface="Century" panose="02040604050505020304" pitchFamily="18" charset="0"/>
              </a:rPr>
              <a:t>年度別実装の見込み</a:t>
            </a:r>
            <a:r>
              <a:rPr lang="en-US" altLang="ja-JP" sz="1050" b="1">
                <a:latin typeface="Century" panose="02040604050505020304" pitchFamily="18" charset="0"/>
              </a:rPr>
              <a:t>】</a:t>
            </a:r>
          </a:p>
          <a:p>
            <a:pPr eaLnBrk="1" hangingPunct="1">
              <a:spcBef>
                <a:spcPct val="0"/>
              </a:spcBef>
              <a:buFontTx/>
              <a:buNone/>
              <a:defRPr/>
            </a:pPr>
            <a:r>
              <a:rPr lang="en-US" altLang="ja-JP" sz="1050">
                <a:latin typeface="Century" panose="02040604050505020304" pitchFamily="18" charset="0"/>
              </a:rPr>
              <a:t>○</a:t>
            </a:r>
            <a:r>
              <a:rPr lang="ja-JP" altLang="en-US" sz="1050">
                <a:latin typeface="Century" panose="02040604050505020304" pitchFamily="18" charset="0"/>
              </a:rPr>
              <a:t>社会実装計画</a:t>
            </a:r>
            <a:endParaRPr lang="en-US" altLang="ja-JP" sz="1050">
              <a:latin typeface="Century" panose="02040604050505020304" pitchFamily="18" charset="0"/>
            </a:endParaRPr>
          </a:p>
          <a:p>
            <a:pPr eaLnBrk="1" hangingPunct="1">
              <a:spcBef>
                <a:spcPct val="0"/>
              </a:spcBef>
              <a:buFontTx/>
              <a:buNone/>
              <a:defRPr/>
            </a:pPr>
            <a:endParaRPr lang="en-US" altLang="ja-JP" sz="1050">
              <a:latin typeface="Century" panose="02040604050505020304" pitchFamily="18" charset="0"/>
            </a:endParaRPr>
          </a:p>
          <a:p>
            <a:pPr eaLnBrk="1" hangingPunct="1">
              <a:spcBef>
                <a:spcPct val="0"/>
              </a:spcBef>
              <a:buFontTx/>
              <a:buNone/>
              <a:defRPr/>
            </a:pPr>
            <a:r>
              <a:rPr lang="ja-JP" altLang="en-US" sz="1050">
                <a:latin typeface="Century" panose="02040604050505020304" pitchFamily="18" charset="0"/>
              </a:rPr>
              <a:t> </a:t>
            </a:r>
            <a:endParaRPr lang="en-US" altLang="ja-JP" sz="1050">
              <a:latin typeface="Century" panose="02040604050505020304" pitchFamily="18" charset="0"/>
            </a:endParaRPr>
          </a:p>
          <a:p>
            <a:pPr eaLnBrk="1" hangingPunct="1">
              <a:spcBef>
                <a:spcPct val="0"/>
              </a:spcBef>
              <a:buFontTx/>
              <a:buNone/>
              <a:defRPr/>
            </a:pPr>
            <a:endParaRPr lang="en-US" altLang="ja-JP" sz="1050">
              <a:latin typeface="Century" panose="02040604050505020304" pitchFamily="18" charset="0"/>
            </a:endParaRPr>
          </a:p>
          <a:p>
            <a:pPr eaLnBrk="1" hangingPunct="1">
              <a:spcBef>
                <a:spcPct val="0"/>
              </a:spcBef>
              <a:buFontTx/>
              <a:buNone/>
              <a:defRPr/>
            </a:pPr>
            <a:r>
              <a:rPr lang="ja-JP" altLang="en-US" sz="1050" i="1">
                <a:latin typeface="Century" panose="02040604050505020304" pitchFamily="18" charset="0"/>
              </a:rPr>
              <a:t>社会実装計画について、以下例を参考に記載してください。また、</a:t>
            </a:r>
            <a:r>
              <a:rPr lang="ja-JP" altLang="en-US" sz="1050" b="1" i="1" u="sng">
                <a:latin typeface="Century" panose="02040604050505020304" pitchFamily="18" charset="0"/>
              </a:rPr>
              <a:t>事業終了後の社内体制・サプライヤー・ユーザー・規制当局等関係者との調整、工場立地場所、導入エリア、特許取得の方向性等を詳細に示したロードマップをご提出ください。</a:t>
            </a:r>
            <a:endParaRPr lang="en-US" altLang="ja-JP" sz="1050" b="1" i="1" u="sng">
              <a:latin typeface="Century" panose="02040604050505020304" pitchFamily="18" charset="0"/>
            </a:endParaRPr>
          </a:p>
          <a:p>
            <a:pPr eaLnBrk="1" hangingPunct="1">
              <a:lnSpc>
                <a:spcPct val="90000"/>
              </a:lnSpc>
              <a:spcBef>
                <a:spcPct val="0"/>
              </a:spcBef>
              <a:buFontTx/>
              <a:buNone/>
              <a:defRPr/>
            </a:pPr>
            <a:r>
              <a:rPr lang="ja-JP" altLang="en-US" sz="1050" i="1">
                <a:latin typeface="Century" panose="02040604050505020304" pitchFamily="18" charset="0"/>
              </a:rPr>
              <a:t> ・ </a:t>
            </a:r>
            <a:r>
              <a:rPr lang="en-US" altLang="ja-JP" sz="1050" i="1">
                <a:latin typeface="Century" panose="02040604050505020304" pitchFamily="18" charset="0"/>
              </a:rPr>
              <a:t>20XX</a:t>
            </a:r>
            <a:r>
              <a:rPr lang="ja-JP" altLang="en-US" sz="1050" i="1">
                <a:latin typeface="Century" panose="02040604050505020304" pitchFamily="18" charset="0"/>
              </a:rPr>
              <a:t>年までに、○○の特許を出願／取得した上で、事業開始</a:t>
            </a:r>
            <a:endParaRPr lang="en-US" altLang="ja-JP" sz="1050" i="1">
              <a:latin typeface="Century" panose="02040604050505020304" pitchFamily="18" charset="0"/>
            </a:endParaRPr>
          </a:p>
          <a:p>
            <a:pPr eaLnBrk="1" hangingPunct="1">
              <a:lnSpc>
                <a:spcPct val="90000"/>
              </a:lnSpc>
              <a:spcBef>
                <a:spcPct val="0"/>
              </a:spcBef>
              <a:buFontTx/>
              <a:buNone/>
              <a:defRPr/>
            </a:pPr>
            <a:r>
              <a:rPr lang="ja-JP" altLang="en-US" sz="1050" i="1">
                <a:latin typeface="Century" panose="02040604050505020304" pitchFamily="18" charset="0"/>
              </a:rPr>
              <a:t> ・ </a:t>
            </a:r>
            <a:r>
              <a:rPr lang="en-US" altLang="ja-JP" sz="1050" i="1">
                <a:latin typeface="Century" panose="02040604050505020304" pitchFamily="18" charset="0"/>
              </a:rPr>
              <a:t>20YY</a:t>
            </a:r>
            <a:r>
              <a:rPr lang="ja-JP" altLang="en-US" sz="1050" i="1">
                <a:latin typeface="Century" panose="02040604050505020304" pitchFamily="18" charset="0"/>
              </a:rPr>
              <a:t>年までに、低コスト化、省力化を実施し、事業開始</a:t>
            </a:r>
          </a:p>
          <a:p>
            <a:pPr eaLnBrk="1" hangingPunct="1">
              <a:lnSpc>
                <a:spcPct val="90000"/>
              </a:lnSpc>
              <a:spcBef>
                <a:spcPct val="0"/>
              </a:spcBef>
              <a:buFontTx/>
              <a:buNone/>
              <a:defRPr/>
            </a:pPr>
            <a:r>
              <a:rPr lang="ja-JP" altLang="en-US" sz="1050" i="1">
                <a:latin typeface="Century" panose="02040604050505020304" pitchFamily="18" charset="0"/>
              </a:rPr>
              <a:t> ・ </a:t>
            </a:r>
            <a:r>
              <a:rPr lang="en-US" altLang="ja-JP" sz="1050" i="1">
                <a:latin typeface="Century" panose="02040604050505020304" pitchFamily="18" charset="0"/>
              </a:rPr>
              <a:t>20ZZ</a:t>
            </a:r>
            <a:r>
              <a:rPr lang="ja-JP" altLang="en-US" sz="1050" i="1">
                <a:latin typeface="Century" panose="02040604050505020304" pitchFamily="18" charset="0"/>
              </a:rPr>
              <a:t>年を目処とし、関連企業におけるネットワークを核として、事業開始</a:t>
            </a:r>
            <a:endParaRPr lang="en-US" altLang="ja-JP" sz="1050">
              <a:latin typeface="Century" panose="02040604050505020304" pitchFamily="18" charset="0"/>
            </a:endParaRPr>
          </a:p>
          <a:p>
            <a:pPr eaLnBrk="1" hangingPunct="1">
              <a:lnSpc>
                <a:spcPct val="90000"/>
              </a:lnSpc>
              <a:spcBef>
                <a:spcPct val="0"/>
              </a:spcBef>
              <a:buFontTx/>
              <a:buNone/>
              <a:defRPr/>
            </a:pPr>
            <a:r>
              <a:rPr lang="ja-JP" altLang="en-US" sz="1050">
                <a:latin typeface="Century" panose="02040604050505020304" pitchFamily="18" charset="0"/>
              </a:rPr>
              <a:t>○事業展開における実装の見込み</a:t>
            </a:r>
            <a:endParaRPr lang="en-US" altLang="ja-JP" sz="1050">
              <a:latin typeface="Century" panose="02040604050505020304" pitchFamily="18" charset="0"/>
            </a:endParaRPr>
          </a:p>
          <a:p>
            <a:pPr eaLnBrk="1" hangingPunct="1">
              <a:lnSpc>
                <a:spcPct val="90000"/>
              </a:lnSpc>
              <a:spcBef>
                <a:spcPct val="0"/>
              </a:spcBef>
              <a:buFontTx/>
              <a:buNone/>
              <a:defRPr/>
            </a:pPr>
            <a:r>
              <a:rPr lang="ja-JP" altLang="en-US" sz="1050" i="1">
                <a:latin typeface="Century" panose="02040604050505020304" pitchFamily="18" charset="0"/>
              </a:rPr>
              <a:t>実装シナリオを想定するのに必要な以下のような情報を記載してください。実装のためにインフラ等が必要となる場合は、それらの導入コスト等についても記載してください。</a:t>
            </a:r>
            <a:endParaRPr lang="en-US" altLang="ja-JP" sz="1050" i="1">
              <a:latin typeface="Century" panose="02040604050505020304" pitchFamily="18" charset="0"/>
            </a:endParaRPr>
          </a:p>
          <a:p>
            <a:pPr eaLnBrk="1" hangingPunct="1">
              <a:lnSpc>
                <a:spcPct val="90000"/>
              </a:lnSpc>
              <a:spcBef>
                <a:spcPct val="0"/>
              </a:spcBef>
              <a:buFontTx/>
              <a:buNone/>
              <a:defRPr/>
            </a:pPr>
            <a:r>
              <a:rPr lang="en-US" altLang="ja-JP" sz="1050" i="1">
                <a:latin typeface="Century" panose="02040604050505020304" pitchFamily="18" charset="0"/>
              </a:rPr>
              <a:t> </a:t>
            </a:r>
            <a:r>
              <a:rPr lang="ja-JP" altLang="en-US" sz="1050" i="1">
                <a:latin typeface="Century" panose="02040604050505020304" pitchFamily="18" charset="0"/>
              </a:rPr>
              <a:t>・対象市場規模、想定事業規模</a:t>
            </a:r>
            <a:endParaRPr lang="en-US" altLang="ja-JP" sz="1050" i="1">
              <a:latin typeface="Century" panose="02040604050505020304" pitchFamily="18" charset="0"/>
            </a:endParaRPr>
          </a:p>
          <a:p>
            <a:pPr eaLnBrk="1" hangingPunct="1">
              <a:lnSpc>
                <a:spcPct val="90000"/>
              </a:lnSpc>
              <a:spcBef>
                <a:spcPct val="0"/>
              </a:spcBef>
              <a:buFontTx/>
              <a:buNone/>
              <a:defRPr/>
            </a:pPr>
            <a:r>
              <a:rPr lang="ja-JP" altLang="en-US" sz="1050" i="1">
                <a:latin typeface="Century" panose="02040604050505020304" pitchFamily="18" charset="0"/>
              </a:rPr>
              <a:t> ・導入コスト目標：○○万円</a:t>
            </a:r>
            <a:r>
              <a:rPr lang="en-US" altLang="ja-JP" sz="1050" i="1">
                <a:latin typeface="Century" panose="02040604050505020304" pitchFamily="18" charset="0"/>
              </a:rPr>
              <a:t>/kW</a:t>
            </a:r>
            <a:r>
              <a:rPr lang="ja-JP" altLang="en-US" sz="1050" i="1">
                <a:latin typeface="Century" panose="02040604050505020304" pitchFamily="18" charset="0"/>
              </a:rPr>
              <a:t>（従来品の価格：○○万円</a:t>
            </a:r>
            <a:r>
              <a:rPr lang="en-US" altLang="ja-JP" sz="1050" i="1">
                <a:latin typeface="Century" panose="02040604050505020304" pitchFamily="18" charset="0"/>
              </a:rPr>
              <a:t>/kW</a:t>
            </a:r>
            <a:r>
              <a:rPr lang="ja-JP" altLang="en-US" sz="1050" i="1">
                <a:latin typeface="Century" panose="02040604050505020304" pitchFamily="18" charset="0"/>
              </a:rPr>
              <a:t>）</a:t>
            </a:r>
            <a:endParaRPr lang="en-US" altLang="ja-JP" sz="1050" i="1">
              <a:latin typeface="Century" panose="02040604050505020304" pitchFamily="18" charset="0"/>
            </a:endParaRPr>
          </a:p>
          <a:p>
            <a:pPr eaLnBrk="1" hangingPunct="1">
              <a:lnSpc>
                <a:spcPct val="90000"/>
              </a:lnSpc>
              <a:spcBef>
                <a:spcPct val="0"/>
              </a:spcBef>
              <a:buFontTx/>
              <a:buNone/>
              <a:defRPr/>
            </a:pPr>
            <a:r>
              <a:rPr lang="en-US" altLang="ja-JP" sz="1050" i="1">
                <a:latin typeface="Century" panose="02040604050505020304" pitchFamily="18" charset="0"/>
              </a:rPr>
              <a:t> </a:t>
            </a:r>
            <a:r>
              <a:rPr lang="ja-JP" altLang="en-US" sz="1050" i="1">
                <a:latin typeface="Century" panose="02040604050505020304" pitchFamily="18" charset="0"/>
              </a:rPr>
              <a:t>・運用コスト目標：○○万円</a:t>
            </a:r>
            <a:r>
              <a:rPr lang="en-US" altLang="ja-JP" sz="1050" i="1">
                <a:latin typeface="Century" panose="02040604050505020304" pitchFamily="18" charset="0"/>
              </a:rPr>
              <a:t>/kW</a:t>
            </a:r>
            <a:r>
              <a:rPr lang="ja-JP" altLang="en-US" sz="1050" i="1">
                <a:latin typeface="Century" panose="02040604050505020304" pitchFamily="18" charset="0"/>
              </a:rPr>
              <a:t>（従来品の価格：○○万円</a:t>
            </a:r>
            <a:r>
              <a:rPr lang="en-US" altLang="ja-JP" sz="1050" i="1">
                <a:latin typeface="Century" panose="02040604050505020304" pitchFamily="18" charset="0"/>
              </a:rPr>
              <a:t>/kW</a:t>
            </a:r>
            <a:r>
              <a:rPr lang="ja-JP" altLang="en-US" sz="1050" i="1">
                <a:latin typeface="Century" panose="02040604050505020304" pitchFamily="18" charset="0"/>
              </a:rPr>
              <a:t>）</a:t>
            </a:r>
            <a:endParaRPr lang="en-US" altLang="ja-JP" sz="1050" i="1">
              <a:latin typeface="Century" panose="02040604050505020304" pitchFamily="18" charset="0"/>
            </a:endParaRPr>
          </a:p>
          <a:p>
            <a:pPr eaLnBrk="1" hangingPunct="1">
              <a:lnSpc>
                <a:spcPct val="90000"/>
              </a:lnSpc>
              <a:spcBef>
                <a:spcPct val="0"/>
              </a:spcBef>
              <a:buFontTx/>
              <a:buNone/>
              <a:defRPr/>
            </a:pPr>
            <a:r>
              <a:rPr lang="ja-JP" altLang="en-US" sz="1050" i="1">
                <a:latin typeface="Century" panose="02040604050505020304" pitchFamily="18" charset="0"/>
              </a:rPr>
              <a:t> ・製品単純回収年数：○年程度（導入コスト差額</a:t>
            </a:r>
            <a:r>
              <a:rPr lang="en-US" altLang="ja-JP" sz="1050" i="1">
                <a:latin typeface="Century" panose="02040604050505020304" pitchFamily="18" charset="0"/>
              </a:rPr>
              <a:t>÷</a:t>
            </a:r>
            <a:r>
              <a:rPr lang="ja-JP" altLang="en-US" sz="1050" i="1">
                <a:latin typeface="Century" panose="02040604050505020304" pitchFamily="18" charset="0"/>
              </a:rPr>
              <a:t>年間運用コスト差額）</a:t>
            </a:r>
            <a:endParaRPr lang="en-US" altLang="ja-JP" sz="1050" i="1">
              <a:latin typeface="Century" panose="02040604050505020304" pitchFamily="18" charset="0"/>
            </a:endParaRPr>
          </a:p>
          <a:p>
            <a:pPr eaLnBrk="1" hangingPunct="1">
              <a:lnSpc>
                <a:spcPct val="90000"/>
              </a:lnSpc>
              <a:spcBef>
                <a:spcPct val="0"/>
              </a:spcBef>
              <a:buFontTx/>
              <a:buNone/>
              <a:defRPr/>
            </a:pPr>
            <a:r>
              <a:rPr lang="ja-JP" altLang="en-US" sz="1050">
                <a:latin typeface="Century" panose="02040604050505020304" pitchFamily="18" charset="0"/>
              </a:rPr>
              <a:t>○年度別実装見込み</a:t>
            </a:r>
            <a:endParaRPr lang="en-US" altLang="ja-JP" sz="1050">
              <a:latin typeface="Century" panose="02040604050505020304" pitchFamily="18" charset="0"/>
            </a:endParaRPr>
          </a:p>
          <a:p>
            <a:pPr eaLnBrk="1" hangingPunct="1">
              <a:lnSpc>
                <a:spcPct val="90000"/>
              </a:lnSpc>
              <a:spcBef>
                <a:spcPct val="0"/>
              </a:spcBef>
              <a:buFontTx/>
              <a:buNone/>
              <a:defRPr/>
            </a:pPr>
            <a:r>
              <a:rPr lang="ja-JP" altLang="en-US" sz="1050" i="1"/>
              <a:t>注：複数の製品がある場合には、それぞれについて記載してください。</a:t>
            </a:r>
            <a:endParaRPr lang="en-US" altLang="ja-JP" sz="1050" i="1"/>
          </a:p>
          <a:p>
            <a:pPr eaLnBrk="1" hangingPunct="1">
              <a:lnSpc>
                <a:spcPct val="90000"/>
              </a:lnSpc>
              <a:spcBef>
                <a:spcPct val="0"/>
              </a:spcBef>
              <a:buFontTx/>
              <a:buNone/>
              <a:defRPr/>
            </a:pPr>
            <a:endParaRPr lang="en-US" altLang="ja-JP" sz="1050" i="1"/>
          </a:p>
          <a:p>
            <a:pPr eaLnBrk="1" hangingPunct="1">
              <a:lnSpc>
                <a:spcPct val="90000"/>
              </a:lnSpc>
              <a:spcBef>
                <a:spcPct val="0"/>
              </a:spcBef>
              <a:buFontTx/>
              <a:buNone/>
              <a:defRPr/>
            </a:pPr>
            <a:endParaRPr lang="ja-JP" altLang="en-US" sz="1050">
              <a:latin typeface="Century" panose="02040604050505020304" pitchFamily="18" charset="0"/>
            </a:endParaRPr>
          </a:p>
          <a:p>
            <a:pPr eaLnBrk="1" hangingPunct="1">
              <a:lnSpc>
                <a:spcPct val="90000"/>
              </a:lnSpc>
              <a:spcBef>
                <a:spcPct val="0"/>
              </a:spcBef>
              <a:buFontTx/>
              <a:buNone/>
              <a:defRPr/>
            </a:pPr>
            <a:endParaRPr lang="en-US" altLang="ja-JP" sz="1050">
              <a:latin typeface="Century" panose="02040604050505020304" pitchFamily="18" charset="0"/>
            </a:endParaRPr>
          </a:p>
          <a:p>
            <a:pPr eaLnBrk="1" hangingPunct="1">
              <a:lnSpc>
                <a:spcPct val="90000"/>
              </a:lnSpc>
              <a:spcBef>
                <a:spcPct val="0"/>
              </a:spcBef>
              <a:buFontTx/>
              <a:buNone/>
              <a:defRPr/>
            </a:pPr>
            <a:endParaRPr lang="en-US" altLang="ja-JP" sz="1050">
              <a:latin typeface="Century" panose="02040604050505020304" pitchFamily="18" charset="0"/>
            </a:endParaRPr>
          </a:p>
          <a:p>
            <a:pPr eaLnBrk="1" hangingPunct="1">
              <a:lnSpc>
                <a:spcPct val="90000"/>
              </a:lnSpc>
              <a:spcBef>
                <a:spcPct val="0"/>
              </a:spcBef>
              <a:buFontTx/>
              <a:buNone/>
              <a:defRPr/>
            </a:pPr>
            <a:endParaRPr lang="en-US" altLang="ja-JP" sz="1050">
              <a:latin typeface="Century" panose="02040604050505020304" pitchFamily="18" charset="0"/>
            </a:endParaRPr>
          </a:p>
          <a:p>
            <a:pPr eaLnBrk="1" hangingPunct="1">
              <a:lnSpc>
                <a:spcPct val="90000"/>
              </a:lnSpc>
              <a:spcBef>
                <a:spcPct val="0"/>
              </a:spcBef>
              <a:buFontTx/>
              <a:buNone/>
              <a:defRPr/>
            </a:pPr>
            <a:endParaRPr lang="en-US" altLang="ja-JP" sz="1050">
              <a:latin typeface="Century" panose="02040604050505020304" pitchFamily="18" charset="0"/>
            </a:endParaRPr>
          </a:p>
          <a:p>
            <a:pPr eaLnBrk="1" hangingPunct="1">
              <a:lnSpc>
                <a:spcPct val="90000"/>
              </a:lnSpc>
              <a:spcBef>
                <a:spcPct val="0"/>
              </a:spcBef>
              <a:buFontTx/>
              <a:buNone/>
              <a:defRPr/>
            </a:pPr>
            <a:endParaRPr lang="en-US" altLang="ja-JP" sz="1050">
              <a:latin typeface="Century" panose="02040604050505020304" pitchFamily="18" charset="0"/>
            </a:endParaRPr>
          </a:p>
          <a:p>
            <a:pPr eaLnBrk="1" hangingPunct="1">
              <a:lnSpc>
                <a:spcPct val="90000"/>
              </a:lnSpc>
              <a:spcBef>
                <a:spcPts val="600"/>
              </a:spcBef>
              <a:buFontTx/>
              <a:buNone/>
              <a:defRPr/>
            </a:pPr>
            <a:r>
              <a:rPr lang="ja-JP" altLang="en-US" sz="1050">
                <a:latin typeface="ＭＳ Ｐゴシック" panose="020B0600070205080204" pitchFamily="50" charset="-128"/>
              </a:rPr>
              <a:t>○実装におけるリスク（課題・障害）</a:t>
            </a:r>
            <a:endParaRPr lang="en-US" altLang="ja-JP" sz="1050" i="1">
              <a:latin typeface="ＭＳ Ｐゴシック" panose="020B0600070205080204" pitchFamily="50" charset="-128"/>
            </a:endParaRPr>
          </a:p>
          <a:p>
            <a:pPr eaLnBrk="1" hangingPunct="1">
              <a:lnSpc>
                <a:spcPct val="90000"/>
              </a:lnSpc>
              <a:spcBef>
                <a:spcPct val="0"/>
              </a:spcBef>
              <a:buFontTx/>
              <a:buNone/>
              <a:defRPr/>
            </a:pPr>
            <a:r>
              <a:rPr lang="ja-JP" altLang="en-US" sz="1050" i="1">
                <a:latin typeface="ＭＳ Ｐゴシック" panose="020B0600070205080204" pitchFamily="50" charset="-128"/>
              </a:rPr>
              <a:t> ・○○の法規制をクリアするために、△△に対しての更なる規制緩和が必要</a:t>
            </a:r>
            <a:endParaRPr lang="en-US" altLang="ja-JP" sz="1050" i="1">
              <a:latin typeface="ＭＳ Ｐゴシック" panose="020B0600070205080204" pitchFamily="50" charset="-128"/>
            </a:endParaRPr>
          </a:p>
          <a:p>
            <a:pPr eaLnBrk="1" hangingPunct="1">
              <a:lnSpc>
                <a:spcPct val="90000"/>
              </a:lnSpc>
              <a:spcBef>
                <a:spcPct val="0"/>
              </a:spcBef>
              <a:buFontTx/>
              <a:buNone/>
              <a:defRPr/>
            </a:pPr>
            <a:r>
              <a:rPr lang="ja-JP" altLang="en-US" sz="1050" i="1">
                <a:latin typeface="ＭＳ Ｐゴシック" panose="020B0600070205080204" pitchFamily="50" charset="-128"/>
              </a:rPr>
              <a:t> ・○○のインフラ整備や周辺技術の実装等が必要</a:t>
            </a:r>
            <a:endParaRPr lang="en-US" altLang="ja-JP" sz="1050" i="1">
              <a:latin typeface="ＭＳ Ｐゴシック" panose="020B0600070205080204" pitchFamily="50" charset="-128"/>
            </a:endParaRPr>
          </a:p>
          <a:p>
            <a:pPr eaLnBrk="1" hangingPunct="1">
              <a:lnSpc>
                <a:spcPct val="90000"/>
              </a:lnSpc>
              <a:spcBef>
                <a:spcPct val="0"/>
              </a:spcBef>
              <a:buFontTx/>
              <a:buNone/>
              <a:defRPr/>
            </a:pPr>
            <a:r>
              <a:rPr lang="ja-JP" altLang="en-US" sz="1050" i="1">
                <a:latin typeface="ＭＳ Ｐゴシック" panose="020B0600070205080204" pitchFamily="50" charset="-128"/>
              </a:rPr>
              <a:t> ・○○のコストが高く、新たなマーケットの掘り起こしが必要</a:t>
            </a:r>
            <a:endParaRPr lang="en-US" altLang="ja-JP" sz="1050" i="1">
              <a:latin typeface="ＭＳ Ｐゴシック" panose="020B0600070205080204" pitchFamily="50" charset="-128"/>
            </a:endParaRPr>
          </a:p>
        </p:txBody>
      </p:sp>
      <p:graphicFrame>
        <p:nvGraphicFramePr>
          <p:cNvPr id="29" name="表 28">
            <a:extLst>
              <a:ext uri="{FF2B5EF4-FFF2-40B4-BE49-F238E27FC236}">
                <a16:creationId xmlns:a16="http://schemas.microsoft.com/office/drawing/2014/main" id="{2BE7FF22-169A-0AF9-227B-E2AA1BA76CD3}"/>
              </a:ext>
            </a:extLst>
          </p:cNvPr>
          <p:cNvGraphicFramePr>
            <a:graphicFrameLocks noGrp="1"/>
          </p:cNvGraphicFramePr>
          <p:nvPr>
            <p:extLst>
              <p:ext uri="{D42A27DB-BD31-4B8C-83A1-F6EECF244321}">
                <p14:modId xmlns:p14="http://schemas.microsoft.com/office/powerpoint/2010/main" val="277719984"/>
              </p:ext>
            </p:extLst>
          </p:nvPr>
        </p:nvGraphicFramePr>
        <p:xfrm>
          <a:off x="5302250" y="684213"/>
          <a:ext cx="4779963" cy="395584"/>
        </p:xfrm>
        <a:graphic>
          <a:graphicData uri="http://schemas.openxmlformats.org/drawingml/2006/table">
            <a:tbl>
              <a:tblPr/>
              <a:tblGrid>
                <a:gridCol w="1289050">
                  <a:extLst>
                    <a:ext uri="{9D8B030D-6E8A-4147-A177-3AD203B41FA5}">
                      <a16:colId xmlns:a16="http://schemas.microsoft.com/office/drawing/2014/main" val="20000"/>
                    </a:ext>
                  </a:extLst>
                </a:gridCol>
                <a:gridCol w="3490913">
                  <a:extLst>
                    <a:ext uri="{9D8B030D-6E8A-4147-A177-3AD203B41FA5}">
                      <a16:colId xmlns:a16="http://schemas.microsoft.com/office/drawing/2014/main" val="20001"/>
                    </a:ext>
                  </a:extLst>
                </a:gridCol>
              </a:tblGrid>
              <a:tr h="25876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a:ln>
                            <a:noFill/>
                          </a:ln>
                          <a:solidFill>
                            <a:schemeClr val="accent2"/>
                          </a:solidFill>
                          <a:effectLst/>
                          <a:latin typeface="Arial" charset="0"/>
                          <a:ea typeface="ＭＳ Ｐゴシック" pitchFamily="50" charset="-128"/>
                        </a:rPr>
                        <a:t>社会実装を担う主たる事業者</a:t>
                      </a:r>
                      <a:endParaRPr kumimoji="1" lang="en-US" altLang="ja-JP" sz="1000" b="0" i="0" u="none" strike="noStrike" cap="none" normalizeH="0" baseline="0">
                        <a:ln>
                          <a:noFill/>
                        </a:ln>
                        <a:solidFill>
                          <a:schemeClr val="accent2"/>
                        </a:solidFill>
                        <a:effectLst/>
                        <a:latin typeface="Arial" charset="0"/>
                        <a:ea typeface="ＭＳ Ｐゴシック" pitchFamily="50" charset="-128"/>
                      </a:endParaRPr>
                    </a:p>
                  </a:txBody>
                  <a:tcPr marL="91461" marR="91461" marT="45392" marB="453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chemeClr val="accent2"/>
                          </a:solidFill>
                          <a:effectLst/>
                          <a:latin typeface="Arial" charset="0"/>
                          <a:ea typeface="ＭＳ Ｐゴシック" pitchFamily="50" charset="-128"/>
                        </a:rPr>
                        <a:t>事業者名を記載してください。</a:t>
                      </a:r>
                    </a:p>
                  </a:txBody>
                  <a:tcPr marL="91461" marR="91461" marT="45392" marB="453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0"/>
                  </a:ext>
                </a:extLst>
              </a:tr>
            </a:tbl>
          </a:graphicData>
        </a:graphic>
      </p:graphicFrame>
      <p:graphicFrame>
        <p:nvGraphicFramePr>
          <p:cNvPr id="30" name="表 29">
            <a:extLst>
              <a:ext uri="{FF2B5EF4-FFF2-40B4-BE49-F238E27FC236}">
                <a16:creationId xmlns:a16="http://schemas.microsoft.com/office/drawing/2014/main" id="{65E8E962-C8C7-C514-6BAE-2174FC5A7BD1}"/>
              </a:ext>
            </a:extLst>
          </p:cNvPr>
          <p:cNvGraphicFramePr>
            <a:graphicFrameLocks noGrp="1"/>
          </p:cNvGraphicFramePr>
          <p:nvPr/>
        </p:nvGraphicFramePr>
        <p:xfrm>
          <a:off x="5353050" y="5221288"/>
          <a:ext cx="4676775" cy="242888"/>
        </p:xfrm>
        <a:graphic>
          <a:graphicData uri="http://schemas.openxmlformats.org/drawingml/2006/table">
            <a:tbl>
              <a:tblPr/>
              <a:tblGrid>
                <a:gridCol w="3654750">
                  <a:extLst>
                    <a:ext uri="{9D8B030D-6E8A-4147-A177-3AD203B41FA5}">
                      <a16:colId xmlns:a16="http://schemas.microsoft.com/office/drawing/2014/main" val="20000"/>
                    </a:ext>
                  </a:extLst>
                </a:gridCol>
                <a:gridCol w="1022025">
                  <a:extLst>
                    <a:ext uri="{9D8B030D-6E8A-4147-A177-3AD203B41FA5}">
                      <a16:colId xmlns:a16="http://schemas.microsoft.com/office/drawing/2014/main" val="20001"/>
                    </a:ext>
                  </a:extLst>
                </a:gridCol>
              </a:tblGrid>
              <a:tr h="24288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開発品</a:t>
                      </a:r>
                      <a:r>
                        <a:rPr kumimoji="1" lang="ja-JP" altLang="en-US" sz="1000" b="0" i="1"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（装置</a:t>
                      </a:r>
                      <a:r>
                        <a:rPr kumimoji="1" lang="en-US" altLang="ja-JP" sz="1000" b="0" i="1"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a:t>
                      </a:r>
                      <a:r>
                        <a:rPr kumimoji="1" lang="ja-JP" altLang="en-US" sz="1000" b="0" i="1"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システム）</a:t>
                      </a:r>
                      <a:r>
                        <a:rPr kumimoji="1" lang="en-US" altLang="ja-JP" sz="10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1</a:t>
                      </a:r>
                      <a:r>
                        <a:rPr kumimoji="1" lang="ja-JP" altLang="en-US" sz="10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台当たりの</a:t>
                      </a:r>
                      <a:r>
                        <a:rPr kumimoji="1" lang="en-US" altLang="ja-JP" sz="10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CO2</a:t>
                      </a:r>
                      <a:r>
                        <a:rPr kumimoji="1" lang="ja-JP" altLang="en-US" sz="10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削減量（</a:t>
                      </a:r>
                      <a:r>
                        <a:rPr kumimoji="1" lang="en-US" altLang="ja-JP" sz="10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t-CO2/</a:t>
                      </a:r>
                      <a:r>
                        <a:rPr kumimoji="1" lang="ja-JP" altLang="en-US" sz="10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台・年）</a:t>
                      </a: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chemeClr val="tx1"/>
                        </a:solidFill>
                        <a:effectLst/>
                        <a:latin typeface="Arial" charset="0"/>
                        <a:ea typeface="ＭＳ Ｐゴシック" pitchFamily="50" charset="-128"/>
                      </a:endParaRP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0"/>
                  </a:ext>
                </a:extLst>
              </a:tr>
            </a:tbl>
          </a:graphicData>
        </a:graphic>
      </p:graphicFrame>
      <p:sp>
        <p:nvSpPr>
          <p:cNvPr id="32" name="Text Box 11">
            <a:extLst>
              <a:ext uri="{FF2B5EF4-FFF2-40B4-BE49-F238E27FC236}">
                <a16:creationId xmlns:a16="http://schemas.microsoft.com/office/drawing/2014/main" id="{EDF2727C-B6F7-6A62-3760-FB47C91D75EE}"/>
              </a:ext>
            </a:extLst>
          </p:cNvPr>
          <p:cNvSpPr txBox="1">
            <a:spLocks noChangeArrowheads="1"/>
          </p:cNvSpPr>
          <p:nvPr/>
        </p:nvSpPr>
        <p:spPr bwMode="auto">
          <a:xfrm>
            <a:off x="8342313" y="223838"/>
            <a:ext cx="1795462" cy="254000"/>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en-US" altLang="ja-JP" sz="1050" i="1"/>
              <a:t>※</a:t>
            </a:r>
            <a:r>
              <a:rPr lang="ja-JP" altLang="en-US" sz="1050" i="1"/>
              <a:t>　本頁は１頁に収めること。</a:t>
            </a:r>
          </a:p>
        </p:txBody>
      </p:sp>
      <p:graphicFrame>
        <p:nvGraphicFramePr>
          <p:cNvPr id="34" name="表 33">
            <a:extLst>
              <a:ext uri="{FF2B5EF4-FFF2-40B4-BE49-F238E27FC236}">
                <a16:creationId xmlns:a16="http://schemas.microsoft.com/office/drawing/2014/main" id="{AED407BA-E02F-A650-036F-B03CC4AF122D}"/>
              </a:ext>
            </a:extLst>
          </p:cNvPr>
          <p:cNvGraphicFramePr>
            <a:graphicFrameLocks noGrp="1"/>
          </p:cNvGraphicFramePr>
          <p:nvPr/>
        </p:nvGraphicFramePr>
        <p:xfrm>
          <a:off x="5349875" y="5468938"/>
          <a:ext cx="4676775" cy="242888"/>
        </p:xfrm>
        <a:graphic>
          <a:graphicData uri="http://schemas.openxmlformats.org/drawingml/2006/table">
            <a:tbl>
              <a:tblPr/>
              <a:tblGrid>
                <a:gridCol w="3654750">
                  <a:extLst>
                    <a:ext uri="{9D8B030D-6E8A-4147-A177-3AD203B41FA5}">
                      <a16:colId xmlns:a16="http://schemas.microsoft.com/office/drawing/2014/main" val="20000"/>
                    </a:ext>
                  </a:extLst>
                </a:gridCol>
                <a:gridCol w="1022025">
                  <a:extLst>
                    <a:ext uri="{9D8B030D-6E8A-4147-A177-3AD203B41FA5}">
                      <a16:colId xmlns:a16="http://schemas.microsoft.com/office/drawing/2014/main" val="20001"/>
                    </a:ext>
                  </a:extLst>
                </a:gridCol>
              </a:tblGrid>
              <a:tr h="24288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開発品</a:t>
                      </a:r>
                      <a:r>
                        <a:rPr kumimoji="1" lang="ja-JP" altLang="en-US" sz="1000" b="0" i="1"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（装置</a:t>
                      </a:r>
                      <a:r>
                        <a:rPr kumimoji="1" lang="en-US" altLang="ja-JP" sz="1000" b="0" i="1"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a:t>
                      </a:r>
                      <a:r>
                        <a:rPr kumimoji="1" lang="ja-JP" altLang="en-US" sz="1000" b="0" i="1"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システム）</a:t>
                      </a:r>
                      <a:r>
                        <a:rPr kumimoji="1" lang="ja-JP" altLang="en-US" sz="1000" b="0" i="0" u="none" strike="noStrike" cap="none" normalizeH="0" baseline="0">
                          <a:ln>
                            <a:noFill/>
                          </a:ln>
                          <a:solidFill>
                            <a:schemeClr val="tx1"/>
                          </a:solidFill>
                          <a:effectLst/>
                          <a:latin typeface="ＭＳ Ｐゴシック" panose="020B0600070205080204" pitchFamily="50" charset="-128"/>
                          <a:ea typeface="ＭＳ Ｐゴシック" panose="020B0600070205080204" pitchFamily="50" charset="-128"/>
                        </a:rPr>
                        <a:t>の耐用年数（年）</a:t>
                      </a: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chemeClr val="tx1"/>
                        </a:solidFill>
                        <a:effectLst/>
                        <a:latin typeface="Arial" charset="0"/>
                        <a:ea typeface="ＭＳ Ｐゴシック" pitchFamily="50" charset="-128"/>
                      </a:endParaRP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0"/>
                  </a:ext>
                </a:extLst>
              </a:tr>
            </a:tbl>
          </a:graphicData>
        </a:graphic>
      </p:graphicFrame>
      <p:sp>
        <p:nvSpPr>
          <p:cNvPr id="9252" name="スライド番号プレースホルダー 1">
            <a:extLst>
              <a:ext uri="{FF2B5EF4-FFF2-40B4-BE49-F238E27FC236}">
                <a16:creationId xmlns:a16="http://schemas.microsoft.com/office/drawing/2014/main" id="{C0BADED8-A78C-96BA-AB12-635B5C95F09F}"/>
              </a:ext>
            </a:extLst>
          </p:cNvPr>
          <p:cNvSpPr txBox="1">
            <a:spLocks/>
          </p:cNvSpPr>
          <p:nvPr/>
        </p:nvSpPr>
        <p:spPr bwMode="auto">
          <a:xfrm>
            <a:off x="9837738" y="6929438"/>
            <a:ext cx="487362"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779" tIns="49890" rIns="99779" bIns="49890"/>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0"/>
              </a:spcBef>
              <a:buFontTx/>
              <a:buNone/>
            </a:pPr>
            <a:fld id="{C0F7916C-71EE-41FE-9CE7-709CA7B4C0AD}" type="slidenum">
              <a:rPr lang="en-US" altLang="ja-JP" sz="1500"/>
              <a:pPr algn="r" eaLnBrk="1" hangingPunct="1">
                <a:spcBef>
                  <a:spcPct val="0"/>
                </a:spcBef>
                <a:buFontTx/>
                <a:buNone/>
              </a:pPr>
              <a:t>5</a:t>
            </a:fld>
            <a:endParaRPr lang="en-US" altLang="ja-JP" sz="1500"/>
          </a:p>
        </p:txBody>
      </p:sp>
      <p:graphicFrame>
        <p:nvGraphicFramePr>
          <p:cNvPr id="3" name="表 2">
            <a:extLst>
              <a:ext uri="{FF2B5EF4-FFF2-40B4-BE49-F238E27FC236}">
                <a16:creationId xmlns:a16="http://schemas.microsoft.com/office/drawing/2014/main" id="{14B129D0-B38C-BE57-2188-D010333E98AF}"/>
              </a:ext>
            </a:extLst>
          </p:cNvPr>
          <p:cNvGraphicFramePr>
            <a:graphicFrameLocks noGrp="1"/>
          </p:cNvGraphicFramePr>
          <p:nvPr>
            <p:extLst>
              <p:ext uri="{D42A27DB-BD31-4B8C-83A1-F6EECF244321}">
                <p14:modId xmlns:p14="http://schemas.microsoft.com/office/powerpoint/2010/main" val="1576304782"/>
              </p:ext>
            </p:extLst>
          </p:nvPr>
        </p:nvGraphicFramePr>
        <p:xfrm>
          <a:off x="5365750" y="3330575"/>
          <a:ext cx="4657725" cy="998539"/>
        </p:xfrm>
        <a:graphic>
          <a:graphicData uri="http://schemas.openxmlformats.org/drawingml/2006/table">
            <a:tbl>
              <a:tblPr/>
              <a:tblGrid>
                <a:gridCol w="1389774">
                  <a:extLst>
                    <a:ext uri="{9D8B030D-6E8A-4147-A177-3AD203B41FA5}">
                      <a16:colId xmlns:a16="http://schemas.microsoft.com/office/drawing/2014/main" val="20000"/>
                    </a:ext>
                  </a:extLst>
                </a:gridCol>
                <a:gridCol w="1089317">
                  <a:extLst>
                    <a:ext uri="{9D8B030D-6E8A-4147-A177-3AD203B41FA5}">
                      <a16:colId xmlns:a16="http://schemas.microsoft.com/office/drawing/2014/main" val="20001"/>
                    </a:ext>
                  </a:extLst>
                </a:gridCol>
                <a:gridCol w="1089317">
                  <a:extLst>
                    <a:ext uri="{9D8B030D-6E8A-4147-A177-3AD203B41FA5}">
                      <a16:colId xmlns:a16="http://schemas.microsoft.com/office/drawing/2014/main" val="20002"/>
                    </a:ext>
                  </a:extLst>
                </a:gridCol>
                <a:gridCol w="1089317">
                  <a:extLst>
                    <a:ext uri="{9D8B030D-6E8A-4147-A177-3AD203B41FA5}">
                      <a16:colId xmlns:a16="http://schemas.microsoft.com/office/drawing/2014/main" val="20003"/>
                    </a:ext>
                  </a:extLst>
                </a:gridCol>
              </a:tblGrid>
              <a:tr h="3129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rPr>
                        <a:t>年度</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700" b="0" i="1" u="none" strike="noStrike" cap="none" normalizeH="0" baseline="0">
                          <a:ln>
                            <a:noFill/>
                          </a:ln>
                          <a:solidFill>
                            <a:schemeClr val="tx1"/>
                          </a:solidFill>
                          <a:effectLst/>
                          <a:latin typeface="Arial" charset="0"/>
                          <a:ea typeface="ＭＳ Ｐゴシック" pitchFamily="50" charset="-128"/>
                        </a:rPr>
                        <a:t>20</a:t>
                      </a:r>
                      <a:r>
                        <a:rPr kumimoji="1" lang="ja-JP" altLang="en-US" sz="700" b="0" i="1" u="none" strike="noStrike" cap="none" normalizeH="0" baseline="0">
                          <a:ln>
                            <a:noFill/>
                          </a:ln>
                          <a:solidFill>
                            <a:schemeClr val="tx1"/>
                          </a:solidFill>
                          <a:effectLst/>
                          <a:latin typeface="Arial" charset="0"/>
                          <a:ea typeface="ＭＳ Ｐゴシック" pitchFamily="50" charset="-128"/>
                        </a:rPr>
                        <a:t>●●</a:t>
                      </a:r>
                      <a:endParaRPr kumimoji="1" lang="en-US" altLang="ja-JP" sz="700" b="0" i="1" u="none" strike="noStrike" cap="none" normalizeH="0" baseline="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700" b="0" i="1" u="none" strike="noStrike" cap="none" normalizeH="0" baseline="0">
                          <a:ln>
                            <a:noFill/>
                          </a:ln>
                          <a:solidFill>
                            <a:schemeClr val="tx1"/>
                          </a:solidFill>
                          <a:effectLst/>
                          <a:latin typeface="Arial" charset="0"/>
                          <a:ea typeface="ＭＳ Ｐゴシック" pitchFamily="50" charset="-128"/>
                        </a:rPr>
                        <a:t>（事業開始年度を記載）</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a:ln>
                            <a:noFill/>
                          </a:ln>
                          <a:solidFill>
                            <a:schemeClr val="tx1"/>
                          </a:solidFill>
                          <a:effectLst/>
                          <a:latin typeface="Arial" charset="0"/>
                          <a:ea typeface="ＭＳ Ｐゴシック" pitchFamily="50" charset="-128"/>
                        </a:rPr>
                        <a:t>2030</a:t>
                      </a:r>
                      <a:endParaRPr kumimoji="1" lang="ja-JP" altLang="en-US" sz="900" b="0" i="0" u="none" strike="noStrike" cap="none" normalizeH="0" baseline="0">
                        <a:ln>
                          <a:noFill/>
                        </a:ln>
                        <a:solidFill>
                          <a:schemeClr val="tx1"/>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a:ln>
                            <a:noFill/>
                          </a:ln>
                          <a:solidFill>
                            <a:schemeClr val="tx1"/>
                          </a:solidFill>
                          <a:effectLst/>
                          <a:latin typeface="Arial" charset="0"/>
                          <a:ea typeface="ＭＳ Ｐゴシック" pitchFamily="50" charset="-128"/>
                        </a:rPr>
                        <a:t>2050</a:t>
                      </a:r>
                      <a:endParaRPr kumimoji="1" lang="ja-JP" altLang="en-US" sz="900" b="0" i="0" u="none" strike="noStrike" cap="none" normalizeH="0" baseline="0">
                        <a:ln>
                          <a:noFill/>
                        </a:ln>
                        <a:solidFill>
                          <a:schemeClr val="tx1"/>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28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1" u="none" strike="noStrike" cap="none" normalizeH="0" baseline="0">
                          <a:ln>
                            <a:noFill/>
                          </a:ln>
                          <a:solidFill>
                            <a:srgbClr val="000000"/>
                          </a:solidFill>
                          <a:effectLst/>
                          <a:latin typeface="Arial" charset="0"/>
                          <a:ea typeface="ＭＳ Ｐゴシック" pitchFamily="50" charset="-128"/>
                        </a:rPr>
                        <a:t>目標販売台数（台）</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228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1" u="none" strike="noStrike" cap="none" normalizeH="0" baseline="0">
                          <a:ln>
                            <a:noFill/>
                          </a:ln>
                          <a:solidFill>
                            <a:srgbClr val="000000"/>
                          </a:solidFill>
                          <a:effectLst/>
                          <a:latin typeface="Arial" charset="0"/>
                          <a:ea typeface="ＭＳ Ｐゴシック" pitchFamily="50" charset="-128"/>
                        </a:rPr>
                        <a:t>目標累積販売台数（台）</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2"/>
                  </a:ext>
                </a:extLst>
              </a:tr>
              <a:tr h="228538">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1" u="none" strike="noStrike" cap="none" normalizeH="0" baseline="0">
                          <a:ln>
                            <a:noFill/>
                          </a:ln>
                          <a:solidFill>
                            <a:srgbClr val="000000"/>
                          </a:solidFill>
                          <a:effectLst/>
                          <a:latin typeface="Arial" charset="0"/>
                          <a:ea typeface="ＭＳ Ｐゴシック" pitchFamily="50" charset="-128"/>
                        </a:rPr>
                        <a:t>目標販売価格（円</a:t>
                      </a:r>
                      <a:r>
                        <a:rPr kumimoji="1" lang="en-US" altLang="ja-JP" sz="900" b="0" i="1" u="none" strike="noStrike" cap="none" normalizeH="0" baseline="0">
                          <a:ln>
                            <a:noFill/>
                          </a:ln>
                          <a:solidFill>
                            <a:srgbClr val="000000"/>
                          </a:solidFill>
                          <a:effectLst/>
                          <a:latin typeface="Arial" charset="0"/>
                          <a:ea typeface="ＭＳ Ｐゴシック" pitchFamily="50" charset="-128"/>
                        </a:rPr>
                        <a:t>/</a:t>
                      </a:r>
                      <a:r>
                        <a:rPr kumimoji="1" lang="ja-JP" altLang="en-US" sz="900" b="0" i="1" u="none" strike="noStrike" cap="none" normalizeH="0" baseline="0">
                          <a:ln>
                            <a:noFill/>
                          </a:ln>
                          <a:solidFill>
                            <a:srgbClr val="000000"/>
                          </a:solidFill>
                          <a:effectLst/>
                          <a:latin typeface="Arial" charset="0"/>
                          <a:ea typeface="ＭＳ Ｐゴシック" pitchFamily="50" charset="-128"/>
                        </a:rPr>
                        <a:t>台）</a:t>
                      </a: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bl>
          </a:graphicData>
        </a:graphic>
      </p:graphicFrame>
      <p:graphicFrame>
        <p:nvGraphicFramePr>
          <p:cNvPr id="4" name="表 3">
            <a:extLst>
              <a:ext uri="{FF2B5EF4-FFF2-40B4-BE49-F238E27FC236}">
                <a16:creationId xmlns:a16="http://schemas.microsoft.com/office/drawing/2014/main" id="{B47882AB-4767-DB8B-033C-B53A74058FC7}"/>
              </a:ext>
            </a:extLst>
          </p:cNvPr>
          <p:cNvGraphicFramePr>
            <a:graphicFrameLocks noGrp="1"/>
          </p:cNvGraphicFramePr>
          <p:nvPr>
            <p:extLst>
              <p:ext uri="{D42A27DB-BD31-4B8C-83A1-F6EECF244321}">
                <p14:modId xmlns:p14="http://schemas.microsoft.com/office/powerpoint/2010/main" val="3179174361"/>
              </p:ext>
            </p:extLst>
          </p:nvPr>
        </p:nvGraphicFramePr>
        <p:xfrm>
          <a:off x="5302250" y="5846763"/>
          <a:ext cx="4799014" cy="1003300"/>
        </p:xfrm>
        <a:graphic>
          <a:graphicData uri="http://schemas.openxmlformats.org/drawingml/2006/table">
            <a:tbl>
              <a:tblPr/>
              <a:tblGrid>
                <a:gridCol w="1450942">
                  <a:extLst>
                    <a:ext uri="{9D8B030D-6E8A-4147-A177-3AD203B41FA5}">
                      <a16:colId xmlns:a16="http://schemas.microsoft.com/office/drawing/2014/main" val="20000"/>
                    </a:ext>
                  </a:extLst>
                </a:gridCol>
                <a:gridCol w="1116024">
                  <a:extLst>
                    <a:ext uri="{9D8B030D-6E8A-4147-A177-3AD203B41FA5}">
                      <a16:colId xmlns:a16="http://schemas.microsoft.com/office/drawing/2014/main" val="20001"/>
                    </a:ext>
                  </a:extLst>
                </a:gridCol>
                <a:gridCol w="1116024">
                  <a:extLst>
                    <a:ext uri="{9D8B030D-6E8A-4147-A177-3AD203B41FA5}">
                      <a16:colId xmlns:a16="http://schemas.microsoft.com/office/drawing/2014/main" val="20002"/>
                    </a:ext>
                  </a:extLst>
                </a:gridCol>
                <a:gridCol w="1116024">
                  <a:extLst>
                    <a:ext uri="{9D8B030D-6E8A-4147-A177-3AD203B41FA5}">
                      <a16:colId xmlns:a16="http://schemas.microsoft.com/office/drawing/2014/main" val="20003"/>
                    </a:ext>
                  </a:extLst>
                </a:gridCol>
              </a:tblGrid>
              <a:tr h="3045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a:ln>
                            <a:noFill/>
                          </a:ln>
                          <a:solidFill>
                            <a:schemeClr val="tx1"/>
                          </a:solidFill>
                          <a:effectLst/>
                          <a:latin typeface="Arial" charset="0"/>
                          <a:ea typeface="ＭＳ Ｐゴシック" pitchFamily="50" charset="-128"/>
                        </a:rPr>
                        <a:t>年度</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700" b="0" i="1" u="none" strike="noStrike" cap="none" normalizeH="0" baseline="0">
                          <a:ln>
                            <a:noFill/>
                          </a:ln>
                          <a:solidFill>
                            <a:schemeClr val="tx1"/>
                          </a:solidFill>
                          <a:effectLst/>
                          <a:latin typeface="Arial" charset="0"/>
                          <a:ea typeface="ＭＳ Ｐゴシック" pitchFamily="50" charset="-128"/>
                        </a:rPr>
                        <a:t>20</a:t>
                      </a:r>
                      <a:r>
                        <a:rPr kumimoji="1" lang="ja-JP" altLang="en-US" sz="700" b="0" i="1" u="none" strike="noStrike" cap="none" normalizeH="0" baseline="0">
                          <a:ln>
                            <a:noFill/>
                          </a:ln>
                          <a:solidFill>
                            <a:schemeClr val="tx1"/>
                          </a:solidFill>
                          <a:effectLst/>
                          <a:latin typeface="Arial" charset="0"/>
                          <a:ea typeface="ＭＳ Ｐゴシック" pitchFamily="50" charset="-128"/>
                        </a:rPr>
                        <a:t>●●</a:t>
                      </a:r>
                      <a:endParaRPr kumimoji="1" lang="en-US" altLang="ja-JP" sz="700" b="0" i="1" u="none" strike="noStrike" cap="none" normalizeH="0" baseline="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700" b="0" i="1" u="none" strike="noStrike" cap="none" normalizeH="0" baseline="0">
                          <a:ln>
                            <a:noFill/>
                          </a:ln>
                          <a:solidFill>
                            <a:schemeClr val="tx1"/>
                          </a:solidFill>
                          <a:effectLst/>
                          <a:latin typeface="Arial" charset="0"/>
                          <a:ea typeface="ＭＳ Ｐゴシック" pitchFamily="50" charset="-128"/>
                        </a:rPr>
                        <a:t>（事業開始年度を記載）</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a:ln>
                            <a:noFill/>
                          </a:ln>
                          <a:solidFill>
                            <a:schemeClr val="tx1"/>
                          </a:solidFill>
                          <a:effectLst/>
                          <a:latin typeface="Arial" charset="0"/>
                          <a:ea typeface="ＭＳ Ｐゴシック" pitchFamily="50" charset="-128"/>
                        </a:rPr>
                        <a:t>2030</a:t>
                      </a:r>
                      <a:endParaRPr kumimoji="1" lang="ja-JP" altLang="en-US" sz="900" b="0" i="0" u="none" strike="noStrike" cap="none" normalizeH="0" baseline="0">
                        <a:ln>
                          <a:noFill/>
                        </a:ln>
                        <a:solidFill>
                          <a:schemeClr val="tx1"/>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a:ln>
                            <a:noFill/>
                          </a:ln>
                          <a:solidFill>
                            <a:schemeClr val="tx1"/>
                          </a:solidFill>
                          <a:effectLst/>
                          <a:latin typeface="Arial" charset="0"/>
                          <a:ea typeface="ＭＳ Ｐゴシック" pitchFamily="50" charset="-128"/>
                        </a:rPr>
                        <a:t>2050</a:t>
                      </a:r>
                      <a:endParaRPr kumimoji="1" lang="ja-JP" altLang="en-US" sz="900" b="0" i="0" u="none" strike="noStrike" cap="none" normalizeH="0" baseline="0">
                        <a:ln>
                          <a:noFill/>
                        </a:ln>
                        <a:solidFill>
                          <a:schemeClr val="tx1"/>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2834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800" b="0" i="1" u="none" strike="noStrike" cap="none" normalizeH="0" baseline="0">
                          <a:ln>
                            <a:noFill/>
                          </a:ln>
                          <a:solidFill>
                            <a:srgbClr val="000000"/>
                          </a:solidFill>
                          <a:effectLst/>
                          <a:latin typeface="Arial" charset="0"/>
                          <a:ea typeface="ＭＳ Ｐゴシック" pitchFamily="50" charset="-128"/>
                        </a:rPr>
                        <a:t>CO2</a:t>
                      </a:r>
                      <a:r>
                        <a:rPr kumimoji="1" lang="ja-JP" altLang="en-US" sz="800" b="0" i="1" u="none" strike="noStrike" cap="none" normalizeH="0" baseline="0">
                          <a:ln>
                            <a:noFill/>
                          </a:ln>
                          <a:solidFill>
                            <a:srgbClr val="000000"/>
                          </a:solidFill>
                          <a:effectLst/>
                          <a:latin typeface="Arial" charset="0"/>
                          <a:ea typeface="ＭＳ Ｐゴシック" pitchFamily="50" charset="-128"/>
                        </a:rPr>
                        <a:t>削減量（万</a:t>
                      </a:r>
                      <a:r>
                        <a:rPr kumimoji="1" lang="ja-JP" altLang="en-US" sz="800" b="0" i="1" u="none" strike="noStrike" cap="none" normalizeH="0" baseline="0" err="1">
                          <a:ln>
                            <a:noFill/>
                          </a:ln>
                          <a:solidFill>
                            <a:srgbClr val="000000"/>
                          </a:solidFill>
                          <a:effectLst/>
                          <a:latin typeface="Arial" charset="0"/>
                          <a:ea typeface="ＭＳ Ｐゴシック" pitchFamily="50" charset="-128"/>
                        </a:rPr>
                        <a:t>ｔ</a:t>
                      </a:r>
                      <a:r>
                        <a:rPr kumimoji="1" lang="en-US" altLang="ja-JP" sz="800" b="0" i="1" u="none" strike="noStrike" cap="none" normalizeH="0" baseline="0">
                          <a:ln>
                            <a:noFill/>
                          </a:ln>
                          <a:solidFill>
                            <a:srgbClr val="000000"/>
                          </a:solidFill>
                          <a:effectLst/>
                          <a:latin typeface="Arial" charset="0"/>
                          <a:ea typeface="ＭＳ Ｐゴシック" pitchFamily="50" charset="-128"/>
                        </a:rPr>
                        <a:t>-</a:t>
                      </a:r>
                      <a:r>
                        <a:rPr kumimoji="1" lang="ja-JP" altLang="en-US" sz="800" b="0" i="1" u="none" strike="noStrike" cap="none" normalizeH="0" baseline="0">
                          <a:ln>
                            <a:noFill/>
                          </a:ln>
                          <a:solidFill>
                            <a:srgbClr val="000000"/>
                          </a:solidFill>
                          <a:effectLst/>
                          <a:latin typeface="Arial" charset="0"/>
                          <a:ea typeface="ＭＳ Ｐゴシック" pitchFamily="50" charset="-128"/>
                        </a:rPr>
                        <a:t>ＣＯ</a:t>
                      </a:r>
                      <a:r>
                        <a:rPr kumimoji="1" lang="en-US" altLang="ja-JP" sz="800" b="0" i="1" u="none" strike="noStrike" cap="none" normalizeH="0" baseline="0">
                          <a:ln>
                            <a:noFill/>
                          </a:ln>
                          <a:solidFill>
                            <a:srgbClr val="000000"/>
                          </a:solidFill>
                          <a:effectLst/>
                          <a:latin typeface="Arial" charset="0"/>
                          <a:ea typeface="ＭＳ Ｐゴシック" pitchFamily="50" charset="-128"/>
                        </a:rPr>
                        <a:t>2/</a:t>
                      </a:r>
                      <a:r>
                        <a:rPr kumimoji="1" lang="ja-JP" altLang="en-US" sz="800" b="0" i="1" u="none" strike="noStrike" cap="none" normalizeH="0" baseline="0">
                          <a:ln>
                            <a:noFill/>
                          </a:ln>
                          <a:solidFill>
                            <a:srgbClr val="000000"/>
                          </a:solidFill>
                          <a:effectLst/>
                          <a:latin typeface="Arial" charset="0"/>
                          <a:ea typeface="ＭＳ Ｐゴシック" pitchFamily="50" charset="-128"/>
                        </a:rPr>
                        <a:t>年）</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242036">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1" u="none" strike="noStrike" cap="none" normalizeH="0" baseline="0">
                          <a:ln>
                            <a:noFill/>
                          </a:ln>
                          <a:solidFill>
                            <a:srgbClr val="000000"/>
                          </a:solidFill>
                          <a:effectLst/>
                          <a:latin typeface="Arial" charset="0"/>
                          <a:ea typeface="ＭＳ Ｐゴシック" pitchFamily="50" charset="-128"/>
                        </a:rPr>
                        <a:t>累積</a:t>
                      </a:r>
                      <a:r>
                        <a:rPr kumimoji="1" lang="en-US" altLang="ja-JP" sz="800" b="0" i="1" u="none" strike="noStrike" cap="none" normalizeH="0" baseline="0">
                          <a:ln>
                            <a:noFill/>
                          </a:ln>
                          <a:solidFill>
                            <a:srgbClr val="000000"/>
                          </a:solidFill>
                          <a:effectLst/>
                          <a:latin typeface="Arial" charset="0"/>
                          <a:ea typeface="ＭＳ Ｐゴシック" pitchFamily="50" charset="-128"/>
                        </a:rPr>
                        <a:t>CO2</a:t>
                      </a:r>
                      <a:r>
                        <a:rPr kumimoji="1" lang="ja-JP" altLang="en-US" sz="800" b="0" i="1" u="none" strike="noStrike" cap="none" normalizeH="0" baseline="0">
                          <a:ln>
                            <a:noFill/>
                          </a:ln>
                          <a:solidFill>
                            <a:srgbClr val="000000"/>
                          </a:solidFill>
                          <a:effectLst/>
                          <a:latin typeface="Arial" charset="0"/>
                          <a:ea typeface="ＭＳ Ｐゴシック" pitchFamily="50" charset="-128"/>
                        </a:rPr>
                        <a:t>削減量（万</a:t>
                      </a:r>
                      <a:r>
                        <a:rPr kumimoji="1" lang="ja-JP" altLang="en-US" sz="800" b="0" i="1" u="none" strike="noStrike" cap="none" normalizeH="0" baseline="0" err="1">
                          <a:ln>
                            <a:noFill/>
                          </a:ln>
                          <a:solidFill>
                            <a:srgbClr val="000000"/>
                          </a:solidFill>
                          <a:effectLst/>
                          <a:latin typeface="Arial" charset="0"/>
                          <a:ea typeface="ＭＳ Ｐゴシック" pitchFamily="50" charset="-128"/>
                        </a:rPr>
                        <a:t>ｔ</a:t>
                      </a:r>
                      <a:r>
                        <a:rPr kumimoji="1" lang="en-US" altLang="ja-JP" sz="800" b="0" i="1" u="none" strike="noStrike" cap="none" normalizeH="0" baseline="0">
                          <a:ln>
                            <a:noFill/>
                          </a:ln>
                          <a:solidFill>
                            <a:srgbClr val="000000"/>
                          </a:solidFill>
                          <a:effectLst/>
                          <a:latin typeface="Arial" charset="0"/>
                          <a:ea typeface="ＭＳ Ｐゴシック" pitchFamily="50" charset="-128"/>
                        </a:rPr>
                        <a:t>-</a:t>
                      </a:r>
                      <a:r>
                        <a:rPr kumimoji="1" lang="ja-JP" altLang="en-US" sz="800" b="0" i="1" u="none" strike="noStrike" cap="none" normalizeH="0" baseline="0">
                          <a:ln>
                            <a:noFill/>
                          </a:ln>
                          <a:solidFill>
                            <a:srgbClr val="000000"/>
                          </a:solidFill>
                          <a:effectLst/>
                          <a:latin typeface="Arial" charset="0"/>
                          <a:ea typeface="ＭＳ Ｐゴシック" pitchFamily="50" charset="-128"/>
                        </a:rPr>
                        <a:t>ＣＯ</a:t>
                      </a:r>
                      <a:r>
                        <a:rPr kumimoji="1" lang="en-US" altLang="ja-JP" sz="800" b="0" i="1" u="none" strike="noStrike" cap="none" normalizeH="0" baseline="0">
                          <a:ln>
                            <a:noFill/>
                          </a:ln>
                          <a:solidFill>
                            <a:srgbClr val="000000"/>
                          </a:solidFill>
                          <a:effectLst/>
                          <a:latin typeface="Arial" charset="0"/>
                          <a:ea typeface="ＭＳ Ｐゴシック" pitchFamily="50" charset="-128"/>
                        </a:rPr>
                        <a:t>2</a:t>
                      </a:r>
                      <a:r>
                        <a:rPr kumimoji="1" lang="ja-JP" altLang="en-US" sz="800" b="0" i="1" u="none" strike="noStrike" cap="none" normalizeH="0" baseline="0">
                          <a:ln>
                            <a:noFill/>
                          </a:ln>
                          <a:solidFill>
                            <a:srgbClr val="000000"/>
                          </a:solidFill>
                          <a:effectLst/>
                          <a:latin typeface="Arial" charset="0"/>
                          <a:ea typeface="ＭＳ Ｐゴシック" pitchFamily="50" charset="-128"/>
                        </a:rPr>
                        <a:t>）</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2"/>
                  </a:ext>
                </a:extLst>
              </a:tr>
              <a:tr h="228347">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1" u="none" strike="noStrike" cap="none" normalizeH="0" baseline="0">
                          <a:ln>
                            <a:noFill/>
                          </a:ln>
                          <a:solidFill>
                            <a:srgbClr val="000000"/>
                          </a:solidFill>
                          <a:effectLst/>
                          <a:latin typeface="Arial" charset="0"/>
                          <a:ea typeface="ＭＳ Ｐゴシック" pitchFamily="50" charset="-128"/>
                        </a:rPr>
                        <a:t>CO2</a:t>
                      </a:r>
                      <a:r>
                        <a:rPr kumimoji="1" lang="ja-JP" altLang="en-US" sz="800" b="0" i="1" u="none" strike="noStrike" cap="none" normalizeH="0" baseline="0">
                          <a:ln>
                            <a:noFill/>
                          </a:ln>
                          <a:solidFill>
                            <a:srgbClr val="000000"/>
                          </a:solidFill>
                          <a:effectLst/>
                          <a:latin typeface="Arial" charset="0"/>
                          <a:ea typeface="ＭＳ Ｐゴシック" pitchFamily="50" charset="-128"/>
                        </a:rPr>
                        <a:t>削減コスト（円</a:t>
                      </a:r>
                      <a:r>
                        <a:rPr kumimoji="1" lang="en-US" altLang="ja-JP" sz="800" b="0" i="1" u="none" strike="noStrike" cap="none" normalizeH="0" baseline="0">
                          <a:ln>
                            <a:noFill/>
                          </a:ln>
                          <a:solidFill>
                            <a:srgbClr val="000000"/>
                          </a:solidFill>
                          <a:effectLst/>
                          <a:latin typeface="Arial" charset="0"/>
                          <a:ea typeface="ＭＳ Ｐゴシック" pitchFamily="50" charset="-128"/>
                        </a:rPr>
                        <a:t>/t-CO2</a:t>
                      </a:r>
                      <a:r>
                        <a:rPr kumimoji="1" lang="ja-JP" altLang="en-US" sz="800" b="0" i="1" u="none" strike="noStrike" cap="none" normalizeH="0" baseline="0">
                          <a:ln>
                            <a:noFill/>
                          </a:ln>
                          <a:solidFill>
                            <a:srgbClr val="000000"/>
                          </a:solidFill>
                          <a:effectLst/>
                          <a:latin typeface="Arial" charset="0"/>
                          <a:ea typeface="ＭＳ Ｐゴシック" pitchFamily="50" charset="-128"/>
                        </a:rPr>
                        <a:t>）</a:t>
                      </a: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a:ln>
                          <a:noFill/>
                        </a:ln>
                        <a:solidFill>
                          <a:srgbClr val="000000"/>
                        </a:solidFill>
                        <a:effectLst/>
                        <a:latin typeface="Arial" charset="0"/>
                        <a:ea typeface="ＭＳ Ｐゴシック" pitchFamily="50" charset="-128"/>
                      </a:endParaRP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bl>
          </a:graphicData>
        </a:graphic>
      </p:graphicFrame>
      <p:pic>
        <p:nvPicPr>
          <p:cNvPr id="16" name="図 15">
            <a:extLst>
              <a:ext uri="{FF2B5EF4-FFF2-40B4-BE49-F238E27FC236}">
                <a16:creationId xmlns:a16="http://schemas.microsoft.com/office/drawing/2014/main" id="{D2EC1AA0-756D-6076-FAA5-48505B46D25D}"/>
              </a:ext>
            </a:extLst>
          </p:cNvPr>
          <p:cNvPicPr>
            <a:picLocks noChangeAspect="1"/>
          </p:cNvPicPr>
          <p:nvPr/>
        </p:nvPicPr>
        <p:blipFill>
          <a:blip r:embed="rId3"/>
          <a:stretch>
            <a:fillRect/>
          </a:stretch>
        </p:blipFill>
        <p:spPr>
          <a:xfrm>
            <a:off x="903569" y="5015497"/>
            <a:ext cx="3565676" cy="1961354"/>
          </a:xfrm>
          <a:prstGeom prst="rect">
            <a:avLst/>
          </a:prstGeom>
        </p:spPr>
      </p:pic>
      <p:sp>
        <p:nvSpPr>
          <p:cNvPr id="8" name="正方形/長方形 7">
            <a:extLst>
              <a:ext uri="{FF2B5EF4-FFF2-40B4-BE49-F238E27FC236}">
                <a16:creationId xmlns:a16="http://schemas.microsoft.com/office/drawing/2014/main" id="{7EFF4AF1-0AAC-EC84-C010-63E4A8975F6A}"/>
              </a:ext>
            </a:extLst>
          </p:cNvPr>
          <p:cNvSpPr/>
          <p:nvPr/>
        </p:nvSpPr>
        <p:spPr bwMode="auto">
          <a:xfrm>
            <a:off x="1062567" y="6488112"/>
            <a:ext cx="575733" cy="142875"/>
          </a:xfrm>
          <a:prstGeom prst="rect">
            <a:avLst/>
          </a:prstGeom>
          <a:solidFill>
            <a:schemeClr val="bg1"/>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7" name="テキスト ボックス 6">
            <a:extLst>
              <a:ext uri="{FF2B5EF4-FFF2-40B4-BE49-F238E27FC236}">
                <a16:creationId xmlns:a16="http://schemas.microsoft.com/office/drawing/2014/main" id="{AF53891E-17FA-FA17-68B5-ACBC498A663D}"/>
              </a:ext>
            </a:extLst>
          </p:cNvPr>
          <p:cNvSpPr txBox="1"/>
          <p:nvPr/>
        </p:nvSpPr>
        <p:spPr>
          <a:xfrm>
            <a:off x="986086" y="6436438"/>
            <a:ext cx="791914" cy="246221"/>
          </a:xfrm>
          <a:prstGeom prst="rect">
            <a:avLst/>
          </a:prstGeom>
          <a:noFill/>
        </p:spPr>
        <p:txBody>
          <a:bodyPr wrap="square" rtlCol="0">
            <a:spAutoFit/>
          </a:bodyPr>
          <a:lstStyle/>
          <a:p>
            <a:r>
              <a:rPr kumimoji="1" lang="ja-JP" altLang="en-US" sz="1000" b="1"/>
              <a:t>社会実装</a:t>
            </a:r>
          </a:p>
        </p:txBody>
      </p:sp>
      <p:grpSp>
        <p:nvGrpSpPr>
          <p:cNvPr id="9" name="グループ化 8">
            <a:extLst>
              <a:ext uri="{FF2B5EF4-FFF2-40B4-BE49-F238E27FC236}">
                <a16:creationId xmlns:a16="http://schemas.microsoft.com/office/drawing/2014/main" id="{E79723A3-FE87-4190-6CBB-37A0A49FF2B4}"/>
              </a:ext>
            </a:extLst>
          </p:cNvPr>
          <p:cNvGrpSpPr/>
          <p:nvPr/>
        </p:nvGrpSpPr>
        <p:grpSpPr>
          <a:xfrm>
            <a:off x="7037388" y="4243388"/>
            <a:ext cx="3017456" cy="2693987"/>
            <a:chOff x="7037388" y="4243388"/>
            <a:chExt cx="3017456" cy="2693987"/>
          </a:xfrm>
        </p:grpSpPr>
        <p:sp>
          <p:nvSpPr>
            <p:cNvPr id="10" name="角丸四角形吹き出し 30">
              <a:extLst>
                <a:ext uri="{FF2B5EF4-FFF2-40B4-BE49-F238E27FC236}">
                  <a16:creationId xmlns:a16="http://schemas.microsoft.com/office/drawing/2014/main" id="{B1D1B6DF-D503-F713-4AAB-A1AF46C99705}"/>
                </a:ext>
              </a:extLst>
            </p:cNvPr>
            <p:cNvSpPr>
              <a:spLocks noChangeArrowheads="1"/>
            </p:cNvSpPr>
            <p:nvPr/>
          </p:nvSpPr>
          <p:spPr bwMode="auto">
            <a:xfrm>
              <a:off x="7037388" y="4243388"/>
              <a:ext cx="2986087" cy="2693987"/>
            </a:xfrm>
            <a:prstGeom prst="wedgeRoundRectCallout">
              <a:avLst>
                <a:gd name="adj1" fmla="val -60477"/>
                <a:gd name="adj2" fmla="val 45111"/>
                <a:gd name="adj3" fmla="val 16667"/>
              </a:avLst>
            </a:prstGeom>
            <a:solidFill>
              <a:srgbClr val="FFCC99"/>
            </a:solidFill>
            <a:ln w="9525" algn="ctr">
              <a:solidFill>
                <a:schemeClr val="tx1"/>
              </a:solidFill>
              <a:round/>
              <a:headEnd/>
              <a:tailEn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en-US" altLang="ja-JP" sz="1000"/>
            </a:p>
            <a:p>
              <a:pPr eaLnBrk="1" hangingPunct="1"/>
              <a:endParaRPr lang="en-US" altLang="ja-JP" sz="1000"/>
            </a:p>
            <a:p>
              <a:pPr eaLnBrk="1" hangingPunct="1"/>
              <a:endParaRPr lang="ja-JP" altLang="en-US" sz="1000"/>
            </a:p>
          </p:txBody>
        </p:sp>
        <p:sp>
          <p:nvSpPr>
            <p:cNvPr id="11" name="テキスト ボックス 31">
              <a:extLst>
                <a:ext uri="{FF2B5EF4-FFF2-40B4-BE49-F238E27FC236}">
                  <a16:creationId xmlns:a16="http://schemas.microsoft.com/office/drawing/2014/main" id="{79D4853B-EC28-E826-EB69-84E3A7C89622}"/>
                </a:ext>
              </a:extLst>
            </p:cNvPr>
            <p:cNvSpPr txBox="1">
              <a:spLocks noChangeArrowheads="1"/>
            </p:cNvSpPr>
            <p:nvPr/>
          </p:nvSpPr>
          <p:spPr bwMode="auto">
            <a:xfrm>
              <a:off x="7044944" y="4373835"/>
              <a:ext cx="3009900" cy="2543773"/>
            </a:xfrm>
            <a:prstGeom prst="rect">
              <a:avLst/>
            </a:prstGeom>
            <a:noFill/>
            <a:ln>
              <a:noFill/>
            </a:ln>
          </p:spPr>
          <p:txBody>
            <a:bodyPr>
              <a:spAutoFit/>
            </a:bodyPr>
            <a:lstStyle>
              <a:lvl1pPr marL="182563" indent="-182563">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6000" indent="-72000" eaLnBrk="1" hangingPunct="1">
                <a:lnSpc>
                  <a:spcPct val="90000"/>
                </a:lnSpc>
                <a:defRPr/>
              </a:pPr>
              <a:r>
                <a:rPr lang="ja-JP" altLang="en-US" sz="1000">
                  <a:latin typeface="ＭＳ Ｐゴシック" panose="020B0600070205080204" pitchFamily="50" charset="-128"/>
                </a:rPr>
                <a:t>・事業開始年度、</a:t>
              </a:r>
              <a:r>
                <a:rPr lang="en-US" altLang="ja-JP" sz="1000">
                  <a:latin typeface="ＭＳ Ｐゴシック" panose="020B0600070205080204" pitchFamily="50" charset="-128"/>
                </a:rPr>
                <a:t>2030</a:t>
              </a:r>
              <a:r>
                <a:rPr lang="ja-JP" altLang="en-US" sz="1000">
                  <a:latin typeface="ＭＳ Ｐゴシック" panose="020B0600070205080204" pitchFamily="50" charset="-128"/>
                </a:rPr>
                <a:t>年及び</a:t>
              </a:r>
              <a:r>
                <a:rPr lang="en-US" altLang="ja-JP" sz="1000">
                  <a:latin typeface="ＭＳ Ｐゴシック" panose="020B0600070205080204" pitchFamily="50" charset="-128"/>
                </a:rPr>
                <a:t>2050</a:t>
              </a:r>
              <a:r>
                <a:rPr lang="ja-JP" altLang="en-US" sz="1000">
                  <a:latin typeface="ＭＳ Ｐゴシック" panose="020B0600070205080204" pitchFamily="50" charset="-128"/>
                </a:rPr>
                <a:t>年度に期待される年度別</a:t>
              </a:r>
              <a:r>
                <a:rPr lang="en-US" altLang="ja-JP" sz="1000">
                  <a:latin typeface="ＭＳ Ｐゴシック" panose="020B0600070205080204" pitchFamily="50" charset="-128"/>
                </a:rPr>
                <a:t>CO2</a:t>
              </a:r>
              <a:r>
                <a:rPr lang="ja-JP" altLang="en-US" sz="1000">
                  <a:latin typeface="ＭＳ Ｐゴシック" panose="020B0600070205080204" pitchFamily="50" charset="-128"/>
                </a:rPr>
                <a:t>削減量、当該年度までの累積削減量と</a:t>
              </a:r>
              <a:r>
                <a:rPr lang="en-US" altLang="ja-JP" sz="1000">
                  <a:latin typeface="ＭＳ Ｐゴシック" panose="020B0600070205080204" pitchFamily="50" charset="-128"/>
                </a:rPr>
                <a:t>CO2</a:t>
              </a:r>
              <a:r>
                <a:rPr lang="ja-JP" altLang="en-US" sz="1000">
                  <a:latin typeface="ＭＳ Ｐゴシック" panose="020B0600070205080204" pitchFamily="50" charset="-128"/>
                </a:rPr>
                <a:t>削減コストを記載してください。</a:t>
              </a:r>
              <a:endParaRPr lang="en-US" altLang="ja-JP" sz="1000">
                <a:latin typeface="ＭＳ Ｐゴシック" panose="020B0600070205080204" pitchFamily="50" charset="-128"/>
              </a:endParaRPr>
            </a:p>
            <a:p>
              <a:pPr marL="36000" indent="-457200" eaLnBrk="1" hangingPunct="1">
                <a:lnSpc>
                  <a:spcPct val="90000"/>
                </a:lnSpc>
                <a:defRPr/>
              </a:pPr>
              <a:r>
                <a:rPr lang="ja-JP" altLang="en-US" sz="1000"/>
                <a:t>・</a:t>
              </a:r>
              <a:r>
                <a:rPr lang="en-US" altLang="ja-JP" sz="1000">
                  <a:latin typeface="ＭＳ Ｐゴシック" panose="020B0600070205080204" pitchFamily="50" charset="-128"/>
                </a:rPr>
                <a:t> CO2</a:t>
              </a:r>
              <a:r>
                <a:rPr lang="ja-JP" altLang="en-US" sz="1000"/>
                <a:t>削減量等は以下の例を参考に、算出根拠が分かるように記載してください。</a:t>
              </a:r>
              <a:endParaRPr lang="en-US" altLang="ja-JP" sz="1000"/>
            </a:p>
            <a:p>
              <a:pPr marL="36000" indent="-457200" eaLnBrk="1" hangingPunct="1">
                <a:lnSpc>
                  <a:spcPct val="90000"/>
                </a:lnSpc>
                <a:defRPr/>
              </a:pPr>
              <a:endParaRPr lang="en-US" altLang="ja-JP" sz="1000"/>
            </a:p>
            <a:p>
              <a:pPr marL="36000" indent="-457200" eaLnBrk="1" hangingPunct="1">
                <a:lnSpc>
                  <a:spcPct val="90000"/>
                </a:lnSpc>
                <a:defRPr/>
              </a:pPr>
              <a:r>
                <a:rPr lang="en-US" altLang="ja-JP" sz="1000"/>
                <a:t>【</a:t>
              </a:r>
              <a:r>
                <a:rPr lang="ja-JP" altLang="en-US" sz="1000"/>
                <a:t>記載例</a:t>
              </a:r>
              <a:r>
                <a:rPr lang="en-US" altLang="ja-JP" sz="1000"/>
                <a:t>】</a:t>
              </a:r>
            </a:p>
            <a:p>
              <a:pPr marL="432000" indent="-457200" eaLnBrk="1" hangingPunct="1">
                <a:lnSpc>
                  <a:spcPct val="90000"/>
                </a:lnSpc>
                <a:defRPr/>
              </a:pPr>
              <a:r>
                <a:rPr lang="ja-JP" altLang="en-US" sz="1000"/>
                <a:t>削減量：当該年度における販売見込み量</a:t>
              </a:r>
              <a:r>
                <a:rPr lang="en-US" altLang="ja-JP" sz="1000"/>
                <a:t>×</a:t>
              </a:r>
              <a:r>
                <a:rPr lang="ja-JP" altLang="en-US" sz="1000"/>
                <a:t>製品の単年度削減量</a:t>
              </a:r>
              <a:endParaRPr lang="en-US" altLang="ja-JP" sz="1000"/>
            </a:p>
            <a:p>
              <a:pPr eaLnBrk="1" hangingPunct="1">
                <a:lnSpc>
                  <a:spcPct val="90000"/>
                </a:lnSpc>
                <a:defRPr/>
              </a:pPr>
              <a:endParaRPr lang="en-US" altLang="ja-JP" sz="1000"/>
            </a:p>
            <a:p>
              <a:pPr marL="684000" indent="-684000" eaLnBrk="1" hangingPunct="1">
                <a:lnSpc>
                  <a:spcPct val="90000"/>
                </a:lnSpc>
                <a:defRPr/>
              </a:pPr>
              <a:r>
                <a:rPr lang="ja-JP" altLang="en-US" sz="1000"/>
                <a:t>累積削減量：当該年度までの</a:t>
              </a:r>
              <a:r>
                <a:rPr lang="ja-JP" altLang="en-US" sz="1000" b="1">
                  <a:solidFill>
                    <a:srgbClr val="FF0000"/>
                  </a:solidFill>
                </a:rPr>
                <a:t>累積</a:t>
              </a:r>
              <a:r>
                <a:rPr lang="ja-JP" altLang="en-US" sz="1000"/>
                <a:t>販売見込量</a:t>
              </a:r>
              <a:r>
                <a:rPr lang="en-US" altLang="ja-JP" sz="1000"/>
                <a:t>×</a:t>
              </a:r>
              <a:r>
                <a:rPr lang="ja-JP" altLang="en-US" sz="1000"/>
                <a:t>製品の単年度削減量</a:t>
              </a:r>
              <a:r>
                <a:rPr lang="en-US" altLang="ja-JP" sz="1000"/>
                <a:t>×</a:t>
              </a:r>
              <a:r>
                <a:rPr lang="ja-JP" altLang="en-US" sz="1000"/>
                <a:t>耐用年数</a:t>
              </a:r>
              <a:r>
                <a:rPr lang="ja-JP" altLang="en-US" sz="900"/>
                <a:t>（ただし、製品の導入時期によって過大に算出されないようご留意ください。）</a:t>
              </a:r>
              <a:endParaRPr lang="en-US" altLang="ja-JP" sz="900"/>
            </a:p>
            <a:p>
              <a:pPr eaLnBrk="1" hangingPunct="1">
                <a:lnSpc>
                  <a:spcPct val="90000"/>
                </a:lnSpc>
                <a:defRPr/>
              </a:pPr>
              <a:endParaRPr lang="en-US" altLang="ja-JP" sz="1000"/>
            </a:p>
            <a:p>
              <a:pPr marL="576000" indent="-576000" eaLnBrk="1" hangingPunct="1">
                <a:lnSpc>
                  <a:spcPct val="90000"/>
                </a:lnSpc>
                <a:defRPr/>
              </a:pPr>
              <a:r>
                <a:rPr lang="ja-JP" altLang="en-US" sz="1000"/>
                <a:t>削減コスト：当該年度</a:t>
              </a:r>
              <a:r>
                <a:rPr lang="ja-JP" altLang="en-US" sz="1000" b="1">
                  <a:solidFill>
                    <a:srgbClr val="FF0000"/>
                  </a:solidFill>
                </a:rPr>
                <a:t>断面</a:t>
              </a:r>
              <a:r>
                <a:rPr lang="ja-JP" altLang="en-US" sz="1000"/>
                <a:t>において、１台あたりの製品価格</a:t>
              </a:r>
              <a:r>
                <a:rPr lang="ja-JP" altLang="en-US" sz="900"/>
                <a:t>（</a:t>
              </a:r>
              <a:r>
                <a:rPr lang="en-US" altLang="ja-JP" sz="900"/>
                <a:t>=</a:t>
              </a:r>
              <a:r>
                <a:rPr lang="ja-JP" altLang="en-US" sz="900"/>
                <a:t>目標販売価格）</a:t>
              </a:r>
              <a:r>
                <a:rPr lang="en-US" altLang="ja-JP" sz="1000"/>
                <a:t>÷</a:t>
              </a:r>
              <a:r>
                <a:rPr lang="en-US" altLang="ja-JP" sz="1000">
                  <a:latin typeface="ＭＳ Ｐゴシック" panose="020B0600070205080204" pitchFamily="50" charset="-128"/>
                </a:rPr>
                <a:t> CO2</a:t>
              </a:r>
              <a:r>
                <a:rPr lang="ja-JP" altLang="en-US" sz="1000"/>
                <a:t>削減量</a:t>
              </a:r>
              <a:r>
                <a:rPr lang="ja-JP" altLang="en-US" sz="900"/>
                <a:t>（開発品</a:t>
              </a:r>
              <a:r>
                <a:rPr lang="en-US" altLang="ja-JP" sz="900"/>
                <a:t>1</a:t>
              </a:r>
              <a:r>
                <a:rPr lang="ja-JP" altLang="en-US" sz="900"/>
                <a:t>台あたりの単年度削減量</a:t>
              </a:r>
              <a:r>
                <a:rPr lang="en-US" altLang="ja-JP" sz="900"/>
                <a:t>×</a:t>
              </a:r>
              <a:r>
                <a:rPr lang="ja-JP" altLang="en-US" sz="900"/>
                <a:t>耐用年数）</a:t>
              </a:r>
              <a:endParaRPr lang="en-US" altLang="ja-JP" sz="900"/>
            </a:p>
          </p:txBody>
        </p:sp>
      </p:grpSp>
    </p:spTree>
    <p:extLst>
      <p:ext uri="{BB962C8B-B14F-4D97-AF65-F5344CB8AC3E}">
        <p14:creationId xmlns:p14="http://schemas.microsoft.com/office/powerpoint/2010/main" val="2620570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58">
            <a:extLst>
              <a:ext uri="{FF2B5EF4-FFF2-40B4-BE49-F238E27FC236}">
                <a16:creationId xmlns:a16="http://schemas.microsoft.com/office/drawing/2014/main" id="{576539D3-8686-CE4B-BA92-42A802B774AD}"/>
              </a:ext>
            </a:extLst>
          </p:cNvPr>
          <p:cNvSpPr>
            <a:spLocks noChangeArrowheads="1"/>
          </p:cNvSpPr>
          <p:nvPr/>
        </p:nvSpPr>
        <p:spPr bwMode="auto">
          <a:xfrm>
            <a:off x="138113" y="169863"/>
            <a:ext cx="10001250" cy="6911975"/>
          </a:xfrm>
          <a:prstGeom prst="roundRect">
            <a:avLst>
              <a:gd name="adj" fmla="val 2213"/>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　　</a:t>
            </a:r>
          </a:p>
        </p:txBody>
      </p:sp>
      <p:sp>
        <p:nvSpPr>
          <p:cNvPr id="11267" name="Text Box 62">
            <a:extLst>
              <a:ext uri="{FF2B5EF4-FFF2-40B4-BE49-F238E27FC236}">
                <a16:creationId xmlns:a16="http://schemas.microsoft.com/office/drawing/2014/main" id="{C91AB8FA-CBA1-A883-E0D9-FBEDB26BF9FA}"/>
              </a:ext>
            </a:extLst>
          </p:cNvPr>
          <p:cNvSpPr txBox="1">
            <a:spLocks noChangeArrowheads="1"/>
          </p:cNvSpPr>
          <p:nvPr/>
        </p:nvSpPr>
        <p:spPr bwMode="auto">
          <a:xfrm>
            <a:off x="268288" y="-2290"/>
            <a:ext cx="2754312" cy="28080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47605" rIns="0"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b="1" u="sng">
                <a:latin typeface="ＭＳ Ｐゴシック" panose="020B0600070205080204" pitchFamily="50" charset="-128"/>
              </a:rPr>
              <a:t>（</a:t>
            </a:r>
            <a:r>
              <a:rPr lang="en-US" altLang="ja-JP" sz="1200" b="1" u="sng">
                <a:latin typeface="ＭＳ Ｐゴシック" panose="020B0600070205080204" pitchFamily="50" charset="-128"/>
              </a:rPr>
              <a:t>3</a:t>
            </a:r>
            <a:r>
              <a:rPr lang="ja-JP" altLang="en-US" sz="1200" b="1" u="sng">
                <a:latin typeface="ＭＳ Ｐゴシック" panose="020B0600070205080204" pitchFamily="50" charset="-128"/>
              </a:rPr>
              <a:t>）開発・実証項目毎の全体スケジュール</a:t>
            </a:r>
          </a:p>
        </p:txBody>
      </p:sp>
      <p:sp>
        <p:nvSpPr>
          <p:cNvPr id="87" name="Text Box 21">
            <a:extLst>
              <a:ext uri="{FF2B5EF4-FFF2-40B4-BE49-F238E27FC236}">
                <a16:creationId xmlns:a16="http://schemas.microsoft.com/office/drawing/2014/main" id="{7C6F8A26-EF2E-32B4-5F10-C4690A29BBC8}"/>
              </a:ext>
            </a:extLst>
          </p:cNvPr>
          <p:cNvSpPr txBox="1">
            <a:spLocks noChangeArrowheads="1"/>
          </p:cNvSpPr>
          <p:nvPr/>
        </p:nvSpPr>
        <p:spPr bwMode="auto">
          <a:xfrm>
            <a:off x="230188" y="224483"/>
            <a:ext cx="9817100" cy="415498"/>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a:t>＜留意事項＞実施期間を通しての技術開発・実証項目、目標、実施計画について記載してください。実証事業概要（</a:t>
            </a:r>
            <a:r>
              <a:rPr lang="en-US" altLang="ja-JP" sz="1050" i="1"/>
              <a:t>1</a:t>
            </a:r>
            <a:r>
              <a:rPr lang="ja-JP" altLang="en-US" sz="1050" i="1"/>
              <a:t>ページ）の②に記載した</a:t>
            </a:r>
            <a:r>
              <a:rPr lang="en-US" altLang="ja-JP" sz="1050" i="1"/>
              <a:t>A1, A2,</a:t>
            </a:r>
            <a:r>
              <a:rPr lang="ja-JP" altLang="en-US" sz="1050" i="1"/>
              <a:t>・・・</a:t>
            </a:r>
            <a:r>
              <a:rPr lang="en-US" altLang="ja-JP" sz="1050" i="1"/>
              <a:t>, B,C,D</a:t>
            </a:r>
            <a:r>
              <a:rPr lang="ja-JP" altLang="en-US" sz="1050" i="1"/>
              <a:t>と連動させて各項目についてそれぞれの関係性が分かるよう記載してください。なお、各行は技術開発・実証項目ごととしてください（実施機関ごと等としない）。</a:t>
            </a:r>
            <a:endParaRPr lang="ja-JP" altLang="en-US" sz="1050" i="1" strike="sngStrike"/>
          </a:p>
        </p:txBody>
      </p:sp>
      <p:graphicFrame>
        <p:nvGraphicFramePr>
          <p:cNvPr id="2" name="表 1">
            <a:extLst>
              <a:ext uri="{FF2B5EF4-FFF2-40B4-BE49-F238E27FC236}">
                <a16:creationId xmlns:a16="http://schemas.microsoft.com/office/drawing/2014/main" id="{0007EA57-BEBD-4F9B-1965-7CA503DF9875}"/>
              </a:ext>
            </a:extLst>
          </p:cNvPr>
          <p:cNvGraphicFramePr>
            <a:graphicFrameLocks noGrp="1"/>
          </p:cNvGraphicFramePr>
          <p:nvPr>
            <p:extLst>
              <p:ext uri="{D42A27DB-BD31-4B8C-83A1-F6EECF244321}">
                <p14:modId xmlns:p14="http://schemas.microsoft.com/office/powerpoint/2010/main" val="468973647"/>
              </p:ext>
            </p:extLst>
          </p:nvPr>
        </p:nvGraphicFramePr>
        <p:xfrm>
          <a:off x="233363" y="752475"/>
          <a:ext cx="9880598" cy="6235700"/>
        </p:xfrm>
        <a:graphic>
          <a:graphicData uri="http://schemas.openxmlformats.org/drawingml/2006/table">
            <a:tbl>
              <a:tblPr firstRow="1" bandRow="1">
                <a:tableStyleId>{21E4AEA4-8DFA-4A89-87EB-49C32662AFE0}</a:tableStyleId>
              </a:tblPr>
              <a:tblGrid>
                <a:gridCol w="628343">
                  <a:extLst>
                    <a:ext uri="{9D8B030D-6E8A-4147-A177-3AD203B41FA5}">
                      <a16:colId xmlns:a16="http://schemas.microsoft.com/office/drawing/2014/main" val="20000"/>
                    </a:ext>
                  </a:extLst>
                </a:gridCol>
                <a:gridCol w="628343">
                  <a:extLst>
                    <a:ext uri="{9D8B030D-6E8A-4147-A177-3AD203B41FA5}">
                      <a16:colId xmlns:a16="http://schemas.microsoft.com/office/drawing/2014/main" val="20001"/>
                    </a:ext>
                  </a:extLst>
                </a:gridCol>
                <a:gridCol w="1783872">
                  <a:extLst>
                    <a:ext uri="{9D8B030D-6E8A-4147-A177-3AD203B41FA5}">
                      <a16:colId xmlns:a16="http://schemas.microsoft.com/office/drawing/2014/main" val="20002"/>
                    </a:ext>
                  </a:extLst>
                </a:gridCol>
                <a:gridCol w="684004">
                  <a:extLst>
                    <a:ext uri="{9D8B030D-6E8A-4147-A177-3AD203B41FA5}">
                      <a16:colId xmlns:a16="http://schemas.microsoft.com/office/drawing/2014/main" val="20003"/>
                    </a:ext>
                  </a:extLst>
                </a:gridCol>
                <a:gridCol w="684004">
                  <a:extLst>
                    <a:ext uri="{9D8B030D-6E8A-4147-A177-3AD203B41FA5}">
                      <a16:colId xmlns:a16="http://schemas.microsoft.com/office/drawing/2014/main" val="20004"/>
                    </a:ext>
                  </a:extLst>
                </a:gridCol>
                <a:gridCol w="684004">
                  <a:extLst>
                    <a:ext uri="{9D8B030D-6E8A-4147-A177-3AD203B41FA5}">
                      <a16:colId xmlns:a16="http://schemas.microsoft.com/office/drawing/2014/main" val="20005"/>
                    </a:ext>
                  </a:extLst>
                </a:gridCol>
                <a:gridCol w="684004">
                  <a:extLst>
                    <a:ext uri="{9D8B030D-6E8A-4147-A177-3AD203B41FA5}">
                      <a16:colId xmlns:a16="http://schemas.microsoft.com/office/drawing/2014/main" val="20006"/>
                    </a:ext>
                  </a:extLst>
                </a:gridCol>
                <a:gridCol w="684004">
                  <a:extLst>
                    <a:ext uri="{9D8B030D-6E8A-4147-A177-3AD203B41FA5}">
                      <a16:colId xmlns:a16="http://schemas.microsoft.com/office/drawing/2014/main" val="20007"/>
                    </a:ext>
                  </a:extLst>
                </a:gridCol>
                <a:gridCol w="684004">
                  <a:extLst>
                    <a:ext uri="{9D8B030D-6E8A-4147-A177-3AD203B41FA5}">
                      <a16:colId xmlns:a16="http://schemas.microsoft.com/office/drawing/2014/main" val="20008"/>
                    </a:ext>
                  </a:extLst>
                </a:gridCol>
                <a:gridCol w="684004">
                  <a:extLst>
                    <a:ext uri="{9D8B030D-6E8A-4147-A177-3AD203B41FA5}">
                      <a16:colId xmlns:a16="http://schemas.microsoft.com/office/drawing/2014/main" val="20009"/>
                    </a:ext>
                  </a:extLst>
                </a:gridCol>
                <a:gridCol w="684004">
                  <a:extLst>
                    <a:ext uri="{9D8B030D-6E8A-4147-A177-3AD203B41FA5}">
                      <a16:colId xmlns:a16="http://schemas.microsoft.com/office/drawing/2014/main" val="20010"/>
                    </a:ext>
                  </a:extLst>
                </a:gridCol>
                <a:gridCol w="684004">
                  <a:extLst>
                    <a:ext uri="{9D8B030D-6E8A-4147-A177-3AD203B41FA5}">
                      <a16:colId xmlns:a16="http://schemas.microsoft.com/office/drawing/2014/main" val="20011"/>
                    </a:ext>
                  </a:extLst>
                </a:gridCol>
                <a:gridCol w="684004">
                  <a:extLst>
                    <a:ext uri="{9D8B030D-6E8A-4147-A177-3AD203B41FA5}">
                      <a16:colId xmlns:a16="http://schemas.microsoft.com/office/drawing/2014/main" val="20012"/>
                    </a:ext>
                  </a:extLst>
                </a:gridCol>
              </a:tblGrid>
              <a:tr h="735902">
                <a:tc>
                  <a:txBody>
                    <a:bodyPr/>
                    <a:lstStyle/>
                    <a:p>
                      <a:pPr algn="ctr"/>
                      <a:r>
                        <a:rPr lang="ja-JP" altLang="en-US" sz="1100" i="0">
                          <a:solidFill>
                            <a:schemeClr val="bg1"/>
                          </a:solidFill>
                        </a:rPr>
                        <a:t>技術開発・実証</a:t>
                      </a:r>
                      <a:r>
                        <a:rPr kumimoji="1" lang="ja-JP" altLang="en-US" sz="1100" i="0">
                          <a:solidFill>
                            <a:schemeClr val="bg1"/>
                          </a:solidFill>
                        </a:rPr>
                        <a:t>項目</a:t>
                      </a:r>
                    </a:p>
                  </a:txBody>
                  <a:tcPr marL="91435" marR="91435" marT="45722" marB="45722"/>
                </a:tc>
                <a:tc>
                  <a:txBody>
                    <a:bodyPr/>
                    <a:lstStyle/>
                    <a:p>
                      <a:pPr algn="ctr"/>
                      <a:r>
                        <a:rPr kumimoji="1" lang="ja-JP" altLang="en-US" sz="1400"/>
                        <a:t>実施機関</a:t>
                      </a:r>
                    </a:p>
                  </a:txBody>
                  <a:tcPr marL="91435" marR="91435" marT="45722" marB="45722"/>
                </a:tc>
                <a:tc>
                  <a:txBody>
                    <a:bodyPr/>
                    <a:lstStyle/>
                    <a:p>
                      <a:pPr algn="ctr"/>
                      <a:r>
                        <a:rPr kumimoji="1" lang="ja-JP" altLang="en-US" sz="1400"/>
                        <a:t>目標</a:t>
                      </a:r>
                    </a:p>
                  </a:txBody>
                  <a:tcPr marL="91435" marR="91435" marT="45722" marB="45722"/>
                </a:tc>
                <a:tc gridSpan="2">
                  <a:txBody>
                    <a:bodyPr/>
                    <a:lstStyle/>
                    <a:p>
                      <a:pPr algn="ctr"/>
                      <a:r>
                        <a:rPr kumimoji="1" lang="ja-JP" altLang="en-US" sz="1800"/>
                        <a:t>令和８年度</a:t>
                      </a:r>
                      <a:endParaRPr kumimoji="1" lang="en-US" altLang="ja-JP" sz="1800"/>
                    </a:p>
                  </a:txBody>
                  <a:tcPr marL="91435" marR="91435" marT="45722" marB="45722"/>
                </a:tc>
                <a:tc hMerge="1">
                  <a:txBody>
                    <a:bodyPr/>
                    <a:lstStyle/>
                    <a:p>
                      <a:endParaRPr kumimoji="1" lang="ja-JP" altLang="en-US"/>
                    </a:p>
                  </a:txBody>
                  <a:tcPr/>
                </a:tc>
                <a:tc gridSpan="4">
                  <a:txBody>
                    <a:bodyPr/>
                    <a:lstStyle/>
                    <a:p>
                      <a:pPr algn="ctr"/>
                      <a:r>
                        <a:rPr kumimoji="1" lang="ja-JP" altLang="en-US" sz="1800"/>
                        <a:t>令和９年度</a:t>
                      </a:r>
                    </a:p>
                  </a:txBody>
                  <a:tcPr marL="91435" marR="91435" marT="45722" marB="45722"/>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ja-JP" altLang="en-US" sz="1800"/>
                        <a:t>令和１０年度</a:t>
                      </a:r>
                    </a:p>
                  </a:txBody>
                  <a:tcPr marL="91435" marR="91435" marT="45722" marB="45722"/>
                </a:tc>
                <a:tc hMerge="1">
                  <a:txBody>
                    <a:bodyPr/>
                    <a:lstStyle/>
                    <a:p>
                      <a:pPr algn="ctr"/>
                      <a:endParaRPr kumimoji="1" lang="ja-JP" altLang="en-US" sz="1800"/>
                    </a:p>
                  </a:txBody>
                  <a:tcPr marL="91442" marR="91442" marT="45718" marB="45718"/>
                </a:tc>
                <a:tc hMerge="1">
                  <a:txBody>
                    <a:bodyPr/>
                    <a:lstStyle/>
                    <a:p>
                      <a:pPr algn="ctr"/>
                      <a:endParaRPr kumimoji="1" lang="ja-JP" altLang="en-US" sz="1800"/>
                    </a:p>
                  </a:txBody>
                  <a:tcPr marL="91442" marR="91442" marT="45718" marB="45718"/>
                </a:tc>
                <a:tc hMerge="1">
                  <a:txBody>
                    <a:bodyPr/>
                    <a:lstStyle/>
                    <a:p>
                      <a:pPr algn="ctr"/>
                      <a:endParaRPr kumimoji="1" lang="ja-JP" altLang="en-US" sz="1800"/>
                    </a:p>
                  </a:txBody>
                  <a:tcPr marL="91442" marR="91442" marT="45718" marB="45718"/>
                </a:tc>
                <a:extLst>
                  <a:ext uri="{0D108BD9-81ED-4DB2-BD59-A6C34878D82A}">
                    <a16:rowId xmlns:a16="http://schemas.microsoft.com/office/drawing/2014/main" val="10000"/>
                  </a:ext>
                </a:extLst>
              </a:tr>
              <a:tr h="735902">
                <a:tc>
                  <a:txBody>
                    <a:bodyPr/>
                    <a:lstStyle/>
                    <a:p>
                      <a:endParaRPr kumimoji="1" lang="ja-JP" altLang="en-US" sz="1200"/>
                    </a:p>
                  </a:txBody>
                  <a:tcPr marL="91435" marR="91435" marT="45722" marB="45722"/>
                </a:tc>
                <a:tc>
                  <a:txBody>
                    <a:bodyPr/>
                    <a:lstStyle/>
                    <a:p>
                      <a:r>
                        <a:rPr kumimoji="1" lang="ja-JP" altLang="en-US" sz="1200"/>
                        <a:t>チーム全体</a:t>
                      </a:r>
                    </a:p>
                  </a:txBody>
                  <a:tcPr marL="91435" marR="91435" marT="45722" marB="45722"/>
                </a:tc>
                <a:tc>
                  <a:txBody>
                    <a:bodyPr/>
                    <a:lstStyle/>
                    <a:p>
                      <a:r>
                        <a:rPr kumimoji="1" lang="ja-JP" altLang="en-US" sz="1200" i="1"/>
                        <a:t>プロジェクト目標を記載してください</a:t>
                      </a:r>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extLst>
                  <a:ext uri="{0D108BD9-81ED-4DB2-BD59-A6C34878D82A}">
                    <a16:rowId xmlns:a16="http://schemas.microsoft.com/office/drawing/2014/main" val="10001"/>
                  </a:ext>
                </a:extLst>
              </a:tr>
              <a:tr h="735902">
                <a:tc>
                  <a:txBody>
                    <a:bodyPr/>
                    <a:lstStyle/>
                    <a:p>
                      <a:r>
                        <a:rPr kumimoji="1" lang="en-US" altLang="ja-JP" sz="1800"/>
                        <a:t>A1</a:t>
                      </a:r>
                      <a:endParaRPr kumimoji="1" lang="ja-JP" altLang="en-US" sz="1800"/>
                    </a:p>
                  </a:txBody>
                  <a:tcPr marL="91435" marR="91435" marT="45722" marB="45722"/>
                </a:tc>
                <a:tc>
                  <a:txBody>
                    <a:bodyPr/>
                    <a:lstStyle/>
                    <a:p>
                      <a:r>
                        <a:rPr kumimoji="1" lang="ja-JP" altLang="en-US" sz="1200" i="1"/>
                        <a:t>ＸＸ株式会社</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a:t>項目</a:t>
                      </a:r>
                      <a:r>
                        <a:rPr kumimoji="1" lang="en-US" altLang="ja-JP" sz="1200" i="1"/>
                        <a:t>A1</a:t>
                      </a:r>
                      <a:r>
                        <a:rPr kumimoji="1" lang="ja-JP" altLang="en-US" sz="1200" i="1"/>
                        <a:t>における定量的な目標を記載してください</a:t>
                      </a:r>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extLst>
                  <a:ext uri="{0D108BD9-81ED-4DB2-BD59-A6C34878D82A}">
                    <a16:rowId xmlns:a16="http://schemas.microsoft.com/office/drawing/2014/main" val="10002"/>
                  </a:ext>
                </a:extLst>
              </a:tr>
              <a:tr h="823023">
                <a:tc>
                  <a:txBody>
                    <a:bodyPr/>
                    <a:lstStyle/>
                    <a:p>
                      <a:r>
                        <a:rPr kumimoji="1" lang="en-US" altLang="ja-JP" sz="1800"/>
                        <a:t>A2</a:t>
                      </a:r>
                      <a:endParaRPr kumimoji="1" lang="ja-JP" altLang="en-US" sz="1800"/>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i="1"/>
                        <a:t>YY</a:t>
                      </a:r>
                      <a:r>
                        <a:rPr kumimoji="1" lang="ja-JP" altLang="en-US" sz="1200" i="1"/>
                        <a:t>株式会社</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a:t>項目</a:t>
                      </a:r>
                      <a:r>
                        <a:rPr kumimoji="1" lang="en-US" altLang="ja-JP" sz="1200" i="1"/>
                        <a:t>A2</a:t>
                      </a:r>
                      <a:r>
                        <a:rPr kumimoji="1" lang="ja-JP" altLang="en-US" sz="1200" i="1"/>
                        <a:t>における定量的な目標を記載してください</a:t>
                      </a:r>
                    </a:p>
                    <a:p>
                      <a:endParaRPr kumimoji="1" lang="ja-JP" altLang="en-US" sz="12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extLst>
                  <a:ext uri="{0D108BD9-81ED-4DB2-BD59-A6C34878D82A}">
                    <a16:rowId xmlns:a16="http://schemas.microsoft.com/office/drawing/2014/main" val="10003"/>
                  </a:ext>
                </a:extLst>
              </a:tr>
              <a:tr h="823023">
                <a:tc>
                  <a:txBody>
                    <a:bodyPr/>
                    <a:lstStyle/>
                    <a:p>
                      <a:r>
                        <a:rPr kumimoji="1" lang="en-US" altLang="ja-JP" sz="1800"/>
                        <a:t>A3</a:t>
                      </a:r>
                      <a:endParaRPr kumimoji="1" lang="ja-JP" altLang="en-US" sz="1800"/>
                    </a:p>
                  </a:txBody>
                  <a:tcPr marL="91435" marR="91435" marT="45722" marB="45722"/>
                </a:tc>
                <a:tc>
                  <a:txBody>
                    <a:bodyPr/>
                    <a:lstStyle/>
                    <a:p>
                      <a:r>
                        <a:rPr kumimoji="1" lang="en-US" altLang="ja-JP" sz="1200" i="1"/>
                        <a:t>ZZ</a:t>
                      </a:r>
                      <a:r>
                        <a:rPr kumimoji="1" lang="ja-JP" altLang="en-US" sz="1200" i="1"/>
                        <a:t>大学</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a:t>項目</a:t>
                      </a:r>
                      <a:r>
                        <a:rPr kumimoji="1" lang="en-US" altLang="ja-JP" sz="1200" i="1"/>
                        <a:t>A3</a:t>
                      </a:r>
                      <a:r>
                        <a:rPr kumimoji="1" lang="ja-JP" altLang="en-US" sz="1200" i="1"/>
                        <a:t>における定量的な目標を記載してください</a:t>
                      </a:r>
                    </a:p>
                    <a:p>
                      <a:endParaRPr kumimoji="1" lang="ja-JP" altLang="en-US" sz="12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extLst>
                  <a:ext uri="{0D108BD9-81ED-4DB2-BD59-A6C34878D82A}">
                    <a16:rowId xmlns:a16="http://schemas.microsoft.com/office/drawing/2014/main" val="10004"/>
                  </a:ext>
                </a:extLst>
              </a:tr>
              <a:tr h="823023">
                <a:tc>
                  <a:txBody>
                    <a:bodyPr/>
                    <a:lstStyle/>
                    <a:p>
                      <a:r>
                        <a:rPr kumimoji="1" lang="en-US" altLang="ja-JP" sz="1800"/>
                        <a:t>B</a:t>
                      </a:r>
                      <a:endParaRPr kumimoji="1" lang="ja-JP" altLang="en-US" sz="1800"/>
                    </a:p>
                  </a:txBody>
                  <a:tcPr marL="91435" marR="91435" marT="45722" marB="45722"/>
                </a:tc>
                <a:tc>
                  <a:txBody>
                    <a:bodyPr/>
                    <a:lstStyle/>
                    <a:p>
                      <a:r>
                        <a:rPr kumimoji="1" lang="ja-JP" altLang="en-US" sz="1800" i="1"/>
                        <a:t>・・・</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a:t>項目</a:t>
                      </a:r>
                      <a:r>
                        <a:rPr kumimoji="1" lang="en-US" altLang="ja-JP" sz="1200" i="1"/>
                        <a:t>B</a:t>
                      </a:r>
                      <a:r>
                        <a:rPr kumimoji="1" lang="ja-JP" altLang="en-US" sz="1200" i="1"/>
                        <a:t>における定量的な目標を記載してください</a:t>
                      </a:r>
                    </a:p>
                    <a:p>
                      <a:endParaRPr kumimoji="1" lang="ja-JP" altLang="en-US" sz="12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extLst>
                  <a:ext uri="{0D108BD9-81ED-4DB2-BD59-A6C34878D82A}">
                    <a16:rowId xmlns:a16="http://schemas.microsoft.com/office/drawing/2014/main" val="10005"/>
                  </a:ext>
                </a:extLst>
              </a:tr>
              <a:tr h="823023">
                <a:tc>
                  <a:txBody>
                    <a:bodyPr/>
                    <a:lstStyle/>
                    <a:p>
                      <a:r>
                        <a:rPr kumimoji="1" lang="en-US" altLang="ja-JP" sz="1800"/>
                        <a:t>C</a:t>
                      </a:r>
                      <a:endParaRPr kumimoji="1" lang="ja-JP" altLang="en-US" sz="1800"/>
                    </a:p>
                  </a:txBody>
                  <a:tcPr marL="91435" marR="91435" marT="45722" marB="45722"/>
                </a:tc>
                <a:tc>
                  <a:txBody>
                    <a:bodyPr/>
                    <a:lstStyle/>
                    <a:p>
                      <a:r>
                        <a:rPr kumimoji="1" lang="ja-JP" altLang="en-US" sz="1800" i="1"/>
                        <a:t>・・・</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a:t>項目</a:t>
                      </a:r>
                      <a:r>
                        <a:rPr kumimoji="1" lang="en-US" altLang="ja-JP" sz="1200" i="1"/>
                        <a:t>C</a:t>
                      </a:r>
                      <a:r>
                        <a:rPr kumimoji="1" lang="ja-JP" altLang="en-US" sz="1200" i="1"/>
                        <a:t>における定量的な目標を記載してください</a:t>
                      </a:r>
                    </a:p>
                    <a:p>
                      <a:endParaRPr kumimoji="1" lang="ja-JP" altLang="en-US" sz="12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extLst>
                  <a:ext uri="{0D108BD9-81ED-4DB2-BD59-A6C34878D82A}">
                    <a16:rowId xmlns:a16="http://schemas.microsoft.com/office/drawing/2014/main" val="10006"/>
                  </a:ext>
                </a:extLst>
              </a:tr>
              <a:tr h="735902">
                <a:tc>
                  <a:txBody>
                    <a:bodyPr/>
                    <a:lstStyle/>
                    <a:p>
                      <a:r>
                        <a:rPr kumimoji="1" lang="en-US" altLang="ja-JP" sz="1800"/>
                        <a:t>D</a:t>
                      </a:r>
                      <a:endParaRPr kumimoji="1" lang="ja-JP" altLang="en-US" sz="1800"/>
                    </a:p>
                  </a:txBody>
                  <a:tcPr marL="91435" marR="91435" marT="45722" marB="45722"/>
                </a:tc>
                <a:tc>
                  <a:txBody>
                    <a:bodyPr/>
                    <a:lstStyle/>
                    <a:p>
                      <a:r>
                        <a:rPr kumimoji="1" lang="ja-JP" altLang="en-US" sz="1800" i="1"/>
                        <a:t>・・・</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a:t>項目</a:t>
                      </a:r>
                      <a:r>
                        <a:rPr kumimoji="1" lang="en-US" altLang="ja-JP" sz="1200" i="1"/>
                        <a:t>D</a:t>
                      </a:r>
                      <a:r>
                        <a:rPr kumimoji="1" lang="ja-JP" altLang="en-US" sz="1200" i="1"/>
                        <a:t>における定量的な目標を記載してください</a:t>
                      </a:r>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a:p>
                  </a:txBody>
                  <a:tcPr marL="91435" marR="91435" marT="45722" marB="45722"/>
                </a:tc>
                <a:extLst>
                  <a:ext uri="{0D108BD9-81ED-4DB2-BD59-A6C34878D82A}">
                    <a16:rowId xmlns:a16="http://schemas.microsoft.com/office/drawing/2014/main" val="10007"/>
                  </a:ext>
                </a:extLst>
              </a:tr>
            </a:tbl>
          </a:graphicData>
        </a:graphic>
      </p:graphicFrame>
      <p:cxnSp>
        <p:nvCxnSpPr>
          <p:cNvPr id="11391" name="直線矢印コネクタ 20">
            <a:extLst>
              <a:ext uri="{FF2B5EF4-FFF2-40B4-BE49-F238E27FC236}">
                <a16:creationId xmlns:a16="http://schemas.microsoft.com/office/drawing/2014/main" id="{F9D6757A-03E2-76A6-53F9-AAAB8E1324EA}"/>
              </a:ext>
            </a:extLst>
          </p:cNvPr>
          <p:cNvCxnSpPr>
            <a:cxnSpLocks noChangeShapeType="1"/>
          </p:cNvCxnSpPr>
          <p:nvPr/>
        </p:nvCxnSpPr>
        <p:spPr bwMode="auto">
          <a:xfrm>
            <a:off x="7573963" y="3625850"/>
            <a:ext cx="17462" cy="633413"/>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11392" name="テキスト ボックス 62">
            <a:extLst>
              <a:ext uri="{FF2B5EF4-FFF2-40B4-BE49-F238E27FC236}">
                <a16:creationId xmlns:a16="http://schemas.microsoft.com/office/drawing/2014/main" id="{68AAF686-0A09-C40D-0B34-21D59EE99BAC}"/>
              </a:ext>
            </a:extLst>
          </p:cNvPr>
          <p:cNvSpPr txBox="1">
            <a:spLocks noChangeArrowheads="1"/>
          </p:cNvSpPr>
          <p:nvPr/>
        </p:nvSpPr>
        <p:spPr bwMode="auto">
          <a:xfrm>
            <a:off x="6513513" y="3568700"/>
            <a:ext cx="88998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i="1"/>
              <a:t>○○の評価</a:t>
            </a:r>
          </a:p>
        </p:txBody>
      </p:sp>
      <p:sp>
        <p:nvSpPr>
          <p:cNvPr id="11393" name="テキスト ボックス 63">
            <a:extLst>
              <a:ext uri="{FF2B5EF4-FFF2-40B4-BE49-F238E27FC236}">
                <a16:creationId xmlns:a16="http://schemas.microsoft.com/office/drawing/2014/main" id="{C92D6D3C-1D55-7B8A-CACD-9662117CFA95}"/>
              </a:ext>
            </a:extLst>
          </p:cNvPr>
          <p:cNvSpPr txBox="1">
            <a:spLocks noChangeArrowheads="1"/>
          </p:cNvSpPr>
          <p:nvPr/>
        </p:nvSpPr>
        <p:spPr bwMode="auto">
          <a:xfrm>
            <a:off x="4656138" y="2986088"/>
            <a:ext cx="121058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i="1"/>
              <a:t>○○の検証</a:t>
            </a:r>
            <a:r>
              <a:rPr lang="en-US" altLang="ja-JP" sz="1100" i="1"/>
              <a:t>/</a:t>
            </a:r>
            <a:r>
              <a:rPr lang="ja-JP" altLang="en-US" sz="1100" i="1"/>
              <a:t>開発</a:t>
            </a:r>
          </a:p>
        </p:txBody>
      </p:sp>
      <p:sp>
        <p:nvSpPr>
          <p:cNvPr id="11394" name="スライド番号プレースホルダー 1">
            <a:extLst>
              <a:ext uri="{FF2B5EF4-FFF2-40B4-BE49-F238E27FC236}">
                <a16:creationId xmlns:a16="http://schemas.microsoft.com/office/drawing/2014/main" id="{D29A1D5A-7920-873A-7F8F-7EB05FF13429}"/>
              </a:ext>
            </a:extLst>
          </p:cNvPr>
          <p:cNvSpPr>
            <a:spLocks noGrp="1"/>
          </p:cNvSpPr>
          <p:nvPr>
            <p:ph type="sldNum" sz="quarter" idx="12"/>
          </p:nvPr>
        </p:nvSpPr>
        <p:spPr>
          <a:xfrm>
            <a:off x="9837738" y="6929438"/>
            <a:ext cx="487362"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04DE827-DDCB-403B-B7E5-1F24C710BEC8}" type="slidenum">
              <a:rPr lang="en-US" altLang="ja-JP" smtClean="0"/>
              <a:pPr/>
              <a:t>6</a:t>
            </a:fld>
            <a:endParaRPr lang="en-US" altLang="ja-JP"/>
          </a:p>
        </p:txBody>
      </p:sp>
      <p:cxnSp>
        <p:nvCxnSpPr>
          <p:cNvPr id="11395" name="直線矢印コネクタ 43">
            <a:extLst>
              <a:ext uri="{FF2B5EF4-FFF2-40B4-BE49-F238E27FC236}">
                <a16:creationId xmlns:a16="http://schemas.microsoft.com/office/drawing/2014/main" id="{66C6BB0A-1472-8043-3F02-4FDEF0AAEA1C}"/>
              </a:ext>
            </a:extLst>
          </p:cNvPr>
          <p:cNvCxnSpPr>
            <a:cxnSpLocks noChangeShapeType="1"/>
          </p:cNvCxnSpPr>
          <p:nvPr/>
        </p:nvCxnSpPr>
        <p:spPr bwMode="auto">
          <a:xfrm>
            <a:off x="8964613" y="5768975"/>
            <a:ext cx="842962"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grpSp>
        <p:nvGrpSpPr>
          <p:cNvPr id="11396" name="グループ化 2">
            <a:extLst>
              <a:ext uri="{FF2B5EF4-FFF2-40B4-BE49-F238E27FC236}">
                <a16:creationId xmlns:a16="http://schemas.microsoft.com/office/drawing/2014/main" id="{78C9272B-83A8-EF84-FE20-E0F3ADB483F2}"/>
              </a:ext>
            </a:extLst>
          </p:cNvPr>
          <p:cNvGrpSpPr>
            <a:grpSpLocks/>
          </p:cNvGrpSpPr>
          <p:nvPr/>
        </p:nvGrpSpPr>
        <p:grpSpPr bwMode="auto">
          <a:xfrm>
            <a:off x="3878263" y="1655763"/>
            <a:ext cx="6121400" cy="5241925"/>
            <a:chOff x="3878263" y="1655763"/>
            <a:chExt cx="6121400" cy="5241925"/>
          </a:xfrm>
        </p:grpSpPr>
        <p:cxnSp>
          <p:nvCxnSpPr>
            <p:cNvPr id="11398" name="直線矢印コネクタ 8">
              <a:extLst>
                <a:ext uri="{FF2B5EF4-FFF2-40B4-BE49-F238E27FC236}">
                  <a16:creationId xmlns:a16="http://schemas.microsoft.com/office/drawing/2014/main" id="{8F8E64C9-F998-73F6-74E9-ED88C30CF109}"/>
                </a:ext>
              </a:extLst>
            </p:cNvPr>
            <p:cNvCxnSpPr>
              <a:cxnSpLocks noChangeShapeType="1"/>
            </p:cNvCxnSpPr>
            <p:nvPr/>
          </p:nvCxnSpPr>
          <p:spPr bwMode="auto">
            <a:xfrm>
              <a:off x="3883025" y="2444750"/>
              <a:ext cx="2206625"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1399" name="直線矢印コネクタ 37">
              <a:extLst>
                <a:ext uri="{FF2B5EF4-FFF2-40B4-BE49-F238E27FC236}">
                  <a16:creationId xmlns:a16="http://schemas.microsoft.com/office/drawing/2014/main" id="{E5546B0D-FA6B-46C1-DC33-F192226D00C4}"/>
                </a:ext>
              </a:extLst>
            </p:cNvPr>
            <p:cNvCxnSpPr>
              <a:cxnSpLocks noChangeShapeType="1"/>
            </p:cNvCxnSpPr>
            <p:nvPr/>
          </p:nvCxnSpPr>
          <p:spPr bwMode="auto">
            <a:xfrm>
              <a:off x="4783138" y="3282950"/>
              <a:ext cx="1893887"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1400" name="直線矢印コネクタ 39">
              <a:extLst>
                <a:ext uri="{FF2B5EF4-FFF2-40B4-BE49-F238E27FC236}">
                  <a16:creationId xmlns:a16="http://schemas.microsoft.com/office/drawing/2014/main" id="{1867A7E3-2082-D339-ECC6-B96A4E4BBC23}"/>
                </a:ext>
              </a:extLst>
            </p:cNvPr>
            <p:cNvCxnSpPr>
              <a:cxnSpLocks noChangeShapeType="1"/>
            </p:cNvCxnSpPr>
            <p:nvPr/>
          </p:nvCxnSpPr>
          <p:spPr bwMode="auto">
            <a:xfrm>
              <a:off x="3883025" y="4284663"/>
              <a:ext cx="4284663"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1401" name="直線矢印コネクタ 43">
              <a:extLst>
                <a:ext uri="{FF2B5EF4-FFF2-40B4-BE49-F238E27FC236}">
                  <a16:creationId xmlns:a16="http://schemas.microsoft.com/office/drawing/2014/main" id="{C747C17B-6F87-3228-8806-53EF565B4130}"/>
                </a:ext>
              </a:extLst>
            </p:cNvPr>
            <p:cNvCxnSpPr>
              <a:cxnSpLocks noChangeShapeType="1"/>
            </p:cNvCxnSpPr>
            <p:nvPr/>
          </p:nvCxnSpPr>
          <p:spPr bwMode="auto">
            <a:xfrm>
              <a:off x="8156575" y="4989513"/>
              <a:ext cx="842963"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1402" name="直線矢印コネクタ 46">
              <a:extLst>
                <a:ext uri="{FF2B5EF4-FFF2-40B4-BE49-F238E27FC236}">
                  <a16:creationId xmlns:a16="http://schemas.microsoft.com/office/drawing/2014/main" id="{9FDD9EF7-0A5F-56EF-51A4-39788AB3F69E}"/>
                </a:ext>
              </a:extLst>
            </p:cNvPr>
            <p:cNvCxnSpPr>
              <a:cxnSpLocks noChangeShapeType="1"/>
            </p:cNvCxnSpPr>
            <p:nvPr/>
          </p:nvCxnSpPr>
          <p:spPr bwMode="auto">
            <a:xfrm>
              <a:off x="5495925" y="2787650"/>
              <a:ext cx="1819275"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1403" name="テキスト ボックス 14">
              <a:extLst>
                <a:ext uri="{FF2B5EF4-FFF2-40B4-BE49-F238E27FC236}">
                  <a16:creationId xmlns:a16="http://schemas.microsoft.com/office/drawing/2014/main" id="{84C1F0D9-8C91-0602-B316-637B0157D42B}"/>
                </a:ext>
              </a:extLst>
            </p:cNvPr>
            <p:cNvSpPr txBox="1">
              <a:spLocks noChangeArrowheads="1"/>
            </p:cNvSpPr>
            <p:nvPr/>
          </p:nvSpPr>
          <p:spPr bwMode="auto">
            <a:xfrm>
              <a:off x="4259263" y="2182813"/>
              <a:ext cx="121058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i="1"/>
                <a:t>○○の検証</a:t>
              </a:r>
              <a:r>
                <a:rPr lang="en-US" altLang="ja-JP" sz="1100" i="1"/>
                <a:t>/</a:t>
              </a:r>
              <a:r>
                <a:rPr lang="ja-JP" altLang="en-US" sz="1100" i="1"/>
                <a:t>開発</a:t>
              </a:r>
            </a:p>
          </p:txBody>
        </p:sp>
        <p:sp>
          <p:nvSpPr>
            <p:cNvPr id="11404" name="テキスト ボックス 48">
              <a:extLst>
                <a:ext uri="{FF2B5EF4-FFF2-40B4-BE49-F238E27FC236}">
                  <a16:creationId xmlns:a16="http://schemas.microsoft.com/office/drawing/2014/main" id="{DD051F1F-F2E4-41B5-C7BF-C77912AD0769}"/>
                </a:ext>
              </a:extLst>
            </p:cNvPr>
            <p:cNvSpPr txBox="1">
              <a:spLocks noChangeArrowheads="1"/>
            </p:cNvSpPr>
            <p:nvPr/>
          </p:nvSpPr>
          <p:spPr bwMode="auto">
            <a:xfrm>
              <a:off x="5360988" y="2525713"/>
              <a:ext cx="121058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i="1"/>
                <a:t>○○の検証</a:t>
              </a:r>
              <a:r>
                <a:rPr lang="en-US" altLang="ja-JP" sz="1100" i="1"/>
                <a:t>/</a:t>
              </a:r>
              <a:r>
                <a:rPr lang="ja-JP" altLang="en-US" sz="1100" i="1"/>
                <a:t>開発</a:t>
              </a:r>
            </a:p>
          </p:txBody>
        </p:sp>
        <p:sp>
          <p:nvSpPr>
            <p:cNvPr id="11405" name="テキスト ボックス 55">
              <a:extLst>
                <a:ext uri="{FF2B5EF4-FFF2-40B4-BE49-F238E27FC236}">
                  <a16:creationId xmlns:a16="http://schemas.microsoft.com/office/drawing/2014/main" id="{DFBF4CAC-3E1F-40D2-F964-A442EEA5E3F0}"/>
                </a:ext>
              </a:extLst>
            </p:cNvPr>
            <p:cNvSpPr txBox="1">
              <a:spLocks noChangeArrowheads="1"/>
            </p:cNvSpPr>
            <p:nvPr/>
          </p:nvSpPr>
          <p:spPr bwMode="auto">
            <a:xfrm>
              <a:off x="4235450" y="3983038"/>
              <a:ext cx="88998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i="1"/>
                <a:t>○○の開発</a:t>
              </a:r>
            </a:p>
          </p:txBody>
        </p:sp>
        <p:sp>
          <p:nvSpPr>
            <p:cNvPr id="11406" name="テキスト ボックス 56">
              <a:extLst>
                <a:ext uri="{FF2B5EF4-FFF2-40B4-BE49-F238E27FC236}">
                  <a16:creationId xmlns:a16="http://schemas.microsoft.com/office/drawing/2014/main" id="{B51BADC3-7617-AD4D-52FA-7342888E0F17}"/>
                </a:ext>
              </a:extLst>
            </p:cNvPr>
            <p:cNvSpPr txBox="1">
              <a:spLocks noChangeArrowheads="1"/>
            </p:cNvSpPr>
            <p:nvPr/>
          </p:nvSpPr>
          <p:spPr bwMode="auto">
            <a:xfrm>
              <a:off x="7564438" y="3871913"/>
              <a:ext cx="93345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1100" i="1"/>
                <a:t>OO</a:t>
              </a:r>
              <a:r>
                <a:rPr lang="ja-JP" altLang="en-US" sz="1100" i="1"/>
                <a:t>との統合</a:t>
              </a:r>
            </a:p>
          </p:txBody>
        </p:sp>
        <p:cxnSp>
          <p:nvCxnSpPr>
            <p:cNvPr id="11407" name="直線矢印コネクタ 58">
              <a:extLst>
                <a:ext uri="{FF2B5EF4-FFF2-40B4-BE49-F238E27FC236}">
                  <a16:creationId xmlns:a16="http://schemas.microsoft.com/office/drawing/2014/main" id="{2625987E-A8AB-E2BC-C7AA-4B0F9C96845D}"/>
                </a:ext>
              </a:extLst>
            </p:cNvPr>
            <p:cNvCxnSpPr>
              <a:cxnSpLocks noChangeShapeType="1"/>
            </p:cNvCxnSpPr>
            <p:nvPr/>
          </p:nvCxnSpPr>
          <p:spPr bwMode="auto">
            <a:xfrm>
              <a:off x="6677025" y="3562350"/>
              <a:ext cx="931863"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1408" name="直線矢印コネクタ 64">
              <a:extLst>
                <a:ext uri="{FF2B5EF4-FFF2-40B4-BE49-F238E27FC236}">
                  <a16:creationId xmlns:a16="http://schemas.microsoft.com/office/drawing/2014/main" id="{2FA8904B-8557-B440-B883-8D24EE4ADB56}"/>
                </a:ext>
              </a:extLst>
            </p:cNvPr>
            <p:cNvCxnSpPr>
              <a:cxnSpLocks noChangeShapeType="1"/>
            </p:cNvCxnSpPr>
            <p:nvPr/>
          </p:nvCxnSpPr>
          <p:spPr bwMode="auto">
            <a:xfrm>
              <a:off x="8167688" y="4284663"/>
              <a:ext cx="0" cy="666750"/>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cxnSp>
          <p:nvCxnSpPr>
            <p:cNvPr id="11409" name="直線矢印コネクタ 70">
              <a:extLst>
                <a:ext uri="{FF2B5EF4-FFF2-40B4-BE49-F238E27FC236}">
                  <a16:creationId xmlns:a16="http://schemas.microsoft.com/office/drawing/2014/main" id="{E2C5CAE1-E52E-74BB-E582-FF7AD1DE5018}"/>
                </a:ext>
              </a:extLst>
            </p:cNvPr>
            <p:cNvCxnSpPr>
              <a:cxnSpLocks noChangeShapeType="1"/>
            </p:cNvCxnSpPr>
            <p:nvPr/>
          </p:nvCxnSpPr>
          <p:spPr bwMode="auto">
            <a:xfrm flipH="1" flipV="1">
              <a:off x="9828213" y="1998663"/>
              <a:ext cx="50800" cy="4533900"/>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21" name="ドーナツ 7170">
              <a:extLst>
                <a:ext uri="{FF2B5EF4-FFF2-40B4-BE49-F238E27FC236}">
                  <a16:creationId xmlns:a16="http://schemas.microsoft.com/office/drawing/2014/main" id="{8A9F729D-DBFF-DF3A-7858-7FE7654BC671}"/>
                </a:ext>
              </a:extLst>
            </p:cNvPr>
            <p:cNvSpPr/>
            <p:nvPr/>
          </p:nvSpPr>
          <p:spPr bwMode="auto">
            <a:xfrm>
              <a:off x="9656763" y="1655763"/>
              <a:ext cx="342900" cy="342900"/>
            </a:xfrm>
            <a:prstGeom prst="donut">
              <a:avLst/>
            </a:prstGeom>
            <a:solidFill>
              <a:schemeClr val="bg1"/>
            </a:soli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cxnSp>
          <p:nvCxnSpPr>
            <p:cNvPr id="11411" name="直線矢印コネクタ 73">
              <a:extLst>
                <a:ext uri="{FF2B5EF4-FFF2-40B4-BE49-F238E27FC236}">
                  <a16:creationId xmlns:a16="http://schemas.microsoft.com/office/drawing/2014/main" id="{647B679F-C46A-B07F-DDC4-95801F17D5C9}"/>
                </a:ext>
              </a:extLst>
            </p:cNvPr>
            <p:cNvCxnSpPr>
              <a:cxnSpLocks noChangeShapeType="1"/>
            </p:cNvCxnSpPr>
            <p:nvPr/>
          </p:nvCxnSpPr>
          <p:spPr bwMode="auto">
            <a:xfrm>
              <a:off x="7270750" y="2852738"/>
              <a:ext cx="44450" cy="674687"/>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11412" name="テキスト ボックス 56">
              <a:extLst>
                <a:ext uri="{FF2B5EF4-FFF2-40B4-BE49-F238E27FC236}">
                  <a16:creationId xmlns:a16="http://schemas.microsoft.com/office/drawing/2014/main" id="{7911D5CC-247C-A656-6002-FE2CE7DCE470}"/>
                </a:ext>
              </a:extLst>
            </p:cNvPr>
            <p:cNvSpPr txBox="1">
              <a:spLocks noChangeArrowheads="1"/>
            </p:cNvSpPr>
            <p:nvPr/>
          </p:nvSpPr>
          <p:spPr bwMode="auto">
            <a:xfrm>
              <a:off x="7954963" y="5027613"/>
              <a:ext cx="982662"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i="1"/>
                <a:t>システム統合</a:t>
              </a:r>
            </a:p>
          </p:txBody>
        </p:sp>
        <p:cxnSp>
          <p:nvCxnSpPr>
            <p:cNvPr id="11413" name="直線矢印コネクタ 64">
              <a:extLst>
                <a:ext uri="{FF2B5EF4-FFF2-40B4-BE49-F238E27FC236}">
                  <a16:creationId xmlns:a16="http://schemas.microsoft.com/office/drawing/2014/main" id="{F7AED01F-F8CF-523B-A93C-85157B7F4789}"/>
                </a:ext>
              </a:extLst>
            </p:cNvPr>
            <p:cNvCxnSpPr>
              <a:cxnSpLocks noChangeShapeType="1"/>
            </p:cNvCxnSpPr>
            <p:nvPr/>
          </p:nvCxnSpPr>
          <p:spPr bwMode="auto">
            <a:xfrm>
              <a:off x="8988425" y="5038725"/>
              <a:ext cx="0" cy="668338"/>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11414" name="テキスト ボックス 56">
              <a:extLst>
                <a:ext uri="{FF2B5EF4-FFF2-40B4-BE49-F238E27FC236}">
                  <a16:creationId xmlns:a16="http://schemas.microsoft.com/office/drawing/2014/main" id="{5D8AB19B-04A8-CB09-6B6D-CC11BAD74F22}"/>
                </a:ext>
              </a:extLst>
            </p:cNvPr>
            <p:cNvSpPr txBox="1">
              <a:spLocks noChangeArrowheads="1"/>
            </p:cNvSpPr>
            <p:nvPr/>
          </p:nvSpPr>
          <p:spPr bwMode="auto">
            <a:xfrm>
              <a:off x="8988425" y="5514975"/>
              <a:ext cx="890588"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i="1"/>
                <a:t>○○の実証</a:t>
              </a:r>
            </a:p>
          </p:txBody>
        </p:sp>
        <p:cxnSp>
          <p:nvCxnSpPr>
            <p:cNvPr id="11415" name="直線矢印コネクタ 39">
              <a:extLst>
                <a:ext uri="{FF2B5EF4-FFF2-40B4-BE49-F238E27FC236}">
                  <a16:creationId xmlns:a16="http://schemas.microsoft.com/office/drawing/2014/main" id="{897DC7BA-E035-F398-3C96-E12C1DCC58BD}"/>
                </a:ext>
              </a:extLst>
            </p:cNvPr>
            <p:cNvCxnSpPr>
              <a:cxnSpLocks noChangeShapeType="1"/>
            </p:cNvCxnSpPr>
            <p:nvPr/>
          </p:nvCxnSpPr>
          <p:spPr bwMode="auto">
            <a:xfrm>
              <a:off x="3943350" y="6532563"/>
              <a:ext cx="2822575"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1416" name="テキスト ボックス 55">
              <a:extLst>
                <a:ext uri="{FF2B5EF4-FFF2-40B4-BE49-F238E27FC236}">
                  <a16:creationId xmlns:a16="http://schemas.microsoft.com/office/drawing/2014/main" id="{677B557D-A1AB-AD53-8BE1-E38668767364}"/>
                </a:ext>
              </a:extLst>
            </p:cNvPr>
            <p:cNvSpPr txBox="1">
              <a:spLocks noChangeArrowheads="1"/>
            </p:cNvSpPr>
            <p:nvPr/>
          </p:nvSpPr>
          <p:spPr bwMode="auto">
            <a:xfrm>
              <a:off x="3878263" y="6254750"/>
              <a:ext cx="88998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i="1"/>
                <a:t>○○の調査</a:t>
              </a:r>
            </a:p>
          </p:txBody>
        </p:sp>
        <p:cxnSp>
          <p:nvCxnSpPr>
            <p:cNvPr id="11417" name="直線矢印コネクタ 39">
              <a:extLst>
                <a:ext uri="{FF2B5EF4-FFF2-40B4-BE49-F238E27FC236}">
                  <a16:creationId xmlns:a16="http://schemas.microsoft.com/office/drawing/2014/main" id="{2CB47249-9724-1067-C512-F041BFE95434}"/>
                </a:ext>
              </a:extLst>
            </p:cNvPr>
            <p:cNvCxnSpPr>
              <a:cxnSpLocks noChangeShapeType="1"/>
            </p:cNvCxnSpPr>
            <p:nvPr/>
          </p:nvCxnSpPr>
          <p:spPr bwMode="auto">
            <a:xfrm>
              <a:off x="6765925" y="6897688"/>
              <a:ext cx="1084263"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1418" name="テキスト ボックス 55">
              <a:extLst>
                <a:ext uri="{FF2B5EF4-FFF2-40B4-BE49-F238E27FC236}">
                  <a16:creationId xmlns:a16="http://schemas.microsoft.com/office/drawing/2014/main" id="{1716B5D6-6CAB-5A84-7BC3-9EF85BFE4C8B}"/>
                </a:ext>
              </a:extLst>
            </p:cNvPr>
            <p:cNvSpPr txBox="1">
              <a:spLocks noChangeArrowheads="1"/>
            </p:cNvSpPr>
            <p:nvPr/>
          </p:nvSpPr>
          <p:spPr bwMode="auto">
            <a:xfrm>
              <a:off x="6677025" y="6629400"/>
              <a:ext cx="997389"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i="1"/>
                <a:t>○○との協議</a:t>
              </a:r>
            </a:p>
          </p:txBody>
        </p:sp>
        <p:cxnSp>
          <p:nvCxnSpPr>
            <p:cNvPr id="11419" name="直線矢印コネクタ 39">
              <a:extLst>
                <a:ext uri="{FF2B5EF4-FFF2-40B4-BE49-F238E27FC236}">
                  <a16:creationId xmlns:a16="http://schemas.microsoft.com/office/drawing/2014/main" id="{0A2AE511-007E-08BE-9FBA-8B3787228FB9}"/>
                </a:ext>
              </a:extLst>
            </p:cNvPr>
            <p:cNvCxnSpPr>
              <a:cxnSpLocks noChangeShapeType="1"/>
            </p:cNvCxnSpPr>
            <p:nvPr/>
          </p:nvCxnSpPr>
          <p:spPr bwMode="auto">
            <a:xfrm>
              <a:off x="7315200" y="6532563"/>
              <a:ext cx="2513013"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1420" name="テキスト ボックス 55">
              <a:extLst>
                <a:ext uri="{FF2B5EF4-FFF2-40B4-BE49-F238E27FC236}">
                  <a16:creationId xmlns:a16="http://schemas.microsoft.com/office/drawing/2014/main" id="{150CB4E9-A228-492E-BC14-4706202606E8}"/>
                </a:ext>
              </a:extLst>
            </p:cNvPr>
            <p:cNvSpPr txBox="1">
              <a:spLocks noChangeArrowheads="1"/>
            </p:cNvSpPr>
            <p:nvPr/>
          </p:nvSpPr>
          <p:spPr bwMode="auto">
            <a:xfrm>
              <a:off x="7270750" y="6264275"/>
              <a:ext cx="1312863"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i="1"/>
                <a:t>事業化計画の策定</a:t>
              </a:r>
            </a:p>
          </p:txBody>
        </p:sp>
        <p:cxnSp>
          <p:nvCxnSpPr>
            <p:cNvPr id="11421" name="直線矢印コネクタ 64">
              <a:extLst>
                <a:ext uri="{FF2B5EF4-FFF2-40B4-BE49-F238E27FC236}">
                  <a16:creationId xmlns:a16="http://schemas.microsoft.com/office/drawing/2014/main" id="{2F2EAA35-43D8-2C97-9856-3A055E37FFA1}"/>
                </a:ext>
              </a:extLst>
            </p:cNvPr>
            <p:cNvCxnSpPr>
              <a:cxnSpLocks noChangeShapeType="1"/>
            </p:cNvCxnSpPr>
            <p:nvPr/>
          </p:nvCxnSpPr>
          <p:spPr bwMode="auto">
            <a:xfrm flipV="1">
              <a:off x="9417050" y="5775325"/>
              <a:ext cx="0" cy="712788"/>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grpSp>
      <p:sp>
        <p:nvSpPr>
          <p:cNvPr id="11397" name="角丸四角形吹き出し 30">
            <a:extLst>
              <a:ext uri="{FF2B5EF4-FFF2-40B4-BE49-F238E27FC236}">
                <a16:creationId xmlns:a16="http://schemas.microsoft.com/office/drawing/2014/main" id="{CAABA6D7-D85A-62A1-0CF3-342B5BEEFB0D}"/>
              </a:ext>
            </a:extLst>
          </p:cNvPr>
          <p:cNvSpPr>
            <a:spLocks noChangeArrowheads="1"/>
          </p:cNvSpPr>
          <p:nvPr/>
        </p:nvSpPr>
        <p:spPr bwMode="auto">
          <a:xfrm>
            <a:off x="3543300" y="1152525"/>
            <a:ext cx="1104900" cy="261938"/>
          </a:xfrm>
          <a:prstGeom prst="wedgeRoundRectCallout">
            <a:avLst>
              <a:gd name="adj1" fmla="val -11958"/>
              <a:gd name="adj2" fmla="val 85236"/>
              <a:gd name="adj3" fmla="val 16667"/>
            </a:avLst>
          </a:prstGeom>
          <a:solidFill>
            <a:srgbClr val="FFCC99"/>
          </a:solidFill>
          <a:ln w="9525" algn="ctr">
            <a:solidFill>
              <a:schemeClr val="tx1"/>
            </a:solidFill>
            <a:round/>
            <a:headEnd/>
            <a:tailEn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1000"/>
              <a:t>第三、第四半期</a:t>
            </a:r>
          </a:p>
        </p:txBody>
      </p:sp>
    </p:spTree>
    <p:extLst>
      <p:ext uri="{BB962C8B-B14F-4D97-AF65-F5344CB8AC3E}">
        <p14:creationId xmlns:p14="http://schemas.microsoft.com/office/powerpoint/2010/main" val="1864038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a:extLst>
              <a:ext uri="{FF2B5EF4-FFF2-40B4-BE49-F238E27FC236}">
                <a16:creationId xmlns:a16="http://schemas.microsoft.com/office/drawing/2014/main" id="{6841E82E-EC90-22CB-D96B-E994C9A69990}"/>
              </a:ext>
            </a:extLst>
          </p:cNvPr>
          <p:cNvSpPr txBox="1">
            <a:spLocks noChangeArrowheads="1"/>
          </p:cNvSpPr>
          <p:nvPr/>
        </p:nvSpPr>
        <p:spPr bwMode="auto">
          <a:xfrm>
            <a:off x="419100" y="673100"/>
            <a:ext cx="90535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r>
              <a:rPr lang="ja-JP" altLang="en-US" sz="1800"/>
              <a:t>令和８年度の技術開発・実証の目標と内容　</a:t>
            </a:r>
            <a:endParaRPr lang="ja-JP" altLang="en-US" sz="1400" i="1"/>
          </a:p>
        </p:txBody>
      </p:sp>
      <p:sp>
        <p:nvSpPr>
          <p:cNvPr id="13315" name="AutoShape 7">
            <a:extLst>
              <a:ext uri="{FF2B5EF4-FFF2-40B4-BE49-F238E27FC236}">
                <a16:creationId xmlns:a16="http://schemas.microsoft.com/office/drawing/2014/main" id="{5F2C0B97-AF6B-F6D9-0FF4-09FDDAD41B63}"/>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3316" name="Text Box 8">
            <a:extLst>
              <a:ext uri="{FF2B5EF4-FFF2-40B4-BE49-F238E27FC236}">
                <a16:creationId xmlns:a16="http://schemas.microsoft.com/office/drawing/2014/main" id="{CC7E165C-56AA-6890-0A06-2FEDDC68A92C}"/>
              </a:ext>
            </a:extLst>
          </p:cNvPr>
          <p:cNvSpPr txBox="1">
            <a:spLocks noChangeArrowheads="1"/>
          </p:cNvSpPr>
          <p:nvPr/>
        </p:nvSpPr>
        <p:spPr bwMode="auto">
          <a:xfrm>
            <a:off x="1470025" y="228600"/>
            <a:ext cx="493077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a:t>余白を</a:t>
            </a:r>
            <a:r>
              <a:rPr lang="en-US" altLang="ja-JP" sz="1200" i="1"/>
              <a:t>1.5</a:t>
            </a:r>
            <a:r>
              <a:rPr lang="ja-JP" altLang="en-US" sz="1200" i="1"/>
              <a:t>ｃｍ程度設けること</a:t>
            </a:r>
            <a:endParaRPr lang="en-US" altLang="ja-JP" sz="1200" i="1"/>
          </a:p>
          <a:p>
            <a:pPr eaLnBrk="1" hangingPunct="1">
              <a:spcBef>
                <a:spcPct val="50000"/>
              </a:spcBef>
              <a:buFontTx/>
              <a:buNone/>
            </a:pPr>
            <a:r>
              <a:rPr lang="ja-JP" altLang="en-US" sz="1200" i="1"/>
              <a:t>（提出時にはこの記載は削除してください）</a:t>
            </a:r>
          </a:p>
        </p:txBody>
      </p:sp>
      <p:graphicFrame>
        <p:nvGraphicFramePr>
          <p:cNvPr id="9" name="Group 50">
            <a:extLst>
              <a:ext uri="{FF2B5EF4-FFF2-40B4-BE49-F238E27FC236}">
                <a16:creationId xmlns:a16="http://schemas.microsoft.com/office/drawing/2014/main" id="{7C6134C4-B193-14E0-82BC-26915CCBA850}"/>
              </a:ext>
            </a:extLst>
          </p:cNvPr>
          <p:cNvGraphicFramePr>
            <a:graphicFrameLocks noGrp="1"/>
          </p:cNvGraphicFramePr>
          <p:nvPr>
            <p:extLst>
              <p:ext uri="{D42A27DB-BD31-4B8C-83A1-F6EECF244321}">
                <p14:modId xmlns:p14="http://schemas.microsoft.com/office/powerpoint/2010/main" val="510144327"/>
              </p:ext>
            </p:extLst>
          </p:nvPr>
        </p:nvGraphicFramePr>
        <p:xfrm>
          <a:off x="522288" y="1042988"/>
          <a:ext cx="9456737" cy="5514974"/>
        </p:xfrm>
        <a:graphic>
          <a:graphicData uri="http://schemas.openxmlformats.org/drawingml/2006/table">
            <a:tbl>
              <a:tblPr/>
              <a:tblGrid>
                <a:gridCol w="703955">
                  <a:extLst>
                    <a:ext uri="{9D8B030D-6E8A-4147-A177-3AD203B41FA5}">
                      <a16:colId xmlns:a16="http://schemas.microsoft.com/office/drawing/2014/main" val="20000"/>
                    </a:ext>
                  </a:extLst>
                </a:gridCol>
                <a:gridCol w="2795151">
                  <a:extLst>
                    <a:ext uri="{9D8B030D-6E8A-4147-A177-3AD203B41FA5}">
                      <a16:colId xmlns:a16="http://schemas.microsoft.com/office/drawing/2014/main" val="20001"/>
                    </a:ext>
                  </a:extLst>
                </a:gridCol>
                <a:gridCol w="5957631">
                  <a:extLst>
                    <a:ext uri="{9D8B030D-6E8A-4147-A177-3AD203B41FA5}">
                      <a16:colId xmlns:a16="http://schemas.microsoft.com/office/drawing/2014/main" val="20002"/>
                    </a:ext>
                  </a:extLst>
                </a:gridCol>
              </a:tblGrid>
              <a:tr h="25912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項目</a:t>
                      </a: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当該項目の現状</a:t>
                      </a: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3432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a:ln>
                            <a:noFill/>
                          </a:ln>
                          <a:solidFill>
                            <a:schemeClr val="tx1"/>
                          </a:solidFill>
                          <a:effectLst/>
                          <a:latin typeface="Arial" charset="0"/>
                          <a:ea typeface="ＭＳ Ｐゴシック" pitchFamily="50" charset="-128"/>
                        </a:rPr>
                        <a:t>全体</a:t>
                      </a: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chemeClr val="tx1"/>
                          </a:solidFill>
                          <a:effectLst/>
                          <a:latin typeface="Arial" charset="0"/>
                          <a:ea typeface="ＭＳ Ｐゴシック" pitchFamily="50" charset="-128"/>
                        </a:rPr>
                        <a:t>全体として開発・実証する内容を端的に記載してください。</a:t>
                      </a:r>
                      <a:endParaRPr kumimoji="1" lang="en-US" altLang="ja-JP" sz="1100" b="0" i="1" u="none" strike="noStrike" cap="none" normalizeH="0" baseline="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chemeClr val="tx1"/>
                          </a:solidFill>
                          <a:effectLst/>
                          <a:latin typeface="Arial" charset="0"/>
                          <a:ea typeface="ＭＳ Ｐゴシック" pitchFamily="50" charset="-128"/>
                        </a:rPr>
                        <a:t>・技術開発・実証事業全体の応募時の準備状況（既存の類似スキームとの比較等）について、具体的かつ定量的に（数値で）記載してください。</a:t>
                      </a:r>
                      <a:endParaRPr kumimoji="1" lang="en-US" altLang="ja-JP" sz="1100" b="0" i="1" u="none" strike="noStrike" cap="none" normalizeH="0" baseline="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143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A1</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chemeClr val="tx1"/>
                          </a:solidFill>
                          <a:effectLst/>
                          <a:latin typeface="Arial" charset="0"/>
                          <a:ea typeface="ＭＳ Ｐゴシック" pitchFamily="50" charset="-128"/>
                        </a:rPr>
                        <a:t>開発・実証要素</a:t>
                      </a:r>
                      <a:r>
                        <a:rPr kumimoji="1" lang="en-US" altLang="ja-JP" sz="1100" b="0" i="1" u="none" strike="noStrike" cap="none" normalizeH="0" baseline="0">
                          <a:ln>
                            <a:noFill/>
                          </a:ln>
                          <a:solidFill>
                            <a:schemeClr val="tx1"/>
                          </a:solidFill>
                          <a:effectLst/>
                          <a:latin typeface="Arial" charset="0"/>
                          <a:ea typeface="ＭＳ Ｐゴシック" pitchFamily="50" charset="-128"/>
                        </a:rPr>
                        <a:t>A1</a:t>
                      </a:r>
                      <a:r>
                        <a:rPr kumimoji="1" lang="ja-JP" altLang="en-US" sz="1100" b="0" i="1" u="none" strike="noStrike" cap="none" normalizeH="0" baseline="0">
                          <a:ln>
                            <a:noFill/>
                          </a:ln>
                          <a:solidFill>
                            <a:schemeClr val="tx1"/>
                          </a:solidFill>
                          <a:effectLst/>
                          <a:latin typeface="Arial" charset="0"/>
                          <a:ea typeface="ＭＳ Ｐゴシック" pitchFamily="50" charset="-128"/>
                        </a:rPr>
                        <a:t>の要素名を記載してください。</a:t>
                      </a:r>
                      <a:endParaRPr kumimoji="1" lang="en-US" altLang="ja-JP" sz="1100" b="0" i="1" u="none" strike="noStrike" cap="none" normalizeH="0" baseline="0">
                        <a:ln>
                          <a:noFill/>
                        </a:ln>
                        <a:solidFill>
                          <a:schemeClr val="tx1"/>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chemeClr val="tx1"/>
                          </a:solidFill>
                          <a:effectLst/>
                          <a:latin typeface="Arial" charset="0"/>
                          <a:ea typeface="ＭＳ Ｐゴシック" pitchFamily="50" charset="-128"/>
                        </a:rPr>
                        <a:t>・各要素の応募時の準備状況（既存の類似製品・サービスとの比較等）について、具体的かつ定量的に（数値で）記載してください。（以下同様）</a:t>
                      </a: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482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A2</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1" u="none" strike="noStrike" cap="none" normalizeH="0" baseline="0">
                          <a:ln>
                            <a:noFill/>
                          </a:ln>
                          <a:solidFill>
                            <a:schemeClr val="tx1"/>
                          </a:solidFill>
                          <a:effectLst/>
                          <a:latin typeface="Arial" charset="0"/>
                          <a:ea typeface="ＭＳ Ｐゴシック" pitchFamily="50" charset="-128"/>
                        </a:rPr>
                        <a:t>開発・実証要素</a:t>
                      </a:r>
                      <a:r>
                        <a:rPr kumimoji="1" lang="en-US" altLang="ja-JP" sz="1100" b="0" i="1" u="none" strike="noStrike" cap="none" normalizeH="0" baseline="0">
                          <a:ln>
                            <a:noFill/>
                          </a:ln>
                          <a:solidFill>
                            <a:schemeClr val="tx1"/>
                          </a:solidFill>
                          <a:effectLst/>
                          <a:latin typeface="Arial" charset="0"/>
                          <a:ea typeface="ＭＳ Ｐゴシック" pitchFamily="50" charset="-128"/>
                        </a:rPr>
                        <a:t>A2</a:t>
                      </a:r>
                      <a:r>
                        <a:rPr kumimoji="1" lang="ja-JP" altLang="en-US" sz="1100" b="0" i="1" u="none" strike="noStrike" cap="none" normalizeH="0" baseline="0">
                          <a:ln>
                            <a:noFill/>
                          </a:ln>
                          <a:solidFill>
                            <a:schemeClr val="tx1"/>
                          </a:solidFill>
                          <a:effectLst/>
                          <a:latin typeface="Arial" charset="0"/>
                          <a:ea typeface="ＭＳ Ｐゴシック" pitchFamily="50" charset="-128"/>
                        </a:rPr>
                        <a:t>の要素名を記載してください。</a:t>
                      </a:r>
                      <a:endParaRPr kumimoji="1" lang="en-US" altLang="ja-JP" sz="1100" b="0" i="1" u="none" strike="noStrike" cap="none" normalizeH="0" baseline="0">
                        <a:ln>
                          <a:noFill/>
                        </a:ln>
                        <a:solidFill>
                          <a:schemeClr val="tx1"/>
                        </a:solidFill>
                        <a:effectLst/>
                        <a:latin typeface="Arial" charset="0"/>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1" u="none" strike="noStrike" cap="none" normalizeH="0" baseline="0">
                          <a:ln>
                            <a:noFill/>
                          </a:ln>
                          <a:solidFill>
                            <a:schemeClr val="tx1"/>
                          </a:solidFill>
                          <a:effectLst/>
                          <a:latin typeface="Arial" charset="0"/>
                          <a:ea typeface="ＭＳ Ｐゴシック" pitchFamily="50" charset="-128"/>
                        </a:rPr>
                        <a:t>※</a:t>
                      </a:r>
                      <a:r>
                        <a:rPr kumimoji="1" lang="ja-JP" altLang="en-US" sz="1100" b="0" i="1" u="none" strike="noStrike" cap="none" normalizeH="0" baseline="0">
                          <a:ln>
                            <a:noFill/>
                          </a:ln>
                          <a:solidFill>
                            <a:schemeClr val="tx1"/>
                          </a:solidFill>
                          <a:effectLst/>
                          <a:latin typeface="Arial" charset="0"/>
                          <a:ea typeface="ＭＳ Ｐゴシック" pitchFamily="50" charset="-128"/>
                        </a:rPr>
                        <a:t>なければ消去してください。</a:t>
                      </a:r>
                      <a:endParaRPr kumimoji="1" lang="en-US" altLang="ja-JP" sz="1100" b="0" i="1" u="none" strike="noStrike" cap="none" normalizeH="0" baseline="0">
                        <a:ln>
                          <a:noFill/>
                        </a:ln>
                        <a:solidFill>
                          <a:schemeClr val="tx1"/>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482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A3</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1" u="none" strike="noStrike" cap="none" normalizeH="0" baseline="0">
                          <a:ln>
                            <a:noFill/>
                          </a:ln>
                          <a:solidFill>
                            <a:schemeClr val="tx1"/>
                          </a:solidFill>
                          <a:effectLst/>
                          <a:latin typeface="Arial" charset="0"/>
                          <a:ea typeface="ＭＳ Ｐゴシック" pitchFamily="50" charset="-128"/>
                        </a:rPr>
                        <a:t>開発・実証要素</a:t>
                      </a:r>
                      <a:r>
                        <a:rPr kumimoji="1" lang="en-US" altLang="ja-JP" sz="1100" b="0" i="1" u="none" strike="noStrike" cap="none" normalizeH="0" baseline="0">
                          <a:ln>
                            <a:noFill/>
                          </a:ln>
                          <a:solidFill>
                            <a:schemeClr val="tx1"/>
                          </a:solidFill>
                          <a:effectLst/>
                          <a:latin typeface="Arial" charset="0"/>
                          <a:ea typeface="ＭＳ Ｐゴシック" pitchFamily="50" charset="-128"/>
                        </a:rPr>
                        <a:t>A3</a:t>
                      </a:r>
                      <a:r>
                        <a:rPr kumimoji="1" lang="ja-JP" altLang="en-US" sz="1100" b="0" i="1" u="none" strike="noStrike" cap="none" normalizeH="0" baseline="0">
                          <a:ln>
                            <a:noFill/>
                          </a:ln>
                          <a:solidFill>
                            <a:schemeClr val="tx1"/>
                          </a:solidFill>
                          <a:effectLst/>
                          <a:latin typeface="Arial" charset="0"/>
                          <a:ea typeface="ＭＳ Ｐゴシック" pitchFamily="50" charset="-128"/>
                        </a:rPr>
                        <a:t>の要素名を記載してください。</a:t>
                      </a:r>
                      <a:endParaRPr kumimoji="1" lang="en-US" altLang="ja-JP" sz="1100" b="0" i="1" u="none" strike="noStrike" cap="none" normalizeH="0" baseline="0">
                        <a:ln>
                          <a:noFill/>
                        </a:ln>
                        <a:solidFill>
                          <a:schemeClr val="tx1"/>
                        </a:solidFill>
                        <a:effectLst/>
                        <a:latin typeface="Arial" charset="0"/>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1" u="none" strike="noStrike" cap="none" normalizeH="0" baseline="0">
                          <a:ln>
                            <a:noFill/>
                          </a:ln>
                          <a:solidFill>
                            <a:schemeClr val="tx1"/>
                          </a:solidFill>
                          <a:effectLst/>
                          <a:latin typeface="Arial" charset="0"/>
                          <a:ea typeface="ＭＳ Ｐゴシック" pitchFamily="50" charset="-128"/>
                        </a:rPr>
                        <a:t>※</a:t>
                      </a:r>
                      <a:r>
                        <a:rPr kumimoji="1" lang="ja-JP" altLang="en-US" sz="1100" b="0" i="1" u="none" strike="noStrike" cap="none" normalizeH="0" baseline="0">
                          <a:ln>
                            <a:noFill/>
                          </a:ln>
                          <a:solidFill>
                            <a:schemeClr val="tx1"/>
                          </a:solidFill>
                          <a:effectLst/>
                          <a:latin typeface="Arial" charset="0"/>
                          <a:ea typeface="ＭＳ Ｐゴシック" pitchFamily="50" charset="-128"/>
                        </a:rPr>
                        <a:t>なければ消去してください。</a:t>
                      </a:r>
                      <a:endParaRPr kumimoji="1" lang="en-US" altLang="ja-JP" sz="1100" b="0" i="1" u="none" strike="noStrike" cap="none" normalizeH="0" baseline="0">
                        <a:ln>
                          <a:noFill/>
                        </a:ln>
                        <a:solidFill>
                          <a:schemeClr val="tx1"/>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482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B</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chemeClr val="tx1"/>
                          </a:solidFill>
                          <a:effectLst/>
                          <a:latin typeface="Arial" charset="0"/>
                          <a:ea typeface="ＭＳ Ｐゴシック" pitchFamily="50" charset="-128"/>
                        </a:rPr>
                        <a:t>システム統合の内容を端的に記載してください。</a:t>
                      </a:r>
                      <a:endParaRPr kumimoji="1" lang="en-US" altLang="ja-JP" sz="1100" b="0" i="1" u="none" strike="noStrike" cap="none" normalizeH="0" baseline="0">
                        <a:ln>
                          <a:noFill/>
                        </a:ln>
                        <a:solidFill>
                          <a:schemeClr val="tx1"/>
                        </a:solidFill>
                        <a:effectLst/>
                        <a:latin typeface="Arial" charset="0"/>
                        <a:ea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1" u="none" strike="noStrike" cap="none" normalizeH="0" baseline="0">
                          <a:ln>
                            <a:noFill/>
                          </a:ln>
                          <a:solidFill>
                            <a:schemeClr val="tx1"/>
                          </a:solidFill>
                          <a:effectLst/>
                          <a:latin typeface="Arial" charset="0"/>
                          <a:ea typeface="ＭＳ Ｐゴシック" pitchFamily="50" charset="-128"/>
                        </a:rPr>
                        <a:t>※</a:t>
                      </a:r>
                      <a:r>
                        <a:rPr kumimoji="1" lang="ja-JP" altLang="en-US" sz="1100" b="0" i="1" u="none" strike="noStrike" cap="none" normalizeH="0" baseline="0">
                          <a:ln>
                            <a:noFill/>
                          </a:ln>
                          <a:solidFill>
                            <a:schemeClr val="tx1"/>
                          </a:solidFill>
                          <a:effectLst/>
                          <a:latin typeface="Arial" charset="0"/>
                          <a:ea typeface="ＭＳ Ｐゴシック" pitchFamily="50" charset="-128"/>
                        </a:rPr>
                        <a:t>なければ消去してください。</a:t>
                      </a:r>
                      <a:endParaRPr kumimoji="1" lang="en-US" altLang="ja-JP" sz="1100" b="0" i="1" u="none" strike="noStrike" cap="none" normalizeH="0" baseline="0">
                        <a:ln>
                          <a:noFill/>
                        </a:ln>
                        <a:solidFill>
                          <a:schemeClr val="tx1"/>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675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C</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chemeClr val="tx1"/>
                          </a:solidFill>
                          <a:effectLst/>
                          <a:latin typeface="Arial" charset="0"/>
                          <a:ea typeface="ＭＳ Ｐゴシック" pitchFamily="50" charset="-128"/>
                        </a:rPr>
                        <a:t>実証の内容を端的に記載してください。</a:t>
                      </a: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2675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D</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chemeClr val="tx1"/>
                          </a:solidFill>
                          <a:effectLst/>
                          <a:latin typeface="Arial" charset="0"/>
                          <a:ea typeface="ＭＳ Ｐゴシック" pitchFamily="50" charset="-128"/>
                        </a:rPr>
                        <a:t>社会実装計画の策定方針を端的に記載してください。</a:t>
                      </a:r>
                      <a:endParaRPr kumimoji="1" lang="en-US" altLang="ja-JP" sz="1100" b="0" i="1" u="none" strike="noStrike" cap="none" normalizeH="0" baseline="0">
                        <a:ln>
                          <a:noFill/>
                        </a:ln>
                        <a:solidFill>
                          <a:schemeClr val="tx1"/>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10" name="Text Box 21">
            <a:extLst>
              <a:ext uri="{FF2B5EF4-FFF2-40B4-BE49-F238E27FC236}">
                <a16:creationId xmlns:a16="http://schemas.microsoft.com/office/drawing/2014/main" id="{BAC83172-62C7-A891-2350-0FF5C5364180}"/>
              </a:ext>
            </a:extLst>
          </p:cNvPr>
          <p:cNvSpPr txBox="1">
            <a:spLocks noChangeArrowheads="1"/>
          </p:cNvSpPr>
          <p:nvPr/>
        </p:nvSpPr>
        <p:spPr bwMode="auto">
          <a:xfrm>
            <a:off x="4946469" y="152400"/>
            <a:ext cx="5032556" cy="738188"/>
          </a:xfrm>
          <a:prstGeom prst="rect">
            <a:avLst/>
          </a:prstGeom>
          <a:noFill/>
          <a:ln w="9525">
            <a:solidFill>
              <a:schemeClr val="tx1"/>
            </a:solidFill>
            <a:prstDash val="dash"/>
            <a:miter lim="800000"/>
            <a:headEnd/>
            <a:tailEnd/>
          </a:ln>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a:t>＜留意事項＞技術開発・実証全体及び各要素の目標及び技術開発・実証内容について、以下の表に記載してください。課題概要（</a:t>
            </a:r>
            <a:r>
              <a:rPr lang="en-US" altLang="ja-JP" sz="1050" i="1"/>
              <a:t>1</a:t>
            </a:r>
            <a:r>
              <a:rPr lang="ja-JP" altLang="en-US" sz="1050" i="1"/>
              <a:t>ページ）の②に記載した</a:t>
            </a:r>
            <a:r>
              <a:rPr lang="en-US" altLang="ja-JP" sz="1050" i="1"/>
              <a:t>A1, A2,</a:t>
            </a:r>
            <a:r>
              <a:rPr lang="ja-JP" altLang="en-US" sz="1050" i="1"/>
              <a:t>・・・</a:t>
            </a:r>
            <a:r>
              <a:rPr lang="en-US" altLang="ja-JP" sz="1050" i="1"/>
              <a:t>, B,C,D</a:t>
            </a:r>
            <a:r>
              <a:rPr lang="ja-JP" altLang="en-US" sz="1050" i="1"/>
              <a:t>と連動させて各項目について簡潔に記載してください。各セル内の行数は変更してかまいません。必要のない行は消去してください。（１頁に収めること）</a:t>
            </a:r>
          </a:p>
        </p:txBody>
      </p:sp>
      <p:sp>
        <p:nvSpPr>
          <p:cNvPr id="13356" name="スライド番号プレースホルダー 1">
            <a:extLst>
              <a:ext uri="{FF2B5EF4-FFF2-40B4-BE49-F238E27FC236}">
                <a16:creationId xmlns:a16="http://schemas.microsoft.com/office/drawing/2014/main" id="{835E5D97-D79A-0BC0-812B-6331D288F319}"/>
              </a:ext>
            </a:extLst>
          </p:cNvPr>
          <p:cNvSpPr>
            <a:spLocks noGrp="1"/>
          </p:cNvSpPr>
          <p:nvPr>
            <p:ph type="sldNum" sz="quarter" idx="12"/>
          </p:nvPr>
        </p:nvSpPr>
        <p:spPr>
          <a:xfrm>
            <a:off x="7867650" y="6927850"/>
            <a:ext cx="2393950" cy="500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E68EA63B-DDCF-4CC2-A153-1AE988F2F2E3}" type="slidenum">
              <a:rPr lang="en-US" altLang="ja-JP" smtClean="0"/>
              <a:pPr/>
              <a:t>7</a:t>
            </a:fld>
            <a:endParaRPr lang="en-US" altLang="ja-JP"/>
          </a:p>
        </p:txBody>
      </p:sp>
    </p:spTree>
    <p:extLst>
      <p:ext uri="{BB962C8B-B14F-4D97-AF65-F5344CB8AC3E}">
        <p14:creationId xmlns:p14="http://schemas.microsoft.com/office/powerpoint/2010/main" val="3894519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a:extLst>
              <a:ext uri="{FF2B5EF4-FFF2-40B4-BE49-F238E27FC236}">
                <a16:creationId xmlns:a16="http://schemas.microsoft.com/office/drawing/2014/main" id="{21327CDE-9D39-3CB1-F0E6-B021BA5C874F}"/>
              </a:ext>
            </a:extLst>
          </p:cNvPr>
          <p:cNvSpPr txBox="1">
            <a:spLocks noChangeArrowheads="1"/>
          </p:cNvSpPr>
          <p:nvPr/>
        </p:nvSpPr>
        <p:spPr bwMode="auto">
          <a:xfrm>
            <a:off x="276225" y="1166813"/>
            <a:ext cx="90535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r>
              <a:rPr lang="ja-JP" altLang="en-US" sz="1800"/>
              <a:t>実施期間中における</a:t>
            </a:r>
            <a:r>
              <a:rPr kumimoji="1" lang="ja-JP" altLang="en-US" sz="1800" b="0" u="none" strike="noStrike" cap="none" normalizeH="0" baseline="0">
                <a:ln>
                  <a:noFill/>
                </a:ln>
                <a:effectLst/>
                <a:latin typeface="Arial" charset="0"/>
                <a:ea typeface="ＭＳ Ｐゴシック" pitchFamily="50" charset="-128"/>
              </a:rPr>
              <a:t>技術開発・実証</a:t>
            </a:r>
            <a:r>
              <a:rPr lang="ja-JP" altLang="en-US" sz="1800"/>
              <a:t>の目標と内容　</a:t>
            </a:r>
            <a:endParaRPr lang="ja-JP" altLang="en-US" sz="1400" i="1"/>
          </a:p>
        </p:txBody>
      </p:sp>
      <p:sp>
        <p:nvSpPr>
          <p:cNvPr id="14339" name="AutoShape 7">
            <a:extLst>
              <a:ext uri="{FF2B5EF4-FFF2-40B4-BE49-F238E27FC236}">
                <a16:creationId xmlns:a16="http://schemas.microsoft.com/office/drawing/2014/main" id="{27CE3772-2DB3-AF94-2E1D-E7EB68A94250}"/>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40" name="Text Box 8">
            <a:extLst>
              <a:ext uri="{FF2B5EF4-FFF2-40B4-BE49-F238E27FC236}">
                <a16:creationId xmlns:a16="http://schemas.microsoft.com/office/drawing/2014/main" id="{20B552AB-4D51-49B9-8FBE-1EA2D4D45930}"/>
              </a:ext>
            </a:extLst>
          </p:cNvPr>
          <p:cNvSpPr txBox="1">
            <a:spLocks noChangeArrowheads="1"/>
          </p:cNvSpPr>
          <p:nvPr/>
        </p:nvSpPr>
        <p:spPr bwMode="auto">
          <a:xfrm>
            <a:off x="1470025" y="228600"/>
            <a:ext cx="493077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a:t>余白を</a:t>
            </a:r>
            <a:r>
              <a:rPr lang="en-US" altLang="ja-JP" sz="1200" i="1"/>
              <a:t>1.5</a:t>
            </a:r>
            <a:r>
              <a:rPr lang="ja-JP" altLang="en-US" sz="1200" i="1"/>
              <a:t>ｃｍ程度設けること</a:t>
            </a:r>
            <a:endParaRPr lang="en-US" altLang="ja-JP" sz="1200" i="1"/>
          </a:p>
          <a:p>
            <a:pPr eaLnBrk="1" hangingPunct="1">
              <a:spcBef>
                <a:spcPct val="50000"/>
              </a:spcBef>
              <a:buFontTx/>
              <a:buNone/>
            </a:pPr>
            <a:r>
              <a:rPr lang="ja-JP" altLang="en-US" sz="1200" i="1"/>
              <a:t>（提出時にはこの記載は削除してください）</a:t>
            </a:r>
          </a:p>
        </p:txBody>
      </p:sp>
      <p:graphicFrame>
        <p:nvGraphicFramePr>
          <p:cNvPr id="9" name="Group 50">
            <a:extLst>
              <a:ext uri="{FF2B5EF4-FFF2-40B4-BE49-F238E27FC236}">
                <a16:creationId xmlns:a16="http://schemas.microsoft.com/office/drawing/2014/main" id="{4727330B-2E72-9228-2949-79F25830A5E7}"/>
              </a:ext>
            </a:extLst>
          </p:cNvPr>
          <p:cNvGraphicFramePr>
            <a:graphicFrameLocks noGrp="1"/>
          </p:cNvGraphicFramePr>
          <p:nvPr>
            <p:extLst>
              <p:ext uri="{D42A27DB-BD31-4B8C-83A1-F6EECF244321}">
                <p14:modId xmlns:p14="http://schemas.microsoft.com/office/powerpoint/2010/main" val="1859481276"/>
              </p:ext>
            </p:extLst>
          </p:nvPr>
        </p:nvGraphicFramePr>
        <p:xfrm>
          <a:off x="382588" y="1631950"/>
          <a:ext cx="9642475" cy="5099050"/>
        </p:xfrm>
        <a:graphic>
          <a:graphicData uri="http://schemas.openxmlformats.org/drawingml/2006/table">
            <a:tbl>
              <a:tblPr/>
              <a:tblGrid>
                <a:gridCol w="500419">
                  <a:extLst>
                    <a:ext uri="{9D8B030D-6E8A-4147-A177-3AD203B41FA5}">
                      <a16:colId xmlns:a16="http://schemas.microsoft.com/office/drawing/2014/main" val="20000"/>
                    </a:ext>
                  </a:extLst>
                </a:gridCol>
                <a:gridCol w="1499343">
                  <a:extLst>
                    <a:ext uri="{9D8B030D-6E8A-4147-A177-3AD203B41FA5}">
                      <a16:colId xmlns:a16="http://schemas.microsoft.com/office/drawing/2014/main" val="20001"/>
                    </a:ext>
                  </a:extLst>
                </a:gridCol>
                <a:gridCol w="1548009">
                  <a:extLst>
                    <a:ext uri="{9D8B030D-6E8A-4147-A177-3AD203B41FA5}">
                      <a16:colId xmlns:a16="http://schemas.microsoft.com/office/drawing/2014/main" val="20002"/>
                    </a:ext>
                  </a:extLst>
                </a:gridCol>
                <a:gridCol w="1499343">
                  <a:extLst>
                    <a:ext uri="{9D8B030D-6E8A-4147-A177-3AD203B41FA5}">
                      <a16:colId xmlns:a16="http://schemas.microsoft.com/office/drawing/2014/main" val="20003"/>
                    </a:ext>
                  </a:extLst>
                </a:gridCol>
                <a:gridCol w="1548009">
                  <a:extLst>
                    <a:ext uri="{9D8B030D-6E8A-4147-A177-3AD203B41FA5}">
                      <a16:colId xmlns:a16="http://schemas.microsoft.com/office/drawing/2014/main" val="20004"/>
                    </a:ext>
                  </a:extLst>
                </a:gridCol>
                <a:gridCol w="1499343">
                  <a:extLst>
                    <a:ext uri="{9D8B030D-6E8A-4147-A177-3AD203B41FA5}">
                      <a16:colId xmlns:a16="http://schemas.microsoft.com/office/drawing/2014/main" val="20005"/>
                    </a:ext>
                  </a:extLst>
                </a:gridCol>
                <a:gridCol w="1548009">
                  <a:extLst>
                    <a:ext uri="{9D8B030D-6E8A-4147-A177-3AD203B41FA5}">
                      <a16:colId xmlns:a16="http://schemas.microsoft.com/office/drawing/2014/main" val="20006"/>
                    </a:ext>
                  </a:extLst>
                </a:gridCol>
              </a:tblGrid>
              <a:tr h="426799">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令和８年度の目標</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令和８年度の技術開発・実証内容</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令和９年度の目標</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令和９年度の技術開発・実証内容</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令和１０年度の目標</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a:ln>
                            <a:noFill/>
                          </a:ln>
                          <a:solidFill>
                            <a:schemeClr val="tx1"/>
                          </a:solidFill>
                          <a:effectLst/>
                          <a:latin typeface="Arial" charset="0"/>
                          <a:ea typeface="ＭＳ Ｐゴシック" pitchFamily="50" charset="-128"/>
                        </a:rPr>
                        <a:t>令和１０年度の技術開発・実証内容</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9892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a:ln>
                            <a:noFill/>
                          </a:ln>
                          <a:solidFill>
                            <a:schemeClr val="tx1"/>
                          </a:solidFill>
                          <a:effectLst/>
                          <a:latin typeface="Arial" charset="0"/>
                          <a:ea typeface="ＭＳ Ｐゴシック" pitchFamily="50" charset="-128"/>
                        </a:rPr>
                        <a:t>全体</a:t>
                      </a: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chemeClr val="tx1"/>
                          </a:solidFill>
                          <a:effectLst/>
                          <a:latin typeface="Arial" charset="0"/>
                          <a:ea typeface="ＭＳ Ｐゴシック" pitchFamily="50" charset="-128"/>
                        </a:rPr>
                        <a:t>・技術開発・実証事業全体として</a:t>
                      </a:r>
                      <a:r>
                        <a:rPr kumimoji="1" lang="ja-JP" altLang="en-US" sz="1100" b="0" i="1" u="none" strike="noStrike" kern="1200" cap="none" normalizeH="0" baseline="0">
                          <a:ln>
                            <a:noFill/>
                          </a:ln>
                          <a:solidFill>
                            <a:schemeClr val="tx1"/>
                          </a:solidFill>
                          <a:effectLst/>
                          <a:latin typeface="Arial" charset="0"/>
                          <a:ea typeface="ＭＳ Ｐゴシック" pitchFamily="50" charset="-128"/>
                          <a:cs typeface="+mn-cs"/>
                        </a:rPr>
                        <a:t>の</a:t>
                      </a:r>
                      <a:r>
                        <a:rPr kumimoji="1" lang="ja-JP" altLang="en-US" sz="1100" b="0" i="1" u="none" strike="noStrike" cap="none" normalizeH="0" baseline="0">
                          <a:ln>
                            <a:noFill/>
                          </a:ln>
                          <a:solidFill>
                            <a:schemeClr val="tx1"/>
                          </a:solidFill>
                          <a:effectLst/>
                          <a:latin typeface="Arial" charset="0"/>
                          <a:ea typeface="ＭＳ Ｐゴシック" pitchFamily="50" charset="-128"/>
                        </a:rPr>
                        <a:t>目標について、具体的かつ定量的に（数値で）記載してください。</a:t>
                      </a:r>
                      <a:endParaRPr kumimoji="1" lang="en-US" altLang="ja-JP" sz="1100" b="0" i="1"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a:ln>
                            <a:noFill/>
                          </a:ln>
                          <a:solidFill>
                            <a:schemeClr val="tx1"/>
                          </a:solidFill>
                          <a:effectLst/>
                          <a:latin typeface="Arial" charset="0"/>
                          <a:ea typeface="ＭＳ Ｐゴシック" pitchFamily="50" charset="-128"/>
                          <a:cs typeface="+mn-cs"/>
                        </a:rPr>
                        <a:t>・</a:t>
                      </a:r>
                      <a:r>
                        <a:rPr kumimoji="1" lang="ja-JP" altLang="en-US" sz="1100" b="0" i="1" u="none" strike="noStrike" cap="none" normalizeH="0" baseline="0">
                          <a:ln>
                            <a:noFill/>
                          </a:ln>
                          <a:solidFill>
                            <a:schemeClr val="tx1"/>
                          </a:solidFill>
                          <a:effectLst/>
                          <a:latin typeface="Arial" charset="0"/>
                          <a:ea typeface="ＭＳ Ｐゴシック" pitchFamily="50" charset="-128"/>
                        </a:rPr>
                        <a:t>実施予定の技術開発・実証内容について、具体的かつ定量的に（数値で）記載してください。</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1"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chemeClr val="tx1"/>
                          </a:solidFill>
                          <a:effectLst/>
                          <a:latin typeface="Arial" charset="0"/>
                          <a:ea typeface="ＭＳ Ｐゴシック" pitchFamily="50" charset="-128"/>
                        </a:rPr>
                        <a:t>・技術開発・実証事業全体として</a:t>
                      </a:r>
                      <a:r>
                        <a:rPr kumimoji="1" lang="ja-JP" altLang="en-US" sz="1100" b="0" i="1" u="none" strike="noStrike" kern="1200" cap="none" normalizeH="0" baseline="0">
                          <a:ln>
                            <a:noFill/>
                          </a:ln>
                          <a:solidFill>
                            <a:schemeClr val="tx1"/>
                          </a:solidFill>
                          <a:effectLst/>
                          <a:latin typeface="Arial" charset="0"/>
                          <a:ea typeface="ＭＳ Ｐゴシック" pitchFamily="50" charset="-128"/>
                          <a:cs typeface="+mn-cs"/>
                        </a:rPr>
                        <a:t>の</a:t>
                      </a:r>
                      <a:r>
                        <a:rPr kumimoji="1" lang="ja-JP" altLang="en-US" sz="1100" b="0" i="1" u="none" strike="noStrike" cap="none" normalizeH="0" baseline="0">
                          <a:ln>
                            <a:noFill/>
                          </a:ln>
                          <a:solidFill>
                            <a:schemeClr val="tx1"/>
                          </a:solidFill>
                          <a:effectLst/>
                          <a:latin typeface="Arial" charset="0"/>
                          <a:ea typeface="ＭＳ Ｐゴシック" pitchFamily="50" charset="-128"/>
                        </a:rPr>
                        <a:t>目標について、具体的かつ定量的に（数値で）記載してください。</a:t>
                      </a:r>
                      <a:endParaRPr kumimoji="1" lang="en-US" altLang="ja-JP" sz="1100" b="0" i="1"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a:ln>
                            <a:noFill/>
                          </a:ln>
                          <a:solidFill>
                            <a:schemeClr val="tx1"/>
                          </a:solidFill>
                          <a:effectLst/>
                          <a:latin typeface="Arial" charset="0"/>
                          <a:ea typeface="ＭＳ Ｐゴシック" pitchFamily="50" charset="-128"/>
                          <a:cs typeface="+mn-cs"/>
                        </a:rPr>
                        <a:t>・</a:t>
                      </a:r>
                      <a:r>
                        <a:rPr kumimoji="1" lang="ja-JP" altLang="en-US" sz="1100" b="0" i="1" u="none" strike="noStrike" cap="none" normalizeH="0" baseline="0">
                          <a:ln>
                            <a:noFill/>
                          </a:ln>
                          <a:solidFill>
                            <a:schemeClr val="tx1"/>
                          </a:solidFill>
                          <a:effectLst/>
                          <a:latin typeface="Arial" charset="0"/>
                          <a:ea typeface="ＭＳ Ｐゴシック" pitchFamily="50" charset="-128"/>
                        </a:rPr>
                        <a:t>実施予定の技術開発・実証内容について、具体的かつ定量的に（数値で）記載してください。</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chemeClr val="tx1"/>
                          </a:solidFill>
                          <a:effectLst/>
                          <a:latin typeface="Arial" charset="0"/>
                          <a:ea typeface="ＭＳ Ｐゴシック" pitchFamily="50" charset="-128"/>
                        </a:rPr>
                        <a:t>・技術開発・実証事業全体として</a:t>
                      </a:r>
                      <a:r>
                        <a:rPr kumimoji="1" lang="ja-JP" altLang="en-US" sz="1100" b="0" i="1" u="none" strike="noStrike" kern="1200" cap="none" normalizeH="0" baseline="0">
                          <a:ln>
                            <a:noFill/>
                          </a:ln>
                          <a:solidFill>
                            <a:schemeClr val="tx1"/>
                          </a:solidFill>
                          <a:effectLst/>
                          <a:latin typeface="Arial" charset="0"/>
                          <a:ea typeface="ＭＳ Ｐゴシック" pitchFamily="50" charset="-128"/>
                          <a:cs typeface="+mn-cs"/>
                        </a:rPr>
                        <a:t>の</a:t>
                      </a:r>
                      <a:r>
                        <a:rPr kumimoji="1" lang="ja-JP" altLang="en-US" sz="1100" b="0" i="1" u="none" strike="noStrike" cap="none" normalizeH="0" baseline="0">
                          <a:ln>
                            <a:noFill/>
                          </a:ln>
                          <a:solidFill>
                            <a:schemeClr val="tx1"/>
                          </a:solidFill>
                          <a:effectLst/>
                          <a:latin typeface="Arial" charset="0"/>
                          <a:ea typeface="ＭＳ Ｐゴシック" pitchFamily="50" charset="-128"/>
                        </a:rPr>
                        <a:t>目標について、具体的かつ定量的に（数値で）記載してください。</a:t>
                      </a:r>
                      <a:endParaRPr kumimoji="1" lang="en-US" altLang="ja-JP" sz="1100" b="0" i="1"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a:ln>
                            <a:noFill/>
                          </a:ln>
                          <a:solidFill>
                            <a:schemeClr val="tx1"/>
                          </a:solidFill>
                          <a:effectLst/>
                          <a:latin typeface="Arial" charset="0"/>
                          <a:ea typeface="ＭＳ Ｐゴシック" pitchFamily="50" charset="-128"/>
                          <a:cs typeface="+mn-cs"/>
                        </a:rPr>
                        <a:t>・</a:t>
                      </a:r>
                      <a:r>
                        <a:rPr kumimoji="1" lang="ja-JP" altLang="en-US" sz="1100" b="0" i="1" u="none" strike="noStrike" cap="none" normalizeH="0" baseline="0">
                          <a:ln>
                            <a:noFill/>
                          </a:ln>
                          <a:solidFill>
                            <a:schemeClr val="tx1"/>
                          </a:solidFill>
                          <a:effectLst/>
                          <a:latin typeface="Arial" charset="0"/>
                          <a:ea typeface="ＭＳ Ｐゴシック" pitchFamily="50" charset="-128"/>
                        </a:rPr>
                        <a:t>実施予定の技術開発・実証内容について、具体的かつ定量的に（数値で）記載してください。</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27004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A1</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chemeClr val="tx1"/>
                          </a:solidFill>
                          <a:effectLst/>
                          <a:latin typeface="Arial" charset="0"/>
                          <a:ea typeface="ＭＳ Ｐゴシック" pitchFamily="50" charset="-128"/>
                        </a:rPr>
                        <a:t>・各要素の目標について、具体的かつ定量的に（数値で）記載してください。（以下同様）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a:ln>
                            <a:noFill/>
                          </a:ln>
                          <a:solidFill>
                            <a:schemeClr val="tx1"/>
                          </a:solidFill>
                          <a:effectLst/>
                          <a:latin typeface="Arial" charset="0"/>
                          <a:ea typeface="ＭＳ Ｐゴシック" pitchFamily="50" charset="-128"/>
                          <a:cs typeface="+mn-cs"/>
                        </a:rPr>
                        <a:t>・</a:t>
                      </a:r>
                      <a:r>
                        <a:rPr kumimoji="1" lang="ja-JP" altLang="en-US" sz="1100" b="0" i="1" u="none" strike="noStrike" cap="none" normalizeH="0" baseline="0">
                          <a:ln>
                            <a:noFill/>
                          </a:ln>
                          <a:solidFill>
                            <a:schemeClr val="tx1"/>
                          </a:solidFill>
                          <a:effectLst/>
                          <a:latin typeface="Arial" charset="0"/>
                          <a:ea typeface="ＭＳ Ｐゴシック" pitchFamily="50" charset="-128"/>
                        </a:rPr>
                        <a:t>実施予定の各要素内容について、具体的かつ定量的に（数値で）記載してください。（以下同様）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chemeClr val="tx1"/>
                          </a:solidFill>
                          <a:effectLst/>
                          <a:latin typeface="Arial" charset="0"/>
                          <a:ea typeface="ＭＳ Ｐゴシック" pitchFamily="50" charset="-128"/>
                        </a:rPr>
                        <a:t>・各要素の目標について、具体的かつ定量的に（数値で）記載してください。（以下同様）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a:ln>
                            <a:noFill/>
                          </a:ln>
                          <a:solidFill>
                            <a:schemeClr val="tx1"/>
                          </a:solidFill>
                          <a:effectLst/>
                          <a:latin typeface="Arial" charset="0"/>
                          <a:ea typeface="ＭＳ Ｐゴシック" pitchFamily="50" charset="-128"/>
                          <a:cs typeface="+mn-cs"/>
                        </a:rPr>
                        <a:t>・</a:t>
                      </a:r>
                      <a:r>
                        <a:rPr kumimoji="1" lang="ja-JP" altLang="en-US" sz="1100" b="0" i="1" u="none" strike="noStrike" cap="none" normalizeH="0" baseline="0">
                          <a:ln>
                            <a:noFill/>
                          </a:ln>
                          <a:solidFill>
                            <a:schemeClr val="tx1"/>
                          </a:solidFill>
                          <a:effectLst/>
                          <a:latin typeface="Arial" charset="0"/>
                          <a:ea typeface="ＭＳ Ｐゴシック" pitchFamily="50" charset="-128"/>
                        </a:rPr>
                        <a:t>実施予定の各要素内容について、具体的かつ定量的に（数値で）記載してください。（以下同様）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a:ln>
                            <a:noFill/>
                          </a:ln>
                          <a:solidFill>
                            <a:schemeClr val="tx1"/>
                          </a:solidFill>
                          <a:effectLst/>
                          <a:latin typeface="Arial" charset="0"/>
                          <a:ea typeface="ＭＳ Ｐゴシック" pitchFamily="50" charset="-128"/>
                        </a:rPr>
                        <a:t>・各要素の目標について、具体的かつ定量的に（数値で）記載してください。（以下同様）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a:ln>
                            <a:noFill/>
                          </a:ln>
                          <a:solidFill>
                            <a:schemeClr val="tx1"/>
                          </a:solidFill>
                          <a:effectLst/>
                          <a:latin typeface="Arial" charset="0"/>
                          <a:ea typeface="ＭＳ Ｐゴシック" pitchFamily="50" charset="-128"/>
                          <a:cs typeface="+mn-cs"/>
                        </a:rPr>
                        <a:t>・</a:t>
                      </a:r>
                      <a:r>
                        <a:rPr kumimoji="1" lang="ja-JP" altLang="en-US" sz="1100" b="0" i="1" u="none" strike="noStrike" cap="none" normalizeH="0" baseline="0">
                          <a:ln>
                            <a:noFill/>
                          </a:ln>
                          <a:solidFill>
                            <a:schemeClr val="tx1"/>
                          </a:solidFill>
                          <a:effectLst/>
                          <a:latin typeface="Arial" charset="0"/>
                          <a:ea typeface="ＭＳ Ｐゴシック" pitchFamily="50" charset="-128"/>
                        </a:rPr>
                        <a:t>実施予定の各要素内容について、具体的かつ定量的に（数値で）記載してください。（以下同様）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205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A2</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6156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A3</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267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B</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9721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C</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9721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a:ln>
                            <a:noFill/>
                          </a:ln>
                          <a:solidFill>
                            <a:schemeClr val="tx1"/>
                          </a:solidFill>
                          <a:effectLst/>
                          <a:latin typeface="Arial" charset="0"/>
                          <a:ea typeface="ＭＳ Ｐゴシック" pitchFamily="50" charset="-128"/>
                        </a:rPr>
                        <a:t>D</a:t>
                      </a: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14416" name="スライド番号プレースホルダー 1">
            <a:extLst>
              <a:ext uri="{FF2B5EF4-FFF2-40B4-BE49-F238E27FC236}">
                <a16:creationId xmlns:a16="http://schemas.microsoft.com/office/drawing/2014/main" id="{4EBB5B73-6D7B-DF33-3B13-9A4681FD5E48}"/>
              </a:ext>
            </a:extLst>
          </p:cNvPr>
          <p:cNvSpPr>
            <a:spLocks noGrp="1"/>
          </p:cNvSpPr>
          <p:nvPr>
            <p:ph type="sldNum" sz="quarter" idx="12"/>
          </p:nvPr>
        </p:nvSpPr>
        <p:spPr>
          <a:xfrm>
            <a:off x="7867650" y="6938963"/>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98FB70EE-6657-43D5-8F19-7811B01FED67}" type="slidenum">
              <a:rPr lang="en-US" altLang="ja-JP" smtClean="0"/>
              <a:pPr/>
              <a:t>8</a:t>
            </a:fld>
            <a:endParaRPr lang="en-US" altLang="ja-JP"/>
          </a:p>
        </p:txBody>
      </p:sp>
      <p:sp>
        <p:nvSpPr>
          <p:cNvPr id="2" name="Text Box 21">
            <a:extLst>
              <a:ext uri="{FF2B5EF4-FFF2-40B4-BE49-F238E27FC236}">
                <a16:creationId xmlns:a16="http://schemas.microsoft.com/office/drawing/2014/main" id="{3E5E8A38-3B19-7192-FB3D-36688A05628A}"/>
              </a:ext>
            </a:extLst>
          </p:cNvPr>
          <p:cNvSpPr txBox="1">
            <a:spLocks noChangeArrowheads="1"/>
          </p:cNvSpPr>
          <p:nvPr/>
        </p:nvSpPr>
        <p:spPr bwMode="auto">
          <a:xfrm>
            <a:off x="4597400" y="152400"/>
            <a:ext cx="5381625" cy="738188"/>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a:t>＜留意事項＞</a:t>
            </a:r>
            <a:r>
              <a:rPr kumimoji="1" lang="ja-JP" altLang="en-US" sz="1050" b="0" i="1" u="none" strike="noStrike" cap="none" normalizeH="0" baseline="0">
                <a:ln>
                  <a:noFill/>
                </a:ln>
                <a:effectLst/>
                <a:latin typeface="Arial" charset="0"/>
                <a:ea typeface="ＭＳ Ｐゴシック" pitchFamily="50" charset="-128"/>
              </a:rPr>
              <a:t>技術開発・実証</a:t>
            </a:r>
            <a:r>
              <a:rPr lang="ja-JP" altLang="en-US" sz="1050" i="1"/>
              <a:t>全体及び各要素の目標及び</a:t>
            </a:r>
            <a:r>
              <a:rPr kumimoji="1" lang="ja-JP" altLang="en-US" sz="1050" b="0" i="1" u="none" strike="noStrike" cap="none" normalizeH="0" baseline="0">
                <a:ln>
                  <a:noFill/>
                </a:ln>
                <a:effectLst/>
                <a:latin typeface="Arial" charset="0"/>
                <a:ea typeface="ＭＳ Ｐゴシック" pitchFamily="50" charset="-128"/>
              </a:rPr>
              <a:t>技術開発・実証</a:t>
            </a:r>
            <a:r>
              <a:rPr lang="ja-JP" altLang="en-US" sz="1050" i="1"/>
              <a:t>内容について、以下の表に記載してください。課題概要（</a:t>
            </a:r>
            <a:r>
              <a:rPr lang="en-US" altLang="ja-JP" sz="1050" i="1"/>
              <a:t>1</a:t>
            </a:r>
            <a:r>
              <a:rPr lang="ja-JP" altLang="en-US" sz="1050" i="1"/>
              <a:t>ページ）の②に記載した</a:t>
            </a:r>
            <a:r>
              <a:rPr lang="en-US" altLang="ja-JP" sz="1050" i="1"/>
              <a:t>A1, A2,</a:t>
            </a:r>
            <a:r>
              <a:rPr lang="ja-JP" altLang="en-US" sz="1050" i="1"/>
              <a:t>・・・</a:t>
            </a:r>
            <a:r>
              <a:rPr lang="en-US" altLang="ja-JP" sz="1050" i="1"/>
              <a:t>, B,C,D</a:t>
            </a:r>
            <a:r>
              <a:rPr lang="ja-JP" altLang="en-US" sz="1050" i="1"/>
              <a:t>と連動させて各項目について簡潔に記載してください。各セル内の行数は変更してかまいません。必要のない行は消去してください。（１頁に収めること）</a:t>
            </a:r>
          </a:p>
        </p:txBody>
      </p:sp>
    </p:spTree>
    <p:extLst>
      <p:ext uri="{BB962C8B-B14F-4D97-AF65-F5344CB8AC3E}">
        <p14:creationId xmlns:p14="http://schemas.microsoft.com/office/powerpoint/2010/main" val="4251097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a:extLst>
              <a:ext uri="{FF2B5EF4-FFF2-40B4-BE49-F238E27FC236}">
                <a16:creationId xmlns:a16="http://schemas.microsoft.com/office/drawing/2014/main" id="{DD41598B-600D-E28D-A3D3-B23E0ED6F1B4}"/>
              </a:ext>
            </a:extLst>
          </p:cNvPr>
          <p:cNvSpPr txBox="1">
            <a:spLocks noChangeArrowheads="1"/>
          </p:cNvSpPr>
          <p:nvPr/>
        </p:nvSpPr>
        <p:spPr bwMode="auto">
          <a:xfrm>
            <a:off x="419100" y="673100"/>
            <a:ext cx="48958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r>
              <a:rPr lang="ja-JP" altLang="en-US" sz="1800"/>
              <a:t>実施に伴う経費（委託：実施期間全体総額）</a:t>
            </a:r>
          </a:p>
        </p:txBody>
      </p:sp>
      <p:sp>
        <p:nvSpPr>
          <p:cNvPr id="15363" name="AutoShape 7">
            <a:extLst>
              <a:ext uri="{FF2B5EF4-FFF2-40B4-BE49-F238E27FC236}">
                <a16:creationId xmlns:a16="http://schemas.microsoft.com/office/drawing/2014/main" id="{943C8177-57B3-17A8-1619-7ABF64B6601C}"/>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364" name="Text Box 8">
            <a:extLst>
              <a:ext uri="{FF2B5EF4-FFF2-40B4-BE49-F238E27FC236}">
                <a16:creationId xmlns:a16="http://schemas.microsoft.com/office/drawing/2014/main" id="{A5160D99-DE27-F15B-378C-0504160A7DC0}"/>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a:t>余白を</a:t>
            </a:r>
            <a:r>
              <a:rPr lang="en-US" altLang="ja-JP" sz="1200" i="1"/>
              <a:t>1.5</a:t>
            </a:r>
            <a:r>
              <a:rPr lang="ja-JP" altLang="en-US" sz="1200" i="1"/>
              <a:t>ｃｍ程度設けること（提出時にはこの記載は削除してください）</a:t>
            </a:r>
          </a:p>
        </p:txBody>
      </p:sp>
      <p:sp>
        <p:nvSpPr>
          <p:cNvPr id="12295" name="Text Box 11">
            <a:extLst>
              <a:ext uri="{FF2B5EF4-FFF2-40B4-BE49-F238E27FC236}">
                <a16:creationId xmlns:a16="http://schemas.microsoft.com/office/drawing/2014/main" id="{D5FA0FE0-D3B2-31F3-234B-B1CD19E804FA}"/>
              </a:ext>
            </a:extLst>
          </p:cNvPr>
          <p:cNvSpPr txBox="1">
            <a:spLocks noChangeArrowheads="1"/>
          </p:cNvSpPr>
          <p:nvPr/>
        </p:nvSpPr>
        <p:spPr bwMode="auto">
          <a:xfrm>
            <a:off x="5429250" y="449263"/>
            <a:ext cx="4425950" cy="577850"/>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a:t>＜留意事項＞提案の実施期間における、委託業務に係る経費総額について記載してください。（１頁に収めること）</a:t>
            </a:r>
            <a:br>
              <a:rPr lang="en-US" altLang="ja-JP" sz="1050" i="1"/>
            </a:br>
            <a:r>
              <a:rPr lang="ja-JP" altLang="en-US" sz="1050" i="1"/>
              <a:t>補助業務のみの場合は削除してください。</a:t>
            </a:r>
          </a:p>
        </p:txBody>
      </p:sp>
      <p:graphicFrame>
        <p:nvGraphicFramePr>
          <p:cNvPr id="2" name="表 1">
            <a:extLst>
              <a:ext uri="{FF2B5EF4-FFF2-40B4-BE49-F238E27FC236}">
                <a16:creationId xmlns:a16="http://schemas.microsoft.com/office/drawing/2014/main" id="{B56AA8C1-2A92-A29E-0E2D-5F031758845F}"/>
              </a:ext>
            </a:extLst>
          </p:cNvPr>
          <p:cNvGraphicFramePr>
            <a:graphicFrameLocks noGrp="1"/>
          </p:cNvGraphicFramePr>
          <p:nvPr>
            <p:extLst>
              <p:ext uri="{D42A27DB-BD31-4B8C-83A1-F6EECF244321}">
                <p14:modId xmlns:p14="http://schemas.microsoft.com/office/powerpoint/2010/main" val="2193704407"/>
              </p:ext>
            </p:extLst>
          </p:nvPr>
        </p:nvGraphicFramePr>
        <p:xfrm>
          <a:off x="419100" y="1042988"/>
          <a:ext cx="9436100" cy="5515297"/>
        </p:xfrm>
        <a:graphic>
          <a:graphicData uri="http://schemas.openxmlformats.org/drawingml/2006/table">
            <a:tbl>
              <a:tblPr/>
              <a:tblGrid>
                <a:gridCol w="1288151">
                  <a:extLst>
                    <a:ext uri="{9D8B030D-6E8A-4147-A177-3AD203B41FA5}">
                      <a16:colId xmlns:a16="http://schemas.microsoft.com/office/drawing/2014/main" val="20000"/>
                    </a:ext>
                  </a:extLst>
                </a:gridCol>
                <a:gridCol w="1758923">
                  <a:extLst>
                    <a:ext uri="{9D8B030D-6E8A-4147-A177-3AD203B41FA5}">
                      <a16:colId xmlns:a16="http://schemas.microsoft.com/office/drawing/2014/main" val="20001"/>
                    </a:ext>
                  </a:extLst>
                </a:gridCol>
                <a:gridCol w="1500257">
                  <a:extLst>
                    <a:ext uri="{9D8B030D-6E8A-4147-A177-3AD203B41FA5}">
                      <a16:colId xmlns:a16="http://schemas.microsoft.com/office/drawing/2014/main" val="20002"/>
                    </a:ext>
                  </a:extLst>
                </a:gridCol>
                <a:gridCol w="4888769">
                  <a:extLst>
                    <a:ext uri="{9D8B030D-6E8A-4147-A177-3AD203B41FA5}">
                      <a16:colId xmlns:a16="http://schemas.microsoft.com/office/drawing/2014/main" val="20003"/>
                    </a:ext>
                  </a:extLst>
                </a:gridCol>
              </a:tblGrid>
              <a:tr h="271149">
                <a:tc gridSpan="2">
                  <a:txBody>
                    <a:bodyPr/>
                    <a:lstStyle/>
                    <a:p>
                      <a:pPr algn="ctr" fontAlgn="ctr"/>
                      <a:r>
                        <a:rPr lang="ja-JP" altLang="en-US" sz="1100" b="0" i="0" u="none" strike="noStrike">
                          <a:solidFill>
                            <a:srgbClr val="000000"/>
                          </a:solidFill>
                          <a:effectLst/>
                          <a:latin typeface="ＭＳ Ｐゴシック"/>
                        </a:rPr>
                        <a:t>経費項目</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rowSpan="2">
                  <a:txBody>
                    <a:bodyPr/>
                    <a:lstStyle/>
                    <a:p>
                      <a:pPr algn="ctr" fontAlgn="ctr"/>
                      <a:r>
                        <a:rPr lang="ja-JP" altLang="en-US" sz="1200" b="0" i="0" u="none" strike="noStrike">
                          <a:solidFill>
                            <a:srgbClr val="000000"/>
                          </a:solidFill>
                          <a:effectLst/>
                          <a:latin typeface="ＭＳ Ｐゴシック"/>
                        </a:rPr>
                        <a:t>金額（千円）</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2">
                  <a:txBody>
                    <a:bodyPr/>
                    <a:lstStyle/>
                    <a:p>
                      <a:pPr algn="ctr" fontAlgn="ctr"/>
                      <a:r>
                        <a:rPr lang="ja-JP" altLang="en-US" sz="1200" b="0" i="0" u="none" strike="noStrike">
                          <a:solidFill>
                            <a:srgbClr val="000000"/>
                          </a:solidFill>
                          <a:effectLst/>
                          <a:latin typeface="ＭＳ Ｐゴシック"/>
                        </a:rPr>
                        <a:t>主な内訳</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76981">
                <a:tc>
                  <a:txBody>
                    <a:bodyPr/>
                    <a:lstStyle/>
                    <a:p>
                      <a:pPr algn="ctr" fontAlgn="ctr"/>
                      <a:r>
                        <a:rPr lang="ja-JP" altLang="en-US" sz="1100" b="0" i="0" u="none" strike="noStrike">
                          <a:solidFill>
                            <a:srgbClr val="000000"/>
                          </a:solidFill>
                          <a:effectLst/>
                          <a:latin typeface="ＭＳ Ｐゴシック"/>
                        </a:rPr>
                        <a:t>費目</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ＭＳ Ｐゴシック"/>
                        </a:rPr>
                        <a:t>細分</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472457">
                <a:tc>
                  <a:txBody>
                    <a:bodyPr/>
                    <a:lstStyle/>
                    <a:p>
                      <a:pPr algn="ctr" fontAlgn="ctr"/>
                      <a:r>
                        <a:rPr lang="ja-JP" altLang="en-US" sz="1100" b="0" i="0" u="none" strike="noStrike">
                          <a:solidFill>
                            <a:schemeClr val="tx1"/>
                          </a:solidFill>
                          <a:effectLst/>
                          <a:latin typeface="ＭＳ Ｐゴシック"/>
                        </a:rPr>
                        <a:t>人件費</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chemeClr val="tx1"/>
                          </a:solidFill>
                          <a:effectLst/>
                          <a:latin typeface="ＭＳ Ｐゴシック"/>
                        </a:rPr>
                        <a:t>人件費</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en-US" altLang="ja-JP" sz="1000" b="0" i="1" u="none" strike="noStrike">
                        <a:solidFill>
                          <a:schemeClr val="tx1"/>
                        </a:solidFill>
                        <a:effectLst/>
                        <a:latin typeface="ＭＳ Ｐゴシック"/>
                      </a:endParaRPr>
                    </a:p>
                  </a:txBody>
                  <a:tcPr marL="9525" marR="9525" marT="952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1" u="none" strike="noStrike">
                          <a:solidFill>
                            <a:schemeClr val="tx1"/>
                          </a:solidFill>
                          <a:effectLst/>
                          <a:latin typeface="ＭＳ Ｐゴシック"/>
                        </a:rPr>
                        <a:t>該当項目の内訳について、いくつか例示して記載してください。</a:t>
                      </a:r>
                      <a:endParaRPr lang="ja-JP" altLang="en-US" sz="1200" b="0" i="1" u="none" strike="noStrike">
                        <a:solidFill>
                          <a:schemeClr val="tx1"/>
                        </a:solidFill>
                        <a:effectLst/>
                        <a:latin typeface="ＭＳ Ｐゴシック"/>
                      </a:endParaRPr>
                    </a:p>
                  </a:txBody>
                  <a:tcPr marL="9525" marR="9525" marT="9522"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70268">
                <a:tc rowSpan="6">
                  <a:txBody>
                    <a:bodyPr/>
                    <a:lstStyle/>
                    <a:p>
                      <a:pPr algn="ctr" fontAlgn="ctr"/>
                      <a:r>
                        <a:rPr lang="ja-JP" altLang="en-US" sz="1100" b="0" i="0" u="none" strike="noStrike">
                          <a:solidFill>
                            <a:schemeClr val="tx1"/>
                          </a:solidFill>
                          <a:effectLst/>
                          <a:latin typeface="ＭＳ Ｐゴシック"/>
                        </a:rPr>
                        <a:t>業務費</a:t>
                      </a:r>
                      <a:endParaRPr lang="en-US" altLang="ja-JP" sz="1100" b="0" i="0" u="none" strike="noStrike">
                        <a:solidFill>
                          <a:schemeClr val="tx1"/>
                        </a:solidFill>
                        <a:effectLst/>
                        <a:latin typeface="ＭＳ Ｐゴシック"/>
                      </a:endParaRPr>
                    </a:p>
                    <a:p>
                      <a:pPr algn="ctr" fontAlgn="ctr"/>
                      <a:r>
                        <a:rPr lang="en-US" altLang="ja-JP" sz="1100" b="0" i="1" u="none" strike="noStrike">
                          <a:solidFill>
                            <a:schemeClr val="tx1"/>
                          </a:solidFill>
                          <a:effectLst/>
                          <a:latin typeface="ＭＳ Ｐゴシック"/>
                        </a:rPr>
                        <a:t>【</a:t>
                      </a:r>
                      <a:r>
                        <a:rPr lang="ja-JP" altLang="en-US" sz="1100" b="0" i="1" u="none" strike="noStrike">
                          <a:solidFill>
                            <a:schemeClr val="tx1"/>
                          </a:solidFill>
                          <a:effectLst/>
                          <a:latin typeface="ＭＳ Ｐゴシック"/>
                        </a:rPr>
                        <a:t>公募要領を参考に、必要経費に合わせて適宜細分を追加・削除してください。</a:t>
                      </a:r>
                      <a:r>
                        <a:rPr lang="en-US" altLang="ja-JP" sz="1000" b="0" i="1" u="none" strike="noStrike">
                          <a:solidFill>
                            <a:schemeClr val="tx1"/>
                          </a:solidFill>
                          <a:effectLst/>
                          <a:latin typeface="ＭＳ Ｐゴシック"/>
                        </a:rPr>
                        <a:t>】</a:t>
                      </a:r>
                      <a:endParaRPr lang="ja-JP" altLang="en-US" sz="1000" b="0" i="1" u="none" strike="noStrike">
                        <a:solidFill>
                          <a:schemeClr val="tx1"/>
                        </a:solidFill>
                        <a:effectLst/>
                        <a:latin typeface="ＭＳ Ｐゴシック"/>
                      </a:endParaRPr>
                    </a:p>
                    <a:p>
                      <a:pPr algn="ctr" fontAlgn="ctr"/>
                      <a:endParaRPr lang="en-US" altLang="ja-JP" sz="1100" b="0" i="0" u="none" strike="noStrike">
                        <a:solidFill>
                          <a:schemeClr val="tx1"/>
                        </a:solidFill>
                        <a:effectLst/>
                        <a:latin typeface="ＭＳ Ｐゴシック"/>
                      </a:endParaRP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chemeClr val="tx1"/>
                          </a:solidFill>
                          <a:effectLst/>
                          <a:latin typeface="ＭＳ Ｐゴシック"/>
                        </a:rPr>
                        <a:t>諸謝金</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chemeClr val="tx1"/>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chemeClr val="tx1"/>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18444">
                <a:tc vMerge="1">
                  <a:txBody>
                    <a:bodyPr/>
                    <a:lstStyle/>
                    <a:p>
                      <a:endParaRPr kumimoji="1" lang="ja-JP" altLang="en-US"/>
                    </a:p>
                  </a:txBody>
                  <a:tcPr/>
                </a:tc>
                <a:tc>
                  <a:txBody>
                    <a:bodyPr/>
                    <a:lstStyle/>
                    <a:p>
                      <a:pPr algn="ctr" fontAlgn="ctr"/>
                      <a:r>
                        <a:rPr lang="ja-JP" altLang="en-US" sz="1100" b="0" i="0" u="none" strike="noStrike">
                          <a:solidFill>
                            <a:schemeClr val="tx1"/>
                          </a:solidFill>
                          <a:effectLst/>
                          <a:latin typeface="ＭＳ Ｐゴシック"/>
                        </a:rPr>
                        <a:t>旅費</a:t>
                      </a:r>
                      <a:endParaRPr lang="en-US" altLang="ja-JP" sz="1100" b="0" i="0" u="none" strike="noStrike">
                        <a:solidFill>
                          <a:schemeClr val="tx1"/>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chemeClr val="tx1"/>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chemeClr val="tx1"/>
                          </a:solidFill>
                          <a:effectLst/>
                          <a:latin typeface="ＭＳ Ｐゴシック"/>
                        </a:rPr>
                        <a:t>　</a:t>
                      </a:r>
                      <a:endParaRPr lang="en-US" altLang="ja-JP" sz="1200" b="0" i="0" u="none" strike="noStrike">
                        <a:solidFill>
                          <a:schemeClr val="tx1"/>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47566">
                <a:tc vMerge="1">
                  <a:txBody>
                    <a:bodyPr/>
                    <a:lstStyle/>
                    <a:p>
                      <a:pPr algn="ctr" fontAlgn="ctr"/>
                      <a:endParaRPr lang="ja-JP" altLang="en-US" sz="1100" b="0" i="0" u="none" strike="noStrike">
                        <a:solidFill>
                          <a:srgbClr val="000000"/>
                        </a:solidFill>
                        <a:effectLst/>
                        <a:latin typeface="ＭＳ Ｐゴシック"/>
                      </a:endParaRPr>
                    </a:p>
                  </a:txBody>
                  <a:tcPr marL="9525" marR="9525"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chemeClr val="tx1"/>
                          </a:solidFill>
                          <a:effectLst/>
                          <a:latin typeface="ＭＳ Ｐゴシック"/>
                        </a:rPr>
                        <a:t>消耗品費</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chemeClr val="tx1"/>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chemeClr val="tx1"/>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60266">
                <a:tc vMerge="1">
                  <a:txBody>
                    <a:bodyPr/>
                    <a:lstStyle/>
                    <a:p>
                      <a:pPr algn="ctr" fontAlgn="ctr"/>
                      <a:endParaRPr lang="ja-JP" altLang="en-US" sz="1000" b="0" i="1" u="none" strike="noStrike">
                        <a:solidFill>
                          <a:srgbClr val="FF0000"/>
                        </a:solidFill>
                        <a:effectLst/>
                        <a:latin typeface="ＭＳ Ｐゴシック"/>
                      </a:endParaRPr>
                    </a:p>
                  </a:txBody>
                  <a:tcPr marL="9525" marR="9525"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chemeClr val="tx1"/>
                          </a:solidFill>
                          <a:effectLst/>
                          <a:latin typeface="ＭＳ Ｐゴシック"/>
                        </a:rPr>
                        <a:t>借料及び損料</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chemeClr val="tx1"/>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chemeClr val="tx1"/>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92282">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i="0" u="none" strike="noStrike">
                          <a:solidFill>
                            <a:schemeClr val="tx1"/>
                          </a:solidFill>
                          <a:effectLst/>
                          <a:latin typeface="ＭＳ Ｐゴシック"/>
                        </a:rPr>
                        <a:t>雑役務費</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a:solidFill>
                          <a:schemeClr val="tx1"/>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a:solidFill>
                          <a:schemeClr val="tx1"/>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92282">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i="0" u="none" strike="noStrike">
                          <a:solidFill>
                            <a:schemeClr val="tx1"/>
                          </a:solidFill>
                          <a:effectLst/>
                          <a:latin typeface="ＭＳ Ｐゴシック"/>
                        </a:rPr>
                        <a:t>外注費</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chemeClr val="tx1"/>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chemeClr val="tx1"/>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512295">
                <a:tc grid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i="0" u="none" strike="noStrike">
                          <a:solidFill>
                            <a:schemeClr val="tx1"/>
                          </a:solidFill>
                          <a:effectLst/>
                          <a:latin typeface="ＭＳ Ｐゴシック"/>
                        </a:rPr>
                        <a:t>共同実施費</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ja-JP" altLang="en-US" sz="1100" b="0" i="0" u="none" strike="noStrike">
                        <a:solidFill>
                          <a:srgbClr val="000000"/>
                        </a:solidFill>
                        <a:effectLst/>
                        <a:latin typeface="ＭＳ Ｐゴシック"/>
                      </a:endParaRPr>
                    </a:p>
                  </a:txBody>
                  <a:tcPr marL="9525" marR="9525"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chemeClr val="tx1"/>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000" b="0" i="1" u="none" strike="noStrike">
                        <a:solidFill>
                          <a:schemeClr val="tx1"/>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558161">
                <a:tc gridSpan="2">
                  <a:txBody>
                    <a:bodyPr/>
                    <a:lstStyle/>
                    <a:p>
                      <a:pPr algn="ctr" fontAlgn="ctr"/>
                      <a:r>
                        <a:rPr lang="ja-JP" altLang="en-US" sz="1100" b="0" i="0" u="none" strike="noStrike">
                          <a:solidFill>
                            <a:schemeClr val="tx1"/>
                          </a:solidFill>
                          <a:effectLst/>
                          <a:latin typeface="ＭＳ Ｐゴシック"/>
                        </a:rPr>
                        <a:t>一般管理費</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endParaRPr lang="ja-JP" altLang="en-US" sz="1200" b="0" i="0" u="none" strike="noStrike">
                        <a:solidFill>
                          <a:schemeClr val="tx1"/>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1" u="none" strike="noStrike">
                          <a:solidFill>
                            <a:schemeClr val="tx1"/>
                          </a:solidFill>
                          <a:effectLst/>
                          <a:latin typeface="ＭＳ Ｐゴシック"/>
                        </a:rPr>
                        <a:t>直接経費より外注費、諸経費を含む雑役務費、共同実施費を除いた総額に率を乗じて得た金額以下となるようにしてください（なお、合理的な率がない場合は環境省の定める</a:t>
                      </a:r>
                      <a:r>
                        <a:rPr lang="en-US" altLang="ja-JP" sz="1200" b="0" i="1" u="none" strike="noStrike">
                          <a:solidFill>
                            <a:schemeClr val="tx1"/>
                          </a:solidFill>
                          <a:effectLst/>
                          <a:latin typeface="ＭＳ Ｐゴシック"/>
                        </a:rPr>
                        <a:t>15%</a:t>
                      </a:r>
                      <a:r>
                        <a:rPr lang="ja-JP" altLang="en-US" sz="1200" b="0" i="1" u="none" strike="noStrike">
                          <a:solidFill>
                            <a:schemeClr val="tx1"/>
                          </a:solidFill>
                          <a:effectLst/>
                          <a:latin typeface="ＭＳ Ｐゴシック"/>
                        </a:rPr>
                        <a:t>を使用すること）。（例）</a:t>
                      </a:r>
                      <a:r>
                        <a:rPr lang="en-US" altLang="ja-JP" sz="1200" b="0" i="1" u="none" strike="noStrike">
                          <a:solidFill>
                            <a:schemeClr val="tx1"/>
                          </a:solidFill>
                          <a:effectLst/>
                          <a:latin typeface="ＭＳ Ｐゴシック"/>
                        </a:rPr>
                        <a:t>(</a:t>
                      </a:r>
                      <a:r>
                        <a:rPr lang="ja-JP" altLang="en-US" sz="1200" b="0" i="1" u="none" strike="noStrike">
                          <a:solidFill>
                            <a:schemeClr val="tx1"/>
                          </a:solidFill>
                          <a:effectLst/>
                          <a:latin typeface="ＭＳ Ｐゴシック"/>
                        </a:rPr>
                        <a:t>総額</a:t>
                      </a:r>
                      <a:r>
                        <a:rPr lang="en-US" altLang="ja-JP" sz="1200" b="0" i="1" u="none" strike="noStrike">
                          <a:solidFill>
                            <a:schemeClr val="tx1"/>
                          </a:solidFill>
                          <a:effectLst/>
                          <a:latin typeface="ＭＳ Ｐゴシック"/>
                        </a:rPr>
                        <a:t>-</a:t>
                      </a:r>
                      <a:r>
                        <a:rPr lang="ja-JP" altLang="en-US" sz="1200" b="0" i="1" u="none" strike="noStrike">
                          <a:solidFill>
                            <a:schemeClr val="tx1"/>
                          </a:solidFill>
                          <a:effectLst/>
                          <a:latin typeface="ＭＳ Ｐゴシック"/>
                        </a:rPr>
                        <a:t>外注費</a:t>
                      </a:r>
                      <a:r>
                        <a:rPr lang="en-US" altLang="ja-JP" sz="1200" b="0" i="1" u="none" strike="noStrike">
                          <a:solidFill>
                            <a:schemeClr val="tx1"/>
                          </a:solidFill>
                          <a:effectLst/>
                          <a:latin typeface="ＭＳ Ｐゴシック"/>
                        </a:rPr>
                        <a:t>-</a:t>
                      </a:r>
                      <a:r>
                        <a:rPr lang="ja-JP" altLang="en-US" sz="1200" b="0" i="1" u="none" strike="noStrike">
                          <a:solidFill>
                            <a:schemeClr val="tx1"/>
                          </a:solidFill>
                          <a:effectLst/>
                          <a:latin typeface="ＭＳ Ｐゴシック"/>
                        </a:rPr>
                        <a:t>諸経費を含む雑役務費</a:t>
                      </a:r>
                      <a:r>
                        <a:rPr lang="en-US" altLang="ja-JP" sz="1200" b="0" i="1" u="none" strike="noStrike">
                          <a:solidFill>
                            <a:schemeClr val="tx1"/>
                          </a:solidFill>
                          <a:effectLst/>
                          <a:latin typeface="ＭＳ Ｐゴシック"/>
                        </a:rPr>
                        <a:t>-</a:t>
                      </a:r>
                      <a:r>
                        <a:rPr lang="ja-JP" altLang="en-US" sz="1200" b="0" i="1" u="none" strike="noStrike">
                          <a:solidFill>
                            <a:schemeClr val="tx1"/>
                          </a:solidFill>
                          <a:effectLst/>
                          <a:latin typeface="ＭＳ Ｐゴシック"/>
                        </a:rPr>
                        <a:t>共同実施費</a:t>
                      </a:r>
                      <a:r>
                        <a:rPr lang="en-US" altLang="ja-JP" sz="1200" b="0" i="1" u="none" strike="noStrike">
                          <a:solidFill>
                            <a:schemeClr val="tx1"/>
                          </a:solidFill>
                          <a:effectLst/>
                          <a:latin typeface="ＭＳ Ｐゴシック"/>
                        </a:rPr>
                        <a:t>)×0.15</a:t>
                      </a:r>
                      <a:endParaRPr lang="ja-JP" altLang="en-US" sz="1200" b="0" i="1" u="none" strike="noStrike">
                        <a:solidFill>
                          <a:schemeClr val="tx1"/>
                        </a:solidFill>
                        <a:effectLst/>
                        <a:latin typeface="ＭＳ Ｐゴシック"/>
                      </a:endParaRP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12700" cap="flat" cmpd="sng" algn="ctr">
                      <a:noFill/>
                      <a:prstDash val="solid"/>
                      <a:round/>
                      <a:headEnd type="none" w="med" len="med"/>
                      <a:tailEnd type="none" w="med" len="med"/>
                    </a:lnBlToTr>
                  </a:tcPr>
                </a:tc>
                <a:extLst>
                  <a:ext uri="{0D108BD9-81ED-4DB2-BD59-A6C34878D82A}">
                    <a16:rowId xmlns:a16="http://schemas.microsoft.com/office/drawing/2014/main" val="10010"/>
                  </a:ext>
                </a:extLst>
              </a:tr>
              <a:tr h="460265">
                <a:tc gridSpan="2">
                  <a:txBody>
                    <a:bodyPr/>
                    <a:lstStyle/>
                    <a:p>
                      <a:pPr algn="ctr" fontAlgn="ctr"/>
                      <a:r>
                        <a:rPr lang="ja-JP" altLang="en-US" sz="1100" b="0" i="0" u="none" strike="noStrike">
                          <a:solidFill>
                            <a:srgbClr val="000000"/>
                          </a:solidFill>
                          <a:effectLst/>
                          <a:latin typeface="ＭＳ Ｐゴシック"/>
                        </a:rPr>
                        <a:t>合計</a:t>
                      </a:r>
                    </a:p>
                  </a:txBody>
                  <a:tcPr marL="9525" marR="9525" marT="9522"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r>
                        <a:rPr lang="ja-JP" altLang="en-US" sz="1200" b="0" i="0" u="none" strike="noStrike">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a:solidFill>
                            <a:srgbClr val="000000"/>
                          </a:solidFill>
                          <a:effectLst/>
                          <a:latin typeface="ＭＳ Ｐゴシック"/>
                        </a:rPr>
                        <a:t>　</a:t>
                      </a:r>
                    </a:p>
                  </a:txBody>
                  <a:tcPr marL="9525" marR="9525" marT="9522"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10011"/>
                  </a:ext>
                </a:extLst>
              </a:tr>
            </a:tbl>
          </a:graphicData>
        </a:graphic>
      </p:graphicFrame>
      <p:sp>
        <p:nvSpPr>
          <p:cNvPr id="15423" name="テキスト ボックス 2">
            <a:extLst>
              <a:ext uri="{FF2B5EF4-FFF2-40B4-BE49-F238E27FC236}">
                <a16:creationId xmlns:a16="http://schemas.microsoft.com/office/drawing/2014/main" id="{4E94CF22-1A56-4079-8402-C1B114691FE4}"/>
              </a:ext>
            </a:extLst>
          </p:cNvPr>
          <p:cNvSpPr txBox="1">
            <a:spLocks noChangeArrowheads="1"/>
          </p:cNvSpPr>
          <p:nvPr/>
        </p:nvSpPr>
        <p:spPr bwMode="auto">
          <a:xfrm>
            <a:off x="3935413" y="2608263"/>
            <a:ext cx="3803650" cy="923925"/>
          </a:xfrm>
          <a:prstGeom prst="rect">
            <a:avLst/>
          </a:prstGeom>
          <a:solidFill>
            <a:schemeClr val="bg1"/>
          </a:solidFill>
          <a:ln w="38100">
            <a:solidFill>
              <a:schemeClr val="tx1"/>
            </a:solidFill>
            <a:miter lim="800000"/>
            <a:headEnd/>
            <a:tailEnd/>
          </a:ln>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i="1">
                <a:latin typeface="ＭＳ Ｐゴシック" panose="020B0600070205080204" pitchFamily="50" charset="-128"/>
              </a:rPr>
              <a:t>委託事業で行う場合、「金額（千円）」項目には必要な金額を</a:t>
            </a:r>
            <a:r>
              <a:rPr lang="ja-JP" altLang="en-US" b="1" i="1" u="sng">
                <a:latin typeface="ＭＳ Ｐゴシック" panose="020B0600070205080204" pitchFamily="50" charset="-128"/>
              </a:rPr>
              <a:t>税込（</a:t>
            </a:r>
            <a:r>
              <a:rPr lang="en-US" altLang="ja-JP" b="1" i="1" u="sng">
                <a:latin typeface="ＭＳ Ｐゴシック" panose="020B0600070205080204" pitchFamily="50" charset="-128"/>
              </a:rPr>
              <a:t>10%</a:t>
            </a:r>
            <a:r>
              <a:rPr lang="ja-JP" altLang="en-US" b="1" i="1" u="sng">
                <a:latin typeface="ＭＳ Ｐゴシック" panose="020B0600070205080204" pitchFamily="50" charset="-128"/>
              </a:rPr>
              <a:t>）</a:t>
            </a:r>
            <a:r>
              <a:rPr lang="ja-JP" altLang="en-US" i="1">
                <a:latin typeface="ＭＳ Ｐゴシック" panose="020B0600070205080204" pitchFamily="50" charset="-128"/>
              </a:rPr>
              <a:t>で記載してください。</a:t>
            </a:r>
            <a:endParaRPr lang="ja-JP" altLang="en-US"/>
          </a:p>
        </p:txBody>
      </p:sp>
      <p:sp>
        <p:nvSpPr>
          <p:cNvPr id="15424" name="スライド番号プレースホルダー 2">
            <a:extLst>
              <a:ext uri="{FF2B5EF4-FFF2-40B4-BE49-F238E27FC236}">
                <a16:creationId xmlns:a16="http://schemas.microsoft.com/office/drawing/2014/main" id="{ED78766D-2DBA-4E75-8A7D-D0C6E9040F40}"/>
              </a:ext>
            </a:extLst>
          </p:cNvPr>
          <p:cNvSpPr>
            <a:spLocks noGrp="1"/>
          </p:cNvSpPr>
          <p:nvPr>
            <p:ph type="sldNum" sz="quarter" idx="12"/>
          </p:nvPr>
        </p:nvSpPr>
        <p:spPr>
          <a:xfrm>
            <a:off x="7767638" y="6888163"/>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B7030E9F-4E89-4E56-8B40-12D21F8AF85C}" type="slidenum">
              <a:rPr lang="en-US" altLang="ja-JP" smtClean="0"/>
              <a:pPr/>
              <a:t>9</a:t>
            </a:fld>
            <a:endParaRPr lang="en-US" altLang="ja-JP"/>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9d33e58-4a70-4799-89b5-fbd48a9ef91c" xsi:nil="true"/>
    <lcf76f155ced4ddcb4097134ff3c332f xmlns="db8c6a1f-dc61-4e9a-a7c2-cb609bd037f7">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84A194DB01FC3F4FACF505F7F4D18B1F" ma:contentTypeVersion="14" ma:contentTypeDescription="新しいドキュメントを作成します。" ma:contentTypeScope="" ma:versionID="ff741f68f6242b470c9d17083eff025c">
  <xsd:schema xmlns:xsd="http://www.w3.org/2001/XMLSchema" xmlns:xs="http://www.w3.org/2001/XMLSchema" xmlns:p="http://schemas.microsoft.com/office/2006/metadata/properties" xmlns:ns2="db8c6a1f-dc61-4e9a-a7c2-cb609bd037f7" xmlns:ns3="e9d33e58-4a70-4799-89b5-fbd48a9ef91c" targetNamespace="http://schemas.microsoft.com/office/2006/metadata/properties" ma:root="true" ma:fieldsID="a4b7d46984e2d865cabf057a88b11dc4" ns2:_="" ns3:_="">
    <xsd:import namespace="db8c6a1f-dc61-4e9a-a7c2-cb609bd037f7"/>
    <xsd:import namespace="e9d33e58-4a70-4799-89b5-fbd48a9ef91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Location"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8c6a1f-dc61-4e9a-a7c2-cb609bd037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descrip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d33e58-4a70-4799-89b5-fbd48a9ef91c"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cfdb37e-9a03-44fb-8317-7554b14e1444}" ma:internalName="TaxCatchAll" ma:showField="CatchAllData" ma:web="e9d33e58-4a70-4799-89b5-fbd48a9ef9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9FEC374-58BA-46C6-8DF4-0DFFCBBC8DFF}">
  <ds:schemaRefs>
    <ds:schemaRef ds:uri="db8c6a1f-dc61-4e9a-a7c2-cb609bd037f7"/>
    <ds:schemaRef ds:uri="e9d33e58-4a70-4799-89b5-fbd48a9ef91c"/>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861D958C-9434-4D2B-9266-1CE51ED4D452}">
  <ds:schemaRefs>
    <ds:schemaRef ds:uri="db8c6a1f-dc61-4e9a-a7c2-cb609bd037f7"/>
    <ds:schemaRef ds:uri="e9d33e58-4a70-4799-89b5-fbd48a9ef91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5D75AE15-18A8-43C5-8C59-BA3D0CEEB9B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PresentationFormat>Custom</PresentationFormat>
  <Slides>16</Slides>
  <Notes>3</Notes>
  <HiddenSlides>0</HiddenSlide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標準デザイン</vt:lpstr>
      <vt:lpstr>PowerPoint Presentation</vt:lpstr>
      <vt:lpstr>PowerPoint Presentation</vt:lpstr>
      <vt:lpstr>概要資料について ※本スライドは削除して提出してください。</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0x01010084A194DB01FC3F4FACF505F7F4D18B1F</vt:lpwstr>
  </property>
  <property fmtid="{D5CDD505-2E9C-101B-9397-08002B2CF9AE}" pid="3" name="MediaServiceImageTags">
    <vt:lpwstr/>
  </property>
</Properties>
</file>