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0" r:id="rId4"/>
    <p:sldMasterId id="2147483755" r:id="rId5"/>
  </p:sldMasterIdLst>
  <p:notesMasterIdLst>
    <p:notesMasterId r:id="rId8"/>
  </p:notesMasterIdLst>
  <p:handoutMasterIdLst>
    <p:handoutMasterId r:id="rId9"/>
  </p:handoutMasterIdLst>
  <p:sldIdLst>
    <p:sldId id="1532" r:id="rId6"/>
    <p:sldId id="1535" r:id="rId7"/>
  </p:sldIdLst>
  <p:sldSz cx="9144000" cy="6858000" type="screen4x3"/>
  <p:notesSz cx="6735763" cy="9866313"/>
  <p:defaultTextStyle>
    <a:defPPr>
      <a:defRPr lang="ja-JP"/>
    </a:defPPr>
    <a:lvl1pPr algn="ctr" rtl="0" fontAlgn="base">
      <a:spcBef>
        <a:spcPct val="50000"/>
      </a:spcBef>
      <a:spcAft>
        <a:spcPct val="0"/>
      </a:spcAft>
      <a:defRPr kumimoji="1" sz="1400" b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kumimoji="1" sz="1400" b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kumimoji="1" sz="1400" b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kumimoji="1" sz="1400" b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kumimoji="1" sz="1400" b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5pPr>
    <a:lvl6pPr marL="2286000" algn="l" defTabSz="914400" rtl="0" eaLnBrk="1" latinLnBrk="0" hangingPunct="1">
      <a:defRPr kumimoji="1" sz="1400" b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6pPr>
    <a:lvl7pPr marL="2743200" algn="l" defTabSz="914400" rtl="0" eaLnBrk="1" latinLnBrk="0" hangingPunct="1">
      <a:defRPr kumimoji="1" sz="1400" b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7pPr>
    <a:lvl8pPr marL="3200400" algn="l" defTabSz="914400" rtl="0" eaLnBrk="1" latinLnBrk="0" hangingPunct="1">
      <a:defRPr kumimoji="1" sz="1400" b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8pPr>
    <a:lvl9pPr marL="3657600" algn="l" defTabSz="914400" rtl="0" eaLnBrk="1" latinLnBrk="0" hangingPunct="1">
      <a:defRPr kumimoji="1" sz="1400" b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3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ehama sanshiro" initials="ms" lastIdx="1" clrIdx="0">
    <p:extLst>
      <p:ext uri="{19B8F6BF-5375-455C-9EA6-DF929625EA0E}">
        <p15:presenceInfo xmlns:p15="http://schemas.microsoft.com/office/powerpoint/2012/main" userId="S::maehama@intage.com::78f613c7-fca0-444b-9a98-55e5ee6a9a46" providerId="AD"/>
      </p:ext>
    </p:extLst>
  </p:cmAuthor>
  <p:cmAuthor id="2" name="竹本 龍平（RYUHEI TAKEMOTO）" initials="龍竹" lastIdx="2" clrIdx="1">
    <p:extLst>
      <p:ext uri="{19B8F6BF-5375-455C-9EA6-DF929625EA0E}">
        <p15:presenceInfo xmlns:p15="http://schemas.microsoft.com/office/powerpoint/2012/main" userId="S::TAKEMO12@moe.go.jp::3dccf6de-1235-4f06-939d-a14f7c7020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FFFF"/>
    <a:srgbClr val="E5EFF8"/>
    <a:srgbClr val="0066FF"/>
    <a:srgbClr val="FF6699"/>
    <a:srgbClr val="FF9999"/>
    <a:srgbClr val="CCFFCC"/>
    <a:srgbClr val="0000CC"/>
    <a:srgbClr val="CCFF99"/>
    <a:srgbClr val="75FF75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1" autoAdjust="0"/>
    <p:restoredTop sz="95090" autoAdjust="0"/>
  </p:normalViewPr>
  <p:slideViewPr>
    <p:cSldViewPr>
      <p:cViewPr varScale="1">
        <p:scale>
          <a:sx n="82" d="100"/>
          <a:sy n="82" d="100"/>
        </p:scale>
        <p:origin x="1531" y="91"/>
      </p:cViewPr>
      <p:guideLst>
        <p:guide orient="horz" pos="2160"/>
        <p:guide pos="5307"/>
      </p:guideLst>
    </p:cSldViewPr>
  </p:slideViewPr>
  <p:outlineViewPr>
    <p:cViewPr>
      <p:scale>
        <a:sx n="33" d="100"/>
        <a:sy n="33" d="100"/>
      </p:scale>
      <p:origin x="0" y="41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8195"/>
    </p:cViewPr>
  </p:sorterViewPr>
  <p:notesViewPr>
    <p:cSldViewPr>
      <p:cViewPr>
        <p:scale>
          <a:sx n="75" d="100"/>
          <a:sy n="75" d="100"/>
        </p:scale>
        <p:origin x="-1254" y="-72"/>
      </p:cViewPr>
      <p:guideLst>
        <p:guide orient="horz" pos="3107"/>
        <p:guide pos="2121"/>
      </p:guideLst>
    </p:cSldViewPr>
  </p:notesViewPr>
  <p:gridSpacing cx="36004" cy="36004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commentAuthors.xml" Type="http://schemas.openxmlformats.org/officeDocument/2006/relationships/commentAuthors"/><Relationship Id="rId11" Target="presProps.xml" Type="http://schemas.openxmlformats.org/officeDocument/2006/relationships/presProps"/><Relationship Id="rId12" Target="viewProps.xml" Type="http://schemas.openxmlformats.org/officeDocument/2006/relationships/viewProps"/><Relationship Id="rId13" Target="theme/theme1.xml" Type="http://schemas.openxmlformats.org/officeDocument/2006/relationships/theme"/><Relationship Id="rId14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Masters/slideMaster2.xml" Type="http://schemas.openxmlformats.org/officeDocument/2006/relationships/slideMaster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notesMasters/notesMaster1.xml" Type="http://schemas.openxmlformats.org/officeDocument/2006/relationships/notesMaster"/><Relationship Id="rId9" Target="handoutMasters/handoutMaster1.xml" Type="http://schemas.openxmlformats.org/officeDocument/2006/relationships/handoutMaster"/></Relationships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17" tIns="45308" rIns="90617" bIns="45308" numCol="1" anchor="t" anchorCtr="0" compatLnSpc="1">
            <a:prstTxWarp prst="textNoShape">
              <a:avLst/>
            </a:prstTxWarp>
          </a:bodyPr>
          <a:lstStyle>
            <a:lvl1pPr algn="l" defTabSz="906317">
              <a:spcBef>
                <a:spcPct val="0"/>
              </a:spcBef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1" y="1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17" tIns="45308" rIns="90617" bIns="45308" numCol="1" anchor="t" anchorCtr="0" compatLnSpc="1">
            <a:prstTxWarp prst="textNoShape">
              <a:avLst/>
            </a:prstTxWarp>
          </a:bodyPr>
          <a:lstStyle>
            <a:lvl1pPr algn="r" defTabSz="906317">
              <a:spcBef>
                <a:spcPct val="0"/>
              </a:spcBef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17" tIns="45308" rIns="90617" bIns="45308" numCol="1" anchor="b" anchorCtr="0" compatLnSpc="1">
            <a:prstTxWarp prst="textNoShape">
              <a:avLst/>
            </a:prstTxWarp>
          </a:bodyPr>
          <a:lstStyle>
            <a:lvl1pPr algn="l" defTabSz="906317">
              <a:spcBef>
                <a:spcPct val="0"/>
              </a:spcBef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1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17" tIns="45308" rIns="90617" bIns="45308" numCol="1" anchor="b" anchorCtr="0" compatLnSpc="1">
            <a:prstTxWarp prst="textNoShape">
              <a:avLst/>
            </a:prstTxWarp>
          </a:bodyPr>
          <a:lstStyle>
            <a:lvl1pPr algn="r" defTabSz="906317">
              <a:spcBef>
                <a:spcPct val="0"/>
              </a:spcBef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888866EB-8419-480A-9215-21285F44CCC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73012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17" tIns="45308" rIns="90617" bIns="45308" numCol="1" anchor="t" anchorCtr="0" compatLnSpc="1">
            <a:prstTxWarp prst="textNoShape">
              <a:avLst/>
            </a:prstTxWarp>
          </a:bodyPr>
          <a:lstStyle>
            <a:lvl1pPr algn="l" defTabSz="906317">
              <a:spcBef>
                <a:spcPct val="0"/>
              </a:spcBef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1" y="1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17" tIns="45308" rIns="90617" bIns="45308" numCol="1" anchor="t" anchorCtr="0" compatLnSpc="1">
            <a:prstTxWarp prst="textNoShape">
              <a:avLst/>
            </a:prstTxWarp>
          </a:bodyPr>
          <a:lstStyle>
            <a:lvl1pPr algn="r" defTabSz="906317">
              <a:spcBef>
                <a:spcPct val="0"/>
              </a:spcBef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4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75" y="741363"/>
            <a:ext cx="4929188" cy="3697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6" y="4686301"/>
            <a:ext cx="4938713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17" tIns="45308" rIns="90617" bIns="45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601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17" tIns="45308" rIns="90617" bIns="45308" numCol="1" anchor="b" anchorCtr="0" compatLnSpc="1">
            <a:prstTxWarp prst="textNoShape">
              <a:avLst/>
            </a:prstTxWarp>
          </a:bodyPr>
          <a:lstStyle>
            <a:lvl1pPr algn="l" defTabSz="906317">
              <a:spcBef>
                <a:spcPct val="0"/>
              </a:spcBef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1" y="9372601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17" tIns="45308" rIns="90617" bIns="45308" numCol="1" anchor="b" anchorCtr="0" compatLnSpc="1">
            <a:prstTxWarp prst="textNoShape">
              <a:avLst/>
            </a:prstTxWarp>
          </a:bodyPr>
          <a:lstStyle>
            <a:lvl1pPr algn="r" defTabSz="906317">
              <a:spcBef>
                <a:spcPct val="0"/>
              </a:spcBef>
              <a:defRPr sz="12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675BB059-3C8C-4DE8-AD7A-1F996F4353F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1025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38EB26-3511-45D9-BB5D-5A1AFA477523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9FE1A-E6F7-46BB-958A-78BDD3450EF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25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70960F-FE56-43E3-ADFE-00BEB41158AC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D2FF7-D2D0-4B53-8EAF-491ED18528D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103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9D0252-F411-4A57-BA92-D3EB320DF3E9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CA55B-28CB-47C7-B1ED-D531D682885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10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2E8C46-915A-433B-B4BD-6E9BF4A87272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C5E41-98EE-433B-9C90-C9241878F26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402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ACC766-CBEC-48E5-835B-96D493B802A2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7FD0F-2370-4F40-AA96-33328FE091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444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1FFCC16-86BB-4072-9A49-1D3665A3744E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010400" y="6524625"/>
            <a:ext cx="2133600" cy="2254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C8467-C9E6-442E-9E15-46D0493BCB9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015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E429FE-32F2-4E4B-B64D-0702F210C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A1C56E2-9F40-4F00-A326-702790B17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969DC5-056C-4CDA-AAFB-4ECCAC30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24C05-A9E3-4B23-B86C-EB1A8A771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EE3573-61A6-4774-B210-9752712F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831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9E9E69-1CCA-4DC5-9CAD-97188A8E3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8BA589-85E7-479D-919B-A90839AFE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F6BD9F-949A-4CF7-B3B0-0C433B569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1F98A0-B319-4AEB-9D0E-8FF11DC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A816F0-3510-4FAA-968C-E847301B4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110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BF2C4A-5E46-4110-9D8D-4E594C0E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0E8B65-387A-4D9B-BFAA-C6219105B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66C6B5-642E-4594-B6E1-F781E301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2C9729-F196-44D2-A55B-9B925EB05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7D9990-A9FB-4ED7-B683-5BCB7C408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876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FD7AC7-3C0B-4076-B6B3-002822757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E24104-6F29-4F35-AAE6-741E83CA53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725C0A-AEB7-4E01-BFA0-2D20817E2B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B343FA-8EB1-43A0-93F5-B6F4405A5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03E88BE-4793-4E2D-B713-7D128D4EC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5C2395-0130-4781-A78F-76D3DD09A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9689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ECD7D6-B7AE-4E1C-B53D-4B58DDF27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5AEEAD-C62B-4F6E-B4E1-C16216272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8060F98-F540-44FB-8297-946A91636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B6CCA2-D26C-40BE-9ED3-2C3D8400B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CB698F6-8852-4316-8DC2-804A41A0C6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083F262-6822-4593-B2DB-15E99F5FB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8F6F412-557E-4F6B-9046-AC274472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2B7ACD3-020E-44B0-91D2-C2B62F63F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57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12EB4-B1FB-4BB7-9B9E-9AB67999C584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E62A9-D1BE-4DE5-BB3A-F57DD9AE5F6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8386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9A5EC-6C1F-4046-B6CF-55DC393ED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B8B7AEE-C927-4A43-9A5D-DFE8EAAD1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FD4616D-0535-4E5B-B0BC-571F6DA9A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441E306-D7DF-439B-B935-708272AED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064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DE6CB33-C542-49CE-85B0-EF5FB913E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1CE0DA8-725A-4709-BB71-F7B65A250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8574E6-1DA3-4DF2-ABEF-DCD6986BA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280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9AFC84-BF2E-4B49-97F8-1E3816370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C70898-768F-40B2-90FB-41154CDFB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9E7F71-F3EB-41E8-9DF7-2ED772B9A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82EA40-198C-4628-94CA-5E2F45E07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C208C4-CAE7-4CD7-BD19-B52BE1D09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AA4293-3896-4253-9F71-DC2D11691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0369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DDE7E3-9F6F-41D4-8359-89F66B583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15544BF-51A3-4678-A413-1197E34E0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D7B846-4E47-4E10-902E-B80119AA4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34A149-AF5A-4A35-BCE2-D5D6DF7CF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B2F415-6842-4D0A-B47C-2AF48B9B3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04919F-5F86-4611-9C90-B5D69A68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906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43A291-5200-487F-9FB1-CEB99EFC5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7FB8D06-76F9-40B6-A123-02FAA5A63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FE84FB-FA2B-4309-B1EA-D6F2EB15E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68872C-598E-4124-A1E7-7B8C5D29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7644A9-1C75-46D3-9945-C274CC503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3928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9B2942E-3AC5-42BE-8A44-FCDB7335D4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AA0F1B-5E62-4B74-B449-9EE0696D8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5140A6-DEA4-43E4-8355-973953982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43FB23-9AC2-4F81-A19D-C76DFB582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6AB291-B47C-480E-9FA0-07623C559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27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F17383-F248-44C2-A33F-7D711036B441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8CE85-C15C-4D2B-95FA-A5A83EF09CF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99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7D9F6-7D0B-4DA5-8194-6DF32878DBBF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08C0F-8768-4512-8CC3-027BF618C60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42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25A39-A2AD-4F65-BB06-A381DE2AC0F8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A1FAF-E5EF-412D-A884-3DEDD0997E4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16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CF88-30ED-4608-A30F-5F51A9637B38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1B331-B077-4E09-85EA-3F3DEC56F8B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278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B8C51F-CDF1-42E4-89BC-C6BEE465D018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5374C-93E8-40DF-81EA-1F22559AD3F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30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C7F945-973D-4319-9274-60D01A0B01D7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04436-EEF8-4467-B38A-C07E08F1A95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46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278A8E-C49D-473E-BC78-F5B73251AFAC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C7A85-5566-42E8-935D-45E127A1E2B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59638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theme/theme1.xml" Type="http://schemas.openxmlformats.org/officeDocument/2006/relationships/theme"/><Relationship Id="rId16" Target="http://www.env.go.jp/index.html" TargetMode="External" Type="http://schemas.openxmlformats.org/officeDocument/2006/relationships/hyperlink"/><Relationship Id="rId17" Target="../media/image1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5.xml" Type="http://schemas.openxmlformats.org/officeDocument/2006/relationships/slideLayout"/><Relationship Id="rId10" Target="../slideLayouts/slideLayout24.xml" Type="http://schemas.openxmlformats.org/officeDocument/2006/relationships/slideLayout"/><Relationship Id="rId11" Target="../slideLayouts/slideLayout25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6.xml" Type="http://schemas.openxmlformats.org/officeDocument/2006/relationships/slideLayout"/><Relationship Id="rId3" Target="../slideLayouts/slideLayout17.xml" Type="http://schemas.openxmlformats.org/officeDocument/2006/relationships/slideLayout"/><Relationship Id="rId4" Target="../slideLayouts/slideLayout18.xml" Type="http://schemas.openxmlformats.org/officeDocument/2006/relationships/slideLayout"/><Relationship Id="rId5" Target="../slideLayouts/slideLayout19.xml" Type="http://schemas.openxmlformats.org/officeDocument/2006/relationships/slideLayout"/><Relationship Id="rId6" Target="../slideLayouts/slideLayout20.xml" Type="http://schemas.openxmlformats.org/officeDocument/2006/relationships/slideLayout"/><Relationship Id="rId7" Target="../slideLayouts/slideLayout21.xml" Type="http://schemas.openxmlformats.org/officeDocument/2006/relationships/slideLayout"/><Relationship Id="rId8" Target="../slideLayouts/slideLayout22.xml" Type="http://schemas.openxmlformats.org/officeDocument/2006/relationships/slideLayout"/><Relationship Id="rId9" Target="../slideLayouts/slideLayout2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91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b="0">
                <a:ea typeface="ＭＳ Ｐゴシック" pitchFamily="50" charset="-128"/>
              </a:defRPr>
            </a:lvl1pPr>
          </a:lstStyle>
          <a:p>
            <a:fld id="{BE87DD42-E742-44E8-8018-3C049B176225}" type="datetime1">
              <a:rPr lang="ja-JP" altLang="en-US">
                <a:solidFill>
                  <a:srgbClr val="000000"/>
                </a:solidFill>
              </a:rPr>
              <a:pPr/>
              <a:t>2026/3/19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91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b="0">
                <a:ea typeface="ＭＳ Ｐゴシック" pitchFamily="50" charset="-128"/>
              </a:defRPr>
            </a:lvl1pPr>
          </a:lstStyle>
          <a:p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91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24625"/>
            <a:ext cx="21336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ea typeface="ＭＳ Ｐゴシック" pitchFamily="50" charset="-128"/>
              </a:defRPr>
            </a:lvl1pPr>
          </a:lstStyle>
          <a:p>
            <a:pPr>
              <a:defRPr/>
            </a:pPr>
            <a:fld id="{921AD48F-41A7-4359-8D77-F6C6AD451EE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pic>
        <p:nvPicPr>
          <p:cNvPr id="8" name="図 7" descr="環境省：Ministry of the Environment">
            <a:hlinkClick r:id="rId16"/>
          </p:cNvPr>
          <p:cNvPicPr/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5" y="0"/>
            <a:ext cx="1666875" cy="619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637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EF617FE-B641-4AE5-83F6-5764438A2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B2198-B58B-47AE-AD62-AC0F26B59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02D5FE-0EEB-456E-82AA-C2B6787C87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3527C-503C-494B-BDB2-A123377F08E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AB9D96-DBC9-4E42-A7BB-9BA3C7B457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243859-7713-4B76-B8EB-E399541AA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731AE-8B36-4808-91DC-010476ECAB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81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ine 2"/>
          <p:cNvSpPr>
            <a:spLocks noChangeShapeType="1"/>
          </p:cNvSpPr>
          <p:nvPr/>
        </p:nvSpPr>
        <p:spPr bwMode="auto">
          <a:xfrm>
            <a:off x="180000" y="872716"/>
            <a:ext cx="7200000" cy="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41312" y="167117"/>
            <a:ext cx="8816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ja-JP" altLang="en-US" sz="2600" b="0" dirty="0">
                <a:solidFill>
                  <a:srgbClr val="333399"/>
                </a:solidFill>
                <a:latin typeface="Verdana" panose="020B0604030504040204" pitchFamily="34" charset="0"/>
                <a:ea typeface="HGS創英角ｺﾞｼｯｸUB" panose="020B0900000000000000" pitchFamily="50" charset="-128"/>
              </a:rPr>
              <a:t>調達実績の概要の取りまとめ及び公表</a:t>
            </a:r>
            <a:endParaRPr lang="en-US" altLang="ja-JP" sz="2600" b="0" dirty="0">
              <a:solidFill>
                <a:srgbClr val="333399"/>
              </a:solidFill>
              <a:latin typeface="Verdana" panose="020B0604030504040204" pitchFamily="34" charset="0"/>
              <a:ea typeface="HGS創英角ｺﾞｼｯｸUB" panose="020B0900000000000000" pitchFamily="50" charset="-128"/>
            </a:endParaRPr>
          </a:p>
          <a:p>
            <a:pPr algn="l">
              <a:spcBef>
                <a:spcPct val="0"/>
              </a:spcBef>
            </a:pPr>
            <a:r>
              <a:rPr lang="ja-JP" altLang="en-US" sz="2600" b="0" dirty="0">
                <a:solidFill>
                  <a:srgbClr val="333399"/>
                </a:solidFill>
                <a:latin typeface="Verdana" panose="020B0604030504040204" pitchFamily="34" charset="0"/>
                <a:ea typeface="HGS創英角ｺﾞｼｯｸUB" panose="020B0900000000000000" pitchFamily="50" charset="-128"/>
              </a:rPr>
              <a:t>並びに環境大臣への通知の項目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B9AD87-4A43-48A4-8DE7-0A0262955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557433"/>
            <a:ext cx="1600200" cy="30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3600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400" b="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9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5C73EE-33D0-7CE8-1C35-DB1F2D5B627A}"/>
              </a:ext>
            </a:extLst>
          </p:cNvPr>
          <p:cNvSpPr txBox="1"/>
          <p:nvPr/>
        </p:nvSpPr>
        <p:spPr>
          <a:xfrm>
            <a:off x="216286" y="1712574"/>
            <a:ext cx="8927714" cy="4816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（１）特定調達品目の調達状況</a:t>
            </a:r>
          </a:p>
          <a:p>
            <a:pPr algn="l">
              <a:spcBef>
                <a:spcPts val="600"/>
              </a:spcBef>
            </a:pP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①　目標達成状況等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各特定調達品目の調達量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各特定調達物品等の調達量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各特定調達品目の目標、特定調達物品等の調達率、目標達成率</a:t>
            </a:r>
            <a:endParaRPr lang="en-US" altLang="ja-JP" sz="1800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spcBef>
                <a:spcPts val="600"/>
              </a:spcBef>
            </a:pPr>
            <a:endParaRPr lang="ja-JP" altLang="en-US" sz="500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spcBef>
                <a:spcPts val="600"/>
              </a:spcBef>
            </a:pP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②　調達目標を達成できなかった場合の理由等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判断の基準を満足しない物品等の調達量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調達した判断の基準を満足しない物品等の内容（特徴、仕様、環境への配慮等）</a:t>
            </a:r>
            <a:endParaRPr lang="ja-JP" altLang="en-US" sz="2000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判断の基準を満足する物品等が調達できなかった理由</a:t>
            </a:r>
          </a:p>
          <a:p>
            <a:pPr algn="l">
              <a:spcBef>
                <a:spcPts val="600"/>
              </a:spcBef>
            </a:pPr>
            <a:endParaRPr lang="en-US" altLang="ja-JP" sz="500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spcBef>
                <a:spcPts val="600"/>
              </a:spcBef>
            </a:pP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③　判断の基準より高い基準を満足する物品等の調達状況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環境への配慮の内容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調達量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C82E81-91E4-EC6B-485D-2C523A06AABB}"/>
              </a:ext>
            </a:extLst>
          </p:cNvPr>
          <p:cNvSpPr/>
          <p:nvPr/>
        </p:nvSpPr>
        <p:spPr bwMode="auto">
          <a:xfrm>
            <a:off x="180000" y="1068684"/>
            <a:ext cx="4139972" cy="519682"/>
          </a:xfrm>
          <a:prstGeom prst="rect">
            <a:avLst/>
          </a:prstGeom>
          <a:solidFill>
            <a:srgbClr val="E1FF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>
              <a:spcBef>
                <a:spcPts val="600"/>
              </a:spcBef>
            </a:pPr>
            <a:r>
              <a:rPr lang="ja-JP" altLang="en-US" sz="24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１．調達実績の概要の内容</a:t>
            </a:r>
          </a:p>
        </p:txBody>
      </p:sp>
    </p:spTree>
    <p:extLst>
      <p:ext uri="{BB962C8B-B14F-4D97-AF65-F5344CB8AC3E}">
        <p14:creationId xmlns:p14="http://schemas.microsoft.com/office/powerpoint/2010/main" val="3843378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9D13B-E86B-52A0-75DA-3A7F57E23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ine 2">
            <a:extLst>
              <a:ext uri="{FF2B5EF4-FFF2-40B4-BE49-F238E27FC236}">
                <a16:creationId xmlns:a16="http://schemas.microsoft.com/office/drawing/2014/main" id="{1022BB39-A83D-9AD2-F3B4-BA6FC3ECA4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000" y="872716"/>
            <a:ext cx="7200000" cy="0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FA76024E-272B-72B8-00FD-2A5EB2E2B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312" y="167117"/>
            <a:ext cx="88163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ja-JP" altLang="en-US" sz="2600" b="0" dirty="0">
                <a:solidFill>
                  <a:srgbClr val="333399"/>
                </a:solidFill>
                <a:latin typeface="Verdana" panose="020B0604030504040204" pitchFamily="34" charset="0"/>
                <a:ea typeface="HGS創英角ｺﾞｼｯｸUB" panose="020B0900000000000000" pitchFamily="50" charset="-128"/>
              </a:rPr>
              <a:t>調達実績の概要の取りまとめ及び公表</a:t>
            </a:r>
            <a:endParaRPr lang="en-US" altLang="ja-JP" sz="2600" b="0" dirty="0">
              <a:solidFill>
                <a:srgbClr val="333399"/>
              </a:solidFill>
              <a:latin typeface="Verdana" panose="020B0604030504040204" pitchFamily="34" charset="0"/>
              <a:ea typeface="HGS創英角ｺﾞｼｯｸUB" panose="020B0900000000000000" pitchFamily="50" charset="-128"/>
            </a:endParaRPr>
          </a:p>
          <a:p>
            <a:pPr algn="l">
              <a:spcBef>
                <a:spcPct val="0"/>
              </a:spcBef>
            </a:pPr>
            <a:r>
              <a:rPr lang="ja-JP" altLang="en-US" sz="2600" b="0" dirty="0">
                <a:solidFill>
                  <a:srgbClr val="333399"/>
                </a:solidFill>
                <a:latin typeface="Verdana" panose="020B0604030504040204" pitchFamily="34" charset="0"/>
                <a:ea typeface="HGS創英角ｺﾞｼｯｸUB" panose="020B0900000000000000" pitchFamily="50" charset="-128"/>
              </a:rPr>
              <a:t>並びに環境大臣への通知の項目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A70154-2642-9B6F-AC91-BF5D4E67A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6557433"/>
            <a:ext cx="1600200" cy="30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3600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400" b="0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ctr" rtl="0" fontAlgn="base">
              <a:spcBef>
                <a:spcPct val="50000"/>
              </a:spcBef>
              <a:spcAft>
                <a:spcPct val="0"/>
              </a:spcAft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2pPr>
            <a:lvl3pPr marL="914400" algn="ctr" rtl="0" fontAlgn="base">
              <a:spcBef>
                <a:spcPct val="50000"/>
              </a:spcBef>
              <a:spcAft>
                <a:spcPct val="0"/>
              </a:spcAft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3pPr>
            <a:lvl4pPr marL="1371600" algn="ctr" rtl="0" fontAlgn="base">
              <a:spcBef>
                <a:spcPct val="50000"/>
              </a:spcBef>
              <a:spcAft>
                <a:spcPct val="0"/>
              </a:spcAft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4pPr>
            <a:lvl5pPr marL="1828800" algn="ctr" rtl="0" fontAlgn="base">
              <a:spcBef>
                <a:spcPct val="50000"/>
              </a:spcBef>
              <a:spcAft>
                <a:spcPct val="0"/>
              </a:spcAft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+mn-cs"/>
              </a:defRPr>
            </a:lvl9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166287-A9EC-9E57-96BF-7098BC6D2A2D}"/>
              </a:ext>
            </a:extLst>
          </p:cNvPr>
          <p:cNvSpPr txBox="1"/>
          <p:nvPr/>
        </p:nvSpPr>
        <p:spPr>
          <a:xfrm>
            <a:off x="180000" y="1151453"/>
            <a:ext cx="8816362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（２）特定調達物品等以外の環境物品等の調達状況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環境物品等の名称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環境への配慮の内容</a:t>
            </a:r>
          </a:p>
          <a:p>
            <a:pPr algn="l">
              <a:spcBef>
                <a:spcPts val="600"/>
              </a:spcBef>
            </a:pP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18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前項（１）①から③に関する事項</a:t>
            </a:r>
          </a:p>
          <a:p>
            <a:pPr algn="l">
              <a:spcBef>
                <a:spcPts val="600"/>
              </a:spcBef>
            </a:pPr>
            <a:endParaRPr lang="en-US" altLang="ja-JP" sz="2000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spcBef>
                <a:spcPts val="600"/>
              </a:spcBef>
            </a:pP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（３）その他の物品、役務の調達に当たっての環境配慮の実績</a:t>
            </a:r>
          </a:p>
          <a:p>
            <a:pPr algn="l">
              <a:spcBef>
                <a:spcPts val="600"/>
              </a:spcBef>
            </a:pP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sz="2000" b="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（例えば、受注者の環境負荷低減への取組の考慮、入札方法の工夫等）</a:t>
            </a:r>
          </a:p>
          <a:p>
            <a:pPr algn="l">
              <a:spcBef>
                <a:spcPts val="600"/>
              </a:spcBef>
            </a:pPr>
            <a:endParaRPr lang="ja-JP" altLang="en-US" sz="2000" dirty="0">
              <a:solidFill>
                <a:schemeClr val="bg2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spcBef>
                <a:spcPts val="600"/>
              </a:spcBef>
            </a:pP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（４）当該年度調達実績に関する評価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9CBD9C7-A134-4286-176E-97C6D8FC4476}"/>
              </a:ext>
            </a:extLst>
          </p:cNvPr>
          <p:cNvSpPr/>
          <p:nvPr/>
        </p:nvSpPr>
        <p:spPr bwMode="auto">
          <a:xfrm>
            <a:off x="287524" y="5013176"/>
            <a:ext cx="3780420" cy="519682"/>
          </a:xfrm>
          <a:prstGeom prst="rect">
            <a:avLst/>
          </a:prstGeom>
          <a:solidFill>
            <a:srgbClr val="E1FFFF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l">
              <a:spcBef>
                <a:spcPts val="600"/>
              </a:spcBef>
            </a:pPr>
            <a:r>
              <a:rPr lang="ja-JP" altLang="en-US" sz="24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２．環境大臣への通知期限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A00946F-2443-68B8-4C2A-EA2E496BC3D6}"/>
              </a:ext>
            </a:extLst>
          </p:cNvPr>
          <p:cNvSpPr txBox="1"/>
          <p:nvPr/>
        </p:nvSpPr>
        <p:spPr>
          <a:xfrm>
            <a:off x="294923" y="5706547"/>
            <a:ext cx="427707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•</a:t>
            </a: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令和</a:t>
            </a:r>
            <a:r>
              <a:rPr lang="en-US" altLang="ja-JP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2000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日（金）</a:t>
            </a:r>
          </a:p>
        </p:txBody>
      </p:sp>
    </p:spTree>
    <p:extLst>
      <p:ext uri="{BB962C8B-B14F-4D97-AF65-F5344CB8AC3E}">
        <p14:creationId xmlns:p14="http://schemas.microsoft.com/office/powerpoint/2010/main" val="1323492073"/>
      </p:ext>
    </p:extLst>
  </p:cSld>
  <p:clrMapOvr>
    <a:masterClrMapping/>
  </p:clrMapOvr>
</p:sld>
</file>

<file path=ppt/theme/theme1.xml><?xml version="1.0" encoding="utf-8"?>
<a:theme xmlns:a="http://schemas.openxmlformats.org/drawingml/2006/main" name="7_標準デザイン">
  <a:themeElements>
    <a:clrScheme name="1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1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5B3CB8B7167914BACF3B6FECA535FB8" ma:contentTypeVersion="14" ma:contentTypeDescription="新しいドキュメントを作成します。" ma:contentTypeScope="" ma:versionID="52234ad15a8311046f241d8266c003e9">
  <xsd:schema xmlns:xsd="http://www.w3.org/2001/XMLSchema" xmlns:xs="http://www.w3.org/2001/XMLSchema" xmlns:p="http://schemas.microsoft.com/office/2006/metadata/properties" xmlns:ns2="acd276d6-825f-4adf-b230-fb8f800f4f96" xmlns:ns3="e9d33e58-4a70-4799-89b5-fbd48a9ef91c" targetNamespace="http://schemas.microsoft.com/office/2006/metadata/properties" ma:root="true" ma:fieldsID="ccedd9dd2988c165a1a4a5943ed5c859" ns2:_="" ns3:_="">
    <xsd:import namespace="acd276d6-825f-4adf-b230-fb8f800f4f96"/>
    <xsd:import namespace="e9d33e58-4a70-4799-89b5-fbd48a9ef9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d276d6-825f-4adf-b230-fb8f800f4f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d33e58-4a70-4799-89b5-fbd48a9ef91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05c10d3-8ddc-45f9-9d29-4fe495a40e50}" ma:internalName="TaxCatchAll" ma:showField="CatchAllData" ma:web="e9d33e58-4a70-4799-89b5-fbd48a9ef9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d33e58-4a70-4799-89b5-fbd48a9ef91c" xsi:nil="true"/>
    <lcf76f155ced4ddcb4097134ff3c332f xmlns="acd276d6-825f-4adf-b230-fb8f800f4f9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5DC276E-CB2C-420F-9A85-1158AF40F9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ED1FC6-26AC-4199-BC74-1C09B63B5B01}"/>
</file>

<file path=customXml/itemProps3.xml><?xml version="1.0" encoding="utf-8"?>
<ds:datastoreItem xmlns:ds="http://schemas.openxmlformats.org/officeDocument/2006/customXml" ds:itemID="{1F17CDB7-CDC7-4F55-A70C-680207D3E596}">
  <ds:schemaRefs>
    <ds:schemaRef ds:uri="http://schemas.microsoft.com/office/2006/metadata/properties"/>
    <ds:schemaRef ds:uri="http://schemas.microsoft.com/office/infopath/2007/PartnerControls"/>
    <ds:schemaRef ds:uri="e9d33e58-4a70-4799-89b5-fbd48a9ef91c"/>
    <ds:schemaRef ds:uri="acd276d6-825f-4adf-b230-fb8f800f4f9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Words>284</Words>
  <PresentationFormat>画面に合わせる (4:3)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Verdana</vt:lpstr>
      <vt:lpstr>7_標準デザイン</vt:lpstr>
      <vt:lpstr>デザインの設定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0x01010015B3CB8B7167914BACF3B6FECA535FB8</vt:lpwstr>
  </property>
</Properties>
</file>