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sldIdLst>
    <p:sldId id="261" r:id="rId5"/>
    <p:sldId id="262" r:id="rId6"/>
  </p:sldIdLst>
  <p:sldSz cx="10691813" cy="755967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6238" autoAdjust="0"/>
  </p:normalViewPr>
  <p:slideViewPr>
    <p:cSldViewPr snapToGrid="0" showGuides="1">
      <p:cViewPr varScale="1">
        <p:scale>
          <a:sx n="65" d="100"/>
          <a:sy n="65" d="100"/>
        </p:scale>
        <p:origin x="1048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61924" y="189756"/>
            <a:ext cx="10367963" cy="324000"/>
          </a:xfrm>
          <a:prstGeom prst="rect">
            <a:avLst/>
          </a:prstGeom>
          <a:solidFill>
            <a:schemeClr val="bg2"/>
          </a:solidFill>
        </p:spPr>
        <p:txBody>
          <a:bodyPr lIns="72000" tIns="0" rIns="72000" bIns="0" anchor="ctr" anchorCtr="0"/>
          <a:lstStyle>
            <a:lvl1pPr algn="l">
              <a:defRPr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6" name="コンテンツ プレースホルダー 3">
            <a:extLst>
              <a:ext uri="{FF2B5EF4-FFF2-40B4-BE49-F238E27FC236}">
                <a16:creationId xmlns:a16="http://schemas.microsoft.com/office/drawing/2014/main" id="{82E7CC96-AD92-4DB8-A6DF-38501F45316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1925" y="585756"/>
            <a:ext cx="10367963" cy="108032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sz="1400"/>
            </a:lvl1pPr>
            <a:lvl2pPr marL="301625" indent="-101600" algn="l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/>
            </a:lvl2pPr>
            <a:lvl3pPr marL="492125" indent="-180975" algn="l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sz="1100"/>
            </a:lvl3pPr>
            <a:lvl4pPr marL="663575" indent="-165100" algn="l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sz="1000"/>
            </a:lvl4pPr>
            <a:lvl5pPr algn="l">
              <a:defRPr sz="2000"/>
            </a:lvl5pPr>
          </a:lstStyle>
          <a:p>
            <a:pPr lvl="0"/>
            <a:r>
              <a:rPr kumimoji="1" lang="ja-JP" altLang="en-US" dirty="0"/>
              <a:t>リード文レベルあり（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レベルまで選べます）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121299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61772" y="1042609"/>
            <a:ext cx="10368269" cy="6337679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06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1007943" rtl="0" eaLnBrk="1" latinLnBrk="0" hangingPunct="1">
        <a:lnSpc>
          <a:spcPct val="90000"/>
        </a:lnSpc>
        <a:spcBef>
          <a:spcPts val="1102"/>
        </a:spcBef>
        <a:buFontTx/>
        <a:buNone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 userDrawn="1">
          <p15:clr>
            <a:srgbClr val="F26B43"/>
          </p15:clr>
        </p15:guide>
        <p15:guide id="2" orient="horz" pos="2381" userDrawn="1">
          <p15:clr>
            <a:srgbClr val="F26B43"/>
          </p15:clr>
        </p15:guide>
        <p15:guide id="3" orient="horz" pos="22" userDrawn="1">
          <p15:clr>
            <a:srgbClr val="F26B43"/>
          </p15:clr>
        </p15:guide>
        <p15:guide id="4" orient="horz" pos="4649" userDrawn="1">
          <p15:clr>
            <a:srgbClr val="F26B43"/>
          </p15:clr>
        </p15:guide>
        <p15:guide id="5" pos="6633" userDrawn="1">
          <p15:clr>
            <a:srgbClr val="F26B43"/>
          </p15:clr>
        </p15:guide>
        <p15:guide id="6" pos="102" userDrawn="1">
          <p15:clr>
            <a:srgbClr val="F26B43"/>
          </p15:clr>
        </p15:guide>
        <p15:guide id="7" orient="horz" pos="7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AC9A93C-9F02-4DC8-B148-E25C7E19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4" y="189756"/>
            <a:ext cx="9385199" cy="324000"/>
          </a:xfrm>
        </p:spPr>
        <p:txBody>
          <a:bodyPr/>
          <a:lstStyle/>
          <a:p>
            <a:r>
              <a:rPr lang="ja-JP" altLang="en-US" dirty="0"/>
              <a:t>事業名</a:t>
            </a:r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63C1A3-0E56-53BC-D9B6-FA9C5694B104}"/>
              </a:ext>
            </a:extLst>
          </p:cNvPr>
          <p:cNvSpPr/>
          <p:nvPr/>
        </p:nvSpPr>
        <p:spPr>
          <a:xfrm>
            <a:off x="5345905" y="4591665"/>
            <a:ext cx="4394718" cy="276842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C2C687-7FE1-B924-1822-89C6D7ED8C28}"/>
              </a:ext>
            </a:extLst>
          </p:cNvPr>
          <p:cNvSpPr/>
          <p:nvPr/>
        </p:nvSpPr>
        <p:spPr>
          <a:xfrm>
            <a:off x="397255" y="4591665"/>
            <a:ext cx="4394718" cy="27684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今年度の実施内容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A61327-C8EB-D1FA-7B84-E925BCD5B815}"/>
              </a:ext>
            </a:extLst>
          </p:cNvPr>
          <p:cNvSpPr/>
          <p:nvPr/>
        </p:nvSpPr>
        <p:spPr>
          <a:xfrm>
            <a:off x="397255" y="2089402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過年度の成果</a:t>
            </a:r>
            <a:b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（継続案件のみ）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B36EDAA-0BCF-E847-65A1-9FCEF06D870E}"/>
              </a:ext>
            </a:extLst>
          </p:cNvPr>
          <p:cNvSpPr/>
          <p:nvPr/>
        </p:nvSpPr>
        <p:spPr>
          <a:xfrm>
            <a:off x="5345905" y="2089402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調査中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・調査予定の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754F27FA-1B20-C269-48B8-26BD7166FABC}"/>
              </a:ext>
            </a:extLst>
          </p:cNvPr>
          <p:cNvSpPr/>
          <p:nvPr/>
        </p:nvSpPr>
        <p:spPr>
          <a:xfrm>
            <a:off x="11031792" y="2870353"/>
            <a:ext cx="3372465" cy="1818968"/>
          </a:xfrm>
          <a:prstGeom prst="wedgeRectCallout">
            <a:avLst>
              <a:gd name="adj1" fmla="val -68312"/>
              <a:gd name="adj2" fmla="val 22164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各項目の分量は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自由だ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①過年度の成果（継続案件のみ）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②今年度の実施内容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③調査中・調査予定の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④体制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を明記すること。</a:t>
            </a:r>
          </a:p>
        </p:txBody>
      </p:sp>
      <p:sp>
        <p:nvSpPr>
          <p:cNvPr id="3" name="タイトル 3">
            <a:extLst>
              <a:ext uri="{FF2B5EF4-FFF2-40B4-BE49-F238E27FC236}">
                <a16:creationId xmlns:a16="http://schemas.microsoft.com/office/drawing/2014/main" id="{58A85DE8-C222-7A86-535C-CFFFE490BCE2}"/>
              </a:ext>
            </a:extLst>
          </p:cNvPr>
          <p:cNvSpPr txBox="1">
            <a:spLocks/>
          </p:cNvSpPr>
          <p:nvPr/>
        </p:nvSpPr>
        <p:spPr>
          <a:xfrm>
            <a:off x="9652780" y="165860"/>
            <a:ext cx="877108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72000" tIns="0" rIns="72000" bIns="0" anchor="ctr" anchorCtr="0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8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b="0" dirty="0">
                <a:solidFill>
                  <a:schemeClr val="tx1"/>
                </a:solidFill>
              </a:rPr>
              <a:t>別添２</a:t>
            </a:r>
          </a:p>
        </p:txBody>
      </p:sp>
      <p:sp>
        <p:nvSpPr>
          <p:cNvPr id="12" name="コンテンツ プレースホルダー 4">
            <a:extLst>
              <a:ext uri="{FF2B5EF4-FFF2-40B4-BE49-F238E27FC236}">
                <a16:creationId xmlns:a16="http://schemas.microsoft.com/office/drawing/2014/main" id="{94665764-8964-8337-E52D-E3B997601621}"/>
              </a:ext>
            </a:extLst>
          </p:cNvPr>
          <p:cNvSpPr txBox="1">
            <a:spLocks/>
          </p:cNvSpPr>
          <p:nvPr/>
        </p:nvSpPr>
        <p:spPr>
          <a:xfrm>
            <a:off x="158697" y="946794"/>
            <a:ext cx="10367963" cy="105468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 defTabSz="1007943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625" indent="-101600" algn="l" defTabSz="1007943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2125" indent="-180975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kumimoji="1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3575" indent="-165100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【</a:t>
            </a:r>
            <a:r>
              <a:rPr lang="ja-JP" altLang="en-US"/>
              <a:t>本事業を通した獲得目標を含めて、概要を枠内に</a:t>
            </a:r>
            <a:r>
              <a:rPr lang="en-US" altLang="ja-JP"/>
              <a:t>200</a:t>
            </a:r>
            <a:r>
              <a:rPr lang="ja-JP" altLang="en-US"/>
              <a:t>字程度で記載すること。</a:t>
            </a:r>
            <a:r>
              <a:rPr lang="en-US" altLang="ja-JP"/>
              <a:t>】</a:t>
            </a:r>
          </a:p>
          <a:p>
            <a:r>
              <a:rPr lang="ja-JP" altLang="en-US"/>
              <a:t>（例）</a:t>
            </a:r>
            <a:r>
              <a:rPr lang="en-US" altLang="ja-JP"/>
              <a:t>XXX</a:t>
            </a:r>
            <a:r>
              <a:rPr lang="ja-JP" altLang="en-US"/>
              <a:t>市と○○市は</a:t>
            </a:r>
            <a:r>
              <a:rPr lang="en-US" altLang="ja-JP"/>
              <a:t>20XX</a:t>
            </a:r>
            <a:r>
              <a:rPr lang="ja-JP" altLang="en-US"/>
              <a:t>年に環境協力覚書を結び、以後政策対話等を実施し、</a:t>
            </a:r>
            <a:r>
              <a:rPr lang="en-US" altLang="ja-JP"/>
              <a:t>R</a:t>
            </a:r>
            <a:r>
              <a:rPr lang="ja-JP" altLang="en-US"/>
              <a:t>○年度より都市間連携事業を開始している。</a:t>
            </a:r>
            <a:endParaRPr lang="en-US" altLang="ja-JP"/>
          </a:p>
          <a:p>
            <a:r>
              <a:rPr lang="ja-JP" altLang="en-US"/>
              <a:t>（例）本都市間連携事業では、○○市内工業団地を対象とし、</a:t>
            </a:r>
            <a:r>
              <a:rPr lang="en-US" altLang="ja-JP"/>
              <a:t>XXX</a:t>
            </a:r>
            <a:r>
              <a:rPr lang="ja-JP" altLang="en-US"/>
              <a:t>市内企業の保有する再エネ・省エネインフラ導入を目指す。</a:t>
            </a:r>
            <a:endParaRPr lang="en-US" altLang="ja-JP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64FB723A-8162-DBE8-F887-E382BFC51B87}"/>
              </a:ext>
            </a:extLst>
          </p:cNvPr>
          <p:cNvGrpSpPr/>
          <p:nvPr/>
        </p:nvGrpSpPr>
        <p:grpSpPr>
          <a:xfrm>
            <a:off x="2038753" y="553569"/>
            <a:ext cx="2152651" cy="324000"/>
            <a:chOff x="161925" y="572619"/>
            <a:chExt cx="2152651" cy="324000"/>
          </a:xfrm>
        </p:grpSpPr>
        <p:sp>
          <p:nvSpPr>
            <p:cNvPr id="11" name="タイトル 3">
              <a:extLst>
                <a:ext uri="{FF2B5EF4-FFF2-40B4-BE49-F238E27FC236}">
                  <a16:creationId xmlns:a16="http://schemas.microsoft.com/office/drawing/2014/main" id="{49393FD5-4A34-3A9F-EA14-528FA57472FC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10763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国内都市</a:t>
              </a:r>
            </a:p>
          </p:txBody>
        </p:sp>
        <p:sp>
          <p:nvSpPr>
            <p:cNvPr id="13" name="タイトル 3">
              <a:extLst>
                <a:ext uri="{FF2B5EF4-FFF2-40B4-BE49-F238E27FC236}">
                  <a16:creationId xmlns:a16="http://schemas.microsoft.com/office/drawing/2014/main" id="{72640607-9817-44E7-0DFA-2F85034393C5}"/>
                </a:ext>
              </a:extLst>
            </p:cNvPr>
            <p:cNvSpPr txBox="1">
              <a:spLocks/>
            </p:cNvSpPr>
            <p:nvPr/>
          </p:nvSpPr>
          <p:spPr>
            <a:xfrm>
              <a:off x="1238251" y="572619"/>
              <a:ext cx="1076325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en-US" altLang="ja-JP" sz="1400" dirty="0">
                  <a:solidFill>
                    <a:schemeClr val="tx1"/>
                  </a:solidFill>
                </a:rPr>
                <a:t>XXX</a:t>
              </a:r>
              <a:r>
                <a:rPr lang="ja-JP" altLang="en-US" sz="1400" dirty="0">
                  <a:solidFill>
                    <a:schemeClr val="tx1"/>
                  </a:solidFill>
                </a:rPr>
                <a:t>市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68AE439-E36C-C967-18FF-684B5D19E67A}"/>
              </a:ext>
            </a:extLst>
          </p:cNvPr>
          <p:cNvGrpSpPr/>
          <p:nvPr/>
        </p:nvGrpSpPr>
        <p:grpSpPr>
          <a:xfrm>
            <a:off x="4267603" y="553569"/>
            <a:ext cx="2401197" cy="324000"/>
            <a:chOff x="161925" y="572619"/>
            <a:chExt cx="2420476" cy="324000"/>
          </a:xfrm>
        </p:grpSpPr>
        <p:sp>
          <p:nvSpPr>
            <p:cNvPr id="16" name="タイトル 3">
              <a:extLst>
                <a:ext uri="{FF2B5EF4-FFF2-40B4-BE49-F238E27FC236}">
                  <a16:creationId xmlns:a16="http://schemas.microsoft.com/office/drawing/2014/main" id="{97AED59C-39C7-0170-47FF-D84465069903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10763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海外都市</a:t>
              </a:r>
            </a:p>
          </p:txBody>
        </p:sp>
        <p:sp>
          <p:nvSpPr>
            <p:cNvPr id="17" name="タイトル 3">
              <a:extLst>
                <a:ext uri="{FF2B5EF4-FFF2-40B4-BE49-F238E27FC236}">
                  <a16:creationId xmlns:a16="http://schemas.microsoft.com/office/drawing/2014/main" id="{2AB07C8E-BB0C-703E-87BE-3AAB63BF9C41}"/>
                </a:ext>
              </a:extLst>
            </p:cNvPr>
            <p:cNvSpPr txBox="1">
              <a:spLocks/>
            </p:cNvSpPr>
            <p:nvPr/>
          </p:nvSpPr>
          <p:spPr>
            <a:xfrm>
              <a:off x="1238250" y="572619"/>
              <a:ext cx="1344151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○○市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C7B78A74-E194-E34B-6E2B-C23046FB7F51}"/>
              </a:ext>
            </a:extLst>
          </p:cNvPr>
          <p:cNvGrpSpPr/>
          <p:nvPr/>
        </p:nvGrpSpPr>
        <p:grpSpPr>
          <a:xfrm>
            <a:off x="158697" y="556327"/>
            <a:ext cx="1812979" cy="324000"/>
            <a:chOff x="161925" y="572619"/>
            <a:chExt cx="1812979" cy="324000"/>
          </a:xfrm>
        </p:grpSpPr>
        <p:sp>
          <p:nvSpPr>
            <p:cNvPr id="19" name="タイトル 3">
              <a:extLst>
                <a:ext uri="{FF2B5EF4-FFF2-40B4-BE49-F238E27FC236}">
                  <a16:creationId xmlns:a16="http://schemas.microsoft.com/office/drawing/2014/main" id="{4C3ECA6B-12E8-C0F9-3B30-F5F891A135F6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10763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事業年次</a:t>
              </a:r>
            </a:p>
          </p:txBody>
        </p:sp>
        <p:sp>
          <p:nvSpPr>
            <p:cNvPr id="20" name="タイトル 3">
              <a:extLst>
                <a:ext uri="{FF2B5EF4-FFF2-40B4-BE49-F238E27FC236}">
                  <a16:creationId xmlns:a16="http://schemas.microsoft.com/office/drawing/2014/main" id="{597FA7DA-ACA7-08F2-CC65-565AF8523711}"/>
                </a:ext>
              </a:extLst>
            </p:cNvPr>
            <p:cNvSpPr txBox="1">
              <a:spLocks/>
            </p:cNvSpPr>
            <p:nvPr/>
          </p:nvSpPr>
          <p:spPr>
            <a:xfrm>
              <a:off x="1238252" y="572619"/>
              <a:ext cx="736652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○ｰ○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1090EFF-B66F-EEE8-27EA-8AE1CA2B79B1}"/>
              </a:ext>
            </a:extLst>
          </p:cNvPr>
          <p:cNvGrpSpPr/>
          <p:nvPr/>
        </p:nvGrpSpPr>
        <p:grpSpPr>
          <a:xfrm>
            <a:off x="6753628" y="553569"/>
            <a:ext cx="2401197" cy="324000"/>
            <a:chOff x="161925" y="572619"/>
            <a:chExt cx="2420476" cy="324000"/>
          </a:xfrm>
        </p:grpSpPr>
        <p:sp>
          <p:nvSpPr>
            <p:cNvPr id="21" name="タイトル 3">
              <a:extLst>
                <a:ext uri="{FF2B5EF4-FFF2-40B4-BE49-F238E27FC236}">
                  <a16:creationId xmlns:a16="http://schemas.microsoft.com/office/drawing/2014/main" id="{F57C96D6-28B9-990F-0B60-E7B250A3D71D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541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受託者</a:t>
              </a:r>
            </a:p>
          </p:txBody>
        </p:sp>
        <p:sp>
          <p:nvSpPr>
            <p:cNvPr id="22" name="タイトル 3">
              <a:extLst>
                <a:ext uri="{FF2B5EF4-FFF2-40B4-BE49-F238E27FC236}">
                  <a16:creationId xmlns:a16="http://schemas.microsoft.com/office/drawing/2014/main" id="{9FD13667-E7D0-21CA-B8A4-2B5E2569C828}"/>
                </a:ext>
              </a:extLst>
            </p:cNvPr>
            <p:cNvSpPr txBox="1">
              <a:spLocks/>
            </p:cNvSpPr>
            <p:nvPr/>
          </p:nvSpPr>
          <p:spPr>
            <a:xfrm>
              <a:off x="1016050" y="572619"/>
              <a:ext cx="1566351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株式会社○○</a:t>
              </a:r>
            </a:p>
          </p:txBody>
        </p:sp>
      </p:grpSp>
      <p:sp>
        <p:nvSpPr>
          <p:cNvPr id="23" name="吹き出し: 四角形 22">
            <a:extLst>
              <a:ext uri="{FF2B5EF4-FFF2-40B4-BE49-F238E27FC236}">
                <a16:creationId xmlns:a16="http://schemas.microsoft.com/office/drawing/2014/main" id="{41030E4D-10D0-06E1-019C-419A15C71D33}"/>
              </a:ext>
            </a:extLst>
          </p:cNvPr>
          <p:cNvSpPr/>
          <p:nvPr/>
        </p:nvSpPr>
        <p:spPr>
          <a:xfrm>
            <a:off x="-2321389" y="877569"/>
            <a:ext cx="2293282" cy="1054680"/>
          </a:xfrm>
          <a:prstGeom prst="wedgeRectCallout">
            <a:avLst>
              <a:gd name="adj1" fmla="val 58695"/>
              <a:gd name="adj2" fmla="val -51086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記入例：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フェーズ１ ３年目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→１ｰ３と記載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フェーズ２　２年目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合計５年目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→２ｰ２と記載</a:t>
            </a: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71D8DFC6-DFD8-DDDF-F34C-8E6591E48F06}"/>
              </a:ext>
            </a:extLst>
          </p:cNvPr>
          <p:cNvSpPr/>
          <p:nvPr/>
        </p:nvSpPr>
        <p:spPr>
          <a:xfrm>
            <a:off x="9561104" y="513755"/>
            <a:ext cx="2617878" cy="892257"/>
          </a:xfrm>
          <a:prstGeom prst="wedgeRectCallout">
            <a:avLst>
              <a:gd name="adj1" fmla="val -67784"/>
              <a:gd name="adj2" fmla="val -66934"/>
            </a:avLst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・「事業名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」の記載は不要（直接件名を記載すること）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・事業名の 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は不要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・背景のバーの色（深緑）を変えない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F9C8A1-5A36-381D-F114-876E5EC23346}"/>
              </a:ext>
            </a:extLst>
          </p:cNvPr>
          <p:cNvSpPr txBox="1"/>
          <p:nvPr/>
        </p:nvSpPr>
        <p:spPr>
          <a:xfrm>
            <a:off x="3730879" y="3864640"/>
            <a:ext cx="2676121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lang="ja-JP" altLang="en-US" sz="3200" dirty="0">
                <a:solidFill>
                  <a:srgbClr val="FF0000"/>
                </a:solidFill>
                <a:latin typeface="+mn-ea"/>
              </a:rPr>
              <a:t>日本語版</a:t>
            </a:r>
            <a:endParaRPr lang="en-US" altLang="ja-JP" sz="3200" dirty="0">
              <a:solidFill>
                <a:srgbClr val="FF0000"/>
              </a:solidFill>
              <a:latin typeface="+mn-ea"/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372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6D4FC-EA9F-759D-5DAC-1F23A9AD2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8B8D3F6-21FC-F89B-0848-0A8EAE5D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4" y="189756"/>
            <a:ext cx="9385199" cy="324000"/>
          </a:xfrm>
        </p:spPr>
        <p:txBody>
          <a:bodyPr/>
          <a:lstStyle/>
          <a:p>
            <a:r>
              <a:rPr lang="en-US" altLang="ja-JP" dirty="0"/>
              <a:t>Project Name</a:t>
            </a:r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D2B7D8-D117-9F80-DAE6-A29EAAEC6DC8}"/>
              </a:ext>
            </a:extLst>
          </p:cNvPr>
          <p:cNvSpPr/>
          <p:nvPr/>
        </p:nvSpPr>
        <p:spPr>
          <a:xfrm>
            <a:off x="5345905" y="4591665"/>
            <a:ext cx="4394718" cy="276842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9223E2-F004-89DD-37BE-BC3674C80C3B}"/>
              </a:ext>
            </a:extLst>
          </p:cNvPr>
          <p:cNvSpPr/>
          <p:nvPr/>
        </p:nvSpPr>
        <p:spPr>
          <a:xfrm>
            <a:off x="397255" y="4591665"/>
            <a:ext cx="4394718" cy="27684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今年度の実施内容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3F9E8EE-E611-7B8A-B35D-3077FA12638D}"/>
              </a:ext>
            </a:extLst>
          </p:cNvPr>
          <p:cNvSpPr/>
          <p:nvPr/>
        </p:nvSpPr>
        <p:spPr>
          <a:xfrm>
            <a:off x="397255" y="2089402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過年度の成果</a:t>
            </a:r>
            <a:b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（継続案件のみ）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06B0351-93F6-37DB-2BA5-B9CA0E33A8B2}"/>
              </a:ext>
            </a:extLst>
          </p:cNvPr>
          <p:cNvSpPr/>
          <p:nvPr/>
        </p:nvSpPr>
        <p:spPr>
          <a:xfrm>
            <a:off x="5345905" y="2186189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調査中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・調査予定の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3">
            <a:extLst>
              <a:ext uri="{FF2B5EF4-FFF2-40B4-BE49-F238E27FC236}">
                <a16:creationId xmlns:a16="http://schemas.microsoft.com/office/drawing/2014/main" id="{96140438-33B1-F61C-0132-70592E3B160D}"/>
              </a:ext>
            </a:extLst>
          </p:cNvPr>
          <p:cNvSpPr txBox="1">
            <a:spLocks/>
          </p:cNvSpPr>
          <p:nvPr/>
        </p:nvSpPr>
        <p:spPr>
          <a:xfrm>
            <a:off x="9618276" y="189756"/>
            <a:ext cx="949084" cy="2934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72000" tIns="0" rIns="72000" bIns="0" anchor="ctr" anchorCtr="0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8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en-US" altLang="ja-JP" sz="1600" b="0" dirty="0">
                <a:solidFill>
                  <a:schemeClr val="tx1"/>
                </a:solidFill>
              </a:rPr>
              <a:t>Appx. 2</a:t>
            </a:r>
            <a:endParaRPr lang="ja-JP" altLang="en-US" sz="1600" b="0" dirty="0">
              <a:solidFill>
                <a:schemeClr val="tx1"/>
              </a:solidFill>
            </a:endParaRPr>
          </a:p>
        </p:txBody>
      </p:sp>
      <p:sp>
        <p:nvSpPr>
          <p:cNvPr id="12" name="コンテンツ プレースホルダー 4">
            <a:extLst>
              <a:ext uri="{FF2B5EF4-FFF2-40B4-BE49-F238E27FC236}">
                <a16:creationId xmlns:a16="http://schemas.microsoft.com/office/drawing/2014/main" id="{97042BA7-B435-776D-D433-199F23A3F56A}"/>
              </a:ext>
            </a:extLst>
          </p:cNvPr>
          <p:cNvSpPr txBox="1">
            <a:spLocks/>
          </p:cNvSpPr>
          <p:nvPr/>
        </p:nvSpPr>
        <p:spPr>
          <a:xfrm>
            <a:off x="158697" y="946794"/>
            <a:ext cx="10367963" cy="105468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 defTabSz="1007943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625" indent="-101600" algn="l" defTabSz="1007943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2125" indent="-180975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kumimoji="1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3575" indent="-165100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【</a:t>
            </a:r>
            <a:r>
              <a:rPr lang="ja-JP" altLang="en-US" dirty="0"/>
              <a:t>本事業を通した獲得目標を含めて、概要を枠内に</a:t>
            </a:r>
            <a:r>
              <a:rPr lang="en-US" altLang="ja-JP" dirty="0"/>
              <a:t>200</a:t>
            </a:r>
            <a:r>
              <a:rPr lang="ja-JP" altLang="en-US" dirty="0"/>
              <a:t>字程度で記載すること。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（例）</a:t>
            </a:r>
            <a:r>
              <a:rPr lang="en-US" altLang="ja-JP" dirty="0"/>
              <a:t>XXX</a:t>
            </a:r>
            <a:r>
              <a:rPr lang="ja-JP" altLang="en-US" dirty="0"/>
              <a:t>市と○○市は</a:t>
            </a:r>
            <a:r>
              <a:rPr lang="en-US" altLang="ja-JP" dirty="0"/>
              <a:t>20XX</a:t>
            </a:r>
            <a:r>
              <a:rPr lang="ja-JP" altLang="en-US" dirty="0"/>
              <a:t>年に環境協力覚書を結び、以後政策対話等を実施し、</a:t>
            </a:r>
            <a:r>
              <a:rPr lang="en-US" altLang="ja-JP" dirty="0"/>
              <a:t>R</a:t>
            </a:r>
            <a:r>
              <a:rPr lang="ja-JP" altLang="en-US" dirty="0"/>
              <a:t>○年度より都市間連携事業を開始している。</a:t>
            </a:r>
            <a:endParaRPr lang="en-US" altLang="ja-JP" dirty="0"/>
          </a:p>
          <a:p>
            <a:r>
              <a:rPr lang="ja-JP" altLang="en-US" dirty="0"/>
              <a:t>（例）本都市間連携事業では、○○市内工業団地を対象とし、</a:t>
            </a:r>
            <a:r>
              <a:rPr lang="en-US" altLang="ja-JP" dirty="0"/>
              <a:t>XXX</a:t>
            </a:r>
            <a:r>
              <a:rPr lang="ja-JP" altLang="en-US" dirty="0"/>
              <a:t>市内企業の保有する再エネ・省エネインフラ導入を目指す。</a:t>
            </a:r>
            <a:endParaRPr lang="en-US" altLang="ja-JP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6A99826-27D7-B5C4-DFD8-E1548C4E9836}"/>
              </a:ext>
            </a:extLst>
          </p:cNvPr>
          <p:cNvGrpSpPr/>
          <p:nvPr/>
        </p:nvGrpSpPr>
        <p:grpSpPr>
          <a:xfrm>
            <a:off x="1728212" y="553569"/>
            <a:ext cx="2152652" cy="324000"/>
            <a:chOff x="161925" y="572619"/>
            <a:chExt cx="2152652" cy="324000"/>
          </a:xfrm>
        </p:grpSpPr>
        <p:sp>
          <p:nvSpPr>
            <p:cNvPr id="11" name="タイトル 3">
              <a:extLst>
                <a:ext uri="{FF2B5EF4-FFF2-40B4-BE49-F238E27FC236}">
                  <a16:creationId xmlns:a16="http://schemas.microsoft.com/office/drawing/2014/main" id="{9E0422AD-629B-FC5C-DA22-F1E4E1F3C989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9540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City in Japan</a:t>
              </a:r>
              <a:endParaRPr lang="ja-JP" altLang="en-US" sz="1200" dirty="0"/>
            </a:p>
          </p:txBody>
        </p:sp>
        <p:sp>
          <p:nvSpPr>
            <p:cNvPr id="13" name="タイトル 3">
              <a:extLst>
                <a:ext uri="{FF2B5EF4-FFF2-40B4-BE49-F238E27FC236}">
                  <a16:creationId xmlns:a16="http://schemas.microsoft.com/office/drawing/2014/main" id="{4BC1C1F2-906B-1764-2DF1-17AC0AA7B2E5}"/>
                </a:ext>
              </a:extLst>
            </p:cNvPr>
            <p:cNvSpPr txBox="1">
              <a:spLocks/>
            </p:cNvSpPr>
            <p:nvPr/>
          </p:nvSpPr>
          <p:spPr>
            <a:xfrm>
              <a:off x="1057331" y="572619"/>
              <a:ext cx="1257246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en-US" altLang="ja-JP" sz="1200" dirty="0">
                  <a:solidFill>
                    <a:schemeClr val="tx1"/>
                  </a:solidFill>
                </a:rPr>
                <a:t>City of </a:t>
              </a:r>
              <a:r>
                <a:rPr lang="ja-JP" altLang="en-US" sz="1200" dirty="0">
                  <a:solidFill>
                    <a:schemeClr val="tx1"/>
                  </a:solidFill>
                </a:rPr>
                <a:t>○○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AEC7C2A-49FB-8E92-B32D-3EBDA7245938}"/>
              </a:ext>
            </a:extLst>
          </p:cNvPr>
          <p:cNvGrpSpPr/>
          <p:nvPr/>
        </p:nvGrpSpPr>
        <p:grpSpPr>
          <a:xfrm>
            <a:off x="3965684" y="553569"/>
            <a:ext cx="2401198" cy="324000"/>
            <a:chOff x="161925" y="572619"/>
            <a:chExt cx="2420477" cy="324000"/>
          </a:xfrm>
        </p:grpSpPr>
        <p:sp>
          <p:nvSpPr>
            <p:cNvPr id="16" name="タイトル 3">
              <a:extLst>
                <a:ext uri="{FF2B5EF4-FFF2-40B4-BE49-F238E27FC236}">
                  <a16:creationId xmlns:a16="http://schemas.microsoft.com/office/drawing/2014/main" id="{D7A20C7E-1CF4-4531-611F-A3FCB31EB6D8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10182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Partner City</a:t>
              </a:r>
              <a:endParaRPr lang="ja-JP" altLang="en-US" sz="1200" dirty="0"/>
            </a:p>
          </p:txBody>
        </p:sp>
        <p:sp>
          <p:nvSpPr>
            <p:cNvPr id="17" name="タイトル 3">
              <a:extLst>
                <a:ext uri="{FF2B5EF4-FFF2-40B4-BE49-F238E27FC236}">
                  <a16:creationId xmlns:a16="http://schemas.microsoft.com/office/drawing/2014/main" id="{606C9FFE-AF85-2293-5A2C-50B7EBD41B49}"/>
                </a:ext>
              </a:extLst>
            </p:cNvPr>
            <p:cNvSpPr txBox="1">
              <a:spLocks/>
            </p:cNvSpPr>
            <p:nvPr/>
          </p:nvSpPr>
          <p:spPr>
            <a:xfrm>
              <a:off x="972108" y="572619"/>
              <a:ext cx="1610294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en-US" altLang="ja-JP" sz="1200" dirty="0">
                  <a:solidFill>
                    <a:schemeClr val="tx1"/>
                  </a:solidFill>
                </a:rPr>
                <a:t>City of </a:t>
              </a:r>
              <a:r>
                <a:rPr lang="ja-JP" altLang="en-US" sz="1200" dirty="0">
                  <a:solidFill>
                    <a:schemeClr val="tx1"/>
                  </a:solidFill>
                </a:rPr>
                <a:t>○○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EBCA434-2547-8DE0-C9B0-C9A8A45790F6}"/>
              </a:ext>
            </a:extLst>
          </p:cNvPr>
          <p:cNvGrpSpPr/>
          <p:nvPr/>
        </p:nvGrpSpPr>
        <p:grpSpPr>
          <a:xfrm>
            <a:off x="158698" y="556327"/>
            <a:ext cx="1471694" cy="324000"/>
            <a:chOff x="161926" y="572619"/>
            <a:chExt cx="1621268" cy="324000"/>
          </a:xfrm>
        </p:grpSpPr>
        <p:sp>
          <p:nvSpPr>
            <p:cNvPr id="19" name="タイトル 3">
              <a:extLst>
                <a:ext uri="{FF2B5EF4-FFF2-40B4-BE49-F238E27FC236}">
                  <a16:creationId xmlns:a16="http://schemas.microsoft.com/office/drawing/2014/main" id="{7E747DEA-F373-D2FE-31BF-C33E3A3C6F31}"/>
                </a:ext>
              </a:extLst>
            </p:cNvPr>
            <p:cNvSpPr txBox="1">
              <a:spLocks/>
            </p:cNvSpPr>
            <p:nvPr/>
          </p:nvSpPr>
          <p:spPr>
            <a:xfrm>
              <a:off x="161926" y="572619"/>
              <a:ext cx="810634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Project Year</a:t>
              </a:r>
              <a:endParaRPr lang="ja-JP" altLang="en-US" sz="1200" dirty="0"/>
            </a:p>
          </p:txBody>
        </p:sp>
        <p:sp>
          <p:nvSpPr>
            <p:cNvPr id="20" name="タイトル 3">
              <a:extLst>
                <a:ext uri="{FF2B5EF4-FFF2-40B4-BE49-F238E27FC236}">
                  <a16:creationId xmlns:a16="http://schemas.microsoft.com/office/drawing/2014/main" id="{9009E936-5F71-7E3A-BD3C-6AB76E85AA59}"/>
                </a:ext>
              </a:extLst>
            </p:cNvPr>
            <p:cNvSpPr txBox="1">
              <a:spLocks/>
            </p:cNvSpPr>
            <p:nvPr/>
          </p:nvSpPr>
          <p:spPr>
            <a:xfrm>
              <a:off x="972560" y="572619"/>
              <a:ext cx="810634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○ｰ○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DC1B873-5479-EF94-B000-DDE064A35924}"/>
              </a:ext>
            </a:extLst>
          </p:cNvPr>
          <p:cNvGrpSpPr/>
          <p:nvPr/>
        </p:nvGrpSpPr>
        <p:grpSpPr>
          <a:xfrm>
            <a:off x="6451708" y="553569"/>
            <a:ext cx="2401197" cy="324000"/>
            <a:chOff x="161925" y="572619"/>
            <a:chExt cx="2420476" cy="324000"/>
          </a:xfrm>
        </p:grpSpPr>
        <p:sp>
          <p:nvSpPr>
            <p:cNvPr id="21" name="タイトル 3">
              <a:extLst>
                <a:ext uri="{FF2B5EF4-FFF2-40B4-BE49-F238E27FC236}">
                  <a16:creationId xmlns:a16="http://schemas.microsoft.com/office/drawing/2014/main" id="{176E1096-7916-68BD-E9F5-87489B139046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541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Trustee</a:t>
              </a:r>
              <a:endParaRPr lang="ja-JP" altLang="en-US" sz="1200" dirty="0"/>
            </a:p>
          </p:txBody>
        </p:sp>
        <p:sp>
          <p:nvSpPr>
            <p:cNvPr id="22" name="タイトル 3">
              <a:extLst>
                <a:ext uri="{FF2B5EF4-FFF2-40B4-BE49-F238E27FC236}">
                  <a16:creationId xmlns:a16="http://schemas.microsoft.com/office/drawing/2014/main" id="{B323ACA6-C180-6A34-2AC9-F13175A341D9}"/>
                </a:ext>
              </a:extLst>
            </p:cNvPr>
            <p:cNvSpPr txBox="1">
              <a:spLocks/>
            </p:cNvSpPr>
            <p:nvPr/>
          </p:nvSpPr>
          <p:spPr>
            <a:xfrm>
              <a:off x="1016050" y="572619"/>
              <a:ext cx="1566351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endParaRPr lang="ja-JP" alt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4C633C45-5A87-6BC1-E949-03E9D1D0D5CA}"/>
              </a:ext>
            </a:extLst>
          </p:cNvPr>
          <p:cNvSpPr/>
          <p:nvPr/>
        </p:nvSpPr>
        <p:spPr>
          <a:xfrm>
            <a:off x="9561104" y="513756"/>
            <a:ext cx="2617878" cy="872592"/>
          </a:xfrm>
          <a:prstGeom prst="wedgeRectCallout">
            <a:avLst>
              <a:gd name="adj1" fmla="val -67784"/>
              <a:gd name="adj2" fmla="val -66934"/>
            </a:avLst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・「事業名」の記載は不要（直接件名を記載すること）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・事業名の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は不要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・背景のバーの色（深緑）を変えない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B6AC2EA-E306-D58D-5908-DDABF0D352CE}"/>
              </a:ext>
            </a:extLst>
          </p:cNvPr>
          <p:cNvSpPr txBox="1"/>
          <p:nvPr/>
        </p:nvSpPr>
        <p:spPr>
          <a:xfrm>
            <a:off x="3730879" y="3864640"/>
            <a:ext cx="2676121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lang="ja-JP" altLang="en-US" sz="3200" dirty="0">
                <a:solidFill>
                  <a:srgbClr val="FF0000"/>
                </a:solidFill>
                <a:latin typeface="+mn-ea"/>
              </a:rPr>
              <a:t>英語版</a:t>
            </a:r>
            <a:endParaRPr lang="en-US" altLang="ja-JP" sz="3200" dirty="0">
              <a:solidFill>
                <a:srgbClr val="FF0000"/>
              </a:solidFill>
              <a:latin typeface="+mn-ea"/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995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b873fe4-11c4-4c85-ad91-fce6aef3c811">
      <Terms xmlns="http://schemas.microsoft.com/office/infopath/2007/PartnerControls"/>
    </lcf76f155ced4ddcb4097134ff3c332f>
    <TaxCatchAll xmlns="342acbb0-541b-4276-89c5-a733474b62a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EF339944E8C1940B3B77CD4D7EE60CB" ma:contentTypeVersion="13" ma:contentTypeDescription="新しいドキュメントを作成します。" ma:contentTypeScope="" ma:versionID="ec9283522ce1aeb37a9cdbc3cb36646d">
  <xsd:schema xmlns:xsd="http://www.w3.org/2001/XMLSchema" xmlns:xs="http://www.w3.org/2001/XMLSchema" xmlns:p="http://schemas.microsoft.com/office/2006/metadata/properties" xmlns:ns2="5b873fe4-11c4-4c85-ad91-fce6aef3c811" xmlns:ns3="342acbb0-541b-4276-89c5-a733474b62ab" targetNamespace="http://schemas.microsoft.com/office/2006/metadata/properties" ma:root="true" ma:fieldsID="6cfb9e6003eebec558141eb26dfbe6f6" ns2:_="" ns3:_="">
    <xsd:import namespace="5b873fe4-11c4-4c85-ad91-fce6aef3c811"/>
    <xsd:import namespace="342acbb0-541b-4276-89c5-a733474b62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73fe4-11c4-4c85-ad91-fce6aef3c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acbb0-541b-4276-89c5-a733474b62a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32126f7-7010-406e-99d5-e4e0f51d3579}" ma:internalName="TaxCatchAll" ma:showField="CatchAllData" ma:web="342acbb0-541b-4276-89c5-a733474b62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6211ED-BD1E-41F1-B7DB-C45EED3ECE51}">
  <ds:schemaRefs>
    <ds:schemaRef ds:uri="http://schemas.microsoft.com/office/2006/metadata/properties"/>
    <ds:schemaRef ds:uri="http://schemas.microsoft.com/office/infopath/2007/PartnerControls"/>
    <ds:schemaRef ds:uri="5b873fe4-11c4-4c85-ad91-fce6aef3c811"/>
    <ds:schemaRef ds:uri="342acbb0-541b-4276-89c5-a733474b62ab"/>
  </ds:schemaRefs>
</ds:datastoreItem>
</file>

<file path=customXml/itemProps2.xml><?xml version="1.0" encoding="utf-8"?>
<ds:datastoreItem xmlns:ds="http://schemas.openxmlformats.org/officeDocument/2006/customXml" ds:itemID="{05A81DBE-F608-4448-BC7E-24EC599338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CFCCD0-903B-4D35-A428-8E155BEC8A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73fe4-11c4-4c85-ad91-fce6aef3c811"/>
    <ds:schemaRef ds:uri="342acbb0-541b-4276-89c5-a733474b62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392</Words>
  <PresentationFormat>ユーザー設定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Wingdings</vt:lpstr>
      <vt:lpstr>Office テーマ</vt:lpstr>
      <vt:lpstr>事業名</vt:lpstr>
      <vt:lpstr>Project Name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0x0101007EF339944E8C1940B3B77CD4D7EE60CB</vt:lpwstr>
  </property>
  <property fmtid="{D5CDD505-2E9C-101B-9397-08002B2CF9AE}" pid="3" name="MediaServiceImageTags">
    <vt:lpwstr/>
  </property>
</Properties>
</file>