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2"/>
  </p:notesMasterIdLst>
  <p:handoutMasterIdLst>
    <p:handoutMasterId r:id="rId13"/>
  </p:handoutMasterIdLst>
  <p:sldIdLst>
    <p:sldId id="273" r:id="rId2"/>
    <p:sldId id="272" r:id="rId3"/>
    <p:sldId id="271" r:id="rId4"/>
    <p:sldId id="275" r:id="rId5"/>
    <p:sldId id="264" r:id="rId6"/>
    <p:sldId id="269" r:id="rId7"/>
    <p:sldId id="270" r:id="rId8"/>
    <p:sldId id="259" r:id="rId9"/>
    <p:sldId id="261" r:id="rId10"/>
    <p:sldId id="277" r:id="rId11"/>
  </p:sldIdLst>
  <p:sldSz cx="10261600" cy="7200900"/>
  <p:notesSz cx="6735763" cy="9866313"/>
  <p:custDataLst>
    <p:tags r:id="rId14"/>
  </p:custData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FF9900"/>
    <a:srgbClr val="FFFF66"/>
    <a:srgbClr val="99FF66"/>
    <a:srgbClr val="FFCC99"/>
    <a:srgbClr val="3366CC"/>
    <a:srgbClr val="00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8" autoAdjust="0"/>
    <p:restoredTop sz="74820" autoAdjust="0"/>
  </p:normalViewPr>
  <p:slideViewPr>
    <p:cSldViewPr snapToGrid="0">
      <p:cViewPr varScale="1">
        <p:scale>
          <a:sx n="106" d="100"/>
          <a:sy n="106" d="100"/>
        </p:scale>
        <p:origin x="1542" y="114"/>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notesMasters/notesMaster1.xml" Type="http://schemas.openxmlformats.org/officeDocument/2006/relationships/notesMaster"/><Relationship Id="rId13" Target="handoutMasters/handoutMaster1.xml" Type="http://schemas.openxmlformats.org/officeDocument/2006/relationships/handoutMaster"/><Relationship Id="rId14" Target="tags/tag1.xml" Type="http://schemas.openxmlformats.org/officeDocument/2006/relationships/tags"/><Relationship Id="rId15" Target="commentAuthors.xml" Type="http://schemas.openxmlformats.org/officeDocument/2006/relationships/commentAuthor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s/slide1.xml" Type="http://schemas.openxmlformats.org/officeDocument/2006/relationships/slide"/><Relationship Id="rId20" Target="authors.xml" Type="http://schemas.microsoft.com/office/2018/10/relationships/author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73783F5-4318-87BA-43CC-CC5AA347B3EB}"/>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A03C6428-9E04-9C06-0A18-C800A29704C3}"/>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EBDF1C77-A1A6-C8BC-A633-BFE76AC8BEF1}"/>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EC7FA29B-5C49-B77B-7561-9CDAFC892C42}"/>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B7A6FF50-BD17-4E57-8AD0-F0A25115F987}"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D760AEE-6167-D115-E108-2DFF9C9F1831}"/>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CF99CE54-7A41-3E50-4792-64DBC4FE44B5}"/>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6F5A6560-98ED-EE20-5881-F6B25A630737}"/>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9E452705-624E-6FE0-0504-0ADE407E950C}"/>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5146C0F4-7C56-20BD-8EE4-498986168CDB}"/>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86E8E9A9-5353-9A53-D75D-89731E45A0AE}"/>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F26FD2D5-CD3A-4ED0-9764-2B6F0B78913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8E3BAD90-51F7-1B1D-8FD9-1B84192A1F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E4094C3-039D-46DF-812D-414166DFEDEE}"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5123" name="Rectangle 2">
            <a:extLst>
              <a:ext uri="{FF2B5EF4-FFF2-40B4-BE49-F238E27FC236}">
                <a16:creationId xmlns:a16="http://schemas.microsoft.com/office/drawing/2014/main" id="{F5554955-EF24-857F-3FFE-5A2146DAAB0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EED9B749-B1EB-203D-0EFF-017CA82A23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3DC9A2AB-8179-1932-80D0-BF42418D18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BBFBD7D5-9DB1-41E4-A762-0EEBAFE6E46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7171" name="Rectangle 2">
            <a:extLst>
              <a:ext uri="{FF2B5EF4-FFF2-40B4-BE49-F238E27FC236}">
                <a16:creationId xmlns:a16="http://schemas.microsoft.com/office/drawing/2014/main" id="{3F09D7F2-B6DC-B607-2598-8267ABC0A1DF}"/>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D1E33B4C-D9F0-184E-5741-23ADCFD700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18716FDD-F6D4-FF1F-80DC-AE035006B4B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05BC1D6-68C1-487C-84BC-45DABDD60887}"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9219" name="Rectangle 2">
            <a:extLst>
              <a:ext uri="{FF2B5EF4-FFF2-40B4-BE49-F238E27FC236}">
                <a16:creationId xmlns:a16="http://schemas.microsoft.com/office/drawing/2014/main" id="{B6273D66-097D-174F-E711-60B40AD9D625}"/>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4C763ECA-8EF2-661A-2822-8AB3020A9C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4875"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8DAA07DC-DB73-E9EA-AD97-48170AFE99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4DBC7F6-F5D6-4F22-8887-09171CCF59C5}"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1267" name="Rectangle 2">
            <a:extLst>
              <a:ext uri="{FF2B5EF4-FFF2-40B4-BE49-F238E27FC236}">
                <a16:creationId xmlns:a16="http://schemas.microsoft.com/office/drawing/2014/main" id="{FA52A48F-C21B-EEF1-7C58-995646279758}"/>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881743FC-E636-1A33-F5AE-5B2F602AC1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4875" eaLnBrk="1" hangingPunct="1"/>
            <a:endParaRPr lang="ja-JP" altLang="ja-JP">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4977594-9CD7-63FB-892E-74B9453294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71DFAFC-BA14-4169-98FA-E89E94156310}"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3315" name="Rectangle 2">
            <a:extLst>
              <a:ext uri="{FF2B5EF4-FFF2-40B4-BE49-F238E27FC236}">
                <a16:creationId xmlns:a16="http://schemas.microsoft.com/office/drawing/2014/main" id="{F71E7768-FC19-0432-170D-42FDB628CA99}"/>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E74D0E73-6274-700A-A604-A50A3C622D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75A08D6C-0FCC-6A13-A038-C7CF1F636AD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62E657-7BF2-4DC7-8926-2FD24914EE6D}"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5363" name="Rectangle 2">
            <a:extLst>
              <a:ext uri="{FF2B5EF4-FFF2-40B4-BE49-F238E27FC236}">
                <a16:creationId xmlns:a16="http://schemas.microsoft.com/office/drawing/2014/main" id="{AE721048-094B-E31A-7057-E564B99A56A8}"/>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62929904-8B44-681D-1019-2FEF945932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D0436B82-C71A-0EE6-6B2D-56738CEDB96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74E2B97-4E93-432E-8309-B06AFD11302D}"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7411" name="Rectangle 2">
            <a:extLst>
              <a:ext uri="{FF2B5EF4-FFF2-40B4-BE49-F238E27FC236}">
                <a16:creationId xmlns:a16="http://schemas.microsoft.com/office/drawing/2014/main" id="{66DD7917-4FDA-1711-2064-D4DFA3EC82E0}"/>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C84CDE55-C08F-60AF-02B6-2FEE36A6E5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426C90A0-3F70-F22D-A010-946C3B79A10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1D85845-2FF8-A03C-39AB-3671EDCA96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417AB11-DA9C-ECF5-2FC3-3DBA4618C355}"/>
              </a:ext>
            </a:extLst>
          </p:cNvPr>
          <p:cNvSpPr>
            <a:spLocks noGrp="1" noChangeArrowheads="1"/>
          </p:cNvSpPr>
          <p:nvPr>
            <p:ph type="sldNum" sz="quarter" idx="12"/>
          </p:nvPr>
        </p:nvSpPr>
        <p:spPr>
          <a:ln/>
        </p:spPr>
        <p:txBody>
          <a:bodyPr/>
          <a:lstStyle>
            <a:lvl1pPr>
              <a:defRPr/>
            </a:lvl1pPr>
          </a:lstStyle>
          <a:p>
            <a:pPr>
              <a:defRPr/>
            </a:pPr>
            <a:fld id="{E86EE175-CFEE-4B11-A954-C9D9E98DF2EA}" type="slidenum">
              <a:rPr lang="en-US" altLang="ja-JP"/>
              <a:pPr>
                <a:defRPr/>
              </a:pPr>
              <a:t>‹#›</a:t>
            </a:fld>
            <a:endParaRPr lang="en-US" altLang="ja-JP"/>
          </a:p>
        </p:txBody>
      </p:sp>
    </p:spTree>
    <p:extLst>
      <p:ext uri="{BB962C8B-B14F-4D97-AF65-F5344CB8AC3E}">
        <p14:creationId xmlns:p14="http://schemas.microsoft.com/office/powerpoint/2010/main" val="114732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59A6A7AB-A7F6-B4F3-6515-E042B74C941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C1EB70F-BE6E-0298-9714-9E3478E05F5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E225A3D-2EB6-14CC-045D-0741A54D28DF}"/>
              </a:ext>
            </a:extLst>
          </p:cNvPr>
          <p:cNvSpPr>
            <a:spLocks noGrp="1" noChangeArrowheads="1"/>
          </p:cNvSpPr>
          <p:nvPr>
            <p:ph type="sldNum" sz="quarter" idx="12"/>
          </p:nvPr>
        </p:nvSpPr>
        <p:spPr>
          <a:ln/>
        </p:spPr>
        <p:txBody>
          <a:bodyPr/>
          <a:lstStyle>
            <a:lvl1pPr>
              <a:defRPr/>
            </a:lvl1pPr>
          </a:lstStyle>
          <a:p>
            <a:pPr>
              <a:defRPr/>
            </a:pPr>
            <a:fld id="{242CB3CF-88FC-4719-82F0-7D3CADB4B2CC}" type="slidenum">
              <a:rPr lang="en-US" altLang="ja-JP"/>
              <a:pPr>
                <a:defRPr/>
              </a:pPr>
              <a:t>‹#›</a:t>
            </a:fld>
            <a:endParaRPr lang="en-US" altLang="ja-JP"/>
          </a:p>
        </p:txBody>
      </p:sp>
    </p:spTree>
    <p:extLst>
      <p:ext uri="{BB962C8B-B14F-4D97-AF65-F5344CB8AC3E}">
        <p14:creationId xmlns:p14="http://schemas.microsoft.com/office/powerpoint/2010/main" val="112437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5EE6233-5B32-55F5-4E45-16D6E3D7AD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6ACB75A-AFB1-D997-61F2-8F55AF2C8E4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C02D315-8DA0-FAFC-388E-127481C1A59B}"/>
              </a:ext>
            </a:extLst>
          </p:cNvPr>
          <p:cNvSpPr>
            <a:spLocks noGrp="1" noChangeArrowheads="1"/>
          </p:cNvSpPr>
          <p:nvPr>
            <p:ph type="sldNum" sz="quarter" idx="12"/>
          </p:nvPr>
        </p:nvSpPr>
        <p:spPr>
          <a:ln/>
        </p:spPr>
        <p:txBody>
          <a:bodyPr/>
          <a:lstStyle>
            <a:lvl1pPr>
              <a:defRPr/>
            </a:lvl1pPr>
          </a:lstStyle>
          <a:p>
            <a:pPr>
              <a:defRPr/>
            </a:pPr>
            <a:fld id="{20C058D4-80F6-4240-8DE7-65BE5FF4659C}" type="slidenum">
              <a:rPr lang="en-US" altLang="ja-JP"/>
              <a:pPr>
                <a:defRPr/>
              </a:pPr>
              <a:t>‹#›</a:t>
            </a:fld>
            <a:endParaRPr lang="en-US" altLang="ja-JP"/>
          </a:p>
        </p:txBody>
      </p:sp>
    </p:spTree>
    <p:extLst>
      <p:ext uri="{BB962C8B-B14F-4D97-AF65-F5344CB8AC3E}">
        <p14:creationId xmlns:p14="http://schemas.microsoft.com/office/powerpoint/2010/main" val="415644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343D7FF1-6927-1E08-6A83-B827C04E0AB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E99ADCDE-32F2-346F-2FAC-80C492CFAA2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12A08C25-DD03-80A7-0AB9-8CCF50E25665}"/>
              </a:ext>
            </a:extLst>
          </p:cNvPr>
          <p:cNvSpPr>
            <a:spLocks noGrp="1" noChangeArrowheads="1"/>
          </p:cNvSpPr>
          <p:nvPr>
            <p:ph type="sldNum" sz="quarter" idx="12"/>
          </p:nvPr>
        </p:nvSpPr>
        <p:spPr>
          <a:ln/>
        </p:spPr>
        <p:txBody>
          <a:bodyPr/>
          <a:lstStyle>
            <a:lvl1pPr>
              <a:defRPr/>
            </a:lvl1pPr>
          </a:lstStyle>
          <a:p>
            <a:pPr>
              <a:defRPr/>
            </a:pPr>
            <a:fld id="{6089BCD4-9DB4-4432-B3A0-0346B78BFFEF}" type="slidenum">
              <a:rPr lang="en-US" altLang="ja-JP"/>
              <a:pPr>
                <a:defRPr/>
              </a:pPr>
              <a:t>‹#›</a:t>
            </a:fld>
            <a:endParaRPr lang="en-US" altLang="ja-JP"/>
          </a:p>
        </p:txBody>
      </p:sp>
    </p:spTree>
    <p:extLst>
      <p:ext uri="{BB962C8B-B14F-4D97-AF65-F5344CB8AC3E}">
        <p14:creationId xmlns:p14="http://schemas.microsoft.com/office/powerpoint/2010/main" val="183258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292C508F-2A75-28A0-5DA8-9F080DE0CC4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CC21F48-1CDD-7F83-DD01-CEED409D10A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694913A-3C39-A994-4E30-03844C53D453}"/>
              </a:ext>
            </a:extLst>
          </p:cNvPr>
          <p:cNvSpPr>
            <a:spLocks noGrp="1" noChangeArrowheads="1"/>
          </p:cNvSpPr>
          <p:nvPr>
            <p:ph type="sldNum" sz="quarter" idx="12"/>
          </p:nvPr>
        </p:nvSpPr>
        <p:spPr>
          <a:ln/>
        </p:spPr>
        <p:txBody>
          <a:bodyPr/>
          <a:lstStyle>
            <a:lvl1pPr>
              <a:defRPr/>
            </a:lvl1pPr>
          </a:lstStyle>
          <a:p>
            <a:pPr>
              <a:defRPr/>
            </a:pPr>
            <a:fld id="{7DD87262-6EA5-4C1C-AB82-B3A0C82D2997}" type="slidenum">
              <a:rPr lang="en-US" altLang="ja-JP"/>
              <a:pPr>
                <a:defRPr/>
              </a:pPr>
              <a:t>‹#›</a:t>
            </a:fld>
            <a:endParaRPr lang="en-US" altLang="ja-JP"/>
          </a:p>
        </p:txBody>
      </p:sp>
    </p:spTree>
    <p:extLst>
      <p:ext uri="{BB962C8B-B14F-4D97-AF65-F5344CB8AC3E}">
        <p14:creationId xmlns:p14="http://schemas.microsoft.com/office/powerpoint/2010/main" val="126134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CD0871AD-0FF4-030C-0E0E-6EC33CC8278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5671126-6E5A-7D3A-E100-1F58116B935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B1BA3DD-C425-ED48-4512-F5E6DEB94418}"/>
              </a:ext>
            </a:extLst>
          </p:cNvPr>
          <p:cNvSpPr>
            <a:spLocks noGrp="1" noChangeArrowheads="1"/>
          </p:cNvSpPr>
          <p:nvPr>
            <p:ph type="sldNum" sz="quarter" idx="12"/>
          </p:nvPr>
        </p:nvSpPr>
        <p:spPr>
          <a:ln/>
        </p:spPr>
        <p:txBody>
          <a:bodyPr/>
          <a:lstStyle>
            <a:lvl1pPr>
              <a:defRPr/>
            </a:lvl1pPr>
          </a:lstStyle>
          <a:p>
            <a:pPr>
              <a:defRPr/>
            </a:pPr>
            <a:fld id="{7499B46C-F074-4411-9AE2-7254DE64C8F1}" type="slidenum">
              <a:rPr lang="en-US" altLang="ja-JP"/>
              <a:pPr>
                <a:defRPr/>
              </a:pPr>
              <a:t>‹#›</a:t>
            </a:fld>
            <a:endParaRPr lang="en-US" altLang="ja-JP"/>
          </a:p>
        </p:txBody>
      </p:sp>
    </p:spTree>
    <p:extLst>
      <p:ext uri="{BB962C8B-B14F-4D97-AF65-F5344CB8AC3E}">
        <p14:creationId xmlns:p14="http://schemas.microsoft.com/office/powerpoint/2010/main" val="117209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C51728E-468B-E70B-C7B4-0474C559A4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F82860F-C2E3-5897-985E-BF01CEE78F0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02E83CA-1884-0A7F-4127-642538039E31}"/>
              </a:ext>
            </a:extLst>
          </p:cNvPr>
          <p:cNvSpPr>
            <a:spLocks noGrp="1" noChangeArrowheads="1"/>
          </p:cNvSpPr>
          <p:nvPr>
            <p:ph type="sldNum" sz="quarter" idx="12"/>
          </p:nvPr>
        </p:nvSpPr>
        <p:spPr>
          <a:ln/>
        </p:spPr>
        <p:txBody>
          <a:bodyPr/>
          <a:lstStyle>
            <a:lvl1pPr>
              <a:defRPr/>
            </a:lvl1pPr>
          </a:lstStyle>
          <a:p>
            <a:pPr>
              <a:defRPr/>
            </a:pPr>
            <a:fld id="{79302CF4-2051-4B40-89AF-C229FA15BD82}" type="slidenum">
              <a:rPr lang="en-US" altLang="ja-JP"/>
              <a:pPr>
                <a:defRPr/>
              </a:pPr>
              <a:t>‹#›</a:t>
            </a:fld>
            <a:endParaRPr lang="en-US" altLang="ja-JP"/>
          </a:p>
        </p:txBody>
      </p:sp>
    </p:spTree>
    <p:extLst>
      <p:ext uri="{BB962C8B-B14F-4D97-AF65-F5344CB8AC3E}">
        <p14:creationId xmlns:p14="http://schemas.microsoft.com/office/powerpoint/2010/main" val="40357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02B26380-F235-11E6-A656-1A1C28A3521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B0F63C47-EF45-66CB-AB95-B85E7346928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9A8416BD-0C18-2862-536A-BDF859F029E0}"/>
              </a:ext>
            </a:extLst>
          </p:cNvPr>
          <p:cNvSpPr>
            <a:spLocks noGrp="1" noChangeArrowheads="1"/>
          </p:cNvSpPr>
          <p:nvPr>
            <p:ph type="sldNum" sz="quarter" idx="12"/>
          </p:nvPr>
        </p:nvSpPr>
        <p:spPr>
          <a:ln/>
        </p:spPr>
        <p:txBody>
          <a:bodyPr/>
          <a:lstStyle>
            <a:lvl1pPr>
              <a:defRPr/>
            </a:lvl1pPr>
          </a:lstStyle>
          <a:p>
            <a:pPr>
              <a:defRPr/>
            </a:pPr>
            <a:fld id="{6B1FEE7C-30F2-4A3C-9EBD-45B49D1976CA}" type="slidenum">
              <a:rPr lang="en-US" altLang="ja-JP"/>
              <a:pPr>
                <a:defRPr/>
              </a:pPr>
              <a:t>‹#›</a:t>
            </a:fld>
            <a:endParaRPr lang="en-US" altLang="ja-JP"/>
          </a:p>
        </p:txBody>
      </p:sp>
    </p:spTree>
    <p:extLst>
      <p:ext uri="{BB962C8B-B14F-4D97-AF65-F5344CB8AC3E}">
        <p14:creationId xmlns:p14="http://schemas.microsoft.com/office/powerpoint/2010/main" val="63633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C4EE550-0A71-3E2E-F551-6B937623E2D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717C1650-A883-76EE-40B4-9CF3A10936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9CFF231-4CE7-0927-EF34-2A9898601304}"/>
              </a:ext>
            </a:extLst>
          </p:cNvPr>
          <p:cNvSpPr>
            <a:spLocks noGrp="1" noChangeArrowheads="1"/>
          </p:cNvSpPr>
          <p:nvPr>
            <p:ph type="sldNum" sz="quarter" idx="12"/>
          </p:nvPr>
        </p:nvSpPr>
        <p:spPr>
          <a:ln/>
        </p:spPr>
        <p:txBody>
          <a:bodyPr/>
          <a:lstStyle>
            <a:lvl1pPr>
              <a:defRPr/>
            </a:lvl1pPr>
          </a:lstStyle>
          <a:p>
            <a:pPr>
              <a:defRPr/>
            </a:pPr>
            <a:fld id="{390606B6-9D34-448C-B242-C8E289197CAC}" type="slidenum">
              <a:rPr lang="en-US" altLang="ja-JP"/>
              <a:pPr>
                <a:defRPr/>
              </a:pPr>
              <a:t>‹#›</a:t>
            </a:fld>
            <a:endParaRPr lang="en-US" altLang="ja-JP"/>
          </a:p>
        </p:txBody>
      </p:sp>
    </p:spTree>
    <p:extLst>
      <p:ext uri="{BB962C8B-B14F-4D97-AF65-F5344CB8AC3E}">
        <p14:creationId xmlns:p14="http://schemas.microsoft.com/office/powerpoint/2010/main" val="342827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E69758D-7F7C-EEB7-DE40-D19A097858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78304C2F-C815-4691-54A2-BA829CF250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E23891AC-9391-18CF-B448-0C7DD66FE566}"/>
              </a:ext>
            </a:extLst>
          </p:cNvPr>
          <p:cNvSpPr>
            <a:spLocks noGrp="1" noChangeArrowheads="1"/>
          </p:cNvSpPr>
          <p:nvPr>
            <p:ph type="sldNum" sz="quarter" idx="12"/>
          </p:nvPr>
        </p:nvSpPr>
        <p:spPr>
          <a:ln/>
        </p:spPr>
        <p:txBody>
          <a:bodyPr/>
          <a:lstStyle>
            <a:lvl1pPr>
              <a:defRPr/>
            </a:lvl1pPr>
          </a:lstStyle>
          <a:p>
            <a:pPr>
              <a:defRPr/>
            </a:pPr>
            <a:fld id="{AC516900-00B2-4D8E-866E-0128CCD80B78}" type="slidenum">
              <a:rPr lang="en-US" altLang="ja-JP"/>
              <a:pPr>
                <a:defRPr/>
              </a:pPr>
              <a:t>‹#›</a:t>
            </a:fld>
            <a:endParaRPr lang="en-US" altLang="ja-JP"/>
          </a:p>
        </p:txBody>
      </p:sp>
    </p:spTree>
    <p:extLst>
      <p:ext uri="{BB962C8B-B14F-4D97-AF65-F5344CB8AC3E}">
        <p14:creationId xmlns:p14="http://schemas.microsoft.com/office/powerpoint/2010/main" val="168314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48300D5B-6046-A526-4FCE-F354B6C653C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33CAAB57-0D8F-8996-4707-B6AB4681D24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68BFDC19-DDD9-5A64-8BC7-414D72AB7BCA}"/>
              </a:ext>
            </a:extLst>
          </p:cNvPr>
          <p:cNvSpPr>
            <a:spLocks noGrp="1" noChangeArrowheads="1"/>
          </p:cNvSpPr>
          <p:nvPr>
            <p:ph type="sldNum" sz="quarter" idx="12"/>
          </p:nvPr>
        </p:nvSpPr>
        <p:spPr>
          <a:ln/>
        </p:spPr>
        <p:txBody>
          <a:bodyPr/>
          <a:lstStyle>
            <a:lvl1pPr>
              <a:defRPr/>
            </a:lvl1pPr>
          </a:lstStyle>
          <a:p>
            <a:pPr>
              <a:defRPr/>
            </a:pPr>
            <a:fld id="{6383B02E-6577-400B-A437-ADCD68593598}" type="slidenum">
              <a:rPr lang="en-US" altLang="ja-JP"/>
              <a:pPr>
                <a:defRPr/>
              </a:pPr>
              <a:t>‹#›</a:t>
            </a:fld>
            <a:endParaRPr lang="en-US" altLang="ja-JP"/>
          </a:p>
        </p:txBody>
      </p:sp>
    </p:spTree>
    <p:extLst>
      <p:ext uri="{BB962C8B-B14F-4D97-AF65-F5344CB8AC3E}">
        <p14:creationId xmlns:p14="http://schemas.microsoft.com/office/powerpoint/2010/main" val="345612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108B5DDD-F2C4-1104-DB79-9276370B73A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4C34CE9D-B197-4CF4-6774-6569929D119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8C29F482-CB2D-9D26-9831-13935F77445E}"/>
              </a:ext>
            </a:extLst>
          </p:cNvPr>
          <p:cNvSpPr>
            <a:spLocks noGrp="1" noChangeArrowheads="1"/>
          </p:cNvSpPr>
          <p:nvPr>
            <p:ph type="sldNum" sz="quarter" idx="12"/>
          </p:nvPr>
        </p:nvSpPr>
        <p:spPr>
          <a:ln/>
        </p:spPr>
        <p:txBody>
          <a:bodyPr/>
          <a:lstStyle>
            <a:lvl1pPr>
              <a:defRPr/>
            </a:lvl1pPr>
          </a:lstStyle>
          <a:p>
            <a:pPr>
              <a:defRPr/>
            </a:pPr>
            <a:fld id="{715BB47F-CDC4-44AD-9EFF-26BBC9A54ABB}" type="slidenum">
              <a:rPr lang="en-US" altLang="ja-JP"/>
              <a:pPr>
                <a:defRPr/>
              </a:pPr>
              <a:t>‹#›</a:t>
            </a:fld>
            <a:endParaRPr lang="en-US" altLang="ja-JP"/>
          </a:p>
        </p:txBody>
      </p:sp>
    </p:spTree>
    <p:extLst>
      <p:ext uri="{BB962C8B-B14F-4D97-AF65-F5344CB8AC3E}">
        <p14:creationId xmlns:p14="http://schemas.microsoft.com/office/powerpoint/2010/main" val="135133579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tags/tag2.xml" Type="http://schemas.openxmlformats.org/officeDocument/2006/relationships/tags"/><Relationship Id="rId15" Target="../embeddings/oleObject1.bin" Type="http://schemas.openxmlformats.org/officeDocument/2006/relationships/oleObject"/><Relationship Id="rId16"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オブジェクト 2" hidden="1">
            <a:extLst>
              <a:ext uri="{FF2B5EF4-FFF2-40B4-BE49-F238E27FC236}">
                <a16:creationId xmlns:a16="http://schemas.microsoft.com/office/drawing/2014/main" id="{69C63E48-0C03-8D4B-F768-E12E65D189E0}"/>
              </a:ext>
            </a:extLst>
          </p:cNvPr>
          <p:cNvGraphicFramePr>
            <a:graphicFrameLocks noChangeAspect="1"/>
          </p:cNvGraphicFramePr>
          <p:nvPr userDrawn="1">
            <p:custDataLst>
              <p:tags r:id="rId14"/>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5" imgW="353" imgH="318" progId="TCLayout.ActiveDocument.1">
                  <p:embed/>
                </p:oleObj>
              </mc:Choice>
              <mc:Fallback>
                <p:oleObj name="think-cell スライド" r:id="rId15" imgW="353" imgH="318" progId="TCLayout.ActiveDocument.1">
                  <p:embed/>
                  <p:pic>
                    <p:nvPicPr>
                      <p:cNvPr id="0" name="オブジェクト 2"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1F8C60C3-ADA0-4D8A-4576-5A9E1AB64566}"/>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8" name="Rectangle 3">
            <a:extLst>
              <a:ext uri="{FF2B5EF4-FFF2-40B4-BE49-F238E27FC236}">
                <a16:creationId xmlns:a16="http://schemas.microsoft.com/office/drawing/2014/main" id="{08530D8C-4C25-735A-CB4D-BD15A79ECF90}"/>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2F650785-781B-6969-BF6B-87801E6172F2}"/>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5FBE32CE-840D-CC2B-8B74-E1DEC76E0EC4}"/>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7090CE3-9EDF-1030-C84D-214BF6AAD597}"/>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C542D8BA-042C-45B6-BD66-C43B9BCA327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9.png" Type="http://schemas.openxmlformats.org/officeDocument/2006/relationships/image"/><Relationship Id="rId11" Target="../media/image10.png" Type="http://schemas.openxmlformats.org/officeDocument/2006/relationships/image"/><Relationship Id="rId12" Target="../media/image11.png" Type="http://schemas.openxmlformats.org/officeDocument/2006/relationships/image"/><Relationship Id="rId13" Target="../media/image12.png" Type="http://schemas.openxmlformats.org/officeDocument/2006/relationships/image"/><Relationship Id="rId14" Target="../media/image13.png" Type="http://schemas.openxmlformats.org/officeDocument/2006/relationships/image"/><Relationship Id="rId2" Target="../notesSlides/notesSlide2.xml" Type="http://schemas.openxmlformats.org/officeDocument/2006/relationships/notesSlide"/><Relationship Id="rId3" Target="../media/image2.jpe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 Id="rId6" Target="../media/image5.wmf" Type="http://schemas.openxmlformats.org/officeDocument/2006/relationships/image"/><Relationship Id="rId7" Target="../media/image6.png" Type="http://schemas.openxmlformats.org/officeDocument/2006/relationships/image"/><Relationship Id="rId8" Target="../media/image7.png" Type="http://schemas.openxmlformats.org/officeDocument/2006/relationships/image"/><Relationship Id="rId9" Target="../media/image8.w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7">
            <a:extLst>
              <a:ext uri="{FF2B5EF4-FFF2-40B4-BE49-F238E27FC236}">
                <a16:creationId xmlns:a16="http://schemas.microsoft.com/office/drawing/2014/main" id="{E8C5D24E-8300-6A91-18F3-AA49842B9D69}"/>
              </a:ext>
            </a:extLst>
          </p:cNvPr>
          <p:cNvSpPr>
            <a:spLocks noChangeArrowheads="1"/>
          </p:cNvSpPr>
          <p:nvPr/>
        </p:nvSpPr>
        <p:spPr bwMode="auto">
          <a:xfrm>
            <a:off x="87313" y="850900"/>
            <a:ext cx="10034587" cy="62484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9" name="Text Box 25">
            <a:extLst>
              <a:ext uri="{FF2B5EF4-FFF2-40B4-BE49-F238E27FC236}">
                <a16:creationId xmlns:a16="http://schemas.microsoft.com/office/drawing/2014/main" id="{A539BB01-3A02-60C1-470B-1C2B32678462}"/>
              </a:ext>
            </a:extLst>
          </p:cNvPr>
          <p:cNvSpPr txBox="1">
            <a:spLocks noChangeArrowheads="1"/>
          </p:cNvSpPr>
          <p:nvPr/>
        </p:nvSpPr>
        <p:spPr bwMode="auto">
          <a:xfrm>
            <a:off x="-1588" y="733425"/>
            <a:ext cx="1301751"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(1)</a:t>
            </a:r>
            <a:r>
              <a:rPr lang="ja-JP" altLang="en-US" sz="1200" u="sng">
                <a:solidFill>
                  <a:srgbClr val="000000"/>
                </a:solidFill>
                <a:latin typeface="ＭＳ Ｐゴシック" panose="020B0600070205080204" pitchFamily="50" charset="-128"/>
              </a:rPr>
              <a:t>事業概要</a:t>
            </a:r>
            <a:r>
              <a:rPr lang="en-US" altLang="ja-JP" sz="1200" u="sng">
                <a:solidFill>
                  <a:srgbClr val="000000"/>
                </a:solidFill>
                <a:latin typeface="ＭＳ Ｐゴシック" panose="020B0600070205080204" pitchFamily="50" charset="-128"/>
              </a:rPr>
              <a:t>(ⅰ)</a:t>
            </a:r>
            <a:endParaRPr lang="ja-JP" altLang="en-US" sz="1200" u="sng">
              <a:solidFill>
                <a:srgbClr val="000000"/>
              </a:solidFill>
              <a:latin typeface="ＭＳ Ｐゴシック" panose="020B0600070205080204" pitchFamily="50" charset="-128"/>
            </a:endParaRPr>
          </a:p>
        </p:txBody>
      </p:sp>
      <p:sp>
        <p:nvSpPr>
          <p:cNvPr id="4100" name="テキスト ボックス 38">
            <a:extLst>
              <a:ext uri="{FF2B5EF4-FFF2-40B4-BE49-F238E27FC236}">
                <a16:creationId xmlns:a16="http://schemas.microsoft.com/office/drawing/2014/main" id="{255EC881-22D3-A194-3467-1AD441A2D09F}"/>
              </a:ext>
            </a:extLst>
          </p:cNvPr>
          <p:cNvSpPr txBox="1">
            <a:spLocks noChangeArrowheads="1"/>
          </p:cNvSpPr>
          <p:nvPr/>
        </p:nvSpPr>
        <p:spPr bwMode="auto">
          <a:xfrm>
            <a:off x="198438" y="1008063"/>
            <a:ext cx="9720262" cy="554037"/>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00" dirty="0"/>
              <a:t>➀</a:t>
            </a:r>
            <a:r>
              <a:rPr lang="en-US" altLang="ja-JP" sz="1000" dirty="0"/>
              <a:t>【</a:t>
            </a:r>
            <a:r>
              <a:rPr lang="ja-JP" altLang="en-US" sz="1000" dirty="0"/>
              <a:t>事業概要</a:t>
            </a:r>
            <a:r>
              <a:rPr lang="en-US" altLang="ja-JP" sz="1000" dirty="0"/>
              <a:t>】</a:t>
            </a:r>
          </a:p>
          <a:p>
            <a:pPr eaLnBrk="1" hangingPunct="1">
              <a:spcBef>
                <a:spcPct val="0"/>
              </a:spcBef>
              <a:buFontTx/>
              <a:buNone/>
              <a:defRPr/>
            </a:pPr>
            <a:r>
              <a:rPr lang="ja-JP" altLang="en-US" sz="1000" dirty="0"/>
              <a:t>　　事業の概要について、平易な表現で、一読して分かるように記載してください。なお、既存のインフラの活用、水素の製造、効率的な貯蔵・輸送、供給方法、多様な需要先への利活用方策、再エネ電力やその他資源を低コストに調達する仕組みについても具体的に記載してください。　　</a:t>
            </a:r>
            <a:endParaRPr lang="en-US" altLang="ja-JP" sz="1000" dirty="0"/>
          </a:p>
        </p:txBody>
      </p:sp>
      <p:sp>
        <p:nvSpPr>
          <p:cNvPr id="4101" name="スライド番号プレースホルダー 1">
            <a:extLst>
              <a:ext uri="{FF2B5EF4-FFF2-40B4-BE49-F238E27FC236}">
                <a16:creationId xmlns:a16="http://schemas.microsoft.com/office/drawing/2014/main" id="{83499CF8-303B-0F04-396D-3B104563DFA7}"/>
              </a:ext>
            </a:extLst>
          </p:cNvPr>
          <p:cNvSpPr>
            <a:spLocks noGrp="1"/>
          </p:cNvSpPr>
          <p:nvPr>
            <p:ph type="sldNum" sz="quarter" idx="12"/>
          </p:nvPr>
        </p:nvSpPr>
        <p:spPr>
          <a:xfrm>
            <a:off x="9842500" y="6738938"/>
            <a:ext cx="241300" cy="334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8A1572-5B10-4A24-AA7F-E749E47971E4}" type="slidenum">
              <a:rPr lang="en-US" altLang="ja-JP" sz="1500" smtClean="0"/>
              <a:pPr>
                <a:spcBef>
                  <a:spcPct val="0"/>
                </a:spcBef>
                <a:buFontTx/>
                <a:buNone/>
              </a:pPr>
              <a:t>1</a:t>
            </a:fld>
            <a:endParaRPr lang="en-US" altLang="ja-JP" sz="1500"/>
          </a:p>
        </p:txBody>
      </p:sp>
      <p:graphicFrame>
        <p:nvGraphicFramePr>
          <p:cNvPr id="22" name="Group 168">
            <a:extLst>
              <a:ext uri="{FF2B5EF4-FFF2-40B4-BE49-F238E27FC236}">
                <a16:creationId xmlns:a16="http://schemas.microsoft.com/office/drawing/2014/main" id="{D6FA0C65-988D-3B75-F802-8F632CDE765E}"/>
              </a:ext>
            </a:extLst>
          </p:cNvPr>
          <p:cNvGraphicFramePr>
            <a:graphicFrameLocks noGrp="1"/>
          </p:cNvGraphicFramePr>
          <p:nvPr/>
        </p:nvGraphicFramePr>
        <p:xfrm>
          <a:off x="104775" y="195263"/>
          <a:ext cx="7227888" cy="574675"/>
        </p:xfrm>
        <a:graphic>
          <a:graphicData uri="http://schemas.openxmlformats.org/drawingml/2006/table">
            <a:tbl>
              <a:tblPr/>
              <a:tblGrid>
                <a:gridCol w="4511410">
                  <a:extLst>
                    <a:ext uri="{9D8B030D-6E8A-4147-A177-3AD203B41FA5}">
                      <a16:colId xmlns:a16="http://schemas.microsoft.com/office/drawing/2014/main" val="20000"/>
                    </a:ext>
                  </a:extLst>
                </a:gridCol>
                <a:gridCol w="2716478">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事業名</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bg2"/>
                          </a:solidFill>
                          <a:effectLst/>
                          <a:latin typeface="Arial" charset="0"/>
                          <a:ea typeface="ＭＳ Ｐゴシック" pitchFamily="50" charset="-128"/>
                        </a:rPr>
                        <a:t>（実証内容がわかるような事業名としてください）</a:t>
                      </a:r>
                    </a:p>
                  </a:txBody>
                  <a:tcPr marL="91431" marR="91431"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事業代表者</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　○○</a:t>
                      </a:r>
                    </a:p>
                  </a:txBody>
                  <a:tcPr marL="91431" marR="91431"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令和７年度～令和○年度</a:t>
                      </a:r>
                    </a:p>
                  </a:txBody>
                  <a:tcPr marL="91431" marR="91431"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2" name="Text Box 266">
            <a:extLst>
              <a:ext uri="{FF2B5EF4-FFF2-40B4-BE49-F238E27FC236}">
                <a16:creationId xmlns:a16="http://schemas.microsoft.com/office/drawing/2014/main" id="{F55FFCBE-8E43-3D65-AD96-95A031A92A82}"/>
              </a:ext>
            </a:extLst>
          </p:cNvPr>
          <p:cNvSpPr txBox="1">
            <a:spLocks noChangeArrowheads="1"/>
          </p:cNvSpPr>
          <p:nvPr/>
        </p:nvSpPr>
        <p:spPr bwMode="auto">
          <a:xfrm>
            <a:off x="8467725" y="109538"/>
            <a:ext cx="165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00"/>
              <a:t>令和７年　月　日</a:t>
            </a:r>
          </a:p>
        </p:txBody>
      </p:sp>
      <p:cxnSp>
        <p:nvCxnSpPr>
          <p:cNvPr id="19" name="直線コネクタ 18">
            <a:extLst>
              <a:ext uri="{FF2B5EF4-FFF2-40B4-BE49-F238E27FC236}">
                <a16:creationId xmlns:a16="http://schemas.microsoft.com/office/drawing/2014/main" id="{77ED98F7-B06E-02AD-7104-3DB49954AF40}"/>
              </a:ext>
            </a:extLst>
          </p:cNvPr>
          <p:cNvCxnSpPr/>
          <p:nvPr/>
        </p:nvCxnSpPr>
        <p:spPr>
          <a:xfrm>
            <a:off x="198438" y="2444750"/>
            <a:ext cx="9834562"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4114" name="テキスト ボックス 38">
            <a:extLst>
              <a:ext uri="{FF2B5EF4-FFF2-40B4-BE49-F238E27FC236}">
                <a16:creationId xmlns:a16="http://schemas.microsoft.com/office/drawing/2014/main" id="{94DECB1D-5BAA-3864-CCF7-4F8A727E1396}"/>
              </a:ext>
            </a:extLst>
          </p:cNvPr>
          <p:cNvSpPr txBox="1">
            <a:spLocks noChangeArrowheads="1"/>
          </p:cNvSpPr>
          <p:nvPr/>
        </p:nvSpPr>
        <p:spPr bwMode="auto">
          <a:xfrm>
            <a:off x="198438" y="2519363"/>
            <a:ext cx="972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②</a:t>
            </a:r>
            <a:r>
              <a:rPr lang="en-US" altLang="ja-JP" sz="1000"/>
              <a:t>【</a:t>
            </a:r>
            <a:r>
              <a:rPr lang="ja-JP" altLang="en-US" sz="1000"/>
              <a:t>課題とその解決策</a:t>
            </a:r>
            <a:r>
              <a:rPr lang="en-US" altLang="ja-JP" sz="1000"/>
              <a:t>】</a:t>
            </a:r>
          </a:p>
          <a:p>
            <a:pPr eaLnBrk="1" hangingPunct="1">
              <a:spcBef>
                <a:spcPct val="0"/>
              </a:spcBef>
              <a:buFontTx/>
              <a:buNone/>
            </a:pPr>
            <a:r>
              <a:rPr lang="ja-JP" altLang="en-US" sz="1000"/>
              <a:t>再エネ水素サプライチェーンのコスト低減化を実現する上での現状の課題とそれらに対する実証を通じた解決策を記載してください。</a:t>
            </a:r>
            <a:endParaRPr lang="en-US" altLang="ja-JP" sz="1000"/>
          </a:p>
        </p:txBody>
      </p:sp>
      <p:grpSp>
        <p:nvGrpSpPr>
          <p:cNvPr id="4115" name="グループ化 4">
            <a:extLst>
              <a:ext uri="{FF2B5EF4-FFF2-40B4-BE49-F238E27FC236}">
                <a16:creationId xmlns:a16="http://schemas.microsoft.com/office/drawing/2014/main" id="{0DB52658-32D0-AC5C-8122-E6AD6DDF749E}"/>
              </a:ext>
            </a:extLst>
          </p:cNvPr>
          <p:cNvGrpSpPr>
            <a:grpSpLocks/>
          </p:cNvGrpSpPr>
          <p:nvPr/>
        </p:nvGrpSpPr>
        <p:grpSpPr bwMode="auto">
          <a:xfrm>
            <a:off x="393700" y="2906713"/>
            <a:ext cx="9493250" cy="3963987"/>
            <a:chOff x="393700" y="2906713"/>
            <a:chExt cx="9493250" cy="3963987"/>
          </a:xfrm>
        </p:grpSpPr>
        <p:sp>
          <p:nvSpPr>
            <p:cNvPr id="26" name="右矢印 25">
              <a:extLst>
                <a:ext uri="{FF2B5EF4-FFF2-40B4-BE49-F238E27FC236}">
                  <a16:creationId xmlns:a16="http://schemas.microsoft.com/office/drawing/2014/main" id="{775684EA-03C4-5DF5-7E30-A37632D125ED}"/>
                </a:ext>
              </a:extLst>
            </p:cNvPr>
            <p:cNvSpPr/>
            <p:nvPr/>
          </p:nvSpPr>
          <p:spPr>
            <a:xfrm>
              <a:off x="4867275" y="4503738"/>
              <a:ext cx="568325" cy="719137"/>
            </a:xfrm>
            <a:prstGeom prst="rightArrow">
              <a:avLst/>
            </a:prstGeom>
            <a:solidFill>
              <a:srgbClr val="B4B4B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eaLnBrk="1" hangingPunct="1">
                <a:defRPr/>
              </a:pPr>
              <a:endParaRPr lang="ja-JP" altLang="en-US" sz="1200" dirty="0">
                <a:solidFill>
                  <a:schemeClr val="tx1"/>
                </a:solidFill>
              </a:endParaRPr>
            </a:p>
          </p:txBody>
        </p:sp>
        <p:grpSp>
          <p:nvGrpSpPr>
            <p:cNvPr id="4120" name="グループ化 1">
              <a:extLst>
                <a:ext uri="{FF2B5EF4-FFF2-40B4-BE49-F238E27FC236}">
                  <a16:creationId xmlns:a16="http://schemas.microsoft.com/office/drawing/2014/main" id="{BF239735-A8E7-7669-2D1D-B450DCF46715}"/>
                </a:ext>
              </a:extLst>
            </p:cNvPr>
            <p:cNvGrpSpPr>
              <a:grpSpLocks/>
            </p:cNvGrpSpPr>
            <p:nvPr/>
          </p:nvGrpSpPr>
          <p:grpSpPr bwMode="auto">
            <a:xfrm>
              <a:off x="393700" y="2924175"/>
              <a:ext cx="4400550" cy="3946525"/>
              <a:chOff x="393700" y="2924175"/>
              <a:chExt cx="4400550" cy="3946525"/>
            </a:xfrm>
          </p:grpSpPr>
          <p:sp>
            <p:nvSpPr>
              <p:cNvPr id="4124" name="テキスト ボックス 22">
                <a:extLst>
                  <a:ext uri="{FF2B5EF4-FFF2-40B4-BE49-F238E27FC236}">
                    <a16:creationId xmlns:a16="http://schemas.microsoft.com/office/drawing/2014/main" id="{CD69F417-41DE-A587-EAF5-91FC7653100A}"/>
                  </a:ext>
                </a:extLst>
              </p:cNvPr>
              <p:cNvSpPr txBox="1">
                <a:spLocks noChangeArrowheads="1"/>
              </p:cNvSpPr>
              <p:nvPr/>
            </p:nvSpPr>
            <p:spPr bwMode="auto">
              <a:xfrm>
                <a:off x="2116138" y="2924175"/>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現状の課題</a:t>
                </a:r>
              </a:p>
            </p:txBody>
          </p:sp>
          <p:sp>
            <p:nvSpPr>
              <p:cNvPr id="3" name="正方形/長方形 2">
                <a:extLst>
                  <a:ext uri="{FF2B5EF4-FFF2-40B4-BE49-F238E27FC236}">
                    <a16:creationId xmlns:a16="http://schemas.microsoft.com/office/drawing/2014/main" id="{29BF2F31-9BB7-D4BB-C685-6E3424BA07AA}"/>
                  </a:ext>
                </a:extLst>
              </p:cNvPr>
              <p:cNvSpPr/>
              <p:nvPr/>
            </p:nvSpPr>
            <p:spPr bwMode="auto">
              <a:xfrm>
                <a:off x="393700" y="3200400"/>
                <a:ext cx="4400550" cy="3670300"/>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grpSp>
        <p:grpSp>
          <p:nvGrpSpPr>
            <p:cNvPr id="4121" name="グループ化 3">
              <a:extLst>
                <a:ext uri="{FF2B5EF4-FFF2-40B4-BE49-F238E27FC236}">
                  <a16:creationId xmlns:a16="http://schemas.microsoft.com/office/drawing/2014/main" id="{40FFEAAD-AD78-70B1-307B-F2FF6284B5A5}"/>
                </a:ext>
              </a:extLst>
            </p:cNvPr>
            <p:cNvGrpSpPr>
              <a:grpSpLocks/>
            </p:cNvGrpSpPr>
            <p:nvPr/>
          </p:nvGrpSpPr>
          <p:grpSpPr bwMode="auto">
            <a:xfrm>
              <a:off x="5486400" y="2906713"/>
              <a:ext cx="4400550" cy="3963987"/>
              <a:chOff x="5486400" y="2906713"/>
              <a:chExt cx="4400550" cy="3963987"/>
            </a:xfrm>
          </p:grpSpPr>
          <p:sp>
            <p:nvSpPr>
              <p:cNvPr id="4122" name="テキスト ボックス 23">
                <a:extLst>
                  <a:ext uri="{FF2B5EF4-FFF2-40B4-BE49-F238E27FC236}">
                    <a16:creationId xmlns:a16="http://schemas.microsoft.com/office/drawing/2014/main" id="{E2A25F8A-4991-D491-59B5-5FFFE08E550B}"/>
                  </a:ext>
                </a:extLst>
              </p:cNvPr>
              <p:cNvSpPr txBox="1">
                <a:spLocks noChangeArrowheads="1"/>
              </p:cNvSpPr>
              <p:nvPr/>
            </p:nvSpPr>
            <p:spPr bwMode="auto">
              <a:xfrm>
                <a:off x="7296150" y="2906713"/>
                <a:ext cx="646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解決策</a:t>
                </a:r>
              </a:p>
            </p:txBody>
          </p:sp>
          <p:sp>
            <p:nvSpPr>
              <p:cNvPr id="27" name="正方形/長方形 26">
                <a:extLst>
                  <a:ext uri="{FF2B5EF4-FFF2-40B4-BE49-F238E27FC236}">
                    <a16:creationId xmlns:a16="http://schemas.microsoft.com/office/drawing/2014/main" id="{1EA020C5-CA7E-DC01-EB88-0614A1EE1460}"/>
                  </a:ext>
                </a:extLst>
              </p:cNvPr>
              <p:cNvSpPr/>
              <p:nvPr/>
            </p:nvSpPr>
            <p:spPr bwMode="auto">
              <a:xfrm>
                <a:off x="5486400" y="3200400"/>
                <a:ext cx="4400550" cy="3670300"/>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grpSp>
      </p:grpSp>
      <p:sp>
        <p:nvSpPr>
          <p:cNvPr id="4116" name="テキスト ボックス 38">
            <a:extLst>
              <a:ext uri="{FF2B5EF4-FFF2-40B4-BE49-F238E27FC236}">
                <a16:creationId xmlns:a16="http://schemas.microsoft.com/office/drawing/2014/main" id="{9CD23DF4-8F1D-ED30-30EF-35C082E44C71}"/>
              </a:ext>
            </a:extLst>
          </p:cNvPr>
          <p:cNvSpPr txBox="1">
            <a:spLocks noChangeArrowheads="1"/>
          </p:cNvSpPr>
          <p:nvPr/>
        </p:nvSpPr>
        <p:spPr bwMode="auto">
          <a:xfrm>
            <a:off x="495300" y="3382963"/>
            <a:ext cx="4114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endParaRPr lang="en-US" altLang="ja-JP" sz="1200">
              <a:solidFill>
                <a:schemeClr val="bg2"/>
              </a:solidFill>
            </a:endParaRPr>
          </a:p>
          <a:p>
            <a:pPr eaLnBrk="1" hangingPunct="1">
              <a:spcBef>
                <a:spcPct val="0"/>
              </a:spcBef>
              <a:buFontTx/>
              <a:buNone/>
            </a:pPr>
            <a:r>
              <a:rPr lang="ja-JP" altLang="en-US" sz="1200">
                <a:solidFill>
                  <a:schemeClr val="bg2"/>
                </a:solidFill>
              </a:rPr>
              <a:t>➀</a:t>
            </a:r>
            <a:r>
              <a:rPr lang="en-US" altLang="ja-JP" sz="1200">
                <a:solidFill>
                  <a:schemeClr val="bg2"/>
                </a:solidFill>
              </a:rPr>
              <a:t>A</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②</a:t>
            </a:r>
            <a:r>
              <a:rPr lang="en-US" altLang="ja-JP" sz="1200">
                <a:solidFill>
                  <a:schemeClr val="bg2"/>
                </a:solidFill>
              </a:rPr>
              <a:t>B</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③</a:t>
            </a:r>
            <a:r>
              <a:rPr lang="en-US" altLang="ja-JP" sz="1200">
                <a:solidFill>
                  <a:schemeClr val="bg2"/>
                </a:solidFill>
              </a:rPr>
              <a:t>C</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④</a:t>
            </a:r>
            <a:r>
              <a:rPr lang="en-US" altLang="ja-JP" sz="1200">
                <a:solidFill>
                  <a:schemeClr val="bg2"/>
                </a:solidFill>
              </a:rPr>
              <a:t>D</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p:txBody>
      </p:sp>
      <p:sp>
        <p:nvSpPr>
          <p:cNvPr id="4117" name="テキスト ボックス 38">
            <a:extLst>
              <a:ext uri="{FF2B5EF4-FFF2-40B4-BE49-F238E27FC236}">
                <a16:creationId xmlns:a16="http://schemas.microsoft.com/office/drawing/2014/main" id="{7B602636-7202-CD4F-99A5-059ACDE63143}"/>
              </a:ext>
            </a:extLst>
          </p:cNvPr>
          <p:cNvSpPr txBox="1">
            <a:spLocks noChangeArrowheads="1"/>
          </p:cNvSpPr>
          <p:nvPr/>
        </p:nvSpPr>
        <p:spPr bwMode="auto">
          <a:xfrm>
            <a:off x="5629275" y="3338513"/>
            <a:ext cx="4114800" cy="249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endParaRPr lang="en-US" altLang="ja-JP" sz="1200">
              <a:solidFill>
                <a:schemeClr val="bg2"/>
              </a:solidFill>
            </a:endParaRPr>
          </a:p>
          <a:p>
            <a:pPr eaLnBrk="1" hangingPunct="1">
              <a:spcBef>
                <a:spcPct val="0"/>
              </a:spcBef>
              <a:buFontTx/>
              <a:buNone/>
            </a:pPr>
            <a:r>
              <a:rPr lang="ja-JP" altLang="en-US" sz="1200">
                <a:solidFill>
                  <a:schemeClr val="bg2"/>
                </a:solidFill>
              </a:rPr>
              <a:t>➀</a:t>
            </a:r>
            <a:r>
              <a:rPr lang="en-US" altLang="ja-JP" sz="1200">
                <a:solidFill>
                  <a:schemeClr val="bg2"/>
                </a:solidFill>
              </a:rPr>
              <a:t>A</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②</a:t>
            </a:r>
            <a:r>
              <a:rPr lang="en-US" altLang="ja-JP" sz="1200">
                <a:solidFill>
                  <a:schemeClr val="bg2"/>
                </a:solidFill>
              </a:rPr>
              <a:t>B</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③</a:t>
            </a:r>
            <a:r>
              <a:rPr lang="en-US" altLang="ja-JP" sz="1200">
                <a:solidFill>
                  <a:schemeClr val="bg2"/>
                </a:solidFill>
              </a:rPr>
              <a:t>C</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④</a:t>
            </a:r>
            <a:r>
              <a:rPr lang="en-US" altLang="ja-JP" sz="1200">
                <a:solidFill>
                  <a:schemeClr val="bg2"/>
                </a:solidFill>
              </a:rPr>
              <a:t>D</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p:txBody>
      </p:sp>
      <p:sp>
        <p:nvSpPr>
          <p:cNvPr id="4118" name="テキスト ボックス 1">
            <a:extLst>
              <a:ext uri="{FF2B5EF4-FFF2-40B4-BE49-F238E27FC236}">
                <a16:creationId xmlns:a16="http://schemas.microsoft.com/office/drawing/2014/main" id="{2B801678-FD57-041D-AD98-008A19DE0D31}"/>
              </a:ext>
            </a:extLst>
          </p:cNvPr>
          <p:cNvSpPr txBox="1">
            <a:spLocks noChangeArrowheads="1"/>
          </p:cNvSpPr>
          <p:nvPr/>
        </p:nvSpPr>
        <p:spPr bwMode="auto">
          <a:xfrm>
            <a:off x="7504113" y="366713"/>
            <a:ext cx="25574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900"/>
              <a:t>【</a:t>
            </a:r>
            <a:r>
              <a:rPr lang="ja-JP" altLang="en-US" sz="900"/>
              <a:t>応募資料①</a:t>
            </a:r>
            <a:r>
              <a:rPr lang="en-US" altLang="ja-JP" sz="900"/>
              <a:t>】</a:t>
            </a:r>
            <a:r>
              <a:rPr lang="ja-JP" altLang="en-US" sz="900"/>
              <a:t>令和７年度コスト競争力強化を図る再エネ等由来水素サプライチェーンモデル構築・実証事業（一次公募）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C07FE199-F833-B964-8ACD-D65B749DE531}"/>
              </a:ext>
            </a:extLst>
          </p:cNvPr>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参考資料</a:t>
            </a:r>
          </a:p>
        </p:txBody>
      </p:sp>
      <p:sp>
        <p:nvSpPr>
          <p:cNvPr id="20483" name="Text Box 7">
            <a:extLst>
              <a:ext uri="{FF2B5EF4-FFF2-40B4-BE49-F238E27FC236}">
                <a16:creationId xmlns:a16="http://schemas.microsoft.com/office/drawing/2014/main" id="{1B6F6872-0659-06F6-0285-25A0B7F2CC6C}"/>
              </a:ext>
            </a:extLst>
          </p:cNvPr>
          <p:cNvSpPr txBox="1">
            <a:spLocks noChangeArrowheads="1"/>
          </p:cNvSpPr>
          <p:nvPr/>
        </p:nvSpPr>
        <p:spPr bwMode="auto">
          <a:xfrm>
            <a:off x="419100" y="1779588"/>
            <a:ext cx="9436100" cy="784225"/>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＜留意事項＞</a:t>
            </a:r>
          </a:p>
          <a:p>
            <a:pPr eaLnBrk="1" hangingPunct="1">
              <a:spcBef>
                <a:spcPct val="50000"/>
              </a:spcBef>
              <a:buFontTx/>
              <a:buNone/>
            </a:pPr>
            <a:r>
              <a:rPr lang="en-US" altLang="ja-JP" sz="1800"/>
              <a:t>※</a:t>
            </a:r>
            <a:r>
              <a:rPr lang="ja-JP" altLang="en-US" sz="1800"/>
              <a:t>事業概要を補足する必要があれば、資料を追加してください。ただし、資料は３枚以内とします。</a:t>
            </a:r>
          </a:p>
        </p:txBody>
      </p:sp>
      <p:sp>
        <p:nvSpPr>
          <p:cNvPr id="20484" name="スライド番号プレースホルダー 1">
            <a:extLst>
              <a:ext uri="{FF2B5EF4-FFF2-40B4-BE49-F238E27FC236}">
                <a16:creationId xmlns:a16="http://schemas.microsoft.com/office/drawing/2014/main" id="{958F32DA-1598-BED1-CE4A-DF6983C021F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0A79DF5-D660-4E66-9585-92095C8BAAAC}" type="slidenum">
              <a:rPr lang="en-US" altLang="ja-JP" sz="1500" smtClean="0"/>
              <a:pPr>
                <a:spcBef>
                  <a:spcPct val="0"/>
                </a:spcBef>
                <a:buFontTx/>
                <a:buNone/>
              </a:pPr>
              <a:t>10</a:t>
            </a:fld>
            <a:endParaRPr lang="en-US" altLang="ja-JP" sz="1500"/>
          </a:p>
        </p:txBody>
      </p:sp>
      <p:sp>
        <p:nvSpPr>
          <p:cNvPr id="20485" name="AutoShape 7">
            <a:extLst>
              <a:ext uri="{FF2B5EF4-FFF2-40B4-BE49-F238E27FC236}">
                <a16:creationId xmlns:a16="http://schemas.microsoft.com/office/drawing/2014/main" id="{38CB8F42-DF0D-BA23-48BB-A90756FFA2CD}"/>
              </a:ext>
            </a:extLst>
          </p:cNvPr>
          <p:cNvSpPr>
            <a:spLocks/>
          </p:cNvSpPr>
          <p:nvPr/>
        </p:nvSpPr>
        <p:spPr bwMode="auto">
          <a:xfrm>
            <a:off x="1295400" y="114300"/>
            <a:ext cx="152400" cy="504825"/>
          </a:xfrm>
          <a:prstGeom prst="rightBrace">
            <a:avLst>
              <a:gd name="adj1" fmla="val 41667"/>
              <a:gd name="adj2" fmla="val 50000"/>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6" name="Text Box 8">
            <a:extLst>
              <a:ext uri="{FF2B5EF4-FFF2-40B4-BE49-F238E27FC236}">
                <a16:creationId xmlns:a16="http://schemas.microsoft.com/office/drawing/2014/main" id="{CA9F2097-030E-67B8-D888-D154C8827CB4}"/>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solidFill>
                  <a:schemeClr val="bg2"/>
                </a:solidFill>
              </a:rPr>
              <a:t>余白を</a:t>
            </a:r>
            <a:r>
              <a:rPr lang="en-US" altLang="ja-JP" sz="1200">
                <a:solidFill>
                  <a:schemeClr val="bg2"/>
                </a:solidFill>
              </a:rPr>
              <a:t>1.5</a:t>
            </a:r>
            <a:r>
              <a:rPr lang="ja-JP" altLang="en-US" sz="1200">
                <a:solidFill>
                  <a:schemeClr val="bg2"/>
                </a:solidFill>
              </a:rPr>
              <a:t>ｃｍ程度設けること（提出時にはこの部分は削除してください）</a:t>
            </a:r>
          </a:p>
        </p:txBody>
      </p:sp>
      <p:sp>
        <p:nvSpPr>
          <p:cNvPr id="20487" name="AutoShape 7">
            <a:extLst>
              <a:ext uri="{FF2B5EF4-FFF2-40B4-BE49-F238E27FC236}">
                <a16:creationId xmlns:a16="http://schemas.microsoft.com/office/drawing/2014/main" id="{7480CF28-77E2-EA7F-0EBD-B5C7AD06E4AD}"/>
              </a:ext>
            </a:extLst>
          </p:cNvPr>
          <p:cNvSpPr>
            <a:spLocks/>
          </p:cNvSpPr>
          <p:nvPr/>
        </p:nvSpPr>
        <p:spPr bwMode="auto">
          <a:xfrm>
            <a:off x="1804988" y="6672263"/>
            <a:ext cx="152400" cy="504825"/>
          </a:xfrm>
          <a:prstGeom prst="rightBrace">
            <a:avLst>
              <a:gd name="adj1" fmla="val 41667"/>
              <a:gd name="adj2" fmla="val 50000"/>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8" name="Text Box 8">
            <a:extLst>
              <a:ext uri="{FF2B5EF4-FFF2-40B4-BE49-F238E27FC236}">
                <a16:creationId xmlns:a16="http://schemas.microsoft.com/office/drawing/2014/main" id="{E8E5847A-09BB-749A-1DB6-264B5CCF10E0}"/>
              </a:ext>
            </a:extLst>
          </p:cNvPr>
          <p:cNvSpPr txBox="1">
            <a:spLocks noChangeArrowheads="1"/>
          </p:cNvSpPr>
          <p:nvPr/>
        </p:nvSpPr>
        <p:spPr bwMode="auto">
          <a:xfrm>
            <a:off x="1985963" y="6900863"/>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solidFill>
                  <a:schemeClr val="bg2"/>
                </a:solidFill>
              </a:rPr>
              <a:t>余白を</a:t>
            </a:r>
            <a:r>
              <a:rPr lang="en-US" altLang="ja-JP" sz="1200">
                <a:solidFill>
                  <a:schemeClr val="bg2"/>
                </a:solidFill>
              </a:rPr>
              <a:t>1.5</a:t>
            </a:r>
            <a:r>
              <a:rPr lang="ja-JP" altLang="en-US" sz="1200">
                <a:solidFill>
                  <a:schemeClr val="bg2"/>
                </a:solidFill>
              </a:rPr>
              <a:t>ｃｍ程度設けること（提出時にはこの部分は削除してください）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5">
            <a:extLst>
              <a:ext uri="{FF2B5EF4-FFF2-40B4-BE49-F238E27FC236}">
                <a16:creationId xmlns:a16="http://schemas.microsoft.com/office/drawing/2014/main" id="{03D1426B-5684-9697-05D2-F84F209AB5FB}"/>
              </a:ext>
            </a:extLst>
          </p:cNvPr>
          <p:cNvSpPr txBox="1">
            <a:spLocks noChangeArrowheads="1"/>
          </p:cNvSpPr>
          <p:nvPr/>
        </p:nvSpPr>
        <p:spPr bwMode="auto">
          <a:xfrm>
            <a:off x="-1588" y="111125"/>
            <a:ext cx="1487488"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２</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事業の有効性</a:t>
            </a:r>
          </a:p>
        </p:txBody>
      </p:sp>
      <p:sp>
        <p:nvSpPr>
          <p:cNvPr id="6147" name="テキスト ボックス 38">
            <a:extLst>
              <a:ext uri="{FF2B5EF4-FFF2-40B4-BE49-F238E27FC236}">
                <a16:creationId xmlns:a16="http://schemas.microsoft.com/office/drawing/2014/main" id="{86201DE5-24AD-83CD-9EF7-624CD28A9032}"/>
              </a:ext>
            </a:extLst>
          </p:cNvPr>
          <p:cNvSpPr txBox="1">
            <a:spLocks noChangeArrowheads="1"/>
          </p:cNvSpPr>
          <p:nvPr/>
        </p:nvSpPr>
        <p:spPr bwMode="auto">
          <a:xfrm>
            <a:off x="198438" y="357188"/>
            <a:ext cx="97202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➀</a:t>
            </a:r>
            <a:r>
              <a:rPr lang="en-US" altLang="ja-JP" sz="1000"/>
              <a:t>【</a:t>
            </a:r>
            <a:r>
              <a:rPr lang="ja-JP" altLang="en-US" sz="1000"/>
              <a:t>実証する低コスト再エネ水素サプライチェーンの将来展開について（概要とイメージ図）</a:t>
            </a:r>
            <a:r>
              <a:rPr lang="en-US" altLang="ja-JP" sz="1000"/>
              <a:t>】</a:t>
            </a:r>
          </a:p>
        </p:txBody>
      </p:sp>
      <p:sp>
        <p:nvSpPr>
          <p:cNvPr id="19" name="テキスト ボックス 23">
            <a:extLst>
              <a:ext uri="{FF2B5EF4-FFF2-40B4-BE49-F238E27FC236}">
                <a16:creationId xmlns:a16="http://schemas.microsoft.com/office/drawing/2014/main" id="{4FEBECC5-86F1-D816-8F32-ED58B7F2E637}"/>
              </a:ext>
            </a:extLst>
          </p:cNvPr>
          <p:cNvSpPr txBox="1">
            <a:spLocks noChangeArrowheads="1"/>
          </p:cNvSpPr>
          <p:nvPr/>
        </p:nvSpPr>
        <p:spPr bwMode="auto">
          <a:xfrm>
            <a:off x="198438" y="601663"/>
            <a:ext cx="492125" cy="276225"/>
          </a:xfrm>
          <a:prstGeom prst="rect">
            <a:avLst/>
          </a:prstGeom>
          <a:solidFill>
            <a:schemeClr val="bg2">
              <a:lumMod val="50000"/>
            </a:schemeClr>
          </a:solidFill>
          <a:ln>
            <a:noFill/>
          </a:ln>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200" b="1" dirty="0">
                <a:solidFill>
                  <a:schemeClr val="bg1"/>
                </a:solidFill>
              </a:rPr>
              <a:t>概要</a:t>
            </a:r>
          </a:p>
        </p:txBody>
      </p:sp>
      <p:sp>
        <p:nvSpPr>
          <p:cNvPr id="6149" name="テキスト ボックス 38">
            <a:extLst>
              <a:ext uri="{FF2B5EF4-FFF2-40B4-BE49-F238E27FC236}">
                <a16:creationId xmlns:a16="http://schemas.microsoft.com/office/drawing/2014/main" id="{4BA9EA83-5A80-0F9A-BF5A-4CB4AD5C4DD5}"/>
              </a:ext>
            </a:extLst>
          </p:cNvPr>
          <p:cNvSpPr txBox="1">
            <a:spLocks noChangeArrowheads="1"/>
          </p:cNvSpPr>
          <p:nvPr/>
        </p:nvSpPr>
        <p:spPr bwMode="auto">
          <a:xfrm>
            <a:off x="142875" y="865188"/>
            <a:ext cx="9720263" cy="553998"/>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00" dirty="0"/>
              <a:t>　実証する低コスト再エネ水素サプライチェーンが事業においてどのように波及しているのか、下記の点に触れながら概要を記述してください。</a:t>
            </a:r>
          </a:p>
          <a:p>
            <a:pPr eaLnBrk="1" hangingPunct="1">
              <a:spcBef>
                <a:spcPct val="0"/>
              </a:spcBef>
              <a:buFontTx/>
              <a:buNone/>
              <a:defRPr/>
            </a:pPr>
            <a:r>
              <a:rPr lang="ja-JP" altLang="en-US" sz="1000" dirty="0"/>
              <a:t>（実証する低コスト再エネ水素サプライチェーンがどのような既存のインフラの活用、水素の製造、効率的な貯蔵・輸送、供給方法、多様な需要先への利活用方策、再エネ電力やその他資源を低コストに調達する仕組みとなっているのか、どのような地域に波及し、どのような低炭素化の取組を行っているか等）</a:t>
            </a:r>
          </a:p>
        </p:txBody>
      </p:sp>
      <p:sp>
        <p:nvSpPr>
          <p:cNvPr id="21" name="テキスト ボックス 23">
            <a:extLst>
              <a:ext uri="{FF2B5EF4-FFF2-40B4-BE49-F238E27FC236}">
                <a16:creationId xmlns:a16="http://schemas.microsoft.com/office/drawing/2014/main" id="{BE7133CC-82A6-C4D2-C10B-D6104B3F0EDC}"/>
              </a:ext>
            </a:extLst>
          </p:cNvPr>
          <p:cNvSpPr txBox="1">
            <a:spLocks noChangeArrowheads="1"/>
          </p:cNvSpPr>
          <p:nvPr/>
        </p:nvSpPr>
        <p:spPr bwMode="auto">
          <a:xfrm>
            <a:off x="198438" y="1909763"/>
            <a:ext cx="865187" cy="276225"/>
          </a:xfrm>
          <a:prstGeom prst="rect">
            <a:avLst/>
          </a:prstGeom>
          <a:solidFill>
            <a:schemeClr val="bg2">
              <a:lumMod val="50000"/>
            </a:schemeClr>
          </a:solidFill>
          <a:ln>
            <a:noFill/>
          </a:ln>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200" b="1" dirty="0">
                <a:solidFill>
                  <a:schemeClr val="bg1"/>
                </a:solidFill>
              </a:rPr>
              <a:t>イメージ図</a:t>
            </a:r>
          </a:p>
        </p:txBody>
      </p:sp>
      <p:sp>
        <p:nvSpPr>
          <p:cNvPr id="6151" name="テキスト ボックス 22">
            <a:extLst>
              <a:ext uri="{FF2B5EF4-FFF2-40B4-BE49-F238E27FC236}">
                <a16:creationId xmlns:a16="http://schemas.microsoft.com/office/drawing/2014/main" id="{F2879A57-0F1E-2D7C-9727-A76E0862C365}"/>
              </a:ext>
            </a:extLst>
          </p:cNvPr>
          <p:cNvSpPr txBox="1">
            <a:spLocks noChangeArrowheads="1"/>
          </p:cNvSpPr>
          <p:nvPr/>
        </p:nvSpPr>
        <p:spPr bwMode="auto">
          <a:xfrm>
            <a:off x="219075" y="5877988"/>
            <a:ext cx="3981450" cy="1200329"/>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200" dirty="0">
                <a:solidFill>
                  <a:schemeClr val="bg2"/>
                </a:solidFill>
              </a:rPr>
              <a:t>※</a:t>
            </a:r>
            <a:r>
              <a:rPr lang="ja-JP" altLang="en-US" sz="1200" dirty="0">
                <a:solidFill>
                  <a:schemeClr val="bg2"/>
                </a:solidFill>
              </a:rPr>
              <a:t>このイメージ図はクリップアート等により作成した記入例です。実証する低コスト再エネ水素サプライチェーンが</a:t>
            </a:r>
            <a:r>
              <a:rPr lang="en-US" altLang="ja-JP" sz="1200" dirty="0">
                <a:solidFill>
                  <a:schemeClr val="bg2"/>
                </a:solidFill>
              </a:rPr>
              <a:t>2030</a:t>
            </a:r>
            <a:r>
              <a:rPr lang="ja-JP" altLang="en-US" sz="1200" dirty="0">
                <a:solidFill>
                  <a:schemeClr val="bg2"/>
                </a:solidFill>
              </a:rPr>
              <a:t>年代前半でどのように波及し、どのような地域で、どのような低コスト再エネ水素サプライチェーンとなっているのか、その絵姿がわかるようにイメージ図を描いてください。適宜、補足説明を付け加えて頂いて構いません。</a:t>
            </a:r>
            <a:endParaRPr lang="en-US" altLang="ja-JP" sz="1200" dirty="0">
              <a:solidFill>
                <a:schemeClr val="bg2"/>
              </a:solidFill>
            </a:endParaRPr>
          </a:p>
        </p:txBody>
      </p:sp>
      <p:sp>
        <p:nvSpPr>
          <p:cNvPr id="6152" name="テキスト ボックス 22">
            <a:extLst>
              <a:ext uri="{FF2B5EF4-FFF2-40B4-BE49-F238E27FC236}">
                <a16:creationId xmlns:a16="http://schemas.microsoft.com/office/drawing/2014/main" id="{AA7A4A24-28EC-E534-6CB7-EA19DD10F7E4}"/>
              </a:ext>
            </a:extLst>
          </p:cNvPr>
          <p:cNvSpPr txBox="1">
            <a:spLocks noChangeArrowheads="1"/>
          </p:cNvSpPr>
          <p:nvPr/>
        </p:nvSpPr>
        <p:spPr bwMode="auto">
          <a:xfrm>
            <a:off x="214313" y="2246313"/>
            <a:ext cx="5270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endParaRPr lang="en-US" altLang="ja-JP" sz="1200">
              <a:solidFill>
                <a:schemeClr val="bg2"/>
              </a:solidFill>
            </a:endParaRPr>
          </a:p>
        </p:txBody>
      </p:sp>
      <p:sp>
        <p:nvSpPr>
          <p:cNvPr id="6153" name="テキスト ボックス 22">
            <a:extLst>
              <a:ext uri="{FF2B5EF4-FFF2-40B4-BE49-F238E27FC236}">
                <a16:creationId xmlns:a16="http://schemas.microsoft.com/office/drawing/2014/main" id="{2F92C8DE-AC24-42E6-D12E-B386C7EE56AB}"/>
              </a:ext>
            </a:extLst>
          </p:cNvPr>
          <p:cNvSpPr txBox="1">
            <a:spLocks noChangeArrowheads="1"/>
          </p:cNvSpPr>
          <p:nvPr/>
        </p:nvSpPr>
        <p:spPr bwMode="auto">
          <a:xfrm>
            <a:off x="1485900" y="2654300"/>
            <a:ext cx="24733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既存のインフラの活用</a:t>
            </a:r>
            <a:endParaRPr lang="en-US" altLang="ja-JP" sz="1200">
              <a:solidFill>
                <a:schemeClr val="bg2"/>
              </a:solidFill>
            </a:endParaRPr>
          </a:p>
        </p:txBody>
      </p:sp>
      <p:sp>
        <p:nvSpPr>
          <p:cNvPr id="54" name="正方形/長方形 53">
            <a:extLst>
              <a:ext uri="{FF2B5EF4-FFF2-40B4-BE49-F238E27FC236}">
                <a16:creationId xmlns:a16="http://schemas.microsoft.com/office/drawing/2014/main" id="{2B7AFAC5-B9A5-D023-1892-293560890059}"/>
              </a:ext>
            </a:extLst>
          </p:cNvPr>
          <p:cNvSpPr/>
          <p:nvPr/>
        </p:nvSpPr>
        <p:spPr bwMode="auto">
          <a:xfrm>
            <a:off x="198438" y="2574925"/>
            <a:ext cx="901700" cy="660400"/>
          </a:xfrm>
          <a:prstGeom prst="rect">
            <a:avLst/>
          </a:prstGeom>
          <a:solidFill>
            <a:srgbClr val="B4B4B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eaLnBrk="1" hangingPunct="1">
              <a:defRPr/>
            </a:pPr>
            <a:r>
              <a:rPr lang="ja-JP" altLang="en-US" sz="1200" b="1" dirty="0">
                <a:solidFill>
                  <a:srgbClr val="002060"/>
                </a:solidFill>
              </a:rPr>
              <a:t>つくる</a:t>
            </a:r>
          </a:p>
        </p:txBody>
      </p:sp>
      <p:sp>
        <p:nvSpPr>
          <p:cNvPr id="55" name="正方形/長方形 54">
            <a:extLst>
              <a:ext uri="{FF2B5EF4-FFF2-40B4-BE49-F238E27FC236}">
                <a16:creationId xmlns:a16="http://schemas.microsoft.com/office/drawing/2014/main" id="{59E19762-C75E-12DB-0633-B89A7D0B08D5}"/>
              </a:ext>
            </a:extLst>
          </p:cNvPr>
          <p:cNvSpPr/>
          <p:nvPr/>
        </p:nvSpPr>
        <p:spPr bwMode="auto">
          <a:xfrm>
            <a:off x="179388" y="3694113"/>
            <a:ext cx="901700" cy="598487"/>
          </a:xfrm>
          <a:prstGeom prst="rect">
            <a:avLst/>
          </a:prstGeom>
          <a:solidFill>
            <a:srgbClr val="B4B4B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eaLnBrk="1" hangingPunct="1">
              <a:defRPr/>
            </a:pPr>
            <a:r>
              <a:rPr lang="ja-JP" altLang="en-US" sz="1200" b="1" dirty="0">
                <a:solidFill>
                  <a:srgbClr val="002060"/>
                </a:solidFill>
              </a:rPr>
              <a:t>ためる</a:t>
            </a:r>
            <a:endParaRPr lang="en-US" altLang="ja-JP" sz="1200" b="1" dirty="0">
              <a:solidFill>
                <a:srgbClr val="002060"/>
              </a:solidFill>
            </a:endParaRPr>
          </a:p>
          <a:p>
            <a:pPr algn="ctr" eaLnBrk="1" hangingPunct="1">
              <a:defRPr/>
            </a:pPr>
            <a:r>
              <a:rPr lang="ja-JP" altLang="en-US" sz="1200" b="1" dirty="0">
                <a:solidFill>
                  <a:srgbClr val="002060"/>
                </a:solidFill>
              </a:rPr>
              <a:t>はこぶ</a:t>
            </a:r>
            <a:endParaRPr lang="en-US" altLang="ja-JP" sz="1200" b="1" dirty="0">
              <a:solidFill>
                <a:srgbClr val="002060"/>
              </a:solidFill>
            </a:endParaRPr>
          </a:p>
        </p:txBody>
      </p:sp>
      <p:sp>
        <p:nvSpPr>
          <p:cNvPr id="57" name="フローチャート: 処理 56">
            <a:extLst>
              <a:ext uri="{FF2B5EF4-FFF2-40B4-BE49-F238E27FC236}">
                <a16:creationId xmlns:a16="http://schemas.microsoft.com/office/drawing/2014/main" id="{D142BDA1-8524-668D-0844-28AF58A2E316}"/>
              </a:ext>
            </a:extLst>
          </p:cNvPr>
          <p:cNvSpPr/>
          <p:nvPr/>
        </p:nvSpPr>
        <p:spPr bwMode="auto">
          <a:xfrm>
            <a:off x="198438" y="5181600"/>
            <a:ext cx="901700" cy="608013"/>
          </a:xfrm>
          <a:prstGeom prst="flowChartProcess">
            <a:avLst/>
          </a:prstGeom>
          <a:solidFill>
            <a:srgbClr val="B4B4B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eaLnBrk="1" hangingPunct="1">
              <a:defRPr/>
            </a:pPr>
            <a:r>
              <a:rPr lang="ja-JP" altLang="en-US" sz="1200" b="1" dirty="0">
                <a:solidFill>
                  <a:srgbClr val="002060"/>
                </a:solidFill>
              </a:rPr>
              <a:t>つかう</a:t>
            </a:r>
          </a:p>
        </p:txBody>
      </p:sp>
      <p:cxnSp>
        <p:nvCxnSpPr>
          <p:cNvPr id="6157" name="直線コネクタ 2">
            <a:extLst>
              <a:ext uri="{FF2B5EF4-FFF2-40B4-BE49-F238E27FC236}">
                <a16:creationId xmlns:a16="http://schemas.microsoft.com/office/drawing/2014/main" id="{68BFAFF9-40FD-D872-7A93-F50338F322E4}"/>
              </a:ext>
            </a:extLst>
          </p:cNvPr>
          <p:cNvCxnSpPr>
            <a:cxnSpLocks noChangeShapeType="1"/>
          </p:cNvCxnSpPr>
          <p:nvPr/>
        </p:nvCxnSpPr>
        <p:spPr bwMode="auto">
          <a:xfrm>
            <a:off x="36513" y="3438525"/>
            <a:ext cx="10225087"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158" name="直線コネクタ 59">
            <a:extLst>
              <a:ext uri="{FF2B5EF4-FFF2-40B4-BE49-F238E27FC236}">
                <a16:creationId xmlns:a16="http://schemas.microsoft.com/office/drawing/2014/main" id="{0E72C909-C008-34D1-862D-144B1BD3B276}"/>
              </a:ext>
            </a:extLst>
          </p:cNvPr>
          <p:cNvCxnSpPr>
            <a:cxnSpLocks noChangeShapeType="1"/>
          </p:cNvCxnSpPr>
          <p:nvPr/>
        </p:nvCxnSpPr>
        <p:spPr bwMode="auto">
          <a:xfrm>
            <a:off x="36513" y="4886325"/>
            <a:ext cx="10225087"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pic>
        <p:nvPicPr>
          <p:cNvPr id="6159" name="Picture 11" descr="C:\Users\tomokamura\AppData\Local\Microsoft\Windows\Temporary Internet Files\Content.Outlook\TJMEY6GQ\9_storage.jpg">
            <a:extLst>
              <a:ext uri="{FF2B5EF4-FFF2-40B4-BE49-F238E27FC236}">
                <a16:creationId xmlns:a16="http://schemas.microsoft.com/office/drawing/2014/main" id="{80A9AF6C-4A22-A329-021F-9714FDA4E4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7725" y="3716338"/>
            <a:ext cx="814388"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0" name="正方形/長方形 55">
            <a:extLst>
              <a:ext uri="{FF2B5EF4-FFF2-40B4-BE49-F238E27FC236}">
                <a16:creationId xmlns:a16="http://schemas.microsoft.com/office/drawing/2014/main" id="{4304022C-0018-A722-5448-69D20FF7B1DE}"/>
              </a:ext>
            </a:extLst>
          </p:cNvPr>
          <p:cNvSpPr>
            <a:spLocks noChangeArrowheads="1"/>
          </p:cNvSpPr>
          <p:nvPr/>
        </p:nvSpPr>
        <p:spPr bwMode="auto">
          <a:xfrm>
            <a:off x="2932113" y="4044950"/>
            <a:ext cx="1430337"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a:lnSpc>
                <a:spcPts val="1075"/>
              </a:lnSpc>
              <a:spcBef>
                <a:spcPct val="0"/>
              </a:spcBef>
              <a:buFontTx/>
              <a:buNone/>
            </a:pPr>
            <a:r>
              <a:rPr lang="ja-JP" altLang="en-US" sz="1100">
                <a:solidFill>
                  <a:srgbClr val="000000"/>
                </a:solidFill>
                <a:latin typeface="メイリオ" panose="020B0604030504040204" pitchFamily="50" charset="-128"/>
                <a:ea typeface="メイリオ" panose="020B0604030504040204" pitchFamily="50" charset="-128"/>
              </a:rPr>
              <a:t>簡易貯蔵等</a:t>
            </a:r>
          </a:p>
        </p:txBody>
      </p:sp>
      <p:grpSp>
        <p:nvGrpSpPr>
          <p:cNvPr id="6161" name="グループ化 87">
            <a:extLst>
              <a:ext uri="{FF2B5EF4-FFF2-40B4-BE49-F238E27FC236}">
                <a16:creationId xmlns:a16="http://schemas.microsoft.com/office/drawing/2014/main" id="{139B4331-A5C3-CEB3-8CE5-9D6E1C6E3083}"/>
              </a:ext>
            </a:extLst>
          </p:cNvPr>
          <p:cNvGrpSpPr>
            <a:grpSpLocks/>
          </p:cNvGrpSpPr>
          <p:nvPr/>
        </p:nvGrpSpPr>
        <p:grpSpPr bwMode="auto">
          <a:xfrm>
            <a:off x="6038850" y="2511425"/>
            <a:ext cx="879475" cy="604838"/>
            <a:chOff x="630973" y="3785799"/>
            <a:chExt cx="878991" cy="603893"/>
          </a:xfrm>
        </p:grpSpPr>
        <p:pic>
          <p:nvPicPr>
            <p:cNvPr id="6183" name="Picture 16">
              <a:extLst>
                <a:ext uri="{FF2B5EF4-FFF2-40B4-BE49-F238E27FC236}">
                  <a16:creationId xmlns:a16="http://schemas.microsoft.com/office/drawing/2014/main" id="{2C57367A-2D98-45DB-8273-D16C176515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973" y="3785799"/>
              <a:ext cx="878991" cy="603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稲妻 25">
              <a:extLst>
                <a:ext uri="{FF2B5EF4-FFF2-40B4-BE49-F238E27FC236}">
                  <a16:creationId xmlns:a16="http://schemas.microsoft.com/office/drawing/2014/main" id="{8244DAAB-BCC4-3F6E-26A5-A1746BDBFD8B}"/>
                </a:ext>
              </a:extLst>
            </p:cNvPr>
            <p:cNvSpPr/>
            <p:nvPr/>
          </p:nvSpPr>
          <p:spPr bwMode="auto">
            <a:xfrm>
              <a:off x="837234" y="3846030"/>
              <a:ext cx="190395" cy="171182"/>
            </a:xfrm>
            <a:prstGeom prst="lightningBol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1511">
                <a:solidFill>
                  <a:prstClr val="white"/>
                </a:solidFill>
              </a:endParaRPr>
            </a:p>
          </p:txBody>
        </p:sp>
      </p:grpSp>
      <p:pic>
        <p:nvPicPr>
          <p:cNvPr id="6162" name="Picture 39" descr="http://global-environment.org/material/106.jpg">
            <a:extLst>
              <a:ext uri="{FF2B5EF4-FFF2-40B4-BE49-F238E27FC236}">
                <a16:creationId xmlns:a16="http://schemas.microsoft.com/office/drawing/2014/main" id="{4373B1FE-2BE7-CF0C-005B-4DC4BADAC2F1}"/>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9688" y="2339975"/>
            <a:ext cx="1222375" cy="915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163" name="Picture 30" descr="D:\Temporary Internet Files\Temporary Internet Files\Content.IE5\8EHKH3CV\MC900432247[1].wmf">
            <a:extLst>
              <a:ext uri="{FF2B5EF4-FFF2-40B4-BE49-F238E27FC236}">
                <a16:creationId xmlns:a16="http://schemas.microsoft.com/office/drawing/2014/main" id="{7EABD9F7-33D5-45F3-5256-9C3728523EE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7297" r="13429"/>
          <a:stretch>
            <a:fillRect/>
          </a:stretch>
        </p:blipFill>
        <p:spPr bwMode="auto">
          <a:xfrm>
            <a:off x="5062538" y="1971675"/>
            <a:ext cx="847725"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4" name="正方形/長方形 55">
            <a:extLst>
              <a:ext uri="{FF2B5EF4-FFF2-40B4-BE49-F238E27FC236}">
                <a16:creationId xmlns:a16="http://schemas.microsoft.com/office/drawing/2014/main" id="{DA92B085-4C8B-4CDB-63C0-AFFC0D5B2833}"/>
              </a:ext>
            </a:extLst>
          </p:cNvPr>
          <p:cNvSpPr>
            <a:spLocks noChangeArrowheads="1"/>
          </p:cNvSpPr>
          <p:nvPr/>
        </p:nvSpPr>
        <p:spPr bwMode="auto">
          <a:xfrm>
            <a:off x="7308850" y="2384425"/>
            <a:ext cx="18764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a:lnSpc>
                <a:spcPts val="1075"/>
              </a:lnSpc>
              <a:spcBef>
                <a:spcPct val="0"/>
              </a:spcBef>
              <a:buFontTx/>
              <a:buNone/>
            </a:pPr>
            <a:r>
              <a:rPr lang="ja-JP" altLang="en-US" sz="1100">
                <a:solidFill>
                  <a:srgbClr val="000000"/>
                </a:solidFill>
                <a:latin typeface="メイリオ" panose="020B0604030504040204" pitchFamily="50" charset="-128"/>
                <a:ea typeface="メイリオ" panose="020B0604030504040204" pitchFamily="50" charset="-128"/>
              </a:rPr>
              <a:t>再エネ電力やその他資源の調達費抑制に資する仕組み</a:t>
            </a:r>
            <a:endParaRPr lang="en-US" altLang="ja-JP" sz="1100">
              <a:solidFill>
                <a:srgbClr val="000000"/>
              </a:solidFill>
              <a:latin typeface="メイリオ" panose="020B0604030504040204" pitchFamily="50" charset="-128"/>
              <a:ea typeface="メイリオ" panose="020B0604030504040204" pitchFamily="50" charset="-128"/>
            </a:endParaRPr>
          </a:p>
        </p:txBody>
      </p:sp>
      <p:grpSp>
        <p:nvGrpSpPr>
          <p:cNvPr id="6165" name="グループ化 83">
            <a:extLst>
              <a:ext uri="{FF2B5EF4-FFF2-40B4-BE49-F238E27FC236}">
                <a16:creationId xmlns:a16="http://schemas.microsoft.com/office/drawing/2014/main" id="{92CBF85E-7BBD-9C76-ED9B-13A59D3318ED}"/>
              </a:ext>
            </a:extLst>
          </p:cNvPr>
          <p:cNvGrpSpPr>
            <a:grpSpLocks/>
          </p:cNvGrpSpPr>
          <p:nvPr/>
        </p:nvGrpSpPr>
        <p:grpSpPr bwMode="auto">
          <a:xfrm>
            <a:off x="6135688" y="5457825"/>
            <a:ext cx="1042987" cy="1231900"/>
            <a:chOff x="5850956" y="4007480"/>
            <a:chExt cx="1204454" cy="1354725"/>
          </a:xfrm>
        </p:grpSpPr>
        <p:grpSp>
          <p:nvGrpSpPr>
            <p:cNvPr id="6179" name="グループ化 2">
              <a:extLst>
                <a:ext uri="{FF2B5EF4-FFF2-40B4-BE49-F238E27FC236}">
                  <a16:creationId xmlns:a16="http://schemas.microsoft.com/office/drawing/2014/main" id="{CC73A7BA-BBDF-82C9-B1B9-4A87D984778B}"/>
                </a:ext>
              </a:extLst>
            </p:cNvPr>
            <p:cNvGrpSpPr>
              <a:grpSpLocks/>
            </p:cNvGrpSpPr>
            <p:nvPr/>
          </p:nvGrpSpPr>
          <p:grpSpPr bwMode="auto">
            <a:xfrm>
              <a:off x="5917697" y="4235349"/>
              <a:ext cx="1137713" cy="1126856"/>
              <a:chOff x="6218713" y="5221084"/>
              <a:chExt cx="1049661" cy="1126717"/>
            </a:xfrm>
          </p:grpSpPr>
          <p:pic>
            <p:nvPicPr>
              <p:cNvPr id="6181" name="Picture 3" descr="D:\Temporary Internet Files\Temporary Internet Files\Content.IE5\AI167U2N\MC900434814[1].png">
                <a:extLst>
                  <a:ext uri="{FF2B5EF4-FFF2-40B4-BE49-F238E27FC236}">
                    <a16:creationId xmlns:a16="http://schemas.microsoft.com/office/drawing/2014/main" id="{89805E02-A08C-6062-C10C-264968648AD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18713" y="5221084"/>
                <a:ext cx="1049661" cy="1051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82" name="Picture 3">
                <a:extLst>
                  <a:ext uri="{FF2B5EF4-FFF2-40B4-BE49-F238E27FC236}">
                    <a16:creationId xmlns:a16="http://schemas.microsoft.com/office/drawing/2014/main" id="{208276AB-665F-E80C-7D03-25F5566ACC4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18924" y="5775180"/>
                <a:ext cx="662143" cy="572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2" name="正方形/長方形 94">
              <a:extLst>
                <a:ext uri="{FF2B5EF4-FFF2-40B4-BE49-F238E27FC236}">
                  <a16:creationId xmlns:a16="http://schemas.microsoft.com/office/drawing/2014/main" id="{164EAACB-C378-C2DE-FBAE-00B1F3786446}"/>
                </a:ext>
              </a:extLst>
            </p:cNvPr>
            <p:cNvSpPr>
              <a:spLocks noChangeArrowheads="1"/>
            </p:cNvSpPr>
            <p:nvPr/>
          </p:nvSpPr>
          <p:spPr bwMode="auto">
            <a:xfrm>
              <a:off x="5850956" y="4007480"/>
              <a:ext cx="1182455" cy="303766"/>
            </a:xfrm>
            <a:prstGeom prst="rect">
              <a:avLst/>
            </a:prstGeom>
            <a:no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1" hangingPunct="1">
                <a:spcBef>
                  <a:spcPct val="0"/>
                </a:spcBef>
                <a:buFontTx/>
                <a:buNone/>
                <a:defRPr/>
              </a:pPr>
              <a:r>
                <a:rPr lang="ja-JP" altLang="en-US" sz="1190" dirty="0">
                  <a:solidFill>
                    <a:srgbClr val="000000"/>
                  </a:solidFill>
                  <a:latin typeface="メイリオ" panose="020B0604030504040204" pitchFamily="50" charset="-128"/>
                </a:rPr>
                <a:t>燃料電池</a:t>
              </a:r>
            </a:p>
          </p:txBody>
        </p:sp>
      </p:grpSp>
      <p:grpSp>
        <p:nvGrpSpPr>
          <p:cNvPr id="6166" name="グループ化 84">
            <a:extLst>
              <a:ext uri="{FF2B5EF4-FFF2-40B4-BE49-F238E27FC236}">
                <a16:creationId xmlns:a16="http://schemas.microsoft.com/office/drawing/2014/main" id="{2002884B-174A-37C6-D4DF-1BEAD0B12EA0}"/>
              </a:ext>
            </a:extLst>
          </p:cNvPr>
          <p:cNvGrpSpPr>
            <a:grpSpLocks/>
          </p:cNvGrpSpPr>
          <p:nvPr/>
        </p:nvGrpSpPr>
        <p:grpSpPr bwMode="auto">
          <a:xfrm>
            <a:off x="4087813" y="5572125"/>
            <a:ext cx="1368425" cy="1090613"/>
            <a:chOff x="7597684" y="3501933"/>
            <a:chExt cx="1582306" cy="1200645"/>
          </a:xfrm>
        </p:grpSpPr>
        <p:sp>
          <p:nvSpPr>
            <p:cNvPr id="36" name="正方形/長方形 85">
              <a:extLst>
                <a:ext uri="{FF2B5EF4-FFF2-40B4-BE49-F238E27FC236}">
                  <a16:creationId xmlns:a16="http://schemas.microsoft.com/office/drawing/2014/main" id="{A1226439-F3E5-7F1E-883C-34C4D642B882}"/>
                </a:ext>
              </a:extLst>
            </p:cNvPr>
            <p:cNvSpPr>
              <a:spLocks noChangeArrowheads="1"/>
            </p:cNvSpPr>
            <p:nvPr/>
          </p:nvSpPr>
          <p:spPr bwMode="auto">
            <a:xfrm>
              <a:off x="7597684" y="3501933"/>
              <a:ext cx="1437291" cy="302346"/>
            </a:xfrm>
            <a:prstGeom prst="rect">
              <a:avLst/>
            </a:prstGeom>
            <a:no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1" hangingPunct="1">
                <a:spcBef>
                  <a:spcPct val="0"/>
                </a:spcBef>
                <a:buFontTx/>
                <a:buNone/>
                <a:defRPr/>
              </a:pPr>
              <a:r>
                <a:rPr lang="ja-JP" altLang="en-US" sz="1190" dirty="0">
                  <a:solidFill>
                    <a:srgbClr val="000000"/>
                  </a:solidFill>
                  <a:latin typeface="メイリオ" panose="020B0604030504040204" pitchFamily="50" charset="-128"/>
                </a:rPr>
                <a:t>燃料電池自動車</a:t>
              </a:r>
            </a:p>
          </p:txBody>
        </p:sp>
        <p:grpSp>
          <p:nvGrpSpPr>
            <p:cNvPr id="6174" name="グループ化 86">
              <a:extLst>
                <a:ext uri="{FF2B5EF4-FFF2-40B4-BE49-F238E27FC236}">
                  <a16:creationId xmlns:a16="http://schemas.microsoft.com/office/drawing/2014/main" id="{87CADE46-EFCA-7F85-65CA-A2F56F9CF21F}"/>
                </a:ext>
              </a:extLst>
            </p:cNvPr>
            <p:cNvGrpSpPr>
              <a:grpSpLocks/>
            </p:cNvGrpSpPr>
            <p:nvPr/>
          </p:nvGrpSpPr>
          <p:grpSpPr bwMode="auto">
            <a:xfrm>
              <a:off x="7975592" y="3757158"/>
              <a:ext cx="1204398" cy="945420"/>
              <a:chOff x="5597959" y="6012854"/>
              <a:chExt cx="1204398" cy="945420"/>
            </a:xfrm>
          </p:grpSpPr>
          <p:pic>
            <p:nvPicPr>
              <p:cNvPr id="6175" name="Picture 3" descr="D:\Temporary Internet Files\Temporary Internet Files\Content.IE5\OYSQUROI\MC900326690[1].wmf">
                <a:extLst>
                  <a:ext uri="{FF2B5EF4-FFF2-40B4-BE49-F238E27FC236}">
                    <a16:creationId xmlns:a16="http://schemas.microsoft.com/office/drawing/2014/main" id="{AEB45CDF-AE4D-07B8-3B53-F5CFD21E97E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97959" y="6012854"/>
                <a:ext cx="785750" cy="643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76" name="グループ化 2">
                <a:extLst>
                  <a:ext uri="{FF2B5EF4-FFF2-40B4-BE49-F238E27FC236}">
                    <a16:creationId xmlns:a16="http://schemas.microsoft.com/office/drawing/2014/main" id="{3717B767-9B6E-87B1-9835-7107225165A7}"/>
                  </a:ext>
                </a:extLst>
              </p:cNvPr>
              <p:cNvGrpSpPr>
                <a:grpSpLocks/>
              </p:cNvGrpSpPr>
              <p:nvPr/>
            </p:nvGrpSpPr>
            <p:grpSpPr bwMode="auto">
              <a:xfrm>
                <a:off x="5942488" y="6056904"/>
                <a:ext cx="859869" cy="901370"/>
                <a:chOff x="6638938" y="3888762"/>
                <a:chExt cx="1384286" cy="1267440"/>
              </a:xfrm>
            </p:grpSpPr>
            <p:pic>
              <p:nvPicPr>
                <p:cNvPr id="6177" name="Picture 12" descr="D:\Temporary Internet Files\Temporary Internet Files\Content.IE5\9BNE0AE6\MC900441736[1].png">
                  <a:extLst>
                    <a:ext uri="{FF2B5EF4-FFF2-40B4-BE49-F238E27FC236}">
                      <a16:creationId xmlns:a16="http://schemas.microsoft.com/office/drawing/2014/main" id="{2257BFC2-7843-7ED2-A88D-3E8EEB9932C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54600" y="3888762"/>
                  <a:ext cx="1268624" cy="126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正方形/長方形 40">
                  <a:extLst>
                    <a:ext uri="{FF2B5EF4-FFF2-40B4-BE49-F238E27FC236}">
                      <a16:creationId xmlns:a16="http://schemas.microsoft.com/office/drawing/2014/main" id="{D5CBA2B9-BFD9-50EA-BF5A-6B7FF5309F97}"/>
                    </a:ext>
                  </a:extLst>
                </p:cNvPr>
                <p:cNvSpPr/>
                <p:nvPr/>
              </p:nvSpPr>
              <p:spPr>
                <a:xfrm>
                  <a:off x="6638938" y="4374489"/>
                  <a:ext cx="805803" cy="373987"/>
                </a:xfrm>
                <a:prstGeom prst="rect">
                  <a:avLst/>
                </a:prstGeom>
                <a:noFill/>
              </p:spPr>
              <p:txBody>
                <a:bodyPr wrap="none">
                  <a:spAutoFit/>
                  <a:scene3d>
                    <a:camera prst="isometricLeftDown"/>
                    <a:lightRig rig="threePt" dir="t"/>
                  </a:scene3d>
                </a:bodyPr>
                <a:lstStyle/>
                <a:p>
                  <a:pPr algn="ctr" eaLnBrk="1" hangingPunct="1">
                    <a:defRPr/>
                  </a:pPr>
                  <a:r>
                    <a:rPr lang="en-US" altLang="ja-JP" sz="971" dirty="0">
                      <a:ln w="17780" cmpd="sng">
                        <a:solidFill>
                          <a:prstClr val="black"/>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cs typeface="Arial" panose="020B0604020202020204" pitchFamily="34" charset="0"/>
                    </a:rPr>
                    <a:t>FCV</a:t>
                  </a:r>
                  <a:endParaRPr lang="ja-JP" altLang="en-US" sz="971" dirty="0">
                    <a:ln w="17780" cmpd="sng">
                      <a:solidFill>
                        <a:prstClr val="black"/>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cs typeface="Arial" panose="020B0604020202020204" pitchFamily="34" charset="0"/>
                  </a:endParaRPr>
                </a:p>
              </p:txBody>
            </p:sp>
          </p:grpSp>
        </p:grpSp>
      </p:grpSp>
      <p:pic>
        <p:nvPicPr>
          <p:cNvPr id="6167" name="Picture 103">
            <a:extLst>
              <a:ext uri="{FF2B5EF4-FFF2-40B4-BE49-F238E27FC236}">
                <a16:creationId xmlns:a16="http://schemas.microsoft.com/office/drawing/2014/main" id="{5AA5B784-935D-79C5-F422-56989F494CC2}"/>
              </a:ext>
            </a:extLst>
          </p:cNvPr>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87963" y="6192838"/>
            <a:ext cx="79375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8" name="図 1">
            <a:extLst>
              <a:ext uri="{FF2B5EF4-FFF2-40B4-BE49-F238E27FC236}">
                <a16:creationId xmlns:a16="http://schemas.microsoft.com/office/drawing/2014/main" id="{B0799FF2-3844-9390-42A6-6F44AA6FF19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94475" y="3768725"/>
            <a:ext cx="935038"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9" name="図 2">
            <a:extLst>
              <a:ext uri="{FF2B5EF4-FFF2-40B4-BE49-F238E27FC236}">
                <a16:creationId xmlns:a16="http://schemas.microsoft.com/office/drawing/2014/main" id="{DE6020A1-9C40-3F7B-E5E9-5DB0C2839AD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11325" y="3795713"/>
            <a:ext cx="306388"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0" name="図 24">
            <a:extLst>
              <a:ext uri="{FF2B5EF4-FFF2-40B4-BE49-F238E27FC236}">
                <a16:creationId xmlns:a16="http://schemas.microsoft.com/office/drawing/2014/main" id="{55664972-8823-A5C9-6E2B-2C180470ED0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32350" y="3643313"/>
            <a:ext cx="14573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71" name="正方形/長方形 55">
            <a:extLst>
              <a:ext uri="{FF2B5EF4-FFF2-40B4-BE49-F238E27FC236}">
                <a16:creationId xmlns:a16="http://schemas.microsoft.com/office/drawing/2014/main" id="{4DC56A62-F7CB-52CD-73F6-6FC5B87A1A3D}"/>
              </a:ext>
            </a:extLst>
          </p:cNvPr>
          <p:cNvSpPr>
            <a:spLocks noChangeArrowheads="1"/>
          </p:cNvSpPr>
          <p:nvPr/>
        </p:nvSpPr>
        <p:spPr bwMode="auto">
          <a:xfrm>
            <a:off x="7531100" y="3871913"/>
            <a:ext cx="178435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a:lnSpc>
                <a:spcPts val="1075"/>
              </a:lnSpc>
              <a:spcBef>
                <a:spcPct val="0"/>
              </a:spcBef>
              <a:buFontTx/>
              <a:buNone/>
            </a:pPr>
            <a:r>
              <a:rPr lang="ja-JP" altLang="en-US" sz="1100">
                <a:solidFill>
                  <a:srgbClr val="000000"/>
                </a:solidFill>
                <a:latin typeface="メイリオ" panose="020B0604030504040204" pitchFamily="50" charset="-128"/>
                <a:ea typeface="メイリオ" panose="020B0604030504040204" pitchFamily="50" charset="-128"/>
              </a:rPr>
              <a:t>効率的な輸送方法</a:t>
            </a:r>
          </a:p>
        </p:txBody>
      </p:sp>
      <p:sp>
        <p:nvSpPr>
          <p:cNvPr id="6172" name="正方形/長方形 55">
            <a:extLst>
              <a:ext uri="{FF2B5EF4-FFF2-40B4-BE49-F238E27FC236}">
                <a16:creationId xmlns:a16="http://schemas.microsoft.com/office/drawing/2014/main" id="{ADFE3993-4469-C15E-4164-C2B2D1FED9D4}"/>
              </a:ext>
            </a:extLst>
          </p:cNvPr>
          <p:cNvSpPr>
            <a:spLocks noChangeArrowheads="1"/>
          </p:cNvSpPr>
          <p:nvPr/>
        </p:nvSpPr>
        <p:spPr bwMode="auto">
          <a:xfrm>
            <a:off x="7666038" y="5819775"/>
            <a:ext cx="2197100"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a:lnSpc>
                <a:spcPts val="1075"/>
              </a:lnSpc>
              <a:spcBef>
                <a:spcPct val="0"/>
              </a:spcBef>
              <a:buFontTx/>
              <a:buNone/>
            </a:pPr>
            <a:r>
              <a:rPr lang="ja-JP" altLang="en-US" sz="1100">
                <a:solidFill>
                  <a:srgbClr val="000000"/>
                </a:solidFill>
                <a:latin typeface="メイリオ" panose="020B0604030504040204" pitchFamily="50" charset="-128"/>
                <a:ea typeface="メイリオ" panose="020B0604030504040204" pitchFamily="50" charset="-128"/>
              </a:rPr>
              <a:t>多様な需要先への利活用方法</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7">
            <a:extLst>
              <a:ext uri="{FF2B5EF4-FFF2-40B4-BE49-F238E27FC236}">
                <a16:creationId xmlns:a16="http://schemas.microsoft.com/office/drawing/2014/main" id="{F8D34830-55C3-7893-CF3C-517DEB4BCCEF}"/>
              </a:ext>
            </a:extLst>
          </p:cNvPr>
          <p:cNvSpPr>
            <a:spLocks noChangeArrowheads="1"/>
          </p:cNvSpPr>
          <p:nvPr/>
        </p:nvSpPr>
        <p:spPr bwMode="auto">
          <a:xfrm>
            <a:off x="87313" y="15875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8195" name="Text Box 25">
            <a:extLst>
              <a:ext uri="{FF2B5EF4-FFF2-40B4-BE49-F238E27FC236}">
                <a16:creationId xmlns:a16="http://schemas.microsoft.com/office/drawing/2014/main" id="{467AF370-4B13-1A41-9933-56CEE08C249A}"/>
              </a:ext>
            </a:extLst>
          </p:cNvPr>
          <p:cNvSpPr txBox="1">
            <a:spLocks noChangeArrowheads="1"/>
          </p:cNvSpPr>
          <p:nvPr/>
        </p:nvSpPr>
        <p:spPr bwMode="auto">
          <a:xfrm>
            <a:off x="-1588" y="111125"/>
            <a:ext cx="1487488"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２</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事業の有効性</a:t>
            </a:r>
          </a:p>
        </p:txBody>
      </p:sp>
      <p:sp>
        <p:nvSpPr>
          <p:cNvPr id="8196" name="テキスト ボックス 38">
            <a:extLst>
              <a:ext uri="{FF2B5EF4-FFF2-40B4-BE49-F238E27FC236}">
                <a16:creationId xmlns:a16="http://schemas.microsoft.com/office/drawing/2014/main" id="{E6314508-731C-E07A-9B8C-3E2AB1D8F076}"/>
              </a:ext>
            </a:extLst>
          </p:cNvPr>
          <p:cNvSpPr txBox="1">
            <a:spLocks noChangeArrowheads="1"/>
          </p:cNvSpPr>
          <p:nvPr/>
        </p:nvSpPr>
        <p:spPr bwMode="auto">
          <a:xfrm>
            <a:off x="198438" y="392113"/>
            <a:ext cx="972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②</a:t>
            </a:r>
            <a:r>
              <a:rPr lang="en-US" altLang="ja-JP" sz="1000"/>
              <a:t>【</a:t>
            </a:r>
            <a:r>
              <a:rPr lang="ja-JP" altLang="en-US" sz="1000"/>
              <a:t>実証する低コスト再エネ水素サプライチェーンの将来展開について</a:t>
            </a:r>
            <a:r>
              <a:rPr lang="en-US" altLang="ja-JP" sz="1000"/>
              <a:t>】</a:t>
            </a:r>
          </a:p>
          <a:p>
            <a:pPr eaLnBrk="1" hangingPunct="1">
              <a:spcBef>
                <a:spcPct val="0"/>
              </a:spcBef>
              <a:buFontTx/>
              <a:buNone/>
            </a:pPr>
            <a:r>
              <a:rPr lang="ja-JP" altLang="en-US" sz="1000"/>
              <a:t>低コスト再エネ水素サプライチェーンの将来展開について、以下の問にご回答ください。</a:t>
            </a:r>
            <a:endParaRPr lang="en-US" altLang="ja-JP" sz="1000"/>
          </a:p>
        </p:txBody>
      </p:sp>
      <p:sp>
        <p:nvSpPr>
          <p:cNvPr id="8197" name="スライド番号プレースホルダー 1">
            <a:extLst>
              <a:ext uri="{FF2B5EF4-FFF2-40B4-BE49-F238E27FC236}">
                <a16:creationId xmlns:a16="http://schemas.microsoft.com/office/drawing/2014/main" id="{0FE21402-7B93-4D00-FA26-1487C970B220}"/>
              </a:ext>
            </a:extLst>
          </p:cNvPr>
          <p:cNvSpPr>
            <a:spLocks noGrp="1"/>
          </p:cNvSpPr>
          <p:nvPr>
            <p:ph type="sldNum" sz="quarter" idx="12"/>
          </p:nvPr>
        </p:nvSpPr>
        <p:spPr>
          <a:xfrm>
            <a:off x="7810500" y="6824663"/>
            <a:ext cx="2393950"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9FDA53F-5EC3-4E5A-BD13-CD6235D1A338}" type="slidenum">
              <a:rPr lang="en-US" altLang="ja-JP" sz="1500" smtClean="0"/>
              <a:pPr>
                <a:spcBef>
                  <a:spcPct val="0"/>
                </a:spcBef>
                <a:buFontTx/>
                <a:buNone/>
              </a:pPr>
              <a:t>3</a:t>
            </a:fld>
            <a:endParaRPr lang="en-US" altLang="ja-JP" sz="1500"/>
          </a:p>
        </p:txBody>
      </p:sp>
      <p:sp>
        <p:nvSpPr>
          <p:cNvPr id="8198" name="テキスト ボックス 22">
            <a:extLst>
              <a:ext uri="{FF2B5EF4-FFF2-40B4-BE49-F238E27FC236}">
                <a16:creationId xmlns:a16="http://schemas.microsoft.com/office/drawing/2014/main" id="{C309072B-646A-6AAB-7429-C259F32ED443}"/>
              </a:ext>
            </a:extLst>
          </p:cNvPr>
          <p:cNvSpPr txBox="1">
            <a:spLocks noChangeArrowheads="1"/>
          </p:cNvSpPr>
          <p:nvPr/>
        </p:nvSpPr>
        <p:spPr bwMode="auto">
          <a:xfrm>
            <a:off x="134938" y="712788"/>
            <a:ext cx="9913937" cy="430212"/>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100" dirty="0"/>
              <a:t>（ア）事業において実証を行い、将来的に普及が見込まれる低コスト再エネ水素サプライチェーンについて、</a:t>
            </a:r>
            <a:r>
              <a:rPr lang="en-US" altLang="ja-JP" sz="1100" dirty="0"/>
              <a:t>2030</a:t>
            </a:r>
            <a:r>
              <a:rPr lang="ja-JP" altLang="en-US" sz="1100" dirty="0"/>
              <a:t>年代前半に向け、導入させていく地域、普及に当たっての具体的な事業展開、その戦略を下記のフォーマットに沿い記述してください。</a:t>
            </a:r>
            <a:endParaRPr lang="en-US" altLang="ja-JP" sz="1100" dirty="0"/>
          </a:p>
        </p:txBody>
      </p:sp>
      <p:sp>
        <p:nvSpPr>
          <p:cNvPr id="10" name="右矢印 9">
            <a:extLst>
              <a:ext uri="{FF2B5EF4-FFF2-40B4-BE49-F238E27FC236}">
                <a16:creationId xmlns:a16="http://schemas.microsoft.com/office/drawing/2014/main" id="{89D37355-A302-DC7B-B5B6-D11ED720CA7B}"/>
              </a:ext>
            </a:extLst>
          </p:cNvPr>
          <p:cNvSpPr/>
          <p:nvPr/>
        </p:nvSpPr>
        <p:spPr>
          <a:xfrm rot="5400000">
            <a:off x="-2424112" y="3929063"/>
            <a:ext cx="5808662" cy="404812"/>
          </a:xfrm>
          <a:prstGeom prst="rightArrow">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eaLnBrk="1" hangingPunct="1">
              <a:defRPr/>
            </a:pPr>
            <a:endParaRPr lang="ja-JP" altLang="en-US" sz="1200" dirty="0">
              <a:solidFill>
                <a:schemeClr val="tx1"/>
              </a:solidFill>
            </a:endParaRPr>
          </a:p>
        </p:txBody>
      </p:sp>
      <p:sp>
        <p:nvSpPr>
          <p:cNvPr id="4104" name="テキスト ボックス 22">
            <a:extLst>
              <a:ext uri="{FF2B5EF4-FFF2-40B4-BE49-F238E27FC236}">
                <a16:creationId xmlns:a16="http://schemas.microsoft.com/office/drawing/2014/main" id="{02567F0D-5453-4A4E-4CB7-47B2F97135FE}"/>
              </a:ext>
            </a:extLst>
          </p:cNvPr>
          <p:cNvSpPr txBox="1">
            <a:spLocks noChangeArrowheads="1"/>
          </p:cNvSpPr>
          <p:nvPr/>
        </p:nvSpPr>
        <p:spPr bwMode="auto">
          <a:xfrm>
            <a:off x="122238" y="1225550"/>
            <a:ext cx="919162" cy="276225"/>
          </a:xfrm>
          <a:prstGeom prst="rect">
            <a:avLst/>
          </a:prstGeom>
          <a:solidFill>
            <a:schemeClr val="accent1">
              <a:lumMod val="50000"/>
            </a:schemeClr>
          </a:solidFill>
          <a:ln>
            <a:noFill/>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200" dirty="0">
                <a:solidFill>
                  <a:schemeClr val="bg1"/>
                </a:solidFill>
              </a:rPr>
              <a:t>実証終了</a:t>
            </a:r>
            <a:endParaRPr lang="en-US" altLang="ja-JP" sz="1200" dirty="0">
              <a:solidFill>
                <a:schemeClr val="bg1"/>
              </a:solidFill>
            </a:endParaRPr>
          </a:p>
        </p:txBody>
      </p:sp>
      <p:sp>
        <p:nvSpPr>
          <p:cNvPr id="4105" name="テキスト ボックス 22">
            <a:extLst>
              <a:ext uri="{FF2B5EF4-FFF2-40B4-BE49-F238E27FC236}">
                <a16:creationId xmlns:a16="http://schemas.microsoft.com/office/drawing/2014/main" id="{F4C243EF-68FD-7481-3151-BA3B56902BD9}"/>
              </a:ext>
            </a:extLst>
          </p:cNvPr>
          <p:cNvSpPr txBox="1">
            <a:spLocks noChangeArrowheads="1"/>
          </p:cNvSpPr>
          <p:nvPr/>
        </p:nvSpPr>
        <p:spPr bwMode="auto">
          <a:xfrm>
            <a:off x="134938" y="6111875"/>
            <a:ext cx="855662" cy="461963"/>
          </a:xfrm>
          <a:prstGeom prst="rect">
            <a:avLst/>
          </a:prstGeom>
          <a:solidFill>
            <a:schemeClr val="accent1">
              <a:lumMod val="50000"/>
            </a:schemeClr>
          </a:solidFill>
          <a:ln>
            <a:noFill/>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en-US" altLang="ja-JP" sz="1200" dirty="0">
                <a:solidFill>
                  <a:schemeClr val="bg1"/>
                </a:solidFill>
              </a:rPr>
              <a:t>2030</a:t>
            </a:r>
            <a:r>
              <a:rPr lang="ja-JP" altLang="en-US" sz="1200" dirty="0">
                <a:solidFill>
                  <a:schemeClr val="bg1"/>
                </a:solidFill>
              </a:rPr>
              <a:t>年代前半</a:t>
            </a:r>
            <a:endParaRPr lang="en-US" altLang="ja-JP" sz="1200" dirty="0">
              <a:solidFill>
                <a:schemeClr val="bg1"/>
              </a:solidFill>
            </a:endParaRPr>
          </a:p>
        </p:txBody>
      </p:sp>
      <p:sp>
        <p:nvSpPr>
          <p:cNvPr id="20" name="正方形/長方形 19">
            <a:extLst>
              <a:ext uri="{FF2B5EF4-FFF2-40B4-BE49-F238E27FC236}">
                <a16:creationId xmlns:a16="http://schemas.microsoft.com/office/drawing/2014/main" id="{C4580B72-4989-7373-D367-2EAF917CB37B}"/>
              </a:ext>
            </a:extLst>
          </p:cNvPr>
          <p:cNvSpPr/>
          <p:nvPr/>
        </p:nvSpPr>
        <p:spPr bwMode="auto">
          <a:xfrm>
            <a:off x="1117600" y="1168400"/>
            <a:ext cx="8870950" cy="1181100"/>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2" name="正方形/長方形 21">
            <a:extLst>
              <a:ext uri="{FF2B5EF4-FFF2-40B4-BE49-F238E27FC236}">
                <a16:creationId xmlns:a16="http://schemas.microsoft.com/office/drawing/2014/main" id="{80792706-12AA-ACD8-9CEB-0E76D3C86B23}"/>
              </a:ext>
            </a:extLst>
          </p:cNvPr>
          <p:cNvSpPr/>
          <p:nvPr/>
        </p:nvSpPr>
        <p:spPr bwMode="auto">
          <a:xfrm>
            <a:off x="1117600" y="2463800"/>
            <a:ext cx="8870950" cy="1276350"/>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dirty="0">
              <a:latin typeface="Arial" charset="0"/>
            </a:endParaRPr>
          </a:p>
        </p:txBody>
      </p:sp>
      <p:sp>
        <p:nvSpPr>
          <p:cNvPr id="23" name="正方形/長方形 22">
            <a:extLst>
              <a:ext uri="{FF2B5EF4-FFF2-40B4-BE49-F238E27FC236}">
                <a16:creationId xmlns:a16="http://schemas.microsoft.com/office/drawing/2014/main" id="{64893534-3533-9553-282A-C8C72D710A4C}"/>
              </a:ext>
            </a:extLst>
          </p:cNvPr>
          <p:cNvSpPr/>
          <p:nvPr/>
        </p:nvSpPr>
        <p:spPr bwMode="auto">
          <a:xfrm>
            <a:off x="1117600" y="3865563"/>
            <a:ext cx="8870950" cy="1227137"/>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9" name="正方形/長方形 28">
            <a:extLst>
              <a:ext uri="{FF2B5EF4-FFF2-40B4-BE49-F238E27FC236}">
                <a16:creationId xmlns:a16="http://schemas.microsoft.com/office/drawing/2014/main" id="{3D903CB8-8895-19C4-8ACC-418C66E4CF49}"/>
              </a:ext>
            </a:extLst>
          </p:cNvPr>
          <p:cNvSpPr/>
          <p:nvPr/>
        </p:nvSpPr>
        <p:spPr bwMode="auto">
          <a:xfrm>
            <a:off x="1117600" y="5270500"/>
            <a:ext cx="8870950" cy="1682750"/>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8206" name="テキスト ボックス 38">
            <a:extLst>
              <a:ext uri="{FF2B5EF4-FFF2-40B4-BE49-F238E27FC236}">
                <a16:creationId xmlns:a16="http://schemas.microsoft.com/office/drawing/2014/main" id="{5BEDFE2E-489C-CC32-5A79-CEB01BE333CC}"/>
              </a:ext>
            </a:extLst>
          </p:cNvPr>
          <p:cNvSpPr txBox="1">
            <a:spLocks noChangeArrowheads="1"/>
          </p:cNvSpPr>
          <p:nvPr/>
        </p:nvSpPr>
        <p:spPr bwMode="auto">
          <a:xfrm>
            <a:off x="1123950" y="1154113"/>
            <a:ext cx="8724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時間軸に沿い、低コスト再エネ水素サプライチェーンを導入する地域、普及に当たっての事業展開、そのための戦略を記載してください。</a:t>
            </a:r>
            <a:endParaRPr lang="en-US" altLang="ja-JP" sz="1000"/>
          </a:p>
        </p:txBody>
      </p:sp>
      <p:sp>
        <p:nvSpPr>
          <p:cNvPr id="8207" name="テキスト ボックス 38">
            <a:extLst>
              <a:ext uri="{FF2B5EF4-FFF2-40B4-BE49-F238E27FC236}">
                <a16:creationId xmlns:a16="http://schemas.microsoft.com/office/drawing/2014/main" id="{7751A5C1-6B3D-8EAC-A99D-F501813E14FF}"/>
              </a:ext>
            </a:extLst>
          </p:cNvPr>
          <p:cNvSpPr txBox="1">
            <a:spLocks noChangeArrowheads="1"/>
          </p:cNvSpPr>
          <p:nvPr/>
        </p:nvSpPr>
        <p:spPr bwMode="auto">
          <a:xfrm>
            <a:off x="1168400" y="1350963"/>
            <a:ext cx="4114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chemeClr val="bg2"/>
                </a:solidFill>
              </a:rPr>
              <a:t>例）</a:t>
            </a:r>
            <a:endParaRPr lang="en-US" altLang="ja-JP" sz="1000">
              <a:solidFill>
                <a:schemeClr val="bg2"/>
              </a:solidFill>
            </a:endParaRPr>
          </a:p>
          <a:p>
            <a:pPr eaLnBrk="1" hangingPunct="1">
              <a:spcBef>
                <a:spcPct val="0"/>
              </a:spcBef>
              <a:buFontTx/>
              <a:buNone/>
            </a:pPr>
            <a:r>
              <a:rPr lang="ja-JP" altLang="en-US" sz="1000">
                <a:solidFill>
                  <a:schemeClr val="bg2"/>
                </a:solidFill>
              </a:rPr>
              <a:t>実証終了後から○年かけ、○○地域に展開</a:t>
            </a:r>
            <a:endParaRPr lang="en-US" altLang="ja-JP" sz="1000">
              <a:solidFill>
                <a:schemeClr val="bg2"/>
              </a:solidFill>
            </a:endParaRPr>
          </a:p>
          <a:p>
            <a:pPr eaLnBrk="1" hangingPunct="1">
              <a:spcBef>
                <a:spcPct val="0"/>
              </a:spcBef>
              <a:buFontTx/>
              <a:buNone/>
            </a:pPr>
            <a:r>
              <a:rPr lang="ja-JP" altLang="en-US" sz="1000">
                <a:solidFill>
                  <a:schemeClr val="bg2"/>
                </a:solidFill>
              </a:rPr>
              <a:t>○○の標準化等により、普及を促進。</a:t>
            </a:r>
            <a:endParaRPr lang="en-US" altLang="ja-JP" sz="1000">
              <a:solidFill>
                <a:schemeClr val="bg2"/>
              </a:solidFill>
            </a:endParaRPr>
          </a:p>
          <a:p>
            <a:pPr eaLnBrk="1" hangingPunct="1">
              <a:spcBef>
                <a:spcPct val="0"/>
              </a:spcBef>
              <a:buFontTx/>
              <a:buNone/>
            </a:pPr>
            <a:endParaRPr lang="en-US" altLang="ja-JP" sz="1000">
              <a:solidFill>
                <a:schemeClr val="bg2"/>
              </a:solidFill>
            </a:endParaRPr>
          </a:p>
        </p:txBody>
      </p:sp>
      <p:sp>
        <p:nvSpPr>
          <p:cNvPr id="8208" name="テキスト ボックス 38">
            <a:extLst>
              <a:ext uri="{FF2B5EF4-FFF2-40B4-BE49-F238E27FC236}">
                <a16:creationId xmlns:a16="http://schemas.microsoft.com/office/drawing/2014/main" id="{10C879F9-5162-5FC6-CA08-679116F384B1}"/>
              </a:ext>
            </a:extLst>
          </p:cNvPr>
          <p:cNvSpPr txBox="1">
            <a:spLocks noChangeArrowheads="1"/>
          </p:cNvSpPr>
          <p:nvPr/>
        </p:nvSpPr>
        <p:spPr bwMode="auto">
          <a:xfrm>
            <a:off x="1139825" y="5294313"/>
            <a:ext cx="8724900" cy="553998"/>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00" dirty="0"/>
              <a:t>下記の項目について、</a:t>
            </a:r>
            <a:r>
              <a:rPr lang="en-US" altLang="ja-JP" sz="1000" dirty="0"/>
              <a:t>2030</a:t>
            </a:r>
            <a:r>
              <a:rPr lang="ja-JP" altLang="en-US" sz="1000" dirty="0"/>
              <a:t>年代前半における達成目標を記入してください。</a:t>
            </a:r>
            <a:endParaRPr lang="en-US" altLang="ja-JP" sz="1000" dirty="0"/>
          </a:p>
          <a:p>
            <a:pPr eaLnBrk="1" hangingPunct="1">
              <a:spcBef>
                <a:spcPct val="0"/>
              </a:spcBef>
              <a:buFontTx/>
              <a:buNone/>
              <a:defRPr/>
            </a:pPr>
            <a:r>
              <a:rPr lang="en-US" altLang="ja-JP" sz="1000" dirty="0"/>
              <a:t>※</a:t>
            </a:r>
            <a:r>
              <a:rPr lang="ja-JP" altLang="en-US" sz="1000" dirty="0"/>
              <a:t>低コスト再エネ水素サプライチェーンを導入させていく地域、水素需要量、水素価格、</a:t>
            </a:r>
            <a:r>
              <a:rPr lang="en-US" altLang="ja-JP" sz="1000" dirty="0"/>
              <a:t>CO2</a:t>
            </a:r>
            <a:r>
              <a:rPr lang="ja-JP" altLang="en-US" sz="1000" dirty="0"/>
              <a:t>削減量等　また、併せて、低コスト再エネ水素サプライチェーンが当該地域で導入し得る理由についても、記述してください。</a:t>
            </a:r>
            <a:endParaRPr lang="en-US" altLang="ja-JP" sz="1000" dirty="0"/>
          </a:p>
        </p:txBody>
      </p:sp>
      <p:sp>
        <p:nvSpPr>
          <p:cNvPr id="8209" name="テキスト ボックス 38">
            <a:extLst>
              <a:ext uri="{FF2B5EF4-FFF2-40B4-BE49-F238E27FC236}">
                <a16:creationId xmlns:a16="http://schemas.microsoft.com/office/drawing/2014/main" id="{C254713F-7FE4-D121-3D40-56B86D237063}"/>
              </a:ext>
            </a:extLst>
          </p:cNvPr>
          <p:cNvSpPr txBox="1">
            <a:spLocks noChangeArrowheads="1"/>
          </p:cNvSpPr>
          <p:nvPr/>
        </p:nvSpPr>
        <p:spPr bwMode="auto">
          <a:xfrm>
            <a:off x="5505450" y="1414463"/>
            <a:ext cx="4359275" cy="646112"/>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200" dirty="0">
                <a:solidFill>
                  <a:schemeClr val="bg2"/>
                </a:solidFill>
              </a:rPr>
              <a:t>※</a:t>
            </a:r>
            <a:r>
              <a:rPr lang="ja-JP" altLang="en-US" sz="1200" dirty="0">
                <a:solidFill>
                  <a:schemeClr val="bg2"/>
                </a:solidFill>
              </a:rPr>
              <a:t>注意事項</a:t>
            </a:r>
            <a:r>
              <a:rPr lang="en-US" altLang="ja-JP" sz="1200" dirty="0">
                <a:solidFill>
                  <a:schemeClr val="bg2"/>
                </a:solidFill>
              </a:rPr>
              <a:t>※</a:t>
            </a:r>
          </a:p>
          <a:p>
            <a:pPr eaLnBrk="1" hangingPunct="1">
              <a:spcBef>
                <a:spcPct val="0"/>
              </a:spcBef>
              <a:buFontTx/>
              <a:buNone/>
              <a:defRPr/>
            </a:pPr>
            <a:r>
              <a:rPr lang="ja-JP" altLang="en-US" sz="1200" dirty="0">
                <a:solidFill>
                  <a:schemeClr val="bg2"/>
                </a:solidFill>
              </a:rPr>
              <a:t>実証終了から</a:t>
            </a:r>
            <a:r>
              <a:rPr lang="en-US" altLang="ja-JP" sz="1200" dirty="0">
                <a:solidFill>
                  <a:schemeClr val="bg2"/>
                </a:solidFill>
              </a:rPr>
              <a:t>2030</a:t>
            </a:r>
            <a:r>
              <a:rPr lang="ja-JP" altLang="en-US" sz="1200" dirty="0">
                <a:solidFill>
                  <a:schemeClr val="bg2"/>
                </a:solidFill>
              </a:rPr>
              <a:t>年年代前半までの間のフォーマットの個数は変更して頂いて構いません。</a:t>
            </a:r>
            <a:endParaRPr lang="en-US" altLang="ja-JP" sz="1200" dirty="0">
              <a:solidFill>
                <a:schemeClr val="bg2"/>
              </a:solidFill>
            </a:endParaRPr>
          </a:p>
        </p:txBody>
      </p:sp>
      <p:sp>
        <p:nvSpPr>
          <p:cNvPr id="8210" name="テキスト ボックス 38">
            <a:extLst>
              <a:ext uri="{FF2B5EF4-FFF2-40B4-BE49-F238E27FC236}">
                <a16:creationId xmlns:a16="http://schemas.microsoft.com/office/drawing/2014/main" id="{6563530E-540E-78CF-2A90-6547E8750DE0}"/>
              </a:ext>
            </a:extLst>
          </p:cNvPr>
          <p:cNvSpPr txBox="1">
            <a:spLocks noChangeArrowheads="1"/>
          </p:cNvSpPr>
          <p:nvPr/>
        </p:nvSpPr>
        <p:spPr bwMode="auto">
          <a:xfrm>
            <a:off x="1123950" y="2487613"/>
            <a:ext cx="8724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時間軸に沿い、低コスト再エネ水素サプライチェーンを導入する地域、普及に当たっての事業展開、そのための戦略を記載してください。</a:t>
            </a:r>
            <a:endParaRPr lang="en-US" altLang="ja-JP" sz="1000"/>
          </a:p>
        </p:txBody>
      </p:sp>
      <p:sp>
        <p:nvSpPr>
          <p:cNvPr id="8211" name="テキスト ボックス 38">
            <a:extLst>
              <a:ext uri="{FF2B5EF4-FFF2-40B4-BE49-F238E27FC236}">
                <a16:creationId xmlns:a16="http://schemas.microsoft.com/office/drawing/2014/main" id="{B98A07BE-AF2C-4BED-24A9-97DC70B9B985}"/>
              </a:ext>
            </a:extLst>
          </p:cNvPr>
          <p:cNvSpPr txBox="1">
            <a:spLocks noChangeArrowheads="1"/>
          </p:cNvSpPr>
          <p:nvPr/>
        </p:nvSpPr>
        <p:spPr bwMode="auto">
          <a:xfrm>
            <a:off x="1139825" y="3879850"/>
            <a:ext cx="8724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時間軸に沿い、低コスト再エネ水素サプライチェーンを導入する地域、普及に当たっての事業展開、そのための戦略を記載してください。</a:t>
            </a:r>
            <a:endParaRPr lang="en-US" altLang="ja-JP" sz="1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7">
            <a:extLst>
              <a:ext uri="{FF2B5EF4-FFF2-40B4-BE49-F238E27FC236}">
                <a16:creationId xmlns:a16="http://schemas.microsoft.com/office/drawing/2014/main" id="{016B8BA0-D74F-0F04-8163-3ED0FE1CCFFC}"/>
              </a:ext>
            </a:extLst>
          </p:cNvPr>
          <p:cNvSpPr>
            <a:spLocks noChangeArrowheads="1"/>
          </p:cNvSpPr>
          <p:nvPr/>
        </p:nvSpPr>
        <p:spPr bwMode="auto">
          <a:xfrm>
            <a:off x="87313" y="25400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43" name="Text Box 25">
            <a:extLst>
              <a:ext uri="{FF2B5EF4-FFF2-40B4-BE49-F238E27FC236}">
                <a16:creationId xmlns:a16="http://schemas.microsoft.com/office/drawing/2014/main" id="{3CA5B8F6-6610-4D3D-AB98-5EDC903741CB}"/>
              </a:ext>
            </a:extLst>
          </p:cNvPr>
          <p:cNvSpPr txBox="1">
            <a:spLocks noChangeArrowheads="1"/>
          </p:cNvSpPr>
          <p:nvPr/>
        </p:nvSpPr>
        <p:spPr bwMode="auto">
          <a:xfrm>
            <a:off x="-1588" y="111125"/>
            <a:ext cx="1487488"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２</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事業の有効性</a:t>
            </a:r>
          </a:p>
        </p:txBody>
      </p:sp>
      <p:sp>
        <p:nvSpPr>
          <p:cNvPr id="10244" name="スライド番号プレースホルダー 1">
            <a:extLst>
              <a:ext uri="{FF2B5EF4-FFF2-40B4-BE49-F238E27FC236}">
                <a16:creationId xmlns:a16="http://schemas.microsoft.com/office/drawing/2014/main" id="{7100099F-28EC-B3A1-26AA-1022525E063D}"/>
              </a:ext>
            </a:extLst>
          </p:cNvPr>
          <p:cNvSpPr>
            <a:spLocks noGrp="1"/>
          </p:cNvSpPr>
          <p:nvPr>
            <p:ph type="sldNum" sz="quarter" idx="12"/>
          </p:nvPr>
        </p:nvSpPr>
        <p:spPr>
          <a:xfrm>
            <a:off x="7727950" y="6738938"/>
            <a:ext cx="2393950" cy="334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E3FD048-3089-4C45-BC3B-0FDD87F0795D}" type="slidenum">
              <a:rPr lang="en-US" altLang="ja-JP" sz="1500" smtClean="0"/>
              <a:pPr>
                <a:spcBef>
                  <a:spcPct val="0"/>
                </a:spcBef>
                <a:buFontTx/>
                <a:buNone/>
              </a:pPr>
              <a:t>4</a:t>
            </a:fld>
            <a:endParaRPr lang="en-US" altLang="ja-JP" sz="1500"/>
          </a:p>
        </p:txBody>
      </p:sp>
      <p:sp>
        <p:nvSpPr>
          <p:cNvPr id="10245" name="テキスト ボックス 22">
            <a:extLst>
              <a:ext uri="{FF2B5EF4-FFF2-40B4-BE49-F238E27FC236}">
                <a16:creationId xmlns:a16="http://schemas.microsoft.com/office/drawing/2014/main" id="{EB5973C7-57B0-46AA-B14C-D77FF20495D0}"/>
              </a:ext>
            </a:extLst>
          </p:cNvPr>
          <p:cNvSpPr txBox="1">
            <a:spLocks noChangeArrowheads="1"/>
          </p:cNvSpPr>
          <p:nvPr/>
        </p:nvSpPr>
        <p:spPr bwMode="auto">
          <a:xfrm>
            <a:off x="106363" y="5780088"/>
            <a:ext cx="9961562" cy="430212"/>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100" dirty="0"/>
              <a:t>（エ）実証する低コスト再エネ水素サプライチェーンの</a:t>
            </a:r>
            <a:r>
              <a:rPr lang="en-US" altLang="ja-JP" sz="1100" dirty="0"/>
              <a:t>CO2</a:t>
            </a:r>
            <a:r>
              <a:rPr lang="ja-JP" altLang="en-US" sz="1100" dirty="0"/>
              <a:t>削減効果及びそれが普及した際の、</a:t>
            </a:r>
            <a:r>
              <a:rPr lang="en-US" altLang="ja-JP" sz="1100" dirty="0"/>
              <a:t>2030</a:t>
            </a:r>
            <a:r>
              <a:rPr lang="ja-JP" altLang="en-US" sz="1100" dirty="0"/>
              <a:t>年代前半における</a:t>
            </a:r>
            <a:r>
              <a:rPr lang="en-US" altLang="ja-JP" sz="1100" dirty="0"/>
              <a:t>CO2</a:t>
            </a:r>
            <a:r>
              <a:rPr lang="ja-JP" altLang="en-US" sz="1100" dirty="0"/>
              <a:t>削減効果について、応募資料②で算出した値をご記入ください。</a:t>
            </a:r>
            <a:endParaRPr lang="en-US" altLang="ja-JP" sz="1100" dirty="0"/>
          </a:p>
        </p:txBody>
      </p:sp>
      <p:cxnSp>
        <p:nvCxnSpPr>
          <p:cNvPr id="20" name="直線コネクタ 19">
            <a:extLst>
              <a:ext uri="{FF2B5EF4-FFF2-40B4-BE49-F238E27FC236}">
                <a16:creationId xmlns:a16="http://schemas.microsoft.com/office/drawing/2014/main" id="{97C245A1-AA48-1BF5-1B94-6A3D98B907D5}"/>
              </a:ext>
            </a:extLst>
          </p:cNvPr>
          <p:cNvCxnSpPr/>
          <p:nvPr/>
        </p:nvCxnSpPr>
        <p:spPr>
          <a:xfrm flipV="1">
            <a:off x="87313" y="5708650"/>
            <a:ext cx="10034587" cy="635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10247" name="テキスト ボックス 22">
            <a:extLst>
              <a:ext uri="{FF2B5EF4-FFF2-40B4-BE49-F238E27FC236}">
                <a16:creationId xmlns:a16="http://schemas.microsoft.com/office/drawing/2014/main" id="{EAAD2BDF-FE05-DCA1-3BEE-378340E6A572}"/>
              </a:ext>
            </a:extLst>
          </p:cNvPr>
          <p:cNvSpPr txBox="1">
            <a:spLocks noChangeArrowheads="1"/>
          </p:cNvSpPr>
          <p:nvPr/>
        </p:nvSpPr>
        <p:spPr bwMode="auto">
          <a:xfrm>
            <a:off x="136525" y="396875"/>
            <a:ext cx="9883775" cy="1615827"/>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100" dirty="0"/>
              <a:t>（イ）前ページ（ア）において記述した低コスト再エネ水素サプライチェーンが導入される地域について、</a:t>
            </a:r>
            <a:r>
              <a:rPr lang="en-US" altLang="ja-JP" sz="1100" dirty="0"/>
              <a:t>2030</a:t>
            </a:r>
            <a:r>
              <a:rPr lang="ja-JP" altLang="en-US" sz="1100" dirty="0"/>
              <a:t>年代前半の水素需要量及び水素価格をご回答ください。</a:t>
            </a:r>
            <a:endParaRPr lang="en-US" altLang="ja-JP" sz="1100" dirty="0"/>
          </a:p>
          <a:p>
            <a:pPr eaLnBrk="1" hangingPunct="1">
              <a:spcBef>
                <a:spcPct val="0"/>
              </a:spcBef>
              <a:buFontTx/>
              <a:buNone/>
              <a:defRPr/>
            </a:pPr>
            <a:r>
              <a:rPr lang="ja-JP" altLang="en-US" sz="1100" dirty="0"/>
              <a:t>●水素需要⇒水素需要量（○</a:t>
            </a:r>
            <a:r>
              <a:rPr lang="en-US" altLang="ja-JP" sz="1100" dirty="0"/>
              <a:t>N㎥</a:t>
            </a:r>
            <a:r>
              <a:rPr lang="ja-JP" altLang="en-US" sz="1100" dirty="0"/>
              <a:t>）は</a:t>
            </a:r>
            <a:r>
              <a:rPr lang="en-US" altLang="ja-JP" sz="1100" dirty="0"/>
              <a:t>2030</a:t>
            </a:r>
            <a:r>
              <a:rPr lang="ja-JP" altLang="en-US" sz="1100" dirty="0"/>
              <a:t>年代前半にどの程度となっているか。また、水素需要量はどのように増加していくのかについて、下記の項目に触れながら、ご回答ください。</a:t>
            </a:r>
            <a:endParaRPr lang="en-US" altLang="ja-JP" sz="1100" dirty="0"/>
          </a:p>
          <a:p>
            <a:pPr eaLnBrk="1" hangingPunct="1">
              <a:spcBef>
                <a:spcPct val="0"/>
              </a:spcBef>
              <a:buFontTx/>
              <a:buNone/>
              <a:defRPr/>
            </a:pPr>
            <a:r>
              <a:rPr lang="en-US" altLang="ja-JP" sz="1100" dirty="0"/>
              <a:t>※</a:t>
            </a:r>
            <a:r>
              <a:rPr lang="ja-JP" altLang="en-US" sz="1100" dirty="0"/>
              <a:t>政策動向、市場の状況、技術開発の動向、実証する低コスト再エネ水素サプライチェーンの事業展開が需要量の増加にどう関係するか等</a:t>
            </a:r>
            <a:endParaRPr lang="en-US" altLang="ja-JP" sz="1100" dirty="0"/>
          </a:p>
          <a:p>
            <a:pPr eaLnBrk="1" hangingPunct="1">
              <a:spcBef>
                <a:spcPct val="0"/>
              </a:spcBef>
              <a:buFontTx/>
              <a:buNone/>
              <a:defRPr/>
            </a:pPr>
            <a:endParaRPr lang="en-US" altLang="ja-JP" sz="1100" dirty="0"/>
          </a:p>
          <a:p>
            <a:pPr eaLnBrk="1" hangingPunct="1">
              <a:spcBef>
                <a:spcPct val="0"/>
              </a:spcBef>
              <a:buFontTx/>
              <a:buNone/>
              <a:defRPr/>
            </a:pPr>
            <a:r>
              <a:rPr lang="ja-JP" altLang="en-US" sz="1100" dirty="0"/>
              <a:t>●水素価格⇒</a:t>
            </a:r>
            <a:r>
              <a:rPr lang="en-US" altLang="ja-JP" sz="1100" dirty="0"/>
              <a:t>2030</a:t>
            </a:r>
            <a:r>
              <a:rPr lang="ja-JP" altLang="en-US" sz="1100" dirty="0"/>
              <a:t>年代前半の水素価格（○円／</a:t>
            </a:r>
            <a:r>
              <a:rPr lang="en-US" altLang="ja-JP" sz="1100" dirty="0"/>
              <a:t>N㎥</a:t>
            </a:r>
            <a:r>
              <a:rPr lang="ja-JP" altLang="en-US" sz="1100" dirty="0"/>
              <a:t>　</a:t>
            </a:r>
            <a:r>
              <a:rPr lang="en-US" altLang="ja-JP" sz="1100" dirty="0"/>
              <a:t>※</a:t>
            </a:r>
            <a:r>
              <a:rPr lang="ja-JP" altLang="en-US" sz="1100" dirty="0"/>
              <a:t>卸及び供給価格）がどの程度となっているか、水素の製造から供給までのコスト内訳とともに示すこと。また、価格は現状からどのように想定する価格まで低下していくのかについて、下記の項目に触れながらご回答ください。</a:t>
            </a:r>
            <a:endParaRPr lang="en-US" altLang="ja-JP" sz="1100" dirty="0"/>
          </a:p>
          <a:p>
            <a:pPr eaLnBrk="1" hangingPunct="1">
              <a:spcBef>
                <a:spcPct val="0"/>
              </a:spcBef>
              <a:buFontTx/>
              <a:buNone/>
              <a:defRPr/>
            </a:pPr>
            <a:r>
              <a:rPr lang="en-US" altLang="ja-JP" sz="1100" dirty="0"/>
              <a:t>※</a:t>
            </a:r>
            <a:r>
              <a:rPr lang="ja-JP" altLang="en-US" sz="1100" dirty="0"/>
              <a:t>現時点でどこにコスト削減余地があると考えているのか。政策動向、市場の状況、技術開発の動向、実証する低コスト再エネ水素サプライチェーンの事業展開がどう価格の低下に関係するか等、可能な限り定量的に示すこと。</a:t>
            </a:r>
            <a:endParaRPr lang="en-US" altLang="ja-JP" sz="1100" strike="sngStrike" dirty="0">
              <a:solidFill>
                <a:srgbClr val="FF0000"/>
              </a:solidFill>
            </a:endParaRPr>
          </a:p>
        </p:txBody>
      </p:sp>
      <p:sp>
        <p:nvSpPr>
          <p:cNvPr id="10248" name="テキスト ボックス 22">
            <a:extLst>
              <a:ext uri="{FF2B5EF4-FFF2-40B4-BE49-F238E27FC236}">
                <a16:creationId xmlns:a16="http://schemas.microsoft.com/office/drawing/2014/main" id="{C225C054-9AF9-FD95-09E3-7085199E6C53}"/>
              </a:ext>
            </a:extLst>
          </p:cNvPr>
          <p:cNvSpPr txBox="1">
            <a:spLocks noChangeArrowheads="1"/>
          </p:cNvSpPr>
          <p:nvPr/>
        </p:nvSpPr>
        <p:spPr bwMode="auto">
          <a:xfrm>
            <a:off x="138113" y="2509838"/>
            <a:ext cx="98837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100"/>
              <a:t>（ウ）実証する低コスト再エネ水素サプライチェーンの波及展開の蓋然性を示すため、代替する比較対象システム（例：ガソリン自動車・系統電力等）を明示した上で、実証する低コスト再エネ水素サプライチェーンモデルとのコスト比較を行うこと。</a:t>
            </a:r>
            <a:endParaRPr lang="en-US" altLang="ja-JP" sz="1100"/>
          </a:p>
          <a:p>
            <a:pPr eaLnBrk="1" hangingPunct="1">
              <a:spcBef>
                <a:spcPct val="0"/>
              </a:spcBef>
              <a:buFontTx/>
              <a:buNone/>
            </a:pPr>
            <a:r>
              <a:rPr lang="en-US" altLang="ja-JP" sz="1100"/>
              <a:t>※</a:t>
            </a:r>
            <a:r>
              <a:rPr lang="ja-JP" altLang="en-US" sz="1100"/>
              <a:t>例えば、純水素燃料電池にて系統電力・都市ガスの代替を目指す場合は、上記の目標水素供給価格や水素利用機器のコスト等を踏まえて、純水素燃料電池と系統電力・都市ガスを比較することとなる。</a:t>
            </a:r>
            <a:endParaRPr lang="en-US" altLang="ja-JP" sz="1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7">
            <a:extLst>
              <a:ext uri="{FF2B5EF4-FFF2-40B4-BE49-F238E27FC236}">
                <a16:creationId xmlns:a16="http://schemas.microsoft.com/office/drawing/2014/main" id="{0F150EFB-6AD9-153B-76BD-EAB0BC1B49BB}"/>
              </a:ext>
            </a:extLst>
          </p:cNvPr>
          <p:cNvSpPr>
            <a:spLocks noChangeArrowheads="1"/>
          </p:cNvSpPr>
          <p:nvPr/>
        </p:nvSpPr>
        <p:spPr bwMode="auto">
          <a:xfrm>
            <a:off x="87313" y="25400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1" name="テキスト ボックス 38">
            <a:extLst>
              <a:ext uri="{FF2B5EF4-FFF2-40B4-BE49-F238E27FC236}">
                <a16:creationId xmlns:a16="http://schemas.microsoft.com/office/drawing/2014/main" id="{04B3E6BB-6D3A-2991-7346-AA8CD96A028C}"/>
              </a:ext>
            </a:extLst>
          </p:cNvPr>
          <p:cNvSpPr txBox="1">
            <a:spLocks noChangeArrowheads="1"/>
          </p:cNvSpPr>
          <p:nvPr/>
        </p:nvSpPr>
        <p:spPr bwMode="auto">
          <a:xfrm>
            <a:off x="103188" y="322263"/>
            <a:ext cx="10082212"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dirty="0"/>
              <a:t>①</a:t>
            </a:r>
            <a:r>
              <a:rPr lang="en-US" altLang="ja-JP" sz="1000" dirty="0"/>
              <a:t>【</a:t>
            </a:r>
            <a:r>
              <a:rPr lang="ja-JP" altLang="en-US" sz="1000" dirty="0"/>
              <a:t>技術実証の概要</a:t>
            </a:r>
            <a:r>
              <a:rPr lang="en-US" altLang="ja-JP" sz="1000" dirty="0"/>
              <a:t>】</a:t>
            </a:r>
          </a:p>
          <a:p>
            <a:pPr eaLnBrk="1" hangingPunct="1">
              <a:spcBef>
                <a:spcPct val="0"/>
              </a:spcBef>
              <a:buFontTx/>
              <a:buNone/>
            </a:pPr>
            <a:r>
              <a:rPr lang="ja-JP" altLang="en-US" sz="1000" dirty="0"/>
              <a:t>　　上段　左欄：低コスト再エネ水素サプライチェーンの各段階において使用する技術について、概要を記載してください。（段階によって空欄があっても構いません）</a:t>
            </a:r>
          </a:p>
          <a:p>
            <a:pPr eaLnBrk="1" hangingPunct="1">
              <a:spcBef>
                <a:spcPct val="0"/>
              </a:spcBef>
              <a:buFontTx/>
              <a:buNone/>
            </a:pPr>
            <a:r>
              <a:rPr lang="ja-JP" altLang="en-US" sz="1000" dirty="0"/>
              <a:t>　　　　　　中欄：低コスト再エネ水素サプライチェーンの各段階において使用する技術について、どのような課題がありどのような点を実証するのか、また、実証を通じた達成目標につい</a:t>
            </a:r>
            <a:endParaRPr lang="en-US" altLang="ja-JP" sz="1000" dirty="0"/>
          </a:p>
          <a:p>
            <a:pPr eaLnBrk="1" hangingPunct="1">
              <a:spcBef>
                <a:spcPct val="0"/>
              </a:spcBef>
              <a:buFontTx/>
              <a:buNone/>
            </a:pPr>
            <a:r>
              <a:rPr lang="ja-JP" altLang="en-US" sz="1000" dirty="0"/>
              <a:t>　　　　　　　　　　て、具体的に記載してください。（段階によって空欄があっても構いません）</a:t>
            </a:r>
            <a:endParaRPr lang="en-US" altLang="ja-JP" sz="1000" dirty="0"/>
          </a:p>
          <a:p>
            <a:pPr eaLnBrk="1" hangingPunct="1">
              <a:spcBef>
                <a:spcPct val="0"/>
              </a:spcBef>
              <a:buFontTx/>
              <a:buNone/>
            </a:pPr>
            <a:r>
              <a:rPr lang="ja-JP" altLang="en-US" sz="1000" dirty="0"/>
              <a:t>　　　　　　右欄：低コスト再エネ水素サプライチェーンの各段階において、どの様な技術をどこでどの様に使用するのか、また、その規模、効率、設置数等が分かるように記載してください。　　　　　　　　　　　　　　　　　　　　</a:t>
            </a:r>
          </a:p>
          <a:p>
            <a:pPr eaLnBrk="1" hangingPunct="1">
              <a:spcBef>
                <a:spcPct val="0"/>
              </a:spcBef>
              <a:buFontTx/>
              <a:buNone/>
            </a:pPr>
            <a:r>
              <a:rPr lang="ja-JP" altLang="en-US" sz="1000" dirty="0"/>
              <a:t>　　　　　　　　　　（例：風力発電（○○</a:t>
            </a:r>
            <a:r>
              <a:rPr lang="en-US" altLang="ja-JP" sz="1000" dirty="0"/>
              <a:t>kW</a:t>
            </a:r>
            <a:r>
              <a:rPr lang="ja-JP" altLang="en-US" sz="1000" dirty="0"/>
              <a:t>）を使用し、○○（効率○％）により、水素（●●</a:t>
            </a:r>
            <a:r>
              <a:rPr lang="en-US" altLang="ja-JP" sz="1000" dirty="0"/>
              <a:t>N㎥</a:t>
            </a:r>
            <a:r>
              <a:rPr lang="ja-JP" altLang="en-US" sz="1000" dirty="0"/>
              <a:t>）を製造。業務用燃料電池（○○</a:t>
            </a:r>
            <a:r>
              <a:rPr lang="en-US" altLang="ja-JP" sz="1000" dirty="0"/>
              <a:t>kW</a:t>
            </a:r>
            <a:r>
              <a:rPr lang="ja-JP" altLang="en-US" sz="1000" dirty="0"/>
              <a:t>、効率○％）●個を福祉施設に設置　等）</a:t>
            </a:r>
          </a:p>
          <a:p>
            <a:pPr eaLnBrk="1" hangingPunct="1">
              <a:spcBef>
                <a:spcPct val="0"/>
              </a:spcBef>
              <a:buFontTx/>
              <a:buNone/>
            </a:pPr>
            <a:r>
              <a:rPr lang="ja-JP" altLang="en-US" sz="1000" dirty="0"/>
              <a:t>　　下段　製造から利用まで低コスト再エネ水素サプライチェーンを通じて実証するテーマを記入してください。</a:t>
            </a:r>
            <a:endParaRPr lang="en-US" altLang="ja-JP" sz="1000" dirty="0"/>
          </a:p>
        </p:txBody>
      </p:sp>
      <p:sp>
        <p:nvSpPr>
          <p:cNvPr id="12292" name="スライド番号プレースホルダー 1">
            <a:extLst>
              <a:ext uri="{FF2B5EF4-FFF2-40B4-BE49-F238E27FC236}">
                <a16:creationId xmlns:a16="http://schemas.microsoft.com/office/drawing/2014/main" id="{9DA70410-5C61-B8B5-2C4C-4E6DFC8E40EB}"/>
              </a:ext>
            </a:extLst>
          </p:cNvPr>
          <p:cNvSpPr>
            <a:spLocks noGrp="1"/>
          </p:cNvSpPr>
          <p:nvPr>
            <p:ph type="sldNum" sz="quarter" idx="12"/>
          </p:nvPr>
        </p:nvSpPr>
        <p:spPr>
          <a:xfrm>
            <a:off x="7572375" y="6727825"/>
            <a:ext cx="2393950" cy="334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71145C4-C5DD-42C3-85A8-039714FD575C}" type="slidenum">
              <a:rPr lang="en-US" altLang="ja-JP" sz="1500" smtClean="0"/>
              <a:pPr>
                <a:spcBef>
                  <a:spcPct val="0"/>
                </a:spcBef>
                <a:buFontTx/>
                <a:buNone/>
              </a:pPr>
              <a:t>5</a:t>
            </a:fld>
            <a:endParaRPr lang="en-US" altLang="ja-JP" sz="1500"/>
          </a:p>
        </p:txBody>
      </p:sp>
      <p:sp>
        <p:nvSpPr>
          <p:cNvPr id="28" name="テキスト ボックス 23">
            <a:extLst>
              <a:ext uri="{FF2B5EF4-FFF2-40B4-BE49-F238E27FC236}">
                <a16:creationId xmlns:a16="http://schemas.microsoft.com/office/drawing/2014/main" id="{28239152-8101-40BB-6CA5-E1380B44D89B}"/>
              </a:ext>
            </a:extLst>
          </p:cNvPr>
          <p:cNvSpPr txBox="1">
            <a:spLocks noChangeArrowheads="1"/>
          </p:cNvSpPr>
          <p:nvPr/>
        </p:nvSpPr>
        <p:spPr bwMode="auto">
          <a:xfrm>
            <a:off x="157163" y="5862638"/>
            <a:ext cx="3949700" cy="277812"/>
          </a:xfrm>
          <a:prstGeom prst="rect">
            <a:avLst/>
          </a:prstGeom>
          <a:solidFill>
            <a:schemeClr val="bg2">
              <a:lumMod val="50000"/>
            </a:schemeClr>
          </a:solidFill>
          <a:ln>
            <a:noFill/>
          </a:ln>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200" b="1" dirty="0">
                <a:solidFill>
                  <a:schemeClr val="bg1"/>
                </a:solidFill>
              </a:rPr>
              <a:t>低コスト再エネ水素サプライチェーンを通じた実証テーマ</a:t>
            </a:r>
          </a:p>
        </p:txBody>
      </p:sp>
      <p:sp>
        <p:nvSpPr>
          <p:cNvPr id="12296" name="Text Box 25">
            <a:extLst>
              <a:ext uri="{FF2B5EF4-FFF2-40B4-BE49-F238E27FC236}">
                <a16:creationId xmlns:a16="http://schemas.microsoft.com/office/drawing/2014/main" id="{429AFA01-5BB2-B765-8FB3-AB586C48BF45}"/>
              </a:ext>
            </a:extLst>
          </p:cNvPr>
          <p:cNvSpPr txBox="1">
            <a:spLocks noChangeArrowheads="1"/>
          </p:cNvSpPr>
          <p:nvPr/>
        </p:nvSpPr>
        <p:spPr bwMode="auto">
          <a:xfrm>
            <a:off x="57150" y="96838"/>
            <a:ext cx="1301750" cy="2825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３</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事業概要</a:t>
            </a:r>
            <a:r>
              <a:rPr lang="en-US" altLang="ja-JP" sz="1200" u="sng">
                <a:solidFill>
                  <a:srgbClr val="000000"/>
                </a:solidFill>
                <a:latin typeface="ＭＳ Ｐゴシック" panose="020B0600070205080204" pitchFamily="50" charset="-128"/>
              </a:rPr>
              <a:t>(ⅱ)</a:t>
            </a:r>
            <a:endParaRPr lang="ja-JP" altLang="en-US" sz="1200" u="sng">
              <a:solidFill>
                <a:srgbClr val="000000"/>
              </a:solidFill>
              <a:latin typeface="ＭＳ Ｐゴシック" panose="020B0600070205080204" pitchFamily="50" charset="-128"/>
            </a:endParaRPr>
          </a:p>
        </p:txBody>
      </p:sp>
      <p:grpSp>
        <p:nvGrpSpPr>
          <p:cNvPr id="2" name="グループ化 1">
            <a:extLst>
              <a:ext uri="{FF2B5EF4-FFF2-40B4-BE49-F238E27FC236}">
                <a16:creationId xmlns:a16="http://schemas.microsoft.com/office/drawing/2014/main" id="{577D0D1D-6C77-9A60-AFD2-BC3C15FDEBC5}"/>
              </a:ext>
            </a:extLst>
          </p:cNvPr>
          <p:cNvGrpSpPr/>
          <p:nvPr/>
        </p:nvGrpSpPr>
        <p:grpSpPr>
          <a:xfrm>
            <a:off x="134938" y="1727200"/>
            <a:ext cx="10034587" cy="4044950"/>
            <a:chOff x="134938" y="1727200"/>
            <a:chExt cx="10034587" cy="4044950"/>
          </a:xfrm>
        </p:grpSpPr>
        <p:sp>
          <p:nvSpPr>
            <p:cNvPr id="14341" name="テキスト ボックス 22">
              <a:extLst>
                <a:ext uri="{FF2B5EF4-FFF2-40B4-BE49-F238E27FC236}">
                  <a16:creationId xmlns:a16="http://schemas.microsoft.com/office/drawing/2014/main" id="{CB4D17F2-9FC4-A98E-1D13-73436CB49DAC}"/>
                </a:ext>
              </a:extLst>
            </p:cNvPr>
            <p:cNvSpPr txBox="1">
              <a:spLocks noChangeArrowheads="1"/>
            </p:cNvSpPr>
            <p:nvPr/>
          </p:nvSpPr>
          <p:spPr bwMode="auto">
            <a:xfrm>
              <a:off x="922338" y="2147888"/>
              <a:ext cx="5959475" cy="738187"/>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050" dirty="0">
                  <a:solidFill>
                    <a:schemeClr val="bg2"/>
                  </a:solidFill>
                </a:rPr>
                <a:t>※</a:t>
              </a:r>
              <a:r>
                <a:rPr lang="ja-JP" altLang="en-US" sz="1050" dirty="0">
                  <a:solidFill>
                    <a:schemeClr val="bg2"/>
                  </a:solidFill>
                </a:rPr>
                <a:t>製造と利用の間の低コスト再エネ水素サプライチェーンの各段階（貯蔵・輸送）の順番についてはあくまで例です。</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　実証を行う低コスト再エネ水素サプライチェーンに沿い順番を変えて頂いて構いません。</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例）製造→貯蔵→輸送→供給→利用など。</a:t>
              </a:r>
              <a:endParaRPr lang="en-US" altLang="ja-JP" sz="1050" dirty="0">
                <a:solidFill>
                  <a:schemeClr val="bg2"/>
                </a:solidFill>
              </a:endParaRPr>
            </a:p>
          </p:txBody>
        </p:sp>
        <p:sp>
          <p:nvSpPr>
            <p:cNvPr id="3083" name="テキスト ボックス 23">
              <a:extLst>
                <a:ext uri="{FF2B5EF4-FFF2-40B4-BE49-F238E27FC236}">
                  <a16:creationId xmlns:a16="http://schemas.microsoft.com/office/drawing/2014/main" id="{03590FD9-DA49-E3CF-6411-F3C8D1DCA2AA}"/>
                </a:ext>
              </a:extLst>
            </p:cNvPr>
            <p:cNvSpPr txBox="1">
              <a:spLocks noChangeArrowheads="1"/>
            </p:cNvSpPr>
            <p:nvPr/>
          </p:nvSpPr>
          <p:spPr bwMode="auto">
            <a:xfrm>
              <a:off x="3397250" y="1730375"/>
              <a:ext cx="1652588" cy="285750"/>
            </a:xfrm>
            <a:prstGeom prst="rect">
              <a:avLst/>
            </a:prstGeom>
            <a:solidFill>
              <a:schemeClr val="bg2">
                <a:lumMod val="50000"/>
              </a:schemeClr>
            </a:solidFill>
            <a:ln>
              <a:noFill/>
            </a:ln>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200" b="1" dirty="0">
                  <a:solidFill>
                    <a:schemeClr val="bg1"/>
                  </a:solidFill>
                </a:rPr>
                <a:t>技術実証テーマと目標</a:t>
              </a:r>
            </a:p>
          </p:txBody>
        </p:sp>
        <p:cxnSp>
          <p:nvCxnSpPr>
            <p:cNvPr id="24" name="直線コネクタ 23">
              <a:extLst>
                <a:ext uri="{FF2B5EF4-FFF2-40B4-BE49-F238E27FC236}">
                  <a16:creationId xmlns:a16="http://schemas.microsoft.com/office/drawing/2014/main" id="{1607A571-CC0D-03DC-53BD-F47D8AA1BCA3}"/>
                </a:ext>
              </a:extLst>
            </p:cNvPr>
            <p:cNvCxnSpPr>
              <a:cxnSpLocks/>
            </p:cNvCxnSpPr>
            <p:nvPr/>
          </p:nvCxnSpPr>
          <p:spPr bwMode="auto">
            <a:xfrm flipH="1">
              <a:off x="3343275" y="1788338"/>
              <a:ext cx="0" cy="396000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12305" name="テキスト ボックス 23">
              <a:extLst>
                <a:ext uri="{FF2B5EF4-FFF2-40B4-BE49-F238E27FC236}">
                  <a16:creationId xmlns:a16="http://schemas.microsoft.com/office/drawing/2014/main" id="{064B9567-F917-E4D5-0B03-0942CADF458A}"/>
                </a:ext>
              </a:extLst>
            </p:cNvPr>
            <p:cNvSpPr txBox="1">
              <a:spLocks noChangeArrowheads="1"/>
            </p:cNvSpPr>
            <p:nvPr/>
          </p:nvSpPr>
          <p:spPr bwMode="auto">
            <a:xfrm>
              <a:off x="134938" y="2107592"/>
              <a:ext cx="556563" cy="322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つくる</a:t>
              </a:r>
            </a:p>
          </p:txBody>
        </p:sp>
        <p:sp>
          <p:nvSpPr>
            <p:cNvPr id="12306" name="テキスト ボックス 23">
              <a:extLst>
                <a:ext uri="{FF2B5EF4-FFF2-40B4-BE49-F238E27FC236}">
                  <a16:creationId xmlns:a16="http://schemas.microsoft.com/office/drawing/2014/main" id="{6BB6FDC9-D19A-5C85-D420-DD6CD12257AC}"/>
                </a:ext>
              </a:extLst>
            </p:cNvPr>
            <p:cNvSpPr txBox="1">
              <a:spLocks noChangeArrowheads="1"/>
            </p:cNvSpPr>
            <p:nvPr/>
          </p:nvSpPr>
          <p:spPr bwMode="auto">
            <a:xfrm>
              <a:off x="134938" y="3325996"/>
              <a:ext cx="612668" cy="537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ためる</a:t>
              </a:r>
              <a:endParaRPr lang="en-US" altLang="ja-JP" sz="1200" b="1"/>
            </a:p>
            <a:p>
              <a:pPr eaLnBrk="1" hangingPunct="1">
                <a:spcBef>
                  <a:spcPct val="0"/>
                </a:spcBef>
                <a:buFontTx/>
                <a:buNone/>
              </a:pPr>
              <a:r>
                <a:rPr lang="ja-JP" altLang="en-US" sz="1200" b="1"/>
                <a:t>はこぶ</a:t>
              </a:r>
            </a:p>
          </p:txBody>
        </p:sp>
        <p:sp>
          <p:nvSpPr>
            <p:cNvPr id="12307" name="テキスト ボックス 23">
              <a:extLst>
                <a:ext uri="{FF2B5EF4-FFF2-40B4-BE49-F238E27FC236}">
                  <a16:creationId xmlns:a16="http://schemas.microsoft.com/office/drawing/2014/main" id="{04DDCCD0-8FF6-73B2-BFBA-99DCCAE1AE09}"/>
                </a:ext>
              </a:extLst>
            </p:cNvPr>
            <p:cNvSpPr txBox="1">
              <a:spLocks noChangeArrowheads="1"/>
            </p:cNvSpPr>
            <p:nvPr/>
          </p:nvSpPr>
          <p:spPr bwMode="auto">
            <a:xfrm>
              <a:off x="134938" y="4604796"/>
              <a:ext cx="595035" cy="322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つかう</a:t>
              </a:r>
            </a:p>
          </p:txBody>
        </p:sp>
        <p:cxnSp>
          <p:nvCxnSpPr>
            <p:cNvPr id="38" name="直線コネクタ 37">
              <a:extLst>
                <a:ext uri="{FF2B5EF4-FFF2-40B4-BE49-F238E27FC236}">
                  <a16:creationId xmlns:a16="http://schemas.microsoft.com/office/drawing/2014/main" id="{153901A9-9F37-A966-F344-7E5724DF8693}"/>
                </a:ext>
              </a:extLst>
            </p:cNvPr>
            <p:cNvCxnSpPr>
              <a:cxnSpLocks/>
            </p:cNvCxnSpPr>
            <p:nvPr/>
          </p:nvCxnSpPr>
          <p:spPr bwMode="auto">
            <a:xfrm flipV="1">
              <a:off x="191085" y="4548188"/>
              <a:ext cx="9720000"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710C965C-281B-B29B-208A-8A004009F0A6}"/>
                </a:ext>
              </a:extLst>
            </p:cNvPr>
            <p:cNvCxnSpPr>
              <a:cxnSpLocks/>
            </p:cNvCxnSpPr>
            <p:nvPr/>
          </p:nvCxnSpPr>
          <p:spPr bwMode="auto">
            <a:xfrm flipV="1">
              <a:off x="191085" y="2084388"/>
              <a:ext cx="9720000"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40" name="テキスト ボックス 23">
              <a:extLst>
                <a:ext uri="{FF2B5EF4-FFF2-40B4-BE49-F238E27FC236}">
                  <a16:creationId xmlns:a16="http://schemas.microsoft.com/office/drawing/2014/main" id="{7C587D79-C7A8-8E7E-D261-02DAB78B10CC}"/>
                </a:ext>
              </a:extLst>
            </p:cNvPr>
            <p:cNvSpPr txBox="1">
              <a:spLocks noChangeArrowheads="1"/>
            </p:cNvSpPr>
            <p:nvPr/>
          </p:nvSpPr>
          <p:spPr bwMode="auto">
            <a:xfrm>
              <a:off x="900113" y="1762125"/>
              <a:ext cx="492125" cy="287338"/>
            </a:xfrm>
            <a:prstGeom prst="rect">
              <a:avLst/>
            </a:prstGeom>
            <a:solidFill>
              <a:schemeClr val="bg2">
                <a:lumMod val="50000"/>
              </a:schemeClr>
            </a:solidFill>
            <a:ln>
              <a:noFill/>
            </a:ln>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200" b="1" dirty="0">
                  <a:solidFill>
                    <a:schemeClr val="bg1"/>
                  </a:solidFill>
                </a:rPr>
                <a:t>概要</a:t>
              </a:r>
            </a:p>
          </p:txBody>
        </p:sp>
        <p:cxnSp>
          <p:nvCxnSpPr>
            <p:cNvPr id="20" name="直線コネクタ 19">
              <a:extLst>
                <a:ext uri="{FF2B5EF4-FFF2-40B4-BE49-F238E27FC236}">
                  <a16:creationId xmlns:a16="http://schemas.microsoft.com/office/drawing/2014/main" id="{A76106C9-68F7-1F85-2C54-CD665A36CA87}"/>
                </a:ext>
              </a:extLst>
            </p:cNvPr>
            <p:cNvCxnSpPr>
              <a:cxnSpLocks/>
            </p:cNvCxnSpPr>
            <p:nvPr/>
          </p:nvCxnSpPr>
          <p:spPr bwMode="auto">
            <a:xfrm flipH="1">
              <a:off x="822325" y="1788338"/>
              <a:ext cx="0" cy="396000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E0D72885-875B-E2D2-6362-F95069491DFF}"/>
                </a:ext>
              </a:extLst>
            </p:cNvPr>
            <p:cNvCxnSpPr>
              <a:cxnSpLocks/>
            </p:cNvCxnSpPr>
            <p:nvPr/>
          </p:nvCxnSpPr>
          <p:spPr bwMode="auto">
            <a:xfrm flipV="1">
              <a:off x="191085" y="3254375"/>
              <a:ext cx="9720000"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EE4FB3CF-3737-906B-6035-E4CE7A120D2C}"/>
                </a:ext>
              </a:extLst>
            </p:cNvPr>
            <p:cNvCxnSpPr>
              <a:cxnSpLocks/>
            </p:cNvCxnSpPr>
            <p:nvPr/>
          </p:nvCxnSpPr>
          <p:spPr bwMode="auto">
            <a:xfrm flipV="1">
              <a:off x="191085" y="5748338"/>
              <a:ext cx="9720000"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6C166771-FFD2-0FBC-1F6B-5802BD581B1B}"/>
                </a:ext>
              </a:extLst>
            </p:cNvPr>
            <p:cNvCxnSpPr>
              <a:cxnSpLocks/>
            </p:cNvCxnSpPr>
            <p:nvPr/>
          </p:nvCxnSpPr>
          <p:spPr bwMode="auto">
            <a:xfrm flipH="1">
              <a:off x="6713538" y="1788338"/>
              <a:ext cx="0" cy="396000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26" name="テキスト ボックス 23">
              <a:extLst>
                <a:ext uri="{FF2B5EF4-FFF2-40B4-BE49-F238E27FC236}">
                  <a16:creationId xmlns:a16="http://schemas.microsoft.com/office/drawing/2014/main" id="{29A855B5-1289-4D0B-20C5-0E1CC51C8FE1}"/>
                </a:ext>
              </a:extLst>
            </p:cNvPr>
            <p:cNvSpPr txBox="1">
              <a:spLocks noChangeArrowheads="1"/>
            </p:cNvSpPr>
            <p:nvPr/>
          </p:nvSpPr>
          <p:spPr bwMode="auto">
            <a:xfrm>
              <a:off x="6780213" y="1727200"/>
              <a:ext cx="2236787" cy="276225"/>
            </a:xfrm>
            <a:prstGeom prst="rect">
              <a:avLst/>
            </a:prstGeom>
            <a:solidFill>
              <a:schemeClr val="bg2">
                <a:lumMod val="50000"/>
              </a:schemeClr>
            </a:solidFill>
            <a:ln>
              <a:noFill/>
            </a:ln>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200" b="1" dirty="0">
                  <a:solidFill>
                    <a:schemeClr val="bg1"/>
                  </a:solidFill>
                </a:rPr>
                <a:t>使用技術の規模、効率、設置数</a:t>
              </a:r>
            </a:p>
          </p:txBody>
        </p:sp>
        <p:sp>
          <p:nvSpPr>
            <p:cNvPr id="27" name="テキスト ボックス 4">
              <a:extLst>
                <a:ext uri="{FF2B5EF4-FFF2-40B4-BE49-F238E27FC236}">
                  <a16:creationId xmlns:a16="http://schemas.microsoft.com/office/drawing/2014/main" id="{70A163A3-2112-9A5A-972D-CB5225270161}"/>
                </a:ext>
              </a:extLst>
            </p:cNvPr>
            <p:cNvSpPr txBox="1">
              <a:spLocks noChangeArrowheads="1"/>
            </p:cNvSpPr>
            <p:nvPr/>
          </p:nvSpPr>
          <p:spPr bwMode="auto">
            <a:xfrm>
              <a:off x="6802438" y="2092325"/>
              <a:ext cx="3367087" cy="900113"/>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chemeClr val="bg2"/>
                  </a:solidFill>
                </a:rPr>
                <a:t>＜既存のインフラ＞</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・規模：○○</a:t>
              </a:r>
              <a:r>
                <a:rPr lang="en-US" altLang="ja-JP" sz="1050" dirty="0">
                  <a:solidFill>
                    <a:schemeClr val="bg2"/>
                  </a:solidFill>
                </a:rPr>
                <a:t>kW</a:t>
              </a:r>
              <a:r>
                <a:rPr lang="ja-JP" altLang="en-US" sz="1050" dirty="0">
                  <a:solidFill>
                    <a:schemeClr val="bg2"/>
                  </a:solidFill>
                </a:rPr>
                <a:t>　</a:t>
              </a:r>
              <a:r>
                <a:rPr lang="en-US" altLang="ja-JP" sz="1050" dirty="0">
                  <a:solidFill>
                    <a:schemeClr val="bg2"/>
                  </a:solidFill>
                </a:rPr>
                <a:t>×</a:t>
              </a:r>
              <a:r>
                <a:rPr lang="ja-JP" altLang="en-US" sz="1050" dirty="0">
                  <a:solidFill>
                    <a:schemeClr val="bg2"/>
                  </a:solidFill>
                </a:rPr>
                <a:t>１　等・余剰電力量：○○</a:t>
              </a:r>
              <a:r>
                <a:rPr lang="en-US" altLang="ja-JP" sz="1050" dirty="0">
                  <a:solidFill>
                    <a:schemeClr val="bg2"/>
                  </a:solidFill>
                </a:rPr>
                <a:t>kWh</a:t>
              </a:r>
            </a:p>
            <a:p>
              <a:pPr eaLnBrk="1" hangingPunct="1">
                <a:spcBef>
                  <a:spcPct val="0"/>
                </a:spcBef>
                <a:buFontTx/>
                <a:buNone/>
                <a:defRPr/>
              </a:pPr>
              <a:r>
                <a:rPr lang="ja-JP" altLang="en-US" sz="1050" dirty="0">
                  <a:solidFill>
                    <a:schemeClr val="bg2"/>
                  </a:solidFill>
                </a:rPr>
                <a:t>＜水素製造装置＞</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・規模：○○</a:t>
              </a:r>
              <a:r>
                <a:rPr lang="en-US" altLang="ja-JP" sz="1050" dirty="0">
                  <a:solidFill>
                    <a:schemeClr val="bg2"/>
                  </a:solidFill>
                </a:rPr>
                <a:t>kW</a:t>
              </a:r>
              <a:r>
                <a:rPr lang="ja-JP" altLang="en-US" sz="1050" dirty="0">
                  <a:solidFill>
                    <a:schemeClr val="bg2"/>
                  </a:solidFill>
                </a:rPr>
                <a:t>　</a:t>
              </a:r>
              <a:r>
                <a:rPr lang="en-US" altLang="ja-JP" sz="1050" dirty="0">
                  <a:solidFill>
                    <a:schemeClr val="bg2"/>
                  </a:solidFill>
                </a:rPr>
                <a:t>×</a:t>
              </a:r>
              <a:r>
                <a:rPr lang="ja-JP" altLang="en-US" sz="1050" dirty="0">
                  <a:solidFill>
                    <a:schemeClr val="bg2"/>
                  </a:solidFill>
                </a:rPr>
                <a:t>１・水素○○</a:t>
              </a:r>
              <a:r>
                <a:rPr lang="en-US" altLang="ja-JP" sz="1050" dirty="0">
                  <a:solidFill>
                    <a:schemeClr val="bg2"/>
                  </a:solidFill>
                </a:rPr>
                <a:t>N㎥/</a:t>
              </a:r>
              <a:r>
                <a:rPr lang="ja-JP" altLang="en-US" sz="1050" dirty="0">
                  <a:solidFill>
                    <a:schemeClr val="bg2"/>
                  </a:solidFill>
                </a:rPr>
                <a:t>日の製造能力　等</a:t>
              </a:r>
              <a:endParaRPr lang="en-US" altLang="ja-JP" sz="1050" dirty="0">
                <a:solidFill>
                  <a:schemeClr val="bg2"/>
                </a:solidFill>
              </a:endParaRPr>
            </a:p>
            <a:p>
              <a:pPr eaLnBrk="1" hangingPunct="1">
                <a:spcBef>
                  <a:spcPct val="0"/>
                </a:spcBef>
                <a:buFontTx/>
                <a:buNone/>
                <a:defRPr/>
              </a:pPr>
              <a:endParaRPr lang="en-US" altLang="ja-JP" sz="1050" dirty="0">
                <a:solidFill>
                  <a:schemeClr val="bg2"/>
                </a:solidFill>
              </a:endParaRPr>
            </a:p>
          </p:txBody>
        </p:sp>
        <p:sp>
          <p:nvSpPr>
            <p:cNvPr id="29" name="テキスト ボックス 4">
              <a:extLst>
                <a:ext uri="{FF2B5EF4-FFF2-40B4-BE49-F238E27FC236}">
                  <a16:creationId xmlns:a16="http://schemas.microsoft.com/office/drawing/2014/main" id="{6BD62DF4-A808-338E-3C45-6236A6E4FFBE}"/>
                </a:ext>
              </a:extLst>
            </p:cNvPr>
            <p:cNvSpPr txBox="1">
              <a:spLocks noChangeArrowheads="1"/>
            </p:cNvSpPr>
            <p:nvPr/>
          </p:nvSpPr>
          <p:spPr bwMode="auto">
            <a:xfrm>
              <a:off x="6780213" y="3343275"/>
              <a:ext cx="1982787" cy="415925"/>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chemeClr val="bg2"/>
                  </a:solidFill>
                </a:rPr>
                <a:t>＜液化水素貯蔵タンク＞</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・規模：○○</a:t>
              </a:r>
              <a:r>
                <a:rPr lang="en-US" altLang="ja-JP" sz="1050" dirty="0">
                  <a:solidFill>
                    <a:schemeClr val="bg2"/>
                  </a:solidFill>
                </a:rPr>
                <a:t>N㎥</a:t>
              </a:r>
              <a:r>
                <a:rPr lang="ja-JP" altLang="en-US" sz="1050" dirty="0">
                  <a:solidFill>
                    <a:schemeClr val="bg2"/>
                  </a:solidFill>
                </a:rPr>
                <a:t>　</a:t>
              </a:r>
              <a:r>
                <a:rPr lang="en-US" altLang="ja-JP" sz="1050" dirty="0">
                  <a:solidFill>
                    <a:schemeClr val="bg2"/>
                  </a:solidFill>
                </a:rPr>
                <a:t>×</a:t>
              </a:r>
              <a:r>
                <a:rPr lang="ja-JP" altLang="en-US" sz="1050" dirty="0">
                  <a:solidFill>
                    <a:schemeClr val="bg2"/>
                  </a:solidFill>
                </a:rPr>
                <a:t>１等</a:t>
              </a:r>
              <a:endParaRPr lang="en-US" altLang="ja-JP" sz="1050" dirty="0">
                <a:solidFill>
                  <a:schemeClr val="bg2"/>
                </a:solidFill>
              </a:endParaRPr>
            </a:p>
          </p:txBody>
        </p:sp>
        <p:sp>
          <p:nvSpPr>
            <p:cNvPr id="30" name="テキスト ボックス 4">
              <a:extLst>
                <a:ext uri="{FF2B5EF4-FFF2-40B4-BE49-F238E27FC236}">
                  <a16:creationId xmlns:a16="http://schemas.microsoft.com/office/drawing/2014/main" id="{4271B28E-C1A3-7BB2-65CE-3D9696D54BD6}"/>
                </a:ext>
              </a:extLst>
            </p:cNvPr>
            <p:cNvSpPr txBox="1">
              <a:spLocks noChangeArrowheads="1"/>
            </p:cNvSpPr>
            <p:nvPr/>
          </p:nvSpPr>
          <p:spPr bwMode="auto">
            <a:xfrm>
              <a:off x="6761163" y="3843338"/>
              <a:ext cx="2511425" cy="415925"/>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chemeClr val="bg2"/>
                  </a:solidFill>
                </a:rPr>
                <a:t>＜水素輸送ローリー（液化）＞</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・規模：○○</a:t>
              </a:r>
              <a:r>
                <a:rPr lang="en-US" altLang="ja-JP" sz="1050" dirty="0">
                  <a:solidFill>
                    <a:schemeClr val="bg2"/>
                  </a:solidFill>
                </a:rPr>
                <a:t>N㎥</a:t>
              </a:r>
              <a:r>
                <a:rPr lang="ja-JP" altLang="en-US" sz="1050" dirty="0">
                  <a:solidFill>
                    <a:schemeClr val="bg2"/>
                  </a:solidFill>
                </a:rPr>
                <a:t>　</a:t>
              </a:r>
              <a:r>
                <a:rPr lang="en-US" altLang="ja-JP" sz="1050" dirty="0">
                  <a:solidFill>
                    <a:schemeClr val="bg2"/>
                  </a:solidFill>
                </a:rPr>
                <a:t>×</a:t>
              </a:r>
              <a:r>
                <a:rPr lang="ja-JP" altLang="en-US" sz="1050" dirty="0">
                  <a:solidFill>
                    <a:schemeClr val="bg2"/>
                  </a:solidFill>
                </a:rPr>
                <a:t>３</a:t>
              </a:r>
              <a:endParaRPr lang="en-US" altLang="ja-JP" sz="1050" dirty="0">
                <a:solidFill>
                  <a:schemeClr val="bg2"/>
                </a:solidFill>
              </a:endParaRPr>
            </a:p>
          </p:txBody>
        </p:sp>
        <p:sp>
          <p:nvSpPr>
            <p:cNvPr id="31" name="テキスト ボックス 4">
              <a:extLst>
                <a:ext uri="{FF2B5EF4-FFF2-40B4-BE49-F238E27FC236}">
                  <a16:creationId xmlns:a16="http://schemas.microsoft.com/office/drawing/2014/main" id="{AA352589-F311-B0A6-BB06-64F825CC5F8A}"/>
                </a:ext>
              </a:extLst>
            </p:cNvPr>
            <p:cNvSpPr txBox="1">
              <a:spLocks noChangeArrowheads="1"/>
            </p:cNvSpPr>
            <p:nvPr/>
          </p:nvSpPr>
          <p:spPr bwMode="auto">
            <a:xfrm>
              <a:off x="6735763" y="4549775"/>
              <a:ext cx="3230562" cy="1222375"/>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chemeClr val="bg2"/>
                  </a:solidFill>
                </a:rPr>
                <a:t>水素の総需要量：○</a:t>
              </a:r>
              <a:r>
                <a:rPr lang="en-US" altLang="ja-JP" sz="1050" dirty="0">
                  <a:solidFill>
                    <a:schemeClr val="bg2"/>
                  </a:solidFill>
                </a:rPr>
                <a:t>N㎥</a:t>
              </a:r>
            </a:p>
            <a:p>
              <a:pPr eaLnBrk="1" hangingPunct="1">
                <a:spcBef>
                  <a:spcPct val="0"/>
                </a:spcBef>
                <a:buFontTx/>
                <a:buNone/>
                <a:defRPr/>
              </a:pPr>
              <a:r>
                <a:rPr lang="ja-JP" altLang="en-US" sz="1050" dirty="0">
                  <a:solidFill>
                    <a:schemeClr val="bg2"/>
                  </a:solidFill>
                </a:rPr>
                <a:t>＜</a:t>
              </a:r>
              <a:r>
                <a:rPr lang="en-US" altLang="ja-JP" sz="1050" dirty="0">
                  <a:solidFill>
                    <a:schemeClr val="bg2"/>
                  </a:solidFill>
                </a:rPr>
                <a:t>FCV</a:t>
              </a:r>
              <a:r>
                <a:rPr lang="ja-JP" altLang="en-US" sz="1050" dirty="0">
                  <a:solidFill>
                    <a:schemeClr val="bg2"/>
                  </a:solidFill>
                </a:rPr>
                <a:t>＞</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・数：３台・○○市役所の公用車として利用（</a:t>
              </a:r>
              <a:r>
                <a:rPr lang="en-US" altLang="ja-JP" sz="1050" dirty="0">
                  <a:solidFill>
                    <a:schemeClr val="bg2"/>
                  </a:solidFill>
                </a:rPr>
                <a:t>FCV</a:t>
              </a:r>
              <a:r>
                <a:rPr lang="ja-JP" altLang="en-US" sz="1050" dirty="0">
                  <a:solidFill>
                    <a:schemeClr val="bg2"/>
                  </a:solidFill>
                </a:rPr>
                <a:t>）等</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＜燃料電池＞</a:t>
              </a:r>
              <a:endParaRPr lang="en-US" altLang="ja-JP" sz="1050" dirty="0">
                <a:solidFill>
                  <a:schemeClr val="bg2"/>
                </a:solidFill>
              </a:endParaRPr>
            </a:p>
            <a:p>
              <a:pPr eaLnBrk="1" hangingPunct="1">
                <a:spcBef>
                  <a:spcPct val="0"/>
                </a:spcBef>
                <a:buFontTx/>
                <a:buNone/>
                <a:defRPr/>
              </a:pPr>
              <a:r>
                <a:rPr lang="ja-JP" altLang="en-US" sz="1050" dirty="0">
                  <a:solidFill>
                    <a:schemeClr val="bg2"/>
                  </a:solidFill>
                </a:rPr>
                <a:t>・○○ビルに規模○○のものを○個設置</a:t>
              </a:r>
              <a:endParaRPr lang="en-US" altLang="ja-JP" sz="1050" dirty="0">
                <a:solidFill>
                  <a:schemeClr val="bg2"/>
                </a:solidFill>
              </a:endParaRPr>
            </a:p>
            <a:p>
              <a:pPr eaLnBrk="1" hangingPunct="1">
                <a:spcBef>
                  <a:spcPct val="0"/>
                </a:spcBef>
                <a:buFontTx/>
                <a:buNone/>
                <a:defRPr/>
              </a:pPr>
              <a:r>
                <a:rPr lang="en-US" altLang="ja-JP" sz="1050" dirty="0">
                  <a:solidFill>
                    <a:schemeClr val="bg2"/>
                  </a:solidFill>
                </a:rPr>
                <a:t>※</a:t>
              </a:r>
              <a:r>
                <a:rPr lang="ja-JP" altLang="en-US" sz="1050" dirty="0">
                  <a:solidFill>
                    <a:schemeClr val="bg2"/>
                  </a:solidFill>
                </a:rPr>
                <a:t>燃料電池については、電気と熱の活用方法を具体</a:t>
              </a:r>
              <a:endParaRPr lang="en-US" altLang="ja-JP" sz="1050" dirty="0">
                <a:solidFill>
                  <a:schemeClr val="bg2"/>
                </a:solidFill>
              </a:endParaRPr>
            </a:p>
            <a:p>
              <a:pPr eaLnBrk="1" hangingPunct="1">
                <a:spcBef>
                  <a:spcPct val="0"/>
                </a:spcBef>
                <a:buFontTx/>
                <a:buNone/>
                <a:defRPr/>
              </a:pPr>
              <a:r>
                <a:rPr lang="en-US" altLang="ja-JP" sz="1050" dirty="0">
                  <a:solidFill>
                    <a:schemeClr val="bg2"/>
                  </a:solidFill>
                </a:rPr>
                <a:t>   </a:t>
              </a:r>
              <a:r>
                <a:rPr lang="ja-JP" altLang="en-US" sz="1050" dirty="0">
                  <a:solidFill>
                    <a:schemeClr val="bg2"/>
                  </a:solidFill>
                </a:rPr>
                <a:t>的な数字と共に記載すること。等</a:t>
              </a:r>
              <a:endParaRPr lang="en-US" altLang="ja-JP" sz="1050" dirty="0">
                <a:solidFill>
                  <a:schemeClr val="bg2"/>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7">
            <a:extLst>
              <a:ext uri="{FF2B5EF4-FFF2-40B4-BE49-F238E27FC236}">
                <a16:creationId xmlns:a16="http://schemas.microsoft.com/office/drawing/2014/main" id="{EF13E6CA-221D-04B8-61C4-9F1CE2139F30}"/>
              </a:ext>
            </a:extLst>
          </p:cNvPr>
          <p:cNvSpPr>
            <a:spLocks noChangeArrowheads="1"/>
          </p:cNvSpPr>
          <p:nvPr/>
        </p:nvSpPr>
        <p:spPr bwMode="auto">
          <a:xfrm>
            <a:off x="87313" y="25400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39" name="テキスト ボックス 38">
            <a:extLst>
              <a:ext uri="{FF2B5EF4-FFF2-40B4-BE49-F238E27FC236}">
                <a16:creationId xmlns:a16="http://schemas.microsoft.com/office/drawing/2014/main" id="{6CE0BBB4-615B-0200-A8FB-75C69A459D4B}"/>
              </a:ext>
            </a:extLst>
          </p:cNvPr>
          <p:cNvSpPr txBox="1">
            <a:spLocks noChangeArrowheads="1"/>
          </p:cNvSpPr>
          <p:nvPr/>
        </p:nvSpPr>
        <p:spPr bwMode="auto">
          <a:xfrm>
            <a:off x="198438" y="322263"/>
            <a:ext cx="98345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②</a:t>
            </a:r>
            <a:r>
              <a:rPr lang="en-US" altLang="ja-JP" sz="1000"/>
              <a:t>【</a:t>
            </a:r>
            <a:r>
              <a:rPr lang="ja-JP" altLang="en-US" sz="1000"/>
              <a:t>事業の実施体制について</a:t>
            </a:r>
            <a:r>
              <a:rPr lang="en-US" altLang="ja-JP" sz="1000"/>
              <a:t>】</a:t>
            </a:r>
          </a:p>
          <a:p>
            <a:pPr eaLnBrk="1" hangingPunct="1">
              <a:spcBef>
                <a:spcPct val="0"/>
              </a:spcBef>
              <a:buFontTx/>
              <a:buNone/>
            </a:pPr>
            <a:r>
              <a:rPr lang="ja-JP" altLang="en-US" sz="1000"/>
              <a:t>　事業実施体制について、下記を参考に、事業の代表実施者（代表者）及び共同実施者が実施する業務内容及び分担業務を関連した分野の知見等と共に簡潔に記載してください。</a:t>
            </a:r>
            <a:endParaRPr lang="en-US" altLang="ja-JP" sz="1000"/>
          </a:p>
          <a:p>
            <a:pPr eaLnBrk="1" hangingPunct="1">
              <a:spcBef>
                <a:spcPct val="0"/>
              </a:spcBef>
              <a:buFontTx/>
              <a:buNone/>
            </a:pPr>
            <a:r>
              <a:rPr lang="ja-JP" altLang="en-US" sz="1000"/>
              <a:t>　なお、コンソーシアム等を組む場合、上記同様に、構成団体・企業等が実施する業務内容及び分担業務を関連した分野の知見等と共に簡潔に記載してください。</a:t>
            </a:r>
          </a:p>
          <a:p>
            <a:pPr eaLnBrk="1" hangingPunct="1">
              <a:spcBef>
                <a:spcPct val="0"/>
              </a:spcBef>
              <a:buFontTx/>
              <a:buNone/>
            </a:pPr>
            <a:r>
              <a:rPr lang="ja-JP" altLang="en-US" sz="1000"/>
              <a:t>　</a:t>
            </a:r>
            <a:r>
              <a:rPr lang="en-US" altLang="ja-JP" sz="1000"/>
              <a:t>※</a:t>
            </a:r>
            <a:r>
              <a:rPr lang="ja-JP" altLang="en-US" sz="1000"/>
              <a:t>契約スキームではありません</a:t>
            </a:r>
          </a:p>
        </p:txBody>
      </p:sp>
      <p:sp>
        <p:nvSpPr>
          <p:cNvPr id="14340" name="スライド番号プレースホルダー 1">
            <a:extLst>
              <a:ext uri="{FF2B5EF4-FFF2-40B4-BE49-F238E27FC236}">
                <a16:creationId xmlns:a16="http://schemas.microsoft.com/office/drawing/2014/main" id="{5E58684D-9823-4E1E-39A8-3B755A3AB6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699A52E-8811-4FCA-B6CE-0CAF882B9916}" type="slidenum">
              <a:rPr lang="en-US" altLang="ja-JP" sz="1500" smtClean="0"/>
              <a:pPr>
                <a:spcBef>
                  <a:spcPct val="0"/>
                </a:spcBef>
                <a:buFontTx/>
                <a:buNone/>
              </a:pPr>
              <a:t>6</a:t>
            </a:fld>
            <a:endParaRPr lang="en-US" altLang="ja-JP" sz="1500"/>
          </a:p>
        </p:txBody>
      </p:sp>
      <p:sp>
        <p:nvSpPr>
          <p:cNvPr id="8202" name="Text Box 46">
            <a:extLst>
              <a:ext uri="{FF2B5EF4-FFF2-40B4-BE49-F238E27FC236}">
                <a16:creationId xmlns:a16="http://schemas.microsoft.com/office/drawing/2014/main" id="{0F3E4383-A291-7C3E-198E-3BED3537494F}"/>
              </a:ext>
            </a:extLst>
          </p:cNvPr>
          <p:cNvSpPr txBox="1">
            <a:spLocks noChangeArrowheads="1"/>
          </p:cNvSpPr>
          <p:nvPr/>
        </p:nvSpPr>
        <p:spPr bwMode="auto">
          <a:xfrm>
            <a:off x="2038350" y="2335213"/>
            <a:ext cx="620713"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A</a:t>
            </a:r>
            <a:r>
              <a:rPr lang="ja-JP" altLang="en-US" sz="1000" dirty="0">
                <a:solidFill>
                  <a:schemeClr val="bg2">
                    <a:lumMod val="50000"/>
                  </a:schemeClr>
                </a:solidFill>
                <a:latin typeface="Century" pitchFamily="18" charset="0"/>
              </a:rPr>
              <a:t>）社</a:t>
            </a:r>
          </a:p>
        </p:txBody>
      </p:sp>
      <p:sp>
        <p:nvSpPr>
          <p:cNvPr id="8205" name="Text Box 217">
            <a:extLst>
              <a:ext uri="{FF2B5EF4-FFF2-40B4-BE49-F238E27FC236}">
                <a16:creationId xmlns:a16="http://schemas.microsoft.com/office/drawing/2014/main" id="{722EE4A7-53C9-856D-D92B-790794719B31}"/>
              </a:ext>
            </a:extLst>
          </p:cNvPr>
          <p:cNvSpPr txBox="1">
            <a:spLocks noChangeArrowheads="1"/>
          </p:cNvSpPr>
          <p:nvPr/>
        </p:nvSpPr>
        <p:spPr bwMode="auto">
          <a:xfrm>
            <a:off x="1585913" y="2590800"/>
            <a:ext cx="2041525" cy="712788"/>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（Ａの実証）</a:t>
            </a:r>
          </a:p>
          <a:p>
            <a:pPr eaLnBrk="1" hangingPunct="1">
              <a:defRPr/>
            </a:pPr>
            <a:r>
              <a:rPr lang="ja-JP" altLang="en-US" sz="1000" dirty="0">
                <a:solidFill>
                  <a:schemeClr val="bg2">
                    <a:lumMod val="50000"/>
                  </a:schemeClr>
                </a:solidFill>
                <a:latin typeface="Century" pitchFamily="18" charset="0"/>
              </a:rPr>
              <a:t>○○システムの開発実績あり。</a:t>
            </a:r>
          </a:p>
          <a:p>
            <a:pPr eaLnBrk="1" hangingPunct="1">
              <a:defRPr/>
            </a:pPr>
            <a:r>
              <a:rPr lang="ja-JP" altLang="en-US" sz="1000" dirty="0">
                <a:solidFill>
                  <a:schemeClr val="bg2">
                    <a:lumMod val="50000"/>
                  </a:schemeClr>
                </a:solidFill>
                <a:latin typeface="Century" pitchFamily="18" charset="0"/>
              </a:rPr>
              <a:t>○○分野について○年間の業務実績。</a:t>
            </a:r>
          </a:p>
        </p:txBody>
      </p:sp>
      <p:sp>
        <p:nvSpPr>
          <p:cNvPr id="14343" name="テキスト ボックス 37">
            <a:extLst>
              <a:ext uri="{FF2B5EF4-FFF2-40B4-BE49-F238E27FC236}">
                <a16:creationId xmlns:a16="http://schemas.microsoft.com/office/drawing/2014/main" id="{9A693A7E-B533-DE69-7C87-40ED6B5A6C63}"/>
              </a:ext>
            </a:extLst>
          </p:cNvPr>
          <p:cNvSpPr txBox="1">
            <a:spLocks noChangeArrowheads="1"/>
          </p:cNvSpPr>
          <p:nvPr/>
        </p:nvSpPr>
        <p:spPr bwMode="auto">
          <a:xfrm>
            <a:off x="128588" y="3962400"/>
            <a:ext cx="47434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③</a:t>
            </a:r>
            <a:r>
              <a:rPr lang="en-US" altLang="ja-JP" sz="1000"/>
              <a:t>【</a:t>
            </a:r>
            <a:r>
              <a:rPr lang="ja-JP" altLang="en-US" sz="1000"/>
              <a:t>事業の安全性等について</a:t>
            </a:r>
            <a:r>
              <a:rPr lang="en-US" altLang="ja-JP" sz="1000"/>
              <a:t>】</a:t>
            </a:r>
          </a:p>
          <a:p>
            <a:pPr eaLnBrk="1" hangingPunct="1">
              <a:spcBef>
                <a:spcPct val="0"/>
              </a:spcBef>
              <a:buFontTx/>
              <a:buNone/>
            </a:pPr>
            <a:r>
              <a:rPr lang="ja-JP" altLang="en-US" sz="1000"/>
              <a:t>事業実施にあたり、人体や環境の安全性等を確保するためにどのような方策を検討しているのかご記入ください。</a:t>
            </a:r>
          </a:p>
        </p:txBody>
      </p:sp>
      <p:sp>
        <p:nvSpPr>
          <p:cNvPr id="14344" name="テキスト ボックス 38">
            <a:extLst>
              <a:ext uri="{FF2B5EF4-FFF2-40B4-BE49-F238E27FC236}">
                <a16:creationId xmlns:a16="http://schemas.microsoft.com/office/drawing/2014/main" id="{101C721A-35CA-53B0-093E-4C657E09EB25}"/>
              </a:ext>
            </a:extLst>
          </p:cNvPr>
          <p:cNvSpPr txBox="1">
            <a:spLocks noChangeArrowheads="1"/>
          </p:cNvSpPr>
          <p:nvPr/>
        </p:nvSpPr>
        <p:spPr bwMode="auto">
          <a:xfrm>
            <a:off x="5145088" y="3952875"/>
            <a:ext cx="47863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④</a:t>
            </a:r>
            <a:r>
              <a:rPr lang="en-US" altLang="ja-JP" sz="1000"/>
              <a:t>【</a:t>
            </a:r>
            <a:r>
              <a:rPr lang="ja-JP" altLang="en-US" sz="1000"/>
              <a:t>実証地域との連携状況について</a:t>
            </a:r>
            <a:r>
              <a:rPr lang="en-US" altLang="ja-JP" sz="1000"/>
              <a:t>】</a:t>
            </a:r>
          </a:p>
          <a:p>
            <a:pPr eaLnBrk="1" hangingPunct="1">
              <a:spcBef>
                <a:spcPct val="0"/>
              </a:spcBef>
              <a:buFontTx/>
              <a:buNone/>
            </a:pPr>
            <a:r>
              <a:rPr lang="ja-JP" altLang="en-US" sz="1000"/>
              <a:t>実証地域との合意の状況、連携の状況（フィージビリティスタディを行っているか、実証中はどのように連携を行っていくか、事業に係る検討会のメンバーに当該地方自治体が含まれるかなど）、について記載してください。</a:t>
            </a:r>
            <a:endParaRPr lang="en-US" altLang="ja-JP" sz="1000"/>
          </a:p>
        </p:txBody>
      </p:sp>
      <p:sp>
        <p:nvSpPr>
          <p:cNvPr id="14345" name="テキスト ボックス 22">
            <a:extLst>
              <a:ext uri="{FF2B5EF4-FFF2-40B4-BE49-F238E27FC236}">
                <a16:creationId xmlns:a16="http://schemas.microsoft.com/office/drawing/2014/main" id="{1BEEECBB-FFA6-D37A-29FC-02489B120CA2}"/>
              </a:ext>
            </a:extLst>
          </p:cNvPr>
          <p:cNvSpPr txBox="1">
            <a:spLocks noChangeArrowheads="1"/>
          </p:cNvSpPr>
          <p:nvPr/>
        </p:nvSpPr>
        <p:spPr bwMode="auto">
          <a:xfrm>
            <a:off x="198438" y="1082675"/>
            <a:ext cx="4159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p>
        </p:txBody>
      </p:sp>
      <p:sp>
        <p:nvSpPr>
          <p:cNvPr id="8203" name="Text Box 48">
            <a:extLst>
              <a:ext uri="{FF2B5EF4-FFF2-40B4-BE49-F238E27FC236}">
                <a16:creationId xmlns:a16="http://schemas.microsoft.com/office/drawing/2014/main" id="{916213C0-AC95-1026-1222-DD2CB4117C35}"/>
              </a:ext>
            </a:extLst>
          </p:cNvPr>
          <p:cNvSpPr txBox="1">
            <a:spLocks noChangeArrowheads="1"/>
          </p:cNvSpPr>
          <p:nvPr/>
        </p:nvSpPr>
        <p:spPr bwMode="auto">
          <a:xfrm>
            <a:off x="4067175" y="2328863"/>
            <a:ext cx="754063"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B</a:t>
            </a:r>
            <a:r>
              <a:rPr lang="ja-JP" altLang="en-US" sz="1000" dirty="0">
                <a:solidFill>
                  <a:schemeClr val="bg2">
                    <a:lumMod val="50000"/>
                  </a:schemeClr>
                </a:solidFill>
                <a:latin typeface="Century" pitchFamily="18" charset="0"/>
              </a:rPr>
              <a:t>）社</a:t>
            </a:r>
          </a:p>
        </p:txBody>
      </p:sp>
      <p:sp>
        <p:nvSpPr>
          <p:cNvPr id="8208" name="Text Box 224">
            <a:extLst>
              <a:ext uri="{FF2B5EF4-FFF2-40B4-BE49-F238E27FC236}">
                <a16:creationId xmlns:a16="http://schemas.microsoft.com/office/drawing/2014/main" id="{429033E4-1ACD-401B-5E0D-AA3F379372F5}"/>
              </a:ext>
            </a:extLst>
          </p:cNvPr>
          <p:cNvSpPr txBox="1">
            <a:spLocks noChangeArrowheads="1"/>
          </p:cNvSpPr>
          <p:nvPr/>
        </p:nvSpPr>
        <p:spPr bwMode="auto">
          <a:xfrm>
            <a:off x="3762375" y="2578100"/>
            <a:ext cx="1947863" cy="558800"/>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（Ｂシステムの実証）</a:t>
            </a:r>
          </a:p>
          <a:p>
            <a:pPr eaLnBrk="1" hangingPunct="1">
              <a:defRPr/>
            </a:pPr>
            <a:r>
              <a:rPr lang="ja-JP" altLang="en-US" sz="1000" dirty="0">
                <a:solidFill>
                  <a:schemeClr val="bg2">
                    <a:lumMod val="50000"/>
                  </a:schemeClr>
                </a:solidFill>
                <a:latin typeface="Century" pitchFamily="18" charset="0"/>
              </a:rPr>
              <a:t>○○分野について○年間の業務実績あり。</a:t>
            </a:r>
          </a:p>
        </p:txBody>
      </p:sp>
      <p:sp>
        <p:nvSpPr>
          <p:cNvPr id="8206" name="Text Box 218">
            <a:extLst>
              <a:ext uri="{FF2B5EF4-FFF2-40B4-BE49-F238E27FC236}">
                <a16:creationId xmlns:a16="http://schemas.microsoft.com/office/drawing/2014/main" id="{B7209379-C7A8-CBFC-8F97-FEDCE7B8A4DC}"/>
              </a:ext>
            </a:extLst>
          </p:cNvPr>
          <p:cNvSpPr txBox="1">
            <a:spLocks noChangeArrowheads="1"/>
          </p:cNvSpPr>
          <p:nvPr/>
        </p:nvSpPr>
        <p:spPr bwMode="auto">
          <a:xfrm>
            <a:off x="6121400" y="2349500"/>
            <a:ext cx="742950" cy="249238"/>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C</a:t>
            </a:r>
            <a:r>
              <a:rPr lang="ja-JP" altLang="en-US" sz="1000" dirty="0">
                <a:solidFill>
                  <a:schemeClr val="bg2">
                    <a:lumMod val="50000"/>
                  </a:schemeClr>
                </a:solidFill>
                <a:latin typeface="Century" pitchFamily="18" charset="0"/>
              </a:rPr>
              <a:t>）社</a:t>
            </a:r>
          </a:p>
        </p:txBody>
      </p:sp>
      <p:sp>
        <p:nvSpPr>
          <p:cNvPr id="8209" name="Text Box 225">
            <a:extLst>
              <a:ext uri="{FF2B5EF4-FFF2-40B4-BE49-F238E27FC236}">
                <a16:creationId xmlns:a16="http://schemas.microsoft.com/office/drawing/2014/main" id="{3C171D4D-53D4-1A18-5577-0EE8A2EB440B}"/>
              </a:ext>
            </a:extLst>
          </p:cNvPr>
          <p:cNvSpPr txBox="1">
            <a:spLocks noChangeArrowheads="1"/>
          </p:cNvSpPr>
          <p:nvPr/>
        </p:nvSpPr>
        <p:spPr bwMode="auto">
          <a:xfrm>
            <a:off x="6589713" y="2608263"/>
            <a:ext cx="1582737" cy="557212"/>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（Ｃ要素の実証）</a:t>
            </a:r>
          </a:p>
          <a:p>
            <a:pPr eaLnBrk="1" hangingPunct="1">
              <a:defRPr/>
            </a:pPr>
            <a:r>
              <a:rPr lang="ja-JP" altLang="en-US" sz="1000" dirty="0">
                <a:solidFill>
                  <a:schemeClr val="bg2">
                    <a:lumMod val="50000"/>
                  </a:schemeClr>
                </a:solidFill>
                <a:latin typeface="Century" pitchFamily="18" charset="0"/>
              </a:rPr>
              <a:t>○○分野について○年間の業務実績あり。</a:t>
            </a:r>
          </a:p>
        </p:txBody>
      </p:sp>
      <p:sp>
        <p:nvSpPr>
          <p:cNvPr id="8207" name="Text Box 219">
            <a:extLst>
              <a:ext uri="{FF2B5EF4-FFF2-40B4-BE49-F238E27FC236}">
                <a16:creationId xmlns:a16="http://schemas.microsoft.com/office/drawing/2014/main" id="{3661BB46-4047-E468-2052-31929429F2E0}"/>
              </a:ext>
            </a:extLst>
          </p:cNvPr>
          <p:cNvSpPr txBox="1">
            <a:spLocks noChangeArrowheads="1"/>
          </p:cNvSpPr>
          <p:nvPr/>
        </p:nvSpPr>
        <p:spPr bwMode="auto">
          <a:xfrm>
            <a:off x="7523163" y="1260475"/>
            <a:ext cx="914400" cy="249238"/>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D</a:t>
            </a:r>
            <a:r>
              <a:rPr lang="ja-JP" altLang="en-US" sz="1000" dirty="0">
                <a:solidFill>
                  <a:schemeClr val="bg2">
                    <a:lumMod val="50000"/>
                  </a:schemeClr>
                </a:solidFill>
                <a:latin typeface="Century" pitchFamily="18" charset="0"/>
              </a:rPr>
              <a:t>）○○市</a:t>
            </a:r>
          </a:p>
        </p:txBody>
      </p:sp>
      <p:sp>
        <p:nvSpPr>
          <p:cNvPr id="8210" name="Text Box 226">
            <a:extLst>
              <a:ext uri="{FF2B5EF4-FFF2-40B4-BE49-F238E27FC236}">
                <a16:creationId xmlns:a16="http://schemas.microsoft.com/office/drawing/2014/main" id="{0481D8EC-A888-35E7-C407-EBBDD8CD9D15}"/>
              </a:ext>
            </a:extLst>
          </p:cNvPr>
          <p:cNvSpPr txBox="1">
            <a:spLocks noChangeArrowheads="1"/>
          </p:cNvSpPr>
          <p:nvPr/>
        </p:nvSpPr>
        <p:spPr bwMode="auto">
          <a:xfrm>
            <a:off x="1898650" y="1606550"/>
            <a:ext cx="1860550" cy="4032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（実証フィールドの提供）</a:t>
            </a:r>
          </a:p>
          <a:p>
            <a:pPr eaLnBrk="1" hangingPunct="1">
              <a:defRPr/>
            </a:pPr>
            <a:r>
              <a:rPr lang="ja-JP" altLang="en-US" sz="1000" dirty="0">
                <a:solidFill>
                  <a:schemeClr val="bg2">
                    <a:lumMod val="50000"/>
                  </a:schemeClr>
                </a:solidFill>
                <a:latin typeface="Century" pitchFamily="18" charset="0"/>
              </a:rPr>
              <a:t>○○システムの開発実績あり。</a:t>
            </a:r>
          </a:p>
        </p:txBody>
      </p:sp>
      <p:sp>
        <p:nvSpPr>
          <p:cNvPr id="8204" name="Text Box 52">
            <a:extLst>
              <a:ext uri="{FF2B5EF4-FFF2-40B4-BE49-F238E27FC236}">
                <a16:creationId xmlns:a16="http://schemas.microsoft.com/office/drawing/2014/main" id="{FD3BC53D-8296-D97D-A598-6138C0E8FC42}"/>
              </a:ext>
            </a:extLst>
          </p:cNvPr>
          <p:cNvSpPr txBox="1">
            <a:spLocks noChangeArrowheads="1"/>
          </p:cNvSpPr>
          <p:nvPr/>
        </p:nvSpPr>
        <p:spPr bwMode="auto">
          <a:xfrm>
            <a:off x="4835525" y="1133475"/>
            <a:ext cx="704850"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★代表者</a:t>
            </a:r>
          </a:p>
        </p:txBody>
      </p:sp>
      <p:sp>
        <p:nvSpPr>
          <p:cNvPr id="8217" name="Text Box 48">
            <a:extLst>
              <a:ext uri="{FF2B5EF4-FFF2-40B4-BE49-F238E27FC236}">
                <a16:creationId xmlns:a16="http://schemas.microsoft.com/office/drawing/2014/main" id="{9C9CFEAC-BB95-60A7-5311-899F08CC7B9F}"/>
              </a:ext>
            </a:extLst>
          </p:cNvPr>
          <p:cNvSpPr txBox="1">
            <a:spLocks noChangeArrowheads="1"/>
          </p:cNvSpPr>
          <p:nvPr/>
        </p:nvSpPr>
        <p:spPr bwMode="auto">
          <a:xfrm>
            <a:off x="4057650" y="1271588"/>
            <a:ext cx="752475"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X</a:t>
            </a:r>
            <a:r>
              <a:rPr lang="ja-JP" altLang="en-US" sz="1000" dirty="0">
                <a:solidFill>
                  <a:schemeClr val="bg2">
                    <a:lumMod val="50000"/>
                  </a:schemeClr>
                </a:solidFill>
                <a:latin typeface="Century" pitchFamily="18" charset="0"/>
              </a:rPr>
              <a:t>）社</a:t>
            </a:r>
          </a:p>
        </p:txBody>
      </p:sp>
      <p:sp>
        <p:nvSpPr>
          <p:cNvPr id="8218" name="Text Box 224">
            <a:extLst>
              <a:ext uri="{FF2B5EF4-FFF2-40B4-BE49-F238E27FC236}">
                <a16:creationId xmlns:a16="http://schemas.microsoft.com/office/drawing/2014/main" id="{ABEB1A82-48DC-1582-27E2-740824AFA63E}"/>
              </a:ext>
            </a:extLst>
          </p:cNvPr>
          <p:cNvSpPr txBox="1">
            <a:spLocks noChangeArrowheads="1"/>
          </p:cNvSpPr>
          <p:nvPr/>
        </p:nvSpPr>
        <p:spPr bwMode="auto">
          <a:xfrm>
            <a:off x="4840288" y="1392238"/>
            <a:ext cx="2266950" cy="557212"/>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（事業の全体総括、水素製造）</a:t>
            </a:r>
          </a:p>
          <a:p>
            <a:pPr eaLnBrk="1" hangingPunct="1">
              <a:defRPr/>
            </a:pPr>
            <a:r>
              <a:rPr lang="ja-JP" altLang="en-US" sz="1000" dirty="0">
                <a:solidFill>
                  <a:schemeClr val="bg2">
                    <a:lumMod val="50000"/>
                  </a:schemeClr>
                </a:solidFill>
                <a:latin typeface="Century" pitchFamily="18" charset="0"/>
              </a:rPr>
              <a:t>○○分野について○年間の業務実績あり。</a:t>
            </a:r>
          </a:p>
        </p:txBody>
      </p:sp>
      <p:cxnSp>
        <p:nvCxnSpPr>
          <p:cNvPr id="27" name="直線コネクタ 26">
            <a:extLst>
              <a:ext uri="{FF2B5EF4-FFF2-40B4-BE49-F238E27FC236}">
                <a16:creationId xmlns:a16="http://schemas.microsoft.com/office/drawing/2014/main" id="{DEE441CB-3B49-0B8D-B1CC-35E4DA52A1CB}"/>
              </a:ext>
            </a:extLst>
          </p:cNvPr>
          <p:cNvCxnSpPr/>
          <p:nvPr/>
        </p:nvCxnSpPr>
        <p:spPr>
          <a:xfrm flipV="1">
            <a:off x="100013" y="3937000"/>
            <a:ext cx="10034587" cy="635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cxnSp>
        <p:nvCxnSpPr>
          <p:cNvPr id="14356" name="直線コネクタ 9">
            <a:extLst>
              <a:ext uri="{FF2B5EF4-FFF2-40B4-BE49-F238E27FC236}">
                <a16:creationId xmlns:a16="http://schemas.microsoft.com/office/drawing/2014/main" id="{729B341E-5E08-9B8C-938A-82419BD3355C}"/>
              </a:ext>
            </a:extLst>
          </p:cNvPr>
          <p:cNvCxnSpPr>
            <a:cxnSpLocks noChangeShapeType="1"/>
            <a:stCxn id="8202" idx="3"/>
            <a:endCxn id="8203" idx="1"/>
          </p:cNvCxnSpPr>
          <p:nvPr/>
        </p:nvCxnSpPr>
        <p:spPr bwMode="auto">
          <a:xfrm flipV="1">
            <a:off x="2659063" y="2454275"/>
            <a:ext cx="1408112" cy="47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57" name="直線コネクタ 41">
            <a:extLst>
              <a:ext uri="{FF2B5EF4-FFF2-40B4-BE49-F238E27FC236}">
                <a16:creationId xmlns:a16="http://schemas.microsoft.com/office/drawing/2014/main" id="{982AEB02-8B05-DA47-BB82-FCE44D4CEDE8}"/>
              </a:ext>
            </a:extLst>
          </p:cNvPr>
          <p:cNvCxnSpPr>
            <a:cxnSpLocks noChangeShapeType="1"/>
          </p:cNvCxnSpPr>
          <p:nvPr/>
        </p:nvCxnSpPr>
        <p:spPr bwMode="auto">
          <a:xfrm>
            <a:off x="4821238" y="2463800"/>
            <a:ext cx="1266825" cy="95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58" name="直線コネクタ 43">
            <a:extLst>
              <a:ext uri="{FF2B5EF4-FFF2-40B4-BE49-F238E27FC236}">
                <a16:creationId xmlns:a16="http://schemas.microsoft.com/office/drawing/2014/main" id="{189BBB2E-602E-2653-5F0D-E5A50E2AAB49}"/>
              </a:ext>
            </a:extLst>
          </p:cNvPr>
          <p:cNvCxnSpPr>
            <a:cxnSpLocks noChangeShapeType="1"/>
            <a:endCxn id="8207" idx="1"/>
          </p:cNvCxnSpPr>
          <p:nvPr/>
        </p:nvCxnSpPr>
        <p:spPr bwMode="auto">
          <a:xfrm>
            <a:off x="4821238" y="1382713"/>
            <a:ext cx="2701925"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59" name="直線コネクタ 47">
            <a:extLst>
              <a:ext uri="{FF2B5EF4-FFF2-40B4-BE49-F238E27FC236}">
                <a16:creationId xmlns:a16="http://schemas.microsoft.com/office/drawing/2014/main" id="{069A1361-C1AC-13B4-2168-63CB4816612B}"/>
              </a:ext>
            </a:extLst>
          </p:cNvPr>
          <p:cNvCxnSpPr>
            <a:cxnSpLocks noChangeShapeType="1"/>
          </p:cNvCxnSpPr>
          <p:nvPr/>
        </p:nvCxnSpPr>
        <p:spPr bwMode="auto">
          <a:xfrm>
            <a:off x="4433888" y="1520825"/>
            <a:ext cx="0" cy="8080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4360" name="Text Box 25">
            <a:extLst>
              <a:ext uri="{FF2B5EF4-FFF2-40B4-BE49-F238E27FC236}">
                <a16:creationId xmlns:a16="http://schemas.microsoft.com/office/drawing/2014/main" id="{E54C0809-E501-FE73-F34F-ACDE9B475883}"/>
              </a:ext>
            </a:extLst>
          </p:cNvPr>
          <p:cNvSpPr txBox="1">
            <a:spLocks noChangeArrowheads="1"/>
          </p:cNvSpPr>
          <p:nvPr/>
        </p:nvSpPr>
        <p:spPr bwMode="auto">
          <a:xfrm>
            <a:off x="57150" y="96838"/>
            <a:ext cx="1301750" cy="2825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３</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事業概要</a:t>
            </a:r>
            <a:r>
              <a:rPr lang="en-US" altLang="ja-JP" sz="1200" u="sng">
                <a:solidFill>
                  <a:srgbClr val="000000"/>
                </a:solidFill>
                <a:latin typeface="ＭＳ Ｐゴシック" panose="020B0600070205080204" pitchFamily="50" charset="-128"/>
              </a:rPr>
              <a:t>(ⅱ)</a:t>
            </a:r>
            <a:endParaRPr lang="ja-JP" altLang="en-US" sz="1200" u="sng">
              <a:solidFill>
                <a:srgbClr val="000000"/>
              </a:solidFill>
              <a:latin typeface="ＭＳ Ｐゴシック" panose="020B0600070205080204" pitchFamily="50" charset="-128"/>
            </a:endParaRPr>
          </a:p>
        </p:txBody>
      </p:sp>
      <p:sp>
        <p:nvSpPr>
          <p:cNvPr id="2" name="Text Box 52">
            <a:extLst>
              <a:ext uri="{FF2B5EF4-FFF2-40B4-BE49-F238E27FC236}">
                <a16:creationId xmlns:a16="http://schemas.microsoft.com/office/drawing/2014/main" id="{9587AAAC-93D7-85D1-F201-2A86029278B6}"/>
              </a:ext>
            </a:extLst>
          </p:cNvPr>
          <p:cNvSpPr txBox="1">
            <a:spLocks noChangeArrowheads="1"/>
          </p:cNvSpPr>
          <p:nvPr/>
        </p:nvSpPr>
        <p:spPr bwMode="auto">
          <a:xfrm>
            <a:off x="2401888" y="2065338"/>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3" name="Text Box 52">
            <a:extLst>
              <a:ext uri="{FF2B5EF4-FFF2-40B4-BE49-F238E27FC236}">
                <a16:creationId xmlns:a16="http://schemas.microsoft.com/office/drawing/2014/main" id="{F5976973-CA29-0D17-5CA9-90645B519EB4}"/>
              </a:ext>
            </a:extLst>
          </p:cNvPr>
          <p:cNvSpPr txBox="1">
            <a:spLocks noChangeArrowheads="1"/>
          </p:cNvSpPr>
          <p:nvPr/>
        </p:nvSpPr>
        <p:spPr bwMode="auto">
          <a:xfrm>
            <a:off x="4527550" y="2028825"/>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4" name="Text Box 52">
            <a:extLst>
              <a:ext uri="{FF2B5EF4-FFF2-40B4-BE49-F238E27FC236}">
                <a16:creationId xmlns:a16="http://schemas.microsoft.com/office/drawing/2014/main" id="{C7030CF3-F7E2-7104-10A3-D6ED2458CCB4}"/>
              </a:ext>
            </a:extLst>
          </p:cNvPr>
          <p:cNvSpPr txBox="1">
            <a:spLocks noChangeArrowheads="1"/>
          </p:cNvSpPr>
          <p:nvPr/>
        </p:nvSpPr>
        <p:spPr bwMode="auto">
          <a:xfrm>
            <a:off x="8423275" y="1133475"/>
            <a:ext cx="960438" cy="249238"/>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○協力自治体</a:t>
            </a:r>
          </a:p>
        </p:txBody>
      </p:sp>
      <p:sp>
        <p:nvSpPr>
          <p:cNvPr id="5" name="Text Box 52">
            <a:extLst>
              <a:ext uri="{FF2B5EF4-FFF2-40B4-BE49-F238E27FC236}">
                <a16:creationId xmlns:a16="http://schemas.microsoft.com/office/drawing/2014/main" id="{16F8E289-EDB0-CD6E-E82A-55F8BE68248C}"/>
              </a:ext>
            </a:extLst>
          </p:cNvPr>
          <p:cNvSpPr txBox="1">
            <a:spLocks noChangeArrowheads="1"/>
          </p:cNvSpPr>
          <p:nvPr/>
        </p:nvSpPr>
        <p:spPr bwMode="auto">
          <a:xfrm>
            <a:off x="6492875" y="2028825"/>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6" name="Text Box 219">
            <a:extLst>
              <a:ext uri="{FF2B5EF4-FFF2-40B4-BE49-F238E27FC236}">
                <a16:creationId xmlns:a16="http://schemas.microsoft.com/office/drawing/2014/main" id="{20DA4D4A-39D0-BB55-4EC1-615E54666705}"/>
              </a:ext>
            </a:extLst>
          </p:cNvPr>
          <p:cNvSpPr txBox="1">
            <a:spLocks noChangeArrowheads="1"/>
          </p:cNvSpPr>
          <p:nvPr/>
        </p:nvSpPr>
        <p:spPr bwMode="auto">
          <a:xfrm>
            <a:off x="6121400" y="3303588"/>
            <a:ext cx="742950"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D</a:t>
            </a:r>
            <a:r>
              <a:rPr lang="ja-JP" altLang="en-US" sz="1000" dirty="0">
                <a:solidFill>
                  <a:schemeClr val="bg2">
                    <a:lumMod val="50000"/>
                  </a:schemeClr>
                </a:solidFill>
                <a:latin typeface="Century" pitchFamily="18" charset="0"/>
              </a:rPr>
              <a:t>）社</a:t>
            </a:r>
          </a:p>
        </p:txBody>
      </p:sp>
      <p:sp>
        <p:nvSpPr>
          <p:cNvPr id="7" name="Text Box 226">
            <a:extLst>
              <a:ext uri="{FF2B5EF4-FFF2-40B4-BE49-F238E27FC236}">
                <a16:creationId xmlns:a16="http://schemas.microsoft.com/office/drawing/2014/main" id="{C14E1969-D633-DA78-C151-46E98E10C8D7}"/>
              </a:ext>
            </a:extLst>
          </p:cNvPr>
          <p:cNvSpPr txBox="1">
            <a:spLocks noChangeArrowheads="1"/>
          </p:cNvSpPr>
          <p:nvPr/>
        </p:nvSpPr>
        <p:spPr bwMode="auto">
          <a:xfrm>
            <a:off x="6864350" y="3463925"/>
            <a:ext cx="1860550" cy="4032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（Ｃ要素のシステム提供）</a:t>
            </a:r>
          </a:p>
          <a:p>
            <a:pPr eaLnBrk="1" hangingPunct="1">
              <a:defRPr/>
            </a:pPr>
            <a:r>
              <a:rPr lang="ja-JP" altLang="en-US" sz="1000" dirty="0">
                <a:solidFill>
                  <a:schemeClr val="bg2">
                    <a:lumMod val="50000"/>
                  </a:schemeClr>
                </a:solidFill>
                <a:latin typeface="Century" pitchFamily="18" charset="0"/>
              </a:rPr>
              <a:t>○○システムの開発実績あり。</a:t>
            </a:r>
          </a:p>
        </p:txBody>
      </p:sp>
      <p:cxnSp>
        <p:nvCxnSpPr>
          <p:cNvPr id="14367" name="直線コネクタ 47">
            <a:extLst>
              <a:ext uri="{FF2B5EF4-FFF2-40B4-BE49-F238E27FC236}">
                <a16:creationId xmlns:a16="http://schemas.microsoft.com/office/drawing/2014/main" id="{F5611159-A4BB-EDCD-BA1C-8ABF732D3A0C}"/>
              </a:ext>
            </a:extLst>
          </p:cNvPr>
          <p:cNvCxnSpPr>
            <a:cxnSpLocks noChangeShapeType="1"/>
            <a:stCxn id="8206" idx="2"/>
            <a:endCxn id="6" idx="0"/>
          </p:cNvCxnSpPr>
          <p:nvPr/>
        </p:nvCxnSpPr>
        <p:spPr bwMode="auto">
          <a:xfrm>
            <a:off x="6492875" y="2598738"/>
            <a:ext cx="0" cy="7048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5" name="Text Box 52">
            <a:extLst>
              <a:ext uri="{FF2B5EF4-FFF2-40B4-BE49-F238E27FC236}">
                <a16:creationId xmlns:a16="http://schemas.microsoft.com/office/drawing/2014/main" id="{CB1BEEB9-55C4-A4F8-94E4-C6F1C80CF61C}"/>
              </a:ext>
            </a:extLst>
          </p:cNvPr>
          <p:cNvSpPr txBox="1">
            <a:spLocks noChangeArrowheads="1"/>
          </p:cNvSpPr>
          <p:nvPr/>
        </p:nvSpPr>
        <p:spPr bwMode="auto">
          <a:xfrm>
            <a:off x="6818313" y="3182938"/>
            <a:ext cx="704850"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○協力者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7">
            <a:extLst>
              <a:ext uri="{FF2B5EF4-FFF2-40B4-BE49-F238E27FC236}">
                <a16:creationId xmlns:a16="http://schemas.microsoft.com/office/drawing/2014/main" id="{BD1657EE-31AB-0E11-1AA8-0396F019674C}"/>
              </a:ext>
            </a:extLst>
          </p:cNvPr>
          <p:cNvSpPr>
            <a:spLocks noChangeArrowheads="1"/>
          </p:cNvSpPr>
          <p:nvPr/>
        </p:nvSpPr>
        <p:spPr bwMode="auto">
          <a:xfrm>
            <a:off x="57150" y="228600"/>
            <a:ext cx="10034588"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7" name="スライド番号プレースホルダー 1">
            <a:extLst>
              <a:ext uri="{FF2B5EF4-FFF2-40B4-BE49-F238E27FC236}">
                <a16:creationId xmlns:a16="http://schemas.microsoft.com/office/drawing/2014/main" id="{114B81AC-D75F-D5B7-A08C-87368668EBDF}"/>
              </a:ext>
            </a:extLst>
          </p:cNvPr>
          <p:cNvSpPr>
            <a:spLocks noGrp="1"/>
          </p:cNvSpPr>
          <p:nvPr>
            <p:ph type="sldNum" sz="quarter" idx="12"/>
          </p:nvPr>
        </p:nvSpPr>
        <p:spPr>
          <a:xfrm>
            <a:off x="7727950" y="6738938"/>
            <a:ext cx="2393950" cy="334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E60FFEA-BCFE-45D1-951D-FFC0B7B2B471}" type="slidenum">
              <a:rPr lang="en-US" altLang="ja-JP" sz="1500" smtClean="0"/>
              <a:pPr>
                <a:spcBef>
                  <a:spcPct val="0"/>
                </a:spcBef>
                <a:buFontTx/>
                <a:buNone/>
              </a:pPr>
              <a:t>7</a:t>
            </a:fld>
            <a:endParaRPr lang="en-US" altLang="ja-JP" sz="1500"/>
          </a:p>
        </p:txBody>
      </p:sp>
      <p:sp>
        <p:nvSpPr>
          <p:cNvPr id="16388" name="Rectangle 215">
            <a:extLst>
              <a:ext uri="{FF2B5EF4-FFF2-40B4-BE49-F238E27FC236}">
                <a16:creationId xmlns:a16="http://schemas.microsoft.com/office/drawing/2014/main" id="{C27B7A56-F391-2F7F-8646-A4457E0CB4A9}"/>
              </a:ext>
            </a:extLst>
          </p:cNvPr>
          <p:cNvSpPr>
            <a:spLocks noChangeArrowheads="1"/>
          </p:cNvSpPr>
          <p:nvPr/>
        </p:nvSpPr>
        <p:spPr bwMode="auto">
          <a:xfrm>
            <a:off x="204788" y="461963"/>
            <a:ext cx="66278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dirty="0">
                <a:latin typeface="Century" panose="02040604050505020304" pitchFamily="18" charset="0"/>
              </a:rPr>
              <a:t>⑤</a:t>
            </a:r>
            <a:r>
              <a:rPr lang="en-US" altLang="ja-JP" sz="1000" dirty="0">
                <a:latin typeface="Century" panose="02040604050505020304" pitchFamily="18" charset="0"/>
              </a:rPr>
              <a:t>【</a:t>
            </a:r>
            <a:r>
              <a:rPr lang="ja-JP" altLang="en-US" sz="1000" dirty="0">
                <a:latin typeface="Century" panose="02040604050505020304" pitchFamily="18" charset="0"/>
              </a:rPr>
              <a:t>実施スケジュール</a:t>
            </a:r>
            <a:r>
              <a:rPr lang="en-US" altLang="ja-JP" sz="1000" dirty="0">
                <a:latin typeface="Century" panose="02040604050505020304" pitchFamily="18" charset="0"/>
              </a:rPr>
              <a:t>】</a:t>
            </a:r>
          </a:p>
          <a:p>
            <a:pPr eaLnBrk="1" hangingPunct="1">
              <a:lnSpc>
                <a:spcPct val="80000"/>
              </a:lnSpc>
              <a:buFontTx/>
              <a:buNone/>
            </a:pPr>
            <a:r>
              <a:rPr lang="ja-JP" altLang="en-US" sz="1000" dirty="0">
                <a:latin typeface="Century" panose="02040604050505020304" pitchFamily="18" charset="0"/>
              </a:rPr>
              <a:t>　（下記フォーマットを参考に、事業の工程及び各年度の事業費について記載してください。）</a:t>
            </a:r>
          </a:p>
        </p:txBody>
      </p:sp>
      <p:sp>
        <p:nvSpPr>
          <p:cNvPr id="16389" name="Text Box 25">
            <a:extLst>
              <a:ext uri="{FF2B5EF4-FFF2-40B4-BE49-F238E27FC236}">
                <a16:creationId xmlns:a16="http://schemas.microsoft.com/office/drawing/2014/main" id="{3D23CD67-3878-5BF4-869D-DE4AFA7F63BF}"/>
              </a:ext>
            </a:extLst>
          </p:cNvPr>
          <p:cNvSpPr txBox="1">
            <a:spLocks noChangeArrowheads="1"/>
          </p:cNvSpPr>
          <p:nvPr/>
        </p:nvSpPr>
        <p:spPr bwMode="auto">
          <a:xfrm>
            <a:off x="57150" y="96838"/>
            <a:ext cx="1301750" cy="2825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３</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事業概要</a:t>
            </a:r>
            <a:r>
              <a:rPr lang="en-US" altLang="ja-JP" sz="1200" u="sng">
                <a:solidFill>
                  <a:srgbClr val="000000"/>
                </a:solidFill>
                <a:latin typeface="ＭＳ Ｐゴシック" panose="020B0600070205080204" pitchFamily="50" charset="-128"/>
              </a:rPr>
              <a:t>(ⅱ)</a:t>
            </a:r>
            <a:endParaRPr lang="ja-JP" altLang="en-US" sz="1200" u="sng">
              <a:solidFill>
                <a:srgbClr val="000000"/>
              </a:solidFill>
              <a:latin typeface="ＭＳ Ｐゴシック" panose="020B0600070205080204" pitchFamily="50" charset="-128"/>
            </a:endParaRPr>
          </a:p>
        </p:txBody>
      </p:sp>
      <p:graphicFrame>
        <p:nvGraphicFramePr>
          <p:cNvPr id="7" name="表 6">
            <a:extLst>
              <a:ext uri="{FF2B5EF4-FFF2-40B4-BE49-F238E27FC236}">
                <a16:creationId xmlns:a16="http://schemas.microsoft.com/office/drawing/2014/main" id="{F42EB39A-5CC1-9382-41B2-387030222287}"/>
              </a:ext>
            </a:extLst>
          </p:cNvPr>
          <p:cNvGraphicFramePr>
            <a:graphicFrameLocks noGrp="1"/>
          </p:cNvGraphicFramePr>
          <p:nvPr/>
        </p:nvGraphicFramePr>
        <p:xfrm>
          <a:off x="319088" y="1095375"/>
          <a:ext cx="9315449" cy="5457822"/>
        </p:xfrm>
        <a:graphic>
          <a:graphicData uri="http://schemas.openxmlformats.org/drawingml/2006/table">
            <a:tbl>
              <a:tblPr>
                <a:tableStyleId>{5C22544A-7EE6-4342-B048-85BDC9FD1C3A}</a:tableStyleId>
              </a:tblPr>
              <a:tblGrid>
                <a:gridCol w="2587074">
                  <a:extLst>
                    <a:ext uri="{9D8B030D-6E8A-4147-A177-3AD203B41FA5}">
                      <a16:colId xmlns:a16="http://schemas.microsoft.com/office/drawing/2014/main" val="20000"/>
                    </a:ext>
                  </a:extLst>
                </a:gridCol>
                <a:gridCol w="1345675">
                  <a:extLst>
                    <a:ext uri="{9D8B030D-6E8A-4147-A177-3AD203B41FA5}">
                      <a16:colId xmlns:a16="http://schemas.microsoft.com/office/drawing/2014/main" val="20001"/>
                    </a:ext>
                  </a:extLst>
                </a:gridCol>
                <a:gridCol w="1345675">
                  <a:extLst>
                    <a:ext uri="{9D8B030D-6E8A-4147-A177-3AD203B41FA5}">
                      <a16:colId xmlns:a16="http://schemas.microsoft.com/office/drawing/2014/main" val="20002"/>
                    </a:ext>
                  </a:extLst>
                </a:gridCol>
                <a:gridCol w="1345675">
                  <a:extLst>
                    <a:ext uri="{9D8B030D-6E8A-4147-A177-3AD203B41FA5}">
                      <a16:colId xmlns:a16="http://schemas.microsoft.com/office/drawing/2014/main" val="20003"/>
                    </a:ext>
                  </a:extLst>
                </a:gridCol>
                <a:gridCol w="1345675">
                  <a:extLst>
                    <a:ext uri="{9D8B030D-6E8A-4147-A177-3AD203B41FA5}">
                      <a16:colId xmlns:a16="http://schemas.microsoft.com/office/drawing/2014/main" val="20004"/>
                    </a:ext>
                  </a:extLst>
                </a:gridCol>
                <a:gridCol w="1345675">
                  <a:extLst>
                    <a:ext uri="{9D8B030D-6E8A-4147-A177-3AD203B41FA5}">
                      <a16:colId xmlns:a16="http://schemas.microsoft.com/office/drawing/2014/main" val="20005"/>
                    </a:ext>
                  </a:extLst>
                </a:gridCol>
              </a:tblGrid>
              <a:tr h="694803">
                <a:tc>
                  <a:txBody>
                    <a:bodyPr/>
                    <a:lstStyle/>
                    <a:p>
                      <a:pPr algn="l" fontAlgn="b"/>
                      <a:r>
                        <a:rPr lang="ja-JP" altLang="en-US" sz="1200" u="none" strike="noStrike" dirty="0">
                          <a:effectLst/>
                        </a:rPr>
                        <a:t>　　　　　　　　　　　　　　　　　　　</a:t>
                      </a:r>
                      <a:endParaRPr lang="en-US" altLang="ja-JP" sz="1200" u="none" strike="noStrike" dirty="0">
                        <a:effectLst/>
                      </a:endParaRPr>
                    </a:p>
                    <a:p>
                      <a:pPr algn="l" fontAlgn="b"/>
                      <a:r>
                        <a:rPr lang="ja-JP" altLang="en-US" sz="1200" u="none" strike="noStrike" dirty="0">
                          <a:effectLst/>
                        </a:rPr>
                        <a:t>　　　　　　　　　　　　　　実施期間</a:t>
                      </a:r>
                      <a:endParaRPr lang="en-US" altLang="ja-JP" sz="1200" u="none" strike="noStrike" dirty="0">
                        <a:effectLst/>
                      </a:endParaRPr>
                    </a:p>
                    <a:p>
                      <a:pPr algn="l" fontAlgn="b"/>
                      <a:r>
                        <a:rPr lang="ja-JP" altLang="en-US" sz="1200" u="none" strike="noStrike" baseline="0" dirty="0">
                          <a:effectLst/>
                        </a:rPr>
                        <a:t> 　実証項目</a:t>
                      </a:r>
                      <a:endParaRPr lang="ja-JP" altLang="en-US" sz="120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accent1"/>
                    </a:solidFill>
                  </a:tcPr>
                </a:tc>
                <a:tc>
                  <a:txBody>
                    <a:bodyPr/>
                    <a:lstStyle/>
                    <a:p>
                      <a:pPr algn="ctr"/>
                      <a:endParaRPr lang="en-US" altLang="ja-JP" sz="1200" dirty="0">
                        <a:latin typeface="+mj-ea"/>
                        <a:ea typeface="+mj-ea"/>
                      </a:endParaRPr>
                    </a:p>
                    <a:p>
                      <a:pPr algn="ctr"/>
                      <a:r>
                        <a:rPr lang="ja-JP" altLang="en-US" sz="1200" dirty="0">
                          <a:latin typeface="+mj-ea"/>
                          <a:ea typeface="+mj-ea"/>
                        </a:rPr>
                        <a:t>令和７年度</a:t>
                      </a: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endParaRPr lang="en-US" altLang="ja-JP" sz="1200" dirty="0">
                        <a:latin typeface="+mj-ea"/>
                        <a:ea typeface="+mj-ea"/>
                      </a:endParaRPr>
                    </a:p>
                    <a:p>
                      <a:pPr algn="ctr"/>
                      <a:r>
                        <a:rPr lang="ja-JP" altLang="en-US" sz="1200" dirty="0">
                          <a:latin typeface="+mj-ea"/>
                          <a:ea typeface="+mj-ea"/>
                        </a:rPr>
                        <a:t>令和８年度</a:t>
                      </a: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endParaRPr lang="en-US" altLang="ja-JP" sz="1200" dirty="0">
                        <a:latin typeface="+mj-ea"/>
                        <a:ea typeface="+mj-ea"/>
                      </a:endParaRPr>
                    </a:p>
                    <a:p>
                      <a:pPr algn="ctr"/>
                      <a:r>
                        <a:rPr lang="ja-JP" altLang="en-US" sz="1200" dirty="0">
                          <a:latin typeface="+mj-ea"/>
                          <a:ea typeface="+mj-ea"/>
                        </a:rPr>
                        <a:t>令和９年度</a:t>
                      </a: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endParaRPr lang="en-US" altLang="ja-JP" sz="1200" dirty="0">
                        <a:latin typeface="+mj-ea"/>
                        <a:ea typeface="+mj-ea"/>
                      </a:endParaRPr>
                    </a:p>
                    <a:p>
                      <a:pPr algn="ctr"/>
                      <a:r>
                        <a:rPr lang="ja-JP" altLang="en-US" sz="1200" dirty="0">
                          <a:latin typeface="+mj-ea"/>
                          <a:ea typeface="+mj-ea"/>
                        </a:rPr>
                        <a:t>令和</a:t>
                      </a:r>
                      <a:r>
                        <a:rPr lang="en-US" altLang="ja-JP" sz="1200" dirty="0">
                          <a:latin typeface="+mj-ea"/>
                          <a:ea typeface="+mj-ea"/>
                        </a:rPr>
                        <a:t>10</a:t>
                      </a:r>
                      <a:r>
                        <a:rPr lang="ja-JP" altLang="en-US" sz="1200" dirty="0">
                          <a:latin typeface="+mj-ea"/>
                          <a:ea typeface="+mj-ea"/>
                        </a:rPr>
                        <a:t>年度</a:t>
                      </a: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mj-e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latin typeface="+mj-ea"/>
                          <a:ea typeface="+mn-ea"/>
                          <a:cs typeface="+mn-cs"/>
                        </a:rPr>
                        <a:t>令和</a:t>
                      </a:r>
                      <a:r>
                        <a:rPr kumimoji="1" lang="en-US" altLang="ja-JP" sz="1200" kern="1200" dirty="0">
                          <a:solidFill>
                            <a:schemeClr val="dk1"/>
                          </a:solidFill>
                          <a:latin typeface="+mj-ea"/>
                          <a:ea typeface="+mn-ea"/>
                          <a:cs typeface="+mn-cs"/>
                        </a:rPr>
                        <a:t>11</a:t>
                      </a:r>
                      <a:r>
                        <a:rPr kumimoji="1" lang="ja-JP" altLang="en-US" sz="1200" kern="1200" dirty="0">
                          <a:solidFill>
                            <a:schemeClr val="dk1"/>
                          </a:solidFill>
                          <a:latin typeface="+mj-ea"/>
                          <a:ea typeface="+mn-ea"/>
                          <a:cs typeface="+mn-cs"/>
                        </a:rPr>
                        <a:t>年度</a:t>
                      </a:r>
                    </a:p>
                    <a:p>
                      <a:pPr algn="ctr"/>
                      <a:endParaRPr lang="ja-JP" altLang="en-US" sz="1200" dirty="0">
                        <a:latin typeface="+mj-ea"/>
                        <a:ea typeface="+mj-ea"/>
                      </a:endParaRP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694893">
                <a:tc>
                  <a:txBody>
                    <a:bodyPr/>
                    <a:lstStyle/>
                    <a:p>
                      <a:pPr algn="l" fontAlgn="ctr"/>
                      <a:r>
                        <a:rPr lang="ja-JP" altLang="en-US" sz="1200" u="none" strike="noStrike" dirty="0">
                          <a:solidFill>
                            <a:schemeClr val="bg1">
                              <a:lumMod val="65000"/>
                            </a:schemeClr>
                          </a:solidFill>
                          <a:effectLst/>
                        </a:rPr>
                        <a:t>記載例）</a:t>
                      </a:r>
                      <a:endParaRPr lang="en-US" altLang="ja-JP" sz="1200" u="none" strike="noStrike" dirty="0">
                        <a:solidFill>
                          <a:schemeClr val="bg1">
                            <a:lumMod val="65000"/>
                          </a:schemeClr>
                        </a:solidFill>
                        <a:effectLst/>
                      </a:endParaRPr>
                    </a:p>
                    <a:p>
                      <a:pPr algn="l" fontAlgn="ctr"/>
                      <a:r>
                        <a:rPr lang="ja-JP" altLang="en-US" sz="1200" u="none" strike="noStrike" dirty="0">
                          <a:solidFill>
                            <a:schemeClr val="bg1">
                              <a:lumMod val="65000"/>
                            </a:schemeClr>
                          </a:solidFill>
                          <a:effectLst/>
                        </a:rPr>
                        <a:t>水素製造設備の設計及び○○</a:t>
                      </a:r>
                      <a:endParaRPr lang="ja-JP" altLang="en-US" sz="1200" b="0" i="0" u="none" strike="noStrike" dirty="0">
                        <a:solidFill>
                          <a:schemeClr val="bg1">
                            <a:lumMod val="65000"/>
                          </a:schemeClr>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78021">
                <a:tc>
                  <a:txBody>
                    <a:bodyPr/>
                    <a:lstStyle/>
                    <a:p>
                      <a:pPr algn="l" fontAlgn="ctr"/>
                      <a:r>
                        <a:rPr lang="ja-JP" altLang="en-US" sz="1200" u="none" strike="noStrike" dirty="0">
                          <a:solidFill>
                            <a:schemeClr val="bg1">
                              <a:lumMod val="65000"/>
                            </a:schemeClr>
                          </a:solidFill>
                          <a:effectLst/>
                        </a:rPr>
                        <a:t>水素利用</a:t>
                      </a:r>
                      <a:r>
                        <a:rPr lang="ja-JP" altLang="en-US" sz="1200" b="0" i="0" u="none" strike="noStrike" dirty="0">
                          <a:solidFill>
                            <a:schemeClr val="bg1">
                              <a:lumMod val="65000"/>
                            </a:schemeClr>
                          </a:solidFill>
                          <a:effectLst/>
                          <a:latin typeface="+mn-lt"/>
                        </a:rPr>
                        <a:t>△△の設置・検討</a:t>
                      </a:r>
                      <a:endParaRPr lang="ja-JP" altLang="en-US" sz="1200" b="0" i="0" u="none" strike="noStrike" dirty="0">
                        <a:solidFill>
                          <a:schemeClr val="bg1">
                            <a:lumMod val="65000"/>
                          </a:schemeClr>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78021">
                <a:tc>
                  <a:txBody>
                    <a:bodyPr/>
                    <a:lstStyle/>
                    <a:p>
                      <a:pPr algn="l" fontAlgn="ctr"/>
                      <a:r>
                        <a:rPr lang="ja-JP" altLang="en-US" sz="1200" u="none" strike="noStrike" dirty="0">
                          <a:solidFill>
                            <a:schemeClr val="bg1">
                              <a:lumMod val="65000"/>
                            </a:schemeClr>
                          </a:solidFill>
                          <a:effectLst/>
                        </a:rPr>
                        <a:t>△△△△の検証・評価</a:t>
                      </a:r>
                      <a:endParaRPr lang="ja-JP" altLang="en-US" sz="1200" b="0" i="0" u="none" strike="noStrike" dirty="0">
                        <a:solidFill>
                          <a:schemeClr val="bg1">
                            <a:lumMod val="65000"/>
                          </a:schemeClr>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78021">
                <a:tc>
                  <a:txBody>
                    <a:bodyPr/>
                    <a:lstStyle/>
                    <a:p>
                      <a:pPr algn="l" fontAlgn="ctr"/>
                      <a:r>
                        <a:rPr lang="ja-JP" altLang="en-US" sz="1200" b="0" i="0" u="none" strike="noStrike" dirty="0">
                          <a:solidFill>
                            <a:schemeClr val="bg1">
                              <a:lumMod val="65000"/>
                            </a:schemeClr>
                          </a:solidFill>
                          <a:effectLst/>
                          <a:latin typeface="ＭＳ Ｐゴシック"/>
                        </a:rPr>
                        <a:t>○○○の実証</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78021">
                <a:tc>
                  <a:txBody>
                    <a:bodyPr/>
                    <a:lstStyle/>
                    <a:p>
                      <a:pPr algn="l" fontAlgn="ctr"/>
                      <a:r>
                        <a:rPr lang="ja-JP" altLang="en-US" sz="1200" b="0" i="0" u="none" strike="noStrike" dirty="0">
                          <a:solidFill>
                            <a:schemeClr val="bg1">
                              <a:lumMod val="65000"/>
                            </a:schemeClr>
                          </a:solidFill>
                          <a:effectLst/>
                          <a:latin typeface="ＭＳ Ｐゴシック"/>
                        </a:rPr>
                        <a:t>水素サプライチェーンの普及展開・事業化検討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780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bg1">
                              <a:lumMod val="65000"/>
                            </a:schemeClr>
                          </a:solidFill>
                          <a:effectLst/>
                          <a:latin typeface="ＭＳ Ｐゴシック"/>
                        </a:rPr>
                        <a:t>CO2</a:t>
                      </a:r>
                      <a:r>
                        <a:rPr lang="ja-JP" altLang="en-US" sz="1200" b="0" i="0" u="none" strike="noStrike" dirty="0">
                          <a:solidFill>
                            <a:schemeClr val="bg1">
                              <a:lumMod val="65000"/>
                            </a:schemeClr>
                          </a:solidFill>
                          <a:effectLst/>
                          <a:latin typeface="ＭＳ Ｐゴシック"/>
                        </a:rPr>
                        <a:t>削減効果</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678021">
                <a:tc>
                  <a:txBody>
                    <a:bodyPr/>
                    <a:lstStyle/>
                    <a:p>
                      <a:pPr algn="l" fontAlgn="ctr"/>
                      <a:r>
                        <a:rPr lang="ja-JP" altLang="en-US" sz="1200" b="0" i="0" u="none" strike="noStrike" dirty="0">
                          <a:solidFill>
                            <a:schemeClr val="tx1"/>
                          </a:solidFill>
                          <a:effectLst/>
                          <a:latin typeface="ＭＳ Ｐゴシック"/>
                        </a:rPr>
                        <a:t>事業費合計（税込み）</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effectLst/>
                          <a:latin typeface="ＭＳ Ｐゴシック"/>
                        </a:rPr>
                        <a:t>○○○千円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effectLst/>
                          <a:latin typeface="ＭＳ Ｐゴシック"/>
                        </a:rPr>
                        <a:t>○○○千円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grpSp>
        <p:nvGrpSpPr>
          <p:cNvPr id="16456" name="グループ化 1">
            <a:extLst>
              <a:ext uri="{FF2B5EF4-FFF2-40B4-BE49-F238E27FC236}">
                <a16:creationId xmlns:a16="http://schemas.microsoft.com/office/drawing/2014/main" id="{0259AF05-979F-7365-050E-E22C4422CA34}"/>
              </a:ext>
            </a:extLst>
          </p:cNvPr>
          <p:cNvGrpSpPr>
            <a:grpSpLocks/>
          </p:cNvGrpSpPr>
          <p:nvPr/>
        </p:nvGrpSpPr>
        <p:grpSpPr bwMode="auto">
          <a:xfrm>
            <a:off x="3673475" y="2112963"/>
            <a:ext cx="5853113" cy="1387475"/>
            <a:chOff x="4278313" y="1847154"/>
            <a:chExt cx="3357383" cy="1388250"/>
          </a:xfrm>
        </p:grpSpPr>
        <p:sp>
          <p:nvSpPr>
            <p:cNvPr id="16460" name="Line 12">
              <a:extLst>
                <a:ext uri="{FF2B5EF4-FFF2-40B4-BE49-F238E27FC236}">
                  <a16:creationId xmlns:a16="http://schemas.microsoft.com/office/drawing/2014/main" id="{E8E0E254-B845-620B-1BE4-F40B0A01D96D}"/>
                </a:ext>
              </a:extLst>
            </p:cNvPr>
            <p:cNvSpPr>
              <a:spLocks noChangeShapeType="1"/>
            </p:cNvSpPr>
            <p:nvPr/>
          </p:nvSpPr>
          <p:spPr bwMode="auto">
            <a:xfrm flipV="1">
              <a:off x="4278313" y="1847154"/>
              <a:ext cx="1674054" cy="309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61" name="Line 12">
              <a:extLst>
                <a:ext uri="{FF2B5EF4-FFF2-40B4-BE49-F238E27FC236}">
                  <a16:creationId xmlns:a16="http://schemas.microsoft.com/office/drawing/2014/main" id="{1113513D-09BA-E751-A871-769289FB6DD7}"/>
                </a:ext>
              </a:extLst>
            </p:cNvPr>
            <p:cNvSpPr>
              <a:spLocks noChangeShapeType="1"/>
            </p:cNvSpPr>
            <p:nvPr/>
          </p:nvSpPr>
          <p:spPr bwMode="auto">
            <a:xfrm flipV="1">
              <a:off x="4799514" y="2540527"/>
              <a:ext cx="1854240" cy="309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62" name="Line 12">
              <a:extLst>
                <a:ext uri="{FF2B5EF4-FFF2-40B4-BE49-F238E27FC236}">
                  <a16:creationId xmlns:a16="http://schemas.microsoft.com/office/drawing/2014/main" id="{7D00317D-0AE5-0531-49B1-C2924AF26D79}"/>
                </a:ext>
              </a:extLst>
            </p:cNvPr>
            <p:cNvSpPr>
              <a:spLocks noChangeShapeType="1"/>
            </p:cNvSpPr>
            <p:nvPr/>
          </p:nvSpPr>
          <p:spPr bwMode="auto">
            <a:xfrm flipV="1">
              <a:off x="5449204" y="3232312"/>
              <a:ext cx="2186492" cy="309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16457" name="Line 12">
            <a:extLst>
              <a:ext uri="{FF2B5EF4-FFF2-40B4-BE49-F238E27FC236}">
                <a16:creationId xmlns:a16="http://schemas.microsoft.com/office/drawing/2014/main" id="{CD1BF41E-C2BA-FDCE-AB10-65B59CB896D1}"/>
              </a:ext>
            </a:extLst>
          </p:cNvPr>
          <p:cNvSpPr>
            <a:spLocks noChangeShapeType="1"/>
          </p:cNvSpPr>
          <p:nvPr/>
        </p:nvSpPr>
        <p:spPr bwMode="auto">
          <a:xfrm flipV="1">
            <a:off x="7459663" y="4189413"/>
            <a:ext cx="21748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58" name="Line 12">
            <a:extLst>
              <a:ext uri="{FF2B5EF4-FFF2-40B4-BE49-F238E27FC236}">
                <a16:creationId xmlns:a16="http://schemas.microsoft.com/office/drawing/2014/main" id="{E1F5E7DF-7800-B2ED-A8A9-BBE73DAD8A0C}"/>
              </a:ext>
            </a:extLst>
          </p:cNvPr>
          <p:cNvSpPr>
            <a:spLocks noChangeShapeType="1"/>
          </p:cNvSpPr>
          <p:nvPr/>
        </p:nvSpPr>
        <p:spPr bwMode="auto">
          <a:xfrm flipV="1">
            <a:off x="4860925" y="4857750"/>
            <a:ext cx="466566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59" name="Line 12">
            <a:extLst>
              <a:ext uri="{FF2B5EF4-FFF2-40B4-BE49-F238E27FC236}">
                <a16:creationId xmlns:a16="http://schemas.microsoft.com/office/drawing/2014/main" id="{A98FA739-15A2-2E75-7DFE-7CB74D656D35}"/>
              </a:ext>
            </a:extLst>
          </p:cNvPr>
          <p:cNvSpPr>
            <a:spLocks noChangeShapeType="1"/>
          </p:cNvSpPr>
          <p:nvPr/>
        </p:nvSpPr>
        <p:spPr bwMode="auto">
          <a:xfrm flipV="1">
            <a:off x="6832600" y="5549900"/>
            <a:ext cx="2801938" cy="127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F6CADA25-943D-8BB4-CE59-4ED4786449CE}"/>
              </a:ext>
            </a:extLst>
          </p:cNvPr>
          <p:cNvSpPr txBox="1">
            <a:spLocks noChangeArrowheads="1"/>
          </p:cNvSpPr>
          <p:nvPr/>
        </p:nvSpPr>
        <p:spPr bwMode="auto">
          <a:xfrm>
            <a:off x="419100" y="531813"/>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令和７年度の予定</a:t>
            </a:r>
          </a:p>
        </p:txBody>
      </p:sp>
      <p:sp>
        <p:nvSpPr>
          <p:cNvPr id="18435" name="AutoShape 7">
            <a:extLst>
              <a:ext uri="{FF2B5EF4-FFF2-40B4-BE49-F238E27FC236}">
                <a16:creationId xmlns:a16="http://schemas.microsoft.com/office/drawing/2014/main" id="{82DE75E3-68BC-AEA9-5554-2D1906723F47}"/>
              </a:ext>
            </a:extLst>
          </p:cNvPr>
          <p:cNvSpPr>
            <a:spLocks/>
          </p:cNvSpPr>
          <p:nvPr/>
        </p:nvSpPr>
        <p:spPr bwMode="auto">
          <a:xfrm>
            <a:off x="1289050" y="0"/>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bg2"/>
              </a:solidFill>
            </a:endParaRPr>
          </a:p>
        </p:txBody>
      </p:sp>
      <p:sp>
        <p:nvSpPr>
          <p:cNvPr id="18436" name="Text Box 8">
            <a:extLst>
              <a:ext uri="{FF2B5EF4-FFF2-40B4-BE49-F238E27FC236}">
                <a16:creationId xmlns:a16="http://schemas.microsoft.com/office/drawing/2014/main" id="{1F34CC21-C5D2-93A2-5865-EBC49AD1F8E3}"/>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solidFill>
                  <a:schemeClr val="bg2"/>
                </a:solidFill>
              </a:rPr>
              <a:t>余白を</a:t>
            </a:r>
            <a:r>
              <a:rPr lang="en-US" altLang="ja-JP" sz="1200">
                <a:solidFill>
                  <a:schemeClr val="bg2"/>
                </a:solidFill>
              </a:rPr>
              <a:t>1.5</a:t>
            </a:r>
            <a:r>
              <a:rPr lang="ja-JP" altLang="en-US" sz="1200">
                <a:solidFill>
                  <a:schemeClr val="bg2"/>
                </a:solidFill>
              </a:rPr>
              <a:t>ｃｍ程度設けること（提出時にはこの部分は削除してください）</a:t>
            </a:r>
          </a:p>
        </p:txBody>
      </p:sp>
      <p:sp>
        <p:nvSpPr>
          <p:cNvPr id="18437" name="Text Box 10">
            <a:extLst>
              <a:ext uri="{FF2B5EF4-FFF2-40B4-BE49-F238E27FC236}">
                <a16:creationId xmlns:a16="http://schemas.microsoft.com/office/drawing/2014/main" id="{B6A678F0-2679-BF74-0C35-5CCF113F405A}"/>
              </a:ext>
            </a:extLst>
          </p:cNvPr>
          <p:cNvSpPr txBox="1">
            <a:spLocks noChangeArrowheads="1"/>
          </p:cNvSpPr>
          <p:nvPr/>
        </p:nvSpPr>
        <p:spPr bwMode="auto">
          <a:xfrm>
            <a:off x="1470025" y="6615113"/>
            <a:ext cx="494506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solidFill>
                  <a:schemeClr val="bg2"/>
                </a:solidFill>
              </a:rPr>
              <a:t>余白を</a:t>
            </a:r>
            <a:r>
              <a:rPr lang="en-US" altLang="ja-JP" sz="1200">
                <a:solidFill>
                  <a:schemeClr val="bg2"/>
                </a:solidFill>
              </a:rPr>
              <a:t>1.5</a:t>
            </a:r>
            <a:r>
              <a:rPr lang="ja-JP" altLang="en-US" sz="1200">
                <a:solidFill>
                  <a:schemeClr val="bg2"/>
                </a:solidFill>
              </a:rPr>
              <a:t>ｃｍ程度設けること（提出時にはこの部分は削除してください）</a:t>
            </a:r>
          </a:p>
          <a:p>
            <a:pPr eaLnBrk="1" hangingPunct="1">
              <a:spcBef>
                <a:spcPct val="50000"/>
              </a:spcBef>
              <a:buFontTx/>
              <a:buNone/>
            </a:pPr>
            <a:endParaRPr lang="ja-JP" altLang="en-US" sz="1200">
              <a:solidFill>
                <a:schemeClr val="bg2"/>
              </a:solidFill>
            </a:endParaRPr>
          </a:p>
        </p:txBody>
      </p:sp>
      <p:sp>
        <p:nvSpPr>
          <p:cNvPr id="18438" name="Text Box 11">
            <a:extLst>
              <a:ext uri="{FF2B5EF4-FFF2-40B4-BE49-F238E27FC236}">
                <a16:creationId xmlns:a16="http://schemas.microsoft.com/office/drawing/2014/main" id="{93A7DC21-50D0-0EF2-5DFC-E1396AA4DD31}"/>
              </a:ext>
            </a:extLst>
          </p:cNvPr>
          <p:cNvSpPr txBox="1">
            <a:spLocks noChangeArrowheads="1"/>
          </p:cNvSpPr>
          <p:nvPr/>
        </p:nvSpPr>
        <p:spPr bwMode="auto">
          <a:xfrm>
            <a:off x="2589213" y="644525"/>
            <a:ext cx="7372350" cy="284163"/>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＜留意事項＞事業全体及び各要素技術等の目標並びに実証等の内容について、以下の表に記載してください。</a:t>
            </a:r>
          </a:p>
        </p:txBody>
      </p:sp>
      <p:graphicFrame>
        <p:nvGraphicFramePr>
          <p:cNvPr id="5170" name="Group 50">
            <a:extLst>
              <a:ext uri="{FF2B5EF4-FFF2-40B4-BE49-F238E27FC236}">
                <a16:creationId xmlns:a16="http://schemas.microsoft.com/office/drawing/2014/main" id="{9222BF60-2744-6392-AFA3-08FC54F5D3D0}"/>
              </a:ext>
            </a:extLst>
          </p:cNvPr>
          <p:cNvGraphicFramePr>
            <a:graphicFrameLocks noGrp="1"/>
          </p:cNvGraphicFramePr>
          <p:nvPr/>
        </p:nvGraphicFramePr>
        <p:xfrm>
          <a:off x="419100" y="1006475"/>
          <a:ext cx="9329738" cy="5562601"/>
        </p:xfrm>
        <a:graphic>
          <a:graphicData uri="http://schemas.openxmlformats.org/drawingml/2006/table">
            <a:tbl>
              <a:tblPr/>
              <a:tblGrid>
                <a:gridCol w="1274948">
                  <a:extLst>
                    <a:ext uri="{9D8B030D-6E8A-4147-A177-3AD203B41FA5}">
                      <a16:colId xmlns:a16="http://schemas.microsoft.com/office/drawing/2014/main" val="20000"/>
                    </a:ext>
                  </a:extLst>
                </a:gridCol>
                <a:gridCol w="2280778">
                  <a:extLst>
                    <a:ext uri="{9D8B030D-6E8A-4147-A177-3AD203B41FA5}">
                      <a16:colId xmlns:a16="http://schemas.microsoft.com/office/drawing/2014/main" val="20001"/>
                    </a:ext>
                  </a:extLst>
                </a:gridCol>
                <a:gridCol w="2504723">
                  <a:extLst>
                    <a:ext uri="{9D8B030D-6E8A-4147-A177-3AD203B41FA5}">
                      <a16:colId xmlns:a16="http://schemas.microsoft.com/office/drawing/2014/main" val="20002"/>
                    </a:ext>
                  </a:extLst>
                </a:gridCol>
                <a:gridCol w="3269289">
                  <a:extLst>
                    <a:ext uri="{9D8B030D-6E8A-4147-A177-3AD203B41FA5}">
                      <a16:colId xmlns:a16="http://schemas.microsoft.com/office/drawing/2014/main" val="20003"/>
                    </a:ext>
                  </a:extLst>
                </a:gridCol>
              </a:tblGrid>
              <a:tr h="426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実証項目</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最終目標</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（最終年度に到達する目標）</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令和７年度に達成する目標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令和７年度の実証等の内容</a:t>
                      </a:r>
                      <a:endParaRPr kumimoji="1" lang="en-US" altLang="ja-JP" sz="1100" b="1"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（左記目標を達成するための具体的取組）</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84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r>
                        <a:rPr kumimoji="1" lang="ja-JP" altLang="en-US" sz="900" b="0" i="0" u="none" strike="noStrike" cap="none" normalizeH="0" baseline="0" dirty="0">
                          <a:ln>
                            <a:noFill/>
                          </a:ln>
                          <a:solidFill>
                            <a:schemeClr val="bg2"/>
                          </a:solidFill>
                          <a:effectLst/>
                          <a:latin typeface="Arial" charset="0"/>
                          <a:ea typeface="ＭＳ Ｐゴシック" pitchFamily="50" charset="-128"/>
                        </a:rPr>
                        <a:t>事業実施期間全体での、目標についてできるだけ具体的かつ定量的に記載してください</a:t>
                      </a: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bg2"/>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r>
                        <a:rPr kumimoji="1" lang="ja-JP" altLang="en-US" sz="900" b="0" i="0" u="none" strike="noStrike" cap="none" normalizeH="0" baseline="0" dirty="0">
                          <a:ln>
                            <a:noFill/>
                          </a:ln>
                          <a:solidFill>
                            <a:schemeClr val="bg2"/>
                          </a:solidFill>
                          <a:effectLst/>
                          <a:latin typeface="Arial" charset="0"/>
                          <a:ea typeface="ＭＳ Ｐゴシック" pitchFamily="50" charset="-128"/>
                        </a:rPr>
                        <a:t>令和７年度の事業全体として</a:t>
                      </a:r>
                      <a:r>
                        <a:rPr kumimoji="1" lang="ja-JP" altLang="en-US" sz="900" b="0" i="0" u="none" strike="noStrike" kern="1200" cap="none" normalizeH="0" baseline="0" dirty="0">
                          <a:ln>
                            <a:noFill/>
                          </a:ln>
                          <a:solidFill>
                            <a:schemeClr val="bg2"/>
                          </a:solidFill>
                          <a:effectLst/>
                          <a:latin typeface="Arial" charset="0"/>
                          <a:ea typeface="ＭＳ Ｐゴシック" pitchFamily="50" charset="-128"/>
                          <a:cs typeface="+mn-cs"/>
                        </a:rPr>
                        <a:t>の</a:t>
                      </a:r>
                      <a:r>
                        <a:rPr kumimoji="1" lang="ja-JP" altLang="en-US" sz="900" b="0" i="0" u="none" strike="noStrike" cap="none" normalizeH="0" baseline="0" dirty="0">
                          <a:ln>
                            <a:noFill/>
                          </a:ln>
                          <a:solidFill>
                            <a:schemeClr val="bg2"/>
                          </a:solidFill>
                          <a:effectLst/>
                          <a:latin typeface="Arial" charset="0"/>
                          <a:ea typeface="ＭＳ Ｐゴシック" pitchFamily="50" charset="-128"/>
                        </a:rPr>
                        <a:t>目標について、できるだけ具体的かつ定量的に記載してください</a:t>
                      </a: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r>
                        <a:rPr kumimoji="1" lang="ja-JP" altLang="en-US" sz="900" b="0" i="0" u="none" strike="noStrike" cap="none" normalizeH="0" baseline="0" dirty="0">
                          <a:ln>
                            <a:noFill/>
                          </a:ln>
                          <a:solidFill>
                            <a:schemeClr val="bg2"/>
                          </a:solidFill>
                          <a:effectLst/>
                          <a:latin typeface="Arial" charset="0"/>
                          <a:ea typeface="ＭＳ Ｐゴシック" pitchFamily="50" charset="-128"/>
                        </a:rPr>
                        <a:t>令和７年度に実施予定の内容について、できるだけ具体的かつ定量的に記載してください</a:t>
                      </a: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endParaRPr kumimoji="1" lang="ja-JP" altLang="en-US" sz="900" b="0" i="0" u="none" strike="noStrike" cap="none" normalizeH="0" baseline="0" dirty="0">
                        <a:ln>
                          <a:noFill/>
                        </a:ln>
                        <a:solidFill>
                          <a:schemeClr val="bg2"/>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bg2"/>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44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bg2"/>
                          </a:solidFill>
                          <a:effectLst/>
                          <a:latin typeface="Arial" charset="0"/>
                          <a:ea typeface="ＭＳ Ｐゴシック" pitchFamily="50" charset="-128"/>
                        </a:rPr>
                        <a:t>水素製造設備の設計及び○○</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r>
                        <a:rPr kumimoji="1" lang="ja-JP" altLang="en-US" sz="900" b="0" i="0" u="none" strike="noStrike" cap="none" normalizeH="0" baseline="0" dirty="0">
                          <a:ln>
                            <a:noFill/>
                          </a:ln>
                          <a:solidFill>
                            <a:schemeClr val="bg2"/>
                          </a:solidFill>
                          <a:effectLst/>
                          <a:latin typeface="Arial" charset="0"/>
                          <a:ea typeface="ＭＳ Ｐゴシック" pitchFamily="50" charset="-128"/>
                        </a:rPr>
                        <a:t>事業実施期間全体での個々の実証の目標について、できるだけ具体的かつ定量的に記載してください</a:t>
                      </a: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endParaRPr kumimoji="1" lang="ja-JP" altLang="en-US" sz="900" b="0" i="0" u="none" strike="noStrike" cap="none" normalizeH="0" baseline="0" dirty="0">
                        <a:ln>
                          <a:noFill/>
                        </a:ln>
                        <a:solidFill>
                          <a:schemeClr val="bg2"/>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r>
                        <a:rPr kumimoji="1" lang="ja-JP" altLang="en-US" sz="900" b="0" i="0" u="none" strike="noStrike" cap="none" normalizeH="0" baseline="0" dirty="0">
                          <a:ln>
                            <a:noFill/>
                          </a:ln>
                          <a:solidFill>
                            <a:schemeClr val="bg2"/>
                          </a:solidFill>
                          <a:effectLst/>
                          <a:latin typeface="Arial" charset="0"/>
                          <a:ea typeface="ＭＳ Ｐゴシック" pitchFamily="50" charset="-128"/>
                        </a:rPr>
                        <a:t>実証等の目標について、できるだけ具体的かつ定量的に記載してください</a:t>
                      </a: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endParaRPr kumimoji="1" lang="ja-JP" altLang="en-US" sz="900" b="0" i="0" u="none" strike="noStrike" cap="none" normalizeH="0" baseline="0" dirty="0">
                        <a:ln>
                          <a:noFill/>
                        </a:ln>
                        <a:solidFill>
                          <a:schemeClr val="bg2"/>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r>
                        <a:rPr kumimoji="1" lang="ja-JP" altLang="en-US" sz="900" b="0" i="0" u="none" strike="noStrike" cap="none" normalizeH="0" baseline="0" dirty="0">
                          <a:ln>
                            <a:noFill/>
                          </a:ln>
                          <a:solidFill>
                            <a:schemeClr val="bg2"/>
                          </a:solidFill>
                          <a:effectLst/>
                          <a:latin typeface="Arial" charset="0"/>
                          <a:ea typeface="ＭＳ Ｐゴシック" pitchFamily="50" charset="-128"/>
                        </a:rPr>
                        <a:t>令和７年度に実施予定の内容について、できるだけ具体的かつ定量的に記載してください</a:t>
                      </a:r>
                      <a:r>
                        <a:rPr kumimoji="1" lang="en-US" altLang="ja-JP" sz="900" b="0" i="0" u="none" strike="noStrike" cap="none" normalizeH="0" baseline="0" dirty="0">
                          <a:ln>
                            <a:noFill/>
                          </a:ln>
                          <a:solidFill>
                            <a:schemeClr val="bg2"/>
                          </a:solidFill>
                          <a:effectLst/>
                          <a:latin typeface="Arial" charset="0"/>
                          <a:ea typeface="ＭＳ Ｐゴシック" pitchFamily="50" charset="-128"/>
                        </a:rPr>
                        <a:t>】</a:t>
                      </a:r>
                      <a:endParaRPr kumimoji="1" lang="ja-JP" altLang="en-US" sz="900" b="0" i="0" u="none" strike="noStrike" cap="none" normalizeH="0" baseline="0" dirty="0">
                        <a:ln>
                          <a:noFill/>
                        </a:ln>
                        <a:solidFill>
                          <a:schemeClr val="bg2"/>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27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bg2"/>
                          </a:solidFill>
                          <a:effectLst/>
                          <a:latin typeface="Arial" charset="0"/>
                          <a:ea typeface="ＭＳ Ｐゴシック" pitchFamily="50" charset="-128"/>
                        </a:rPr>
                        <a:t>水素利用△△の設置</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cap="none" normalizeH="0" baseline="0" dirty="0">
                        <a:ln>
                          <a:noFill/>
                        </a:ln>
                        <a:solidFill>
                          <a:srgbClr val="FF0000"/>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3522">
                <a:tc>
                  <a:txBody>
                    <a:bodyPr/>
                    <a:lstStyle/>
                    <a:p>
                      <a:pPr algn="l" fontAlgn="ctr"/>
                      <a:r>
                        <a:rPr lang="ja-JP" altLang="en-US" sz="1100" u="none" strike="noStrike" dirty="0">
                          <a:solidFill>
                            <a:schemeClr val="bg1">
                              <a:lumMod val="65000"/>
                            </a:schemeClr>
                          </a:solidFill>
                          <a:effectLst/>
                        </a:rPr>
                        <a:t>水素利用</a:t>
                      </a:r>
                      <a:r>
                        <a:rPr lang="ja-JP" altLang="en-US" sz="1100" b="0" i="0" u="none" strike="noStrike" dirty="0">
                          <a:solidFill>
                            <a:schemeClr val="bg1">
                              <a:lumMod val="65000"/>
                            </a:schemeClr>
                          </a:solidFill>
                          <a:effectLst/>
                          <a:latin typeface="+mn-lt"/>
                        </a:rPr>
                        <a:t>△△の設置</a:t>
                      </a:r>
                      <a:endParaRPr lang="ja-JP" altLang="en-US" sz="1100" b="0" i="0" u="none" strike="noStrike" dirty="0">
                        <a:solidFill>
                          <a:schemeClr val="bg1">
                            <a:lumMod val="65000"/>
                          </a:schemeClr>
                        </a:solidFill>
                        <a:effectLst/>
                        <a:latin typeface="ＭＳ Ｐゴシック"/>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95717">
                <a:tc>
                  <a:txBody>
                    <a:bodyPr/>
                    <a:lstStyle/>
                    <a:p>
                      <a:pPr algn="l" fontAlgn="ctr"/>
                      <a:r>
                        <a:rPr lang="ja-JP" altLang="en-US" sz="1100" u="none" strike="noStrike" dirty="0">
                          <a:solidFill>
                            <a:schemeClr val="bg1">
                              <a:lumMod val="65000"/>
                            </a:schemeClr>
                          </a:solidFill>
                          <a:effectLst/>
                        </a:rPr>
                        <a:t>△△△△の検証・評価</a:t>
                      </a:r>
                      <a:endParaRPr lang="ja-JP" altLang="en-US" sz="1100" b="0" i="0" u="none" strike="noStrike" dirty="0">
                        <a:solidFill>
                          <a:schemeClr val="bg1">
                            <a:lumMod val="65000"/>
                          </a:schemeClr>
                        </a:solidFill>
                        <a:effectLst/>
                        <a:latin typeface="ＭＳ Ｐゴシック"/>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677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100" b="0" i="0" u="none" strike="noStrike" dirty="0">
                          <a:solidFill>
                            <a:schemeClr val="bg1">
                              <a:lumMod val="65000"/>
                            </a:schemeClr>
                          </a:solidFill>
                          <a:effectLst/>
                          <a:latin typeface="ＭＳ Ｐゴシック"/>
                        </a:rPr>
                        <a:t>○○○の実証</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bg2"/>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1583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bg2"/>
                          </a:solidFill>
                          <a:effectLst/>
                          <a:latin typeface="Arial" charset="0"/>
                          <a:ea typeface="ＭＳ Ｐゴシック" pitchFamily="50" charset="-128"/>
                        </a:rPr>
                        <a:t>水素サプライチェーンの普及展開・事業化検討</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a:ln>
                            <a:noFill/>
                          </a:ln>
                          <a:solidFill>
                            <a:schemeClr val="bg2"/>
                          </a:solidFill>
                          <a:effectLst/>
                          <a:latin typeface="Arial" charset="0"/>
                          <a:ea typeface="ＭＳ Ｐゴシック" pitchFamily="50" charset="-128"/>
                        </a:rPr>
                        <a:t>【2035</a:t>
                      </a:r>
                      <a:r>
                        <a:rPr kumimoji="1" lang="ja-JP" altLang="en-US" sz="1000" b="0" i="0" u="none" strike="noStrike" cap="none" normalizeH="0" baseline="0" dirty="0">
                          <a:ln>
                            <a:noFill/>
                          </a:ln>
                          <a:solidFill>
                            <a:schemeClr val="bg2"/>
                          </a:solidFill>
                          <a:effectLst/>
                          <a:latin typeface="Arial" charset="0"/>
                          <a:ea typeface="ＭＳ Ｐゴシック" pitchFamily="50" charset="-128"/>
                        </a:rPr>
                        <a:t>年に向けた水素供給価格の目標、価格目標達成に向けた個別の設備等の価格目標、実証モデルの全国への展開目標、単純投資回収年数等、事業化・普及に向けた目標設定は、必ず記載してください</a:t>
                      </a:r>
                      <a:r>
                        <a:rPr kumimoji="1" lang="en-US" altLang="ja-JP" sz="1000" b="0" i="0" u="none" strike="noStrike" cap="none" normalizeH="0" baseline="0" dirty="0">
                          <a:ln>
                            <a:noFill/>
                          </a:ln>
                          <a:solidFill>
                            <a:schemeClr val="bg2"/>
                          </a:solidFill>
                          <a:effectLst/>
                          <a:latin typeface="Arial" charset="0"/>
                          <a:ea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9571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100" b="0" i="0" u="none" strike="noStrike" dirty="0">
                          <a:solidFill>
                            <a:schemeClr val="bg1">
                              <a:lumMod val="65000"/>
                            </a:schemeClr>
                          </a:solidFill>
                          <a:effectLst/>
                          <a:latin typeface="ＭＳ Ｐゴシック"/>
                        </a:rPr>
                        <a:t>CO2</a:t>
                      </a:r>
                      <a:r>
                        <a:rPr lang="ja-JP" altLang="en-US" sz="1100" b="0" i="0" u="none" strike="noStrike" dirty="0">
                          <a:solidFill>
                            <a:schemeClr val="bg1">
                              <a:lumMod val="65000"/>
                            </a:schemeClr>
                          </a:solidFill>
                          <a:effectLst/>
                          <a:latin typeface="ＭＳ Ｐゴシック"/>
                        </a:rPr>
                        <a:t>削減効果</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a:ln>
                            <a:noFill/>
                          </a:ln>
                          <a:solidFill>
                            <a:schemeClr val="bg2"/>
                          </a:solidFill>
                          <a:effectLst/>
                          <a:latin typeface="Arial" charset="0"/>
                          <a:ea typeface="ＭＳ Ｐゴシック" pitchFamily="50" charset="-128"/>
                        </a:rPr>
                        <a:t>【</a:t>
                      </a:r>
                      <a:r>
                        <a:rPr kumimoji="1" lang="ja-JP" altLang="en-US" sz="1000" b="0" i="0" u="none" strike="noStrike" cap="none" normalizeH="0" baseline="0" dirty="0">
                          <a:ln>
                            <a:noFill/>
                          </a:ln>
                          <a:solidFill>
                            <a:schemeClr val="bg2"/>
                          </a:solidFill>
                          <a:effectLst/>
                          <a:latin typeface="Arial" charset="0"/>
                          <a:ea typeface="ＭＳ Ｐゴシック" pitchFamily="50" charset="-128"/>
                        </a:rPr>
                        <a:t>実証による</a:t>
                      </a:r>
                      <a:r>
                        <a:rPr kumimoji="1" lang="en-US" altLang="ja-JP" sz="1000" b="0" i="0" u="none" strike="noStrike" cap="none" normalizeH="0" baseline="0" dirty="0">
                          <a:ln>
                            <a:noFill/>
                          </a:ln>
                          <a:solidFill>
                            <a:schemeClr val="bg2"/>
                          </a:solidFill>
                          <a:effectLst/>
                          <a:latin typeface="Arial" charset="0"/>
                          <a:ea typeface="ＭＳ Ｐゴシック" pitchFamily="50" charset="-128"/>
                        </a:rPr>
                        <a:t>CO2</a:t>
                      </a:r>
                      <a:r>
                        <a:rPr kumimoji="1" lang="ja-JP" altLang="en-US" sz="1000" b="0" i="0" u="none" strike="noStrike" cap="none" normalizeH="0" baseline="0" dirty="0">
                          <a:ln>
                            <a:noFill/>
                          </a:ln>
                          <a:solidFill>
                            <a:schemeClr val="bg2"/>
                          </a:solidFill>
                          <a:effectLst/>
                          <a:latin typeface="Arial" charset="0"/>
                          <a:ea typeface="ＭＳ Ｐゴシック" pitchFamily="50" charset="-128"/>
                        </a:rPr>
                        <a:t>削減効果、及びそれが普及した場合の</a:t>
                      </a:r>
                      <a:r>
                        <a:rPr kumimoji="1" lang="en-US" altLang="ja-JP" sz="1000" b="0" i="0" u="none" strike="noStrike" cap="none" normalizeH="0" baseline="0" dirty="0">
                          <a:ln>
                            <a:noFill/>
                          </a:ln>
                          <a:solidFill>
                            <a:schemeClr val="bg2"/>
                          </a:solidFill>
                          <a:effectLst/>
                          <a:latin typeface="Arial" charset="0"/>
                          <a:ea typeface="ＭＳ Ｐゴシック" pitchFamily="50" charset="-128"/>
                        </a:rPr>
                        <a:t>2035</a:t>
                      </a:r>
                      <a:r>
                        <a:rPr kumimoji="1" lang="ja-JP" altLang="en-US" sz="1000" b="0" i="0" u="none" strike="noStrike" cap="none" normalizeH="0" baseline="0" dirty="0">
                          <a:ln>
                            <a:noFill/>
                          </a:ln>
                          <a:solidFill>
                            <a:schemeClr val="bg2"/>
                          </a:solidFill>
                          <a:effectLst/>
                          <a:latin typeface="Arial" charset="0"/>
                          <a:ea typeface="ＭＳ Ｐゴシック" pitchFamily="50" charset="-128"/>
                        </a:rPr>
                        <a:t>年における波及効果は、必ず記載してください</a:t>
                      </a:r>
                      <a:r>
                        <a:rPr kumimoji="1" lang="en-US" altLang="ja-JP" sz="1000" b="0" i="0" u="none" strike="noStrike" cap="none" normalizeH="0" baseline="0" dirty="0">
                          <a:ln>
                            <a:noFill/>
                          </a:ln>
                          <a:solidFill>
                            <a:schemeClr val="bg2"/>
                          </a:solidFill>
                          <a:effectLst/>
                          <a:latin typeface="Arial" charset="0"/>
                          <a:ea typeface="ＭＳ Ｐゴシック" pitchFamily="50" charset="-128"/>
                        </a:rPr>
                        <a:t>】</a:t>
                      </a:r>
                      <a:endParaRPr kumimoji="1" lang="ja-JP" altLang="en-US" sz="1000" b="0" i="0" u="none" strike="noStrike" cap="none" normalizeH="0" baseline="0" dirty="0">
                        <a:ln>
                          <a:noFill/>
                        </a:ln>
                        <a:solidFill>
                          <a:schemeClr val="bg2"/>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8491" name="スライド番号プレースホルダー 1">
            <a:extLst>
              <a:ext uri="{FF2B5EF4-FFF2-40B4-BE49-F238E27FC236}">
                <a16:creationId xmlns:a16="http://schemas.microsoft.com/office/drawing/2014/main" id="{CE949033-2311-CC02-B3DF-DB2E3EE92BC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DC2D416D-FB7E-4FCC-9EF8-6E37492A55CE}" type="slidenum">
              <a:rPr lang="en-US" altLang="ja-JP" sz="1500" smtClean="0"/>
              <a:pPr>
                <a:spcBef>
                  <a:spcPct val="0"/>
                </a:spcBef>
                <a:buFontTx/>
                <a:buNone/>
              </a:pPr>
              <a:t>8</a:t>
            </a:fld>
            <a:endParaRPr lang="en-US" altLang="ja-JP" sz="1500"/>
          </a:p>
        </p:txBody>
      </p:sp>
      <p:sp>
        <p:nvSpPr>
          <p:cNvPr id="18492" name="AutoShape 7">
            <a:extLst>
              <a:ext uri="{FF2B5EF4-FFF2-40B4-BE49-F238E27FC236}">
                <a16:creationId xmlns:a16="http://schemas.microsoft.com/office/drawing/2014/main" id="{CC74C5E5-2EFA-5E59-C154-DB8382AE756D}"/>
              </a:ext>
            </a:extLst>
          </p:cNvPr>
          <p:cNvSpPr>
            <a:spLocks/>
          </p:cNvSpPr>
          <p:nvPr/>
        </p:nvSpPr>
        <p:spPr bwMode="auto">
          <a:xfrm>
            <a:off x="1317625" y="6621463"/>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bg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8C52D27D-0921-7B10-80A6-0F68C64B730A}"/>
              </a:ext>
            </a:extLst>
          </p:cNvPr>
          <p:cNvSpPr txBox="1">
            <a:spLocks noChangeArrowheads="1"/>
          </p:cNvSpPr>
          <p:nvPr/>
        </p:nvSpPr>
        <p:spPr bwMode="auto">
          <a:xfrm>
            <a:off x="419100" y="673100"/>
            <a:ext cx="5067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地方自治体及び設置場所との調整状況</a:t>
            </a:r>
          </a:p>
        </p:txBody>
      </p:sp>
      <p:sp>
        <p:nvSpPr>
          <p:cNvPr id="19459" name="Text Box 7">
            <a:extLst>
              <a:ext uri="{FF2B5EF4-FFF2-40B4-BE49-F238E27FC236}">
                <a16:creationId xmlns:a16="http://schemas.microsoft.com/office/drawing/2014/main" id="{06A03063-C46D-1EB5-DDAA-73FD93216A04}"/>
              </a:ext>
            </a:extLst>
          </p:cNvPr>
          <p:cNvSpPr txBox="1">
            <a:spLocks noChangeArrowheads="1"/>
          </p:cNvSpPr>
          <p:nvPr/>
        </p:nvSpPr>
        <p:spPr bwMode="auto">
          <a:xfrm>
            <a:off x="419100" y="1779588"/>
            <a:ext cx="9436100" cy="133882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800" dirty="0"/>
              <a:t>＜留意事項＞</a:t>
            </a:r>
          </a:p>
          <a:p>
            <a:pPr eaLnBrk="1" hangingPunct="1">
              <a:spcBef>
                <a:spcPct val="50000"/>
              </a:spcBef>
              <a:buFontTx/>
              <a:buNone/>
              <a:defRPr/>
            </a:pPr>
            <a:r>
              <a:rPr lang="en-US" altLang="ja-JP" sz="1800" dirty="0"/>
              <a:t>※</a:t>
            </a:r>
            <a:r>
              <a:rPr lang="ja-JP" altLang="en-US" sz="1800" dirty="0"/>
              <a:t>地方自治体とどのように連携するのか、機械設置場所との調整状況を補足する必要があれば、資料を追加してください。</a:t>
            </a:r>
            <a:br>
              <a:rPr lang="en-US" altLang="ja-JP" sz="1800" dirty="0"/>
            </a:br>
            <a:r>
              <a:rPr lang="ja-JP" altLang="en-US" sz="1800" dirty="0"/>
              <a:t>ただし、資料は１枚以内とします。</a:t>
            </a:r>
          </a:p>
        </p:txBody>
      </p:sp>
      <p:sp>
        <p:nvSpPr>
          <p:cNvPr id="19460" name="スライド番号プレースホルダー 1">
            <a:extLst>
              <a:ext uri="{FF2B5EF4-FFF2-40B4-BE49-F238E27FC236}">
                <a16:creationId xmlns:a16="http://schemas.microsoft.com/office/drawing/2014/main" id="{73DBE6E9-2A14-EEC4-3673-F9E47F337A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9651DF8-5E69-4725-9DDD-8A5486CE6B79}" type="slidenum">
              <a:rPr lang="en-US" altLang="ja-JP" sz="1500" smtClean="0"/>
              <a:pPr>
                <a:spcBef>
                  <a:spcPct val="0"/>
                </a:spcBef>
                <a:buFontTx/>
                <a:buNone/>
              </a:pPr>
              <a:t>9</a:t>
            </a:fld>
            <a:endParaRPr lang="en-US" altLang="ja-JP" sz="1500"/>
          </a:p>
        </p:txBody>
      </p:sp>
      <p:sp>
        <p:nvSpPr>
          <p:cNvPr id="19461" name="AutoShape 7">
            <a:extLst>
              <a:ext uri="{FF2B5EF4-FFF2-40B4-BE49-F238E27FC236}">
                <a16:creationId xmlns:a16="http://schemas.microsoft.com/office/drawing/2014/main" id="{2747448F-FFF9-1814-FF26-D463541A7282}"/>
              </a:ext>
            </a:extLst>
          </p:cNvPr>
          <p:cNvSpPr>
            <a:spLocks/>
          </p:cNvSpPr>
          <p:nvPr/>
        </p:nvSpPr>
        <p:spPr bwMode="auto">
          <a:xfrm>
            <a:off x="1295400" y="114300"/>
            <a:ext cx="152400" cy="504825"/>
          </a:xfrm>
          <a:prstGeom prst="rightBrace">
            <a:avLst>
              <a:gd name="adj1" fmla="val 41667"/>
              <a:gd name="adj2" fmla="val 50000"/>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2" name="Text Box 8">
            <a:extLst>
              <a:ext uri="{FF2B5EF4-FFF2-40B4-BE49-F238E27FC236}">
                <a16:creationId xmlns:a16="http://schemas.microsoft.com/office/drawing/2014/main" id="{CC0AA35F-98BA-45D1-E5BB-5B9F6E8532A5}"/>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solidFill>
                  <a:schemeClr val="bg2"/>
                </a:solidFill>
              </a:rPr>
              <a:t>余白を</a:t>
            </a:r>
            <a:r>
              <a:rPr lang="en-US" altLang="ja-JP" sz="1200">
                <a:solidFill>
                  <a:schemeClr val="bg2"/>
                </a:solidFill>
              </a:rPr>
              <a:t>1.5</a:t>
            </a:r>
            <a:r>
              <a:rPr lang="ja-JP" altLang="en-US" sz="1200">
                <a:solidFill>
                  <a:schemeClr val="bg2"/>
                </a:solidFill>
              </a:rPr>
              <a:t>ｃｍ程度設けること（提出時にはこの部分は削除してください）</a:t>
            </a:r>
          </a:p>
        </p:txBody>
      </p:sp>
      <p:sp>
        <p:nvSpPr>
          <p:cNvPr id="19463" name="AutoShape 7">
            <a:extLst>
              <a:ext uri="{FF2B5EF4-FFF2-40B4-BE49-F238E27FC236}">
                <a16:creationId xmlns:a16="http://schemas.microsoft.com/office/drawing/2014/main" id="{FB55F9A4-A616-20BD-C8CC-DCEBE33F302E}"/>
              </a:ext>
            </a:extLst>
          </p:cNvPr>
          <p:cNvSpPr>
            <a:spLocks/>
          </p:cNvSpPr>
          <p:nvPr/>
        </p:nvSpPr>
        <p:spPr bwMode="auto">
          <a:xfrm>
            <a:off x="1804988" y="6672263"/>
            <a:ext cx="152400" cy="504825"/>
          </a:xfrm>
          <a:prstGeom prst="rightBrace">
            <a:avLst>
              <a:gd name="adj1" fmla="val 41667"/>
              <a:gd name="adj2" fmla="val 50000"/>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4" name="Text Box 8">
            <a:extLst>
              <a:ext uri="{FF2B5EF4-FFF2-40B4-BE49-F238E27FC236}">
                <a16:creationId xmlns:a16="http://schemas.microsoft.com/office/drawing/2014/main" id="{A40902F4-75A9-4F71-C529-147DBAB8BDD1}"/>
              </a:ext>
            </a:extLst>
          </p:cNvPr>
          <p:cNvSpPr txBox="1">
            <a:spLocks noChangeArrowheads="1"/>
          </p:cNvSpPr>
          <p:nvPr/>
        </p:nvSpPr>
        <p:spPr bwMode="auto">
          <a:xfrm>
            <a:off x="1985963" y="6900863"/>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solidFill>
                  <a:schemeClr val="bg2"/>
                </a:solidFill>
              </a:rPr>
              <a:t>余白を</a:t>
            </a:r>
            <a:r>
              <a:rPr lang="en-US" altLang="ja-JP" sz="1200">
                <a:solidFill>
                  <a:schemeClr val="bg2"/>
                </a:solidFill>
              </a:rPr>
              <a:t>1.5</a:t>
            </a:r>
            <a:r>
              <a:rPr lang="ja-JP" altLang="en-US" sz="1200">
                <a:solidFill>
                  <a:schemeClr val="bg2"/>
                </a:solidFill>
              </a:rPr>
              <a:t>ｃｍ程度設けること（提出時にはこの部分は削除してください）</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2776</Words>
  <PresentationFormat>ユーザー設定</PresentationFormat>
  <Paragraphs>231</Paragraphs>
  <Slides>10</Slides>
  <Notes>7</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6" baseType="lpstr">
      <vt:lpstr>ＭＳ Ｐゴシック</vt:lpstr>
      <vt:lpstr>メイリオ</vt:lpstr>
      <vt:lpstr>Arial</vt:lpstr>
      <vt:lpstr>Century</vt:lpstr>
      <vt:lpstr>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2022-01-17T11:52:01Z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95219f5a-2411-48e5-8455-780e79980248</vt:lpwstr>
  </property>
  <property fmtid="{D5CDD505-2E9C-101B-9397-08002B2CF9AE}" pid="8" name="MSIP_Label_ea60d57e-af5b-4752-ac57-3e4f28ca11dc_ContentBits">
    <vt:lpwstr>0</vt:lpwstr>
  </property>
</Properties>
</file>