
<file path=[Content_Types].xml><?xml version="1.0" encoding="utf-8"?>
<Types xmlns="http://schemas.openxmlformats.org/package/2006/content-types">
  <Default ContentType="application/vnd.openxmlformats-officedocument.oleObject" Extension="bin"/>
  <Default ContentType="image/x-emf" Extension="emf"/>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4"/>
  </p:notesMasterIdLst>
  <p:handoutMasterIdLst>
    <p:handoutMasterId r:id="rId25"/>
  </p:handoutMasterIdLst>
  <p:sldIdLst>
    <p:sldId id="309" r:id="rId2"/>
    <p:sldId id="292" r:id="rId3"/>
    <p:sldId id="296" r:id="rId4"/>
    <p:sldId id="302" r:id="rId5"/>
    <p:sldId id="301" r:id="rId6"/>
    <p:sldId id="303" r:id="rId7"/>
    <p:sldId id="284" r:id="rId8"/>
    <p:sldId id="272" r:id="rId9"/>
    <p:sldId id="306" r:id="rId10"/>
    <p:sldId id="298" r:id="rId11"/>
    <p:sldId id="275" r:id="rId12"/>
    <p:sldId id="276" r:id="rId13"/>
    <p:sldId id="268" r:id="rId14"/>
    <p:sldId id="269" r:id="rId15"/>
    <p:sldId id="305" r:id="rId16"/>
    <p:sldId id="288" r:id="rId17"/>
    <p:sldId id="287" r:id="rId18"/>
    <p:sldId id="299" r:id="rId19"/>
    <p:sldId id="304" r:id="rId20"/>
    <p:sldId id="307" r:id="rId21"/>
    <p:sldId id="274" r:id="rId22"/>
    <p:sldId id="300" r:id="rId23"/>
  </p:sldIdLst>
  <p:sldSz cx="10261600" cy="7200900"/>
  <p:notesSz cx="6858000" cy="987425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S" initials="" lastIdx="5" clrIdx="0"/>
  <p:cmAuthor id="2" name="前田 章吾（SHOGO MAEDA）" initials="" lastIdx="1" clrIdx="1"/>
  <p:cmAuthor id="3" name="済木 智貴（TOMOKI SAIKI）" initials="智済" lastIdx="1" clrIdx="2">
    <p:extLst>
      <p:ext uri="{19B8F6BF-5375-455C-9EA6-DF929625EA0E}">
        <p15:presenceInfo xmlns:p15="http://schemas.microsoft.com/office/powerpoint/2012/main" userId="S::SAIKI03@moe.go.jp::7d8ec3aa-0eb5-42f0-859e-70df5741a2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23" autoAdjust="0"/>
    <p:restoredTop sz="97476" autoAdjust="0"/>
  </p:normalViewPr>
  <p:slideViewPr>
    <p:cSldViewPr snapToGrid="0">
      <p:cViewPr varScale="1">
        <p:scale>
          <a:sx n="102" d="100"/>
          <a:sy n="102" d="100"/>
        </p:scale>
        <p:origin x="2040" y="72"/>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notesMasters/notesMaster1.xml" Type="http://schemas.openxmlformats.org/officeDocument/2006/relationships/notesMaster"/><Relationship Id="rId25" Target="handoutMasters/handoutMaster1.xml" Type="http://schemas.openxmlformats.org/officeDocument/2006/relationships/handoutMaster"/><Relationship Id="rId26" Target="commentAuthors.xml" Type="http://schemas.openxmlformats.org/officeDocument/2006/relationships/commentAuthors"/><Relationship Id="rId27" Target="presProps.xml" Type="http://schemas.openxmlformats.org/officeDocument/2006/relationships/presProps"/><Relationship Id="rId28" Target="viewProps.xml" Type="http://schemas.openxmlformats.org/officeDocument/2006/relationships/viewProps"/><Relationship Id="rId29" Target="theme/theme1.xml" Type="http://schemas.openxmlformats.org/officeDocument/2006/relationships/theme"/><Relationship Id="rId3" Target="slides/slide2.xml" Type="http://schemas.openxmlformats.org/officeDocument/2006/relationships/slide"/><Relationship Id="rId30"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133F5C3-4AEF-2E40-88E9-718169E0288E}"/>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FEDE16E1-F5A2-5ACC-D2A5-FED840871E9B}"/>
              </a:ext>
            </a:extLst>
          </p:cNvPr>
          <p:cNvSpPr>
            <a:spLocks noGrp="1" noChangeArrowheads="1"/>
          </p:cNvSpPr>
          <p:nvPr>
            <p:ph type="dt" sz="quarter"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1C9905B6-B618-1841-8A05-D3F41279B2C6}"/>
              </a:ext>
            </a:extLst>
          </p:cNvPr>
          <p:cNvSpPr>
            <a:spLocks noGrp="1" noChangeArrowheads="1"/>
          </p:cNvSpPr>
          <p:nvPr>
            <p:ph type="ftr" sz="quarter" idx="2"/>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7292F6FA-D3FD-1C2C-16D8-C89D942603D7}"/>
              </a:ext>
            </a:extLst>
          </p:cNvPr>
          <p:cNvSpPr>
            <a:spLocks noGrp="1" noChangeArrowheads="1"/>
          </p:cNvSpPr>
          <p:nvPr>
            <p:ph type="sldNum" sz="quarter" idx="3"/>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9F34DE0B-C550-4BBC-A2F0-D65C6A231C3E}"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A13144A-AEA2-4444-9657-6C74FC10CC71}"/>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7C5570D4-3C8B-59E6-CD49-B403FCE4DB7D}"/>
              </a:ext>
            </a:extLst>
          </p:cNvPr>
          <p:cNvSpPr>
            <a:spLocks noGrp="1" noChangeArrowheads="1"/>
          </p:cNvSpPr>
          <p:nvPr>
            <p:ph type="dt"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5C470D-8D13-C153-6F8B-B13CA8FB9E08}"/>
              </a:ext>
            </a:extLst>
          </p:cNvPr>
          <p:cNvSpPr>
            <a:spLocks noGrp="1" noRot="1" noChangeAspect="1" noChangeArrowheads="1" noTextEdit="1"/>
          </p:cNvSpPr>
          <p:nvPr>
            <p:ph type="sldImg" idx="2"/>
          </p:nvPr>
        </p:nvSpPr>
        <p:spPr bwMode="auto">
          <a:xfrm>
            <a:off x="790575" y="739775"/>
            <a:ext cx="5278438"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8E79D273-E710-85D5-DCDB-9AD3B02761AB}"/>
              </a:ext>
            </a:extLst>
          </p:cNvPr>
          <p:cNvSpPr>
            <a:spLocks noGrp="1" noChangeArrowheads="1"/>
          </p:cNvSpPr>
          <p:nvPr>
            <p:ph type="body" sz="quarter" idx="3"/>
          </p:nvPr>
        </p:nvSpPr>
        <p:spPr bwMode="auto">
          <a:xfrm>
            <a:off x="684213" y="4691063"/>
            <a:ext cx="5489575" cy="444341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2B7BA0B6-09AF-0B8A-E449-88BFE7167166}"/>
              </a:ext>
            </a:extLst>
          </p:cNvPr>
          <p:cNvSpPr>
            <a:spLocks noGrp="1" noChangeArrowheads="1"/>
          </p:cNvSpPr>
          <p:nvPr>
            <p:ph type="ftr" sz="quarter" idx="4"/>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EF71B221-0771-CD64-9832-84328581DB8B}"/>
              </a:ext>
            </a:extLst>
          </p:cNvPr>
          <p:cNvSpPr>
            <a:spLocks noGrp="1" noChangeArrowheads="1"/>
          </p:cNvSpPr>
          <p:nvPr>
            <p:ph type="sldNum" sz="quarter" idx="5"/>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8D55797C-2C5A-49A3-8D37-9C828296867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54931B1-601A-E47E-FD1C-651627185E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39D886A-216C-476E-B786-70D8A98BDB10}"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07E9E352-2587-2E08-8A7A-0092B74FA5E2}"/>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573EA3BF-FACE-BFBB-06E3-8C5A6231AC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1658F2CA-D22F-957B-5976-FEDFB2AB89E7}"/>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DA038253-5433-24A0-1707-AFF2D12886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6D18A95C-872F-C47F-B9A8-E26661370A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B233184-2BD2-4717-A456-031F7E22BB04}"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E91605DE-24FB-6814-14EA-9A92F806C1C1}"/>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B7EF99FA-F550-CA82-6C94-13B34407DF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F11A99DB-84D4-9C44-2F45-1563269038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D639369-96D7-4318-B2F4-60235766E7B9}" type="slidenum">
              <a:rPr lang="en-US" altLang="ja-JP" smtClean="0"/>
              <a:pPr/>
              <a:t>10</a:t>
            </a:fld>
            <a:endParaRPr lang="en-US" altLang="ja-JP"/>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0A4999BD-152B-03E4-611C-385CAD5F5E1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5CA3F68-2009-B95E-2583-F063EBD865F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E3D5766-DD24-3B61-7844-C1498EFD2106}"/>
              </a:ext>
            </a:extLst>
          </p:cNvPr>
          <p:cNvSpPr>
            <a:spLocks noGrp="1" noChangeArrowheads="1"/>
          </p:cNvSpPr>
          <p:nvPr>
            <p:ph type="sldNum" sz="quarter" idx="12"/>
          </p:nvPr>
        </p:nvSpPr>
        <p:spPr>
          <a:ln/>
        </p:spPr>
        <p:txBody>
          <a:bodyPr/>
          <a:lstStyle>
            <a:lvl1pPr>
              <a:defRPr/>
            </a:lvl1pPr>
          </a:lstStyle>
          <a:p>
            <a:pPr>
              <a:defRPr/>
            </a:pPr>
            <a:fld id="{263B0188-55F4-49F2-BC0E-174673AB6A6D}" type="slidenum">
              <a:rPr lang="en-US" altLang="ja-JP"/>
              <a:pPr>
                <a:defRPr/>
              </a:pPr>
              <a:t>‹#›</a:t>
            </a:fld>
            <a:endParaRPr lang="en-US" altLang="ja-JP"/>
          </a:p>
        </p:txBody>
      </p:sp>
    </p:spTree>
    <p:extLst>
      <p:ext uri="{BB962C8B-B14F-4D97-AF65-F5344CB8AC3E}">
        <p14:creationId xmlns:p14="http://schemas.microsoft.com/office/powerpoint/2010/main" val="3953469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3E280E5-4893-0AC4-D7B1-A791A6AD806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E350840-8CD9-CC2C-274F-22F184EAA1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4B4D60A-23E8-CAE7-5102-A36BA683DD49}"/>
              </a:ext>
            </a:extLst>
          </p:cNvPr>
          <p:cNvSpPr>
            <a:spLocks noGrp="1" noChangeArrowheads="1"/>
          </p:cNvSpPr>
          <p:nvPr>
            <p:ph type="sldNum" sz="quarter" idx="12"/>
          </p:nvPr>
        </p:nvSpPr>
        <p:spPr>
          <a:ln/>
        </p:spPr>
        <p:txBody>
          <a:bodyPr/>
          <a:lstStyle>
            <a:lvl1pPr>
              <a:defRPr/>
            </a:lvl1pPr>
          </a:lstStyle>
          <a:p>
            <a:pPr>
              <a:defRPr/>
            </a:pPr>
            <a:fld id="{45FC7483-7BFA-474A-93A6-C365F607D881}" type="slidenum">
              <a:rPr lang="en-US" altLang="ja-JP"/>
              <a:pPr>
                <a:defRPr/>
              </a:pPr>
              <a:t>‹#›</a:t>
            </a:fld>
            <a:endParaRPr lang="en-US" altLang="ja-JP"/>
          </a:p>
        </p:txBody>
      </p:sp>
    </p:spTree>
    <p:extLst>
      <p:ext uri="{BB962C8B-B14F-4D97-AF65-F5344CB8AC3E}">
        <p14:creationId xmlns:p14="http://schemas.microsoft.com/office/powerpoint/2010/main" val="429194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C358444-6C68-A7FC-9A97-254E324119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686808A-2007-5C76-EAAC-76DA682468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6602CFA-FE26-F7F9-D075-C026844E4636}"/>
              </a:ext>
            </a:extLst>
          </p:cNvPr>
          <p:cNvSpPr>
            <a:spLocks noGrp="1" noChangeArrowheads="1"/>
          </p:cNvSpPr>
          <p:nvPr>
            <p:ph type="sldNum" sz="quarter" idx="12"/>
          </p:nvPr>
        </p:nvSpPr>
        <p:spPr>
          <a:ln/>
        </p:spPr>
        <p:txBody>
          <a:bodyPr/>
          <a:lstStyle>
            <a:lvl1pPr>
              <a:defRPr/>
            </a:lvl1pPr>
          </a:lstStyle>
          <a:p>
            <a:pPr>
              <a:defRPr/>
            </a:pPr>
            <a:fld id="{70A6F6FE-E71B-497E-B6C9-669CE3B990DD}" type="slidenum">
              <a:rPr lang="en-US" altLang="ja-JP"/>
              <a:pPr>
                <a:defRPr/>
              </a:pPr>
              <a:t>‹#›</a:t>
            </a:fld>
            <a:endParaRPr lang="en-US" altLang="ja-JP"/>
          </a:p>
        </p:txBody>
      </p:sp>
    </p:spTree>
    <p:extLst>
      <p:ext uri="{BB962C8B-B14F-4D97-AF65-F5344CB8AC3E}">
        <p14:creationId xmlns:p14="http://schemas.microsoft.com/office/powerpoint/2010/main" val="2948764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236E553A-5A23-5938-9739-415E908EE3E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3D0B630-4A38-C162-2258-822DF0D0DA8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04706C12-CDC1-4070-2E6F-927627811745}"/>
              </a:ext>
            </a:extLst>
          </p:cNvPr>
          <p:cNvSpPr>
            <a:spLocks noGrp="1" noChangeArrowheads="1"/>
          </p:cNvSpPr>
          <p:nvPr>
            <p:ph type="sldNum" sz="quarter" idx="12"/>
          </p:nvPr>
        </p:nvSpPr>
        <p:spPr>
          <a:ln/>
        </p:spPr>
        <p:txBody>
          <a:bodyPr/>
          <a:lstStyle>
            <a:lvl1pPr>
              <a:defRPr/>
            </a:lvl1pPr>
          </a:lstStyle>
          <a:p>
            <a:pPr>
              <a:defRPr/>
            </a:pPr>
            <a:fld id="{6A639F71-44C0-4E34-AE2A-6D6B1909121D}" type="slidenum">
              <a:rPr lang="en-US" altLang="ja-JP"/>
              <a:pPr>
                <a:defRPr/>
              </a:pPr>
              <a:t>‹#›</a:t>
            </a:fld>
            <a:endParaRPr lang="en-US" altLang="ja-JP"/>
          </a:p>
        </p:txBody>
      </p:sp>
    </p:spTree>
    <p:extLst>
      <p:ext uri="{BB962C8B-B14F-4D97-AF65-F5344CB8AC3E}">
        <p14:creationId xmlns:p14="http://schemas.microsoft.com/office/powerpoint/2010/main" val="257975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CFA36FF-DD50-8E55-6154-06C3B6BBC8A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5F3DC28-6610-B2EF-37B1-44B2EBF1BE7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14B09CD-0721-5E55-3984-3F788360356A}"/>
              </a:ext>
            </a:extLst>
          </p:cNvPr>
          <p:cNvSpPr>
            <a:spLocks noGrp="1" noChangeArrowheads="1"/>
          </p:cNvSpPr>
          <p:nvPr>
            <p:ph type="sldNum" sz="quarter" idx="12"/>
          </p:nvPr>
        </p:nvSpPr>
        <p:spPr>
          <a:ln/>
        </p:spPr>
        <p:txBody>
          <a:bodyPr/>
          <a:lstStyle>
            <a:lvl1pPr>
              <a:defRPr/>
            </a:lvl1pPr>
          </a:lstStyle>
          <a:p>
            <a:pPr>
              <a:defRPr/>
            </a:pPr>
            <a:fld id="{1CC4805F-E603-495D-A499-887FF748CBB8}" type="slidenum">
              <a:rPr lang="en-US" altLang="ja-JP"/>
              <a:pPr>
                <a:defRPr/>
              </a:pPr>
              <a:t>‹#›</a:t>
            </a:fld>
            <a:endParaRPr lang="en-US" altLang="ja-JP"/>
          </a:p>
        </p:txBody>
      </p:sp>
    </p:spTree>
    <p:extLst>
      <p:ext uri="{BB962C8B-B14F-4D97-AF65-F5344CB8AC3E}">
        <p14:creationId xmlns:p14="http://schemas.microsoft.com/office/powerpoint/2010/main" val="1315640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63734D6-4517-38F1-BB2D-58CBCFB242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995B5BB-2770-1B7C-C06F-0B838074D9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5FDAB2-46C7-C50F-9EEB-F78214F6A2AC}"/>
              </a:ext>
            </a:extLst>
          </p:cNvPr>
          <p:cNvSpPr>
            <a:spLocks noGrp="1" noChangeArrowheads="1"/>
          </p:cNvSpPr>
          <p:nvPr>
            <p:ph type="sldNum" sz="quarter" idx="12"/>
          </p:nvPr>
        </p:nvSpPr>
        <p:spPr>
          <a:ln/>
        </p:spPr>
        <p:txBody>
          <a:bodyPr/>
          <a:lstStyle>
            <a:lvl1pPr>
              <a:defRPr/>
            </a:lvl1pPr>
          </a:lstStyle>
          <a:p>
            <a:pPr>
              <a:defRPr/>
            </a:pPr>
            <a:fld id="{4B1AAD04-34FB-4490-81E3-410DEF8FCF9E}" type="slidenum">
              <a:rPr lang="en-US" altLang="ja-JP"/>
              <a:pPr>
                <a:defRPr/>
              </a:pPr>
              <a:t>‹#›</a:t>
            </a:fld>
            <a:endParaRPr lang="en-US" altLang="ja-JP"/>
          </a:p>
        </p:txBody>
      </p:sp>
    </p:spTree>
    <p:extLst>
      <p:ext uri="{BB962C8B-B14F-4D97-AF65-F5344CB8AC3E}">
        <p14:creationId xmlns:p14="http://schemas.microsoft.com/office/powerpoint/2010/main" val="73633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1A01B753-1D32-1DD3-8899-4CFB661AAC3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88A535A-FE20-2A76-A3DB-D2B5077630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03006CD-A8E2-CFA7-1BFA-34D93672DFA2}"/>
              </a:ext>
            </a:extLst>
          </p:cNvPr>
          <p:cNvSpPr>
            <a:spLocks noGrp="1" noChangeArrowheads="1"/>
          </p:cNvSpPr>
          <p:nvPr>
            <p:ph type="sldNum" sz="quarter" idx="12"/>
          </p:nvPr>
        </p:nvSpPr>
        <p:spPr>
          <a:ln/>
        </p:spPr>
        <p:txBody>
          <a:bodyPr/>
          <a:lstStyle>
            <a:lvl1pPr>
              <a:defRPr/>
            </a:lvl1pPr>
          </a:lstStyle>
          <a:p>
            <a:pPr>
              <a:defRPr/>
            </a:pPr>
            <a:fld id="{F0E7C2F8-056E-46BF-9FB2-6968689BA644}" type="slidenum">
              <a:rPr lang="en-US" altLang="ja-JP"/>
              <a:pPr>
                <a:defRPr/>
              </a:pPr>
              <a:t>‹#›</a:t>
            </a:fld>
            <a:endParaRPr lang="en-US" altLang="ja-JP"/>
          </a:p>
        </p:txBody>
      </p:sp>
    </p:spTree>
    <p:extLst>
      <p:ext uri="{BB962C8B-B14F-4D97-AF65-F5344CB8AC3E}">
        <p14:creationId xmlns:p14="http://schemas.microsoft.com/office/powerpoint/2010/main" val="275141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12333D1D-6B30-9697-8D34-FDA269AB3D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3138013B-EE35-BE53-BE0B-CF8CA51E74C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3BEFABD2-E289-5461-DE7C-6C22C4DF2C2A}"/>
              </a:ext>
            </a:extLst>
          </p:cNvPr>
          <p:cNvSpPr>
            <a:spLocks noGrp="1" noChangeArrowheads="1"/>
          </p:cNvSpPr>
          <p:nvPr>
            <p:ph type="sldNum" sz="quarter" idx="12"/>
          </p:nvPr>
        </p:nvSpPr>
        <p:spPr>
          <a:ln/>
        </p:spPr>
        <p:txBody>
          <a:bodyPr/>
          <a:lstStyle>
            <a:lvl1pPr>
              <a:defRPr/>
            </a:lvl1pPr>
          </a:lstStyle>
          <a:p>
            <a:pPr>
              <a:defRPr/>
            </a:pPr>
            <a:fld id="{F6B414B4-1CDC-45C5-909F-1EEB384DE6EA}" type="slidenum">
              <a:rPr lang="en-US" altLang="ja-JP"/>
              <a:pPr>
                <a:defRPr/>
              </a:pPr>
              <a:t>‹#›</a:t>
            </a:fld>
            <a:endParaRPr lang="en-US" altLang="ja-JP"/>
          </a:p>
        </p:txBody>
      </p:sp>
    </p:spTree>
    <p:extLst>
      <p:ext uri="{BB962C8B-B14F-4D97-AF65-F5344CB8AC3E}">
        <p14:creationId xmlns:p14="http://schemas.microsoft.com/office/powerpoint/2010/main" val="22535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BEDDF182-C38B-8F80-BAF0-B84ACCE2515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7B7914CB-2FF0-A9B8-5BF2-5CB6EF88072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406F1954-80C6-8958-F3C2-499618A03C49}"/>
              </a:ext>
            </a:extLst>
          </p:cNvPr>
          <p:cNvSpPr>
            <a:spLocks noGrp="1" noChangeArrowheads="1"/>
          </p:cNvSpPr>
          <p:nvPr>
            <p:ph type="sldNum" sz="quarter" idx="12"/>
          </p:nvPr>
        </p:nvSpPr>
        <p:spPr>
          <a:ln/>
        </p:spPr>
        <p:txBody>
          <a:bodyPr/>
          <a:lstStyle>
            <a:lvl1pPr>
              <a:defRPr/>
            </a:lvl1pPr>
          </a:lstStyle>
          <a:p>
            <a:pPr>
              <a:defRPr/>
            </a:pPr>
            <a:fld id="{8B34EB47-19B8-4AC6-B885-9FCC013FF0E0}" type="slidenum">
              <a:rPr lang="en-US" altLang="ja-JP"/>
              <a:pPr>
                <a:defRPr/>
              </a:pPr>
              <a:t>‹#›</a:t>
            </a:fld>
            <a:endParaRPr lang="en-US" altLang="ja-JP"/>
          </a:p>
        </p:txBody>
      </p:sp>
    </p:spTree>
    <p:extLst>
      <p:ext uri="{BB962C8B-B14F-4D97-AF65-F5344CB8AC3E}">
        <p14:creationId xmlns:p14="http://schemas.microsoft.com/office/powerpoint/2010/main" val="3658474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E3F07C6-8B09-A3A5-42DF-24C96681468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0A820B45-0FD6-457E-FF1C-469427B1C1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31BEF165-A58C-65FC-6FAC-0CFDB98D9D14}"/>
              </a:ext>
            </a:extLst>
          </p:cNvPr>
          <p:cNvSpPr>
            <a:spLocks noGrp="1" noChangeArrowheads="1"/>
          </p:cNvSpPr>
          <p:nvPr>
            <p:ph type="sldNum" sz="quarter" idx="12"/>
          </p:nvPr>
        </p:nvSpPr>
        <p:spPr>
          <a:ln/>
        </p:spPr>
        <p:txBody>
          <a:bodyPr/>
          <a:lstStyle>
            <a:lvl1pPr>
              <a:defRPr/>
            </a:lvl1pPr>
          </a:lstStyle>
          <a:p>
            <a:pPr>
              <a:defRPr/>
            </a:pPr>
            <a:fld id="{357D35E3-58BC-4F85-A29A-677D7D1B26D4}" type="slidenum">
              <a:rPr lang="en-US" altLang="ja-JP"/>
              <a:pPr>
                <a:defRPr/>
              </a:pPr>
              <a:t>‹#›</a:t>
            </a:fld>
            <a:endParaRPr lang="en-US" altLang="ja-JP"/>
          </a:p>
        </p:txBody>
      </p:sp>
    </p:spTree>
    <p:extLst>
      <p:ext uri="{BB962C8B-B14F-4D97-AF65-F5344CB8AC3E}">
        <p14:creationId xmlns:p14="http://schemas.microsoft.com/office/powerpoint/2010/main" val="357228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1F7B2B13-E9AE-3765-BF77-07DA4219B44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162590-70AF-AC85-3261-99299025BF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6D4CDA7-8D3C-747B-1C48-57AA99479D36}"/>
              </a:ext>
            </a:extLst>
          </p:cNvPr>
          <p:cNvSpPr>
            <a:spLocks noGrp="1" noChangeArrowheads="1"/>
          </p:cNvSpPr>
          <p:nvPr>
            <p:ph type="sldNum" sz="quarter" idx="12"/>
          </p:nvPr>
        </p:nvSpPr>
        <p:spPr>
          <a:ln/>
        </p:spPr>
        <p:txBody>
          <a:bodyPr/>
          <a:lstStyle>
            <a:lvl1pPr>
              <a:defRPr/>
            </a:lvl1pPr>
          </a:lstStyle>
          <a:p>
            <a:pPr>
              <a:defRPr/>
            </a:pPr>
            <a:fld id="{E3551955-D203-4B3D-83DB-BE2D26EFF668}" type="slidenum">
              <a:rPr lang="en-US" altLang="ja-JP"/>
              <a:pPr>
                <a:defRPr/>
              </a:pPr>
              <a:t>‹#›</a:t>
            </a:fld>
            <a:endParaRPr lang="en-US" altLang="ja-JP"/>
          </a:p>
        </p:txBody>
      </p:sp>
    </p:spTree>
    <p:extLst>
      <p:ext uri="{BB962C8B-B14F-4D97-AF65-F5344CB8AC3E}">
        <p14:creationId xmlns:p14="http://schemas.microsoft.com/office/powerpoint/2010/main" val="286092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EBABE7A-CD2F-EECF-6875-C4CF25BBF2E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6F46E3B-561A-5892-6FC5-2B8C1A8EDB9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F5B7CDC-C488-B1C1-B371-EE040B10A24E}"/>
              </a:ext>
            </a:extLst>
          </p:cNvPr>
          <p:cNvSpPr>
            <a:spLocks noGrp="1" noChangeArrowheads="1"/>
          </p:cNvSpPr>
          <p:nvPr>
            <p:ph type="sldNum" sz="quarter" idx="12"/>
          </p:nvPr>
        </p:nvSpPr>
        <p:spPr>
          <a:ln/>
        </p:spPr>
        <p:txBody>
          <a:bodyPr/>
          <a:lstStyle>
            <a:lvl1pPr>
              <a:defRPr/>
            </a:lvl1pPr>
          </a:lstStyle>
          <a:p>
            <a:pPr>
              <a:defRPr/>
            </a:pPr>
            <a:fld id="{FC27C70B-6F05-475E-B2F0-5FD143177AA3}" type="slidenum">
              <a:rPr lang="en-US" altLang="ja-JP"/>
              <a:pPr>
                <a:defRPr/>
              </a:pPr>
              <a:t>‹#›</a:t>
            </a:fld>
            <a:endParaRPr lang="en-US" altLang="ja-JP"/>
          </a:p>
        </p:txBody>
      </p:sp>
    </p:spTree>
    <p:extLst>
      <p:ext uri="{BB962C8B-B14F-4D97-AF65-F5344CB8AC3E}">
        <p14:creationId xmlns:p14="http://schemas.microsoft.com/office/powerpoint/2010/main" val="111439832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5EA228-2DD2-3A1B-8602-903501EEEDB0}"/>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8AAEA851-7426-8D78-D444-420DFD5B1625}"/>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91F7413-04A5-352F-359E-A4D6B2D7987A}"/>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63DC0772-D48F-051D-9499-B0886A5B3305}"/>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FCC4FB1B-0621-F85F-5C76-F678263EF514}"/>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AC379549-0411-442E-8ADA-0D9F4C9A6CD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6.png" Type="http://schemas.openxmlformats.org/officeDocument/2006/relationships/image"/><Relationship Id="rId3" Target="https://www.env.go.jp/policy/local_keikaku/manual3.html" TargetMode="External" Type="http://schemas.openxmlformats.org/officeDocument/2006/relationships/hyperlink"/><Relationship Id="rId4" Target="https://www.env.go.jp/earth/ondanka/biz_local/gbhojo.html" TargetMode="External" Type="http://schemas.openxmlformats.org/officeDocument/2006/relationships/hyperlink"/></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ofa.go.jp/mofaj/gaiko/oda/sdgs/index.html" TargetMode="External" Type="http://schemas.openxmlformats.org/officeDocument/2006/relationships/hyperlink"/></Relationships>
</file>

<file path=ppt/slides/_rels/slide2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wmf" Type="http://schemas.openxmlformats.org/officeDocument/2006/relationships/image"/><Relationship Id="rId4" Target="../media/image2.png" Type="http://schemas.openxmlformats.org/officeDocument/2006/relationships/image"/><Relationship Id="rId5" Target="../media/image3.wmf" Type="http://schemas.openxmlformats.org/officeDocument/2006/relationships/image"/><Relationship Id="rId6" Target="../media/image4.wmf"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embeddings/oleObject1.bin" Type="http://schemas.openxmlformats.org/officeDocument/2006/relationships/oleObject"/><Relationship Id="rId4" Target="../media/image5.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D37EE-6819-7A53-78BB-1CF25B45F070}"/>
            </a:ext>
          </a:extLst>
        </p:cNvPr>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B1C4E26E-53AF-B9A8-3C91-F1187832CB0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A94E699-44FE-44F4-8F27-D5341EEB7E75}" type="slidenum">
              <a:rPr lang="en-US" altLang="ja-JP" smtClean="0"/>
              <a:pPr/>
              <a:t>1</a:t>
            </a:fld>
            <a:endParaRPr lang="en-US" altLang="ja-JP"/>
          </a:p>
        </p:txBody>
      </p:sp>
      <p:sp>
        <p:nvSpPr>
          <p:cNvPr id="5" name="タイトル 1">
            <a:extLst>
              <a:ext uri="{FF2B5EF4-FFF2-40B4-BE49-F238E27FC236}">
                <a16:creationId xmlns:a16="http://schemas.microsoft.com/office/drawing/2014/main" id="{B4094DCF-1348-ED9E-EB47-5AF6A63CA74C}"/>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応募書類の作成について①</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EFF82E95-6D97-8602-31DC-D4B538B1B573}"/>
              </a:ext>
            </a:extLst>
          </p:cNvPr>
          <p:cNvSpPr txBox="1">
            <a:spLocks noChangeArrowheads="1"/>
          </p:cNvSpPr>
          <p:nvPr/>
        </p:nvSpPr>
        <p:spPr bwMode="auto">
          <a:xfrm>
            <a:off x="512763" y="1668463"/>
            <a:ext cx="9236075" cy="5403745"/>
          </a:xfrm>
          <a:prstGeom prst="rect">
            <a:avLst/>
          </a:prstGeom>
          <a:noFill/>
          <a:ln w="9525">
            <a:solidFill>
              <a:srgbClr val="000000"/>
            </a:solidFill>
            <a:miter lim="800000"/>
            <a:headEnd/>
            <a:tailEnd/>
          </a:ln>
        </p:spPr>
        <p:txBody>
          <a:bodyPr lIns="99779" tIns="49890" rIns="99779" bIns="49890">
            <a:spAutoFit/>
          </a:bodyPr>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○応募資料の作成に当たっては、技術開発・実証の定量的目標とその達成可能性を明示すると共に、特に以下の３点が審査委員に十分に伝わるようにしてください。</a:t>
            </a:r>
            <a:endParaRPr lang="en-US" altLang="ja-JP" sz="2800" kern="0" dirty="0"/>
          </a:p>
          <a:p>
            <a:pPr marL="182563" indent="-182563" algn="l">
              <a:spcBef>
                <a:spcPts val="600"/>
              </a:spcBef>
              <a:defRPr/>
            </a:pPr>
            <a:r>
              <a:rPr lang="ja-JP" altLang="en-US" sz="2800" kern="0" dirty="0"/>
              <a:t>（１）</a:t>
            </a:r>
            <a:r>
              <a:rPr lang="ja-JP" altLang="en-US" sz="2400" kern="0" dirty="0"/>
              <a:t>開発する技術・システムの新規性と有効性：既存技術と比較した新規性や定量的な性能評価による有効性を具体的に示してください。</a:t>
            </a:r>
            <a:endParaRPr lang="en-US" altLang="ja-JP" sz="2400" kern="0" dirty="0"/>
          </a:p>
          <a:p>
            <a:pPr marL="182563" indent="-182563" algn="l">
              <a:spcBef>
                <a:spcPts val="600"/>
              </a:spcBef>
              <a:defRPr/>
            </a:pPr>
            <a:r>
              <a:rPr lang="ja-JP" altLang="en-US" sz="2800" kern="0" dirty="0"/>
              <a:t>（２）</a:t>
            </a:r>
            <a:r>
              <a:rPr lang="en-US" altLang="ja-JP" sz="2400" kern="0" dirty="0"/>
              <a:t>CO2</a:t>
            </a:r>
            <a:r>
              <a:rPr lang="ja-JP" altLang="en-US" sz="2400" kern="0" dirty="0"/>
              <a:t>排出削減に対する寄与：開発技術やシステムによる</a:t>
            </a:r>
            <a:r>
              <a:rPr lang="en-US" altLang="ja-JP" sz="2400" kern="0" dirty="0"/>
              <a:t>CO2</a:t>
            </a:r>
            <a:r>
              <a:rPr lang="ja-JP" altLang="en-US" sz="2400" kern="0" dirty="0"/>
              <a:t>削減量が大きいことと、</a:t>
            </a:r>
            <a:r>
              <a:rPr lang="en-US" altLang="ja-JP" sz="2400" kern="0" dirty="0"/>
              <a:t>CO2</a:t>
            </a:r>
            <a:r>
              <a:rPr lang="ja-JP" altLang="en-US" sz="2400" kern="0" dirty="0"/>
              <a:t>削減コストが</a:t>
            </a:r>
            <a:r>
              <a:rPr lang="en-US" altLang="ja-JP" sz="2400" kern="0" dirty="0"/>
              <a:t>CO2</a:t>
            </a:r>
            <a:r>
              <a:rPr lang="ja-JP" altLang="en-US" sz="2400" kern="0" dirty="0"/>
              <a:t>排出権取引における価格と比較して妥当であることを示してください。</a:t>
            </a:r>
            <a:endParaRPr lang="en-US" altLang="ja-JP" sz="2400" kern="0" dirty="0"/>
          </a:p>
          <a:p>
            <a:pPr marL="182563" indent="-182563" algn="l">
              <a:spcBef>
                <a:spcPts val="600"/>
              </a:spcBef>
              <a:defRPr/>
            </a:pPr>
            <a:r>
              <a:rPr lang="ja-JP" altLang="en-US" sz="2400" kern="0" dirty="0"/>
              <a:t>（３）社会実装の確実性：</a:t>
            </a:r>
            <a:r>
              <a:rPr lang="en-US" altLang="ja-JP" sz="2400" kern="0" dirty="0"/>
              <a:t>CO2</a:t>
            </a:r>
            <a:r>
              <a:rPr lang="ja-JP" altLang="en-US" sz="2400" kern="0" dirty="0"/>
              <a:t>排出削減は、開発した技術・システムが社会実装されて初めて実現されます。このため、具体的なユーザーニーズ、それを満足する製品コンセプト、価格及び、それを可能にする事業化体制を示し、事業化が確実に可能なことを示してください。</a:t>
            </a:r>
            <a:endParaRPr lang="en-US" altLang="ja-JP" sz="2400" kern="0" dirty="0"/>
          </a:p>
          <a:p>
            <a:pPr algn="l">
              <a:defRPr/>
            </a:pPr>
            <a:endParaRPr lang="en-US" altLang="ja-JP" sz="1800" kern="0" dirty="0"/>
          </a:p>
        </p:txBody>
      </p:sp>
    </p:spTree>
    <p:extLst>
      <p:ext uri="{BB962C8B-B14F-4D97-AF65-F5344CB8AC3E}">
        <p14:creationId xmlns:p14="http://schemas.microsoft.com/office/powerpoint/2010/main" val="1909073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B4B3277F-FA72-EA6C-9638-6636BAFF4907}"/>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B891094D-A66A-A2B8-573A-98900312866C}"/>
              </a:ext>
            </a:extLst>
          </p:cNvPr>
          <p:cNvSpPr txBox="1">
            <a:spLocks noChangeArrowheads="1"/>
          </p:cNvSpPr>
          <p:nvPr/>
        </p:nvSpPr>
        <p:spPr bwMode="auto">
          <a:xfrm>
            <a:off x="268289" y="29460"/>
            <a:ext cx="2881312" cy="280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solidFill>
                  <a:srgbClr val="000000"/>
                </a:solidFill>
                <a:latin typeface="ＭＳ Ｐゴシック" panose="020B0600070205080204" pitchFamily="50" charset="-128"/>
              </a:rPr>
              <a:t>（</a:t>
            </a:r>
            <a:r>
              <a:rPr lang="en-US" altLang="ja-JP" sz="1200" b="1" u="sng" dirty="0">
                <a:solidFill>
                  <a:srgbClr val="000000"/>
                </a:solidFill>
                <a:latin typeface="ＭＳ Ｐゴシック" panose="020B0600070205080204" pitchFamily="50" charset="-128"/>
              </a:rPr>
              <a:t>3</a:t>
            </a:r>
            <a:r>
              <a:rPr lang="ja-JP" altLang="en-US" sz="1200" b="1" u="sng" dirty="0">
                <a:solidFill>
                  <a:srgbClr val="000000"/>
                </a:solidFill>
                <a:latin typeface="ＭＳ Ｐゴシック" panose="020B0600070205080204" pitchFamily="50" charset="-128"/>
              </a:rPr>
              <a:t>）技術開発項目ごとの全体スケジュール</a:t>
            </a:r>
          </a:p>
        </p:txBody>
      </p:sp>
      <p:sp>
        <p:nvSpPr>
          <p:cNvPr id="87" name="Text Box 21">
            <a:extLst>
              <a:ext uri="{FF2B5EF4-FFF2-40B4-BE49-F238E27FC236}">
                <a16:creationId xmlns:a16="http://schemas.microsoft.com/office/drawing/2014/main" id="{579D689A-403B-22F4-5B2B-A4599DD3E6B5}"/>
              </a:ext>
            </a:extLst>
          </p:cNvPr>
          <p:cNvSpPr txBox="1">
            <a:spLocks noChangeArrowheads="1"/>
          </p:cNvSpPr>
          <p:nvPr/>
        </p:nvSpPr>
        <p:spPr bwMode="auto">
          <a:xfrm>
            <a:off x="230188" y="326079"/>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＜留意事項＞事業実施期間を通しての技術開発項目、目標及び実施計画について記載してください。課題概要（</a:t>
            </a:r>
            <a:r>
              <a:rPr lang="en-US" altLang="ja-JP" sz="1050" i="1" dirty="0"/>
              <a:t>1</a:t>
            </a:r>
            <a:r>
              <a:rPr lang="ja-JP" altLang="en-US" sz="1050" i="1" dirty="0"/>
              <a:t>ページ）の②に記載した技術開発項目</a:t>
            </a:r>
            <a:r>
              <a:rPr lang="en-US" altLang="ja-JP" sz="1050" i="1" dirty="0"/>
              <a:t>A1, A2,</a:t>
            </a:r>
            <a:r>
              <a:rPr lang="ja-JP" altLang="en-US" sz="1050" i="1" dirty="0"/>
              <a:t>・・・</a:t>
            </a:r>
            <a:r>
              <a:rPr lang="en-US" altLang="ja-JP" sz="1050" i="1" dirty="0"/>
              <a:t>, B,C,D</a:t>
            </a:r>
            <a:r>
              <a:rPr lang="ja-JP" altLang="en-US" sz="1050" i="1" dirty="0"/>
              <a:t>ごとに、各技術開発項目の関係性が分かるよう記載してください。</a:t>
            </a:r>
            <a:endParaRPr lang="ja-JP" altLang="en-US" sz="1050" i="1" strike="sngStrike" dirty="0">
              <a:solidFill>
                <a:srgbClr val="00B050"/>
              </a:solidFill>
            </a:endParaRPr>
          </a:p>
        </p:txBody>
      </p:sp>
      <p:sp>
        <p:nvSpPr>
          <p:cNvPr id="27" name="星 7 26">
            <a:extLst>
              <a:ext uri="{FF2B5EF4-FFF2-40B4-BE49-F238E27FC236}">
                <a16:creationId xmlns:a16="http://schemas.microsoft.com/office/drawing/2014/main" id="{09102E49-9C76-3081-5CBF-0BC1FEA26FF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1394" name="スライド番号プレースホルダー 1">
            <a:extLst>
              <a:ext uri="{FF2B5EF4-FFF2-40B4-BE49-F238E27FC236}">
                <a16:creationId xmlns:a16="http://schemas.microsoft.com/office/drawing/2014/main" id="{ED4B6EE4-F2A7-17EB-2067-7A2D6459ABA3}"/>
              </a:ext>
            </a:extLst>
          </p:cNvPr>
          <p:cNvSpPr>
            <a:spLocks noGrp="1"/>
          </p:cNvSpPr>
          <p:nvPr>
            <p:ph type="sldNum" sz="quarter" idx="12"/>
          </p:nvPr>
        </p:nvSpPr>
        <p:spPr>
          <a:xfrm>
            <a:off x="9837738" y="6929438"/>
            <a:ext cx="487362" cy="271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DB0F590-71A9-4D96-BEFE-D953D0DD8E39}" type="slidenum">
              <a:rPr lang="en-US" altLang="ja-JP" smtClean="0"/>
              <a:pPr/>
              <a:t>10</a:t>
            </a:fld>
            <a:endParaRPr lang="en-US" altLang="ja-JP" dirty="0"/>
          </a:p>
        </p:txBody>
      </p:sp>
      <p:graphicFrame>
        <p:nvGraphicFramePr>
          <p:cNvPr id="3" name="表 2">
            <a:extLst>
              <a:ext uri="{FF2B5EF4-FFF2-40B4-BE49-F238E27FC236}">
                <a16:creationId xmlns:a16="http://schemas.microsoft.com/office/drawing/2014/main" id="{8DBAE7F2-1AF7-E4D6-8DE7-8C9EC0F850EB}"/>
              </a:ext>
            </a:extLst>
          </p:cNvPr>
          <p:cNvGraphicFramePr>
            <a:graphicFrameLocks noGrp="1"/>
          </p:cNvGraphicFramePr>
          <p:nvPr>
            <p:extLst>
              <p:ext uri="{D42A27DB-BD31-4B8C-83A1-F6EECF244321}">
                <p14:modId xmlns:p14="http://schemas.microsoft.com/office/powerpoint/2010/main" val="3163234893"/>
              </p:ext>
            </p:extLst>
          </p:nvPr>
        </p:nvGraphicFramePr>
        <p:xfrm>
          <a:off x="233363" y="752475"/>
          <a:ext cx="9880597" cy="6235700"/>
        </p:xfrm>
        <a:graphic>
          <a:graphicData uri="http://schemas.openxmlformats.org/drawingml/2006/table">
            <a:tbl>
              <a:tblPr firstRow="1" bandRow="1">
                <a:tableStyleId>{21E4AEA4-8DFA-4A89-87EB-49C32662AFE0}</a:tableStyleId>
              </a:tblPr>
              <a:tblGrid>
                <a:gridCol w="551927">
                  <a:extLst>
                    <a:ext uri="{9D8B030D-6E8A-4147-A177-3AD203B41FA5}">
                      <a16:colId xmlns:a16="http://schemas.microsoft.com/office/drawing/2014/main" val="20000"/>
                    </a:ext>
                  </a:extLst>
                </a:gridCol>
                <a:gridCol w="551927">
                  <a:extLst>
                    <a:ext uri="{9D8B030D-6E8A-4147-A177-3AD203B41FA5}">
                      <a16:colId xmlns:a16="http://schemas.microsoft.com/office/drawing/2014/main" val="20001"/>
                    </a:ext>
                  </a:extLst>
                </a:gridCol>
                <a:gridCol w="1566927">
                  <a:extLst>
                    <a:ext uri="{9D8B030D-6E8A-4147-A177-3AD203B41FA5}">
                      <a16:colId xmlns:a16="http://schemas.microsoft.com/office/drawing/2014/main" val="20002"/>
                    </a:ext>
                  </a:extLst>
                </a:gridCol>
                <a:gridCol w="600818">
                  <a:extLst>
                    <a:ext uri="{9D8B030D-6E8A-4147-A177-3AD203B41FA5}">
                      <a16:colId xmlns:a16="http://schemas.microsoft.com/office/drawing/2014/main" val="20003"/>
                    </a:ext>
                  </a:extLst>
                </a:gridCol>
                <a:gridCol w="600818">
                  <a:extLst>
                    <a:ext uri="{9D8B030D-6E8A-4147-A177-3AD203B41FA5}">
                      <a16:colId xmlns:a16="http://schemas.microsoft.com/office/drawing/2014/main" val="20004"/>
                    </a:ext>
                  </a:extLst>
                </a:gridCol>
                <a:gridCol w="600818">
                  <a:extLst>
                    <a:ext uri="{9D8B030D-6E8A-4147-A177-3AD203B41FA5}">
                      <a16:colId xmlns:a16="http://schemas.microsoft.com/office/drawing/2014/main" val="20005"/>
                    </a:ext>
                  </a:extLst>
                </a:gridCol>
                <a:gridCol w="600818">
                  <a:extLst>
                    <a:ext uri="{9D8B030D-6E8A-4147-A177-3AD203B41FA5}">
                      <a16:colId xmlns:a16="http://schemas.microsoft.com/office/drawing/2014/main" val="20006"/>
                    </a:ext>
                  </a:extLst>
                </a:gridCol>
                <a:gridCol w="600818">
                  <a:extLst>
                    <a:ext uri="{9D8B030D-6E8A-4147-A177-3AD203B41FA5}">
                      <a16:colId xmlns:a16="http://schemas.microsoft.com/office/drawing/2014/main" val="20007"/>
                    </a:ext>
                  </a:extLst>
                </a:gridCol>
                <a:gridCol w="600818">
                  <a:extLst>
                    <a:ext uri="{9D8B030D-6E8A-4147-A177-3AD203B41FA5}">
                      <a16:colId xmlns:a16="http://schemas.microsoft.com/office/drawing/2014/main" val="20008"/>
                    </a:ext>
                  </a:extLst>
                </a:gridCol>
                <a:gridCol w="600818">
                  <a:extLst>
                    <a:ext uri="{9D8B030D-6E8A-4147-A177-3AD203B41FA5}">
                      <a16:colId xmlns:a16="http://schemas.microsoft.com/office/drawing/2014/main" val="20009"/>
                    </a:ext>
                  </a:extLst>
                </a:gridCol>
                <a:gridCol w="600818">
                  <a:extLst>
                    <a:ext uri="{9D8B030D-6E8A-4147-A177-3AD203B41FA5}">
                      <a16:colId xmlns:a16="http://schemas.microsoft.com/office/drawing/2014/main" val="20010"/>
                    </a:ext>
                  </a:extLst>
                </a:gridCol>
                <a:gridCol w="600818">
                  <a:extLst>
                    <a:ext uri="{9D8B030D-6E8A-4147-A177-3AD203B41FA5}">
                      <a16:colId xmlns:a16="http://schemas.microsoft.com/office/drawing/2014/main" val="20011"/>
                    </a:ext>
                  </a:extLst>
                </a:gridCol>
                <a:gridCol w="600818">
                  <a:extLst>
                    <a:ext uri="{9D8B030D-6E8A-4147-A177-3AD203B41FA5}">
                      <a16:colId xmlns:a16="http://schemas.microsoft.com/office/drawing/2014/main" val="20012"/>
                    </a:ext>
                  </a:extLst>
                </a:gridCol>
                <a:gridCol w="600818">
                  <a:extLst>
                    <a:ext uri="{9D8B030D-6E8A-4147-A177-3AD203B41FA5}">
                      <a16:colId xmlns:a16="http://schemas.microsoft.com/office/drawing/2014/main" val="20013"/>
                    </a:ext>
                  </a:extLst>
                </a:gridCol>
                <a:gridCol w="600818">
                  <a:extLst>
                    <a:ext uri="{9D8B030D-6E8A-4147-A177-3AD203B41FA5}">
                      <a16:colId xmlns:a16="http://schemas.microsoft.com/office/drawing/2014/main" val="20014"/>
                    </a:ext>
                  </a:extLst>
                </a:gridCol>
              </a:tblGrid>
              <a:tr h="735902">
                <a:tc>
                  <a:txBody>
                    <a:bodyPr/>
                    <a:lstStyle/>
                    <a:p>
                      <a:pPr algn="ctr"/>
                      <a:r>
                        <a:rPr kumimoji="1" lang="ja-JP" altLang="en-US" sz="1400" dirty="0"/>
                        <a:t>技術開発項目</a:t>
                      </a:r>
                    </a:p>
                  </a:txBody>
                  <a:tcPr marL="91435" marR="91435" marT="45722" marB="45722"/>
                </a:tc>
                <a:tc>
                  <a:txBody>
                    <a:bodyPr/>
                    <a:lstStyle/>
                    <a:p>
                      <a:pPr algn="ctr"/>
                      <a:r>
                        <a:rPr kumimoji="1" lang="ja-JP" altLang="en-US" sz="900" dirty="0"/>
                        <a:t>担当技術開発機関等</a:t>
                      </a:r>
                    </a:p>
                  </a:txBody>
                  <a:tcPr marL="91435" marR="91435" marT="45722" marB="45722"/>
                </a:tc>
                <a:tc>
                  <a:txBody>
                    <a:bodyPr/>
                    <a:lstStyle/>
                    <a:p>
                      <a:pPr algn="ctr"/>
                      <a:r>
                        <a:rPr kumimoji="1" lang="ja-JP" altLang="en-US" sz="1400" dirty="0"/>
                        <a:t>目標</a:t>
                      </a:r>
                    </a:p>
                  </a:txBody>
                  <a:tcPr marL="91435" marR="91435" marT="45722" marB="45722"/>
                </a:tc>
                <a:tc gridSpan="4">
                  <a:txBody>
                    <a:bodyPr/>
                    <a:lstStyle/>
                    <a:p>
                      <a:pPr algn="ctr"/>
                      <a:r>
                        <a:rPr kumimoji="1" lang="ja-JP" altLang="en-US" sz="1800" dirty="0"/>
                        <a:t>令和７年度</a:t>
                      </a:r>
                      <a:endParaRPr kumimoji="1" lang="en-US" altLang="ja-JP" sz="1800" dirty="0"/>
                    </a:p>
                  </a:txBody>
                  <a:tcPr marL="91435" marR="91435" marT="45722" marB="45722"/>
                </a:tc>
                <a:tc hMerge="1">
                  <a:txBody>
                    <a:bodyPr/>
                    <a:lstStyle/>
                    <a:p>
                      <a:pPr algn="ctr"/>
                      <a:endParaRPr kumimoji="1" lang="en-US" altLang="ja-JP" sz="1800" dirty="0"/>
                    </a:p>
                  </a:txBody>
                  <a:tcPr marL="91435" marR="91435" marT="45722" marB="45722"/>
                </a:tc>
                <a:tc hMerge="1">
                  <a:txBody>
                    <a:bodyPr/>
                    <a:lstStyle/>
                    <a:p>
                      <a:endParaRPr dirty="0"/>
                    </a:p>
                  </a:txBody>
                  <a:tcPr marL="91435" marR="91435" marT="45722" marB="45722"/>
                </a:tc>
                <a:tc hMerge="1">
                  <a:txBody>
                    <a:bodyPr/>
                    <a:lstStyle/>
                    <a:p>
                      <a:endParaRPr kumimoji="1" lang="ja-JP" altLang="en-US" dirty="0"/>
                    </a:p>
                  </a:txBody>
                  <a:tcPr/>
                </a:tc>
                <a:tc gridSpan="4">
                  <a:txBody>
                    <a:bodyPr/>
                    <a:lstStyle/>
                    <a:p>
                      <a:pPr algn="ctr"/>
                      <a:r>
                        <a:rPr kumimoji="1" lang="ja-JP" altLang="en-US" sz="1800" dirty="0"/>
                        <a:t>令和８年度</a:t>
                      </a:r>
                    </a:p>
                  </a:txBody>
                  <a:tcPr marL="91435" marR="91435" marT="45722" marB="45722"/>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800" dirty="0"/>
                        <a:t>令和９年度</a:t>
                      </a:r>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en-US" altLang="ja-JP" sz="1200" dirty="0"/>
                        <a:t>XX</a:t>
                      </a:r>
                      <a:r>
                        <a:rPr kumimoji="1" lang="ja-JP" altLang="en-US" sz="1200"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YY</a:t>
                      </a:r>
                      <a:r>
                        <a:rPr kumimoji="1" lang="ja-JP" altLang="en-US" sz="1200"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A2</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A3</a:t>
                      </a:r>
                      <a:endParaRPr kumimoji="1" lang="ja-JP" altLang="en-US" sz="1800" dirty="0"/>
                    </a:p>
                  </a:txBody>
                  <a:tcPr marL="91435" marR="91435" marT="45722" marB="45722"/>
                </a:tc>
                <a:tc>
                  <a:txBody>
                    <a:bodyPr/>
                    <a:lstStyle/>
                    <a:p>
                      <a:r>
                        <a:rPr kumimoji="1" lang="en-US" altLang="ja-JP" sz="1200" dirty="0"/>
                        <a:t>ZZ</a:t>
                      </a:r>
                      <a:r>
                        <a:rPr kumimoji="1" lang="ja-JP" altLang="en-US" sz="1200" dirty="0"/>
                        <a:t>大学</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A3</a:t>
                      </a:r>
                      <a:r>
                        <a:rPr kumimoji="1" lang="ja-JP" altLang="en-US" sz="1200" i="1" dirty="0"/>
                        <a:t>における定量的な目標を記載してください。</a:t>
                      </a:r>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4"/>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B</a:t>
                      </a:r>
                      <a:r>
                        <a:rPr kumimoji="1" lang="ja-JP" altLang="en-US" sz="1200" i="1" dirty="0"/>
                        <a:t>における定量的な目標を記載してください。</a:t>
                      </a:r>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C</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r h="735902">
                <a:tc>
                  <a:txBody>
                    <a:bodyPr/>
                    <a:lstStyle/>
                    <a:p>
                      <a:r>
                        <a:rPr kumimoji="1" lang="en-US" altLang="ja-JP" sz="1800" dirty="0"/>
                        <a:t>D</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D</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7"/>
                  </a:ext>
                </a:extLst>
              </a:tr>
            </a:tbl>
          </a:graphicData>
        </a:graphic>
      </p:graphicFrame>
      <p:cxnSp>
        <p:nvCxnSpPr>
          <p:cNvPr id="4" name="直線矢印コネクタ 20">
            <a:extLst>
              <a:ext uri="{FF2B5EF4-FFF2-40B4-BE49-F238E27FC236}">
                <a16:creationId xmlns:a16="http://schemas.microsoft.com/office/drawing/2014/main" id="{C23D72D3-4129-91C7-0D3C-7225DEC4071E}"/>
              </a:ext>
            </a:extLst>
          </p:cNvPr>
          <p:cNvCxnSpPr>
            <a:cxnSpLocks noChangeShapeType="1"/>
          </p:cNvCxnSpPr>
          <p:nvPr/>
        </p:nvCxnSpPr>
        <p:spPr bwMode="auto">
          <a:xfrm>
            <a:off x="7673975" y="3625850"/>
            <a:ext cx="0" cy="619125"/>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5" name="テキスト ボックス 62">
            <a:extLst>
              <a:ext uri="{FF2B5EF4-FFF2-40B4-BE49-F238E27FC236}">
                <a16:creationId xmlns:a16="http://schemas.microsoft.com/office/drawing/2014/main" id="{4EB863CE-B6F1-2605-5178-C430C6482C06}"/>
              </a:ext>
            </a:extLst>
          </p:cNvPr>
          <p:cNvSpPr txBox="1">
            <a:spLocks noChangeArrowheads="1"/>
          </p:cNvSpPr>
          <p:nvPr/>
        </p:nvSpPr>
        <p:spPr bwMode="auto">
          <a:xfrm>
            <a:off x="6513513" y="3568700"/>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○○の評価</a:t>
            </a:r>
          </a:p>
        </p:txBody>
      </p:sp>
      <p:sp>
        <p:nvSpPr>
          <p:cNvPr id="6" name="テキスト ボックス 63">
            <a:extLst>
              <a:ext uri="{FF2B5EF4-FFF2-40B4-BE49-F238E27FC236}">
                <a16:creationId xmlns:a16="http://schemas.microsoft.com/office/drawing/2014/main" id="{77D223CD-E2CA-99C3-79D3-9EA540B613E5}"/>
              </a:ext>
            </a:extLst>
          </p:cNvPr>
          <p:cNvSpPr txBox="1">
            <a:spLocks noChangeArrowheads="1"/>
          </p:cNvSpPr>
          <p:nvPr/>
        </p:nvSpPr>
        <p:spPr bwMode="auto">
          <a:xfrm>
            <a:off x="4260057" y="3001634"/>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cxnSp>
        <p:nvCxnSpPr>
          <p:cNvPr id="7" name="直線矢印コネクタ 43">
            <a:extLst>
              <a:ext uri="{FF2B5EF4-FFF2-40B4-BE49-F238E27FC236}">
                <a16:creationId xmlns:a16="http://schemas.microsoft.com/office/drawing/2014/main" id="{B27CD3B5-7C05-CAAA-BAF3-FDB814642B10}"/>
              </a:ext>
            </a:extLst>
          </p:cNvPr>
          <p:cNvCxnSpPr>
            <a:cxnSpLocks noChangeShapeType="1"/>
          </p:cNvCxnSpPr>
          <p:nvPr/>
        </p:nvCxnSpPr>
        <p:spPr bwMode="auto">
          <a:xfrm>
            <a:off x="8964613" y="576897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grpSp>
        <p:nvGrpSpPr>
          <p:cNvPr id="8" name="グループ化 2">
            <a:extLst>
              <a:ext uri="{FF2B5EF4-FFF2-40B4-BE49-F238E27FC236}">
                <a16:creationId xmlns:a16="http://schemas.microsoft.com/office/drawing/2014/main" id="{7FFC552A-C995-40EE-6CDF-D8133C7D1719}"/>
              </a:ext>
            </a:extLst>
          </p:cNvPr>
          <p:cNvGrpSpPr>
            <a:grpSpLocks/>
          </p:cNvGrpSpPr>
          <p:nvPr/>
        </p:nvGrpSpPr>
        <p:grpSpPr bwMode="auto">
          <a:xfrm>
            <a:off x="4210482" y="1655763"/>
            <a:ext cx="5789183" cy="5241925"/>
            <a:chOff x="4211255" y="1655763"/>
            <a:chExt cx="5788408" cy="5241925"/>
          </a:xfrm>
        </p:grpSpPr>
        <p:cxnSp>
          <p:nvCxnSpPr>
            <p:cNvPr id="9" name="直線矢印コネクタ 8">
              <a:extLst>
                <a:ext uri="{FF2B5EF4-FFF2-40B4-BE49-F238E27FC236}">
                  <a16:creationId xmlns:a16="http://schemas.microsoft.com/office/drawing/2014/main" id="{C8C4E956-C5CA-48BC-AE74-F809B4D4A93B}"/>
                </a:ext>
              </a:extLst>
            </p:cNvPr>
            <p:cNvCxnSpPr>
              <a:cxnSpLocks noChangeShapeType="1"/>
            </p:cNvCxnSpPr>
            <p:nvPr/>
          </p:nvCxnSpPr>
          <p:spPr bwMode="auto">
            <a:xfrm>
              <a:off x="5311590" y="2444750"/>
              <a:ext cx="99713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0" name="直線矢印コネクタ 37">
              <a:extLst>
                <a:ext uri="{FF2B5EF4-FFF2-40B4-BE49-F238E27FC236}">
                  <a16:creationId xmlns:a16="http://schemas.microsoft.com/office/drawing/2014/main" id="{3616D568-372E-514B-CBFF-5E2FD0D8FD2F}"/>
                </a:ext>
              </a:extLst>
            </p:cNvPr>
            <p:cNvCxnSpPr>
              <a:cxnSpLocks noChangeShapeType="1"/>
            </p:cNvCxnSpPr>
            <p:nvPr/>
          </p:nvCxnSpPr>
          <p:spPr bwMode="auto">
            <a:xfrm>
              <a:off x="5311590" y="3282950"/>
              <a:ext cx="1365434"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 name="直線矢印コネクタ 39">
              <a:extLst>
                <a:ext uri="{FF2B5EF4-FFF2-40B4-BE49-F238E27FC236}">
                  <a16:creationId xmlns:a16="http://schemas.microsoft.com/office/drawing/2014/main" id="{2CD1C37B-40B2-BE17-18FD-2756544B198B}"/>
                </a:ext>
              </a:extLst>
            </p:cNvPr>
            <p:cNvCxnSpPr>
              <a:cxnSpLocks noChangeShapeType="1"/>
            </p:cNvCxnSpPr>
            <p:nvPr/>
          </p:nvCxnSpPr>
          <p:spPr bwMode="auto">
            <a:xfrm>
              <a:off x="5311590" y="4284663"/>
              <a:ext cx="240292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 name="直線矢印コネクタ 43">
              <a:extLst>
                <a:ext uri="{FF2B5EF4-FFF2-40B4-BE49-F238E27FC236}">
                  <a16:creationId xmlns:a16="http://schemas.microsoft.com/office/drawing/2014/main" id="{F2DC2134-C6B3-62BD-7E64-5022B0012D60}"/>
                </a:ext>
              </a:extLst>
            </p:cNvPr>
            <p:cNvCxnSpPr>
              <a:cxnSpLocks noChangeShapeType="1"/>
            </p:cNvCxnSpPr>
            <p:nvPr/>
          </p:nvCxnSpPr>
          <p:spPr bwMode="auto">
            <a:xfrm>
              <a:off x="8156575" y="4989513"/>
              <a:ext cx="8429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 name="直線矢印コネクタ 46">
              <a:extLst>
                <a:ext uri="{FF2B5EF4-FFF2-40B4-BE49-F238E27FC236}">
                  <a16:creationId xmlns:a16="http://schemas.microsoft.com/office/drawing/2014/main" id="{6064BE53-BFF3-7BF8-B385-BBBBC0464643}"/>
                </a:ext>
              </a:extLst>
            </p:cNvPr>
            <p:cNvCxnSpPr>
              <a:cxnSpLocks noChangeShapeType="1"/>
            </p:cNvCxnSpPr>
            <p:nvPr/>
          </p:nvCxnSpPr>
          <p:spPr bwMode="auto">
            <a:xfrm>
              <a:off x="5495925" y="2787650"/>
              <a:ext cx="18192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4" name="テキスト ボックス 14">
              <a:extLst>
                <a:ext uri="{FF2B5EF4-FFF2-40B4-BE49-F238E27FC236}">
                  <a16:creationId xmlns:a16="http://schemas.microsoft.com/office/drawing/2014/main" id="{11157CE6-DFD8-0C7E-281E-3C52C44D6A77}"/>
                </a:ext>
              </a:extLst>
            </p:cNvPr>
            <p:cNvSpPr txBox="1">
              <a:spLocks noChangeArrowheads="1"/>
            </p:cNvSpPr>
            <p:nvPr/>
          </p:nvSpPr>
          <p:spPr bwMode="auto">
            <a:xfrm>
              <a:off x="4235449" y="2223221"/>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sp>
          <p:nvSpPr>
            <p:cNvPr id="15" name="テキスト ボックス 48">
              <a:extLst>
                <a:ext uri="{FF2B5EF4-FFF2-40B4-BE49-F238E27FC236}">
                  <a16:creationId xmlns:a16="http://schemas.microsoft.com/office/drawing/2014/main" id="{30234180-F08C-ECDB-B20E-80125F8DED1F}"/>
                </a:ext>
              </a:extLst>
            </p:cNvPr>
            <p:cNvSpPr txBox="1">
              <a:spLocks noChangeArrowheads="1"/>
            </p:cNvSpPr>
            <p:nvPr/>
          </p:nvSpPr>
          <p:spPr bwMode="auto">
            <a:xfrm>
              <a:off x="5360988" y="2525713"/>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6" name="テキスト ボックス 55">
              <a:extLst>
                <a:ext uri="{FF2B5EF4-FFF2-40B4-BE49-F238E27FC236}">
                  <a16:creationId xmlns:a16="http://schemas.microsoft.com/office/drawing/2014/main" id="{48329402-30FA-F20D-18AE-B98489B94427}"/>
                </a:ext>
              </a:extLst>
            </p:cNvPr>
            <p:cNvSpPr txBox="1">
              <a:spLocks noChangeArrowheads="1"/>
            </p:cNvSpPr>
            <p:nvPr/>
          </p:nvSpPr>
          <p:spPr bwMode="auto">
            <a:xfrm>
              <a:off x="4235450" y="3983038"/>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7" name="テキスト ボックス 56">
              <a:extLst>
                <a:ext uri="{FF2B5EF4-FFF2-40B4-BE49-F238E27FC236}">
                  <a16:creationId xmlns:a16="http://schemas.microsoft.com/office/drawing/2014/main" id="{D93BFE44-261D-20A7-0F74-E700D0BDEA74}"/>
                </a:ext>
              </a:extLst>
            </p:cNvPr>
            <p:cNvSpPr txBox="1">
              <a:spLocks noChangeArrowheads="1"/>
            </p:cNvSpPr>
            <p:nvPr/>
          </p:nvSpPr>
          <p:spPr bwMode="auto">
            <a:xfrm>
              <a:off x="7721772" y="3903991"/>
              <a:ext cx="9972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○○との統合</a:t>
              </a:r>
            </a:p>
          </p:txBody>
        </p:sp>
        <p:cxnSp>
          <p:nvCxnSpPr>
            <p:cNvPr id="18" name="直線矢印コネクタ 58">
              <a:extLst>
                <a:ext uri="{FF2B5EF4-FFF2-40B4-BE49-F238E27FC236}">
                  <a16:creationId xmlns:a16="http://schemas.microsoft.com/office/drawing/2014/main" id="{C2C11569-17B8-B160-A68B-ED112623454D}"/>
                </a:ext>
              </a:extLst>
            </p:cNvPr>
            <p:cNvCxnSpPr>
              <a:cxnSpLocks noChangeShapeType="1"/>
            </p:cNvCxnSpPr>
            <p:nvPr/>
          </p:nvCxnSpPr>
          <p:spPr bwMode="auto">
            <a:xfrm>
              <a:off x="6677025" y="3562350"/>
              <a:ext cx="99725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9" name="直線矢印コネクタ 64">
              <a:extLst>
                <a:ext uri="{FF2B5EF4-FFF2-40B4-BE49-F238E27FC236}">
                  <a16:creationId xmlns:a16="http://schemas.microsoft.com/office/drawing/2014/main" id="{92AC407C-2249-60A3-AF5C-4573220B9242}"/>
                </a:ext>
              </a:extLst>
            </p:cNvPr>
            <p:cNvCxnSpPr>
              <a:cxnSpLocks noChangeShapeType="1"/>
            </p:cNvCxnSpPr>
            <p:nvPr/>
          </p:nvCxnSpPr>
          <p:spPr bwMode="auto">
            <a:xfrm>
              <a:off x="8167688" y="4284663"/>
              <a:ext cx="0" cy="6667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20" name="直線矢印コネクタ 70">
              <a:extLst>
                <a:ext uri="{FF2B5EF4-FFF2-40B4-BE49-F238E27FC236}">
                  <a16:creationId xmlns:a16="http://schemas.microsoft.com/office/drawing/2014/main" id="{596EC3CB-DF0F-26E7-47C7-0F59397B606F}"/>
                </a:ext>
              </a:extLst>
            </p:cNvPr>
            <p:cNvCxnSpPr>
              <a:cxnSpLocks noChangeShapeType="1"/>
            </p:cNvCxnSpPr>
            <p:nvPr/>
          </p:nvCxnSpPr>
          <p:spPr bwMode="auto">
            <a:xfrm flipH="1" flipV="1">
              <a:off x="9828213" y="1998663"/>
              <a:ext cx="17463" cy="45148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2" name="ドーナツ 7170">
              <a:extLst>
                <a:ext uri="{FF2B5EF4-FFF2-40B4-BE49-F238E27FC236}">
                  <a16:creationId xmlns:a16="http://schemas.microsoft.com/office/drawing/2014/main" id="{2F0F4E9A-03CF-34CA-4748-CCBD01614D40}"/>
                </a:ext>
              </a:extLst>
            </p:cNvPr>
            <p:cNvSpPr/>
            <p:nvPr/>
          </p:nvSpPr>
          <p:spPr bwMode="auto">
            <a:xfrm>
              <a:off x="9656809" y="1655763"/>
              <a:ext cx="342854"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23" name="直線矢印コネクタ 73">
              <a:extLst>
                <a:ext uri="{FF2B5EF4-FFF2-40B4-BE49-F238E27FC236}">
                  <a16:creationId xmlns:a16="http://schemas.microsoft.com/office/drawing/2014/main" id="{F2ACD6AA-15FE-69F4-941C-CCADD58D57F7}"/>
                </a:ext>
              </a:extLst>
            </p:cNvPr>
            <p:cNvCxnSpPr>
              <a:cxnSpLocks noChangeShapeType="1"/>
            </p:cNvCxnSpPr>
            <p:nvPr/>
          </p:nvCxnSpPr>
          <p:spPr bwMode="auto">
            <a:xfrm>
              <a:off x="7270750" y="2852738"/>
              <a:ext cx="0" cy="64692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4" name="テキスト ボックス 56">
              <a:extLst>
                <a:ext uri="{FF2B5EF4-FFF2-40B4-BE49-F238E27FC236}">
                  <a16:creationId xmlns:a16="http://schemas.microsoft.com/office/drawing/2014/main" id="{4ABA279A-C00F-0BE8-EB4D-CA1823357EE4}"/>
                </a:ext>
              </a:extLst>
            </p:cNvPr>
            <p:cNvSpPr txBox="1">
              <a:spLocks noChangeArrowheads="1"/>
            </p:cNvSpPr>
            <p:nvPr/>
          </p:nvSpPr>
          <p:spPr bwMode="auto">
            <a:xfrm>
              <a:off x="7954963" y="5027613"/>
              <a:ext cx="9826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システム統合</a:t>
              </a:r>
            </a:p>
          </p:txBody>
        </p:sp>
        <p:cxnSp>
          <p:nvCxnSpPr>
            <p:cNvPr id="25" name="直線矢印コネクタ 64">
              <a:extLst>
                <a:ext uri="{FF2B5EF4-FFF2-40B4-BE49-F238E27FC236}">
                  <a16:creationId xmlns:a16="http://schemas.microsoft.com/office/drawing/2014/main" id="{2CA2DF5D-0223-BAF6-5198-4FECEB9D386C}"/>
                </a:ext>
              </a:extLst>
            </p:cNvPr>
            <p:cNvCxnSpPr>
              <a:cxnSpLocks noChangeShapeType="1"/>
            </p:cNvCxnSpPr>
            <p:nvPr/>
          </p:nvCxnSpPr>
          <p:spPr bwMode="auto">
            <a:xfrm>
              <a:off x="8988425" y="5038725"/>
              <a:ext cx="0" cy="66833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6" name="テキスト ボックス 56">
              <a:extLst>
                <a:ext uri="{FF2B5EF4-FFF2-40B4-BE49-F238E27FC236}">
                  <a16:creationId xmlns:a16="http://schemas.microsoft.com/office/drawing/2014/main" id="{91DDA973-23F1-1648-820D-218E7F9C04E1}"/>
                </a:ext>
              </a:extLst>
            </p:cNvPr>
            <p:cNvSpPr txBox="1">
              <a:spLocks noChangeArrowheads="1"/>
            </p:cNvSpPr>
            <p:nvPr/>
          </p:nvSpPr>
          <p:spPr bwMode="auto">
            <a:xfrm>
              <a:off x="8988425" y="5514975"/>
              <a:ext cx="8905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○○の実証</a:t>
              </a:r>
            </a:p>
          </p:txBody>
        </p:sp>
        <p:cxnSp>
          <p:nvCxnSpPr>
            <p:cNvPr id="28" name="直線矢印コネクタ 39">
              <a:extLst>
                <a:ext uri="{FF2B5EF4-FFF2-40B4-BE49-F238E27FC236}">
                  <a16:creationId xmlns:a16="http://schemas.microsoft.com/office/drawing/2014/main" id="{456AA119-B86B-9C86-F7D7-A3B05A9514A8}"/>
                </a:ext>
              </a:extLst>
            </p:cNvPr>
            <p:cNvCxnSpPr>
              <a:cxnSpLocks noChangeShapeType="1"/>
            </p:cNvCxnSpPr>
            <p:nvPr/>
          </p:nvCxnSpPr>
          <p:spPr bwMode="auto">
            <a:xfrm>
              <a:off x="5311590" y="6532563"/>
              <a:ext cx="1454334"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9" name="テキスト ボックス 55">
              <a:extLst>
                <a:ext uri="{FF2B5EF4-FFF2-40B4-BE49-F238E27FC236}">
                  <a16:creationId xmlns:a16="http://schemas.microsoft.com/office/drawing/2014/main" id="{AD167C0F-5A5B-9D63-352C-0CAD9E7C530A}"/>
                </a:ext>
              </a:extLst>
            </p:cNvPr>
            <p:cNvSpPr txBox="1">
              <a:spLocks noChangeArrowheads="1"/>
            </p:cNvSpPr>
            <p:nvPr/>
          </p:nvSpPr>
          <p:spPr bwMode="auto">
            <a:xfrm>
              <a:off x="4211255" y="6251575"/>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○○の調査</a:t>
              </a:r>
            </a:p>
          </p:txBody>
        </p:sp>
        <p:cxnSp>
          <p:nvCxnSpPr>
            <p:cNvPr id="30" name="直線矢印コネクタ 39">
              <a:extLst>
                <a:ext uri="{FF2B5EF4-FFF2-40B4-BE49-F238E27FC236}">
                  <a16:creationId xmlns:a16="http://schemas.microsoft.com/office/drawing/2014/main" id="{DF751F77-1EBC-E1A7-C797-B56A06D1BD2B}"/>
                </a:ext>
              </a:extLst>
            </p:cNvPr>
            <p:cNvCxnSpPr>
              <a:cxnSpLocks noChangeShapeType="1"/>
            </p:cNvCxnSpPr>
            <p:nvPr/>
          </p:nvCxnSpPr>
          <p:spPr bwMode="auto">
            <a:xfrm flipV="1">
              <a:off x="6765925" y="6891338"/>
              <a:ext cx="1297140" cy="635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1" name="テキスト ボックス 55">
              <a:extLst>
                <a:ext uri="{FF2B5EF4-FFF2-40B4-BE49-F238E27FC236}">
                  <a16:creationId xmlns:a16="http://schemas.microsoft.com/office/drawing/2014/main" id="{F242090D-5ED9-34BD-B9A4-7906FC755A78}"/>
                </a:ext>
              </a:extLst>
            </p:cNvPr>
            <p:cNvSpPr txBox="1">
              <a:spLocks noChangeArrowheads="1"/>
            </p:cNvSpPr>
            <p:nvPr/>
          </p:nvSpPr>
          <p:spPr bwMode="auto">
            <a:xfrm>
              <a:off x="6677025" y="6629400"/>
              <a:ext cx="9972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○○との協議</a:t>
              </a:r>
            </a:p>
          </p:txBody>
        </p:sp>
        <p:cxnSp>
          <p:nvCxnSpPr>
            <p:cNvPr id="32" name="直線矢印コネクタ 39">
              <a:extLst>
                <a:ext uri="{FF2B5EF4-FFF2-40B4-BE49-F238E27FC236}">
                  <a16:creationId xmlns:a16="http://schemas.microsoft.com/office/drawing/2014/main" id="{BACDA8E2-B914-F6E0-5273-8D638AFEA6B1}"/>
                </a:ext>
              </a:extLst>
            </p:cNvPr>
            <p:cNvCxnSpPr>
              <a:cxnSpLocks noChangeShapeType="1"/>
            </p:cNvCxnSpPr>
            <p:nvPr/>
          </p:nvCxnSpPr>
          <p:spPr bwMode="auto">
            <a:xfrm>
              <a:off x="7714517" y="6532563"/>
              <a:ext cx="211369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3" name="テキスト ボックス 55">
              <a:extLst>
                <a:ext uri="{FF2B5EF4-FFF2-40B4-BE49-F238E27FC236}">
                  <a16:creationId xmlns:a16="http://schemas.microsoft.com/office/drawing/2014/main" id="{4A8B8695-C5FF-0800-D2A6-D43B8FA588DE}"/>
                </a:ext>
              </a:extLst>
            </p:cNvPr>
            <p:cNvSpPr txBox="1">
              <a:spLocks noChangeArrowheads="1"/>
            </p:cNvSpPr>
            <p:nvPr/>
          </p:nvSpPr>
          <p:spPr bwMode="auto">
            <a:xfrm>
              <a:off x="8078787" y="6259513"/>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事業化計画の策定</a:t>
              </a:r>
            </a:p>
          </p:txBody>
        </p:sp>
        <p:cxnSp>
          <p:nvCxnSpPr>
            <p:cNvPr id="34" name="直線矢印コネクタ 64">
              <a:extLst>
                <a:ext uri="{FF2B5EF4-FFF2-40B4-BE49-F238E27FC236}">
                  <a16:creationId xmlns:a16="http://schemas.microsoft.com/office/drawing/2014/main" id="{F13071AC-8F40-2CB3-94EB-9ABBCDB09ABD}"/>
                </a:ext>
              </a:extLst>
            </p:cNvPr>
            <p:cNvCxnSpPr>
              <a:cxnSpLocks noChangeShapeType="1"/>
            </p:cNvCxnSpPr>
            <p:nvPr/>
          </p:nvCxnSpPr>
          <p:spPr bwMode="auto">
            <a:xfrm flipV="1">
              <a:off x="9417050" y="5775325"/>
              <a:ext cx="0" cy="71278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cxnSp>
        <p:nvCxnSpPr>
          <p:cNvPr id="35" name="直線矢印コネクタ 8">
            <a:extLst>
              <a:ext uri="{FF2B5EF4-FFF2-40B4-BE49-F238E27FC236}">
                <a16:creationId xmlns:a16="http://schemas.microsoft.com/office/drawing/2014/main" id="{0A0F130E-92B6-251B-B672-22A41BEB3354}"/>
              </a:ext>
            </a:extLst>
          </p:cNvPr>
          <p:cNvCxnSpPr>
            <a:cxnSpLocks noChangeShapeType="1"/>
          </p:cNvCxnSpPr>
          <p:nvPr/>
        </p:nvCxnSpPr>
        <p:spPr bwMode="auto">
          <a:xfrm>
            <a:off x="4102100" y="2446338"/>
            <a:ext cx="120808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6" name="テキスト ボックス 14">
            <a:extLst>
              <a:ext uri="{FF2B5EF4-FFF2-40B4-BE49-F238E27FC236}">
                <a16:creationId xmlns:a16="http://schemas.microsoft.com/office/drawing/2014/main" id="{37432C36-24B8-9956-1309-41B8F7BE9BEB}"/>
              </a:ext>
            </a:extLst>
          </p:cNvPr>
          <p:cNvSpPr txBox="1">
            <a:spLocks noChangeArrowheads="1"/>
          </p:cNvSpPr>
          <p:nvPr/>
        </p:nvSpPr>
        <p:spPr bwMode="auto">
          <a:xfrm>
            <a:off x="5414963" y="2182813"/>
            <a:ext cx="890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37" name="テキスト ボックス 63">
            <a:extLst>
              <a:ext uri="{FF2B5EF4-FFF2-40B4-BE49-F238E27FC236}">
                <a16:creationId xmlns:a16="http://schemas.microsoft.com/office/drawing/2014/main" id="{92CABEBE-3E4B-9C6F-B7EE-F95C2F67D814}"/>
              </a:ext>
            </a:extLst>
          </p:cNvPr>
          <p:cNvSpPr txBox="1">
            <a:spLocks noChangeArrowheads="1"/>
          </p:cNvSpPr>
          <p:nvPr/>
        </p:nvSpPr>
        <p:spPr bwMode="auto">
          <a:xfrm>
            <a:off x="5556250" y="2989263"/>
            <a:ext cx="889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cxnSp>
        <p:nvCxnSpPr>
          <p:cNvPr id="38" name="直線矢印コネクタ 37">
            <a:extLst>
              <a:ext uri="{FF2B5EF4-FFF2-40B4-BE49-F238E27FC236}">
                <a16:creationId xmlns:a16="http://schemas.microsoft.com/office/drawing/2014/main" id="{2EBDDC5B-E280-79BC-305D-B0715262A927}"/>
              </a:ext>
            </a:extLst>
          </p:cNvPr>
          <p:cNvCxnSpPr>
            <a:cxnSpLocks noChangeShapeType="1"/>
          </p:cNvCxnSpPr>
          <p:nvPr/>
        </p:nvCxnSpPr>
        <p:spPr bwMode="auto">
          <a:xfrm>
            <a:off x="4102100" y="3282950"/>
            <a:ext cx="120808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9" name="直線矢印コネクタ 39">
            <a:extLst>
              <a:ext uri="{FF2B5EF4-FFF2-40B4-BE49-F238E27FC236}">
                <a16:creationId xmlns:a16="http://schemas.microsoft.com/office/drawing/2014/main" id="{64BC3741-2997-AB0D-A2B1-35A51B1DE422}"/>
              </a:ext>
            </a:extLst>
          </p:cNvPr>
          <p:cNvCxnSpPr>
            <a:cxnSpLocks noChangeShapeType="1"/>
          </p:cNvCxnSpPr>
          <p:nvPr/>
        </p:nvCxnSpPr>
        <p:spPr bwMode="auto">
          <a:xfrm>
            <a:off x="7713663" y="4283075"/>
            <a:ext cx="45402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0" name="直線矢印コネクタ 39">
            <a:extLst>
              <a:ext uri="{FF2B5EF4-FFF2-40B4-BE49-F238E27FC236}">
                <a16:creationId xmlns:a16="http://schemas.microsoft.com/office/drawing/2014/main" id="{8859C520-166A-B229-1CBB-4DEF11419D5D}"/>
              </a:ext>
            </a:extLst>
          </p:cNvPr>
          <p:cNvCxnSpPr>
            <a:cxnSpLocks noChangeShapeType="1"/>
          </p:cNvCxnSpPr>
          <p:nvPr/>
        </p:nvCxnSpPr>
        <p:spPr bwMode="auto">
          <a:xfrm>
            <a:off x="4421171" y="4283075"/>
            <a:ext cx="889017"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1" name="直線矢印コネクタ 39">
            <a:extLst>
              <a:ext uri="{FF2B5EF4-FFF2-40B4-BE49-F238E27FC236}">
                <a16:creationId xmlns:a16="http://schemas.microsoft.com/office/drawing/2014/main" id="{D16E87F1-972D-F964-4702-F182B43C8CE6}"/>
              </a:ext>
            </a:extLst>
          </p:cNvPr>
          <p:cNvCxnSpPr>
            <a:cxnSpLocks noChangeShapeType="1"/>
          </p:cNvCxnSpPr>
          <p:nvPr/>
        </p:nvCxnSpPr>
        <p:spPr bwMode="auto">
          <a:xfrm>
            <a:off x="7315200" y="6532563"/>
            <a:ext cx="3984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42" name="テキスト ボックス 55">
            <a:extLst>
              <a:ext uri="{FF2B5EF4-FFF2-40B4-BE49-F238E27FC236}">
                <a16:creationId xmlns:a16="http://schemas.microsoft.com/office/drawing/2014/main" id="{130D602B-B8DE-90F8-A4C0-B35B5D1A04BD}"/>
              </a:ext>
            </a:extLst>
          </p:cNvPr>
          <p:cNvSpPr txBox="1">
            <a:spLocks noChangeArrowheads="1"/>
          </p:cNvSpPr>
          <p:nvPr/>
        </p:nvSpPr>
        <p:spPr bwMode="auto">
          <a:xfrm>
            <a:off x="6511925" y="6249988"/>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事業化計画の策定</a:t>
            </a:r>
          </a:p>
        </p:txBody>
      </p:sp>
      <p:sp>
        <p:nvSpPr>
          <p:cNvPr id="43" name="テキスト ボックス 55">
            <a:extLst>
              <a:ext uri="{FF2B5EF4-FFF2-40B4-BE49-F238E27FC236}">
                <a16:creationId xmlns:a16="http://schemas.microsoft.com/office/drawing/2014/main" id="{A10E3E7D-5E0A-8266-D0AB-068BFC8E1229}"/>
              </a:ext>
            </a:extLst>
          </p:cNvPr>
          <p:cNvSpPr txBox="1">
            <a:spLocks noChangeArrowheads="1"/>
          </p:cNvSpPr>
          <p:nvPr/>
        </p:nvSpPr>
        <p:spPr bwMode="auto">
          <a:xfrm>
            <a:off x="5461000" y="6253163"/>
            <a:ext cx="890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○○の調査</a:t>
            </a:r>
          </a:p>
        </p:txBody>
      </p:sp>
      <p:cxnSp>
        <p:nvCxnSpPr>
          <p:cNvPr id="44" name="直線矢印コネクタ 39">
            <a:extLst>
              <a:ext uri="{FF2B5EF4-FFF2-40B4-BE49-F238E27FC236}">
                <a16:creationId xmlns:a16="http://schemas.microsoft.com/office/drawing/2014/main" id="{D7DBB797-3B7F-FBC1-64DB-B8D0AB739856}"/>
              </a:ext>
            </a:extLst>
          </p:cNvPr>
          <p:cNvCxnSpPr>
            <a:cxnSpLocks noChangeShapeType="1"/>
          </p:cNvCxnSpPr>
          <p:nvPr/>
        </p:nvCxnSpPr>
        <p:spPr bwMode="auto">
          <a:xfrm>
            <a:off x="4515439" y="6532563"/>
            <a:ext cx="794749"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45" name="テキスト ボックス 55">
            <a:extLst>
              <a:ext uri="{FF2B5EF4-FFF2-40B4-BE49-F238E27FC236}">
                <a16:creationId xmlns:a16="http://schemas.microsoft.com/office/drawing/2014/main" id="{B41BB9E3-9772-9C6B-63A2-55FEB8A559CB}"/>
              </a:ext>
            </a:extLst>
          </p:cNvPr>
          <p:cNvSpPr txBox="1">
            <a:spLocks noChangeArrowheads="1"/>
          </p:cNvSpPr>
          <p:nvPr/>
        </p:nvSpPr>
        <p:spPr bwMode="auto">
          <a:xfrm>
            <a:off x="5626100" y="3983038"/>
            <a:ext cx="889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46" name="角丸四角形吹き出し 30">
            <a:extLst>
              <a:ext uri="{FF2B5EF4-FFF2-40B4-BE49-F238E27FC236}">
                <a16:creationId xmlns:a16="http://schemas.microsoft.com/office/drawing/2014/main" id="{59FCE60E-84B8-12E4-04C6-072911F065BE}"/>
              </a:ext>
            </a:extLst>
          </p:cNvPr>
          <p:cNvSpPr>
            <a:spLocks noChangeArrowheads="1"/>
          </p:cNvSpPr>
          <p:nvPr/>
        </p:nvSpPr>
        <p:spPr bwMode="auto">
          <a:xfrm>
            <a:off x="4961931" y="1461151"/>
            <a:ext cx="3443154" cy="414337"/>
          </a:xfrm>
          <a:prstGeom prst="wedgeRoundRectCallout">
            <a:avLst>
              <a:gd name="adj1" fmla="val -40626"/>
              <a:gd name="adj2" fmla="val 156570"/>
              <a:gd name="adj3" fmla="val 16667"/>
            </a:avLst>
          </a:prstGeom>
          <a:solidFill>
            <a:srgbClr val="FFCC99"/>
          </a:solidFill>
          <a:ln w="9525" algn="ctr">
            <a:solidFill>
              <a:schemeClr val="tx1"/>
            </a:solidFill>
            <a:round/>
            <a:headEnd/>
            <a:tailEnd/>
          </a:ln>
        </p:spPr>
        <p:txBody>
          <a:bodyPr wrap="squar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pPr>
            <a:r>
              <a:rPr lang="ja-JP" altLang="en-US" sz="1000" dirty="0">
                <a:latin typeface="ＭＳ Ｐゴシック" panose="020B0600070205080204" pitchFamily="50" charset="-128"/>
              </a:rPr>
              <a:t>複数年度に及ぶ実施内容は、年度ごとにブレイクダウンした上で、区切って記載してください。</a:t>
            </a:r>
            <a:endParaRPr lang="en-US" altLang="ja-JP" sz="900" dirty="0"/>
          </a:p>
        </p:txBody>
      </p:sp>
      <p:sp>
        <p:nvSpPr>
          <p:cNvPr id="2" name="テキスト ボックス 1">
            <a:extLst>
              <a:ext uri="{FF2B5EF4-FFF2-40B4-BE49-F238E27FC236}">
                <a16:creationId xmlns:a16="http://schemas.microsoft.com/office/drawing/2014/main" id="{2FC62EC6-BB67-059C-79C5-1528E023F709}"/>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5820D6CB-2C2B-770D-B498-4266E4FE8222}"/>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応募時点の技術開発の現状</a:t>
            </a:r>
            <a:endParaRPr lang="ja-JP" altLang="en-US" sz="1400" i="1" dirty="0">
              <a:solidFill>
                <a:srgbClr val="FF0000"/>
              </a:solidFill>
            </a:endParaRPr>
          </a:p>
        </p:txBody>
      </p:sp>
      <p:sp>
        <p:nvSpPr>
          <p:cNvPr id="13315" name="AutoShape 7">
            <a:extLst>
              <a:ext uri="{FF2B5EF4-FFF2-40B4-BE49-F238E27FC236}">
                <a16:creationId xmlns:a16="http://schemas.microsoft.com/office/drawing/2014/main" id="{A7103B10-8190-2F39-DB73-72CE01A49E8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D803E4C8-8463-0E13-C451-F4DBCEBF304E}"/>
              </a:ext>
            </a:extLst>
          </p:cNvPr>
          <p:cNvSpPr txBox="1">
            <a:spLocks noChangeArrowheads="1"/>
          </p:cNvSpPr>
          <p:nvPr/>
        </p:nvSpPr>
        <p:spPr bwMode="auto">
          <a:xfrm>
            <a:off x="1470025" y="228600"/>
            <a:ext cx="4930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ts val="0"/>
              </a:spcBef>
              <a:buFontTx/>
              <a:buNone/>
            </a:pPr>
            <a:r>
              <a:rPr lang="ja-JP" altLang="en-US" sz="1200" i="1" dirty="0">
                <a:solidFill>
                  <a:srgbClr val="FF0000"/>
                </a:solidFill>
              </a:rPr>
              <a:t>（提出時にはこの記載を削除してください）</a:t>
            </a:r>
          </a:p>
        </p:txBody>
      </p:sp>
      <p:graphicFrame>
        <p:nvGraphicFramePr>
          <p:cNvPr id="9" name="Group 50">
            <a:extLst>
              <a:ext uri="{FF2B5EF4-FFF2-40B4-BE49-F238E27FC236}">
                <a16:creationId xmlns:a16="http://schemas.microsoft.com/office/drawing/2014/main" id="{96E31182-4899-BE6B-D27C-84304BE5B0A2}"/>
              </a:ext>
            </a:extLst>
          </p:cNvPr>
          <p:cNvGraphicFramePr>
            <a:graphicFrameLocks noGrp="1"/>
          </p:cNvGraphicFramePr>
          <p:nvPr>
            <p:extLst>
              <p:ext uri="{D42A27DB-BD31-4B8C-83A1-F6EECF244321}">
                <p14:modId xmlns:p14="http://schemas.microsoft.com/office/powerpoint/2010/main" val="1155872398"/>
              </p:ext>
            </p:extLst>
          </p:nvPr>
        </p:nvGraphicFramePr>
        <p:xfrm>
          <a:off x="522288" y="1042988"/>
          <a:ext cx="9456737" cy="5514974"/>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技術開発項目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当該技術の現状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全体として開発する内容を端的に記載してください。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・技術開発課題全体の応募時の準備状況（既存の類似技術との比較等）について、具体的かつ定量的に（数値で）記載してください。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A1</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・各要素技術／システムの応募時の準備状況（既存の類似技術との比較等）について、具体的かつ定量的に（数値で）記載してください。（以下同様）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A2</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なければ削除してください。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A3</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なければ削除してください。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システム統合の内容を端的に記載してください。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rgbClr val="0070C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実証の内容を端的に記載してください。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事業化計画の策定方針を端的に記載してください。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 Box 21">
            <a:extLst>
              <a:ext uri="{FF2B5EF4-FFF2-40B4-BE49-F238E27FC236}">
                <a16:creationId xmlns:a16="http://schemas.microsoft.com/office/drawing/2014/main" id="{BABC0201-A90C-86AF-0959-BD5C6B9D07A2}"/>
              </a:ext>
            </a:extLst>
          </p:cNvPr>
          <p:cNvSpPr txBox="1">
            <a:spLocks noChangeArrowheads="1"/>
          </p:cNvSpPr>
          <p:nvPr/>
        </p:nvSpPr>
        <p:spPr bwMode="auto">
          <a:xfrm>
            <a:off x="4246418" y="292078"/>
            <a:ext cx="5381625" cy="738664"/>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＜留意事項＞技術開発課題全体及び各技術開発項目のそれぞれについて、応募時の準備状況を以下の表に記載してください。課題概要（１ページ）の②に記載した</a:t>
            </a:r>
            <a:r>
              <a:rPr lang="en-US" altLang="ja-JP" sz="1050" i="1" dirty="0"/>
              <a:t>A1,  A2, </a:t>
            </a:r>
            <a:r>
              <a:rPr lang="ja-JP" altLang="en-US" sz="1050" i="1" dirty="0"/>
              <a:t>・・・</a:t>
            </a:r>
            <a:r>
              <a:rPr lang="en-US" altLang="ja-JP" sz="1050" i="1" dirty="0"/>
              <a:t>, B, C, D</a:t>
            </a:r>
            <a:r>
              <a:rPr lang="ja-JP" altLang="en-US" sz="1050" i="1" dirty="0"/>
              <a:t>と連動させて各技術開発項目について簡潔に記載してください。各セル内の行数は変更して構いません。必要のない行は削除してください。（１ページ以内に収めること。）</a:t>
            </a:r>
          </a:p>
        </p:txBody>
      </p:sp>
      <p:sp>
        <p:nvSpPr>
          <p:cNvPr id="13356" name="スライド番号プレースホルダー 1">
            <a:extLst>
              <a:ext uri="{FF2B5EF4-FFF2-40B4-BE49-F238E27FC236}">
                <a16:creationId xmlns:a16="http://schemas.microsoft.com/office/drawing/2014/main" id="{284D6E05-CB6F-6399-A7C6-C6F5B3FB45CE}"/>
              </a:ext>
            </a:extLst>
          </p:cNvPr>
          <p:cNvSpPr>
            <a:spLocks noGrp="1"/>
          </p:cNvSpPr>
          <p:nvPr>
            <p:ph type="sldNum" sz="quarter" idx="12"/>
          </p:nvPr>
        </p:nvSpPr>
        <p:spPr>
          <a:xfrm>
            <a:off x="7867650" y="6927851"/>
            <a:ext cx="2393950"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FEEA9E3-400D-49E0-BB18-8A3F73568A29}" type="slidenum">
              <a:rPr lang="en-US" altLang="ja-JP" smtClean="0"/>
              <a:pPr/>
              <a:t>11</a:t>
            </a:fld>
            <a:endParaRPr lang="en-US" altLang="ja-JP"/>
          </a:p>
        </p:txBody>
      </p:sp>
      <p:sp>
        <p:nvSpPr>
          <p:cNvPr id="8" name="星 7 7">
            <a:extLst>
              <a:ext uri="{FF2B5EF4-FFF2-40B4-BE49-F238E27FC236}">
                <a16:creationId xmlns:a16="http://schemas.microsoft.com/office/drawing/2014/main" id="{84ABD823-6968-E0A8-77D6-93F16E1826AB}"/>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06641BA3-B958-8C6E-3776-98A0CE019FD0}"/>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3C0C9902-388D-762E-8216-613E8CFB343C}"/>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実施期間中における技術開発・実証の目標と内容　</a:t>
            </a:r>
            <a:endParaRPr lang="ja-JP" altLang="en-US" sz="1400" i="1" dirty="0">
              <a:solidFill>
                <a:srgbClr val="FF0000"/>
              </a:solidFill>
            </a:endParaRPr>
          </a:p>
        </p:txBody>
      </p:sp>
      <p:sp>
        <p:nvSpPr>
          <p:cNvPr id="14339" name="AutoShape 7">
            <a:extLst>
              <a:ext uri="{FF2B5EF4-FFF2-40B4-BE49-F238E27FC236}">
                <a16:creationId xmlns:a16="http://schemas.microsoft.com/office/drawing/2014/main" id="{50C1FA3D-E7C7-624F-0640-B9825EB2137E}"/>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D541E5D9-E23F-A84A-D234-F8A514F04A86}"/>
              </a:ext>
            </a:extLst>
          </p:cNvPr>
          <p:cNvSpPr txBox="1">
            <a:spLocks noChangeArrowheads="1"/>
          </p:cNvSpPr>
          <p:nvPr/>
        </p:nvSpPr>
        <p:spPr bwMode="auto">
          <a:xfrm>
            <a:off x="1470025" y="228600"/>
            <a:ext cx="4930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ts val="0"/>
              </a:spcBef>
              <a:buFontTx/>
              <a:buNone/>
            </a:pPr>
            <a:r>
              <a:rPr lang="ja-JP" altLang="en-US" sz="1200" i="1" dirty="0">
                <a:solidFill>
                  <a:srgbClr val="FF0000"/>
                </a:solidFill>
              </a:rPr>
              <a:t>（提出時にはこの記載を削除してください）</a:t>
            </a:r>
          </a:p>
        </p:txBody>
      </p:sp>
      <p:graphicFrame>
        <p:nvGraphicFramePr>
          <p:cNvPr id="9" name="Group 50">
            <a:extLst>
              <a:ext uri="{FF2B5EF4-FFF2-40B4-BE49-F238E27FC236}">
                <a16:creationId xmlns:a16="http://schemas.microsoft.com/office/drawing/2014/main" id="{12DDF808-44BE-3524-18A5-61BC221663D5}"/>
              </a:ext>
            </a:extLst>
          </p:cNvPr>
          <p:cNvGraphicFramePr>
            <a:graphicFrameLocks noGrp="1"/>
          </p:cNvGraphicFramePr>
          <p:nvPr>
            <p:extLst>
              <p:ext uri="{D42A27DB-BD31-4B8C-83A1-F6EECF244321}">
                <p14:modId xmlns:p14="http://schemas.microsoft.com/office/powerpoint/2010/main" val="1059372064"/>
              </p:ext>
            </p:extLst>
          </p:nvPr>
        </p:nvGraphicFramePr>
        <p:xfrm>
          <a:off x="382588" y="1631950"/>
          <a:ext cx="9642475" cy="5099050"/>
        </p:xfrm>
        <a:graphic>
          <a:graphicData uri="http://schemas.openxmlformats.org/drawingml/2006/table">
            <a:tbl>
              <a:tblPr/>
              <a:tblGrid>
                <a:gridCol w="500419">
                  <a:extLst>
                    <a:ext uri="{9D8B030D-6E8A-4147-A177-3AD203B41FA5}">
                      <a16:colId xmlns:a16="http://schemas.microsoft.com/office/drawing/2014/main" val="20000"/>
                    </a:ext>
                  </a:extLst>
                </a:gridCol>
                <a:gridCol w="1499343">
                  <a:extLst>
                    <a:ext uri="{9D8B030D-6E8A-4147-A177-3AD203B41FA5}">
                      <a16:colId xmlns:a16="http://schemas.microsoft.com/office/drawing/2014/main" val="20001"/>
                    </a:ext>
                  </a:extLst>
                </a:gridCol>
                <a:gridCol w="1548009">
                  <a:extLst>
                    <a:ext uri="{9D8B030D-6E8A-4147-A177-3AD203B41FA5}">
                      <a16:colId xmlns:a16="http://schemas.microsoft.com/office/drawing/2014/main" val="20002"/>
                    </a:ext>
                  </a:extLst>
                </a:gridCol>
                <a:gridCol w="1499343">
                  <a:extLst>
                    <a:ext uri="{9D8B030D-6E8A-4147-A177-3AD203B41FA5}">
                      <a16:colId xmlns:a16="http://schemas.microsoft.com/office/drawing/2014/main" val="20003"/>
                    </a:ext>
                  </a:extLst>
                </a:gridCol>
                <a:gridCol w="1548009">
                  <a:extLst>
                    <a:ext uri="{9D8B030D-6E8A-4147-A177-3AD203B41FA5}">
                      <a16:colId xmlns:a16="http://schemas.microsoft.com/office/drawing/2014/main" val="20004"/>
                    </a:ext>
                  </a:extLst>
                </a:gridCol>
                <a:gridCol w="1499343">
                  <a:extLst>
                    <a:ext uri="{9D8B030D-6E8A-4147-A177-3AD203B41FA5}">
                      <a16:colId xmlns:a16="http://schemas.microsoft.com/office/drawing/2014/main" val="20005"/>
                    </a:ext>
                  </a:extLst>
                </a:gridCol>
                <a:gridCol w="1548009">
                  <a:extLst>
                    <a:ext uri="{9D8B030D-6E8A-4147-A177-3AD203B41FA5}">
                      <a16:colId xmlns:a16="http://schemas.microsoft.com/office/drawing/2014/main" val="20006"/>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15" name="Text Box 21">
            <a:extLst>
              <a:ext uri="{FF2B5EF4-FFF2-40B4-BE49-F238E27FC236}">
                <a16:creationId xmlns:a16="http://schemas.microsoft.com/office/drawing/2014/main" id="{BAB97ED3-FAEB-7806-5B06-193ECD869707}"/>
              </a:ext>
            </a:extLst>
          </p:cNvPr>
          <p:cNvSpPr txBox="1">
            <a:spLocks noChangeArrowheads="1"/>
          </p:cNvSpPr>
          <p:nvPr/>
        </p:nvSpPr>
        <p:spPr bwMode="auto">
          <a:xfrm>
            <a:off x="4294188" y="338138"/>
            <a:ext cx="5867400" cy="70788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i="1" dirty="0"/>
              <a:t>＜留意事項＞技術開発課題全体及び各要素技術の目標及び技術開発・実証内容について、以下の表に記載してください。課題概要（１ページ）の②に記載した</a:t>
            </a:r>
            <a:r>
              <a:rPr lang="en-US" altLang="ja-JP" sz="1000" i="1" dirty="0"/>
              <a:t>A1, A2,</a:t>
            </a:r>
            <a:r>
              <a:rPr lang="ja-JP" altLang="en-US" sz="1000" i="1" dirty="0"/>
              <a:t>・・・</a:t>
            </a:r>
            <a:r>
              <a:rPr lang="en-US" altLang="ja-JP" sz="1000" i="1" dirty="0"/>
              <a:t>, B,C,D</a:t>
            </a:r>
            <a:r>
              <a:rPr lang="ja-JP" altLang="en-US" sz="1000" i="1" dirty="0"/>
              <a:t>と連動させて各項目について簡潔に記載してください。各セル内の行数は変更してかまいません。必要のない行は削除してください。（１ページ以内に収めること。）</a:t>
            </a:r>
            <a:endParaRPr lang="en-US" altLang="ja-JP" sz="1000" i="1" dirty="0"/>
          </a:p>
        </p:txBody>
      </p:sp>
      <p:sp>
        <p:nvSpPr>
          <p:cNvPr id="14416" name="スライド番号プレースホルダー 1">
            <a:extLst>
              <a:ext uri="{FF2B5EF4-FFF2-40B4-BE49-F238E27FC236}">
                <a16:creationId xmlns:a16="http://schemas.microsoft.com/office/drawing/2014/main" id="{C10918E5-1FF9-14C7-878D-42139884C3ED}"/>
              </a:ext>
            </a:extLst>
          </p:cNvPr>
          <p:cNvSpPr>
            <a:spLocks noGrp="1"/>
          </p:cNvSpPr>
          <p:nvPr>
            <p:ph type="sldNum" sz="quarter" idx="12"/>
          </p:nvPr>
        </p:nvSpPr>
        <p:spPr>
          <a:xfrm>
            <a:off x="7867650" y="6938962"/>
            <a:ext cx="2393950" cy="261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28CF2B6-F4FC-41D2-B97F-1425C58A15B0}" type="slidenum">
              <a:rPr lang="en-US" altLang="ja-JP" smtClean="0"/>
              <a:pPr/>
              <a:t>12</a:t>
            </a:fld>
            <a:endParaRPr lang="en-US" altLang="ja-JP" dirty="0"/>
          </a:p>
        </p:txBody>
      </p:sp>
      <p:sp>
        <p:nvSpPr>
          <p:cNvPr id="8" name="星 7 7">
            <a:extLst>
              <a:ext uri="{FF2B5EF4-FFF2-40B4-BE49-F238E27FC236}">
                <a16:creationId xmlns:a16="http://schemas.microsoft.com/office/drawing/2014/main" id="{1F71E0E9-DF28-5D67-D13B-8AF505729D09}"/>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3D97B86F-D4CF-8B8F-DCC5-5BF642A197F9}"/>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7548E5D5-FEE5-1FDB-5F34-FA6BC3920A53}"/>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実施に伴う経費（委託：実施期間全体総額）</a:t>
            </a:r>
          </a:p>
        </p:txBody>
      </p:sp>
      <p:sp>
        <p:nvSpPr>
          <p:cNvPr id="15363" name="AutoShape 7">
            <a:extLst>
              <a:ext uri="{FF2B5EF4-FFF2-40B4-BE49-F238E27FC236}">
                <a16:creationId xmlns:a16="http://schemas.microsoft.com/office/drawing/2014/main" id="{0F20B7C0-A7F5-D6ED-DACD-BD4174FA1AAE}"/>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4EE432CA-0B0A-EE0B-7236-623D98B7BA76}"/>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2295" name="Text Box 11">
            <a:extLst>
              <a:ext uri="{FF2B5EF4-FFF2-40B4-BE49-F238E27FC236}">
                <a16:creationId xmlns:a16="http://schemas.microsoft.com/office/drawing/2014/main" id="{968CC525-F2A1-3AC3-E239-60C57ED38DF8}"/>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＜留意事項＞事業実施期間における委託事業に係る経費総額について記載してください。（１ページ以内に収めること。）</a:t>
            </a:r>
            <a:br>
              <a:rPr lang="en-US" altLang="ja-JP" sz="1050" i="1" dirty="0"/>
            </a:br>
            <a:r>
              <a:rPr lang="ja-JP" altLang="en-US" sz="1050" i="1" dirty="0"/>
              <a:t>補助事業のみの場合は削除してください。</a:t>
            </a:r>
          </a:p>
        </p:txBody>
      </p:sp>
      <p:graphicFrame>
        <p:nvGraphicFramePr>
          <p:cNvPr id="2" name="表 1">
            <a:extLst>
              <a:ext uri="{FF2B5EF4-FFF2-40B4-BE49-F238E27FC236}">
                <a16:creationId xmlns:a16="http://schemas.microsoft.com/office/drawing/2014/main" id="{D337D492-2F26-C667-4ED3-9595E3588703}"/>
              </a:ext>
            </a:extLst>
          </p:cNvPr>
          <p:cNvGraphicFramePr>
            <a:graphicFrameLocks noGrp="1"/>
          </p:cNvGraphicFramePr>
          <p:nvPr>
            <p:extLst>
              <p:ext uri="{D42A27DB-BD31-4B8C-83A1-F6EECF244321}">
                <p14:modId xmlns:p14="http://schemas.microsoft.com/office/powerpoint/2010/main" val="319690801"/>
              </p:ext>
            </p:extLst>
          </p:nvPr>
        </p:nvGraphicFramePr>
        <p:xfrm>
          <a:off x="419100" y="1042988"/>
          <a:ext cx="9436100" cy="5933741"/>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7">
                  <a:txBody>
                    <a:bodyPr/>
                    <a:lstStyle/>
                    <a:p>
                      <a:pPr algn="ctr" fontAlgn="ctr"/>
                      <a:r>
                        <a:rPr lang="ja-JP" altLang="en-US" sz="1100" b="0" i="0" u="none" strike="noStrike" dirty="0">
                          <a:solidFill>
                            <a:srgbClr val="000000"/>
                          </a:solidFill>
                          <a:effectLst/>
                          <a:latin typeface="ＭＳ Ｐゴシック"/>
                        </a:rPr>
                        <a:t>業務費</a:t>
                      </a:r>
                      <a:endParaRPr lang="en-US" altLang="ja-JP" sz="1100" b="0" i="0" u="none" strike="noStrike" dirty="0">
                        <a:solidFill>
                          <a:srgbClr val="000000"/>
                        </a:solidFill>
                        <a:effectLst/>
                        <a:latin typeface="ＭＳ Ｐゴシック"/>
                      </a:endParaRPr>
                    </a:p>
                    <a:p>
                      <a:pPr algn="ctr" fontAlgn="ctr"/>
                      <a:r>
                        <a:rPr lang="en-US" altLang="ja-JP" sz="1100" b="0" i="1" u="none" strike="noStrike" dirty="0">
                          <a:solidFill>
                            <a:srgbClr val="FF0000"/>
                          </a:solidFill>
                          <a:effectLst/>
                          <a:latin typeface="ＭＳ Ｐゴシック"/>
                        </a:rPr>
                        <a:t>【</a:t>
                      </a:r>
                      <a:r>
                        <a:rPr lang="ja-JP" altLang="en-US" sz="1100" b="0" i="1" u="none" strike="noStrike" dirty="0">
                          <a:solidFill>
                            <a:srgbClr val="FF0000"/>
                          </a:solidFill>
                          <a:effectLst/>
                          <a:latin typeface="ＭＳ Ｐゴシック"/>
                        </a:rPr>
                        <a:t>公募要領を参考に、必要経費に合わせて適宜細分を追加・削除してください。</a:t>
                      </a:r>
                      <a:r>
                        <a:rPr lang="en-US" altLang="ja-JP" sz="1000" b="0" i="1" u="none" strike="noStrike" dirty="0">
                          <a:solidFill>
                            <a:srgbClr val="FF0000"/>
                          </a:solidFill>
                          <a:effectLst/>
                          <a:latin typeface="ＭＳ Ｐゴシック"/>
                        </a:rPr>
                        <a:t>】</a:t>
                      </a:r>
                      <a:endParaRPr lang="ja-JP" altLang="en-US" sz="1000" b="0" i="1" u="none" strike="noStrike" dirty="0">
                        <a:solidFill>
                          <a:srgbClr val="FF0000"/>
                        </a:solidFill>
                        <a:effectLst/>
                        <a:latin typeface="ＭＳ Ｐゴシック"/>
                      </a:endParaRPr>
                    </a:p>
                    <a:p>
                      <a:pPr algn="ctr" fontAlgn="ctr"/>
                      <a:endParaRPr lang="en-US" altLang="ja-JP" sz="1100" b="0" i="0" u="none" strike="noStrike" dirty="0">
                        <a:solidFill>
                          <a:srgbClr val="000000"/>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Ｐゴシック"/>
                        </a:rPr>
                        <a:t>会議費</a:t>
                      </a:r>
                      <a:endParaRPr lang="en-US" altLang="ja-JP" sz="11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8006044"/>
                  </a:ext>
                </a:extLst>
              </a:tr>
              <a:tr h="418444">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Ｐゴシック"/>
                        </a:rPr>
                        <a:t>旅費</a:t>
                      </a:r>
                      <a:endParaRPr lang="en-US" altLang="ja-JP" sz="11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endParaRPr lang="en-US" altLang="ja-JP"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rgbClr val="000000"/>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rgbClr val="FF0000"/>
                          </a:solidFill>
                          <a:effectLst/>
                          <a:latin typeface="ＭＳ Ｐゴシック"/>
                        </a:rPr>
                        <a:t>直接経費から外注費・共同実施費を除いた総額に率を乗じて得た金額以下となるようにしてください。一般管理費率については、合理的な率がない場合は環境省の定める</a:t>
                      </a:r>
                      <a:r>
                        <a:rPr lang="en-US" altLang="ja-JP" sz="1200" b="0" i="1" u="none" strike="noStrike" dirty="0">
                          <a:solidFill>
                            <a:srgbClr val="FF0000"/>
                          </a:solidFill>
                          <a:effectLst/>
                          <a:latin typeface="ＭＳ Ｐゴシック"/>
                        </a:rPr>
                        <a:t>15%</a:t>
                      </a:r>
                      <a:r>
                        <a:rPr lang="ja-JP" altLang="en-US" sz="1200" b="0" i="1" u="none" strike="noStrike" dirty="0">
                          <a:solidFill>
                            <a:srgbClr val="FF0000"/>
                          </a:solidFill>
                          <a:effectLst/>
                          <a:latin typeface="ＭＳ Ｐゴシック"/>
                        </a:rPr>
                        <a:t>を使用すること。</a:t>
                      </a:r>
                      <a:endParaRPr lang="en-US" altLang="ja-JP" sz="1200" b="0" i="1" u="none" strike="noStrike" dirty="0">
                        <a:solidFill>
                          <a:srgbClr val="FF0000"/>
                        </a:solidFill>
                        <a:effectLst/>
                        <a:latin typeface="ＭＳ Ｐゴシック"/>
                      </a:endParaRPr>
                    </a:p>
                    <a:p>
                      <a:pPr algn="l" fontAlgn="ctr"/>
                      <a:r>
                        <a:rPr lang="ja-JP" altLang="en-US" sz="1200" b="0" i="1" u="none" strike="noStrike" dirty="0">
                          <a:solidFill>
                            <a:srgbClr val="FF0000"/>
                          </a:solidFill>
                          <a:effectLst/>
                          <a:latin typeface="ＭＳ Ｐゴシック"/>
                        </a:rPr>
                        <a:t>例：</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総額</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外注費</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共同実施費</a:t>
                      </a:r>
                      <a:r>
                        <a:rPr lang="en-US" altLang="ja-JP" sz="1200" b="0" i="1" u="none" strike="noStrike" dirty="0">
                          <a:solidFill>
                            <a:srgbClr val="FF0000"/>
                          </a:solidFill>
                          <a:effectLst/>
                          <a:latin typeface="ＭＳ Ｐゴシック"/>
                        </a:rPr>
                        <a:t>)×0.15</a:t>
                      </a:r>
                      <a:endParaRPr lang="ja-JP" altLang="en-US" sz="12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891098C1-DE4E-63FC-992A-C9C8F43EDBED}"/>
              </a:ext>
            </a:extLst>
          </p:cNvPr>
          <p:cNvSpPr txBox="1">
            <a:spLocks noChangeArrowheads="1"/>
          </p:cNvSpPr>
          <p:nvPr/>
        </p:nvSpPr>
        <p:spPr bwMode="auto">
          <a:xfrm>
            <a:off x="3935413" y="2608263"/>
            <a:ext cx="3803650" cy="923925"/>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solidFill>
                  <a:srgbClr val="FF0000"/>
                </a:solidFill>
                <a:latin typeface="ＭＳ Ｐゴシック" panose="020B0600070205080204" pitchFamily="50" charset="-128"/>
              </a:rPr>
              <a:t>委託事業の場合、「金額（千円）」の項目には金額を</a:t>
            </a:r>
            <a:r>
              <a:rPr lang="ja-JP" altLang="en-US" b="1" i="1" u="sng" dirty="0">
                <a:solidFill>
                  <a:srgbClr val="FF0000"/>
                </a:solidFill>
                <a:latin typeface="ＭＳ Ｐゴシック" panose="020B0600070205080204" pitchFamily="50" charset="-128"/>
              </a:rPr>
              <a:t>税込み（</a:t>
            </a:r>
            <a:r>
              <a:rPr lang="en-US" altLang="ja-JP" b="1" i="1" u="sng" dirty="0">
                <a:solidFill>
                  <a:srgbClr val="FF0000"/>
                </a:solidFill>
                <a:latin typeface="ＭＳ Ｐゴシック" panose="020B0600070205080204" pitchFamily="50" charset="-128"/>
              </a:rPr>
              <a:t>10%</a:t>
            </a:r>
            <a:r>
              <a:rPr lang="ja-JP" altLang="en-US" b="1" i="1" u="sng" dirty="0">
                <a:solidFill>
                  <a:srgbClr val="FF0000"/>
                </a:solidFill>
                <a:latin typeface="ＭＳ Ｐゴシック" panose="020B0600070205080204" pitchFamily="50" charset="-128"/>
              </a:rPr>
              <a:t>）</a:t>
            </a:r>
            <a:r>
              <a:rPr lang="ja-JP" altLang="en-US" i="1" dirty="0">
                <a:solidFill>
                  <a:srgbClr val="FF0000"/>
                </a:solidFill>
                <a:latin typeface="ＭＳ Ｐゴシック" panose="020B0600070205080204" pitchFamily="50" charset="-128"/>
              </a:rPr>
              <a:t>で記載してください。</a:t>
            </a:r>
            <a:endParaRPr lang="ja-JP" altLang="en-US" dirty="0"/>
          </a:p>
        </p:txBody>
      </p:sp>
      <p:sp>
        <p:nvSpPr>
          <p:cNvPr id="15424" name="スライド番号プレースホルダー 2">
            <a:extLst>
              <a:ext uri="{FF2B5EF4-FFF2-40B4-BE49-F238E27FC236}">
                <a16:creationId xmlns:a16="http://schemas.microsoft.com/office/drawing/2014/main" id="{D57F5DFD-2F34-49C3-9D45-1FAABE0218C7}"/>
              </a:ext>
            </a:extLst>
          </p:cNvPr>
          <p:cNvSpPr>
            <a:spLocks noGrp="1"/>
          </p:cNvSpPr>
          <p:nvPr>
            <p:ph type="sldNum" sz="quarter" idx="12"/>
          </p:nvPr>
        </p:nvSpPr>
        <p:spPr>
          <a:xfrm>
            <a:off x="7767638" y="6888163"/>
            <a:ext cx="2393950" cy="3016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48116D1-5BE6-4C99-9724-9A131B798E3E}" type="slidenum">
              <a:rPr lang="en-US" altLang="ja-JP" smtClean="0"/>
              <a:pPr/>
              <a:t>13</a:t>
            </a:fld>
            <a:endParaRPr lang="en-US" altLang="ja-JP" dirty="0"/>
          </a:p>
        </p:txBody>
      </p:sp>
      <p:sp>
        <p:nvSpPr>
          <p:cNvPr id="9" name="星 7 8">
            <a:extLst>
              <a:ext uri="{FF2B5EF4-FFF2-40B4-BE49-F238E27FC236}">
                <a16:creationId xmlns:a16="http://schemas.microsoft.com/office/drawing/2014/main" id="{355C1692-323A-8E47-B0A4-634547AD3FD2}"/>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A77963F1-DCA1-DCE6-05F2-C805ECBC69ED}"/>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C42D6670-111C-5E45-C740-ED65403C066E}"/>
              </a:ext>
            </a:extLst>
          </p:cNvPr>
          <p:cNvSpPr txBox="1">
            <a:spLocks noChangeArrowheads="1"/>
          </p:cNvSpPr>
          <p:nvPr/>
        </p:nvSpPr>
        <p:spPr bwMode="auto">
          <a:xfrm>
            <a:off x="419100" y="673100"/>
            <a:ext cx="4568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実施に伴う経費（補助：実施期間全体総額）</a:t>
            </a:r>
          </a:p>
        </p:txBody>
      </p:sp>
      <p:sp>
        <p:nvSpPr>
          <p:cNvPr id="16387" name="AutoShape 7">
            <a:extLst>
              <a:ext uri="{FF2B5EF4-FFF2-40B4-BE49-F238E27FC236}">
                <a16:creationId xmlns:a16="http://schemas.microsoft.com/office/drawing/2014/main" id="{C71F8E5B-012A-2FC9-E1FE-4AF218B5053D}"/>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Text Box 8">
            <a:extLst>
              <a:ext uri="{FF2B5EF4-FFF2-40B4-BE49-F238E27FC236}">
                <a16:creationId xmlns:a16="http://schemas.microsoft.com/office/drawing/2014/main" id="{3D17DD82-F644-72CE-6C57-C8EF704D36E5}"/>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graphicFrame>
        <p:nvGraphicFramePr>
          <p:cNvPr id="2" name="表 1">
            <a:extLst>
              <a:ext uri="{FF2B5EF4-FFF2-40B4-BE49-F238E27FC236}">
                <a16:creationId xmlns:a16="http://schemas.microsoft.com/office/drawing/2014/main" id="{0A17B88E-1618-86F4-4714-87E8941CA12C}"/>
              </a:ext>
            </a:extLst>
          </p:cNvPr>
          <p:cNvGraphicFramePr>
            <a:graphicFrameLocks noGrp="1"/>
          </p:cNvGraphicFramePr>
          <p:nvPr/>
        </p:nvGraphicFramePr>
        <p:xfrm>
          <a:off x="419100" y="1042988"/>
          <a:ext cx="9377363" cy="5318126"/>
        </p:xfrm>
        <a:graphic>
          <a:graphicData uri="http://schemas.openxmlformats.org/drawingml/2006/table">
            <a:tbl>
              <a:tblPr/>
              <a:tblGrid>
                <a:gridCol w="1280133">
                  <a:extLst>
                    <a:ext uri="{9D8B030D-6E8A-4147-A177-3AD203B41FA5}">
                      <a16:colId xmlns:a16="http://schemas.microsoft.com/office/drawing/2014/main" val="20000"/>
                    </a:ext>
                  </a:extLst>
                </a:gridCol>
                <a:gridCol w="1747974">
                  <a:extLst>
                    <a:ext uri="{9D8B030D-6E8A-4147-A177-3AD203B41FA5}">
                      <a16:colId xmlns:a16="http://schemas.microsoft.com/office/drawing/2014/main" val="20001"/>
                    </a:ext>
                  </a:extLst>
                </a:gridCol>
                <a:gridCol w="1449790">
                  <a:extLst>
                    <a:ext uri="{9D8B030D-6E8A-4147-A177-3AD203B41FA5}">
                      <a16:colId xmlns:a16="http://schemas.microsoft.com/office/drawing/2014/main" val="20002"/>
                    </a:ext>
                  </a:extLst>
                </a:gridCol>
                <a:gridCol w="4899466">
                  <a:extLst>
                    <a:ext uri="{9D8B030D-6E8A-4147-A177-3AD203B41FA5}">
                      <a16:colId xmlns:a16="http://schemas.microsoft.com/office/drawing/2014/main" val="20003"/>
                    </a:ext>
                  </a:extLst>
                </a:gridCol>
              </a:tblGrid>
              <a:tr h="275351">
                <a:tc gridSpan="2">
                  <a:txBody>
                    <a:bodyPr/>
                    <a:lstStyle/>
                    <a:p>
                      <a:pPr algn="ctr" fontAlgn="ctr"/>
                      <a:r>
                        <a:rPr lang="ja-JP" altLang="en-US" sz="1100" b="0" i="0" u="none" strike="noStrike" dirty="0">
                          <a:solidFill>
                            <a:srgbClr val="000000"/>
                          </a:solidFill>
                          <a:effectLst/>
                          <a:latin typeface="ＭＳ Ｐゴシック"/>
                        </a:rPr>
                        <a:t>経費項目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1275">
                <a:tc>
                  <a:txBody>
                    <a:bodyPr/>
                    <a:lstStyle/>
                    <a:p>
                      <a:pPr algn="ctr" fontAlgn="ctr"/>
                      <a:r>
                        <a:rPr lang="ja-JP" altLang="en-US" sz="1100" b="0" i="0" u="none" strike="noStrike" dirty="0">
                          <a:solidFill>
                            <a:srgbClr val="000000"/>
                          </a:solidFill>
                          <a:effectLst/>
                          <a:latin typeface="ＭＳ Ｐゴシック"/>
                        </a:rPr>
                        <a:t>費目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9792">
                <a:tc rowSpan="2">
                  <a:txBody>
                    <a:bodyPr/>
                    <a:lstStyle/>
                    <a:p>
                      <a:pPr algn="ctr" fontAlgn="ctr"/>
                      <a:r>
                        <a:rPr lang="ja-JP" altLang="en-US" sz="1100" b="0" i="0" u="none" strike="noStrike" dirty="0">
                          <a:solidFill>
                            <a:srgbClr val="000000"/>
                          </a:solidFill>
                          <a:effectLst/>
                          <a:latin typeface="ＭＳ Ｐゴシック"/>
                        </a:rPr>
                        <a:t>本工事費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直接工事費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404">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間接工事費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7083">
                <a:tc>
                  <a:txBody>
                    <a:bodyPr/>
                    <a:lstStyle/>
                    <a:p>
                      <a:pPr algn="ctr" fontAlgn="ctr"/>
                      <a:r>
                        <a:rPr lang="ja-JP" altLang="en-US" sz="1100" b="0" i="0" u="none" strike="noStrike" dirty="0">
                          <a:solidFill>
                            <a:srgbClr val="000000"/>
                          </a:solidFill>
                          <a:effectLst/>
                          <a:latin typeface="ＭＳ Ｐゴシック"/>
                        </a:rPr>
                        <a:t>付帯工事費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083">
                <a:tc>
                  <a:txBody>
                    <a:bodyPr/>
                    <a:lstStyle/>
                    <a:p>
                      <a:pPr algn="ctr" fontAlgn="ctr"/>
                      <a:r>
                        <a:rPr lang="ja-JP" altLang="en-US" sz="1100" b="0" i="0" u="none" strike="noStrike" dirty="0">
                          <a:solidFill>
                            <a:srgbClr val="000000"/>
                          </a:solidFill>
                          <a:effectLst/>
                          <a:latin typeface="ＭＳ Ｐゴシック"/>
                        </a:rPr>
                        <a:t>機械器具費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3162">
                <a:tc>
                  <a:txBody>
                    <a:bodyPr/>
                    <a:lstStyle/>
                    <a:p>
                      <a:pPr algn="ctr" fontAlgn="ctr"/>
                      <a:r>
                        <a:rPr lang="ja-JP" altLang="en-US" sz="1100" b="0" i="0" u="none" strike="noStrike" dirty="0">
                          <a:solidFill>
                            <a:srgbClr val="000000"/>
                          </a:solidFill>
                          <a:effectLst/>
                          <a:latin typeface="ＭＳ Ｐゴシック"/>
                        </a:rPr>
                        <a:t>測量及試験費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6920">
                <a:tc>
                  <a:txBody>
                    <a:bodyPr/>
                    <a:lstStyle/>
                    <a:p>
                      <a:pPr algn="ctr" fontAlgn="ctr"/>
                      <a:r>
                        <a:rPr lang="ja-JP" altLang="en-US" sz="1100" b="0" i="0" u="none" strike="noStrike" dirty="0">
                          <a:solidFill>
                            <a:srgbClr val="000000"/>
                          </a:solidFill>
                          <a:effectLst/>
                          <a:latin typeface="ＭＳ Ｐゴシック"/>
                        </a:rPr>
                        <a:t>設備費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5037">
                <a:tc>
                  <a:txBody>
                    <a:bodyPr/>
                    <a:lstStyle/>
                    <a:p>
                      <a:pPr algn="ctr" fontAlgn="ctr"/>
                      <a:r>
                        <a:rPr lang="ja-JP" altLang="en-US" sz="1100" b="0" i="0" u="none" strike="noStrike" dirty="0">
                          <a:solidFill>
                            <a:srgbClr val="000000"/>
                          </a:solidFill>
                          <a:effectLst/>
                          <a:latin typeface="ＭＳ Ｐゴシック"/>
                        </a:rPr>
                        <a:t>業務費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97887">
                <a:tc>
                  <a:txBody>
                    <a:bodyPr/>
                    <a:lstStyle/>
                    <a:p>
                      <a:pPr algn="ctr" fontAlgn="ctr"/>
                      <a:r>
                        <a:rPr lang="ja-JP" altLang="en-US" sz="1100" b="0" i="0" u="none" strike="noStrike" dirty="0">
                          <a:solidFill>
                            <a:srgbClr val="000000"/>
                          </a:solidFill>
                          <a:effectLst/>
                          <a:latin typeface="ＭＳ Ｐゴシック"/>
                        </a:rPr>
                        <a:t>事務費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98441">
                <a:tc gridSpan="2">
                  <a:txBody>
                    <a:bodyPr/>
                    <a:lstStyle/>
                    <a:p>
                      <a:pPr algn="ctr" fontAlgn="ctr"/>
                      <a:r>
                        <a:rPr lang="ja-JP" altLang="en-US" sz="1100" b="0" i="0" u="none" strike="noStrike" dirty="0">
                          <a:solidFill>
                            <a:srgbClr val="000000"/>
                          </a:solidFill>
                          <a:effectLst/>
                          <a:latin typeface="ＭＳ Ｐゴシック"/>
                        </a:rPr>
                        <a:t>合計</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548691">
                <a:tc gridSpan="2">
                  <a:txBody>
                    <a:bodyPr/>
                    <a:lstStyle/>
                    <a:p>
                      <a:pPr algn="ctr" fontAlgn="ctr"/>
                      <a:r>
                        <a:rPr lang="ja-JP" altLang="en-US" sz="1100" b="0" i="0" u="none" strike="noStrike" dirty="0">
                          <a:solidFill>
                            <a:srgbClr val="000000"/>
                          </a:solidFill>
                          <a:effectLst/>
                          <a:latin typeface="ＭＳ Ｐゴシック"/>
                        </a:rPr>
                        <a:t>補助金所要額（合計</a:t>
                      </a:r>
                      <a:r>
                        <a:rPr lang="en-US" altLang="ja-JP" sz="1100" b="0" i="0" u="none" strike="noStrike" dirty="0">
                          <a:solidFill>
                            <a:srgbClr val="000000"/>
                          </a:solidFill>
                          <a:effectLst/>
                          <a:latin typeface="ＭＳ Ｐゴシック"/>
                        </a:rPr>
                        <a:t>×1/2</a:t>
                      </a:r>
                      <a:r>
                        <a:rPr lang="ja-JP" altLang="en-US" sz="1100" b="0" i="0" u="none" strike="noStrike" dirty="0">
                          <a:solidFill>
                            <a:srgbClr val="000000"/>
                          </a:solidFill>
                          <a:effectLst/>
                          <a:latin typeface="ＭＳ Ｐゴシック"/>
                        </a:rPr>
                        <a:t>）</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6453" name="テキスト ボックス 9">
            <a:extLst>
              <a:ext uri="{FF2B5EF4-FFF2-40B4-BE49-F238E27FC236}">
                <a16:creationId xmlns:a16="http://schemas.microsoft.com/office/drawing/2014/main" id="{D220750E-0A4F-6B35-C72B-4EAB930AABCB}"/>
              </a:ext>
            </a:extLst>
          </p:cNvPr>
          <p:cNvSpPr txBox="1">
            <a:spLocks noChangeArrowheads="1"/>
          </p:cNvSpPr>
          <p:nvPr/>
        </p:nvSpPr>
        <p:spPr bwMode="auto">
          <a:xfrm>
            <a:off x="3935413" y="2608263"/>
            <a:ext cx="3332162" cy="923925"/>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solidFill>
                  <a:srgbClr val="FF0000"/>
                </a:solidFill>
                <a:latin typeface="ＭＳ Ｐゴシック" panose="020B0600070205080204" pitchFamily="50" charset="-128"/>
              </a:rPr>
              <a:t>補助事業の場合、「金額（千円）」の項目には金額を</a:t>
            </a:r>
            <a:r>
              <a:rPr lang="ja-JP" altLang="en-US" b="1" i="1" u="sng" dirty="0">
                <a:solidFill>
                  <a:srgbClr val="FF0000"/>
                </a:solidFill>
                <a:latin typeface="ＭＳ Ｐゴシック" panose="020B0600070205080204" pitchFamily="50" charset="-128"/>
              </a:rPr>
              <a:t>税抜き</a:t>
            </a:r>
            <a:r>
              <a:rPr lang="ja-JP" altLang="en-US" i="1" dirty="0">
                <a:solidFill>
                  <a:srgbClr val="FF0000"/>
                </a:solidFill>
                <a:latin typeface="ＭＳ Ｐゴシック" panose="020B0600070205080204" pitchFamily="50" charset="-128"/>
              </a:rPr>
              <a:t>で記載してください。</a:t>
            </a:r>
            <a:endParaRPr lang="ja-JP" altLang="en-US" dirty="0"/>
          </a:p>
        </p:txBody>
      </p:sp>
      <p:sp>
        <p:nvSpPr>
          <p:cNvPr id="16454" name="スライド番号プレースホルダー 2">
            <a:extLst>
              <a:ext uri="{FF2B5EF4-FFF2-40B4-BE49-F238E27FC236}">
                <a16:creationId xmlns:a16="http://schemas.microsoft.com/office/drawing/2014/main" id="{81DAE6E0-633A-4781-BC92-F5CCFDA8C0B7}"/>
              </a:ext>
            </a:extLst>
          </p:cNvPr>
          <p:cNvSpPr>
            <a:spLocks noGrp="1"/>
          </p:cNvSpPr>
          <p:nvPr>
            <p:ph type="sldNum" sz="quarter" idx="12"/>
          </p:nvPr>
        </p:nvSpPr>
        <p:spPr>
          <a:xfrm>
            <a:off x="7354888" y="6557963"/>
            <a:ext cx="2393950" cy="3413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FA1977E-0E09-444F-BB1C-11350D84204E}" type="slidenum">
              <a:rPr lang="en-US" altLang="ja-JP" smtClean="0"/>
              <a:pPr/>
              <a:t>14</a:t>
            </a:fld>
            <a:endParaRPr lang="en-US" altLang="ja-JP"/>
          </a:p>
        </p:txBody>
      </p:sp>
      <p:sp>
        <p:nvSpPr>
          <p:cNvPr id="9" name="星 7 8">
            <a:extLst>
              <a:ext uri="{FF2B5EF4-FFF2-40B4-BE49-F238E27FC236}">
                <a16:creationId xmlns:a16="http://schemas.microsoft.com/office/drawing/2014/main" id="{FE04B7E6-6F7D-7D0C-EB33-C063830E73E5}"/>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1908BBFE-BA03-2288-BD23-C90F4929FAAE}"/>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
        <p:nvSpPr>
          <p:cNvPr id="4" name="Text Box 11">
            <a:extLst>
              <a:ext uri="{FF2B5EF4-FFF2-40B4-BE49-F238E27FC236}">
                <a16:creationId xmlns:a16="http://schemas.microsoft.com/office/drawing/2014/main" id="{0F87DA1E-9445-209D-579B-A25F98E15B1D}"/>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＜留意事項＞事業実施期間における委託事業に係る経費総額について記載してください。（１ページ以内に収めること。）</a:t>
            </a:r>
            <a:br>
              <a:rPr lang="en-US" altLang="ja-JP" sz="1050" i="1" dirty="0"/>
            </a:br>
            <a:r>
              <a:rPr lang="ja-JP" altLang="en-US" sz="1050" i="1" dirty="0"/>
              <a:t>補助事業のみの場合は削除してください。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60EFE381-4EB3-C816-F4FC-26065A0FD186}"/>
              </a:ext>
            </a:extLst>
          </p:cNvPr>
          <p:cNvSpPr txBox="1">
            <a:spLocks noChangeArrowheads="1"/>
          </p:cNvSpPr>
          <p:nvPr/>
        </p:nvSpPr>
        <p:spPr bwMode="auto">
          <a:xfrm>
            <a:off x="419099" y="673100"/>
            <a:ext cx="49307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○本提案における技術開発・実証内容について</a:t>
            </a:r>
          </a:p>
        </p:txBody>
      </p:sp>
      <p:sp>
        <p:nvSpPr>
          <p:cNvPr id="16387" name="Text Box 7">
            <a:extLst>
              <a:ext uri="{FF2B5EF4-FFF2-40B4-BE49-F238E27FC236}">
                <a16:creationId xmlns:a16="http://schemas.microsoft.com/office/drawing/2014/main" id="{2C470839-7B91-40D0-C24D-DE94B6AA58B8}"/>
              </a:ext>
            </a:extLst>
          </p:cNvPr>
          <p:cNvSpPr txBox="1">
            <a:spLocks noChangeArrowheads="1"/>
          </p:cNvSpPr>
          <p:nvPr/>
        </p:nvSpPr>
        <p:spPr bwMode="auto">
          <a:xfrm>
            <a:off x="511175" y="1158875"/>
            <a:ext cx="9366250" cy="267765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申請書の内容との整合性を取って、本提案における技術開発・実証内容を具体的に、図表も含めて１ページ以内で記載してください。</a:t>
            </a:r>
            <a:endParaRPr lang="en-US" altLang="ja-JP" sz="1400" i="1" dirty="0">
              <a:solidFill>
                <a:srgbClr val="FF0000"/>
              </a:solidFill>
            </a:endParaRPr>
          </a:p>
          <a:p>
            <a:pPr eaLnBrk="1" hangingPunct="1">
              <a:spcBef>
                <a:spcPct val="50000"/>
              </a:spcBef>
              <a:buFontTx/>
              <a:buNone/>
            </a:pPr>
            <a:r>
              <a:rPr lang="ja-JP" altLang="en-US" sz="1400" i="1" dirty="0"/>
              <a:t>・技術開発課題における開発要素（新規性（先導性）・実用性・発展性）はどのようなものか、具体的に記載してください。</a:t>
            </a:r>
            <a:endParaRPr lang="en-US" altLang="ja-JP" sz="1400" i="1" dirty="0"/>
          </a:p>
          <a:p>
            <a:pPr eaLnBrk="1" hangingPunct="1">
              <a:spcBef>
                <a:spcPct val="50000"/>
              </a:spcBef>
              <a:buFontTx/>
              <a:buNone/>
            </a:pPr>
            <a:r>
              <a:rPr lang="ja-JP" altLang="en-US" sz="1400" i="1" dirty="0"/>
              <a:t>・既存技術や現在開発中の競合技術と比較した際の技術的革新性・優位性又は経済的優位性について、具体的に記載してください。</a:t>
            </a:r>
            <a:endParaRPr lang="en-US" altLang="ja-JP" sz="1400" i="1" dirty="0"/>
          </a:p>
          <a:p>
            <a:pPr eaLnBrk="1" hangingPunct="1">
              <a:spcBef>
                <a:spcPct val="50000"/>
              </a:spcBef>
              <a:buFontTx/>
              <a:buNone/>
            </a:pPr>
            <a:endParaRPr lang="ja-JP" altLang="en-US" sz="1400" i="1" dirty="0"/>
          </a:p>
          <a:p>
            <a:pPr eaLnBrk="1" hangingPunct="1">
              <a:spcBef>
                <a:spcPct val="50000"/>
              </a:spcBef>
              <a:buFontTx/>
              <a:buNone/>
            </a:pPr>
            <a:endParaRPr lang="en-US" altLang="ja-JP" sz="1400" i="1" dirty="0"/>
          </a:p>
          <a:p>
            <a:pPr eaLnBrk="1" hangingPunct="1">
              <a:spcBef>
                <a:spcPct val="50000"/>
              </a:spcBef>
              <a:buFontTx/>
              <a:buNone/>
            </a:pPr>
            <a:endParaRPr lang="en-US" altLang="ja-JP" sz="1400" i="1" dirty="0"/>
          </a:p>
        </p:txBody>
      </p:sp>
      <p:sp>
        <p:nvSpPr>
          <p:cNvPr id="16388" name="AutoShape 7">
            <a:extLst>
              <a:ext uri="{FF2B5EF4-FFF2-40B4-BE49-F238E27FC236}">
                <a16:creationId xmlns:a16="http://schemas.microsoft.com/office/drawing/2014/main" id="{C0B174F1-D9B5-4E95-F06F-618E79C89358}"/>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9" name="Text Box 8">
            <a:extLst>
              <a:ext uri="{FF2B5EF4-FFF2-40B4-BE49-F238E27FC236}">
                <a16:creationId xmlns:a16="http://schemas.microsoft.com/office/drawing/2014/main" id="{E431F656-4562-A1DD-E609-036F09A6FA8F}"/>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6390" name="スライド番号プレースホルダー 1">
            <a:extLst>
              <a:ext uri="{FF2B5EF4-FFF2-40B4-BE49-F238E27FC236}">
                <a16:creationId xmlns:a16="http://schemas.microsoft.com/office/drawing/2014/main" id="{53F40A91-565B-C4C0-D1C1-F5E11301DA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A5C60F9-8C26-4823-B6A3-F63A860C0A76}" type="slidenum">
              <a:rPr lang="en-US" altLang="ja-JP" smtClean="0"/>
              <a:pPr/>
              <a:t>15</a:t>
            </a:fld>
            <a:endParaRPr lang="en-US" altLang="ja-JP" dirty="0"/>
          </a:p>
        </p:txBody>
      </p:sp>
      <p:sp>
        <p:nvSpPr>
          <p:cNvPr id="7" name="星 7 6">
            <a:extLst>
              <a:ext uri="{FF2B5EF4-FFF2-40B4-BE49-F238E27FC236}">
                <a16:creationId xmlns:a16="http://schemas.microsoft.com/office/drawing/2014/main" id="{69B12BB3-1A5D-7720-3E96-26F81A8591F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868EAC53-FA51-4644-05B9-5C8A78D073AC}"/>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7E5F78A6-BE9F-645E-E49E-24C43C6E4BDD}"/>
              </a:ext>
            </a:extLst>
          </p:cNvPr>
          <p:cNvSpPr txBox="1">
            <a:spLocks noChangeArrowheads="1"/>
          </p:cNvSpPr>
          <p:nvPr/>
        </p:nvSpPr>
        <p:spPr bwMode="auto">
          <a:xfrm>
            <a:off x="419100" y="673100"/>
            <a:ext cx="2876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○事業化計画について</a:t>
            </a:r>
          </a:p>
        </p:txBody>
      </p:sp>
      <p:sp>
        <p:nvSpPr>
          <p:cNvPr id="17411" name="Text Box 7">
            <a:extLst>
              <a:ext uri="{FF2B5EF4-FFF2-40B4-BE49-F238E27FC236}">
                <a16:creationId xmlns:a16="http://schemas.microsoft.com/office/drawing/2014/main" id="{FF56AC40-FF73-B9C0-61E3-4EEE2BE16904}"/>
              </a:ext>
            </a:extLst>
          </p:cNvPr>
          <p:cNvSpPr txBox="1">
            <a:spLocks noChangeArrowheads="1"/>
          </p:cNvSpPr>
          <p:nvPr/>
        </p:nvSpPr>
        <p:spPr bwMode="auto">
          <a:xfrm>
            <a:off x="511175" y="1046163"/>
            <a:ext cx="9551988" cy="418576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申請書の「</a:t>
            </a:r>
            <a:r>
              <a:rPr lang="en-US" altLang="ja-JP" sz="1400" i="1" dirty="0">
                <a:solidFill>
                  <a:srgbClr val="FF0000"/>
                </a:solidFill>
              </a:rPr>
              <a:t>6</a:t>
            </a:r>
            <a:r>
              <a:rPr lang="ja-JP" altLang="en-US" sz="1400" i="1" dirty="0">
                <a:solidFill>
                  <a:srgbClr val="FF0000"/>
                </a:solidFill>
              </a:rPr>
              <a:t>．事業化計画」の①から⑩までの内容を要約し、図表も含めて２ページ以内で記載してください。</a:t>
            </a:r>
            <a:endParaRPr lang="en-US" altLang="ja-JP" sz="1400" i="1" dirty="0">
              <a:solidFill>
                <a:srgbClr val="FF0000"/>
              </a:solidFill>
            </a:endParaRPr>
          </a:p>
          <a:p>
            <a:pPr eaLnBrk="1" hangingPunct="1">
              <a:spcBef>
                <a:spcPct val="50000"/>
              </a:spcBef>
              <a:buFontTx/>
              <a:buNone/>
            </a:pPr>
            <a:r>
              <a:rPr lang="ja-JP" altLang="en-US" sz="1400" i="1" dirty="0"/>
              <a:t>　①事業化を行う事業者</a:t>
            </a:r>
            <a:endParaRPr lang="en-US" altLang="ja-JP" sz="1400" i="1" dirty="0"/>
          </a:p>
          <a:p>
            <a:pPr eaLnBrk="1" hangingPunct="1">
              <a:spcBef>
                <a:spcPct val="50000"/>
              </a:spcBef>
              <a:buFontTx/>
              <a:buNone/>
            </a:pPr>
            <a:r>
              <a:rPr lang="ja-JP" altLang="en-US" sz="1400" i="1" dirty="0"/>
              <a:t>　②事業化の実施体制</a:t>
            </a:r>
            <a:endParaRPr lang="en-US" altLang="ja-JP" sz="1400" i="1" dirty="0"/>
          </a:p>
          <a:p>
            <a:pPr eaLnBrk="1" hangingPunct="1">
              <a:spcBef>
                <a:spcPct val="50000"/>
              </a:spcBef>
              <a:buFontTx/>
              <a:buNone/>
            </a:pPr>
            <a:r>
              <a:rPr lang="ja-JP" altLang="en-US" sz="1400" i="1" dirty="0"/>
              <a:t>　③事業化の実施スケジュール及びその内容</a:t>
            </a:r>
            <a:endParaRPr lang="en-US" altLang="ja-JP" sz="1400" i="1" dirty="0"/>
          </a:p>
          <a:p>
            <a:pPr eaLnBrk="1" hangingPunct="1">
              <a:spcBef>
                <a:spcPct val="50000"/>
              </a:spcBef>
              <a:buFontTx/>
              <a:buNone/>
            </a:pPr>
            <a:r>
              <a:rPr lang="ja-JP" altLang="en-US" sz="1400" i="1" dirty="0"/>
              <a:t>　④事業展開における普及の見込み</a:t>
            </a:r>
            <a:endParaRPr lang="en-US" altLang="ja-JP" sz="1400" i="1" dirty="0"/>
          </a:p>
          <a:p>
            <a:pPr eaLnBrk="1" hangingPunct="1">
              <a:spcBef>
                <a:spcPct val="50000"/>
              </a:spcBef>
              <a:buFontTx/>
              <a:buNone/>
            </a:pPr>
            <a:r>
              <a:rPr lang="ja-JP" altLang="en-US" sz="1400" i="1" dirty="0"/>
              <a:t>　⑤事業化計画の目標</a:t>
            </a:r>
            <a:endParaRPr lang="en-US" altLang="ja-JP" sz="1400" i="1" dirty="0"/>
          </a:p>
          <a:p>
            <a:pPr eaLnBrk="1" hangingPunct="1">
              <a:spcBef>
                <a:spcPct val="50000"/>
              </a:spcBef>
              <a:buFontTx/>
              <a:buNone/>
            </a:pPr>
            <a:r>
              <a:rPr lang="ja-JP" altLang="en-US" sz="1400" i="1" dirty="0"/>
              <a:t>　⑥事業化のための資金計画</a:t>
            </a:r>
            <a:endParaRPr lang="en-US" altLang="ja-JP" sz="1400" i="1" dirty="0"/>
          </a:p>
          <a:p>
            <a:pPr eaLnBrk="1" hangingPunct="1">
              <a:spcBef>
                <a:spcPct val="50000"/>
              </a:spcBef>
              <a:buFontTx/>
              <a:buNone/>
            </a:pPr>
            <a:r>
              <a:rPr lang="ja-JP" altLang="en-US" sz="1400" i="1" dirty="0"/>
              <a:t>　⑦購入者（使用者）等における投資回収年数</a:t>
            </a:r>
            <a:endParaRPr lang="en-US" altLang="ja-JP" sz="1400" i="1" dirty="0"/>
          </a:p>
          <a:p>
            <a:pPr eaLnBrk="1" hangingPunct="1">
              <a:spcBef>
                <a:spcPct val="50000"/>
              </a:spcBef>
              <a:buFontTx/>
              <a:buNone/>
            </a:pPr>
            <a:r>
              <a:rPr lang="ja-JP" altLang="en-US" sz="1400" i="1" dirty="0"/>
              <a:t>　⑧事業化の判断基準</a:t>
            </a:r>
            <a:endParaRPr lang="en-US" altLang="ja-JP" sz="1400" i="1" dirty="0"/>
          </a:p>
          <a:p>
            <a:pPr eaLnBrk="1" hangingPunct="1">
              <a:spcBef>
                <a:spcPct val="50000"/>
              </a:spcBef>
              <a:buFontTx/>
              <a:buNone/>
            </a:pPr>
            <a:r>
              <a:rPr lang="ja-JP" altLang="en-US" sz="1400" i="1" dirty="0"/>
              <a:t>　⑨事業化における課題・リスク</a:t>
            </a:r>
            <a:endParaRPr lang="en-US" altLang="ja-JP" sz="1400" i="1" dirty="0"/>
          </a:p>
          <a:p>
            <a:pPr eaLnBrk="1" hangingPunct="1">
              <a:spcBef>
                <a:spcPct val="50000"/>
              </a:spcBef>
              <a:buNone/>
            </a:pPr>
            <a:r>
              <a:rPr lang="ja-JP" altLang="en-US" sz="1400" i="1" dirty="0"/>
              <a:t>　⑩事業化のための知的財産活用の考え方</a:t>
            </a:r>
            <a:endParaRPr lang="en-US" altLang="ja-JP" sz="1400" i="1" dirty="0"/>
          </a:p>
          <a:p>
            <a:pPr eaLnBrk="1" hangingPunct="1">
              <a:spcBef>
                <a:spcPct val="50000"/>
              </a:spcBef>
              <a:buNone/>
            </a:pPr>
            <a:r>
              <a:rPr lang="ja-JP" altLang="en-US" sz="1400" i="1"/>
              <a:t>　⑪事業化</a:t>
            </a:r>
            <a:r>
              <a:rPr lang="ja-JP" altLang="en-US" sz="1400" i="1" dirty="0"/>
              <a:t>に関する補足情報</a:t>
            </a:r>
            <a:endParaRPr lang="en-US" altLang="ja-JP" sz="1400" i="1" dirty="0"/>
          </a:p>
        </p:txBody>
      </p:sp>
      <p:sp>
        <p:nvSpPr>
          <p:cNvPr id="17412" name="AutoShape 7">
            <a:extLst>
              <a:ext uri="{FF2B5EF4-FFF2-40B4-BE49-F238E27FC236}">
                <a16:creationId xmlns:a16="http://schemas.microsoft.com/office/drawing/2014/main" id="{0A9B08CE-C3DC-CF05-9FCC-881B3540C1AC}"/>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5CC13787-B182-7751-920D-79D0DD345D37}"/>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7414" name="スライド番号プレースホルダー 1">
            <a:extLst>
              <a:ext uri="{FF2B5EF4-FFF2-40B4-BE49-F238E27FC236}">
                <a16:creationId xmlns:a16="http://schemas.microsoft.com/office/drawing/2014/main" id="{A76B85B5-EF86-5FEA-392D-DBB5AC1366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E75A3F7-C33C-4D7F-A695-94A48DDD4ECD}" type="slidenum">
              <a:rPr lang="en-US" altLang="ja-JP" smtClean="0"/>
              <a:pPr/>
              <a:t>16</a:t>
            </a:fld>
            <a:endParaRPr lang="en-US" altLang="ja-JP"/>
          </a:p>
        </p:txBody>
      </p:sp>
      <p:sp>
        <p:nvSpPr>
          <p:cNvPr id="7" name="星 7 6">
            <a:extLst>
              <a:ext uri="{FF2B5EF4-FFF2-40B4-BE49-F238E27FC236}">
                <a16:creationId xmlns:a16="http://schemas.microsoft.com/office/drawing/2014/main" id="{9BE7ECC0-21EE-B691-2CAC-08F315DFC27A}"/>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CFF258A8-DA88-2958-6EFF-271A39AD6642}"/>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ダイアグラム&#10;&#10;自動的に生成された説明">
            <a:extLst>
              <a:ext uri="{FF2B5EF4-FFF2-40B4-BE49-F238E27FC236}">
                <a16:creationId xmlns:a16="http://schemas.microsoft.com/office/drawing/2014/main" id="{386669A5-9E06-B015-06FB-D8E5ADD998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7021" y="1120744"/>
            <a:ext cx="5475360" cy="2298250"/>
          </a:xfrm>
          <a:prstGeom prst="rect">
            <a:avLst/>
          </a:prstGeom>
          <a:noFill/>
          <a:ln>
            <a:noFill/>
          </a:ln>
        </p:spPr>
      </p:pic>
      <p:sp>
        <p:nvSpPr>
          <p:cNvPr id="18434" name="Text Box 2">
            <a:extLst>
              <a:ext uri="{FF2B5EF4-FFF2-40B4-BE49-F238E27FC236}">
                <a16:creationId xmlns:a16="http://schemas.microsoft.com/office/drawing/2014/main" id="{633A7317-6257-7763-93D9-488ACB8ACB23}"/>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a:t>
            </a:r>
            <a:r>
              <a:rPr lang="en-US" altLang="ja-JP" sz="1800" dirty="0"/>
              <a:t>CO2</a:t>
            </a:r>
            <a:r>
              <a:rPr lang="ja-JP" altLang="en-US" sz="1800" dirty="0"/>
              <a:t>削減効果について</a:t>
            </a:r>
          </a:p>
        </p:txBody>
      </p:sp>
      <p:sp>
        <p:nvSpPr>
          <p:cNvPr id="9223" name="テキスト ボックス 61">
            <a:extLst>
              <a:ext uri="{FF2B5EF4-FFF2-40B4-BE49-F238E27FC236}">
                <a16:creationId xmlns:a16="http://schemas.microsoft.com/office/drawing/2014/main" id="{829A7269-83F3-C13C-3058-B7DAF8C43152}"/>
              </a:ext>
            </a:extLst>
          </p:cNvPr>
          <p:cNvSpPr txBox="1">
            <a:spLocks noChangeArrowheads="1"/>
          </p:cNvSpPr>
          <p:nvPr/>
        </p:nvSpPr>
        <p:spPr bwMode="auto">
          <a:xfrm>
            <a:off x="555625" y="528638"/>
            <a:ext cx="8589963" cy="1061829"/>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solidFill>
                  <a:srgbClr val="FF0000"/>
                </a:solidFill>
              </a:rPr>
              <a:t>・</a:t>
            </a:r>
            <a:r>
              <a:rPr lang="en-US" altLang="ja-JP" sz="1050" i="1" dirty="0">
                <a:solidFill>
                  <a:srgbClr val="FF0000"/>
                </a:solidFill>
              </a:rPr>
              <a:t>CO2</a:t>
            </a:r>
            <a:r>
              <a:rPr lang="ja-JP" altLang="en-US" sz="1050" i="1" dirty="0">
                <a:solidFill>
                  <a:srgbClr val="FF0000"/>
                </a:solidFill>
              </a:rPr>
              <a:t>削減効果について、利用した試算方法パターンを示した上で、端的に記載してください。</a:t>
            </a:r>
            <a:endParaRPr lang="en-US" altLang="ja-JP" sz="1050" i="1" dirty="0">
              <a:solidFill>
                <a:srgbClr val="FF0000"/>
              </a:solidFill>
            </a:endParaRPr>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削減量の試算に当たっては、地球温暖化対策地方公共団体実行計画（区域施策）策定マニュアル（令和６年４月改定）（</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地球温暖化対策事業効果算定ガイドブック＜補助事業申請用＞（令和６年４月改定）（</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　</a:t>
            </a:r>
            <a:r>
              <a:rPr lang="en-US" altLang="ja-JP" sz="1050" i="1" dirty="0">
                <a:hlinkClick r:id="rId3"/>
              </a:rPr>
              <a:t>https://www.env.go.jp/policy/local_keikaku/manual3.html</a:t>
            </a:r>
            <a:endParaRPr lang="en-US" altLang="ja-JP" sz="1050" i="1" dirty="0"/>
          </a:p>
          <a:p>
            <a:pPr eaLnBrk="1" hangingPunct="1">
              <a:spcBef>
                <a:spcPct val="0"/>
              </a:spcBef>
              <a:buFontTx/>
              <a:buNone/>
              <a:defRPr/>
            </a:pPr>
            <a:r>
              <a:rPr lang="en-US" altLang="ja-JP" sz="1050" i="1" dirty="0"/>
              <a:t>※</a:t>
            </a:r>
            <a:r>
              <a:rPr lang="ja-JP" altLang="en-US" sz="1050" i="1" dirty="0"/>
              <a:t>２　</a:t>
            </a:r>
            <a:r>
              <a:rPr lang="en-US" altLang="ja-JP" sz="1050" i="1" dirty="0">
                <a:hlinkClick r:id="rId4"/>
              </a:rPr>
              <a:t>https://www.env.go.jp/earth/ondanka/biz_local/gbhojo.html</a:t>
            </a: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75E8E697-05B2-41E0-A855-7ABBEEA253F0}"/>
              </a:ext>
            </a:extLst>
          </p:cNvPr>
          <p:cNvSpPr>
            <a:spLocks noGrp="1"/>
          </p:cNvSpPr>
          <p:nvPr>
            <p:ph type="sldNum" sz="quarter" idx="12"/>
          </p:nvPr>
        </p:nvSpPr>
        <p:spPr>
          <a:xfrm>
            <a:off x="7867650" y="6875464"/>
            <a:ext cx="2393950" cy="3143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1CCC4C6-8DB1-4AB7-BDF4-5676A5928B4F}" type="slidenum">
              <a:rPr lang="en-US" altLang="ja-JP" smtClean="0"/>
              <a:pPr/>
              <a:t>17</a:t>
            </a:fld>
            <a:endParaRPr lang="en-US" altLang="ja-JP" dirty="0"/>
          </a:p>
        </p:txBody>
      </p:sp>
      <p:sp>
        <p:nvSpPr>
          <p:cNvPr id="18437" name="Text Box 709">
            <a:extLst>
              <a:ext uri="{FF2B5EF4-FFF2-40B4-BE49-F238E27FC236}">
                <a16:creationId xmlns:a16="http://schemas.microsoft.com/office/drawing/2014/main" id="{05116F88-C3A9-157B-CD61-B2FD4EE563FE}"/>
              </a:ext>
            </a:extLst>
          </p:cNvPr>
          <p:cNvSpPr txBox="1">
            <a:spLocks noChangeArrowheads="1"/>
          </p:cNvSpPr>
          <p:nvPr/>
        </p:nvSpPr>
        <p:spPr bwMode="auto">
          <a:xfrm>
            <a:off x="509588" y="3611127"/>
            <a:ext cx="9280525"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a:t>
            </a:r>
            <a:r>
              <a:rPr lang="ja-JP" altLang="en-US" sz="1000" b="1" dirty="0">
                <a:latin typeface="+mn-lt"/>
              </a:rPr>
              <a:t>販売開始年（</a:t>
            </a:r>
            <a:r>
              <a:rPr lang="en-US" altLang="ja-JP" sz="1000" b="1" dirty="0">
                <a:latin typeface="+mn-lt"/>
              </a:rPr>
              <a:t>20XX</a:t>
            </a:r>
            <a:r>
              <a:rPr lang="ja-JP" altLang="en-US" sz="1000" b="1" dirty="0">
                <a:latin typeface="+mn-lt"/>
              </a:rPr>
              <a:t>年）時点の削減効果　　</a:t>
            </a:r>
            <a:r>
              <a:rPr lang="ja-JP" altLang="en-US" sz="1000" b="1" dirty="0">
                <a:solidFill>
                  <a:srgbClr val="FF0000"/>
                </a:solidFill>
                <a:latin typeface="+mn-lt"/>
              </a:rPr>
              <a:t>（試算方法パターン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・販売開始年については販売実績値及びその</a:t>
            </a:r>
            <a:r>
              <a:rPr lang="en-US" altLang="ja-JP" sz="900" i="1" dirty="0">
                <a:latin typeface="+mn-lt"/>
              </a:rPr>
              <a:t>CO2</a:t>
            </a:r>
            <a:r>
              <a:rPr lang="ja-JP" altLang="en-US" sz="900" i="1" dirty="0">
                <a:latin typeface="+mn-lt"/>
              </a:rPr>
              <a:t>削減量も記載。</a:t>
            </a:r>
            <a:endParaRPr lang="en-US" altLang="ja-JP" sz="900" i="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・販売開始年度までに期待される最大普及量：○○万台（生産能力増強計画に基づく最大生産台数。なお、従来システムの販売台数は年間○○台）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8438" name="Text Box 709">
            <a:extLst>
              <a:ext uri="{FF2B5EF4-FFF2-40B4-BE49-F238E27FC236}">
                <a16:creationId xmlns:a16="http://schemas.microsoft.com/office/drawing/2014/main" id="{F9FF19C7-DD13-0F32-C946-0E3F1E488DC5}"/>
              </a:ext>
            </a:extLst>
          </p:cNvPr>
          <p:cNvSpPr txBox="1">
            <a:spLocks noChangeArrowheads="1"/>
          </p:cNvSpPr>
          <p:nvPr/>
        </p:nvSpPr>
        <p:spPr bwMode="auto">
          <a:xfrm>
            <a:off x="509588" y="4901106"/>
            <a:ext cx="92805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○2030</a:t>
            </a:r>
            <a:r>
              <a:rPr lang="ja-JP" altLang="en-US" sz="1000" b="1" dirty="0">
                <a:latin typeface="+mn-lt"/>
              </a:rPr>
              <a:t>年時点の削減効果　　</a:t>
            </a:r>
            <a:r>
              <a:rPr lang="ja-JP" altLang="en-US" sz="1000" b="1" dirty="0">
                <a:solidFill>
                  <a:srgbClr val="FF0000"/>
                </a:solidFill>
                <a:latin typeface="+mn-lt"/>
              </a:rPr>
              <a:t>（試算方法パターン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a:t>
            </a:r>
            <a:r>
              <a:rPr lang="en-US" altLang="ja-JP" sz="900" i="1" dirty="0">
                <a:latin typeface="+mn-lt"/>
              </a:rPr>
              <a:t>2030</a:t>
            </a:r>
            <a:r>
              <a:rPr lang="ja-JP" altLang="en-US" sz="900" i="1" dirty="0">
                <a:latin typeface="+mn-lt"/>
              </a:rPr>
              <a:t>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8439" name="Text Box 709">
            <a:extLst>
              <a:ext uri="{FF2B5EF4-FFF2-40B4-BE49-F238E27FC236}">
                <a16:creationId xmlns:a16="http://schemas.microsoft.com/office/drawing/2014/main" id="{F0F2C949-8A89-4E8F-CB45-C4222645579A}"/>
              </a:ext>
            </a:extLst>
          </p:cNvPr>
          <p:cNvSpPr txBox="1">
            <a:spLocks noChangeArrowheads="1"/>
          </p:cNvSpPr>
          <p:nvPr/>
        </p:nvSpPr>
        <p:spPr bwMode="auto">
          <a:xfrm>
            <a:off x="509588" y="6053280"/>
            <a:ext cx="92805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○2050</a:t>
            </a:r>
            <a:r>
              <a:rPr lang="ja-JP" altLang="en-US" sz="1000" b="1" dirty="0">
                <a:latin typeface="+mn-lt"/>
              </a:rPr>
              <a:t>年時点の削減効果</a:t>
            </a:r>
            <a:r>
              <a:rPr lang="ja-JP" altLang="en-US" sz="1000" b="1" dirty="0">
                <a:solidFill>
                  <a:srgbClr val="FF0000"/>
                </a:solidFill>
                <a:latin typeface="+mn-lt"/>
              </a:rPr>
              <a:t>　　（試算方法パターン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a:t>
            </a:r>
            <a:r>
              <a:rPr lang="en-US" altLang="ja-JP" sz="900" i="1" dirty="0">
                <a:latin typeface="+mn-lt"/>
              </a:rPr>
              <a:t>2050</a:t>
            </a:r>
            <a:r>
              <a:rPr lang="ja-JP" altLang="en-US" sz="900" i="1" dirty="0">
                <a:latin typeface="+mn-lt"/>
              </a:rPr>
              <a:t>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1" name="星 7 10">
            <a:extLst>
              <a:ext uri="{FF2B5EF4-FFF2-40B4-BE49-F238E27FC236}">
                <a16:creationId xmlns:a16="http://schemas.microsoft.com/office/drawing/2014/main" id="{74E1FAA6-02B9-9745-04A2-08825DD1F4C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角丸四角形吹き出し 30">
            <a:extLst>
              <a:ext uri="{FF2B5EF4-FFF2-40B4-BE49-F238E27FC236}">
                <a16:creationId xmlns:a16="http://schemas.microsoft.com/office/drawing/2014/main" id="{CC8B6C08-7757-10CD-82A0-877E0B6A8687}"/>
              </a:ext>
            </a:extLst>
          </p:cNvPr>
          <p:cNvSpPr>
            <a:spLocks noChangeArrowheads="1"/>
          </p:cNvSpPr>
          <p:nvPr/>
        </p:nvSpPr>
        <p:spPr bwMode="auto">
          <a:xfrm>
            <a:off x="7077076" y="3611127"/>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square" tIns="72000" bIns="72000" anchor="ctr">
            <a:normAutofit lnSpcReduction="10000"/>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mn-ea"/>
                <a:ea typeface="+mn-ea"/>
              </a:rPr>
              <a:t>・販売開始年度、</a:t>
            </a:r>
            <a:r>
              <a:rPr lang="en-US" altLang="ja-JP" sz="1000" dirty="0">
                <a:latin typeface="+mn-ea"/>
                <a:ea typeface="+mn-ea"/>
              </a:rPr>
              <a:t>2030</a:t>
            </a:r>
            <a:r>
              <a:rPr lang="ja-JP" altLang="en-US" sz="1000" dirty="0">
                <a:latin typeface="+mn-ea"/>
                <a:ea typeface="+mn-ea"/>
              </a:rPr>
              <a:t>年及び</a:t>
            </a:r>
            <a:r>
              <a:rPr lang="en-US" altLang="ja-JP" sz="1000" dirty="0">
                <a:latin typeface="+mn-ea"/>
                <a:ea typeface="+mn-ea"/>
              </a:rPr>
              <a:t>2050</a:t>
            </a:r>
            <a:r>
              <a:rPr lang="ja-JP" altLang="en-US" sz="1000" dirty="0">
                <a:latin typeface="+mn-ea"/>
                <a:ea typeface="+mn-ea"/>
              </a:rPr>
              <a:t>年度に期待される年度別</a:t>
            </a:r>
            <a:r>
              <a:rPr lang="en-US" altLang="ja-JP" sz="1000" dirty="0">
                <a:latin typeface="+mn-ea"/>
                <a:ea typeface="+mn-ea"/>
              </a:rPr>
              <a:t>CO2</a:t>
            </a:r>
            <a:r>
              <a:rPr lang="ja-JP" altLang="en-US" sz="1000" dirty="0">
                <a:latin typeface="+mn-ea"/>
                <a:ea typeface="+mn-ea"/>
              </a:rPr>
              <a:t>削減量、当該年度までの累積削減量と</a:t>
            </a:r>
            <a:r>
              <a:rPr lang="en-US" altLang="ja-JP" sz="1000" dirty="0">
                <a:latin typeface="+mn-ea"/>
                <a:ea typeface="+mn-ea"/>
              </a:rPr>
              <a:t>CO2</a:t>
            </a:r>
            <a:r>
              <a:rPr lang="ja-JP" altLang="en-US" sz="1000" dirty="0">
                <a:latin typeface="+mn-ea"/>
                <a:ea typeface="+mn-ea"/>
              </a:rPr>
              <a:t>削減コストを記載してください。</a:t>
            </a:r>
            <a:endParaRPr lang="en-US" altLang="ja-JP" sz="1000" dirty="0">
              <a:latin typeface="+mn-ea"/>
              <a:ea typeface="+mn-ea"/>
            </a:endParaRPr>
          </a:p>
          <a:p>
            <a:pPr marL="36000" indent="-457200" eaLnBrk="1" hangingPunct="1">
              <a:lnSpc>
                <a:spcPct val="90000"/>
              </a:lnSpc>
              <a:defRPr/>
            </a:pPr>
            <a:r>
              <a:rPr lang="ja-JP" altLang="en-US" sz="1000" dirty="0">
                <a:latin typeface="+mn-ea"/>
                <a:ea typeface="+mn-ea"/>
              </a:rPr>
              <a:t>・</a:t>
            </a:r>
            <a:r>
              <a:rPr lang="en-US" altLang="ja-JP" sz="1000" dirty="0">
                <a:latin typeface="+mn-ea"/>
                <a:ea typeface="+mn-ea"/>
              </a:rPr>
              <a:t>CO2</a:t>
            </a:r>
            <a:r>
              <a:rPr lang="ja-JP" altLang="en-US" sz="1000" dirty="0">
                <a:latin typeface="+mn-ea"/>
                <a:ea typeface="+mn-ea"/>
              </a:rPr>
              <a:t>削減量等は以下に従い算出し、参考資料に端的に記載してください。</a:t>
            </a:r>
            <a:endParaRPr lang="en-US" altLang="ja-JP" sz="1000" dirty="0">
              <a:latin typeface="+mn-ea"/>
              <a:ea typeface="+mn-ea"/>
            </a:endParaRPr>
          </a:p>
          <a:p>
            <a:pPr marL="36000" indent="-457200" eaLnBrk="1" hangingPunct="1">
              <a:lnSpc>
                <a:spcPct val="90000"/>
              </a:lnSpc>
              <a:defRPr/>
            </a:pPr>
            <a:endParaRPr lang="en-US" altLang="ja-JP" sz="1000" dirty="0">
              <a:latin typeface="+mn-ea"/>
              <a:ea typeface="+mn-ea"/>
            </a:endParaRPr>
          </a:p>
          <a:p>
            <a:pPr marL="432000" indent="-457200" eaLnBrk="1" hangingPunct="1">
              <a:lnSpc>
                <a:spcPct val="90000"/>
              </a:lnSpc>
              <a:defRPr/>
            </a:pPr>
            <a:r>
              <a:rPr lang="ja-JP" altLang="en-US" sz="1000" dirty="0">
                <a:latin typeface="+mn-ea"/>
                <a:ea typeface="+mn-ea"/>
              </a:rPr>
              <a:t>削減量：当該年度における販売見込み量</a:t>
            </a:r>
            <a:r>
              <a:rPr lang="en-US" altLang="ja-JP" sz="1000" dirty="0">
                <a:latin typeface="+mn-ea"/>
                <a:ea typeface="+mn-ea"/>
              </a:rPr>
              <a:t>×</a:t>
            </a:r>
            <a:r>
              <a:rPr lang="ja-JP" altLang="en-US" sz="1000" dirty="0">
                <a:latin typeface="+mn-ea"/>
                <a:ea typeface="+mn-ea"/>
              </a:rPr>
              <a:t>製品の単年度削減量</a:t>
            </a:r>
            <a:endParaRPr lang="en-US" altLang="ja-JP" sz="1000" dirty="0">
              <a:latin typeface="+mn-ea"/>
              <a:ea typeface="+mn-ea"/>
            </a:endParaRPr>
          </a:p>
          <a:p>
            <a:pPr eaLnBrk="1" hangingPunct="1">
              <a:lnSpc>
                <a:spcPct val="90000"/>
              </a:lnSpc>
              <a:defRPr/>
            </a:pPr>
            <a:endParaRPr lang="en-US" altLang="ja-JP" sz="1000" dirty="0">
              <a:latin typeface="+mn-ea"/>
              <a:ea typeface="+mn-ea"/>
            </a:endParaRPr>
          </a:p>
          <a:p>
            <a:pPr marL="684000" indent="-684000" eaLnBrk="1" hangingPunct="1">
              <a:lnSpc>
                <a:spcPct val="90000"/>
              </a:lnSpc>
              <a:defRPr/>
            </a:pPr>
            <a:r>
              <a:rPr lang="ja-JP" altLang="en-US" sz="1000" dirty="0">
                <a:latin typeface="+mn-ea"/>
                <a:ea typeface="+mn-ea"/>
              </a:rPr>
              <a:t>累積削減量：当該年度までの</a:t>
            </a:r>
            <a:r>
              <a:rPr lang="ja-JP" altLang="en-US" sz="1000" b="1" dirty="0">
                <a:solidFill>
                  <a:srgbClr val="FF0000"/>
                </a:solidFill>
                <a:latin typeface="+mn-ea"/>
                <a:ea typeface="+mn-ea"/>
              </a:rPr>
              <a:t>累積</a:t>
            </a:r>
            <a:r>
              <a:rPr lang="ja-JP" altLang="en-US" sz="1000" dirty="0">
                <a:latin typeface="+mn-ea"/>
                <a:ea typeface="+mn-ea"/>
              </a:rPr>
              <a:t>販売見込量</a:t>
            </a:r>
            <a:r>
              <a:rPr lang="en-US" altLang="ja-JP" sz="1000" dirty="0">
                <a:latin typeface="+mn-ea"/>
                <a:ea typeface="+mn-ea"/>
              </a:rPr>
              <a:t>×</a:t>
            </a:r>
            <a:r>
              <a:rPr lang="ja-JP" altLang="en-US" sz="1000" dirty="0">
                <a:latin typeface="+mn-ea"/>
                <a:ea typeface="+mn-ea"/>
              </a:rPr>
              <a:t>製品の単年度削減量</a:t>
            </a:r>
            <a:r>
              <a:rPr lang="en-US" altLang="ja-JP" sz="1000" dirty="0">
                <a:latin typeface="+mn-ea"/>
                <a:ea typeface="+mn-ea"/>
              </a:rPr>
              <a:t>×</a:t>
            </a:r>
            <a:r>
              <a:rPr lang="ja-JP" altLang="en-US" sz="1000" dirty="0">
                <a:latin typeface="+mn-ea"/>
                <a:ea typeface="+mn-ea"/>
              </a:rPr>
              <a:t>耐用年数</a:t>
            </a:r>
            <a:r>
              <a:rPr lang="ja-JP" altLang="en-US" sz="900" dirty="0">
                <a:latin typeface="+mn-ea"/>
                <a:ea typeface="+mn-ea"/>
              </a:rPr>
              <a:t>（ただし、製品の導入時期によって過大に算出されないよう御留意ください。）</a:t>
            </a:r>
            <a:endParaRPr lang="en-US" altLang="ja-JP" sz="900" dirty="0">
              <a:latin typeface="+mn-ea"/>
              <a:ea typeface="+mn-ea"/>
            </a:endParaRPr>
          </a:p>
          <a:p>
            <a:pPr eaLnBrk="1" hangingPunct="1">
              <a:lnSpc>
                <a:spcPct val="90000"/>
              </a:lnSpc>
              <a:defRPr/>
            </a:pPr>
            <a:endParaRPr lang="en-US" altLang="ja-JP" sz="1000" dirty="0">
              <a:latin typeface="+mn-ea"/>
              <a:ea typeface="+mn-ea"/>
            </a:endParaRPr>
          </a:p>
          <a:p>
            <a:pPr marL="576000" indent="-576000" eaLnBrk="1" hangingPunct="1">
              <a:lnSpc>
                <a:spcPct val="90000"/>
              </a:lnSpc>
              <a:defRPr/>
            </a:pPr>
            <a:r>
              <a:rPr lang="ja-JP" altLang="en-US" sz="1000" dirty="0">
                <a:latin typeface="+mn-ea"/>
                <a:ea typeface="+mn-ea"/>
              </a:rPr>
              <a:t>削減コスト：当該年度</a:t>
            </a:r>
            <a:r>
              <a:rPr lang="ja-JP" altLang="en-US" sz="1000" b="1" dirty="0">
                <a:solidFill>
                  <a:srgbClr val="FF0000"/>
                </a:solidFill>
                <a:latin typeface="+mn-ea"/>
                <a:ea typeface="+mn-ea"/>
              </a:rPr>
              <a:t>断面</a:t>
            </a:r>
            <a:r>
              <a:rPr lang="ja-JP" altLang="en-US" sz="1000" dirty="0">
                <a:latin typeface="+mn-ea"/>
                <a:ea typeface="+mn-ea"/>
              </a:rPr>
              <a:t>において、</a:t>
            </a:r>
            <a:r>
              <a:rPr lang="en-US" altLang="ja-JP" sz="1000" dirty="0">
                <a:latin typeface="+mn-ea"/>
                <a:ea typeface="+mn-ea"/>
              </a:rPr>
              <a:t>1</a:t>
            </a:r>
            <a:r>
              <a:rPr lang="ja-JP" altLang="en-US" sz="1000" dirty="0">
                <a:latin typeface="+mn-ea"/>
                <a:ea typeface="+mn-ea"/>
              </a:rPr>
              <a:t>台あたりの製品価格</a:t>
            </a:r>
            <a:r>
              <a:rPr lang="ja-JP" altLang="en-US" sz="900" dirty="0">
                <a:latin typeface="+mn-ea"/>
                <a:ea typeface="+mn-ea"/>
              </a:rPr>
              <a:t>（</a:t>
            </a:r>
            <a:r>
              <a:rPr lang="en-US" altLang="ja-JP" sz="900" dirty="0">
                <a:latin typeface="+mn-ea"/>
                <a:ea typeface="+mn-ea"/>
              </a:rPr>
              <a:t>=</a:t>
            </a:r>
            <a:r>
              <a:rPr lang="ja-JP" altLang="en-US" sz="900" dirty="0">
                <a:latin typeface="+mn-ea"/>
                <a:ea typeface="+mn-ea"/>
              </a:rPr>
              <a:t>目標販売価格）</a:t>
            </a:r>
            <a:r>
              <a:rPr lang="en-US" altLang="ja-JP" sz="1000" dirty="0">
                <a:latin typeface="+mn-ea"/>
                <a:ea typeface="+mn-ea"/>
              </a:rPr>
              <a:t>÷CO2</a:t>
            </a:r>
            <a:r>
              <a:rPr lang="ja-JP" altLang="en-US" sz="1000" dirty="0">
                <a:latin typeface="+mn-ea"/>
                <a:ea typeface="+mn-ea"/>
              </a:rPr>
              <a:t>削減量</a:t>
            </a:r>
            <a:r>
              <a:rPr lang="ja-JP" altLang="en-US" sz="900" dirty="0">
                <a:latin typeface="+mn-ea"/>
                <a:ea typeface="+mn-ea"/>
              </a:rPr>
              <a:t>（開発品</a:t>
            </a:r>
            <a:r>
              <a:rPr lang="en-US" altLang="ja-JP" sz="900" dirty="0">
                <a:latin typeface="+mn-ea"/>
                <a:ea typeface="+mn-ea"/>
              </a:rPr>
              <a:t>1</a:t>
            </a:r>
            <a:r>
              <a:rPr lang="ja-JP" altLang="en-US" sz="900" dirty="0">
                <a:latin typeface="+mn-ea"/>
                <a:ea typeface="+mn-ea"/>
              </a:rPr>
              <a:t>台あたりの単年度削減量</a:t>
            </a:r>
            <a:r>
              <a:rPr lang="en-US" altLang="ja-JP" sz="900" dirty="0">
                <a:latin typeface="+mn-ea"/>
                <a:ea typeface="+mn-ea"/>
              </a:rPr>
              <a:t>×</a:t>
            </a:r>
            <a:r>
              <a:rPr lang="ja-JP" altLang="en-US" sz="900" dirty="0">
                <a:latin typeface="+mn-ea"/>
                <a:ea typeface="+mn-ea"/>
              </a:rPr>
              <a:t>耐用年数）</a:t>
            </a:r>
            <a:endParaRPr lang="en-US" altLang="ja-JP" sz="900" dirty="0">
              <a:latin typeface="+mn-ea"/>
              <a:ea typeface="+mn-ea"/>
            </a:endParaRPr>
          </a:p>
        </p:txBody>
      </p:sp>
      <p:sp>
        <p:nvSpPr>
          <p:cNvPr id="4" name="テキスト ボックス 3">
            <a:extLst>
              <a:ext uri="{FF2B5EF4-FFF2-40B4-BE49-F238E27FC236}">
                <a16:creationId xmlns:a16="http://schemas.microsoft.com/office/drawing/2014/main" id="{595D2FE8-3FAB-1658-1879-6337FF31E491}"/>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F136EB0D-7FA9-7008-9E4A-0575488061BF}"/>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技術開発・実証の実績</a:t>
            </a:r>
            <a:endParaRPr lang="en-US" altLang="ja-JP" sz="1800" dirty="0"/>
          </a:p>
        </p:txBody>
      </p:sp>
      <p:sp>
        <p:nvSpPr>
          <p:cNvPr id="20483" name="AutoShape 3">
            <a:extLst>
              <a:ext uri="{FF2B5EF4-FFF2-40B4-BE49-F238E27FC236}">
                <a16:creationId xmlns:a16="http://schemas.microsoft.com/office/drawing/2014/main" id="{17DF0FE2-5207-7286-2C96-72C75014E881}"/>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0E153970-43BC-FEA1-1D27-F72D7CAEEA5E}"/>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27A2EE83-A34F-2A3B-0531-2865A320DDB5}"/>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代表実施者又は共同実施者が過去に実施した、本提案と関連性が高い助成課題がある場合に作成してください。該当者以外は本ページを削除してください。</a:t>
            </a:r>
          </a:p>
          <a:p>
            <a:pPr eaLnBrk="1" hangingPunct="1">
              <a:spcBef>
                <a:spcPct val="50000"/>
              </a:spcBef>
              <a:buFontTx/>
              <a:buNone/>
            </a:pPr>
            <a:r>
              <a:rPr lang="ja-JP" altLang="en-US" sz="1400" i="1" dirty="0"/>
              <a:t>既助成課題の資料を活用し、概要、普及状況、既助成課題の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必要に応じて写真・図表等を使用し、事業内容を理解する上で参考となる資料を添付してください。（２ページ以内）</a:t>
            </a:r>
            <a:endParaRPr lang="en-US" altLang="ja-JP" sz="1400" i="1" dirty="0"/>
          </a:p>
        </p:txBody>
      </p:sp>
      <p:sp>
        <p:nvSpPr>
          <p:cNvPr id="20486" name="スライド番号プレースホルダー 1">
            <a:extLst>
              <a:ext uri="{FF2B5EF4-FFF2-40B4-BE49-F238E27FC236}">
                <a16:creationId xmlns:a16="http://schemas.microsoft.com/office/drawing/2014/main" id="{A9D54EAE-7099-1FC0-B94B-43542FE251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18</a:t>
            </a:fld>
            <a:endParaRPr lang="en-US" altLang="ja-JP" dirty="0"/>
          </a:p>
        </p:txBody>
      </p:sp>
      <p:sp>
        <p:nvSpPr>
          <p:cNvPr id="7" name="星 7 6">
            <a:extLst>
              <a:ext uri="{FF2B5EF4-FFF2-40B4-BE49-F238E27FC236}">
                <a16:creationId xmlns:a16="http://schemas.microsoft.com/office/drawing/2014/main" id="{F4FAB976-AE15-56CA-7A7C-01BAED59CA5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4250FC08-8D0A-DC30-1A77-01D203C2DDC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34454-902D-D1FB-1F35-D0774371F19E}"/>
            </a:ext>
          </a:extLst>
        </p:cNvPr>
        <p:cNvGrpSpPr/>
        <p:nvPr/>
      </p:nvGrpSpPr>
      <p:grpSpPr>
        <a:xfrm>
          <a:off x="0" y="0"/>
          <a:ext cx="0" cy="0"/>
          <a:chOff x="0" y="0"/>
          <a:chExt cx="0" cy="0"/>
        </a:xfrm>
      </p:grpSpPr>
      <p:sp>
        <p:nvSpPr>
          <p:cNvPr id="20482" name="Text Box 2">
            <a:extLst>
              <a:ext uri="{FF2B5EF4-FFF2-40B4-BE49-F238E27FC236}">
                <a16:creationId xmlns:a16="http://schemas.microsoft.com/office/drawing/2014/main" id="{4F3C52B6-5470-6050-9022-4214F23603FE}"/>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技術流出防止策について</a:t>
            </a:r>
            <a:endParaRPr lang="en-US" altLang="ja-JP" sz="1800" dirty="0"/>
          </a:p>
        </p:txBody>
      </p:sp>
      <p:sp>
        <p:nvSpPr>
          <p:cNvPr id="20483" name="AutoShape 3">
            <a:extLst>
              <a:ext uri="{FF2B5EF4-FFF2-40B4-BE49-F238E27FC236}">
                <a16:creationId xmlns:a16="http://schemas.microsoft.com/office/drawing/2014/main" id="{17C9785C-E7B9-37B0-AEDC-F967201F9585}"/>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B4E18FDB-F6DD-B517-9479-EFCFE19C03A5}"/>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85210AF7-85A0-0B25-A3A8-150D6D52E9DE}"/>
              </a:ext>
            </a:extLst>
          </p:cNvPr>
          <p:cNvSpPr txBox="1">
            <a:spLocks noChangeArrowheads="1"/>
          </p:cNvSpPr>
          <p:nvPr/>
        </p:nvSpPr>
        <p:spPr bwMode="auto">
          <a:xfrm>
            <a:off x="781050" y="2038350"/>
            <a:ext cx="8686800" cy="273921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以下の場合に作成してください。該当者以外は本ページを削除してください。</a:t>
            </a:r>
          </a:p>
          <a:p>
            <a:pPr marL="285750" indent="-285750" eaLnBrk="1" hangingPunct="1">
              <a:spcBef>
                <a:spcPct val="50000"/>
              </a:spcBef>
            </a:pPr>
            <a:r>
              <a:rPr lang="ja-JP" altLang="en-US" sz="1400" i="1" dirty="0"/>
              <a:t>コア重要技術等を含む技術開発・実証を行う場合（２ページ以内）</a:t>
            </a:r>
            <a:endParaRPr lang="en-US" altLang="ja-JP" sz="1400" i="1" dirty="0"/>
          </a:p>
          <a:p>
            <a:pPr lvl="1" eaLnBrk="1" hangingPunct="1">
              <a:spcBef>
                <a:spcPct val="50000"/>
              </a:spcBef>
              <a:buNone/>
            </a:pPr>
            <a:r>
              <a:rPr lang="ja-JP" altLang="en-US" sz="1000" i="1" dirty="0"/>
              <a:t>当該コア重要技術等を特定し、簡潔に記載してください。また、公募要領５．（</a:t>
            </a:r>
            <a:r>
              <a:rPr lang="en-US" altLang="ja-JP" sz="1000" i="1" dirty="0"/>
              <a:t>14</a:t>
            </a:r>
            <a:r>
              <a:rPr lang="ja-JP" altLang="en-US" sz="1000" i="1" dirty="0"/>
              <a:t>）に示す以下の各要件について、取組状況を記載してください。</a:t>
            </a:r>
            <a:endParaRPr lang="en-US" altLang="ja-JP" sz="1000" i="1" dirty="0"/>
          </a:p>
          <a:p>
            <a:pPr lvl="1" indent="0" eaLnBrk="1" hangingPunct="1">
              <a:spcBef>
                <a:spcPct val="50000"/>
              </a:spcBef>
              <a:buNone/>
            </a:pPr>
            <a:r>
              <a:rPr lang="ja-JP" altLang="en-US" sz="1000" i="1" dirty="0"/>
              <a:t>（ア）コア重要技術等へのアクセス管理</a:t>
            </a:r>
            <a:endParaRPr lang="en-US" altLang="ja-JP" sz="1000" i="1" dirty="0"/>
          </a:p>
          <a:p>
            <a:pPr lvl="1" indent="0" eaLnBrk="1" hangingPunct="1">
              <a:spcBef>
                <a:spcPct val="50000"/>
              </a:spcBef>
              <a:buNone/>
            </a:pPr>
            <a:r>
              <a:rPr lang="ja-JP" altLang="en-US" sz="1000" i="1" dirty="0"/>
              <a:t>（イ）コア重要技術等にアクセス可能な従業員の管理</a:t>
            </a:r>
            <a:endParaRPr lang="en-US" altLang="ja-JP" sz="1000" i="1" dirty="0"/>
          </a:p>
          <a:p>
            <a:pPr lvl="1" indent="0" eaLnBrk="1" hangingPunct="1">
              <a:spcBef>
                <a:spcPct val="50000"/>
              </a:spcBef>
              <a:buNone/>
            </a:pPr>
            <a:r>
              <a:rPr lang="ja-JP" altLang="en-US" sz="1000" i="1" dirty="0"/>
              <a:t>（ウ）取引先（共同研究パートナー等のサードパーティを含む。）における管理</a:t>
            </a:r>
          </a:p>
          <a:p>
            <a:pPr marL="285750" indent="-285750" eaLnBrk="1" hangingPunct="1">
              <a:spcBef>
                <a:spcPct val="50000"/>
              </a:spcBef>
            </a:pPr>
            <a:r>
              <a:rPr lang="ja-JP" altLang="en-US" sz="1400" i="1" dirty="0"/>
              <a:t>主たる要素技術を担当する技術開発機関等が組織全体として実施している経済安全保障や技術流出防止に係る取組をアピールしたい場合（１ページ以内）</a:t>
            </a:r>
            <a:endParaRPr lang="en-US" altLang="ja-JP" sz="1400" i="1" dirty="0"/>
          </a:p>
          <a:p>
            <a:pPr lvl="1" eaLnBrk="1" hangingPunct="1">
              <a:spcBef>
                <a:spcPct val="50000"/>
              </a:spcBef>
              <a:buNone/>
            </a:pPr>
            <a:r>
              <a:rPr lang="ja-JP" altLang="en-US" sz="1000" i="1" dirty="0"/>
              <a:t>該当する場合は様式適宜で記載してください。</a:t>
            </a:r>
            <a:endParaRPr lang="en-US" altLang="ja-JP" sz="1000" i="1" dirty="0"/>
          </a:p>
        </p:txBody>
      </p:sp>
      <p:sp>
        <p:nvSpPr>
          <p:cNvPr id="20486" name="スライド番号プレースホルダー 1">
            <a:extLst>
              <a:ext uri="{FF2B5EF4-FFF2-40B4-BE49-F238E27FC236}">
                <a16:creationId xmlns:a16="http://schemas.microsoft.com/office/drawing/2014/main" id="{044364E6-3019-633D-6881-DA893A24F4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19</a:t>
            </a:fld>
            <a:endParaRPr lang="en-US" altLang="ja-JP"/>
          </a:p>
        </p:txBody>
      </p:sp>
      <p:sp>
        <p:nvSpPr>
          <p:cNvPr id="7" name="星 7 6">
            <a:extLst>
              <a:ext uri="{FF2B5EF4-FFF2-40B4-BE49-F238E27FC236}">
                <a16:creationId xmlns:a16="http://schemas.microsoft.com/office/drawing/2014/main" id="{6431C264-9FCD-4BBE-81A7-5C7B5B7CCBBA}"/>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3092490B-6FC8-F0C1-36BB-009EE48AA26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extLst>
      <p:ext uri="{BB962C8B-B14F-4D97-AF65-F5344CB8AC3E}">
        <p14:creationId xmlns:p14="http://schemas.microsoft.com/office/powerpoint/2010/main" val="31710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A40AD7E9-FC15-E917-1F49-1EE8883F061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A94E699-44FE-44F4-8F27-D5341EEB7E75}" type="slidenum">
              <a:rPr lang="en-US" altLang="ja-JP" smtClean="0"/>
              <a:pPr/>
              <a:t>2</a:t>
            </a:fld>
            <a:endParaRPr lang="en-US" altLang="ja-JP"/>
          </a:p>
        </p:txBody>
      </p:sp>
      <p:sp>
        <p:nvSpPr>
          <p:cNvPr id="5" name="タイトル 1">
            <a:extLst>
              <a:ext uri="{FF2B5EF4-FFF2-40B4-BE49-F238E27FC236}">
                <a16:creationId xmlns:a16="http://schemas.microsoft.com/office/drawing/2014/main" id="{4A209918-25FE-1BC3-8C16-881B2273A530}"/>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応募書類の作成について②</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E15064D8-DD68-7EB7-2102-C46F56AE7925}"/>
              </a:ext>
            </a:extLst>
          </p:cNvPr>
          <p:cNvSpPr txBox="1">
            <a:spLocks noChangeArrowheads="1"/>
          </p:cNvSpPr>
          <p:nvPr/>
        </p:nvSpPr>
        <p:spPr bwMode="auto">
          <a:xfrm>
            <a:off x="512763" y="1668463"/>
            <a:ext cx="9236075" cy="4618914"/>
          </a:xfrm>
          <a:prstGeom prst="rect">
            <a:avLst/>
          </a:prstGeom>
          <a:noFill/>
          <a:ln w="9525">
            <a:solidFill>
              <a:srgbClr val="000000"/>
            </a:solidFill>
            <a:miter lim="800000"/>
            <a:headEnd/>
            <a:tailEnd/>
          </a:ln>
        </p:spPr>
        <p:txBody>
          <a:bodyPr lIns="99779" tIns="49890" rIns="99779" bIns="49890">
            <a:spAutoFit/>
          </a:bodyPr>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○申請書は、項目ごとに指定するページ数で記載し、必要な場合は全体の末尾に補足資料を添付してください。必要に応じて図表等を活用して説明してください。</a:t>
            </a:r>
          </a:p>
          <a:p>
            <a:pPr marL="182563" indent="-182563" algn="l">
              <a:spcBef>
                <a:spcPts val="1200"/>
              </a:spcBef>
              <a:defRPr/>
            </a:pPr>
            <a:r>
              <a:rPr lang="ja-JP" altLang="en-US" sz="2800" kern="0" dirty="0"/>
              <a:t>○ヒアリング資料は、申請書の要約版・ヒアリング審査時の発表資料として、その内容を指定するページ数、文字数等の制限の範囲内で分かりやすくまとめください。</a:t>
            </a:r>
          </a:p>
          <a:p>
            <a:pPr marL="182563" indent="-182563" algn="l">
              <a:spcBef>
                <a:spcPts val="1200"/>
              </a:spcBef>
              <a:defRPr/>
            </a:pPr>
            <a:r>
              <a:rPr lang="ja-JP" altLang="en-US" sz="2800" kern="0" dirty="0"/>
              <a:t>○申請書とヒアリング資料の内容を完全に整合させ、矛盾等のないように作成してください。また、斜体の部分（指示・例示）は全て削除してください。</a:t>
            </a:r>
          </a:p>
          <a:p>
            <a:pPr algn="l">
              <a:defRPr/>
            </a:pPr>
            <a:endParaRPr lang="en-US" altLang="ja-JP" sz="1800" kern="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4A998-928D-F44F-108B-DC0685908865}"/>
            </a:ext>
          </a:extLst>
        </p:cNvPr>
        <p:cNvGrpSpPr/>
        <p:nvPr/>
      </p:nvGrpSpPr>
      <p:grpSpPr>
        <a:xfrm>
          <a:off x="0" y="0"/>
          <a:ext cx="0" cy="0"/>
          <a:chOff x="0" y="0"/>
          <a:chExt cx="0" cy="0"/>
        </a:xfrm>
      </p:grpSpPr>
      <p:sp>
        <p:nvSpPr>
          <p:cNvPr id="20482" name="Text Box 2">
            <a:extLst>
              <a:ext uri="{FF2B5EF4-FFF2-40B4-BE49-F238E27FC236}">
                <a16:creationId xmlns:a16="http://schemas.microsoft.com/office/drawing/2014/main" id="{CAC90299-B386-5F6B-0D0F-6B3A2AF23D7F}"/>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カーボンニュートラル実現に向けた取組について</a:t>
            </a:r>
            <a:endParaRPr lang="en-US" altLang="ja-JP" sz="1800" dirty="0"/>
          </a:p>
        </p:txBody>
      </p:sp>
      <p:sp>
        <p:nvSpPr>
          <p:cNvPr id="20483" name="AutoShape 3">
            <a:extLst>
              <a:ext uri="{FF2B5EF4-FFF2-40B4-BE49-F238E27FC236}">
                <a16:creationId xmlns:a16="http://schemas.microsoft.com/office/drawing/2014/main" id="{95DCF53B-6653-82C5-F892-6708A365FD5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314B0870-C77D-068C-C164-7A78449B7F1C}"/>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86984014-725C-2ACA-C268-B6B9EC33A3D2}"/>
              </a:ext>
            </a:extLst>
          </p:cNvPr>
          <p:cNvSpPr txBox="1">
            <a:spLocks noChangeArrowheads="1"/>
          </p:cNvSpPr>
          <p:nvPr/>
        </p:nvSpPr>
        <p:spPr bwMode="auto">
          <a:xfrm>
            <a:off x="781050" y="2038350"/>
            <a:ext cx="8686800" cy="209288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以下の場合に作成してください。該当者以外は本ページを削除してください。</a:t>
            </a:r>
          </a:p>
          <a:p>
            <a:pPr eaLnBrk="1" hangingPunct="1">
              <a:spcBef>
                <a:spcPct val="50000"/>
              </a:spcBef>
              <a:buNone/>
            </a:pPr>
            <a:r>
              <a:rPr lang="ja-JP" altLang="en-US" sz="1400" i="1" dirty="0"/>
              <a:t>技術開発機関等が組織全体として実施しているカーボンニュートラル実現に向けた取組（公募要領５．（</a:t>
            </a:r>
            <a:r>
              <a:rPr lang="en-US" altLang="ja-JP" sz="1400" i="1" dirty="0"/>
              <a:t>16</a:t>
            </a:r>
            <a:r>
              <a:rPr lang="ja-JP" altLang="en-US" sz="1400" i="1" dirty="0"/>
              <a:t>）に示す以下の①～④のいずれか）がある場合、その内容を記載してください。（１ページ以内）</a:t>
            </a:r>
            <a:endParaRPr lang="en-US" altLang="ja-JP" sz="1400" i="1" dirty="0"/>
          </a:p>
          <a:p>
            <a:pPr lvl="1" eaLnBrk="1" hangingPunct="1">
              <a:spcBef>
                <a:spcPct val="50000"/>
              </a:spcBef>
              <a:buNone/>
            </a:pPr>
            <a:r>
              <a:rPr lang="ja-JP" altLang="en-US" sz="1000" i="1" dirty="0"/>
              <a:t>①</a:t>
            </a:r>
            <a:r>
              <a:rPr lang="en-US" altLang="ja-JP" sz="1000" i="1" dirty="0"/>
              <a:t>2050</a:t>
            </a:r>
            <a:r>
              <a:rPr lang="ja-JP" altLang="en-US" sz="1000" i="1" dirty="0"/>
              <a:t>年カーボンニュートラルに向けた温室効果ガスの排出削減目標の設定</a:t>
            </a:r>
            <a:endParaRPr lang="en-US" altLang="ja-JP" sz="1000" i="1" dirty="0"/>
          </a:p>
          <a:p>
            <a:pPr lvl="1" eaLnBrk="1" hangingPunct="1">
              <a:spcBef>
                <a:spcPct val="50000"/>
              </a:spcBef>
              <a:buNone/>
            </a:pPr>
            <a:r>
              <a:rPr lang="ja-JP" altLang="en-US" sz="1000" i="1" dirty="0"/>
              <a:t>②デコ活応援団（官民連携協議会）への参画</a:t>
            </a:r>
            <a:endParaRPr lang="en-US" altLang="ja-JP" sz="1000" i="1" dirty="0"/>
          </a:p>
          <a:p>
            <a:pPr lvl="1" eaLnBrk="1" hangingPunct="1">
              <a:spcBef>
                <a:spcPct val="50000"/>
              </a:spcBef>
              <a:buNone/>
            </a:pPr>
            <a:r>
              <a:rPr lang="ja-JP" altLang="en-US" sz="1000" i="1" dirty="0"/>
              <a:t>③デコ活宣言の実施</a:t>
            </a:r>
            <a:endParaRPr lang="en-US" altLang="ja-JP" sz="1000" i="1" dirty="0"/>
          </a:p>
          <a:p>
            <a:pPr lvl="1" eaLnBrk="1" hangingPunct="1">
              <a:spcBef>
                <a:spcPct val="50000"/>
              </a:spcBef>
              <a:buNone/>
            </a:pPr>
            <a:r>
              <a:rPr lang="ja-JP" altLang="en-US" sz="1000" i="1" dirty="0"/>
              <a:t>④エコ・ファースト制度の認定取得（補助事業のみ）</a:t>
            </a:r>
          </a:p>
        </p:txBody>
      </p:sp>
      <p:sp>
        <p:nvSpPr>
          <p:cNvPr id="20486" name="スライド番号プレースホルダー 1">
            <a:extLst>
              <a:ext uri="{FF2B5EF4-FFF2-40B4-BE49-F238E27FC236}">
                <a16:creationId xmlns:a16="http://schemas.microsoft.com/office/drawing/2014/main" id="{C7DC93AD-36BD-15F0-B9AD-614E511CE4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20</a:t>
            </a:fld>
            <a:endParaRPr lang="en-US" altLang="ja-JP"/>
          </a:p>
        </p:txBody>
      </p:sp>
      <p:sp>
        <p:nvSpPr>
          <p:cNvPr id="7" name="星 7 6">
            <a:extLst>
              <a:ext uri="{FF2B5EF4-FFF2-40B4-BE49-F238E27FC236}">
                <a16:creationId xmlns:a16="http://schemas.microsoft.com/office/drawing/2014/main" id="{98B21F10-B1E6-253C-3980-0E3B4525B274}"/>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855005AE-893E-79CE-3011-A67179D05975}"/>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extLst>
      <p:ext uri="{BB962C8B-B14F-4D97-AF65-F5344CB8AC3E}">
        <p14:creationId xmlns:p14="http://schemas.microsoft.com/office/powerpoint/2010/main" val="2371759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CB02585C-AE1A-4724-BA0B-EE0CAF47F5B7}"/>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○その他</a:t>
            </a:r>
          </a:p>
        </p:txBody>
      </p:sp>
      <p:sp>
        <p:nvSpPr>
          <p:cNvPr id="9223" name="テキスト ボックス 61">
            <a:extLst>
              <a:ext uri="{FF2B5EF4-FFF2-40B4-BE49-F238E27FC236}">
                <a16:creationId xmlns:a16="http://schemas.microsoft.com/office/drawing/2014/main" id="{A5D1B031-FA67-0BFA-2012-0A5513D739CB}"/>
              </a:ext>
            </a:extLst>
          </p:cNvPr>
          <p:cNvSpPr txBox="1">
            <a:spLocks noChangeArrowheads="1"/>
          </p:cNvSpPr>
          <p:nvPr/>
        </p:nvSpPr>
        <p:spPr bwMode="auto">
          <a:xfrm>
            <a:off x="650875" y="1038225"/>
            <a:ext cx="8589963" cy="4939814"/>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solidFill>
                  <a:srgbClr val="FF0000"/>
                </a:solidFill>
              </a:rPr>
              <a:t>・その他、本課題を実施する上で競合技術の開発状況／開発技術の優位性、開発技術の展開、情報発信の実績、安全性、論文・特許・その他実績等、</a:t>
            </a:r>
            <a:r>
              <a:rPr lang="en-US" altLang="ja-JP" sz="1050" i="1" dirty="0">
                <a:solidFill>
                  <a:srgbClr val="FF0000"/>
                </a:solidFill>
              </a:rPr>
              <a:t>PR</a:t>
            </a:r>
            <a:r>
              <a:rPr lang="ja-JP" altLang="en-US" sz="1050" i="1" dirty="0">
                <a:solidFill>
                  <a:srgbClr val="FF0000"/>
                </a:solidFill>
              </a:rPr>
              <a:t>したいことを適宜図表を用いながら自由に記載してください。（３ページ以内）</a:t>
            </a:r>
            <a:endParaRPr lang="en-US" altLang="ja-JP" sz="1050" i="1" dirty="0">
              <a:solidFill>
                <a:srgbClr val="FF0000"/>
              </a:solidFill>
            </a:endParaRPr>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○競合技術の開発状況／開発技術の優位性</a:t>
            </a:r>
            <a:endParaRPr lang="en-US" altLang="ja-JP" sz="1050" i="1" dirty="0"/>
          </a:p>
          <a:p>
            <a:pPr eaLnBrk="1" hangingPunct="1">
              <a:spcBef>
                <a:spcPct val="0"/>
              </a:spcBef>
              <a:buFontTx/>
              <a:buNone/>
              <a:defRPr/>
            </a:pPr>
            <a:r>
              <a:rPr lang="ja-JP" altLang="en-US" sz="1050" i="1" dirty="0"/>
              <a:t> ・応募時／事業終了後で要素技術</a:t>
            </a:r>
            <a:r>
              <a:rPr lang="en-US" altLang="ja-JP" sz="1050" i="1" dirty="0"/>
              <a:t>A</a:t>
            </a:r>
            <a:r>
              <a:rPr lang="ja-JP" altLang="en-US" sz="1050" i="1" dirty="0"/>
              <a:t>の競合にあたる技術</a:t>
            </a:r>
            <a:r>
              <a:rPr lang="en-US" altLang="ja-JP" sz="1050" i="1" dirty="0"/>
              <a:t>B</a:t>
            </a:r>
            <a:r>
              <a:rPr lang="ja-JP" altLang="en-US" sz="1050" i="1" dirty="0"/>
              <a:t>は○○が課題となっている一方、要素技術</a:t>
            </a:r>
            <a:r>
              <a:rPr lang="en-US" altLang="ja-JP" sz="1050" i="1" dirty="0"/>
              <a:t>A</a:t>
            </a:r>
            <a:r>
              <a:rPr lang="ja-JP" altLang="en-US" sz="1050" i="1" dirty="0"/>
              <a:t>は○○という開発成果を達成し得る可能性が</a:t>
            </a:r>
            <a:br>
              <a:rPr lang="en-US" altLang="ja-JP" sz="1050" i="1" dirty="0"/>
            </a:br>
            <a:r>
              <a:rPr lang="ja-JP" altLang="en-US" sz="1050" i="1" dirty="0"/>
              <a:t>　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・全体システムとしては○○という特徴があることから、▲▲という効果に繋がると考えられるため、競合技術にあたる□□よりも普及可能性が高い。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○開発技術の展開について　</a:t>
            </a:r>
          </a:p>
          <a:p>
            <a:pPr eaLnBrk="1" hangingPunct="1">
              <a:spcBef>
                <a:spcPct val="0"/>
              </a:spcBef>
              <a:buFontTx/>
              <a:buNone/>
              <a:defRPr/>
            </a:pPr>
            <a:r>
              <a:rPr lang="ja-JP" altLang="en-US" sz="1050" i="1" dirty="0"/>
              <a:t> ・要素技術Ａは、今回開発したシステム以外にも、○○システムへの組み込みが可能であり、更なる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・全体システムについては、○○装置への適用が考えられるほか、▲▲システムとの強調運転による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・以上より、本システムの開発により□□分野の</a:t>
            </a:r>
            <a:r>
              <a:rPr lang="en-US" altLang="ja-JP" sz="1050" i="1" dirty="0"/>
              <a:t>××</a:t>
            </a:r>
            <a:r>
              <a:rPr lang="ja-JP" altLang="en-US" sz="1050" i="1" dirty="0"/>
              <a:t>部門における大幅な</a:t>
            </a:r>
            <a:r>
              <a:rPr lang="en-US" altLang="ja-JP" sz="1050" i="1" dirty="0"/>
              <a:t>CO2</a:t>
            </a:r>
            <a:r>
              <a:rPr lang="ja-JP" altLang="en-US" sz="1050" i="1" dirty="0"/>
              <a:t>削減効果の発現と低炭素型機器への更新が進むことが期待される。</a:t>
            </a: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・本技術を○○年○月○日の○○学会において発表。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・○○展示会において、関連技術のポスターを出展予定。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・要素技術Ａについて、○○（査読付き海外誌等）で発表済み。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・要素技術Ｂについて、特許出願中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・要素技術Ｃについて、○○（府省等・地方公共団体等官公庁・民間）で採用され導入済み。</a:t>
            </a:r>
            <a:r>
              <a:rPr lang="ja-JP" altLang="en-US" sz="1050" i="1" dirty="0">
                <a:solidFill>
                  <a:srgbClr val="FF0000"/>
                </a:solidFill>
              </a:rPr>
              <a:t>　</a:t>
            </a:r>
            <a:endParaRPr lang="en-US" altLang="ja-JP" sz="1050" i="1" dirty="0">
              <a:solidFill>
                <a:srgbClr val="FF0000"/>
              </a:solidFill>
            </a:endParaRP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a:t>
            </a:r>
            <a:r>
              <a:rPr lang="en-US" altLang="ja-JP" sz="1050" i="1" dirty="0">
                <a:hlinkClick r:id="rId2"/>
              </a:rPr>
              <a:t>https://www.mofa.go.jp/mofaj/gaiko/oda/sdgs/index.html</a:t>
            </a:r>
            <a:r>
              <a:rPr lang="ja-JP" altLang="en-US" sz="1050" i="1" dirty="0"/>
              <a:t>）</a:t>
            </a:r>
            <a:endParaRPr lang="ja-JP" altLang="en-US" sz="1050" i="1" dirty="0">
              <a:solidFill>
                <a:srgbClr val="FF0000"/>
              </a:solidFill>
            </a:endParaRPr>
          </a:p>
        </p:txBody>
      </p:sp>
      <p:sp>
        <p:nvSpPr>
          <p:cNvPr id="19462" name="スライド番号プレースホルダー 1">
            <a:extLst>
              <a:ext uri="{FF2B5EF4-FFF2-40B4-BE49-F238E27FC236}">
                <a16:creationId xmlns:a16="http://schemas.microsoft.com/office/drawing/2014/main" id="{94AA0690-8C20-1B13-1045-E8785AD147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0CB6D6-C4DD-4A94-B48E-849F34F8EABC}" type="slidenum">
              <a:rPr lang="en-US" altLang="ja-JP" smtClean="0"/>
              <a:pPr/>
              <a:t>21</a:t>
            </a:fld>
            <a:endParaRPr lang="en-US" altLang="ja-JP"/>
          </a:p>
        </p:txBody>
      </p:sp>
      <p:sp>
        <p:nvSpPr>
          <p:cNvPr id="7" name="星 7 6">
            <a:extLst>
              <a:ext uri="{FF2B5EF4-FFF2-40B4-BE49-F238E27FC236}">
                <a16:creationId xmlns:a16="http://schemas.microsoft.com/office/drawing/2014/main" id="{A794E7FE-49DB-D3CA-EBA7-0CEF59F1BA17}"/>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AutoShape 3">
            <a:extLst>
              <a:ext uri="{FF2B5EF4-FFF2-40B4-BE49-F238E27FC236}">
                <a16:creationId xmlns:a16="http://schemas.microsoft.com/office/drawing/2014/main" id="{280DBB01-FCF1-120F-3478-834B2545137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 name="Text Box 4">
            <a:extLst>
              <a:ext uri="{FF2B5EF4-FFF2-40B4-BE49-F238E27FC236}">
                <a16:creationId xmlns:a16="http://schemas.microsoft.com/office/drawing/2014/main" id="{34F371E0-DCE1-F4DB-436B-D49AABEE51D7}"/>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4" name="テキスト ボックス 3">
            <a:extLst>
              <a:ext uri="{FF2B5EF4-FFF2-40B4-BE49-F238E27FC236}">
                <a16:creationId xmlns:a16="http://schemas.microsoft.com/office/drawing/2014/main" id="{DE40A273-D16A-5EED-AC19-6A26933638DA}"/>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40A09553-14DA-F40B-4E6B-253D90F601E2}"/>
              </a:ext>
            </a:extLst>
          </p:cNvPr>
          <p:cNvSpPr txBox="1">
            <a:spLocks noChangeArrowheads="1"/>
          </p:cNvSpPr>
          <p:nvPr/>
        </p:nvSpPr>
        <p:spPr bwMode="auto">
          <a:xfrm>
            <a:off x="419100" y="673100"/>
            <a:ext cx="984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不採択コメントへの回答・対応状況</a:t>
            </a:r>
            <a:endParaRPr lang="en-US" altLang="ja-JP" sz="1800" dirty="0"/>
          </a:p>
        </p:txBody>
      </p:sp>
      <p:sp>
        <p:nvSpPr>
          <p:cNvPr id="21507" name="AutoShape 3">
            <a:extLst>
              <a:ext uri="{FF2B5EF4-FFF2-40B4-BE49-F238E27FC236}">
                <a16:creationId xmlns:a16="http://schemas.microsoft.com/office/drawing/2014/main" id="{AD95AD2A-C2A4-358A-48FC-E065950FAFA8}"/>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08" name="Text Box 4">
            <a:extLst>
              <a:ext uri="{FF2B5EF4-FFF2-40B4-BE49-F238E27FC236}">
                <a16:creationId xmlns:a16="http://schemas.microsoft.com/office/drawing/2014/main" id="{41E663AD-AB1F-9E0E-9313-531A45D55262}"/>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1509" name="スライド番号プレースホルダー 1">
            <a:extLst>
              <a:ext uri="{FF2B5EF4-FFF2-40B4-BE49-F238E27FC236}">
                <a16:creationId xmlns:a16="http://schemas.microsoft.com/office/drawing/2014/main" id="{3A118ABA-4CB2-C707-26CE-1124A96D6D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CCC856F-D667-4D42-BE72-B9499D362B3B}" type="slidenum">
              <a:rPr lang="en-US" altLang="ja-JP" smtClean="0"/>
              <a:pPr/>
              <a:t>22</a:t>
            </a:fld>
            <a:endParaRPr lang="en-US" altLang="ja-JP"/>
          </a:p>
        </p:txBody>
      </p:sp>
      <p:sp>
        <p:nvSpPr>
          <p:cNvPr id="7" name="星 7 6">
            <a:extLst>
              <a:ext uri="{FF2B5EF4-FFF2-40B4-BE49-F238E27FC236}">
                <a16:creationId xmlns:a16="http://schemas.microsoft.com/office/drawing/2014/main" id="{1A57EF51-50DF-7E7E-223B-9B83C35E9DE0}"/>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1511" name="Text Box 7">
            <a:extLst>
              <a:ext uri="{FF2B5EF4-FFF2-40B4-BE49-F238E27FC236}">
                <a16:creationId xmlns:a16="http://schemas.microsoft.com/office/drawing/2014/main" id="{EFD8A933-16A8-6267-497B-F9DDA777C82B}"/>
              </a:ext>
            </a:extLst>
          </p:cNvPr>
          <p:cNvSpPr txBox="1">
            <a:spLocks noChangeArrowheads="1"/>
          </p:cNvSpPr>
          <p:nvPr/>
        </p:nvSpPr>
        <p:spPr bwMode="auto">
          <a:xfrm>
            <a:off x="787400" y="1716088"/>
            <a:ext cx="8686800" cy="17081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「地域共創・セクター横断型カーボンニュートラル技術開発・実証事業」の過去の公募において不採択となった提案の再応募の場合に作成してください。該当者以外は本ページを削除してください。</a:t>
            </a:r>
          </a:p>
          <a:p>
            <a:pPr eaLnBrk="1" hangingPunct="1">
              <a:spcBef>
                <a:spcPct val="50000"/>
              </a:spcBef>
              <a:buFontTx/>
              <a:buNone/>
            </a:pPr>
            <a:r>
              <a:rPr lang="ja-JP" altLang="en-US" sz="1400" i="1" dirty="0"/>
              <a:t>過去の公募において不採択となった提案のうち、原則として最も新しい提案に対して通知された全ての不採択コメントへの回答・対応状況を記載してください。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必要に応じて写真・図表等を使用し、事業内容を理解する上で参考となる資料を添付してください。（２ページ以内）</a:t>
            </a:r>
            <a:endParaRPr lang="en-US" altLang="ja-JP" sz="1400" i="1" dirty="0"/>
          </a:p>
        </p:txBody>
      </p:sp>
      <p:sp>
        <p:nvSpPr>
          <p:cNvPr id="2" name="テキスト ボックス 1">
            <a:extLst>
              <a:ext uri="{FF2B5EF4-FFF2-40B4-BE49-F238E27FC236}">
                <a16:creationId xmlns:a16="http://schemas.microsoft.com/office/drawing/2014/main" id="{454477E6-F42F-3FA8-1445-56C591E5D7DC}"/>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D55F5F76-BA9F-6177-3B62-A93341354B5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FCB5E7-83F4-469D-8FA2-794E24C90C9A}" type="slidenum">
              <a:rPr lang="en-US" altLang="ja-JP" smtClean="0"/>
              <a:pPr/>
              <a:t>3</a:t>
            </a:fld>
            <a:endParaRPr lang="en-US" altLang="ja-JP"/>
          </a:p>
        </p:txBody>
      </p:sp>
      <p:sp>
        <p:nvSpPr>
          <p:cNvPr id="7" name="タイトル 1">
            <a:extLst>
              <a:ext uri="{FF2B5EF4-FFF2-40B4-BE49-F238E27FC236}">
                <a16:creationId xmlns:a16="http://schemas.microsoft.com/office/drawing/2014/main" id="{973790C2-0924-270C-0182-7CC29B45543E}"/>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応募書類の作成について③</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BF5758C6-F885-8957-5159-5749328B1364}"/>
              </a:ext>
            </a:extLst>
          </p:cNvPr>
          <p:cNvSpPr txBox="1">
            <a:spLocks noChangeArrowheads="1"/>
          </p:cNvSpPr>
          <p:nvPr/>
        </p:nvSpPr>
        <p:spPr bwMode="auto">
          <a:xfrm>
            <a:off x="512763" y="1668463"/>
            <a:ext cx="9236075" cy="4963624"/>
          </a:xfrm>
          <a:prstGeom prst="rect">
            <a:avLst/>
          </a:prstGeom>
          <a:noFill/>
          <a:ln w="9525">
            <a:solidFill>
              <a:srgbClr val="000000"/>
            </a:solidFill>
            <a:miter lim="800000"/>
            <a:headEnd/>
            <a:tailEnd/>
          </a:ln>
        </p:spPr>
        <p:txBody>
          <a:bodyPr lIns="99779" tIns="49890" rIns="99779" bIns="49890">
            <a:spAutoFit/>
          </a:bodyPr>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r>
              <a:rPr lang="ja-JP" altLang="en-US" sz="2800" kern="0" dirty="0"/>
              <a:t>また、特に以下の点に御留意ください。</a:t>
            </a:r>
            <a:endParaRPr lang="en-US" altLang="ja-JP" sz="2800" kern="0" dirty="0"/>
          </a:p>
          <a:p>
            <a:pPr marL="182563" indent="-182563" algn="l">
              <a:defRPr/>
            </a:pPr>
            <a:r>
              <a:rPr lang="ja-JP" altLang="en-US" sz="2000" kern="0" dirty="0"/>
              <a:t>　・最新の様式を用いているか（過去の公募の様式を用いていないか）。</a:t>
            </a:r>
            <a:endParaRPr lang="en-US" altLang="ja-JP" sz="2000" kern="0" dirty="0"/>
          </a:p>
          <a:p>
            <a:pPr marL="182563" indent="-182563" algn="l">
              <a:defRPr/>
            </a:pPr>
            <a:r>
              <a:rPr lang="ja-JP" altLang="en-US" sz="2000" kern="0" dirty="0"/>
              <a:t>　・所定のページ数や文字サイズ等で記載しているか。</a:t>
            </a:r>
            <a:endParaRPr lang="en-US" altLang="ja-JP" sz="2000" kern="0" dirty="0"/>
          </a:p>
          <a:p>
            <a:pPr marL="360000" indent="-360000" algn="l">
              <a:defRPr/>
            </a:pPr>
            <a:r>
              <a:rPr lang="ja-JP" altLang="en-US" sz="2000" kern="0" dirty="0"/>
              <a:t>　・金額、</a:t>
            </a:r>
            <a:r>
              <a:rPr lang="en-US" altLang="ja-JP" sz="2000" kern="0" dirty="0"/>
              <a:t>CO2</a:t>
            </a:r>
            <a:r>
              <a:rPr lang="ja-JP" altLang="en-US" sz="2000" kern="0" dirty="0"/>
              <a:t>削減量等の数値について、</a:t>
            </a:r>
            <a:endParaRPr lang="en-US" altLang="ja-JP" sz="2000" kern="0" dirty="0"/>
          </a:p>
          <a:p>
            <a:pPr marL="360000" indent="-360000" algn="l">
              <a:defRPr/>
            </a:pPr>
            <a:r>
              <a:rPr lang="ja-JP" altLang="en-US" sz="2000" kern="0" dirty="0"/>
              <a:t>　　 ｰ 桁数や単位が正しく記載されているか。</a:t>
            </a:r>
            <a:endParaRPr lang="en-US" altLang="ja-JP" sz="2000" kern="0" dirty="0"/>
          </a:p>
          <a:p>
            <a:pPr marL="360000" indent="-360000" algn="l">
              <a:spcBef>
                <a:spcPts val="0"/>
              </a:spcBef>
              <a:defRPr/>
            </a:pPr>
            <a:r>
              <a:rPr lang="ja-JP" altLang="en-US" sz="2000" kern="0" dirty="0"/>
              <a:t>　　　 　 （様式内で単位を設定している箇所がありますので御注意ください。）</a:t>
            </a:r>
            <a:endParaRPr lang="en-US" altLang="ja-JP" sz="2000" kern="0" dirty="0"/>
          </a:p>
          <a:p>
            <a:pPr marL="360000" indent="-360000" algn="l">
              <a:defRPr/>
            </a:pPr>
            <a:r>
              <a:rPr lang="ja-JP" altLang="en-US" sz="2000" kern="0" dirty="0"/>
              <a:t>　　 ｰ 有効数字等が統一されているか。</a:t>
            </a:r>
            <a:endParaRPr lang="en-US" altLang="ja-JP" sz="2000" kern="0" dirty="0"/>
          </a:p>
          <a:p>
            <a:pPr marL="360000" indent="-360000" algn="l">
              <a:defRPr/>
            </a:pPr>
            <a:r>
              <a:rPr lang="ja-JP" altLang="en-US" sz="2000" kern="0" dirty="0"/>
              <a:t>　 　ｰ 正しく計算が行われているか。</a:t>
            </a:r>
            <a:endParaRPr lang="en-US" altLang="ja-JP" sz="2000" kern="0" dirty="0"/>
          </a:p>
          <a:p>
            <a:pPr marL="360000" indent="-360000" algn="l">
              <a:defRPr/>
            </a:pPr>
            <a:r>
              <a:rPr lang="ja-JP" altLang="en-US" sz="2000" kern="0" dirty="0"/>
              <a:t>　 　ｰ 記載箇所ごとに税込み・税抜きの別を確認しているか。</a:t>
            </a:r>
            <a:endParaRPr lang="en-US" altLang="ja-JP" sz="2000" kern="0" dirty="0"/>
          </a:p>
          <a:p>
            <a:pPr marL="360000" indent="-360000" algn="l">
              <a:defRPr/>
            </a:pPr>
            <a:r>
              <a:rPr lang="ja-JP" altLang="en-US" sz="2000" kern="0" dirty="0"/>
              <a:t>　・項目の記載もれがないか。申請書からヒアリング資料に適切に転記できているか。なお、項目の構成・名称の変更はしないでください。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00F21-87DA-942D-6224-553EAD286076}"/>
            </a:ext>
          </a:extLst>
        </p:cNvPr>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C10014D6-6752-9F3E-E45D-60AC222125A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FCB5E7-83F4-469D-8FA2-794E24C90C9A}" type="slidenum">
              <a:rPr lang="en-US" altLang="ja-JP" smtClean="0"/>
              <a:pPr/>
              <a:t>4</a:t>
            </a:fld>
            <a:endParaRPr lang="en-US" altLang="ja-JP"/>
          </a:p>
        </p:txBody>
      </p:sp>
      <p:sp>
        <p:nvSpPr>
          <p:cNvPr id="7" name="タイトル 1">
            <a:extLst>
              <a:ext uri="{FF2B5EF4-FFF2-40B4-BE49-F238E27FC236}">
                <a16:creationId xmlns:a16="http://schemas.microsoft.com/office/drawing/2014/main" id="{A5D82DE3-8C49-18EC-3F91-D76F68021C51}"/>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応募書類の作成について④</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5E379C37-3FBD-A0A1-B5CC-46B0579D6FDA}"/>
              </a:ext>
            </a:extLst>
          </p:cNvPr>
          <p:cNvSpPr txBox="1">
            <a:spLocks noChangeArrowheads="1"/>
          </p:cNvSpPr>
          <p:nvPr/>
        </p:nvSpPr>
        <p:spPr bwMode="auto">
          <a:xfrm>
            <a:off x="512763" y="1668463"/>
            <a:ext cx="9236075" cy="45434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○令和７年度二次公募で募集する課題の実施期間は、</a:t>
            </a:r>
            <a:r>
              <a:rPr lang="ja-JP" altLang="en-US" sz="2800" b="1" u="sng" kern="0" dirty="0">
                <a:solidFill>
                  <a:srgbClr val="FF0000"/>
                </a:solidFill>
              </a:rPr>
              <a:t>最大３年度（令和９年度まで）</a:t>
            </a:r>
            <a:r>
              <a:rPr lang="ja-JP" altLang="en-US" sz="2800" kern="0" dirty="0"/>
              <a:t>です。</a:t>
            </a:r>
            <a:endParaRPr lang="en-US" altLang="ja-JP" sz="2800" kern="0" dirty="0"/>
          </a:p>
          <a:p>
            <a:pPr marL="182563" indent="-182563" algn="l">
              <a:defRPr/>
            </a:pPr>
            <a:r>
              <a:rPr lang="ja-JP" altLang="en-US" sz="2800" kern="0" dirty="0"/>
              <a:t>○容量が</a:t>
            </a:r>
            <a:r>
              <a:rPr lang="en-US" altLang="ja-JP" sz="2800" kern="0" dirty="0"/>
              <a:t>10MB</a:t>
            </a:r>
            <a:r>
              <a:rPr lang="ja-JP" altLang="en-US" sz="2800" kern="0" dirty="0"/>
              <a:t>を超えるメールは受信できませんので、その際にはメール１件当たりの容量が</a:t>
            </a:r>
            <a:r>
              <a:rPr lang="en-US" altLang="ja-JP" sz="2800" kern="0" dirty="0"/>
              <a:t>10MB</a:t>
            </a:r>
            <a:r>
              <a:rPr lang="ja-JP" altLang="en-US" sz="2800" kern="0" dirty="0"/>
              <a:t>未満になるように分割して送付するか、事務局に問い合わせてください。</a:t>
            </a:r>
          </a:p>
        </p:txBody>
      </p:sp>
    </p:spTree>
    <p:extLst>
      <p:ext uri="{BB962C8B-B14F-4D97-AF65-F5344CB8AC3E}">
        <p14:creationId xmlns:p14="http://schemas.microsoft.com/office/powerpoint/2010/main" val="3110923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8278D-7151-6F7F-5A3F-F17796A17126}"/>
            </a:ext>
          </a:extLst>
        </p:cNvPr>
        <p:cNvGrpSpPr/>
        <p:nvPr/>
      </p:nvGrpSpPr>
      <p:grpSpPr>
        <a:xfrm>
          <a:off x="0" y="0"/>
          <a:ext cx="0" cy="0"/>
          <a:chOff x="0" y="0"/>
          <a:chExt cx="0" cy="0"/>
        </a:xfrm>
      </p:grpSpPr>
      <p:sp>
        <p:nvSpPr>
          <p:cNvPr id="6146" name="タイトル 1">
            <a:extLst>
              <a:ext uri="{FF2B5EF4-FFF2-40B4-BE49-F238E27FC236}">
                <a16:creationId xmlns:a16="http://schemas.microsoft.com/office/drawing/2014/main" id="{3052441D-7A44-AD07-05BA-B8E4DD15AF60}"/>
              </a:ext>
            </a:extLst>
          </p:cNvPr>
          <p:cNvSpPr>
            <a:spLocks noGrp="1" noChangeArrowheads="1"/>
          </p:cNvSpPr>
          <p:nvPr>
            <p:ph type="title"/>
          </p:nvPr>
        </p:nvSpPr>
        <p:spPr/>
        <p:txBody>
          <a:bodyPr/>
          <a:lstStyle/>
          <a:p>
            <a:r>
              <a:rPr lang="ja-JP" altLang="en-US" dirty="0"/>
              <a:t>申請書について①</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FA9C91C4-6AFD-B7E8-7F37-049F196B69CC}"/>
              </a:ext>
            </a:extLst>
          </p:cNvPr>
          <p:cNvSpPr>
            <a:spLocks noGrp="1" noChangeArrowheads="1"/>
          </p:cNvSpPr>
          <p:nvPr>
            <p:ph idx="1"/>
          </p:nvPr>
        </p:nvSpPr>
        <p:spPr>
          <a:ln>
            <a:solidFill>
              <a:schemeClr val="tx1"/>
            </a:solidFill>
          </a:ln>
        </p:spPr>
        <p:txBody>
          <a:bodyPr/>
          <a:lstStyle/>
          <a:p>
            <a:r>
              <a:rPr lang="ja-JP" altLang="ja-JP" sz="2400" dirty="0"/>
              <a:t>サンプルの構成（ページ構成、枠取り等）を崩さないようにしてください。</a:t>
            </a:r>
          </a:p>
          <a:p>
            <a:r>
              <a:rPr lang="ja-JP" altLang="ja-JP" sz="2400" dirty="0"/>
              <a:t>文字</a:t>
            </a:r>
            <a:r>
              <a:rPr lang="ja-JP" altLang="en-US" sz="2400" dirty="0"/>
              <a:t>サイズ</a:t>
            </a:r>
            <a:r>
              <a:rPr lang="ja-JP" altLang="ja-JP" sz="2400" dirty="0"/>
              <a:t>は</a:t>
            </a:r>
            <a:r>
              <a:rPr lang="ja-JP" altLang="en-US" sz="2400" dirty="0"/>
              <a:t>８～</a:t>
            </a:r>
            <a:r>
              <a:rPr lang="en-US" altLang="ja-JP" sz="2400" dirty="0"/>
              <a:t>11</a:t>
            </a:r>
            <a:r>
              <a:rPr lang="ja-JP" altLang="en-US" sz="2400" dirty="0"/>
              <a:t>ポイント</a:t>
            </a:r>
            <a:r>
              <a:rPr lang="ja-JP" altLang="ja-JP" sz="2400" dirty="0"/>
              <a:t>（図表中の文字は小さすぎない範囲で任意の大きさ）とし</a:t>
            </a:r>
            <a:r>
              <a:rPr lang="ja-JP" altLang="en-US" sz="2400" dirty="0"/>
              <a:t>てください</a:t>
            </a:r>
            <a:r>
              <a:rPr lang="ja-JP" altLang="ja-JP" sz="2400" dirty="0"/>
              <a:t>。</a:t>
            </a:r>
          </a:p>
          <a:p>
            <a:r>
              <a:rPr lang="en-US" altLang="ja-JP" sz="2400" dirty="0"/>
              <a:t>Microsoft Word 2010</a:t>
            </a:r>
            <a:r>
              <a:rPr lang="ja-JP" altLang="en-US" sz="2400" dirty="0"/>
              <a:t>以降のバージョン</a:t>
            </a:r>
            <a:r>
              <a:rPr lang="ja-JP" altLang="ja-JP" sz="2400" dirty="0"/>
              <a:t>を使用して作成</a:t>
            </a:r>
            <a:r>
              <a:rPr lang="ja-JP" altLang="en-US" sz="2400" dirty="0"/>
              <a:t>し、</a:t>
            </a:r>
            <a:r>
              <a:rPr lang="en-US" altLang="ja-JP" sz="2400" dirty="0"/>
              <a:t>PDF</a:t>
            </a:r>
            <a:r>
              <a:rPr lang="ja-JP" altLang="en-US" sz="2400" dirty="0"/>
              <a:t>に</a:t>
            </a:r>
            <a:r>
              <a:rPr lang="ja-JP" altLang="ja-JP" sz="2400" dirty="0"/>
              <a:t>変換せず、</a:t>
            </a:r>
            <a:r>
              <a:rPr lang="en-US" altLang="ja-JP" sz="2400" dirty="0"/>
              <a:t> Word</a:t>
            </a:r>
            <a:r>
              <a:rPr lang="ja-JP" altLang="en-US" sz="2400" dirty="0"/>
              <a:t>形式</a:t>
            </a:r>
            <a:r>
              <a:rPr lang="ja-JP" altLang="ja-JP" sz="2400" dirty="0"/>
              <a:t>で提出してください。</a:t>
            </a:r>
          </a:p>
        </p:txBody>
      </p:sp>
      <p:sp>
        <p:nvSpPr>
          <p:cNvPr id="6148" name="スライド番号プレースホルダー 1">
            <a:extLst>
              <a:ext uri="{FF2B5EF4-FFF2-40B4-BE49-F238E27FC236}">
                <a16:creationId xmlns:a16="http://schemas.microsoft.com/office/drawing/2014/main" id="{6008A886-95B6-4AAB-FDE9-28031D3875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5</a:t>
            </a:fld>
            <a:endParaRPr lang="en-US" altLang="ja-JP"/>
          </a:p>
        </p:txBody>
      </p:sp>
    </p:spTree>
    <p:extLst>
      <p:ext uri="{BB962C8B-B14F-4D97-AF65-F5344CB8AC3E}">
        <p14:creationId xmlns:p14="http://schemas.microsoft.com/office/powerpoint/2010/main" val="2922507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75121-ABDA-80DA-6B7F-170A8957AE05}"/>
            </a:ext>
          </a:extLst>
        </p:cNvPr>
        <p:cNvGrpSpPr/>
        <p:nvPr/>
      </p:nvGrpSpPr>
      <p:grpSpPr>
        <a:xfrm>
          <a:off x="0" y="0"/>
          <a:ext cx="0" cy="0"/>
          <a:chOff x="0" y="0"/>
          <a:chExt cx="0" cy="0"/>
        </a:xfrm>
      </p:grpSpPr>
      <p:sp>
        <p:nvSpPr>
          <p:cNvPr id="6146" name="タイトル 1">
            <a:extLst>
              <a:ext uri="{FF2B5EF4-FFF2-40B4-BE49-F238E27FC236}">
                <a16:creationId xmlns:a16="http://schemas.microsoft.com/office/drawing/2014/main" id="{E624598A-7DA5-DF57-F345-907EFA1A7F03}"/>
              </a:ext>
            </a:extLst>
          </p:cNvPr>
          <p:cNvSpPr>
            <a:spLocks noGrp="1" noChangeArrowheads="1"/>
          </p:cNvSpPr>
          <p:nvPr>
            <p:ph type="title"/>
          </p:nvPr>
        </p:nvSpPr>
        <p:spPr/>
        <p:txBody>
          <a:bodyPr/>
          <a:lstStyle/>
          <a:p>
            <a:r>
              <a:rPr lang="ja-JP" altLang="en-US" dirty="0"/>
              <a:t>申請書について②</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6BA8787C-F47A-815A-CB9C-324DE7F96824}"/>
              </a:ext>
            </a:extLst>
          </p:cNvPr>
          <p:cNvSpPr>
            <a:spLocks noGrp="1" noChangeArrowheads="1"/>
          </p:cNvSpPr>
          <p:nvPr>
            <p:ph idx="1"/>
          </p:nvPr>
        </p:nvSpPr>
        <p:spPr>
          <a:ln>
            <a:solidFill>
              <a:schemeClr val="tx1"/>
            </a:solidFill>
          </a:ln>
        </p:spPr>
        <p:txBody>
          <a:bodyPr/>
          <a:lstStyle/>
          <a:p>
            <a:r>
              <a:rPr lang="ja-JP" altLang="en-US" sz="1800" dirty="0"/>
              <a:t>技術開発経費については、下記のとおり記載してください。</a:t>
            </a:r>
            <a:endParaRPr lang="en-US" altLang="ja-JP" sz="1800" dirty="0"/>
          </a:p>
          <a:p>
            <a:pPr lvl="1"/>
            <a:r>
              <a:rPr lang="ja-JP" altLang="en-US" sz="1600" dirty="0"/>
              <a:t>次の費目について、対応する技術開発項目を可能な限り特定して記載すること。</a:t>
            </a:r>
            <a:br>
              <a:rPr lang="en-US" altLang="ja-JP" sz="1600" dirty="0"/>
            </a:br>
            <a:r>
              <a:rPr lang="en-US" altLang="ja-JP" sz="1600" dirty="0"/>
              <a:t>【</a:t>
            </a:r>
            <a:r>
              <a:rPr lang="ja-JP" altLang="en-US" sz="1600" dirty="0"/>
              <a:t>委託事業</a:t>
            </a:r>
            <a:r>
              <a:rPr lang="en-US" altLang="ja-JP" sz="1600" dirty="0"/>
              <a:t>】</a:t>
            </a:r>
            <a:r>
              <a:rPr lang="ja-JP" altLang="en-US" sz="1600" dirty="0"/>
              <a:t>　①人件費、②業務費（諸謝金、会議費、旅費、消耗品費、借料及び損料、雑役務費、外注費、賃金、通信運搬費、光熱水費、印刷製本費）、③共同実施費、④一般管理費</a:t>
            </a:r>
            <a:br>
              <a:rPr lang="en-US" altLang="ja-JP" sz="1600" dirty="0"/>
            </a:br>
            <a:r>
              <a:rPr lang="en-US" altLang="ja-JP" sz="1600" dirty="0"/>
              <a:t>【</a:t>
            </a:r>
            <a:r>
              <a:rPr lang="ja-JP" altLang="en-US" sz="1600" dirty="0"/>
              <a:t>補助事業</a:t>
            </a:r>
            <a:r>
              <a:rPr lang="en-US" altLang="ja-JP" sz="1600" dirty="0"/>
              <a:t>】</a:t>
            </a:r>
            <a:r>
              <a:rPr lang="ja-JP" altLang="en-US" sz="1600" dirty="0"/>
              <a:t>　①本工事費（細分：（１）直接工事費　材料費、労務費、直接経費／ （２）間接工事費　共通仮設費、現場管理費、一般管理費）、②付帯工事費、③機械器具費、④測量及試験費、⑤設備費、⑥業務費、⑦事務費</a:t>
            </a:r>
            <a:endParaRPr lang="en-US" altLang="ja-JP" sz="1600" dirty="0"/>
          </a:p>
          <a:p>
            <a:pPr lvl="1"/>
            <a:r>
              <a:rPr lang="ja-JP" altLang="en-US" sz="1600" dirty="0"/>
              <a:t>各技術開発項目とも事業の詳細が分かる主要な事項を記載すること。ただし、計と合計の部分は漏れなく記載すること。</a:t>
            </a:r>
            <a:endParaRPr lang="en-US" altLang="ja-JP" sz="1600" dirty="0"/>
          </a:p>
          <a:p>
            <a:pPr lvl="1"/>
            <a:r>
              <a:rPr lang="ja-JP" altLang="en-US" sz="1600" u="sng" dirty="0"/>
              <a:t>提案した技術開発・実証内容に対して技術開発経費が明らかに過大である場合は、審査において不適切な技術開発・実証計画と判断される場合がある</a:t>
            </a:r>
            <a:r>
              <a:rPr lang="ja-JP" altLang="en-US" sz="1600" dirty="0"/>
              <a:t>ので、実情に照らして現実的な経費を計上すること。</a:t>
            </a:r>
            <a:endParaRPr lang="en-US" altLang="ja-JP" sz="1600" dirty="0"/>
          </a:p>
          <a:p>
            <a:pPr lvl="1"/>
            <a:r>
              <a:rPr lang="ja-JP" altLang="en-US" sz="1600" dirty="0"/>
              <a:t>委託事業については、下記に留意すること。</a:t>
            </a:r>
            <a:endParaRPr lang="en-US" altLang="ja-JP" sz="1600" dirty="0"/>
          </a:p>
          <a:p>
            <a:pPr marL="1277937" lvl="2" indent="-342900">
              <a:buFont typeface="+mj-ea"/>
              <a:buAutoNum type="circleNumDbPlain"/>
            </a:pPr>
            <a:r>
              <a:rPr lang="ja-JP" altLang="en-US" sz="1600" u="sng" dirty="0"/>
              <a:t>備品の購入経費の計上は原則認めない</a:t>
            </a:r>
            <a:r>
              <a:rPr lang="ja-JP" altLang="en-US" sz="1600" dirty="0"/>
              <a:t>。（詳細については、公募要領「５．応募に当たっての留意事項」を参照のこと。）</a:t>
            </a:r>
            <a:endParaRPr lang="en-US" altLang="ja-JP" sz="1600" dirty="0"/>
          </a:p>
          <a:p>
            <a:pPr marL="1277937" lvl="2" indent="-342900">
              <a:buFont typeface="+mj-ea"/>
              <a:buAutoNum type="circleNumDbPlain"/>
            </a:pPr>
            <a:r>
              <a:rPr lang="ja-JP" altLang="en-US" sz="1600" u="sng" dirty="0"/>
              <a:t>消耗品の取得単価額は</a:t>
            </a:r>
            <a:r>
              <a:rPr lang="en-US" altLang="ja-JP" sz="1600" u="sng" dirty="0"/>
              <a:t>20</a:t>
            </a:r>
            <a:r>
              <a:rPr lang="ja-JP" altLang="en-US" sz="1600" u="sng" dirty="0"/>
              <a:t>万円未満とする</a:t>
            </a:r>
            <a:r>
              <a:rPr lang="ja-JP" altLang="en-US" sz="1600" dirty="0"/>
              <a:t>。取得単価額が</a:t>
            </a:r>
            <a:r>
              <a:rPr lang="en-US" altLang="ja-JP" sz="1600" dirty="0"/>
              <a:t>20</a:t>
            </a:r>
            <a:r>
              <a:rPr lang="ja-JP" altLang="en-US" sz="1600" dirty="0"/>
              <a:t>万円以上の物品は、消耗品である理由を示すか、備品の扱いとすることとなる。</a:t>
            </a:r>
            <a:endParaRPr lang="ja-JP" altLang="ja-JP" sz="1400" dirty="0"/>
          </a:p>
        </p:txBody>
      </p:sp>
      <p:sp>
        <p:nvSpPr>
          <p:cNvPr id="6148" name="スライド番号プレースホルダー 1">
            <a:extLst>
              <a:ext uri="{FF2B5EF4-FFF2-40B4-BE49-F238E27FC236}">
                <a16:creationId xmlns:a16="http://schemas.microsoft.com/office/drawing/2014/main" id="{C60F1A37-9E0C-A683-61A7-7805592FA1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6</a:t>
            </a:fld>
            <a:endParaRPr lang="en-US" altLang="ja-JP"/>
          </a:p>
        </p:txBody>
      </p:sp>
    </p:spTree>
    <p:extLst>
      <p:ext uri="{BB962C8B-B14F-4D97-AF65-F5344CB8AC3E}">
        <p14:creationId xmlns:p14="http://schemas.microsoft.com/office/powerpoint/2010/main" val="426668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BB565C2D-B0D6-719B-6FCD-5CEA6F5AE7C1}"/>
              </a:ext>
            </a:extLst>
          </p:cNvPr>
          <p:cNvSpPr>
            <a:spLocks noGrp="1" noChangeArrowheads="1"/>
          </p:cNvSpPr>
          <p:nvPr>
            <p:ph type="title"/>
          </p:nvPr>
        </p:nvSpPr>
        <p:spPr/>
        <p:txBody>
          <a:bodyPr/>
          <a:lstStyle/>
          <a:p>
            <a:r>
              <a:rPr lang="ja-JP" altLang="en-US" dirty="0"/>
              <a:t>ヒアリング資料について</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0E401572-8E75-BAF4-FFCD-AB3C5C09B53D}"/>
              </a:ext>
            </a:extLst>
          </p:cNvPr>
          <p:cNvSpPr>
            <a:spLocks noGrp="1" noChangeArrowheads="1"/>
          </p:cNvSpPr>
          <p:nvPr>
            <p:ph idx="1"/>
          </p:nvPr>
        </p:nvSpPr>
        <p:spPr>
          <a:ln>
            <a:solidFill>
              <a:schemeClr val="tx1"/>
            </a:solidFill>
          </a:ln>
        </p:spPr>
        <p:txBody>
          <a:bodyPr/>
          <a:lstStyle/>
          <a:p>
            <a:r>
              <a:rPr lang="ja-JP" altLang="ja-JP" sz="2400" dirty="0"/>
              <a:t>サンプルの構成（ページ構成、枠取り等）を崩さないようにしてください。</a:t>
            </a:r>
          </a:p>
          <a:p>
            <a:r>
              <a:rPr lang="ja-JP" altLang="ja-JP" sz="2400" dirty="0"/>
              <a:t>文字</a:t>
            </a:r>
            <a:r>
              <a:rPr lang="ja-JP" altLang="en-US" sz="2400" dirty="0"/>
              <a:t>サイズ</a:t>
            </a:r>
            <a:r>
              <a:rPr lang="ja-JP" altLang="ja-JP" sz="2400" dirty="0"/>
              <a:t>は</a:t>
            </a:r>
            <a:r>
              <a:rPr lang="en-US" altLang="ja-JP" sz="2400" dirty="0"/>
              <a:t>10.5</a:t>
            </a:r>
            <a:r>
              <a:rPr lang="ja-JP" altLang="ja-JP" sz="2400" dirty="0"/>
              <a:t>ポイント以上（図表中の文字は小さすぎない範囲で任意の大きさ）とし</a:t>
            </a:r>
            <a:r>
              <a:rPr lang="ja-JP" altLang="en-US" sz="2400" dirty="0"/>
              <a:t>てください</a:t>
            </a:r>
            <a:r>
              <a:rPr lang="ja-JP" altLang="ja-JP" sz="2400" dirty="0"/>
              <a:t>。</a:t>
            </a:r>
          </a:p>
          <a:p>
            <a:r>
              <a:rPr lang="en-US" altLang="ja-JP" sz="2400" dirty="0"/>
              <a:t>Microsoft PowerPoint 2010</a:t>
            </a:r>
            <a:r>
              <a:rPr lang="ja-JP" altLang="en-US" sz="2400" dirty="0"/>
              <a:t>以降のバージョン</a:t>
            </a:r>
            <a:r>
              <a:rPr lang="ja-JP" altLang="ja-JP" sz="2400" dirty="0"/>
              <a:t>を使用して作成</a:t>
            </a:r>
            <a:r>
              <a:rPr lang="ja-JP" altLang="en-US" sz="2400" dirty="0"/>
              <a:t>し、</a:t>
            </a:r>
            <a:r>
              <a:rPr lang="en-US" altLang="ja-JP" sz="2400" dirty="0"/>
              <a:t>PDF</a:t>
            </a:r>
            <a:r>
              <a:rPr lang="ja-JP" altLang="en-US" sz="2400" dirty="0"/>
              <a:t>に</a:t>
            </a:r>
            <a:r>
              <a:rPr lang="ja-JP" altLang="ja-JP" sz="2400" dirty="0"/>
              <a:t>変換せず、</a:t>
            </a:r>
            <a:r>
              <a:rPr lang="en-US" altLang="ja-JP" sz="2400" dirty="0"/>
              <a:t> PowerPoint</a:t>
            </a:r>
            <a:r>
              <a:rPr lang="ja-JP" altLang="en-US" sz="2400" dirty="0"/>
              <a:t>形式</a:t>
            </a:r>
            <a:r>
              <a:rPr lang="ja-JP" altLang="ja-JP" sz="2400" dirty="0"/>
              <a:t>で提出してください。</a:t>
            </a:r>
            <a:endParaRPr lang="en-US" altLang="ja-JP" sz="2400" dirty="0"/>
          </a:p>
        </p:txBody>
      </p:sp>
      <p:sp>
        <p:nvSpPr>
          <p:cNvPr id="6148" name="スライド番号プレースホルダー 1">
            <a:extLst>
              <a:ext uri="{FF2B5EF4-FFF2-40B4-BE49-F238E27FC236}">
                <a16:creationId xmlns:a16="http://schemas.microsoft.com/office/drawing/2014/main" id="{48D5A1A3-BA41-1813-8631-DC4C7482AF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68F234B1-4A3B-36FD-AA12-B85A365BC240}"/>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7171" name="Text Box 25">
            <a:extLst>
              <a:ext uri="{FF2B5EF4-FFF2-40B4-BE49-F238E27FC236}">
                <a16:creationId xmlns:a16="http://schemas.microsoft.com/office/drawing/2014/main" id="{8F76B9E4-F24D-4759-249D-056B6C81DE21}"/>
              </a:ext>
            </a:extLst>
          </p:cNvPr>
          <p:cNvSpPr txBox="1">
            <a:spLocks noChangeArrowheads="1"/>
          </p:cNvSpPr>
          <p:nvPr/>
        </p:nvSpPr>
        <p:spPr bwMode="auto">
          <a:xfrm>
            <a:off x="228600" y="665163"/>
            <a:ext cx="931863" cy="284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dirty="0">
                <a:solidFill>
                  <a:srgbClr val="000000"/>
                </a:solidFill>
                <a:latin typeface="ＭＳ Ｐゴシック" panose="020B0600070205080204" pitchFamily="50" charset="-128"/>
              </a:rPr>
              <a:t>(1)</a:t>
            </a:r>
            <a:r>
              <a:rPr lang="ja-JP" altLang="en-US" sz="1200" b="1" u="sng" dirty="0">
                <a:solidFill>
                  <a:srgbClr val="000000"/>
                </a:solidFill>
                <a:latin typeface="ＭＳ Ｐゴシック" panose="020B0600070205080204" pitchFamily="50" charset="-128"/>
              </a:rPr>
              <a:t>課題概要</a:t>
            </a:r>
          </a:p>
        </p:txBody>
      </p:sp>
      <p:sp>
        <p:nvSpPr>
          <p:cNvPr id="4100" name="Text Box 14">
            <a:extLst>
              <a:ext uri="{FF2B5EF4-FFF2-40B4-BE49-F238E27FC236}">
                <a16:creationId xmlns:a16="http://schemas.microsoft.com/office/drawing/2014/main" id="{CBA6B1D5-9C9B-2B46-C766-C7F71B6C0A95}"/>
              </a:ext>
            </a:extLst>
          </p:cNvPr>
          <p:cNvSpPr txBox="1">
            <a:spLocks noChangeArrowheads="1"/>
          </p:cNvSpPr>
          <p:nvPr/>
        </p:nvSpPr>
        <p:spPr bwMode="auto">
          <a:xfrm>
            <a:off x="225229" y="933450"/>
            <a:ext cx="4860000" cy="968696"/>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課題の概要・目的</a:t>
            </a:r>
            <a:r>
              <a:rPr lang="en-US" altLang="ja-JP" sz="1050" b="1" dirty="0">
                <a:latin typeface="Century" panose="02040604050505020304" pitchFamily="18" charset="0"/>
              </a:rPr>
              <a:t>】</a:t>
            </a:r>
          </a:p>
          <a:p>
            <a:pPr marL="93663" indent="-93663"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本課題の概要及び本課題がどのように</a:t>
            </a:r>
            <a:r>
              <a:rPr lang="en-US" altLang="ja-JP" sz="1050" i="1" dirty="0">
                <a:solidFill>
                  <a:srgbClr val="FF0000"/>
                </a:solidFill>
                <a:latin typeface="Century" panose="02040604050505020304" pitchFamily="18" charset="0"/>
              </a:rPr>
              <a:t>CO2</a:t>
            </a:r>
            <a:r>
              <a:rPr lang="ja-JP" altLang="en-US" sz="1050" i="1" dirty="0">
                <a:solidFill>
                  <a:srgbClr val="FF0000"/>
                </a:solidFill>
                <a:latin typeface="Century" panose="02040604050505020304" pitchFamily="18" charset="0"/>
              </a:rPr>
              <a:t>排出削減に結び付くかについて、</a:t>
            </a:r>
            <a:r>
              <a:rPr lang="ja-JP" altLang="en-US" sz="1050" i="1" dirty="0">
                <a:solidFill>
                  <a:srgbClr val="FF0000"/>
                </a:solidFill>
                <a:latin typeface="Century" panose="02040604050505020304" pitchFamily="18" charset="0"/>
                <a:ea typeface="ＭＳ Ｐゴシック" charset="-128"/>
              </a:rPr>
              <a:t> 国内及び海外の動向や技術開発・実証内容の理念・骨子、その意義（新規性・実用性・発展性）等を踏まえ、平易な表現で</a:t>
            </a:r>
            <a:r>
              <a:rPr lang="ja-JP" altLang="en-US" sz="1050" i="1" dirty="0">
                <a:solidFill>
                  <a:srgbClr val="FF0000"/>
                </a:solidFill>
                <a:latin typeface="Century" panose="02040604050505020304" pitchFamily="18" charset="0"/>
              </a:rPr>
              <a:t>分かりやすく端的に記載してください（</a:t>
            </a:r>
            <a:r>
              <a:rPr lang="en-US" altLang="ja-JP" sz="1050" i="1" dirty="0">
                <a:solidFill>
                  <a:srgbClr val="FF0000"/>
                </a:solidFill>
                <a:latin typeface="Century" panose="02040604050505020304" pitchFamily="18" charset="0"/>
              </a:rPr>
              <a:t>300</a:t>
            </a:r>
            <a:r>
              <a:rPr lang="ja-JP" altLang="en-US" sz="1050" i="1" dirty="0">
                <a:solidFill>
                  <a:srgbClr val="FF0000"/>
                </a:solidFill>
                <a:latin typeface="Century" panose="02040604050505020304" pitchFamily="18" charset="0"/>
              </a:rPr>
              <a:t>文字以内）。</a:t>
            </a:r>
          </a:p>
          <a:p>
            <a:pPr marL="93663" indent="-93663"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a:t>
            </a:r>
            <a:endParaRPr lang="en-US" altLang="ja-JP" sz="1050" i="1" dirty="0">
              <a:solidFill>
                <a:srgbClr val="FF0000"/>
              </a:solidFill>
              <a:latin typeface="Century" panose="02040604050505020304" pitchFamily="18" charset="0"/>
            </a:endParaRPr>
          </a:p>
        </p:txBody>
      </p:sp>
      <p:graphicFrame>
        <p:nvGraphicFramePr>
          <p:cNvPr id="3240" name="Group 168">
            <a:extLst>
              <a:ext uri="{FF2B5EF4-FFF2-40B4-BE49-F238E27FC236}">
                <a16:creationId xmlns:a16="http://schemas.microsoft.com/office/drawing/2014/main" id="{31E6D7D5-227F-4701-AE8C-53A50FAA65EC}"/>
              </a:ext>
            </a:extLst>
          </p:cNvPr>
          <p:cNvGraphicFramePr>
            <a:graphicFrameLocks noGrp="1"/>
          </p:cNvGraphicFramePr>
          <p:nvPr>
            <p:extLst>
              <p:ext uri="{D42A27DB-BD31-4B8C-83A1-F6EECF244321}">
                <p14:modId xmlns:p14="http://schemas.microsoft.com/office/powerpoint/2010/main" val="2158798067"/>
              </p:ext>
            </p:extLst>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a:t>
                      </a:r>
                      <a:r>
                        <a:rPr kumimoji="1" lang="ja-JP" altLang="en-US" sz="1200" b="1" i="1" u="none" strike="noStrike" cap="none" normalizeH="0" baseline="0" dirty="0">
                          <a:ln>
                            <a:noFill/>
                          </a:ln>
                          <a:solidFill>
                            <a:srgbClr val="FF0000"/>
                          </a:solidFill>
                          <a:effectLst/>
                          <a:latin typeface="Arial" charset="0"/>
                          <a:ea typeface="ＭＳ Ｐゴシック" pitchFamily="50" charset="-128"/>
                        </a:rPr>
                        <a:t>に関する技術開発・実証（委託</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or/and</a:t>
                      </a:r>
                      <a:r>
                        <a:rPr kumimoji="1" lang="ja-JP" altLang="en-US" sz="1200" b="1" i="1" u="none" strike="noStrike" cap="none" normalizeH="0" baseline="0" dirty="0">
                          <a:ln>
                            <a:noFill/>
                          </a:ln>
                          <a:solidFill>
                            <a:srgbClr val="FF0000"/>
                          </a:solidFill>
                          <a:effectLst/>
                          <a:latin typeface="Arial" charset="0"/>
                          <a:ea typeface="ＭＳ Ｐゴシック" pitchFamily="50" charset="-128"/>
                        </a:rPr>
                        <a:t>補助）</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技術開発代表者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XX㈱</a:t>
                      </a:r>
                      <a:r>
                        <a:rPr kumimoji="1" lang="ja-JP" altLang="en-US" sz="1200" b="1" i="0" u="none" strike="noStrike" cap="none" normalizeH="0" baseline="0">
                          <a:ln>
                            <a:noFill/>
                          </a:ln>
                          <a:solidFill>
                            <a:schemeClr val="tx1"/>
                          </a:solidFill>
                          <a:effectLst/>
                          <a:latin typeface="Arial" charset="0"/>
                          <a:ea typeface="ＭＳ Ｐゴシック" pitchFamily="50" charset="-128"/>
                        </a:rPr>
                        <a:t>　</a:t>
                      </a:r>
                      <a:r>
                        <a:rPr kumimoji="1" lang="ja-JP" altLang="en-US" sz="1200" b="1" i="1" u="none" strike="noStrike" cap="none" normalizeH="0" baseline="0">
                          <a:ln>
                            <a:noFill/>
                          </a:ln>
                          <a:solidFill>
                            <a:srgbClr val="FF0000"/>
                          </a:solidFill>
                          <a:effectLst/>
                          <a:latin typeface="Arial" charset="0"/>
                          <a:ea typeface="ＭＳ Ｐゴシック" pitchFamily="50" charset="-128"/>
                        </a:rPr>
                        <a:t>環境　太郎</a:t>
                      </a:r>
                      <a:endParaRPr kumimoji="1" lang="ja-JP" altLang="en-US" sz="1200" b="1" i="1" u="none" strike="noStrike" cap="none" normalizeH="0" baseline="0" dirty="0">
                        <a:ln>
                          <a:noFill/>
                        </a:ln>
                        <a:solidFill>
                          <a:srgbClr val="FF0000"/>
                        </a:solidFill>
                        <a:effectLst/>
                        <a:latin typeface="Arial" charset="0"/>
                        <a:ea typeface="ＭＳ Ｐゴシック" pitchFamily="50" charset="-128"/>
                      </a:endParaRP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a:t>
                      </a:r>
                      <a:r>
                        <a:rPr kumimoji="1" lang="en-US" altLang="ja-JP" sz="1100" b="1" i="1" u="none" strike="noStrike" cap="none" normalizeH="0" baseline="0" dirty="0">
                          <a:ln>
                            <a:noFill/>
                          </a:ln>
                          <a:solidFill>
                            <a:srgbClr val="FF0000"/>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299A1CA5-55FB-D272-9A48-C83A1B1C1626}"/>
              </a:ext>
            </a:extLst>
          </p:cNvPr>
          <p:cNvSpPr txBox="1">
            <a:spLocks noChangeArrowheads="1"/>
          </p:cNvSpPr>
          <p:nvPr/>
        </p:nvSpPr>
        <p:spPr bwMode="auto">
          <a:xfrm>
            <a:off x="8790025" y="329119"/>
            <a:ext cx="1448918" cy="276225"/>
          </a:xfrm>
          <a:prstGeom prst="rect">
            <a:avLst/>
          </a:prstGeom>
          <a:noFill/>
          <a:ln>
            <a:noFill/>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i="1" dirty="0">
                <a:latin typeface="+mn-ea"/>
                <a:ea typeface="+mn-ea"/>
              </a:rPr>
              <a:t>令和７年○月○日</a:t>
            </a:r>
          </a:p>
        </p:txBody>
      </p:sp>
      <p:sp>
        <p:nvSpPr>
          <p:cNvPr id="4112" name="テキスト ボックス 38">
            <a:extLst>
              <a:ext uri="{FF2B5EF4-FFF2-40B4-BE49-F238E27FC236}">
                <a16:creationId xmlns:a16="http://schemas.microsoft.com/office/drawing/2014/main" id="{F7F93848-591A-7794-81CD-4B30637D8318}"/>
              </a:ext>
            </a:extLst>
          </p:cNvPr>
          <p:cNvSpPr txBox="1">
            <a:spLocks noChangeArrowheads="1"/>
          </p:cNvSpPr>
          <p:nvPr/>
        </p:nvSpPr>
        <p:spPr bwMode="auto">
          <a:xfrm>
            <a:off x="5153025" y="822325"/>
            <a:ext cx="5021263" cy="1255713"/>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システム構成</a:t>
            </a:r>
            <a:r>
              <a:rPr lang="en-US" altLang="ja-JP" sz="1050" b="1" dirty="0"/>
              <a:t>】</a:t>
            </a:r>
          </a:p>
          <a:p>
            <a:pPr marL="93663" indent="-93663" eaLnBrk="1" hangingPunct="1">
              <a:lnSpc>
                <a:spcPct val="90000"/>
              </a:lnSpc>
              <a:spcBef>
                <a:spcPct val="0"/>
              </a:spcBef>
              <a:buFontTx/>
              <a:buNone/>
              <a:defRPr/>
            </a:pPr>
            <a:r>
              <a:rPr lang="ja-JP" altLang="en-US" sz="1050" dirty="0">
                <a:solidFill>
                  <a:srgbClr val="FF0000"/>
                </a:solidFill>
              </a:rPr>
              <a:t>　</a:t>
            </a:r>
            <a:r>
              <a:rPr lang="ja-JP" altLang="en-US" sz="1050" i="1" dirty="0">
                <a:solidFill>
                  <a:srgbClr val="FF0000"/>
                </a:solidFill>
              </a:rPr>
              <a:t>本課題で開発する装置やシステムの社会における位置付け（システム環境等）及びシステム構成について、分かりやすくかつ従来機器・システムに対する変更・改良点を図示してください。導入技術やエネルギーフロー、マテリアルフロー、システムフローが分かるよう作成してください。「②技術開発・実証の内容」に記載した内容に対応して、核となる技術や</a:t>
            </a:r>
            <a:r>
              <a:rPr lang="en-US" altLang="ja-JP" sz="1050" i="1" dirty="0">
                <a:solidFill>
                  <a:srgbClr val="FF0000"/>
                </a:solidFill>
              </a:rPr>
              <a:t>PR</a:t>
            </a:r>
            <a:r>
              <a:rPr lang="ja-JP" altLang="en-US" sz="1050" i="1" dirty="0">
                <a:solidFill>
                  <a:srgbClr val="FF0000"/>
                </a:solidFill>
              </a:rPr>
              <a:t>ポイントを明確にしてください。</a:t>
            </a:r>
            <a:endParaRPr lang="en-US" altLang="ja-JP" sz="1050" i="1" dirty="0">
              <a:solidFill>
                <a:srgbClr val="FF0000"/>
              </a:solidFill>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・システム環境</a:t>
            </a:r>
            <a:endParaRPr lang="en-US" altLang="ja-JP" sz="1050" i="1" dirty="0">
              <a:latin typeface="Century" panose="02040604050505020304" pitchFamily="18" charset="0"/>
            </a:endParaRPr>
          </a:p>
        </p:txBody>
      </p:sp>
      <p:sp>
        <p:nvSpPr>
          <p:cNvPr id="4114" name="Text Box 31">
            <a:extLst>
              <a:ext uri="{FF2B5EF4-FFF2-40B4-BE49-F238E27FC236}">
                <a16:creationId xmlns:a16="http://schemas.microsoft.com/office/drawing/2014/main" id="{76B26016-E0E8-A1E6-416F-4604A8A5490D}"/>
              </a:ext>
            </a:extLst>
          </p:cNvPr>
          <p:cNvSpPr txBox="1">
            <a:spLocks noChangeArrowheads="1"/>
          </p:cNvSpPr>
          <p:nvPr/>
        </p:nvSpPr>
        <p:spPr bwMode="auto">
          <a:xfrm>
            <a:off x="5153025" y="5680075"/>
            <a:ext cx="5022850" cy="1404938"/>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技術開発・実証の目標・リスク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solidFill>
                  <a:srgbClr val="FF0000"/>
                </a:solidFill>
                <a:latin typeface="Century" panose="02040604050505020304" pitchFamily="18" charset="0"/>
              </a:rPr>
              <a:t>想定するユーザー及びユーザーニーズを満たす付加価値</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○目標となる仕様及び性能：</a:t>
            </a:r>
            <a:r>
              <a:rPr lang="ja-JP" altLang="en-US" sz="1050" i="1" dirty="0">
                <a:solidFill>
                  <a:srgbClr val="FF0000"/>
                </a:solidFill>
                <a:latin typeface="Century" panose="02040604050505020304" pitchFamily="18" charset="0"/>
              </a:rPr>
              <a:t>事業実施期間終了時点の最終目標を記載してください。内容に応じて、重要な仕様（サイズ、製品能力等）、性能（耐用年数、効率、</a:t>
            </a:r>
            <a:r>
              <a:rPr lang="en-US" altLang="ja-JP" sz="1050" i="1" dirty="0">
                <a:solidFill>
                  <a:srgbClr val="FF0000"/>
                </a:solidFill>
                <a:latin typeface="Century" panose="02040604050505020304" pitchFamily="18" charset="0"/>
              </a:rPr>
              <a:t>COP</a:t>
            </a:r>
            <a:r>
              <a:rPr lang="ja-JP" altLang="en-US" sz="1050" i="1" dirty="0">
                <a:solidFill>
                  <a:srgbClr val="FF0000"/>
                </a:solidFill>
                <a:latin typeface="Century" panose="02040604050505020304" pitchFamily="18" charset="0"/>
              </a:rPr>
              <a:t>、省エネ率等）等について、できるだけ従来品と比較しながら記載してください。②で記載した各技術開発項目について、単独で販売可能な製品となり得る等その仕様が設定できる場合には、最終的な目標となる仕様・性能の項に、これらも含めて記載ください。</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○開発工程のリスク・対応策：</a:t>
            </a:r>
            <a:r>
              <a:rPr lang="ja-JP" altLang="en-US" sz="1050" i="1" dirty="0">
                <a:solidFill>
                  <a:srgbClr val="FF0000"/>
                </a:solidFill>
                <a:latin typeface="Century" panose="02040604050505020304" pitchFamily="18" charset="0"/>
                <a:ea typeface="ＭＳ Ｐゴシック" charset="-128"/>
              </a:rPr>
              <a:t>本事業の要素、システムの潜在的な開発リスクとその対応策を記載してください。</a:t>
            </a:r>
            <a:endParaRPr lang="en-US" altLang="ja-JP" sz="1050" i="1" dirty="0">
              <a:solidFill>
                <a:srgbClr val="FF0000"/>
              </a:solidFill>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3CE25F24-CC23-9825-C2D4-A69977FC23A4}"/>
              </a:ext>
            </a:extLst>
          </p:cNvPr>
          <p:cNvSpPr txBox="1"/>
          <p:nvPr/>
        </p:nvSpPr>
        <p:spPr>
          <a:xfrm>
            <a:off x="234950" y="2039938"/>
            <a:ext cx="4860925" cy="5136021"/>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技術開発・実証の内容</a:t>
            </a:r>
            <a:r>
              <a:rPr lang="en-US" altLang="ja-JP" sz="1050" b="1" dirty="0">
                <a:latin typeface="Century" panose="02040604050505020304" pitchFamily="18" charset="0"/>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○重要な技術開発項目</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solidFill>
                  <a:srgbClr val="FF0000"/>
                </a:solidFill>
                <a:latin typeface="Century" panose="02040604050505020304" pitchFamily="18" charset="0"/>
                <a:ea typeface="ＭＳ Ｐゴシック" charset="-128"/>
              </a:rPr>
              <a:t>　</a:t>
            </a:r>
            <a:r>
              <a:rPr lang="ja-JP" altLang="en-US" sz="1050" i="1" dirty="0">
                <a:solidFill>
                  <a:srgbClr val="FF0000"/>
                </a:solidFill>
                <a:latin typeface="Century" panose="02040604050505020304" pitchFamily="18" charset="0"/>
                <a:ea typeface="ＭＳ Ｐゴシック" charset="-128"/>
              </a:rPr>
              <a:t>本課題において重要となる技術開発項目を３つ以内で選び、解決すべき課題、これに対する取組方針及びその進捗状況について、下記の</a:t>
            </a:r>
            <a:r>
              <a:rPr lang="en-US" altLang="ja-JP" sz="1050" i="1" dirty="0">
                <a:solidFill>
                  <a:srgbClr val="FF0000"/>
                </a:solidFill>
                <a:latin typeface="Century" panose="02040604050505020304" pitchFamily="18" charset="0"/>
                <a:ea typeface="ＭＳ Ｐゴシック" charset="-128"/>
              </a:rPr>
              <a:t>A1</a:t>
            </a:r>
            <a:r>
              <a:rPr lang="ja-JP" altLang="en-US" sz="1050" i="1" dirty="0">
                <a:solidFill>
                  <a:srgbClr val="FF0000"/>
                </a:solidFill>
                <a:latin typeface="Century" panose="02040604050505020304" pitchFamily="18" charset="0"/>
                <a:ea typeface="ＭＳ Ｐゴシック" charset="-128"/>
              </a:rPr>
              <a:t>～</a:t>
            </a:r>
            <a:r>
              <a:rPr lang="en-US" altLang="ja-JP" sz="1050" i="1" dirty="0">
                <a:solidFill>
                  <a:srgbClr val="FF0000"/>
                </a:solidFill>
                <a:latin typeface="Century" panose="02040604050505020304" pitchFamily="18" charset="0"/>
                <a:ea typeface="ＭＳ Ｐゴシック" charset="-128"/>
              </a:rPr>
              <a:t>A3</a:t>
            </a:r>
            <a:r>
              <a:rPr lang="ja-JP" altLang="en-US" sz="1050" i="1" dirty="0">
                <a:solidFill>
                  <a:srgbClr val="FF0000"/>
                </a:solidFill>
                <a:latin typeface="Century" panose="02040604050505020304" pitchFamily="18" charset="0"/>
                <a:ea typeface="ＭＳ Ｐゴシック" charset="-128"/>
              </a:rPr>
              <a:t>に記載してください（各</a:t>
            </a:r>
            <a:r>
              <a:rPr lang="en-US" altLang="ja-JP" sz="1050" i="1" dirty="0">
                <a:solidFill>
                  <a:srgbClr val="FF0000"/>
                </a:solidFill>
                <a:latin typeface="Century" panose="02040604050505020304" pitchFamily="18" charset="0"/>
                <a:ea typeface="ＭＳ Ｐゴシック" charset="-128"/>
              </a:rPr>
              <a:t>100</a:t>
            </a:r>
            <a:r>
              <a:rPr lang="ja-JP" altLang="en-US" sz="1050" i="1" dirty="0">
                <a:solidFill>
                  <a:srgbClr val="FF0000"/>
                </a:solidFill>
                <a:latin typeface="Century" panose="02040604050505020304" pitchFamily="18" charset="0"/>
                <a:ea typeface="ＭＳ Ｐゴシック" charset="-128"/>
              </a:rPr>
              <a:t>文字以内）。ここで選んだ技術開発項目については、</a:t>
            </a:r>
            <a:r>
              <a:rPr lang="en-US" altLang="ja-JP" sz="1050" i="1" dirty="0">
                <a:solidFill>
                  <a:srgbClr val="FF0000"/>
                </a:solidFill>
                <a:latin typeface="Century" panose="02040604050505020304" pitchFamily="18" charset="0"/>
                <a:ea typeface="ＭＳ Ｐゴシック" charset="-128"/>
              </a:rPr>
              <a:t>TRL</a:t>
            </a:r>
            <a:r>
              <a:rPr lang="ja-JP" altLang="en-US" sz="1050" i="1" dirty="0">
                <a:solidFill>
                  <a:srgbClr val="FF0000"/>
                </a:solidFill>
                <a:latin typeface="Century" panose="02040604050505020304" pitchFamily="18" charset="0"/>
                <a:ea typeface="ＭＳ Ｐゴシック" charset="-128"/>
              </a:rPr>
              <a:t>調査票と同じものを記載してください。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併せて、実用化に十分な技術レベルに到達する時期を記載してください。（例：実用化レベルに○○年到達見込）</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解決すべき課題とこれに対する取組方針（別ページの「実施期間中における技術開発の目標と内容」に記載されている年度ごとの技術開発・実証内容の総括）、方針の根拠となる科学的・技術的原理等を記載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A3.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その他の技術開発項目：</a:t>
            </a:r>
            <a:endParaRPr lang="en-US" altLang="ja-JP" sz="1050" i="1" dirty="0">
              <a:latin typeface="Century" panose="02040604050505020304" pitchFamily="18" charset="0"/>
              <a:ea typeface="ＭＳ Ｐゴシック" charset="-128"/>
            </a:endParaRP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重要な技術開発項目が４つ以上ある場合は、</a:t>
            </a:r>
            <a:r>
              <a:rPr lang="en-US" altLang="ja-JP" sz="1050" i="1" dirty="0">
                <a:solidFill>
                  <a:srgbClr val="FF0000"/>
                </a:solidFill>
                <a:latin typeface="Century" panose="02040604050505020304" pitchFamily="18" charset="0"/>
                <a:ea typeface="ＭＳ Ｐゴシック" charset="-128"/>
              </a:rPr>
              <a:t>【</a:t>
            </a:r>
            <a:r>
              <a:rPr lang="zh-TW" altLang="en-US" sz="1050" i="1" dirty="0">
                <a:solidFill>
                  <a:srgbClr val="FF0000"/>
                </a:solidFill>
                <a:latin typeface="Century" panose="02040604050505020304" pitchFamily="18" charset="0"/>
                <a:ea typeface="ＭＳ Ｐゴシック" charset="-128"/>
              </a:rPr>
              <a:t>技術開発項目名</a:t>
            </a:r>
            <a:r>
              <a:rPr lang="en-US" altLang="ja-JP" sz="1050" i="1" dirty="0">
                <a:solidFill>
                  <a:srgbClr val="FF0000"/>
                </a:solidFill>
                <a:latin typeface="Century" panose="02040604050505020304" pitchFamily="18" charset="0"/>
                <a:ea typeface="ＭＳ Ｐゴシック" charset="-128"/>
              </a:rPr>
              <a:t>】</a:t>
            </a:r>
            <a:r>
              <a:rPr lang="ja-JP" altLang="en-US" sz="1050" i="1" dirty="0">
                <a:solidFill>
                  <a:srgbClr val="FF0000"/>
                </a:solidFill>
                <a:latin typeface="Century" panose="02040604050505020304" pitchFamily="18" charset="0"/>
                <a:ea typeface="ＭＳ Ｐゴシック" charset="-128"/>
              </a:rPr>
              <a:t>のみ項番を</a:t>
            </a:r>
            <a:r>
              <a:rPr lang="en-US" altLang="ja-JP" sz="1050" i="1" dirty="0">
                <a:solidFill>
                  <a:srgbClr val="FF0000"/>
                </a:solidFill>
                <a:latin typeface="Century" panose="02040604050505020304" pitchFamily="18" charset="0"/>
                <a:ea typeface="ＭＳ Ｐゴシック" charset="-128"/>
              </a:rPr>
              <a:t>A4</a:t>
            </a:r>
            <a:r>
              <a:rPr lang="ja-JP" altLang="en-US" sz="1050" i="1" dirty="0">
                <a:solidFill>
                  <a:srgbClr val="FF0000"/>
                </a:solidFill>
                <a:latin typeface="Century" panose="02040604050505020304" pitchFamily="18" charset="0"/>
                <a:ea typeface="ＭＳ Ｐゴシック" charset="-128"/>
              </a:rPr>
              <a:t>から付して記し、その内容は本ヒアリング資料の参考資料ページに記載してください。</a:t>
            </a:r>
            <a:r>
              <a:rPr lang="en-US" altLang="ja-JP" sz="1050" i="1" dirty="0">
                <a:solidFill>
                  <a:srgbClr val="FF0000"/>
                </a:solidFill>
                <a:latin typeface="Century" panose="02040604050505020304" pitchFamily="18" charset="0"/>
                <a:ea typeface="ＭＳ Ｐゴシック" charset="-128"/>
              </a:rPr>
              <a:t>A4</a:t>
            </a:r>
            <a:r>
              <a:rPr lang="ja-JP" altLang="en-US" sz="1050" i="1" dirty="0">
                <a:solidFill>
                  <a:srgbClr val="FF0000"/>
                </a:solidFill>
                <a:latin typeface="Century" panose="02040604050505020304" pitchFamily="18" charset="0"/>
                <a:ea typeface="ＭＳ Ｐゴシック" charset="-128"/>
              </a:rPr>
              <a:t>以降の技術開発項目については、</a:t>
            </a:r>
            <a:r>
              <a:rPr lang="en-US" altLang="ja-JP" sz="1050" i="1" dirty="0">
                <a:solidFill>
                  <a:srgbClr val="FF0000"/>
                </a:solidFill>
                <a:latin typeface="Century" panose="02040604050505020304" pitchFamily="18" charset="0"/>
                <a:ea typeface="ＭＳ Ｐゴシック" charset="-128"/>
              </a:rPr>
              <a:t>TRL</a:t>
            </a:r>
            <a:r>
              <a:rPr lang="ja-JP" altLang="en-US" sz="1050" i="1" dirty="0">
                <a:solidFill>
                  <a:srgbClr val="FF0000"/>
                </a:solidFill>
                <a:latin typeface="Century" panose="02040604050505020304" pitchFamily="18" charset="0"/>
                <a:ea typeface="ＭＳ Ｐゴシック" charset="-128"/>
              </a:rPr>
              <a:t>調査票への記載は不要です。</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各要素技術を統合し、機能を発現するシステムを構築するための解決すべき課題とこれに対する取組方針を記載してください（別ページの「実施期間中における技術開発の目標と内容」に記載されている年度ごとの技術開発・実証内容の総括）</a:t>
            </a:r>
          </a:p>
          <a:p>
            <a:pPr eaLnBrk="1" hangingPunct="1">
              <a:lnSpc>
                <a:spcPct val="90000"/>
              </a:lnSpc>
              <a:defRPr/>
            </a:pPr>
            <a:endParaRPr lang="ja-JP" altLang="en-US"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実証の具体的な内容と解決すべき課題に対する取組方針を記載してください（別ページの「実施期間中における技術開発の目標と内容」に記載されている年度ごとの技術開発・実証内容の総括）</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D. 【</a:t>
            </a:r>
            <a:r>
              <a:rPr lang="ja-JP" altLang="en-US" sz="1050" dirty="0">
                <a:latin typeface="Century" panose="02040604050505020304" pitchFamily="18" charset="0"/>
                <a:ea typeface="ＭＳ Ｐゴシック" charset="-128"/>
              </a:rPr>
              <a:t>事業化計画の策定</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開発した製品等に関する事業化計画の策定の方針を記載してください。</a:t>
            </a:r>
          </a:p>
        </p:txBody>
      </p:sp>
      <p:grpSp>
        <p:nvGrpSpPr>
          <p:cNvPr id="7187" name="グループ化 4">
            <a:extLst>
              <a:ext uri="{FF2B5EF4-FFF2-40B4-BE49-F238E27FC236}">
                <a16:creationId xmlns:a16="http://schemas.microsoft.com/office/drawing/2014/main" id="{C7E6D4FD-680D-CB03-8922-23806BADB962}"/>
              </a:ext>
            </a:extLst>
          </p:cNvPr>
          <p:cNvGrpSpPr>
            <a:grpSpLocks/>
          </p:cNvGrpSpPr>
          <p:nvPr/>
        </p:nvGrpSpPr>
        <p:grpSpPr bwMode="auto">
          <a:xfrm>
            <a:off x="5551488" y="3394075"/>
            <a:ext cx="4519612" cy="2401888"/>
            <a:chOff x="5551488" y="3497263"/>
            <a:chExt cx="4519612" cy="2515764"/>
          </a:xfrm>
        </p:grpSpPr>
        <p:sp>
          <p:nvSpPr>
            <p:cNvPr id="7212" name="AutoShape 45">
              <a:extLst>
                <a:ext uri="{FF2B5EF4-FFF2-40B4-BE49-F238E27FC236}">
                  <a16:creationId xmlns:a16="http://schemas.microsoft.com/office/drawing/2014/main" id="{3230F42D-3C50-723D-A911-79934FBF22AE}"/>
                </a:ext>
              </a:extLst>
            </p:cNvPr>
            <p:cNvSpPr>
              <a:spLocks noChangeArrowheads="1"/>
            </p:cNvSpPr>
            <p:nvPr/>
          </p:nvSpPr>
          <p:spPr bwMode="auto">
            <a:xfrm rot="5436961">
              <a:off x="5864225" y="3898901"/>
              <a:ext cx="276225" cy="260350"/>
            </a:xfrm>
            <a:prstGeom prst="homePlate">
              <a:avLst>
                <a:gd name="adj" fmla="val 28877"/>
              </a:avLst>
            </a:prstGeom>
            <a:solidFill>
              <a:schemeClr val="bg1"/>
            </a:solidFill>
            <a:ln w="9525">
              <a:solidFill>
                <a:schemeClr val="tx1"/>
              </a:solidFill>
              <a:miter lim="800000"/>
              <a:headEnd/>
              <a:tailEnd/>
            </a:ln>
          </p:spPr>
          <p:txBody>
            <a:bodyPr rot="10800000" vert="eaVert"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3" name="AutoShape 46">
              <a:extLst>
                <a:ext uri="{FF2B5EF4-FFF2-40B4-BE49-F238E27FC236}">
                  <a16:creationId xmlns:a16="http://schemas.microsoft.com/office/drawing/2014/main" id="{B547D1ED-0C2E-85B8-AE52-F9B988BDF9F5}"/>
                </a:ext>
              </a:extLst>
            </p:cNvPr>
            <p:cNvSpPr>
              <a:spLocks noChangeArrowheads="1"/>
            </p:cNvSpPr>
            <p:nvPr/>
          </p:nvSpPr>
          <p:spPr bwMode="auto">
            <a:xfrm>
              <a:off x="5886450" y="4206875"/>
              <a:ext cx="234950" cy="1968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bg1"/>
            </a:solidFill>
            <a:ln w="9525">
              <a:solidFill>
                <a:schemeClr val="tx1"/>
              </a:solidFill>
              <a:miter lim="800000"/>
              <a:headEnd/>
              <a:tailEnd/>
            </a:ln>
          </p:spPr>
          <p:txBody>
            <a:bodyPr wrap="none" anchor="ctr"/>
            <a:lstStyle/>
            <a:p>
              <a:endParaRPr lang="ja-JP" altLang="en-US"/>
            </a:p>
          </p:txBody>
        </p:sp>
        <p:sp>
          <p:nvSpPr>
            <p:cNvPr id="7214" name="Rectangle 47">
              <a:extLst>
                <a:ext uri="{FF2B5EF4-FFF2-40B4-BE49-F238E27FC236}">
                  <a16:creationId xmlns:a16="http://schemas.microsoft.com/office/drawing/2014/main" id="{ED47D191-4DEA-9B17-9577-99C9C1509C6C}"/>
                </a:ext>
              </a:extLst>
            </p:cNvPr>
            <p:cNvSpPr>
              <a:spLocks noChangeArrowheads="1"/>
            </p:cNvSpPr>
            <p:nvPr/>
          </p:nvSpPr>
          <p:spPr bwMode="auto">
            <a:xfrm>
              <a:off x="5927725" y="4427538"/>
              <a:ext cx="446088" cy="8096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5" name="Line 48">
              <a:extLst>
                <a:ext uri="{FF2B5EF4-FFF2-40B4-BE49-F238E27FC236}">
                  <a16:creationId xmlns:a16="http://schemas.microsoft.com/office/drawing/2014/main" id="{B1189770-8031-BEA3-BB8C-03A134798C08}"/>
                </a:ext>
              </a:extLst>
            </p:cNvPr>
            <p:cNvSpPr>
              <a:spLocks noChangeShapeType="1"/>
            </p:cNvSpPr>
            <p:nvPr/>
          </p:nvSpPr>
          <p:spPr bwMode="auto">
            <a:xfrm>
              <a:off x="6380163" y="4467225"/>
              <a:ext cx="95726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16" name="AutoShape 49">
              <a:extLst>
                <a:ext uri="{FF2B5EF4-FFF2-40B4-BE49-F238E27FC236}">
                  <a16:creationId xmlns:a16="http://schemas.microsoft.com/office/drawing/2014/main" id="{8C835AB4-BB7A-C64E-8588-6C8D914EB676}"/>
                </a:ext>
              </a:extLst>
            </p:cNvPr>
            <p:cNvSpPr>
              <a:spLocks noChangeArrowheads="1"/>
            </p:cNvSpPr>
            <p:nvPr/>
          </p:nvSpPr>
          <p:spPr bwMode="auto">
            <a:xfrm>
              <a:off x="7359650" y="4375150"/>
              <a:ext cx="576263" cy="179388"/>
            </a:xfrm>
            <a:prstGeom prst="homePlate">
              <a:avLst>
                <a:gd name="adj" fmla="val 45657"/>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7" name="Rectangle 50">
              <a:extLst>
                <a:ext uri="{FF2B5EF4-FFF2-40B4-BE49-F238E27FC236}">
                  <a16:creationId xmlns:a16="http://schemas.microsoft.com/office/drawing/2014/main" id="{440C5833-75CE-D512-A391-38071BD74A21}"/>
                </a:ext>
              </a:extLst>
            </p:cNvPr>
            <p:cNvSpPr>
              <a:spLocks noChangeArrowheads="1"/>
            </p:cNvSpPr>
            <p:nvPr/>
          </p:nvSpPr>
          <p:spPr bwMode="auto">
            <a:xfrm>
              <a:off x="8299450" y="3989388"/>
              <a:ext cx="176213" cy="6572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8" name="Rectangle 51">
              <a:extLst>
                <a:ext uri="{FF2B5EF4-FFF2-40B4-BE49-F238E27FC236}">
                  <a16:creationId xmlns:a16="http://schemas.microsoft.com/office/drawing/2014/main" id="{A840C022-70DF-46B1-701A-A9C998A17832}"/>
                </a:ext>
              </a:extLst>
            </p:cNvPr>
            <p:cNvSpPr>
              <a:spLocks noChangeArrowheads="1"/>
            </p:cNvSpPr>
            <p:nvPr/>
          </p:nvSpPr>
          <p:spPr bwMode="auto">
            <a:xfrm>
              <a:off x="9009063" y="5302250"/>
              <a:ext cx="317500" cy="29051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9" name="Rectangle 52">
              <a:extLst>
                <a:ext uri="{FF2B5EF4-FFF2-40B4-BE49-F238E27FC236}">
                  <a16:creationId xmlns:a16="http://schemas.microsoft.com/office/drawing/2014/main" id="{125A1314-9BD2-F091-E629-E5FBFD4F6CF5}"/>
                </a:ext>
              </a:extLst>
            </p:cNvPr>
            <p:cNvSpPr>
              <a:spLocks noChangeArrowheads="1"/>
            </p:cNvSpPr>
            <p:nvPr/>
          </p:nvSpPr>
          <p:spPr bwMode="auto">
            <a:xfrm>
              <a:off x="6305550" y="5395913"/>
              <a:ext cx="687388" cy="42068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20" name="Text Box 53">
              <a:extLst>
                <a:ext uri="{FF2B5EF4-FFF2-40B4-BE49-F238E27FC236}">
                  <a16:creationId xmlns:a16="http://schemas.microsoft.com/office/drawing/2014/main" id="{095ADA7B-E4E1-0E11-0E55-31211CDEE670}"/>
                </a:ext>
              </a:extLst>
            </p:cNvPr>
            <p:cNvSpPr txBox="1">
              <a:spLocks noChangeArrowheads="1"/>
            </p:cNvSpPr>
            <p:nvPr/>
          </p:nvSpPr>
          <p:spPr bwMode="auto">
            <a:xfrm>
              <a:off x="8551863" y="3983038"/>
              <a:ext cx="727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熱回収装置</a:t>
              </a:r>
            </a:p>
          </p:txBody>
        </p:sp>
        <p:sp>
          <p:nvSpPr>
            <p:cNvPr id="7221" name="Text Box 54">
              <a:extLst>
                <a:ext uri="{FF2B5EF4-FFF2-40B4-BE49-F238E27FC236}">
                  <a16:creationId xmlns:a16="http://schemas.microsoft.com/office/drawing/2014/main" id="{19DC7265-B356-342C-D520-92AFEDCA0963}"/>
                </a:ext>
              </a:extLst>
            </p:cNvPr>
            <p:cNvSpPr txBox="1">
              <a:spLocks noChangeArrowheads="1"/>
            </p:cNvSpPr>
            <p:nvPr/>
          </p:nvSpPr>
          <p:spPr bwMode="auto">
            <a:xfrm>
              <a:off x="8640763" y="4668838"/>
              <a:ext cx="6223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気液分離</a:t>
              </a:r>
            </a:p>
          </p:txBody>
        </p:sp>
        <p:sp>
          <p:nvSpPr>
            <p:cNvPr id="7222" name="Text Box 55">
              <a:extLst>
                <a:ext uri="{FF2B5EF4-FFF2-40B4-BE49-F238E27FC236}">
                  <a16:creationId xmlns:a16="http://schemas.microsoft.com/office/drawing/2014/main" id="{00EE68EA-0A20-2B3A-1701-EBDD51238AB7}"/>
                </a:ext>
              </a:extLst>
            </p:cNvPr>
            <p:cNvSpPr txBox="1">
              <a:spLocks noChangeArrowheads="1"/>
            </p:cNvSpPr>
            <p:nvPr/>
          </p:nvSpPr>
          <p:spPr bwMode="auto">
            <a:xfrm>
              <a:off x="8399463" y="4276725"/>
              <a:ext cx="6207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反応装置</a:t>
              </a:r>
            </a:p>
          </p:txBody>
        </p:sp>
        <p:sp>
          <p:nvSpPr>
            <p:cNvPr id="7223" name="Text Box 56">
              <a:extLst>
                <a:ext uri="{FF2B5EF4-FFF2-40B4-BE49-F238E27FC236}">
                  <a16:creationId xmlns:a16="http://schemas.microsoft.com/office/drawing/2014/main" id="{6AB136B9-F22C-4815-AB81-25FFDCFB038B}"/>
                </a:ext>
              </a:extLst>
            </p:cNvPr>
            <p:cNvSpPr txBox="1">
              <a:spLocks noChangeArrowheads="1"/>
            </p:cNvSpPr>
            <p:nvPr/>
          </p:nvSpPr>
          <p:spPr bwMode="auto">
            <a:xfrm>
              <a:off x="7283450" y="4543425"/>
              <a:ext cx="110966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連続高圧注入装置</a:t>
              </a:r>
            </a:p>
          </p:txBody>
        </p:sp>
        <p:sp>
          <p:nvSpPr>
            <p:cNvPr id="7224" name="Text Box 57">
              <a:extLst>
                <a:ext uri="{FF2B5EF4-FFF2-40B4-BE49-F238E27FC236}">
                  <a16:creationId xmlns:a16="http://schemas.microsoft.com/office/drawing/2014/main" id="{3D098D96-0FD9-17B5-C15B-4C045429D163}"/>
                </a:ext>
              </a:extLst>
            </p:cNvPr>
            <p:cNvSpPr txBox="1">
              <a:spLocks noChangeArrowheads="1"/>
            </p:cNvSpPr>
            <p:nvPr/>
          </p:nvSpPr>
          <p:spPr bwMode="auto">
            <a:xfrm>
              <a:off x="7418388" y="3770313"/>
              <a:ext cx="576262"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超臨界水供給装置</a:t>
              </a:r>
            </a:p>
          </p:txBody>
        </p:sp>
        <p:sp>
          <p:nvSpPr>
            <p:cNvPr id="7225" name="Text Box 58">
              <a:extLst>
                <a:ext uri="{FF2B5EF4-FFF2-40B4-BE49-F238E27FC236}">
                  <a16:creationId xmlns:a16="http://schemas.microsoft.com/office/drawing/2014/main" id="{48D76A9C-8BE0-5AD3-5915-C1790B46B222}"/>
                </a:ext>
              </a:extLst>
            </p:cNvPr>
            <p:cNvSpPr txBox="1">
              <a:spLocks noChangeArrowheads="1"/>
            </p:cNvSpPr>
            <p:nvPr/>
          </p:nvSpPr>
          <p:spPr bwMode="auto">
            <a:xfrm>
              <a:off x="9297988" y="5316538"/>
              <a:ext cx="62230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ガス精製装置</a:t>
              </a:r>
            </a:p>
          </p:txBody>
        </p:sp>
        <p:sp>
          <p:nvSpPr>
            <p:cNvPr id="7226" name="Text Box 59">
              <a:extLst>
                <a:ext uri="{FF2B5EF4-FFF2-40B4-BE49-F238E27FC236}">
                  <a16:creationId xmlns:a16="http://schemas.microsoft.com/office/drawing/2014/main" id="{21670AF9-B098-5AD7-4C61-2C679ACA3F3D}"/>
                </a:ext>
              </a:extLst>
            </p:cNvPr>
            <p:cNvSpPr txBox="1">
              <a:spLocks noChangeArrowheads="1"/>
            </p:cNvSpPr>
            <p:nvPr/>
          </p:nvSpPr>
          <p:spPr bwMode="auto">
            <a:xfrm>
              <a:off x="7935913" y="5141913"/>
              <a:ext cx="855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ガスホルダ</a:t>
              </a:r>
            </a:p>
          </p:txBody>
        </p:sp>
        <p:sp>
          <p:nvSpPr>
            <p:cNvPr id="7227" name="Text Box 60">
              <a:extLst>
                <a:ext uri="{FF2B5EF4-FFF2-40B4-BE49-F238E27FC236}">
                  <a16:creationId xmlns:a16="http://schemas.microsoft.com/office/drawing/2014/main" id="{D3A04D43-06A9-CA64-5E59-07C397E7F23D}"/>
                </a:ext>
              </a:extLst>
            </p:cNvPr>
            <p:cNvSpPr txBox="1">
              <a:spLocks noChangeArrowheads="1"/>
            </p:cNvSpPr>
            <p:nvPr/>
          </p:nvSpPr>
          <p:spPr bwMode="auto">
            <a:xfrm>
              <a:off x="6273800" y="5459413"/>
              <a:ext cx="76835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800" i="1"/>
                <a:t>ガスエンジン発電機</a:t>
              </a:r>
            </a:p>
          </p:txBody>
        </p:sp>
        <p:sp>
          <p:nvSpPr>
            <p:cNvPr id="7228" name="Text Box 61">
              <a:extLst>
                <a:ext uri="{FF2B5EF4-FFF2-40B4-BE49-F238E27FC236}">
                  <a16:creationId xmlns:a16="http://schemas.microsoft.com/office/drawing/2014/main" id="{5F2DBEB4-D79C-7B82-9DA8-196948ECD900}"/>
                </a:ext>
              </a:extLst>
            </p:cNvPr>
            <p:cNvSpPr txBox="1">
              <a:spLocks noChangeArrowheads="1"/>
            </p:cNvSpPr>
            <p:nvPr/>
          </p:nvSpPr>
          <p:spPr bwMode="auto">
            <a:xfrm>
              <a:off x="6178550" y="3903663"/>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破砕機</a:t>
              </a:r>
            </a:p>
          </p:txBody>
        </p:sp>
        <p:sp>
          <p:nvSpPr>
            <p:cNvPr id="7229" name="Text Box 62">
              <a:extLst>
                <a:ext uri="{FF2B5EF4-FFF2-40B4-BE49-F238E27FC236}">
                  <a16:creationId xmlns:a16="http://schemas.microsoft.com/office/drawing/2014/main" id="{AA1A9119-C441-4D2C-D3C4-7B100EB9041F}"/>
                </a:ext>
              </a:extLst>
            </p:cNvPr>
            <p:cNvSpPr txBox="1">
              <a:spLocks noChangeArrowheads="1"/>
            </p:cNvSpPr>
            <p:nvPr/>
          </p:nvSpPr>
          <p:spPr bwMode="auto">
            <a:xfrm>
              <a:off x="6178550" y="4197350"/>
              <a:ext cx="600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貯蔵槽</a:t>
              </a:r>
            </a:p>
          </p:txBody>
        </p:sp>
        <p:sp>
          <p:nvSpPr>
            <p:cNvPr id="7230" name="Text Box 63">
              <a:extLst>
                <a:ext uri="{FF2B5EF4-FFF2-40B4-BE49-F238E27FC236}">
                  <a16:creationId xmlns:a16="http://schemas.microsoft.com/office/drawing/2014/main" id="{50F5EE81-4321-CAE1-500F-270D804262C3}"/>
                </a:ext>
              </a:extLst>
            </p:cNvPr>
            <p:cNvSpPr txBox="1">
              <a:spLocks noChangeArrowheads="1"/>
            </p:cNvSpPr>
            <p:nvPr/>
          </p:nvSpPr>
          <p:spPr bwMode="auto">
            <a:xfrm>
              <a:off x="5803900" y="4560888"/>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搬送ポンプ</a:t>
              </a:r>
            </a:p>
          </p:txBody>
        </p:sp>
        <p:sp>
          <p:nvSpPr>
            <p:cNvPr id="7231" name="Text Box 64">
              <a:extLst>
                <a:ext uri="{FF2B5EF4-FFF2-40B4-BE49-F238E27FC236}">
                  <a16:creationId xmlns:a16="http://schemas.microsoft.com/office/drawing/2014/main" id="{751DED36-3EE9-97AB-CB62-A0CC22A7AF9A}"/>
                </a:ext>
              </a:extLst>
            </p:cNvPr>
            <p:cNvSpPr txBox="1">
              <a:spLocks noChangeArrowheads="1"/>
            </p:cNvSpPr>
            <p:nvPr/>
          </p:nvSpPr>
          <p:spPr bwMode="auto">
            <a:xfrm>
              <a:off x="5551488" y="3557588"/>
              <a:ext cx="11160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厨芥、食品残渣等</a:t>
              </a:r>
            </a:p>
          </p:txBody>
        </p:sp>
        <p:sp>
          <p:nvSpPr>
            <p:cNvPr id="7232" name="Rectangle 65">
              <a:extLst>
                <a:ext uri="{FF2B5EF4-FFF2-40B4-BE49-F238E27FC236}">
                  <a16:creationId xmlns:a16="http://schemas.microsoft.com/office/drawing/2014/main" id="{92B74317-28E5-0574-B878-EE5E52ABDC0E}"/>
                </a:ext>
              </a:extLst>
            </p:cNvPr>
            <p:cNvSpPr>
              <a:spLocks noChangeArrowheads="1"/>
            </p:cNvSpPr>
            <p:nvPr/>
          </p:nvSpPr>
          <p:spPr bwMode="auto">
            <a:xfrm>
              <a:off x="7154863" y="3602038"/>
              <a:ext cx="2500312" cy="14525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3" name="Text Box 66">
              <a:extLst>
                <a:ext uri="{FF2B5EF4-FFF2-40B4-BE49-F238E27FC236}">
                  <a16:creationId xmlns:a16="http://schemas.microsoft.com/office/drawing/2014/main" id="{F9CD70C2-C44F-7CDE-B063-C4D8CF55817A}"/>
                </a:ext>
              </a:extLst>
            </p:cNvPr>
            <p:cNvSpPr txBox="1">
              <a:spLocks noChangeArrowheads="1"/>
            </p:cNvSpPr>
            <p:nvPr/>
          </p:nvSpPr>
          <p:spPr bwMode="auto">
            <a:xfrm>
              <a:off x="7664450" y="3497263"/>
              <a:ext cx="1416050" cy="222250"/>
            </a:xfrm>
            <a:prstGeom prst="rect">
              <a:avLst/>
            </a:prstGeom>
            <a:solidFill>
              <a:schemeClr val="bg1"/>
            </a:solidFill>
            <a:ln w="9525">
              <a:solidFill>
                <a:schemeClr val="tx1"/>
              </a:solidFill>
              <a:miter lim="800000"/>
              <a:headEnd/>
              <a:tailEnd/>
            </a:ln>
          </p:spPr>
          <p:txBody>
            <a:bodyPr lIns="83611" tIns="41806" rIns="83611" bIns="41806" anchor="ctr">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900" i="1"/>
                <a:t>超臨界水ガス化システム</a:t>
              </a:r>
            </a:p>
          </p:txBody>
        </p:sp>
        <p:sp>
          <p:nvSpPr>
            <p:cNvPr id="7234" name="Text Box 67">
              <a:extLst>
                <a:ext uri="{FF2B5EF4-FFF2-40B4-BE49-F238E27FC236}">
                  <a16:creationId xmlns:a16="http://schemas.microsoft.com/office/drawing/2014/main" id="{D3DB98D7-CB2B-816F-D35B-574197B99D51}"/>
                </a:ext>
              </a:extLst>
            </p:cNvPr>
            <p:cNvSpPr txBox="1">
              <a:spLocks noChangeArrowheads="1"/>
            </p:cNvSpPr>
            <p:nvPr/>
          </p:nvSpPr>
          <p:spPr bwMode="auto">
            <a:xfrm>
              <a:off x="7459663" y="5805488"/>
              <a:ext cx="81915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ガス混合装置</a:t>
              </a:r>
            </a:p>
          </p:txBody>
        </p:sp>
        <p:sp>
          <p:nvSpPr>
            <p:cNvPr id="7235" name="Rectangle 68">
              <a:extLst>
                <a:ext uri="{FF2B5EF4-FFF2-40B4-BE49-F238E27FC236}">
                  <a16:creationId xmlns:a16="http://schemas.microsoft.com/office/drawing/2014/main" id="{7A9E17CF-A221-253A-E90A-89CF3F320408}"/>
                </a:ext>
              </a:extLst>
            </p:cNvPr>
            <p:cNvSpPr>
              <a:spLocks noChangeArrowheads="1"/>
            </p:cNvSpPr>
            <p:nvPr/>
          </p:nvSpPr>
          <p:spPr bwMode="auto">
            <a:xfrm>
              <a:off x="7691438" y="5424488"/>
              <a:ext cx="161925" cy="346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6" name="Text Box 69">
              <a:extLst>
                <a:ext uri="{FF2B5EF4-FFF2-40B4-BE49-F238E27FC236}">
                  <a16:creationId xmlns:a16="http://schemas.microsoft.com/office/drawing/2014/main" id="{083141C8-ECFD-5B61-62AE-5956631FC729}"/>
                </a:ext>
              </a:extLst>
            </p:cNvPr>
            <p:cNvSpPr txBox="1">
              <a:spLocks noChangeArrowheads="1"/>
            </p:cNvSpPr>
            <p:nvPr/>
          </p:nvSpPr>
          <p:spPr bwMode="auto">
            <a:xfrm>
              <a:off x="8205788" y="4772025"/>
              <a:ext cx="4349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灰分</a:t>
              </a:r>
            </a:p>
          </p:txBody>
        </p:sp>
        <p:sp>
          <p:nvSpPr>
            <p:cNvPr id="7237" name="Line 70">
              <a:extLst>
                <a:ext uri="{FF2B5EF4-FFF2-40B4-BE49-F238E27FC236}">
                  <a16:creationId xmlns:a16="http://schemas.microsoft.com/office/drawing/2014/main" id="{28D839AE-521C-B3EA-C9E9-5E3A37C4F31D}"/>
                </a:ext>
              </a:extLst>
            </p:cNvPr>
            <p:cNvSpPr>
              <a:spLocks noChangeShapeType="1"/>
            </p:cNvSpPr>
            <p:nvPr/>
          </p:nvSpPr>
          <p:spPr bwMode="auto">
            <a:xfrm>
              <a:off x="7942263" y="4456113"/>
              <a:ext cx="3635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38" name="Text Box 71">
              <a:extLst>
                <a:ext uri="{FF2B5EF4-FFF2-40B4-BE49-F238E27FC236}">
                  <a16:creationId xmlns:a16="http://schemas.microsoft.com/office/drawing/2014/main" id="{578D46EA-819F-1AB0-C648-5E6F9A5182C5}"/>
                </a:ext>
              </a:extLst>
            </p:cNvPr>
            <p:cNvSpPr txBox="1">
              <a:spLocks noChangeArrowheads="1"/>
            </p:cNvSpPr>
            <p:nvPr/>
          </p:nvSpPr>
          <p:spPr bwMode="auto">
            <a:xfrm>
              <a:off x="8426450" y="5707063"/>
              <a:ext cx="8794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都市ガス</a:t>
              </a:r>
            </a:p>
          </p:txBody>
        </p:sp>
        <p:sp>
          <p:nvSpPr>
            <p:cNvPr id="7239" name="Text Box 72">
              <a:extLst>
                <a:ext uri="{FF2B5EF4-FFF2-40B4-BE49-F238E27FC236}">
                  <a16:creationId xmlns:a16="http://schemas.microsoft.com/office/drawing/2014/main" id="{F276478D-98BD-F493-9908-7D1CEB07B565}"/>
                </a:ext>
              </a:extLst>
            </p:cNvPr>
            <p:cNvSpPr txBox="1">
              <a:spLocks noChangeArrowheads="1"/>
            </p:cNvSpPr>
            <p:nvPr/>
          </p:nvSpPr>
          <p:spPr bwMode="auto">
            <a:xfrm>
              <a:off x="5892800" y="5257800"/>
              <a:ext cx="515938"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電力</a:t>
              </a:r>
            </a:p>
          </p:txBody>
        </p:sp>
        <p:sp>
          <p:nvSpPr>
            <p:cNvPr id="7240" name="Text Box 73">
              <a:extLst>
                <a:ext uri="{FF2B5EF4-FFF2-40B4-BE49-F238E27FC236}">
                  <a16:creationId xmlns:a16="http://schemas.microsoft.com/office/drawing/2014/main" id="{948B5A9E-F8CF-349C-1192-4E5284C1E8A4}"/>
                </a:ext>
              </a:extLst>
            </p:cNvPr>
            <p:cNvSpPr txBox="1">
              <a:spLocks noChangeArrowheads="1"/>
            </p:cNvSpPr>
            <p:nvPr/>
          </p:nvSpPr>
          <p:spPr bwMode="auto">
            <a:xfrm>
              <a:off x="5907088" y="5678488"/>
              <a:ext cx="4857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温水</a:t>
              </a:r>
            </a:p>
          </p:txBody>
        </p:sp>
        <p:sp>
          <p:nvSpPr>
            <p:cNvPr id="7241" name="AutoShape 74">
              <a:extLst>
                <a:ext uri="{FF2B5EF4-FFF2-40B4-BE49-F238E27FC236}">
                  <a16:creationId xmlns:a16="http://schemas.microsoft.com/office/drawing/2014/main" id="{9672E2B6-E7C3-88A5-7DDC-A20D06085837}"/>
                </a:ext>
              </a:extLst>
            </p:cNvPr>
            <p:cNvSpPr>
              <a:spLocks noChangeArrowheads="1"/>
            </p:cNvSpPr>
            <p:nvPr/>
          </p:nvSpPr>
          <p:spPr bwMode="auto">
            <a:xfrm>
              <a:off x="5969000" y="3786188"/>
              <a:ext cx="115888" cy="82550"/>
            </a:xfrm>
            <a:prstGeom prst="downArrow">
              <a:avLst>
                <a:gd name="adj1" fmla="val 50000"/>
                <a:gd name="adj2" fmla="val 25000"/>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2" name="Line 75">
              <a:extLst>
                <a:ext uri="{FF2B5EF4-FFF2-40B4-BE49-F238E27FC236}">
                  <a16:creationId xmlns:a16="http://schemas.microsoft.com/office/drawing/2014/main" id="{723FD8CB-8889-59CB-013E-FE22DD32C420}"/>
                </a:ext>
              </a:extLst>
            </p:cNvPr>
            <p:cNvSpPr>
              <a:spLocks noChangeShapeType="1"/>
            </p:cNvSpPr>
            <p:nvPr/>
          </p:nvSpPr>
          <p:spPr bwMode="auto">
            <a:xfrm>
              <a:off x="8382000" y="4646613"/>
              <a:ext cx="0" cy="1778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43" name="Freeform 76">
              <a:extLst>
                <a:ext uri="{FF2B5EF4-FFF2-40B4-BE49-F238E27FC236}">
                  <a16:creationId xmlns:a16="http://schemas.microsoft.com/office/drawing/2014/main" id="{4DBE1B7A-3AEC-B13C-1C48-9BBAB42E7AB6}"/>
                </a:ext>
              </a:extLst>
            </p:cNvPr>
            <p:cNvSpPr>
              <a:spLocks/>
            </p:cNvSpPr>
            <p:nvPr/>
          </p:nvSpPr>
          <p:spPr bwMode="auto">
            <a:xfrm>
              <a:off x="8382000" y="3914775"/>
              <a:ext cx="792163" cy="1393825"/>
            </a:xfrm>
            <a:custGeom>
              <a:avLst/>
              <a:gdLst>
                <a:gd name="T0" fmla="*/ 0 w 540"/>
                <a:gd name="T1" fmla="*/ 2147483646 h 896"/>
                <a:gd name="T2" fmla="*/ 0 w 540"/>
                <a:gd name="T3" fmla="*/ 0 h 896"/>
                <a:gd name="T4" fmla="*/ 2147483646 w 540"/>
                <a:gd name="T5" fmla="*/ 0 h 896"/>
                <a:gd name="T6" fmla="*/ 2147483646 w 540"/>
                <a:gd name="T7" fmla="*/ 2147483646 h 896"/>
                <a:gd name="T8" fmla="*/ 0 60000 65536"/>
                <a:gd name="T9" fmla="*/ 0 60000 65536"/>
                <a:gd name="T10" fmla="*/ 0 60000 65536"/>
                <a:gd name="T11" fmla="*/ 0 60000 65536"/>
                <a:gd name="T12" fmla="*/ 0 w 540"/>
                <a:gd name="T13" fmla="*/ 0 h 896"/>
                <a:gd name="T14" fmla="*/ 540 w 540"/>
                <a:gd name="T15" fmla="*/ 896 h 896"/>
              </a:gdLst>
              <a:ahLst/>
              <a:cxnLst>
                <a:cxn ang="T8">
                  <a:pos x="T0" y="T1"/>
                </a:cxn>
                <a:cxn ang="T9">
                  <a:pos x="T2" y="T3"/>
                </a:cxn>
                <a:cxn ang="T10">
                  <a:pos x="T4" y="T5"/>
                </a:cxn>
                <a:cxn ang="T11">
                  <a:pos x="T6" y="T7"/>
                </a:cxn>
              </a:cxnLst>
              <a:rect l="T12" t="T13" r="T14" b="T15"/>
              <a:pathLst>
                <a:path w="540" h="896">
                  <a:moveTo>
                    <a:pt x="0" y="44"/>
                  </a:moveTo>
                  <a:lnTo>
                    <a:pt x="0" y="0"/>
                  </a:lnTo>
                  <a:lnTo>
                    <a:pt x="540" y="0"/>
                  </a:lnTo>
                  <a:lnTo>
                    <a:pt x="540" y="896"/>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4" name="Rectangle 77">
              <a:extLst>
                <a:ext uri="{FF2B5EF4-FFF2-40B4-BE49-F238E27FC236}">
                  <a16:creationId xmlns:a16="http://schemas.microsoft.com/office/drawing/2014/main" id="{E15E5DE7-5B94-F89E-2525-30CBCEB2CD4F}"/>
                </a:ext>
              </a:extLst>
            </p:cNvPr>
            <p:cNvSpPr>
              <a:spLocks noChangeArrowheads="1"/>
            </p:cNvSpPr>
            <p:nvPr/>
          </p:nvSpPr>
          <p:spPr bwMode="auto">
            <a:xfrm>
              <a:off x="9061450" y="4530725"/>
              <a:ext cx="330200" cy="17938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5" name="Freeform 78">
              <a:extLst>
                <a:ext uri="{FF2B5EF4-FFF2-40B4-BE49-F238E27FC236}">
                  <a16:creationId xmlns:a16="http://schemas.microsoft.com/office/drawing/2014/main" id="{75D7C183-A0B4-6189-484F-E1663A7EE4BC}"/>
                </a:ext>
              </a:extLst>
            </p:cNvPr>
            <p:cNvSpPr>
              <a:spLocks/>
            </p:cNvSpPr>
            <p:nvPr/>
          </p:nvSpPr>
          <p:spPr bwMode="auto">
            <a:xfrm>
              <a:off x="8024813" y="3833813"/>
              <a:ext cx="1266825" cy="696912"/>
            </a:xfrm>
            <a:custGeom>
              <a:avLst/>
              <a:gdLst>
                <a:gd name="T0" fmla="*/ 2147483646 w 864"/>
                <a:gd name="T1" fmla="*/ 2147483646 h 484"/>
                <a:gd name="T2" fmla="*/ 2147483646 w 864"/>
                <a:gd name="T3" fmla="*/ 0 h 484"/>
                <a:gd name="T4" fmla="*/ 0 w 864"/>
                <a:gd name="T5" fmla="*/ 0 h 484"/>
                <a:gd name="T6" fmla="*/ 0 w 864"/>
                <a:gd name="T7" fmla="*/ 2147483646 h 484"/>
                <a:gd name="T8" fmla="*/ 0 60000 65536"/>
                <a:gd name="T9" fmla="*/ 0 60000 65536"/>
                <a:gd name="T10" fmla="*/ 0 60000 65536"/>
                <a:gd name="T11" fmla="*/ 0 60000 65536"/>
                <a:gd name="T12" fmla="*/ 0 w 864"/>
                <a:gd name="T13" fmla="*/ 0 h 484"/>
                <a:gd name="T14" fmla="*/ 864 w 864"/>
                <a:gd name="T15" fmla="*/ 484 h 484"/>
              </a:gdLst>
              <a:ahLst/>
              <a:cxnLst>
                <a:cxn ang="T8">
                  <a:pos x="T0" y="T1"/>
                </a:cxn>
                <a:cxn ang="T9">
                  <a:pos x="T2" y="T3"/>
                </a:cxn>
                <a:cxn ang="T10">
                  <a:pos x="T4" y="T5"/>
                </a:cxn>
                <a:cxn ang="T11">
                  <a:pos x="T6" y="T7"/>
                </a:cxn>
              </a:cxnLst>
              <a:rect l="T12" t="T13" r="T14" b="T15"/>
              <a:pathLst>
                <a:path w="864" h="484">
                  <a:moveTo>
                    <a:pt x="864" y="484"/>
                  </a:moveTo>
                  <a:lnTo>
                    <a:pt x="864" y="0"/>
                  </a:lnTo>
                  <a:lnTo>
                    <a:pt x="0" y="0"/>
                  </a:lnTo>
                  <a:lnTo>
                    <a:pt x="0" y="408"/>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6" name="Rectangle 79">
              <a:extLst>
                <a:ext uri="{FF2B5EF4-FFF2-40B4-BE49-F238E27FC236}">
                  <a16:creationId xmlns:a16="http://schemas.microsoft.com/office/drawing/2014/main" id="{D983C49A-A8DF-7631-A14E-72C07659FCC2}"/>
                </a:ext>
              </a:extLst>
            </p:cNvPr>
            <p:cNvSpPr>
              <a:spLocks noChangeArrowheads="1"/>
            </p:cNvSpPr>
            <p:nvPr/>
          </p:nvSpPr>
          <p:spPr bwMode="auto">
            <a:xfrm>
              <a:off x="7859713" y="4086225"/>
              <a:ext cx="311150" cy="1397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7" name="Rectangle 80">
              <a:extLst>
                <a:ext uri="{FF2B5EF4-FFF2-40B4-BE49-F238E27FC236}">
                  <a16:creationId xmlns:a16="http://schemas.microsoft.com/office/drawing/2014/main" id="{D745B594-4CDE-54AB-24F5-1466723E0079}"/>
                </a:ext>
              </a:extLst>
            </p:cNvPr>
            <p:cNvSpPr>
              <a:spLocks noChangeArrowheads="1"/>
            </p:cNvSpPr>
            <p:nvPr/>
          </p:nvSpPr>
          <p:spPr bwMode="auto">
            <a:xfrm>
              <a:off x="8804275" y="3763963"/>
              <a:ext cx="163513" cy="219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8" name="Text Box 81">
              <a:extLst>
                <a:ext uri="{FF2B5EF4-FFF2-40B4-BE49-F238E27FC236}">
                  <a16:creationId xmlns:a16="http://schemas.microsoft.com/office/drawing/2014/main" id="{B3420609-3952-7F91-B0D9-E4BB2087E9E6}"/>
                </a:ext>
              </a:extLst>
            </p:cNvPr>
            <p:cNvSpPr txBox="1">
              <a:spLocks noChangeArrowheads="1"/>
            </p:cNvSpPr>
            <p:nvPr/>
          </p:nvSpPr>
          <p:spPr bwMode="auto">
            <a:xfrm>
              <a:off x="9237663" y="4178300"/>
              <a:ext cx="347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水</a:t>
              </a:r>
            </a:p>
          </p:txBody>
        </p:sp>
        <p:sp>
          <p:nvSpPr>
            <p:cNvPr id="7249" name="Text Box 82">
              <a:extLst>
                <a:ext uri="{FF2B5EF4-FFF2-40B4-BE49-F238E27FC236}">
                  <a16:creationId xmlns:a16="http://schemas.microsoft.com/office/drawing/2014/main" id="{7327FB8F-2C13-3B17-EDB8-421CEBA55963}"/>
                </a:ext>
              </a:extLst>
            </p:cNvPr>
            <p:cNvSpPr txBox="1">
              <a:spLocks noChangeArrowheads="1"/>
            </p:cNvSpPr>
            <p:nvPr/>
          </p:nvSpPr>
          <p:spPr bwMode="auto">
            <a:xfrm>
              <a:off x="8534400" y="5046663"/>
              <a:ext cx="72231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可燃性ガス</a:t>
              </a:r>
            </a:p>
          </p:txBody>
        </p:sp>
        <p:sp>
          <p:nvSpPr>
            <p:cNvPr id="7250" name="Line 83">
              <a:extLst>
                <a:ext uri="{FF2B5EF4-FFF2-40B4-BE49-F238E27FC236}">
                  <a16:creationId xmlns:a16="http://schemas.microsoft.com/office/drawing/2014/main" id="{C477F9A2-8BA6-DCBB-9991-267E41CE589F}"/>
                </a:ext>
              </a:extLst>
            </p:cNvPr>
            <p:cNvSpPr>
              <a:spLocks noChangeShapeType="1"/>
            </p:cNvSpPr>
            <p:nvPr/>
          </p:nvSpPr>
          <p:spPr bwMode="auto">
            <a:xfrm flipH="1">
              <a:off x="7862888" y="5688013"/>
              <a:ext cx="14271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1" name="Line 84">
              <a:extLst>
                <a:ext uri="{FF2B5EF4-FFF2-40B4-BE49-F238E27FC236}">
                  <a16:creationId xmlns:a16="http://schemas.microsoft.com/office/drawing/2014/main" id="{3219D4CF-61EF-9A64-FF92-26FDA891A481}"/>
                </a:ext>
              </a:extLst>
            </p:cNvPr>
            <p:cNvSpPr>
              <a:spLocks noChangeShapeType="1"/>
            </p:cNvSpPr>
            <p:nvPr/>
          </p:nvSpPr>
          <p:spPr bwMode="auto">
            <a:xfrm flipH="1" flipV="1">
              <a:off x="7853363" y="5487988"/>
              <a:ext cx="1155700" cy="63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2" name="AutoShape 85">
              <a:extLst>
                <a:ext uri="{FF2B5EF4-FFF2-40B4-BE49-F238E27FC236}">
                  <a16:creationId xmlns:a16="http://schemas.microsoft.com/office/drawing/2014/main" id="{0990B716-03F9-AAB2-6A1F-F3A57271B025}"/>
                </a:ext>
              </a:extLst>
            </p:cNvPr>
            <p:cNvSpPr>
              <a:spLocks noChangeArrowheads="1"/>
            </p:cNvSpPr>
            <p:nvPr/>
          </p:nvSpPr>
          <p:spPr bwMode="auto">
            <a:xfrm>
              <a:off x="8193088" y="5337175"/>
              <a:ext cx="323850" cy="260350"/>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3" name="Line 86">
              <a:extLst>
                <a:ext uri="{FF2B5EF4-FFF2-40B4-BE49-F238E27FC236}">
                  <a16:creationId xmlns:a16="http://schemas.microsoft.com/office/drawing/2014/main" id="{461F9DCF-A140-F45D-1F3F-C3D7F65427F8}"/>
                </a:ext>
              </a:extLst>
            </p:cNvPr>
            <p:cNvSpPr>
              <a:spLocks noChangeShapeType="1"/>
            </p:cNvSpPr>
            <p:nvPr/>
          </p:nvSpPr>
          <p:spPr bwMode="auto">
            <a:xfrm flipH="1">
              <a:off x="7424738" y="5611813"/>
              <a:ext cx="27622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4" name="Line 87">
              <a:extLst>
                <a:ext uri="{FF2B5EF4-FFF2-40B4-BE49-F238E27FC236}">
                  <a16:creationId xmlns:a16="http://schemas.microsoft.com/office/drawing/2014/main" id="{B97D67A0-10EE-B066-8EFD-C56EF165AF14}"/>
                </a:ext>
              </a:extLst>
            </p:cNvPr>
            <p:cNvSpPr>
              <a:spLocks noChangeShapeType="1"/>
            </p:cNvSpPr>
            <p:nvPr/>
          </p:nvSpPr>
          <p:spPr bwMode="auto">
            <a:xfrm flipH="1">
              <a:off x="5903913" y="5481638"/>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5" name="Line 88">
              <a:extLst>
                <a:ext uri="{FF2B5EF4-FFF2-40B4-BE49-F238E27FC236}">
                  <a16:creationId xmlns:a16="http://schemas.microsoft.com/office/drawing/2014/main" id="{017A65B4-7444-FD15-4877-135579B41BF4}"/>
                </a:ext>
              </a:extLst>
            </p:cNvPr>
            <p:cNvSpPr>
              <a:spLocks noChangeShapeType="1"/>
            </p:cNvSpPr>
            <p:nvPr/>
          </p:nvSpPr>
          <p:spPr bwMode="auto">
            <a:xfrm flipH="1">
              <a:off x="5889625" y="5668963"/>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6" name="Rectangle 89">
              <a:extLst>
                <a:ext uri="{FF2B5EF4-FFF2-40B4-BE49-F238E27FC236}">
                  <a16:creationId xmlns:a16="http://schemas.microsoft.com/office/drawing/2014/main" id="{A0E13A37-7ED4-D53E-96A7-ACDF1364E8D5}"/>
                </a:ext>
              </a:extLst>
            </p:cNvPr>
            <p:cNvSpPr>
              <a:spLocks noChangeArrowheads="1"/>
            </p:cNvSpPr>
            <p:nvPr/>
          </p:nvSpPr>
          <p:spPr bwMode="auto">
            <a:xfrm>
              <a:off x="7286625" y="5424488"/>
              <a:ext cx="152400" cy="355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7" name="Line 90">
              <a:extLst>
                <a:ext uri="{FF2B5EF4-FFF2-40B4-BE49-F238E27FC236}">
                  <a16:creationId xmlns:a16="http://schemas.microsoft.com/office/drawing/2014/main" id="{C31DAF3C-A31B-0651-29A1-5ED2581D403A}"/>
                </a:ext>
              </a:extLst>
            </p:cNvPr>
            <p:cNvSpPr>
              <a:spLocks noChangeShapeType="1"/>
            </p:cNvSpPr>
            <p:nvPr/>
          </p:nvSpPr>
          <p:spPr bwMode="auto">
            <a:xfrm flipH="1">
              <a:off x="6989763" y="5614988"/>
              <a:ext cx="300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8" name="Text Box 91">
              <a:extLst>
                <a:ext uri="{FF2B5EF4-FFF2-40B4-BE49-F238E27FC236}">
                  <a16:creationId xmlns:a16="http://schemas.microsoft.com/office/drawing/2014/main" id="{7B381BFB-A8D8-DE61-F5AF-374C3C4456C3}"/>
                </a:ext>
              </a:extLst>
            </p:cNvPr>
            <p:cNvSpPr txBox="1">
              <a:spLocks noChangeArrowheads="1"/>
            </p:cNvSpPr>
            <p:nvPr/>
          </p:nvSpPr>
          <p:spPr bwMode="auto">
            <a:xfrm>
              <a:off x="7027863" y="5208588"/>
              <a:ext cx="80962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サージタンク</a:t>
              </a:r>
            </a:p>
          </p:txBody>
        </p:sp>
        <p:sp>
          <p:nvSpPr>
            <p:cNvPr id="7259" name="線吹き出し 2 77">
              <a:extLst>
                <a:ext uri="{FF2B5EF4-FFF2-40B4-BE49-F238E27FC236}">
                  <a16:creationId xmlns:a16="http://schemas.microsoft.com/office/drawing/2014/main" id="{DCEA631D-D5BC-A5C8-3454-50661D50FF22}"/>
                </a:ext>
              </a:extLst>
            </p:cNvPr>
            <p:cNvSpPr>
              <a:spLocks/>
            </p:cNvSpPr>
            <p:nvPr/>
          </p:nvSpPr>
          <p:spPr bwMode="auto">
            <a:xfrm>
              <a:off x="6073775" y="4818063"/>
              <a:ext cx="600075" cy="249237"/>
            </a:xfrm>
            <a:prstGeom prst="callout2">
              <a:avLst>
                <a:gd name="adj1" fmla="val 51903"/>
                <a:gd name="adj2" fmla="val 98222"/>
                <a:gd name="adj3" fmla="val -65968"/>
                <a:gd name="adj4" fmla="val 138060"/>
                <a:gd name="adj5" fmla="val -67986"/>
                <a:gd name="adj6" fmla="val 177843"/>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zh-TW" altLang="en-US" sz="1000" i="1" dirty="0">
                  <a:solidFill>
                    <a:srgbClr val="0066CC"/>
                  </a:solidFill>
                </a:rPr>
                <a:t>技術開発項目</a:t>
              </a:r>
              <a:r>
                <a:rPr lang="en-US" altLang="ja-JP" sz="1000" i="1" dirty="0">
                  <a:solidFill>
                    <a:srgbClr val="0066CC"/>
                  </a:solidFill>
                </a:rPr>
                <a:t>A2</a:t>
              </a:r>
            </a:p>
            <a:p>
              <a:pPr algn="ctr" eaLnBrk="1" hangingPunct="1"/>
              <a:r>
                <a:rPr lang="ja-JP" altLang="en-US" sz="1000" i="1" dirty="0">
                  <a:solidFill>
                    <a:srgbClr val="0066CC"/>
                  </a:solidFill>
                </a:rPr>
                <a:t>（構成最適化）</a:t>
              </a:r>
            </a:p>
          </p:txBody>
        </p:sp>
        <p:sp>
          <p:nvSpPr>
            <p:cNvPr id="7260" name="線吹き出し 2 78">
              <a:extLst>
                <a:ext uri="{FF2B5EF4-FFF2-40B4-BE49-F238E27FC236}">
                  <a16:creationId xmlns:a16="http://schemas.microsoft.com/office/drawing/2014/main" id="{A99AE91A-3374-B032-F8E6-1ED71575696D}"/>
                </a:ext>
              </a:extLst>
            </p:cNvPr>
            <p:cNvSpPr>
              <a:spLocks/>
            </p:cNvSpPr>
            <p:nvPr/>
          </p:nvSpPr>
          <p:spPr bwMode="auto">
            <a:xfrm>
              <a:off x="9285288" y="4770438"/>
              <a:ext cx="785812" cy="296862"/>
            </a:xfrm>
            <a:prstGeom prst="callout2">
              <a:avLst>
                <a:gd name="adj1" fmla="val 48218"/>
                <a:gd name="adj2" fmla="val -5287"/>
                <a:gd name="adj3" fmla="val 48319"/>
                <a:gd name="adj4" fmla="val -70250"/>
                <a:gd name="adj5" fmla="val -51204"/>
                <a:gd name="adj6" fmla="val -102639"/>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zh-TW" altLang="en-US" sz="1000" i="1" dirty="0">
                  <a:solidFill>
                    <a:srgbClr val="0066CC"/>
                  </a:solidFill>
                </a:rPr>
                <a:t>技術開発項目</a:t>
              </a:r>
              <a:r>
                <a:rPr lang="en-US" altLang="ja-JP" sz="1000" i="1" dirty="0">
                  <a:solidFill>
                    <a:srgbClr val="0066CC"/>
                  </a:solidFill>
                </a:rPr>
                <a:t>A1</a:t>
              </a:r>
            </a:p>
            <a:p>
              <a:pPr algn="ctr" eaLnBrk="1" hangingPunct="1"/>
              <a:r>
                <a:rPr lang="ja-JP" altLang="en-US" sz="1000" i="1" dirty="0">
                  <a:solidFill>
                    <a:srgbClr val="0066CC"/>
                  </a:solidFill>
                </a:rPr>
                <a:t>（触媒決定法）</a:t>
              </a:r>
            </a:p>
          </p:txBody>
        </p:sp>
      </p:grpSp>
      <p:grpSp>
        <p:nvGrpSpPr>
          <p:cNvPr id="7188" name="グループ化 15">
            <a:extLst>
              <a:ext uri="{FF2B5EF4-FFF2-40B4-BE49-F238E27FC236}">
                <a16:creationId xmlns:a16="http://schemas.microsoft.com/office/drawing/2014/main" id="{A6824A1D-0648-B91A-5E13-C45DCA9376A8}"/>
              </a:ext>
            </a:extLst>
          </p:cNvPr>
          <p:cNvGrpSpPr>
            <a:grpSpLocks/>
          </p:cNvGrpSpPr>
          <p:nvPr/>
        </p:nvGrpSpPr>
        <p:grpSpPr bwMode="auto">
          <a:xfrm>
            <a:off x="5621338" y="1570038"/>
            <a:ext cx="4051300" cy="1730375"/>
            <a:chOff x="5620964" y="1576133"/>
            <a:chExt cx="4052231" cy="1731791"/>
          </a:xfrm>
        </p:grpSpPr>
        <p:sp>
          <p:nvSpPr>
            <p:cNvPr id="7193" name="角丸四角形 5">
              <a:extLst>
                <a:ext uri="{FF2B5EF4-FFF2-40B4-BE49-F238E27FC236}">
                  <a16:creationId xmlns:a16="http://schemas.microsoft.com/office/drawing/2014/main" id="{91322FFB-D7EB-157F-F94C-FB00A0928706}"/>
                </a:ext>
              </a:extLst>
            </p:cNvPr>
            <p:cNvSpPr>
              <a:spLocks noChangeArrowheads="1"/>
            </p:cNvSpPr>
            <p:nvPr/>
          </p:nvSpPr>
          <p:spPr bwMode="auto">
            <a:xfrm>
              <a:off x="6613597" y="1787205"/>
              <a:ext cx="2777818" cy="1520719"/>
            </a:xfrm>
            <a:prstGeom prst="roundRect">
              <a:avLst>
                <a:gd name="adj" fmla="val 10657"/>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900" i="1"/>
            </a:p>
          </p:txBody>
        </p:sp>
        <p:pic>
          <p:nvPicPr>
            <p:cNvPr id="7194" name="Picture 11" descr="D:\Temporary Internet Files\Temporary Internet Files\Content.IE5\UW28CLDZ\MCj03189640000[1].wmf">
              <a:extLst>
                <a:ext uri="{FF2B5EF4-FFF2-40B4-BE49-F238E27FC236}">
                  <a16:creationId xmlns:a16="http://schemas.microsoft.com/office/drawing/2014/main" id="{0F59A122-58AE-9D21-9092-5046419A6C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4155" y="2139364"/>
              <a:ext cx="347132" cy="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5" name="Picture 96">
              <a:extLst>
                <a:ext uri="{FF2B5EF4-FFF2-40B4-BE49-F238E27FC236}">
                  <a16:creationId xmlns:a16="http://schemas.microsoft.com/office/drawing/2014/main" id="{7EBF3273-5F51-AB8B-BA63-010112DC84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0964" y="2506720"/>
              <a:ext cx="467238" cy="364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6" name="Picture 13" descr="D:\Temporary Internet Files\Temporary Internet Files\Content.IE5\N7OOCKED\MCj03465110000[1].wmf">
              <a:extLst>
                <a:ext uri="{FF2B5EF4-FFF2-40B4-BE49-F238E27FC236}">
                  <a16:creationId xmlns:a16="http://schemas.microsoft.com/office/drawing/2014/main" id="{AFC5FD7C-BE3D-50DB-253B-68C5EE45CD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4586" y="2679782"/>
              <a:ext cx="336879" cy="537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7" name="テキスト ボックス 154">
              <a:extLst>
                <a:ext uri="{FF2B5EF4-FFF2-40B4-BE49-F238E27FC236}">
                  <a16:creationId xmlns:a16="http://schemas.microsoft.com/office/drawing/2014/main" id="{ABD31D92-9112-EFD1-D055-0029AA9F0461}"/>
                </a:ext>
              </a:extLst>
            </p:cNvPr>
            <p:cNvSpPr txBox="1">
              <a:spLocks noChangeArrowheads="1"/>
            </p:cNvSpPr>
            <p:nvPr/>
          </p:nvSpPr>
          <p:spPr bwMode="auto">
            <a:xfrm>
              <a:off x="6103199" y="2091289"/>
              <a:ext cx="877365" cy="369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都市系廃棄物</a:t>
              </a:r>
              <a:endParaRPr lang="en-US" altLang="ja-JP" sz="900" i="1"/>
            </a:p>
            <a:p>
              <a:pPr eaLnBrk="1" hangingPunct="1">
                <a:spcBef>
                  <a:spcPct val="0"/>
                </a:spcBef>
                <a:buFontTx/>
                <a:buNone/>
              </a:pPr>
              <a:r>
                <a:rPr lang="ja-JP" altLang="en-US" sz="900" i="1"/>
                <a:t>食品廃棄物</a:t>
              </a:r>
            </a:p>
          </p:txBody>
        </p:sp>
        <p:cxnSp>
          <p:nvCxnSpPr>
            <p:cNvPr id="7198" name="直線矢印コネクタ 50">
              <a:extLst>
                <a:ext uri="{FF2B5EF4-FFF2-40B4-BE49-F238E27FC236}">
                  <a16:creationId xmlns:a16="http://schemas.microsoft.com/office/drawing/2014/main" id="{DC6A29B1-26FE-AA55-55C1-1B072BF86BBE}"/>
                </a:ext>
              </a:extLst>
            </p:cNvPr>
            <p:cNvCxnSpPr>
              <a:cxnSpLocks noChangeShapeType="1"/>
            </p:cNvCxnSpPr>
            <p:nvPr/>
          </p:nvCxnSpPr>
          <p:spPr bwMode="auto">
            <a:xfrm>
              <a:off x="6273787" y="2463752"/>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7199" name="Picture 12" descr="D:\Temporary Internet Files\Temporary Internet Files\Content.IE5\UW28CLDZ\MCj01497100000[1].wmf">
              <a:extLst>
                <a:ext uri="{FF2B5EF4-FFF2-40B4-BE49-F238E27FC236}">
                  <a16:creationId xmlns:a16="http://schemas.microsoft.com/office/drawing/2014/main" id="{402C0F13-7E12-3E60-3698-D0BEF61876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6617" y="2570198"/>
              <a:ext cx="724881" cy="33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0" name="テキスト ボックス 47">
              <a:extLst>
                <a:ext uri="{FF2B5EF4-FFF2-40B4-BE49-F238E27FC236}">
                  <a16:creationId xmlns:a16="http://schemas.microsoft.com/office/drawing/2014/main" id="{267E7285-F434-16F1-9219-F656B704B4DE}"/>
                </a:ext>
              </a:extLst>
            </p:cNvPr>
            <p:cNvSpPr txBox="1">
              <a:spLocks noChangeArrowheads="1"/>
            </p:cNvSpPr>
            <p:nvPr/>
          </p:nvSpPr>
          <p:spPr bwMode="auto">
            <a:xfrm>
              <a:off x="7019391" y="2189825"/>
              <a:ext cx="323239" cy="1080000"/>
            </a:xfrm>
            <a:prstGeom prst="rect">
              <a:avLst/>
            </a:prstGeom>
            <a:solidFill>
              <a:schemeClr val="accent1"/>
            </a:solidFill>
            <a:ln w="9525">
              <a:solidFill>
                <a:schemeClr val="tx1"/>
              </a:solidFill>
              <a:miter lim="800000"/>
              <a:headEnd/>
              <a:tailEnd/>
            </a:ln>
          </p:spPr>
          <p:txBody>
            <a:bodyPr vert="eaVert"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▲▲システム</a:t>
              </a:r>
            </a:p>
          </p:txBody>
        </p:sp>
        <p:sp>
          <p:nvSpPr>
            <p:cNvPr id="7201" name="右矢印 53">
              <a:extLst>
                <a:ext uri="{FF2B5EF4-FFF2-40B4-BE49-F238E27FC236}">
                  <a16:creationId xmlns:a16="http://schemas.microsoft.com/office/drawing/2014/main" id="{D659A20F-3484-3E7A-6DED-47103AD78B8D}"/>
                </a:ext>
              </a:extLst>
            </p:cNvPr>
            <p:cNvSpPr>
              <a:spLocks noChangeArrowheads="1"/>
            </p:cNvSpPr>
            <p:nvPr/>
          </p:nvSpPr>
          <p:spPr bwMode="auto">
            <a:xfrm>
              <a:off x="7428171" y="2375583"/>
              <a:ext cx="667901" cy="708484"/>
            </a:xfrm>
            <a:prstGeom prst="rightArrow">
              <a:avLst>
                <a:gd name="adj1" fmla="val 50000"/>
                <a:gd name="adj2" fmla="val 50000"/>
              </a:avLst>
            </a:prstGeom>
            <a:solidFill>
              <a:schemeClr val="accent1"/>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可燃性</a:t>
              </a:r>
              <a:endParaRPr lang="en-US" altLang="ja-JP" sz="900" i="1"/>
            </a:p>
            <a:p>
              <a:pPr eaLnBrk="1" hangingPunct="1">
                <a:spcBef>
                  <a:spcPct val="0"/>
                </a:spcBef>
                <a:buFontTx/>
                <a:buNone/>
              </a:pPr>
              <a:r>
                <a:rPr lang="ja-JP" altLang="en-US" sz="900" i="1"/>
                <a:t>ガス</a:t>
              </a:r>
            </a:p>
          </p:txBody>
        </p:sp>
        <p:sp>
          <p:nvSpPr>
            <p:cNvPr id="7202" name="テキスト ボックス 158">
              <a:extLst>
                <a:ext uri="{FF2B5EF4-FFF2-40B4-BE49-F238E27FC236}">
                  <a16:creationId xmlns:a16="http://schemas.microsoft.com/office/drawing/2014/main" id="{189C434F-A78E-7853-FA11-025F9BEF03B7}"/>
                </a:ext>
              </a:extLst>
            </p:cNvPr>
            <p:cNvSpPr txBox="1">
              <a:spLocks noChangeArrowheads="1"/>
            </p:cNvSpPr>
            <p:nvPr/>
          </p:nvSpPr>
          <p:spPr bwMode="auto">
            <a:xfrm>
              <a:off x="8173955" y="2189825"/>
              <a:ext cx="338400" cy="1080000"/>
            </a:xfrm>
            <a:prstGeom prst="rect">
              <a:avLst/>
            </a:prstGeom>
            <a:solidFill>
              <a:schemeClr val="accent1"/>
            </a:solidFill>
            <a:ln w="9525">
              <a:solidFill>
                <a:schemeClr val="tx1"/>
              </a:solidFill>
              <a:miter lim="800000"/>
              <a:headEnd/>
              <a:tailEnd/>
            </a:ln>
          </p:spPr>
          <p:txBody>
            <a:bodyPr vert="eaVert"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ガスエンジン</a:t>
              </a:r>
              <a:endParaRPr lang="en-US" altLang="ja-JP" sz="900" i="1"/>
            </a:p>
            <a:p>
              <a:pPr algn="ctr" eaLnBrk="1" hangingPunct="1">
                <a:spcBef>
                  <a:spcPct val="0"/>
                </a:spcBef>
                <a:buFontTx/>
                <a:buNone/>
              </a:pPr>
              <a:r>
                <a:rPr lang="ja-JP" altLang="en-US" sz="900" i="1"/>
                <a:t>発電機</a:t>
              </a:r>
            </a:p>
          </p:txBody>
        </p:sp>
        <p:sp>
          <p:nvSpPr>
            <p:cNvPr id="7203" name="右矢印 159">
              <a:extLst>
                <a:ext uri="{FF2B5EF4-FFF2-40B4-BE49-F238E27FC236}">
                  <a16:creationId xmlns:a16="http://schemas.microsoft.com/office/drawing/2014/main" id="{ACCE991A-6626-B257-7E9A-F4B1DC146034}"/>
                </a:ext>
              </a:extLst>
            </p:cNvPr>
            <p:cNvSpPr>
              <a:spLocks noChangeArrowheads="1"/>
            </p:cNvSpPr>
            <p:nvPr/>
          </p:nvSpPr>
          <p:spPr bwMode="auto">
            <a:xfrm>
              <a:off x="8575986" y="2299466"/>
              <a:ext cx="697251" cy="328572"/>
            </a:xfrm>
            <a:prstGeom prst="rightArrow">
              <a:avLst>
                <a:gd name="adj1" fmla="val 50000"/>
                <a:gd name="adj2" fmla="val 49996"/>
              </a:avLst>
            </a:prstGeom>
            <a:solidFill>
              <a:srgbClr val="FFFF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電力</a:t>
              </a:r>
            </a:p>
          </p:txBody>
        </p:sp>
        <p:sp>
          <p:nvSpPr>
            <p:cNvPr id="7204" name="右矢印 160">
              <a:extLst>
                <a:ext uri="{FF2B5EF4-FFF2-40B4-BE49-F238E27FC236}">
                  <a16:creationId xmlns:a16="http://schemas.microsoft.com/office/drawing/2014/main" id="{B5966A12-EEBA-4BFF-5E17-865AB4C9202C}"/>
                </a:ext>
              </a:extLst>
            </p:cNvPr>
            <p:cNvSpPr>
              <a:spLocks noChangeArrowheads="1"/>
            </p:cNvSpPr>
            <p:nvPr/>
          </p:nvSpPr>
          <p:spPr bwMode="auto">
            <a:xfrm>
              <a:off x="8580343" y="2728367"/>
              <a:ext cx="688536" cy="349108"/>
            </a:xfrm>
            <a:prstGeom prst="rightArrow">
              <a:avLst>
                <a:gd name="adj1" fmla="val 50000"/>
                <a:gd name="adj2" fmla="val 49992"/>
              </a:avLst>
            </a:prstGeom>
            <a:solidFill>
              <a:srgbClr val="FFC0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温水</a:t>
              </a:r>
            </a:p>
          </p:txBody>
        </p:sp>
        <p:sp>
          <p:nvSpPr>
            <p:cNvPr id="7205" name="線吹き出し 2 4">
              <a:extLst>
                <a:ext uri="{FF2B5EF4-FFF2-40B4-BE49-F238E27FC236}">
                  <a16:creationId xmlns:a16="http://schemas.microsoft.com/office/drawing/2014/main" id="{E1A285F8-D536-CEF1-5266-1F104A05FCEE}"/>
                </a:ext>
              </a:extLst>
            </p:cNvPr>
            <p:cNvSpPr>
              <a:spLocks/>
            </p:cNvSpPr>
            <p:nvPr/>
          </p:nvSpPr>
          <p:spPr bwMode="auto">
            <a:xfrm>
              <a:off x="6256033" y="1838026"/>
              <a:ext cx="600795" cy="248260"/>
            </a:xfrm>
            <a:prstGeom prst="callout2">
              <a:avLst>
                <a:gd name="adj1" fmla="val 44532"/>
                <a:gd name="adj2" fmla="val 97704"/>
                <a:gd name="adj3" fmla="val 47940"/>
                <a:gd name="adj4" fmla="val 120116"/>
                <a:gd name="adj5" fmla="val 135009"/>
                <a:gd name="adj6" fmla="val 136551"/>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開発内容</a:t>
              </a:r>
            </a:p>
          </p:txBody>
        </p:sp>
        <p:sp>
          <p:nvSpPr>
            <p:cNvPr id="7206" name="線吹き出し 2 76">
              <a:extLst>
                <a:ext uri="{FF2B5EF4-FFF2-40B4-BE49-F238E27FC236}">
                  <a16:creationId xmlns:a16="http://schemas.microsoft.com/office/drawing/2014/main" id="{1ADCF82F-5A93-BEDA-E0F3-9969EBC5FA5D}"/>
                </a:ext>
              </a:extLst>
            </p:cNvPr>
            <p:cNvSpPr>
              <a:spLocks/>
            </p:cNvSpPr>
            <p:nvPr/>
          </p:nvSpPr>
          <p:spPr bwMode="auto">
            <a:xfrm>
              <a:off x="8937197" y="1576133"/>
              <a:ext cx="600795" cy="248260"/>
            </a:xfrm>
            <a:prstGeom prst="callout2">
              <a:avLst>
                <a:gd name="adj1" fmla="val 44532"/>
                <a:gd name="adj2" fmla="val -3764"/>
                <a:gd name="adj3" fmla="val 44532"/>
                <a:gd name="adj4" fmla="val -27856"/>
                <a:gd name="adj5" fmla="val 94083"/>
                <a:gd name="adj6" fmla="val -36787"/>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実証範囲</a:t>
              </a:r>
            </a:p>
          </p:txBody>
        </p:sp>
        <p:cxnSp>
          <p:nvCxnSpPr>
            <p:cNvPr id="7207" name="直線矢印コネクタ 50">
              <a:extLst>
                <a:ext uri="{FF2B5EF4-FFF2-40B4-BE49-F238E27FC236}">
                  <a16:creationId xmlns:a16="http://schemas.microsoft.com/office/drawing/2014/main" id="{E4D86689-C96B-70E2-C9D9-6D89D3F342EE}"/>
                </a:ext>
              </a:extLst>
            </p:cNvPr>
            <p:cNvCxnSpPr>
              <a:cxnSpLocks noChangeShapeType="1"/>
            </p:cNvCxnSpPr>
            <p:nvPr/>
          </p:nvCxnSpPr>
          <p:spPr bwMode="auto">
            <a:xfrm flipV="1">
              <a:off x="6273787" y="2891124"/>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 name="雲 2">
              <a:extLst>
                <a:ext uri="{FF2B5EF4-FFF2-40B4-BE49-F238E27FC236}">
                  <a16:creationId xmlns:a16="http://schemas.microsoft.com/office/drawing/2014/main" id="{D90494DE-6AC4-8155-43FC-1722B9FF8A46}"/>
                </a:ext>
              </a:extLst>
            </p:cNvPr>
            <p:cNvSpPr/>
            <p:nvPr/>
          </p:nvSpPr>
          <p:spPr bwMode="auto">
            <a:xfrm>
              <a:off x="9306398" y="2032118"/>
              <a:ext cx="366797" cy="1170945"/>
            </a:xfrm>
            <a:prstGeom prst="cloud">
              <a:avLst/>
            </a:prstGeom>
            <a:solidFill>
              <a:schemeClr val="accent1"/>
            </a:solidFill>
            <a:ln w="9525" cap="flat" cmpd="sng" algn="ctr">
              <a:solidFill>
                <a:schemeClr val="accent1"/>
              </a:solidFill>
              <a:prstDash val="solid"/>
              <a:round/>
              <a:headEnd type="none" w="med" len="med"/>
              <a:tailEnd type="none" w="med" len="med"/>
            </a:ln>
            <a:effectLst/>
          </p:spPr>
          <p:txBody>
            <a:bodyPr wrap="none" anchor="ctr"/>
            <a:lstStyle/>
            <a:p>
              <a:pPr algn="ctr" eaLnBrk="1" hangingPunct="1">
                <a:defRPr/>
              </a:pPr>
              <a:r>
                <a:rPr lang="ja-JP" altLang="en-US" sz="900" i="1" dirty="0">
                  <a:latin typeface="Arial" charset="0"/>
                </a:rPr>
                <a:t>地域</a:t>
              </a:r>
              <a:endParaRPr lang="en-US" altLang="ja-JP" sz="900" i="1" dirty="0">
                <a:latin typeface="Arial" charset="0"/>
              </a:endParaRPr>
            </a:p>
            <a:p>
              <a:pPr algn="ctr" eaLnBrk="1" hangingPunct="1">
                <a:defRPr/>
              </a:pPr>
              <a:r>
                <a:rPr lang="ja-JP" altLang="en-US" sz="900" i="1" dirty="0">
                  <a:latin typeface="Arial" charset="0"/>
                </a:rPr>
                <a:t>エネルギー</a:t>
              </a:r>
              <a:endParaRPr lang="en-US" altLang="ja-JP" sz="900" i="1" dirty="0">
                <a:latin typeface="Arial" charset="0"/>
              </a:endParaRPr>
            </a:p>
            <a:p>
              <a:pPr algn="ctr" eaLnBrk="1" hangingPunct="1">
                <a:defRPr/>
              </a:pPr>
              <a:r>
                <a:rPr lang="ja-JP" altLang="en-US" sz="900" i="1" dirty="0">
                  <a:latin typeface="Arial" charset="0"/>
                </a:rPr>
                <a:t>需要</a:t>
              </a:r>
            </a:p>
          </p:txBody>
        </p:sp>
        <p:sp>
          <p:nvSpPr>
            <p:cNvPr id="7209" name="正方形/長方形 4">
              <a:extLst>
                <a:ext uri="{FF2B5EF4-FFF2-40B4-BE49-F238E27FC236}">
                  <a16:creationId xmlns:a16="http://schemas.microsoft.com/office/drawing/2014/main" id="{81EC5EB0-E268-AB96-F3DA-D79AB77F4429}"/>
                </a:ext>
              </a:extLst>
            </p:cNvPr>
            <p:cNvSpPr>
              <a:spLocks noChangeArrowheads="1"/>
            </p:cNvSpPr>
            <p:nvPr/>
          </p:nvSpPr>
          <p:spPr bwMode="auto">
            <a:xfrm>
              <a:off x="7222122" y="1851781"/>
              <a:ext cx="1080000" cy="288000"/>
            </a:xfrm>
            <a:prstGeom prst="rect">
              <a:avLst/>
            </a:prstGeom>
            <a:solidFill>
              <a:schemeClr val="accent1"/>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t>廃棄物処理事業者</a:t>
              </a:r>
              <a:endParaRPr lang="en-US" altLang="ja-JP" sz="900" i="1"/>
            </a:p>
            <a:p>
              <a:pPr algn="ctr" eaLnBrk="1" hangingPunct="1"/>
              <a:r>
                <a:rPr lang="ja-JP" altLang="en-US" sz="900" i="1"/>
                <a:t>（ユーザ）</a:t>
              </a:r>
            </a:p>
          </p:txBody>
        </p:sp>
        <p:cxnSp>
          <p:nvCxnSpPr>
            <p:cNvPr id="7210" name="カギ線コネクタ 9">
              <a:extLst>
                <a:ext uri="{FF2B5EF4-FFF2-40B4-BE49-F238E27FC236}">
                  <a16:creationId xmlns:a16="http://schemas.microsoft.com/office/drawing/2014/main" id="{B2EFCEFC-D971-7C42-A6AE-0691E1D2E834}"/>
                </a:ext>
              </a:extLst>
            </p:cNvPr>
            <p:cNvCxnSpPr>
              <a:cxnSpLocks noChangeShapeType="1"/>
              <a:stCxn id="7209" idx="1"/>
              <a:endCxn id="7200" idx="0"/>
            </p:cNvCxnSpPr>
            <p:nvPr/>
          </p:nvCxnSpPr>
          <p:spPr bwMode="auto">
            <a:xfrm rot="10800000" flipV="1">
              <a:off x="7181012" y="1995782"/>
              <a:ext cx="41110" cy="19404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211" name="カギ線コネクタ 85">
              <a:extLst>
                <a:ext uri="{FF2B5EF4-FFF2-40B4-BE49-F238E27FC236}">
                  <a16:creationId xmlns:a16="http://schemas.microsoft.com/office/drawing/2014/main" id="{AA4083A6-6B35-A9C3-6F83-C32A131223F7}"/>
                </a:ext>
              </a:extLst>
            </p:cNvPr>
            <p:cNvCxnSpPr>
              <a:cxnSpLocks noChangeShapeType="1"/>
              <a:stCxn id="7209" idx="3"/>
              <a:endCxn id="7202" idx="0"/>
            </p:cNvCxnSpPr>
            <p:nvPr/>
          </p:nvCxnSpPr>
          <p:spPr bwMode="auto">
            <a:xfrm>
              <a:off x="8302122" y="1995781"/>
              <a:ext cx="41033" cy="194044"/>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15" name="正方形/長方形 14">
            <a:extLst>
              <a:ext uri="{FF2B5EF4-FFF2-40B4-BE49-F238E27FC236}">
                <a16:creationId xmlns:a16="http://schemas.microsoft.com/office/drawing/2014/main" id="{9EC50D28-A059-587A-A70C-3B4EF9FAEB1F}"/>
              </a:ext>
            </a:extLst>
          </p:cNvPr>
          <p:cNvSpPr/>
          <p:nvPr/>
        </p:nvSpPr>
        <p:spPr>
          <a:xfrm>
            <a:off x="5243513" y="3324225"/>
            <a:ext cx="1012825" cy="238125"/>
          </a:xfrm>
          <a:prstGeom prst="rect">
            <a:avLst/>
          </a:prstGeom>
        </p:spPr>
        <p:txBody>
          <a:bodyPr wrap="none">
            <a:spAutoFit/>
          </a:bodyPr>
          <a:lstStyle/>
          <a:p>
            <a:pPr eaLnBrk="1" hangingPunct="1">
              <a:lnSpc>
                <a:spcPct val="90000"/>
              </a:lnSpc>
              <a:defRPr/>
            </a:pPr>
            <a:r>
              <a:rPr lang="ja-JP" altLang="en-US" sz="1050" i="1" dirty="0">
                <a:latin typeface="Century" panose="02040604050505020304" pitchFamily="18" charset="0"/>
                <a:ea typeface="ＭＳ Ｐゴシック" charset="-128"/>
              </a:rPr>
              <a:t>・システム構成</a:t>
            </a:r>
            <a:endParaRPr lang="en-US" altLang="ja-JP" sz="1050" i="1" dirty="0">
              <a:latin typeface="Century" panose="02040604050505020304" pitchFamily="18" charset="0"/>
              <a:ea typeface="ＭＳ Ｐゴシック" charset="-128"/>
            </a:endParaRPr>
          </a:p>
        </p:txBody>
      </p:sp>
      <p:sp>
        <p:nvSpPr>
          <p:cNvPr id="81" name="Text Box 11">
            <a:extLst>
              <a:ext uri="{FF2B5EF4-FFF2-40B4-BE49-F238E27FC236}">
                <a16:creationId xmlns:a16="http://schemas.microsoft.com/office/drawing/2014/main" id="{B1DAAD73-5FED-EF06-A604-43D30B7AD37B}"/>
              </a:ext>
            </a:extLst>
          </p:cNvPr>
          <p:cNvSpPr txBox="1">
            <a:spLocks noChangeArrowheads="1"/>
          </p:cNvSpPr>
          <p:nvPr/>
        </p:nvSpPr>
        <p:spPr bwMode="auto">
          <a:xfrm>
            <a:off x="7338581" y="327705"/>
            <a:ext cx="1105693" cy="415498"/>
          </a:xfrm>
          <a:prstGeom prst="rect">
            <a:avLst/>
          </a:prstGeom>
          <a:no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2075" indent="-92075" eaLnBrk="1" hangingPunct="1">
              <a:spcBef>
                <a:spcPct val="50000"/>
              </a:spcBef>
              <a:buFontTx/>
              <a:buNone/>
              <a:defRPr/>
            </a:pPr>
            <a:r>
              <a:rPr lang="en-US" altLang="ja-JP" sz="1050" i="1" dirty="0"/>
              <a:t>※</a:t>
            </a:r>
            <a:r>
              <a:rPr lang="ja-JP" altLang="en-US" sz="1050" i="1" dirty="0"/>
              <a:t>１ページ以内に収めること。</a:t>
            </a:r>
          </a:p>
        </p:txBody>
      </p:sp>
      <p:sp>
        <p:nvSpPr>
          <p:cNvPr id="7191" name="スライド番号プレースホルダー 1">
            <a:extLst>
              <a:ext uri="{FF2B5EF4-FFF2-40B4-BE49-F238E27FC236}">
                <a16:creationId xmlns:a16="http://schemas.microsoft.com/office/drawing/2014/main" id="{5A46E440-A8C1-EAC3-F09D-ABB38CDF1FFD}"/>
              </a:ext>
            </a:extLst>
          </p:cNvPr>
          <p:cNvSpPr>
            <a:spLocks noGrp="1"/>
          </p:cNvSpPr>
          <p:nvPr>
            <p:ph type="sldNum" sz="quarter" idx="12"/>
          </p:nvPr>
        </p:nvSpPr>
        <p:spPr>
          <a:xfrm>
            <a:off x="7942263" y="6934201"/>
            <a:ext cx="2393950" cy="2762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E133F15-82A1-4C70-8DCB-A538F58F68B6}" type="slidenum">
              <a:rPr lang="en-US" altLang="ja-JP" smtClean="0"/>
              <a:pPr/>
              <a:t>8</a:t>
            </a:fld>
            <a:endParaRPr lang="en-US" altLang="ja-JP" dirty="0"/>
          </a:p>
        </p:txBody>
      </p:sp>
      <p:sp>
        <p:nvSpPr>
          <p:cNvPr id="2" name="星 7 1">
            <a:extLst>
              <a:ext uri="{FF2B5EF4-FFF2-40B4-BE49-F238E27FC236}">
                <a16:creationId xmlns:a16="http://schemas.microsoft.com/office/drawing/2014/main" id="{F7E62FBE-19C4-F884-8F7A-418A4E875CDD}"/>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 name="テキスト ボックス 4">
            <a:extLst>
              <a:ext uri="{FF2B5EF4-FFF2-40B4-BE49-F238E27FC236}">
                <a16:creationId xmlns:a16="http://schemas.microsoft.com/office/drawing/2014/main" id="{E3E3E7FE-6BA1-048F-A765-45EC0772F91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059E7F19-2178-8E74-EF5F-FEDE5C8AA93F}"/>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1" name="テキスト ボックス 37">
            <a:extLst>
              <a:ext uri="{FF2B5EF4-FFF2-40B4-BE49-F238E27FC236}">
                <a16:creationId xmlns:a16="http://schemas.microsoft.com/office/drawing/2014/main" id="{BFF778F4-119E-BD26-AB3B-527AA6507A65}"/>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④</a:t>
            </a:r>
            <a:r>
              <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エネルギー起源ＣＯ２削減効果</a:t>
            </a:r>
            <a:r>
              <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220" name="Text Box 62">
            <a:extLst>
              <a:ext uri="{FF2B5EF4-FFF2-40B4-BE49-F238E27FC236}">
                <a16:creationId xmlns:a16="http://schemas.microsoft.com/office/drawing/2014/main" id="{1515165D-5D4F-C06E-9C02-B8B03B8CA0EA}"/>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50000"/>
              </a:spcBef>
              <a:spcAft>
                <a:spcPct val="0"/>
              </a:spcAft>
              <a:buClrTx/>
              <a:buSzTx/>
              <a:buFontTx/>
              <a:buNone/>
              <a:tabLst/>
              <a:defRPr/>
            </a:pPr>
            <a:r>
              <a:rPr kumimoji="1" lang="ja-JP" altLang="en-US"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2</a:t>
            </a:r>
            <a:r>
              <a:rPr kumimoji="1" lang="ja-JP" altLang="en-US"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）実施計画等</a:t>
            </a:r>
          </a:p>
        </p:txBody>
      </p:sp>
      <p:sp>
        <p:nvSpPr>
          <p:cNvPr id="6159" name="Rectangle 215">
            <a:extLst>
              <a:ext uri="{FF2B5EF4-FFF2-40B4-BE49-F238E27FC236}">
                <a16:creationId xmlns:a16="http://schemas.microsoft.com/office/drawing/2014/main" id="{D1F28C28-F3A8-A3C2-5182-ECDCDF752B91}"/>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①</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実施体制</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技術開発機関等</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が</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取り組む技術開発項目を、</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関連</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分野の知見・過去の業績と</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とも</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に簡潔に記載してください。</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併せて、</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事業終了後の</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実用化・</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製品化・</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販売</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を担当する者（メーカー等）が</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明確に分かるように</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、可能であれば、事業期間中に実用化を担当する技術開発機関等内での連携に向けたスケジュールや作業フロー（例：○○開発部との協議を○○から開始）を記載してください</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技術開発・実証の実施や事業化に当たり必要な場所、設備等の提供、合意形成等を行うステークホルダーがいる場合は、協力者として記載してください。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製品化・販売を担当する事業者が実施体制内にいない場合には、余白に候補事業者を記載し、現時点での調整状況を簡潔に記載してください。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＜記入例＞</a:t>
            </a:r>
            <a:endParaRPr kumimoji="1" lang="en-US" altLang="ja-JP" sz="105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endPar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6160" name="Rectangle 215">
            <a:extLst>
              <a:ext uri="{FF2B5EF4-FFF2-40B4-BE49-F238E27FC236}">
                <a16:creationId xmlns:a16="http://schemas.microsoft.com/office/drawing/2014/main" id="{884C57AB-1C8A-610F-A1E5-A133B87055E4}"/>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2550" marR="0" lvl="0" indent="-82550" algn="l" defTabSz="914400" rtl="0" eaLnBrk="1" fontAlgn="base" latinLnBrk="0" hangingPunct="1">
              <a:lnSpc>
                <a:spcPct val="90000"/>
              </a:lnSpc>
              <a:spcBef>
                <a:spcPct val="20000"/>
              </a:spcBef>
              <a:spcAft>
                <a:spcPct val="0"/>
              </a:spcAft>
              <a:buClrTx/>
              <a:buSzTx/>
              <a:buFontTx/>
              <a:buNone/>
              <a:tabLst/>
              <a:defRPr/>
            </a:pP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②</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実施スケジュール</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事業実施スケジュール及び事業費について、技術開発項目ごとに、本様式内</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panose="020B0600070205080204" pitchFamily="50" charset="-128"/>
                <a:cs typeface="+mn-cs"/>
              </a:rPr>
              <a:t>「○実施に伴う経費」や</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申請書に記載の費用との整合が取れるように記載してください。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補助事業の場合は、技術開発項目ごとに事業費を記載するとともに、環境省からの補助金交付額（補助事業費の</a:t>
            </a: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1/2</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以内）を合計欄で示してください。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pSp>
        <p:nvGrpSpPr>
          <p:cNvPr id="9223" name="グループ化 1">
            <a:extLst>
              <a:ext uri="{FF2B5EF4-FFF2-40B4-BE49-F238E27FC236}">
                <a16:creationId xmlns:a16="http://schemas.microsoft.com/office/drawing/2014/main" id="{6050D1F6-F7B7-B16E-799B-4C6539288622}"/>
              </a:ext>
            </a:extLst>
          </p:cNvPr>
          <p:cNvGrpSpPr>
            <a:grpSpLocks/>
          </p:cNvGrpSpPr>
          <p:nvPr/>
        </p:nvGrpSpPr>
        <p:grpSpPr bwMode="auto">
          <a:xfrm>
            <a:off x="373063" y="2076450"/>
            <a:ext cx="4600575" cy="1968500"/>
            <a:chOff x="512763" y="1781026"/>
            <a:chExt cx="4599865" cy="1969611"/>
          </a:xfrm>
        </p:grpSpPr>
        <p:sp>
          <p:nvSpPr>
            <p:cNvPr id="9309" name="Text Box 46">
              <a:extLst>
                <a:ext uri="{FF2B5EF4-FFF2-40B4-BE49-F238E27FC236}">
                  <a16:creationId xmlns:a16="http://schemas.microsoft.com/office/drawing/2014/main" id="{8AA87903-4630-5039-BB1A-ECF633ABB3D4}"/>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XX</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）社</a:t>
              </a:r>
            </a:p>
          </p:txBody>
        </p:sp>
        <p:sp>
          <p:nvSpPr>
            <p:cNvPr id="9310" name="Text Box 48">
              <a:extLst>
                <a:ext uri="{FF2B5EF4-FFF2-40B4-BE49-F238E27FC236}">
                  <a16:creationId xmlns:a16="http://schemas.microsoft.com/office/drawing/2014/main" id="{23CBA6AC-CA53-ED68-D0EE-7AD83EDBE3F6}"/>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YY</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）社</a:t>
              </a:r>
            </a:p>
          </p:txBody>
        </p:sp>
        <p:cxnSp>
          <p:nvCxnSpPr>
            <p:cNvPr id="9311" name="AutoShape 51">
              <a:extLst>
                <a:ext uri="{FF2B5EF4-FFF2-40B4-BE49-F238E27FC236}">
                  <a16:creationId xmlns:a16="http://schemas.microsoft.com/office/drawing/2014/main" id="{C6978C8D-C997-AB61-A0C6-2A1CB3E58F11}"/>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4EE30321-CDBD-AE33-8F51-893FA186EF15}"/>
                </a:ext>
              </a:extLst>
            </p:cNvPr>
            <p:cNvSpPr txBox="1">
              <a:spLocks noChangeArrowheads="1"/>
            </p:cNvSpPr>
            <p:nvPr/>
          </p:nvSpPr>
          <p:spPr bwMode="auto">
            <a:xfrm>
              <a:off x="658670" y="1781026"/>
              <a:ext cx="705138"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代表実施者</a:t>
              </a:r>
            </a:p>
          </p:txBody>
        </p:sp>
        <p:sp>
          <p:nvSpPr>
            <p:cNvPr id="9313" name="Text Box 53">
              <a:extLst>
                <a:ext uri="{FF2B5EF4-FFF2-40B4-BE49-F238E27FC236}">
                  <a16:creationId xmlns:a16="http://schemas.microsoft.com/office/drawing/2014/main" id="{BFA78882-DAA9-EEEE-DACF-3E6790B83CA3}"/>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共同実施者</a:t>
              </a:r>
            </a:p>
          </p:txBody>
        </p:sp>
        <p:sp>
          <p:nvSpPr>
            <p:cNvPr id="9314" name="Text Box 218">
              <a:extLst>
                <a:ext uri="{FF2B5EF4-FFF2-40B4-BE49-F238E27FC236}">
                  <a16:creationId xmlns:a16="http://schemas.microsoft.com/office/drawing/2014/main" id="{29F935F9-A937-3350-46BC-CB98A7FB1CD2}"/>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ZZ</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）大学</a:t>
              </a:r>
            </a:p>
          </p:txBody>
        </p:sp>
        <p:sp>
          <p:nvSpPr>
            <p:cNvPr id="9315" name="Text Box 219">
              <a:extLst>
                <a:ext uri="{FF2B5EF4-FFF2-40B4-BE49-F238E27FC236}">
                  <a16:creationId xmlns:a16="http://schemas.microsoft.com/office/drawing/2014/main" id="{CD33C94D-D033-94AA-A6C7-F600A656E004}"/>
                </a:ext>
              </a:extLst>
            </p:cNvPr>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WW</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）市</a:t>
              </a:r>
            </a:p>
          </p:txBody>
        </p:sp>
        <p:cxnSp>
          <p:nvCxnSpPr>
            <p:cNvPr id="9316" name="AutoShape 222">
              <a:extLst>
                <a:ext uri="{FF2B5EF4-FFF2-40B4-BE49-F238E27FC236}">
                  <a16:creationId xmlns:a16="http://schemas.microsoft.com/office/drawing/2014/main" id="{B7DAA8FF-185E-B7D3-080A-4E51211B7D0A}"/>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69FF1CCA-EA15-0682-D114-A4F0A38629B9}"/>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共同実施者</a:t>
              </a:r>
            </a:p>
          </p:txBody>
        </p:sp>
        <p:sp>
          <p:nvSpPr>
            <p:cNvPr id="9318" name="Text Box 272">
              <a:extLst>
                <a:ext uri="{FF2B5EF4-FFF2-40B4-BE49-F238E27FC236}">
                  <a16:creationId xmlns:a16="http://schemas.microsoft.com/office/drawing/2014/main" id="{6211773E-AC72-0C8D-10C6-D479E0C1E6D6}"/>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協力者</a:t>
              </a:r>
            </a:p>
          </p:txBody>
        </p:sp>
        <p:sp>
          <p:nvSpPr>
            <p:cNvPr id="9319" name="Text Box 217">
              <a:extLst>
                <a:ext uri="{FF2B5EF4-FFF2-40B4-BE49-F238E27FC236}">
                  <a16:creationId xmlns:a16="http://schemas.microsoft.com/office/drawing/2014/main" id="{E64A1CA1-8D95-DA39-E863-D982146192B8}"/>
                </a:ext>
              </a:extLst>
            </p:cNvPr>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P</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システムの開発、総括）</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○○システムの開発実績あり</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endPar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事業終了後の製品化・販売を担当</a:t>
              </a:r>
            </a:p>
          </p:txBody>
        </p:sp>
        <p:sp>
          <p:nvSpPr>
            <p:cNvPr id="9320" name="Text Box 224">
              <a:extLst>
                <a:ext uri="{FF2B5EF4-FFF2-40B4-BE49-F238E27FC236}">
                  <a16:creationId xmlns:a16="http://schemas.microsoft.com/office/drawing/2014/main" id="{57B0D4AB-98BD-DA58-441F-DAD3AEC49DA2}"/>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Q</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p>
          </p:txBody>
        </p:sp>
        <p:sp>
          <p:nvSpPr>
            <p:cNvPr id="9321" name="Text Box 225">
              <a:extLst>
                <a:ext uri="{FF2B5EF4-FFF2-40B4-BE49-F238E27FC236}">
                  <a16:creationId xmlns:a16="http://schemas.microsoft.com/office/drawing/2014/main" id="{F40EF0C6-1498-1BBC-C1FE-C5384777B0B6}"/>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R</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要素の開発）</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p>
          </p:txBody>
        </p:sp>
        <p:sp>
          <p:nvSpPr>
            <p:cNvPr id="9322" name="Text Box 226">
              <a:extLst>
                <a:ext uri="{FF2B5EF4-FFF2-40B4-BE49-F238E27FC236}">
                  <a16:creationId xmlns:a16="http://schemas.microsoft.com/office/drawing/2014/main" id="{7BB0F441-CEE4-4F70-D8B8-88480BB1D3BC}"/>
                </a:ext>
              </a:extLst>
            </p:cNvPr>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（実証フィールドの提供）</a:t>
              </a:r>
              <a:endParaRPr kumimoji="1" lang="en-US" altLang="ja-JP"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○○の実証に適した○○地区を</a:t>
              </a:r>
              <a:endParaRPr kumimoji="1" lang="en-US" altLang="ja-JP"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実証フィールドとして提供</a:t>
              </a:r>
            </a:p>
          </p:txBody>
        </p:sp>
        <p:sp>
          <p:nvSpPr>
            <p:cNvPr id="9323" name="Line 270">
              <a:extLst>
                <a:ext uri="{FF2B5EF4-FFF2-40B4-BE49-F238E27FC236}">
                  <a16:creationId xmlns:a16="http://schemas.microsoft.com/office/drawing/2014/main" id="{3FD9CB9D-8B1A-4FFB-CFAC-CDFF8AEA622A}"/>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sp>
        <p:nvSpPr>
          <p:cNvPr id="6168" name="Text Box 31">
            <a:extLst>
              <a:ext uri="{FF2B5EF4-FFF2-40B4-BE49-F238E27FC236}">
                <a16:creationId xmlns:a16="http://schemas.microsoft.com/office/drawing/2014/main" id="{845F2964-8A88-1F1D-536A-681102600631}"/>
              </a:ext>
            </a:extLst>
          </p:cNvPr>
          <p:cNvSpPr txBox="1">
            <a:spLocks noChangeArrowheads="1"/>
          </p:cNvSpPr>
          <p:nvPr/>
        </p:nvSpPr>
        <p:spPr bwMode="auto">
          <a:xfrm>
            <a:off x="5133975" y="366713"/>
            <a:ext cx="5003800" cy="4794359"/>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③</a:t>
            </a:r>
            <a:r>
              <a:rPr kumimoji="1" lang="en-US" altLang="ja-JP"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事業化・普及の見込み</a:t>
            </a:r>
            <a:r>
              <a:rPr kumimoji="1" lang="en-US" altLang="ja-JP"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事業化計画</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 </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事業化計画について、以下を参考に記載してください。また、</a:t>
            </a:r>
            <a:r>
              <a:rPr kumimoji="1" lang="ja-JP" altLang="en-US" sz="1050" b="1" i="1" u="sng"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事業終了後の社内体制・サプライヤー・ユーザー・規制当局等関係者との調整、工場立地場所、導入エリア、特許取得の方向性等を詳細に示したロードマップを御提出ください。</a:t>
            </a:r>
            <a:endParaRPr kumimoji="1" lang="en-US" altLang="ja-JP" sz="1050" b="1" i="1" u="sng"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20XX</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年までに、○○の特許を出願／取得した上で、販売開始</a:t>
            </a:r>
            <a:endParaRPr kumimoji="1" lang="en-US" altLang="ja-JP" sz="1050" b="0" i="1" u="none" strike="noStrike" kern="1200" cap="none" spc="0" normalizeH="0" baseline="0" noProof="0" dirty="0">
              <a:ln>
                <a:noFill/>
              </a:ln>
              <a:solidFill>
                <a:srgbClr val="00B05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20YY</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年までに、低コスト化、省力化を実施し、販売開始</a:t>
            </a: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20ZZ</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年を目処とし、関連企業における販売ネットワークを核として、販売開始</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○事業展開における普及の見込み</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普及シナリオを想定するのに必要な以下のような情報を記載してください。普及のためにインフラ等が必要となる場合は、その導入コスト等についても記載してください。</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・対象市場規模、想定事業規模</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・導入コスト目標：○○万円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基又は台（従来品の価格：○○万円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基又は台）</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・運用コスト目標：○○万円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年・基又は台（従来品の価格：○○万円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年・基又は台）</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・製品単純回収年数：○年程度（導入コスト差額</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運用コスト差額）</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○年度別販売見込み</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注：複数の製品がある場合には、それぞれについて記載してください。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○普及におけるリスク（課題・障害）</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・○○の法規制をクリアするために、△△に対しての更なる規制緩和が必要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・○○のインフラ整備や周辺技術の普及等が必要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・○○のコストが高く、新たなマーケットの掘り起こしが必要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29" name="表 28">
            <a:extLst>
              <a:ext uri="{FF2B5EF4-FFF2-40B4-BE49-F238E27FC236}">
                <a16:creationId xmlns:a16="http://schemas.microsoft.com/office/drawing/2014/main" id="{60A4503F-3009-DC44-D9D9-8F55327FE330}"/>
              </a:ext>
            </a:extLst>
          </p:cNvPr>
          <p:cNvGraphicFramePr>
            <a:graphicFrameLocks noGrp="1"/>
          </p:cNvGraphicFramePr>
          <p:nvPr/>
        </p:nvGraphicFramePr>
        <p:xfrm>
          <a:off x="5302250" y="760413"/>
          <a:ext cx="4779963" cy="258762"/>
        </p:xfrm>
        <a:graphic>
          <a:graphicData uri="http://schemas.openxmlformats.org/drawingml/2006/table">
            <a:tbl>
              <a:tblPr/>
              <a:tblGrid>
                <a:gridCol w="1664630">
                  <a:extLst>
                    <a:ext uri="{9D8B030D-6E8A-4147-A177-3AD203B41FA5}">
                      <a16:colId xmlns:a16="http://schemas.microsoft.com/office/drawing/2014/main" val="20000"/>
                    </a:ext>
                  </a:extLst>
                </a:gridCol>
                <a:gridCol w="311533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事業化を担う主たる事業者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事業化を主に担う事業者名を記載してください。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D2AA7E99-EB55-7AD8-83B8-10387557CCB0}"/>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387C567B-F46B-F368-3F1F-4FD821FE1EC6}"/>
              </a:ext>
            </a:extLst>
          </p:cNvPr>
          <p:cNvSpPr txBox="1">
            <a:spLocks noChangeArrowheads="1"/>
          </p:cNvSpPr>
          <p:nvPr/>
        </p:nvSpPr>
        <p:spPr bwMode="auto">
          <a:xfrm>
            <a:off x="8267701" y="379846"/>
            <a:ext cx="1795462" cy="253916"/>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１ページ以内に収めること。</a:t>
            </a:r>
          </a:p>
        </p:txBody>
      </p:sp>
      <p:graphicFrame>
        <p:nvGraphicFramePr>
          <p:cNvPr id="9242" name="Object 2">
            <a:extLst>
              <a:ext uri="{FF2B5EF4-FFF2-40B4-BE49-F238E27FC236}">
                <a16:creationId xmlns:a16="http://schemas.microsoft.com/office/drawing/2014/main" id="{0D747B26-B505-87F4-2EFD-7ADE17B0683A}"/>
              </a:ext>
            </a:extLst>
          </p:cNvPr>
          <p:cNvGraphicFramePr>
            <a:graphicFrameLocks noChangeAspect="1"/>
          </p:cNvGraphicFramePr>
          <p:nvPr>
            <p:extLst>
              <p:ext uri="{D42A27DB-BD31-4B8C-83A1-F6EECF244321}">
                <p14:modId xmlns:p14="http://schemas.microsoft.com/office/powerpoint/2010/main" val="3882096436"/>
              </p:ext>
            </p:extLst>
          </p:nvPr>
        </p:nvGraphicFramePr>
        <p:xfrm>
          <a:off x="390525" y="4846638"/>
          <a:ext cx="4416425" cy="2081212"/>
        </p:xfrm>
        <a:graphic>
          <a:graphicData uri="http://schemas.openxmlformats.org/presentationml/2006/ole">
            <mc:AlternateContent xmlns:mc="http://schemas.openxmlformats.org/markup-compatibility/2006">
              <mc:Choice xmlns:v="urn:schemas-microsoft-com:vml" Requires="v">
                <p:oleObj name="Worksheet" r:id="rId3" imgW="3847944" imgH="1962011" progId="Excel.Sheet.8">
                  <p:embed/>
                </p:oleObj>
              </mc:Choice>
              <mc:Fallback>
                <p:oleObj name="Worksheet" r:id="rId3" imgW="3847944" imgH="1962011" progId="Excel.Sheet.8">
                  <p:embed/>
                  <p:pic>
                    <p:nvPicPr>
                      <p:cNvPr id="9242" name="Object 2">
                        <a:extLst>
                          <a:ext uri="{FF2B5EF4-FFF2-40B4-BE49-F238E27FC236}">
                            <a16:creationId xmlns:a16="http://schemas.microsoft.com/office/drawing/2014/main" id="{0D747B26-B505-87F4-2EFD-7ADE17B0683A}"/>
                          </a:ext>
                        </a:extLst>
                      </p:cNvPr>
                      <p:cNvPicPr>
                        <a:picLocks noChangeAspect="1" noChangeArrowheads="1"/>
                      </p:cNvPicPr>
                      <p:nvPr/>
                    </p:nvPicPr>
                    <p:blipFill>
                      <a:blip r:embed="rId4"/>
                      <a:srcRect/>
                      <a:stretch>
                        <a:fillRect/>
                      </a:stretch>
                    </p:blipFill>
                    <p:spPr bwMode="auto">
                      <a:xfrm>
                        <a:off x="390525" y="4846638"/>
                        <a:ext cx="4416425"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表 33">
            <a:extLst>
              <a:ext uri="{FF2B5EF4-FFF2-40B4-BE49-F238E27FC236}">
                <a16:creationId xmlns:a16="http://schemas.microsoft.com/office/drawing/2014/main" id="{AB8EEA5E-0418-6FBC-2500-6FAC02789E03}"/>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5" name="星 7 34">
            <a:extLst>
              <a:ext uri="{FF2B5EF4-FFF2-40B4-BE49-F238E27FC236}">
                <a16:creationId xmlns:a16="http://schemas.microsoft.com/office/drawing/2014/main" id="{D7184E05-650B-93B7-4984-B0A8588246DB}"/>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endParaRPr>
          </a:p>
        </p:txBody>
      </p:sp>
      <p:sp>
        <p:nvSpPr>
          <p:cNvPr id="9252" name="スライド番号プレースホルダー 1">
            <a:extLst>
              <a:ext uri="{FF2B5EF4-FFF2-40B4-BE49-F238E27FC236}">
                <a16:creationId xmlns:a16="http://schemas.microsoft.com/office/drawing/2014/main" id="{045011AC-51BF-D926-ED68-8863E163D99F}"/>
              </a:ext>
            </a:extLst>
          </p:cNvPr>
          <p:cNvSpPr txBox="1">
            <a:spLocks/>
          </p:cNvSpPr>
          <p:nvPr/>
        </p:nvSpPr>
        <p:spPr bwMode="auto">
          <a:xfrm>
            <a:off x="9837738" y="6929438"/>
            <a:ext cx="487362"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AAFFF5-1479-4E85-9ED1-AB701BEB06D9}" type="slidenum">
              <a:rPr kumimoji="1" lang="en-US" altLang="ja-JP" sz="1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3" name="表 2">
            <a:extLst>
              <a:ext uri="{FF2B5EF4-FFF2-40B4-BE49-F238E27FC236}">
                <a16:creationId xmlns:a16="http://schemas.microsoft.com/office/drawing/2014/main" id="{9E30DDB2-E887-3E5D-0735-7D48C43E420C}"/>
              </a:ext>
            </a:extLst>
          </p:cNvPr>
          <p:cNvGraphicFramePr>
            <a:graphicFrameLocks noGrp="1"/>
          </p:cNvGraphicFramePr>
          <p:nvPr/>
        </p:nvGraphicFramePr>
        <p:xfrm>
          <a:off x="5384800" y="3292475"/>
          <a:ext cx="4657724" cy="998539"/>
        </p:xfrm>
        <a:graphic>
          <a:graphicData uri="http://schemas.openxmlformats.org/drawingml/2006/table">
            <a:tbl>
              <a:tblPr/>
              <a:tblGrid>
                <a:gridCol w="1309577">
                  <a:extLst>
                    <a:ext uri="{9D8B030D-6E8A-4147-A177-3AD203B41FA5}">
                      <a16:colId xmlns:a16="http://schemas.microsoft.com/office/drawing/2014/main" val="20000"/>
                    </a:ext>
                  </a:extLst>
                </a:gridCol>
                <a:gridCol w="1116049">
                  <a:extLst>
                    <a:ext uri="{9D8B030D-6E8A-4147-A177-3AD203B41FA5}">
                      <a16:colId xmlns:a16="http://schemas.microsoft.com/office/drawing/2014/main" val="20001"/>
                    </a:ext>
                  </a:extLst>
                </a:gridCol>
                <a:gridCol w="1116049">
                  <a:extLst>
                    <a:ext uri="{9D8B030D-6E8A-4147-A177-3AD203B41FA5}">
                      <a16:colId xmlns:a16="http://schemas.microsoft.com/office/drawing/2014/main" val="20002"/>
                    </a:ext>
                  </a:extLst>
                </a:gridCol>
                <a:gridCol w="1116049">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C94FC677-9E97-661E-349B-19568B680D22}"/>
              </a:ext>
            </a:extLst>
          </p:cNvPr>
          <p:cNvGraphicFramePr>
            <a:graphicFrameLocks noGrp="1"/>
          </p:cNvGraphicFramePr>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2" name="角丸四角形吹き出し 30">
            <a:extLst>
              <a:ext uri="{FF2B5EF4-FFF2-40B4-BE49-F238E27FC236}">
                <a16:creationId xmlns:a16="http://schemas.microsoft.com/office/drawing/2014/main" id="{B1129A25-6B62-2363-803E-AADFC02D0FEF}"/>
              </a:ext>
            </a:extLst>
          </p:cNvPr>
          <p:cNvSpPr>
            <a:spLocks noChangeArrowheads="1"/>
          </p:cNvSpPr>
          <p:nvPr/>
        </p:nvSpPr>
        <p:spPr bwMode="auto">
          <a:xfrm>
            <a:off x="7040563" y="4222254"/>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square" tIns="72000" bIns="72000" anchor="ctr">
            <a:normAutofit lnSpcReduction="10000"/>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marR="0" lvl="0" indent="-72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・販売開始年度、</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2030</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年及び</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2050</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年度に期待される年度別</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削減量、当該年度までの累積削減量と</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削減コストを記載してください。</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36000" marR="0" lvl="0" indent="-4572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削減量等は以下に従い算出し、参考資料に端的に記載してください。</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36000" marR="0" lvl="0" indent="-45720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432000" marR="0" lvl="0" indent="-4572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削減量：当該年度における販売見込み量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製品の単年度削減量</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684000" marR="0" lvl="0" indent="-684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累積削減量：当該年度までの</a:t>
            </a:r>
            <a:r>
              <a:rPr kumimoji="1" lang="ja-JP" altLang="en-US" sz="1000" b="1" i="0" u="none" strike="noStrike" kern="1200" cap="none" spc="0" normalizeH="0" baseline="0" noProof="0" dirty="0">
                <a:ln>
                  <a:noFill/>
                </a:ln>
                <a:solidFill>
                  <a:srgbClr val="FF0000"/>
                </a:solidFill>
                <a:effectLst/>
                <a:uLnTx/>
                <a:uFillTx/>
                <a:latin typeface="ＭＳ Ｐゴシック"/>
                <a:ea typeface="ＭＳ Ｐゴシック"/>
                <a:cs typeface="+mn-cs"/>
              </a:rPr>
              <a:t>累積</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販売見込量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製品の単年度削減量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耐用年数</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（ただし、製品の導入時期によって過大に算出されないよう御留意ください。）</a:t>
            </a:r>
            <a:endPar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576000" marR="0" lvl="0" indent="-576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削減コスト：当該年度</a:t>
            </a:r>
            <a:r>
              <a:rPr kumimoji="1" lang="ja-JP" altLang="en-US" sz="1000" b="1" i="0" u="none" strike="noStrike" kern="1200" cap="none" spc="0" normalizeH="0" baseline="0" noProof="0" dirty="0">
                <a:ln>
                  <a:noFill/>
                </a:ln>
                <a:solidFill>
                  <a:srgbClr val="FF0000"/>
                </a:solidFill>
                <a:effectLst/>
                <a:uLnTx/>
                <a:uFillTx/>
                <a:latin typeface="ＭＳ Ｐゴシック"/>
                <a:ea typeface="ＭＳ Ｐゴシック"/>
                <a:cs typeface="+mn-cs"/>
              </a:rPr>
              <a:t>断面</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において、</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1</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台あたりの製品価格</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目標販売価格）</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（開発品</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1</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台あたりの単年度削減量</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耐用年数）</a:t>
            </a:r>
            <a:endPar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5" name="テキスト ボックス 4">
            <a:extLst>
              <a:ext uri="{FF2B5EF4-FFF2-40B4-BE49-F238E27FC236}">
                <a16:creationId xmlns:a16="http://schemas.microsoft.com/office/drawing/2014/main" id="{97B1CF8F-3D2D-960B-F23D-363D129691DE}"/>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令和７年度二次公募</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6700</Words>
  <PresentationFormat>ユーザー設定</PresentationFormat>
  <Paragraphs>538</Paragraphs>
  <Slides>22</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7" baseType="lpstr">
      <vt:lpstr>ＭＳ Ｐゴシック</vt:lpstr>
      <vt:lpstr>Arial</vt:lpstr>
      <vt:lpstr>Century</vt:lpstr>
      <vt:lpstr>標準デザイン</vt:lpstr>
      <vt:lpstr>Worksheet</vt:lpstr>
      <vt:lpstr>PowerPoint プレゼンテーション</vt:lpstr>
      <vt:lpstr>PowerPoint プレゼンテーション</vt:lpstr>
      <vt:lpstr>PowerPoint プレゼンテーション</vt:lpstr>
      <vt:lpstr>PowerPoint プレゼンテーション</vt:lpstr>
      <vt:lpstr>申請書について① ※本スライドは削除して提出してください。</vt:lpstr>
      <vt:lpstr>申請書について② ※本スライドは削除して提出してください。</vt:lpstr>
      <vt:lpstr>ヒアリング資料について ※本スライドは削除して提出してください。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