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61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6238" autoAdjust="0"/>
  </p:normalViewPr>
  <p:slideViewPr>
    <p:cSldViewPr snapToGrid="0" showGuides="1">
      <p:cViewPr varScale="1">
        <p:scale>
          <a:sx n="68" d="100"/>
          <a:sy n="68" d="100"/>
        </p:scale>
        <p:origin x="444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4" y="189756"/>
            <a:ext cx="10367963" cy="324000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82E7CC96-AD92-4DB8-A6DF-38501F45316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25" y="585756"/>
            <a:ext cx="10367963" cy="108032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/>
            </a:lvl1pPr>
            <a:lvl2pPr marL="301625" indent="-101600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200"/>
            </a:lvl2pPr>
            <a:lvl3pPr marL="492125" indent="-180975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100"/>
            </a:lvl3pPr>
            <a:lvl4pPr marL="663575" indent="-1651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sz="10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1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6633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7" orient="horz" pos="7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AC9A93C-9F02-4DC8-B148-E25C7E19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4" y="189756"/>
            <a:ext cx="9385199" cy="324000"/>
          </a:xfrm>
        </p:spPr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事業名を記載すること。</a:t>
            </a:r>
            <a:r>
              <a:rPr lang="en-US" altLang="ja-JP" dirty="0"/>
              <a:t>】</a:t>
            </a:r>
            <a:r>
              <a:rPr lang="ja-JP" altLang="en-US"/>
              <a:t>調達事業概要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A8BA3F4-59B8-4BFE-944D-5BEC10B275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1925" y="585756"/>
            <a:ext cx="10529888" cy="1054680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本事業を通した獲得目標を含めて、概要を枠内に</a:t>
            </a:r>
            <a:r>
              <a:rPr kumimoji="1" lang="en-US" altLang="ja-JP" dirty="0"/>
              <a:t>200</a:t>
            </a:r>
            <a:r>
              <a:rPr kumimoji="1" lang="ja-JP" altLang="en-US" dirty="0"/>
              <a:t>字程度で記載すること。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>
                <a:solidFill>
                  <a:srgbClr val="FF0000"/>
                </a:solidFill>
              </a:rPr>
              <a:t>（例）</a:t>
            </a:r>
            <a:r>
              <a:rPr kumimoji="1" lang="en-US" altLang="ja-JP" dirty="0">
                <a:solidFill>
                  <a:srgbClr val="FF0000"/>
                </a:solidFill>
              </a:rPr>
              <a:t>XX</a:t>
            </a:r>
            <a:r>
              <a:rPr kumimoji="1" lang="ja-JP" altLang="en-US" dirty="0">
                <a:solidFill>
                  <a:srgbClr val="FF0000"/>
                </a:solidFill>
              </a:rPr>
              <a:t>国は</a:t>
            </a:r>
            <a:r>
              <a:rPr lang="en-US" altLang="ja-JP" dirty="0">
                <a:solidFill>
                  <a:srgbClr val="FF0000"/>
                </a:solidFill>
              </a:rPr>
              <a:t>20XX</a:t>
            </a:r>
            <a:r>
              <a:rPr lang="ja-JP" altLang="en-US" dirty="0">
                <a:solidFill>
                  <a:srgbClr val="FF0000"/>
                </a:solidFill>
              </a:rPr>
              <a:t>年に日本と</a:t>
            </a:r>
            <a:r>
              <a:rPr lang="en-US" altLang="ja-JP" dirty="0">
                <a:solidFill>
                  <a:srgbClr val="FF0000"/>
                </a:solidFill>
              </a:rPr>
              <a:t>JCM</a:t>
            </a:r>
            <a:r>
              <a:rPr lang="ja-JP" altLang="en-US" dirty="0">
                <a:solidFill>
                  <a:srgbClr val="FF0000"/>
                </a:solidFill>
              </a:rPr>
              <a:t>パートナー協定を提携後、案件形成協議を実施、</a:t>
            </a:r>
            <a:r>
              <a:rPr lang="en-US" altLang="ja-JP" dirty="0">
                <a:solidFill>
                  <a:srgbClr val="FF0000"/>
                </a:solidFill>
              </a:rPr>
              <a:t>R</a:t>
            </a:r>
            <a:r>
              <a:rPr lang="ja-JP" altLang="en-US" dirty="0">
                <a:solidFill>
                  <a:srgbClr val="FF0000"/>
                </a:solidFill>
              </a:rPr>
              <a:t>○年度の設備補助事業申請を目指し情報整理中。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（例）本事業では、</a:t>
            </a:r>
            <a:r>
              <a:rPr lang="en-US" altLang="ja-JP" dirty="0">
                <a:solidFill>
                  <a:srgbClr val="FF0000"/>
                </a:solidFill>
              </a:rPr>
              <a:t>XX</a:t>
            </a:r>
            <a:r>
              <a:rPr lang="ja-JP" altLang="en-US" dirty="0">
                <a:solidFill>
                  <a:srgbClr val="FF0000"/>
                </a:solidFill>
              </a:rPr>
              <a:t>国の主要業である○○業を対象とし、同業企業の保有する再エネ・省エネインフラ導入を目指す。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63C1A3-0E56-53BC-D9B6-FA9C5694B104}"/>
              </a:ext>
            </a:extLst>
          </p:cNvPr>
          <p:cNvSpPr/>
          <p:nvPr/>
        </p:nvSpPr>
        <p:spPr>
          <a:xfrm>
            <a:off x="5345905" y="4591665"/>
            <a:ext cx="4394718" cy="27684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C2C687-7FE1-B924-1822-89C6D7ED8C28}"/>
              </a:ext>
            </a:extLst>
          </p:cNvPr>
          <p:cNvSpPr/>
          <p:nvPr/>
        </p:nvSpPr>
        <p:spPr>
          <a:xfrm>
            <a:off x="397255" y="4591665"/>
            <a:ext cx="4394718" cy="27684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今年度の実施内容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A61327-C8EB-D1FA-7B84-E925BCD5B815}"/>
              </a:ext>
            </a:extLst>
          </p:cNvPr>
          <p:cNvSpPr/>
          <p:nvPr/>
        </p:nvSpPr>
        <p:spPr>
          <a:xfrm>
            <a:off x="397255" y="1832227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過年度の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類似案件の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</a:t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該当者のみ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36EDAA-0BCF-E847-65A1-9FCEF06D870E}"/>
              </a:ext>
            </a:extLst>
          </p:cNvPr>
          <p:cNvSpPr/>
          <p:nvPr/>
        </p:nvSpPr>
        <p:spPr>
          <a:xfrm>
            <a:off x="5345905" y="1832228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調査中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・調査予定の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54F27FA-1B20-C269-48B8-26BD7166FABC}"/>
              </a:ext>
            </a:extLst>
          </p:cNvPr>
          <p:cNvSpPr/>
          <p:nvPr/>
        </p:nvSpPr>
        <p:spPr>
          <a:xfrm>
            <a:off x="11533237" y="2654710"/>
            <a:ext cx="3372465" cy="1818968"/>
          </a:xfrm>
          <a:prstGeom prst="wedgeRectCallout">
            <a:avLst>
              <a:gd name="adj1" fmla="val -68312"/>
              <a:gd name="adj2" fmla="val 2216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tIns="0" rIns="0" bIns="0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各項目の分量は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①過年度の成果（継続案件のみ）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②今年度の実施内容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③調査中・調査予定の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④体制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を明記すること。</a:t>
            </a: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58A85DE8-C222-7A86-535C-CFFFE490BCE2}"/>
              </a:ext>
            </a:extLst>
          </p:cNvPr>
          <p:cNvSpPr txBox="1">
            <a:spLocks/>
          </p:cNvSpPr>
          <p:nvPr/>
        </p:nvSpPr>
        <p:spPr>
          <a:xfrm>
            <a:off x="9652780" y="165860"/>
            <a:ext cx="877108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72000" tIns="0" rIns="7200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b="0" dirty="0">
                <a:solidFill>
                  <a:schemeClr val="tx1"/>
                </a:solidFill>
              </a:rPr>
              <a:t>別添２</a:t>
            </a:r>
          </a:p>
        </p:txBody>
      </p:sp>
    </p:spTree>
    <p:extLst>
      <p:ext uri="{BB962C8B-B14F-4D97-AF65-F5344CB8AC3E}">
        <p14:creationId xmlns:p14="http://schemas.microsoft.com/office/powerpoint/2010/main" val="973722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165</Words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Wingdings</vt:lpstr>
      <vt:lpstr>Office テーマ</vt:lpstr>
      <vt:lpstr>【事業名を記載すること。】調達事業概要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