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6" r:id="rId5"/>
    <p:sldId id="260" r:id="rId6"/>
  </p:sldIdLst>
  <p:sldSz cx="9906000" cy="6858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4D9BD3"/>
    <a:srgbClr val="7E9DC2"/>
    <a:srgbClr val="73B0D7"/>
    <a:srgbClr val="66CCFF"/>
    <a:srgbClr val="99CCFF"/>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485DEF-DC81-4E15-AF8D-71A5DFC4BD74}" v="3" dt="2025-05-01T07:10:37.4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122" y="72"/>
      </p:cViewPr>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revisionInfo.xml" Type="http://schemas.microsoft.com/office/2015/10/relationships/revisionInfo"/><Relationship Id="rId13"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tags/tag1.xml" Type="http://schemas.openxmlformats.org/officeDocument/2006/relationships/tags"/><Relationship Id="rId8" Target="presProps.xml" Type="http://schemas.openxmlformats.org/officeDocument/2006/relationships/presProps"/><Relationship Id="rId9" Target="viewProps.xml" Type="http://schemas.openxmlformats.org/officeDocument/2006/relationships/viewProp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906591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123619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248144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173827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35987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21178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85884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410260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75418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37062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93DAF-81C2-4A9F-AA29-324D9D80EDA4}" type="datetimeFigureOut">
              <a:rPr kumimoji="1" lang="ja-JP" altLang="en-US" smtClean="0"/>
              <a:t>2025/5/2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126065565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tags/tag2.xml" Type="http://schemas.openxmlformats.org/officeDocument/2006/relationships/tags"/><Relationship Id="rId14" Target="../embeddings/oleObject1.bin" Type="http://schemas.openxmlformats.org/officeDocument/2006/relationships/oleObject"/><Relationship Id="rId15"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BBE2DC47-DEF8-276F-A0A5-97F318E5B221}"/>
              </a:ext>
            </a:extLst>
          </p:cNvPr>
          <p:cNvGraphicFramePr>
            <a:graphicFrameLocks noChangeAspect="1"/>
          </p:cNvGraphicFramePr>
          <p:nvPr userDrawn="1">
            <p:custDataLst>
              <p:tags r:id="rId13"/>
            </p:custDataLst>
            <p:extLst>
              <p:ext uri="{D42A27DB-BD31-4B8C-83A1-F6EECF244321}">
                <p14:modId xmlns:p14="http://schemas.microsoft.com/office/powerpoint/2010/main" val="130285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4" imgW="540" imgH="541" progId="TCLayout.ActiveDocument.1">
                  <p:embed/>
                </p:oleObj>
              </mc:Choice>
              <mc:Fallback>
                <p:oleObj name="think-cell スライド" r:id="rId14" imgW="540" imgH="541" progId="TCLayout.ActiveDocument.1">
                  <p:embed/>
                  <p:pic>
                    <p:nvPicPr>
                      <p:cNvPr id="8" name="think-cell data - do not delete" hidden="1">
                        <a:extLst>
                          <a:ext uri="{FF2B5EF4-FFF2-40B4-BE49-F238E27FC236}">
                            <a16:creationId xmlns:a16="http://schemas.microsoft.com/office/drawing/2014/main" id="{BBE2DC47-DEF8-276F-A0A5-97F318E5B221}"/>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93DAF-81C2-4A9F-AA29-324D9D80EDA4}" type="datetimeFigureOut">
              <a:rPr kumimoji="1" lang="ja-JP" altLang="en-US" smtClean="0"/>
              <a:t>2025/5/2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C99BD-4CB3-4AB8-B45E-067A6B3414C4}" type="slidenum">
              <a:rPr kumimoji="1" lang="ja-JP" altLang="en-US" smtClean="0"/>
              <a:t>‹#›</a:t>
            </a:fld>
            <a:endParaRPr kumimoji="1" lang="ja-JP" altLang="en-US"/>
          </a:p>
        </p:txBody>
      </p:sp>
    </p:spTree>
    <p:extLst>
      <p:ext uri="{BB962C8B-B14F-4D97-AF65-F5344CB8AC3E}">
        <p14:creationId xmlns:p14="http://schemas.microsoft.com/office/powerpoint/2010/main" val="356622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B975312-F8BC-2E7A-D8FD-2E0FC655ACC8}"/>
              </a:ext>
            </a:extLst>
          </p:cNvPr>
          <p:cNvSpPr/>
          <p:nvPr/>
        </p:nvSpPr>
        <p:spPr>
          <a:xfrm>
            <a:off x="392092" y="4359008"/>
            <a:ext cx="9148622" cy="2006756"/>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a:solidFill>
                <a:srgbClr val="FFFFFF"/>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7FDF80C-1CA3-D0E1-C665-8F584874D67D}"/>
              </a:ext>
            </a:extLst>
          </p:cNvPr>
          <p:cNvSpPr/>
          <p:nvPr/>
        </p:nvSpPr>
        <p:spPr>
          <a:xfrm>
            <a:off x="392092" y="522346"/>
            <a:ext cx="9148622" cy="3616848"/>
          </a:xfrm>
          <a:prstGeom prst="rect">
            <a:avLst/>
          </a:prstGeom>
          <a:solidFill>
            <a:schemeClr val="accent3">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a:solidFill>
                <a:srgbClr val="FFFFFF"/>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73B2C42F-71D2-9335-CB75-820D2479CF9C}"/>
              </a:ext>
            </a:extLst>
          </p:cNvPr>
          <p:cNvGrpSpPr/>
          <p:nvPr/>
        </p:nvGrpSpPr>
        <p:grpSpPr>
          <a:xfrm>
            <a:off x="3010349" y="1130483"/>
            <a:ext cx="1800000" cy="2213953"/>
            <a:chOff x="6084168" y="1561090"/>
            <a:chExt cx="1433395" cy="499733"/>
          </a:xfrm>
        </p:grpSpPr>
        <p:sp>
          <p:nvSpPr>
            <p:cNvPr id="6" name="正方形/長方形 5">
              <a:extLst>
                <a:ext uri="{FF2B5EF4-FFF2-40B4-BE49-F238E27FC236}">
                  <a16:creationId xmlns:a16="http://schemas.microsoft.com/office/drawing/2014/main" id="{D26E0573-B295-3A58-FD55-57239A4CEE25}"/>
                </a:ext>
              </a:extLst>
            </p:cNvPr>
            <p:cNvSpPr/>
            <p:nvPr/>
          </p:nvSpPr>
          <p:spPr bwMode="ltGray">
            <a:xfrm>
              <a:off x="6084168" y="1561090"/>
              <a:ext cx="1433395" cy="126008"/>
            </a:xfrm>
            <a:prstGeom prst="rect">
              <a:avLst/>
            </a:prstGeom>
            <a:solidFill>
              <a:srgbClr val="0070C0">
                <a:alpha val="50196"/>
              </a:srgbClr>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AAE61ED-56C8-7E46-9002-39AAB0B0BEC5}"/>
                </a:ext>
              </a:extLst>
            </p:cNvPr>
            <p:cNvSpPr/>
            <p:nvPr/>
          </p:nvSpPr>
          <p:spPr bwMode="ltGray">
            <a:xfrm>
              <a:off x="6084168" y="1691326"/>
              <a:ext cx="1433395" cy="369497"/>
            </a:xfrm>
            <a:prstGeom prst="rect">
              <a:avLst/>
            </a:prstGeom>
            <a:solidFill>
              <a:schemeClr val="bg1"/>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4">
            <a:extLst>
              <a:ext uri="{FF2B5EF4-FFF2-40B4-BE49-F238E27FC236}">
                <a16:creationId xmlns:a16="http://schemas.microsoft.com/office/drawing/2014/main" id="{37C05C10-85E5-DF13-522D-169E56126455}"/>
              </a:ext>
            </a:extLst>
          </p:cNvPr>
          <p:cNvGrpSpPr/>
          <p:nvPr/>
        </p:nvGrpSpPr>
        <p:grpSpPr>
          <a:xfrm>
            <a:off x="5149988" y="1103972"/>
            <a:ext cx="1800000" cy="2232998"/>
            <a:chOff x="6084168" y="1556792"/>
            <a:chExt cx="1433395" cy="504032"/>
          </a:xfrm>
        </p:grpSpPr>
        <p:sp>
          <p:nvSpPr>
            <p:cNvPr id="9" name="正方形/長方形 8">
              <a:extLst>
                <a:ext uri="{FF2B5EF4-FFF2-40B4-BE49-F238E27FC236}">
                  <a16:creationId xmlns:a16="http://schemas.microsoft.com/office/drawing/2014/main" id="{CA9C33F0-3A85-CB7B-85BF-49A351763347}"/>
                </a:ext>
              </a:extLst>
            </p:cNvPr>
            <p:cNvSpPr/>
            <p:nvPr/>
          </p:nvSpPr>
          <p:spPr bwMode="ltGray">
            <a:xfrm>
              <a:off x="6084168" y="1556792"/>
              <a:ext cx="1433395" cy="135321"/>
            </a:xfrm>
            <a:prstGeom prst="rect">
              <a:avLst/>
            </a:prstGeom>
            <a:solidFill>
              <a:schemeClr val="accent3">
                <a:lumMod val="60000"/>
                <a:lumOff val="40000"/>
              </a:schemeClr>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124B3AA5-EFCC-0E90-2450-54D7B2D655EE}"/>
                </a:ext>
              </a:extLst>
            </p:cNvPr>
            <p:cNvSpPr/>
            <p:nvPr/>
          </p:nvSpPr>
          <p:spPr bwMode="ltGray">
            <a:xfrm>
              <a:off x="6084168" y="1694872"/>
              <a:ext cx="1433395" cy="365952"/>
            </a:xfrm>
            <a:prstGeom prst="rect">
              <a:avLst/>
            </a:prstGeom>
            <a:solidFill>
              <a:schemeClr val="bg1"/>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defTabSz="914400" fontAlgn="base">
                <a:spcBef>
                  <a:spcPct val="0"/>
                </a:spcBef>
                <a:spcAft>
                  <a:spcPct val="0"/>
                </a:spcAft>
                <a:defRPr/>
              </a:pPr>
              <a:r>
                <a:rPr kumimoji="1" lang="ja-JP" altLang="en-US" sz="1200">
                  <a:solidFill>
                    <a:prstClr val="black"/>
                  </a:solidFill>
                  <a:latin typeface="Meiryo UI" panose="020B0604030504040204" pitchFamily="50" charset="-128"/>
                  <a:ea typeface="Meiryo UI" panose="020B0604030504040204" pitchFamily="50" charset="-128"/>
                </a:rPr>
                <a:t>役割：</a:t>
              </a:r>
              <a:endParaRPr kumimoji="1" lang="en-US" altLang="ja-JP" sz="120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a:solidFill>
                  <a:prstClr val="black"/>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a:solidFill>
                  <a:prstClr val="black"/>
                </a:solidFill>
                <a:latin typeface="Meiryo UI" pitchFamily="50" charset="-128"/>
                <a:ea typeface="Meiryo UI" pitchFamily="50" charset="-128"/>
              </a:endParaRPr>
            </a:p>
          </p:txBody>
        </p:sp>
      </p:grpSp>
      <p:sp>
        <p:nvSpPr>
          <p:cNvPr id="11" name="正方形/長方形 10">
            <a:extLst>
              <a:ext uri="{FF2B5EF4-FFF2-40B4-BE49-F238E27FC236}">
                <a16:creationId xmlns:a16="http://schemas.microsoft.com/office/drawing/2014/main" id="{0DDE6A4B-4F44-469D-7B03-5C344E20A19A}"/>
              </a:ext>
            </a:extLst>
          </p:cNvPr>
          <p:cNvSpPr/>
          <p:nvPr/>
        </p:nvSpPr>
        <p:spPr bwMode="ltGray">
          <a:xfrm>
            <a:off x="870715" y="1108557"/>
            <a:ext cx="1799998" cy="594924"/>
          </a:xfrm>
          <a:prstGeom prst="rect">
            <a:avLst/>
          </a:prstGeom>
          <a:solidFill>
            <a:schemeClr val="tx2">
              <a:lumMod val="60000"/>
              <a:lumOff val="40000"/>
            </a:schemeClr>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noProof="0">
                <a:solidFill>
                  <a:prstClr val="white"/>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BCF8F874-1CF0-11A3-07BB-D3F0C3904740}"/>
              </a:ext>
            </a:extLst>
          </p:cNvPr>
          <p:cNvSpPr/>
          <p:nvPr/>
        </p:nvSpPr>
        <p:spPr bwMode="ltGray">
          <a:xfrm>
            <a:off x="870714" y="1703481"/>
            <a:ext cx="1800000" cy="1633489"/>
          </a:xfrm>
          <a:prstGeom prst="rect">
            <a:avLst/>
          </a:prstGeom>
          <a:solidFill>
            <a:schemeClr val="bg1"/>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a:extLst>
              <a:ext uri="{FF2B5EF4-FFF2-40B4-BE49-F238E27FC236}">
                <a16:creationId xmlns:a16="http://schemas.microsoft.com/office/drawing/2014/main" id="{7C07EAD1-D586-A402-76BF-C06E8ED8291E}"/>
              </a:ext>
            </a:extLst>
          </p:cNvPr>
          <p:cNvSpPr/>
          <p:nvPr/>
        </p:nvSpPr>
        <p:spPr bwMode="ltGray">
          <a:xfrm>
            <a:off x="5444451" y="5499542"/>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itchFamily="50" charset="-128"/>
              <a:ea typeface="Meiryo UI" pitchFamily="50" charset="-128"/>
              <a:cs typeface="Meiryo UI" pitchFamily="50" charset="-128"/>
            </a:endParaRPr>
          </a:p>
        </p:txBody>
      </p:sp>
      <p:sp>
        <p:nvSpPr>
          <p:cNvPr id="14" name="テキスト ボックス 13">
            <a:extLst>
              <a:ext uri="{FF2B5EF4-FFF2-40B4-BE49-F238E27FC236}">
                <a16:creationId xmlns:a16="http://schemas.microsoft.com/office/drawing/2014/main" id="{7DA328DD-024C-F8CA-8194-73ADDD7D8A25}"/>
              </a:ext>
            </a:extLst>
          </p:cNvPr>
          <p:cNvSpPr txBox="1"/>
          <p:nvPr/>
        </p:nvSpPr>
        <p:spPr>
          <a:xfrm>
            <a:off x="5735664" y="4742101"/>
            <a:ext cx="648072" cy="338554"/>
          </a:xfrm>
          <a:prstGeom prst="rect">
            <a:avLst/>
          </a:prstGeom>
          <a:noFill/>
        </p:spPr>
        <p:txBody>
          <a:bodyPr wrap="square" rtlCol="0">
            <a:spAutoFit/>
          </a:bodyPr>
          <a:lstStyle/>
          <a:p>
            <a:pPr algn="just"/>
            <a:r>
              <a:rPr kumimoji="1" lang="ja-JP" altLang="en-US" sz="160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15" name="テキスト ボックス 14">
            <a:extLst>
              <a:ext uri="{FF2B5EF4-FFF2-40B4-BE49-F238E27FC236}">
                <a16:creationId xmlns:a16="http://schemas.microsoft.com/office/drawing/2014/main" id="{6C6F11A2-6538-DFD1-2800-7F4BA5EBD18B}"/>
              </a:ext>
            </a:extLst>
          </p:cNvPr>
          <p:cNvSpPr txBox="1"/>
          <p:nvPr/>
        </p:nvSpPr>
        <p:spPr>
          <a:xfrm>
            <a:off x="7416577" y="4742101"/>
            <a:ext cx="1224136" cy="338554"/>
          </a:xfrm>
          <a:prstGeom prst="rect">
            <a:avLst/>
          </a:prstGeom>
          <a:noFill/>
        </p:spPr>
        <p:txBody>
          <a:bodyPr wrap="square" rtlCol="0">
            <a:spAutoFit/>
          </a:bodyPr>
          <a:lstStyle/>
          <a:p>
            <a:pPr algn="just"/>
            <a:r>
              <a:rPr lang="ja-JP" altLang="en-US" sz="160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グループ化 15">
            <a:extLst>
              <a:ext uri="{FF2B5EF4-FFF2-40B4-BE49-F238E27FC236}">
                <a16:creationId xmlns:a16="http://schemas.microsoft.com/office/drawing/2014/main" id="{806485D2-36C9-CCD3-8E22-10A6BB6BE5C1}"/>
              </a:ext>
            </a:extLst>
          </p:cNvPr>
          <p:cNvGrpSpPr/>
          <p:nvPr/>
        </p:nvGrpSpPr>
        <p:grpSpPr>
          <a:xfrm>
            <a:off x="7289623" y="1118906"/>
            <a:ext cx="1800001" cy="2229647"/>
            <a:chOff x="395533" y="4568157"/>
            <a:chExt cx="4752531" cy="1045285"/>
          </a:xfrm>
        </p:grpSpPr>
        <p:sp>
          <p:nvSpPr>
            <p:cNvPr id="17" name="正方形/長方形 16">
              <a:extLst>
                <a:ext uri="{FF2B5EF4-FFF2-40B4-BE49-F238E27FC236}">
                  <a16:creationId xmlns:a16="http://schemas.microsoft.com/office/drawing/2014/main" id="{19CF9420-B427-998D-4680-C182E82E5BC7}"/>
                </a:ext>
              </a:extLst>
            </p:cNvPr>
            <p:cNvSpPr/>
            <p:nvPr/>
          </p:nvSpPr>
          <p:spPr bwMode="ltGray">
            <a:xfrm>
              <a:off x="395536" y="4843619"/>
              <a:ext cx="4752528" cy="769823"/>
            </a:xfrm>
            <a:prstGeom prst="rect">
              <a:avLst/>
            </a:prstGeom>
            <a:solidFill>
              <a:schemeClr val="bg1"/>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B8A6C81B-FE06-4723-3364-46C5D961D587}"/>
                </a:ext>
              </a:extLst>
            </p:cNvPr>
            <p:cNvSpPr/>
            <p:nvPr/>
          </p:nvSpPr>
          <p:spPr bwMode="ltGray">
            <a:xfrm>
              <a:off x="395533" y="4568157"/>
              <a:ext cx="4752528" cy="267142"/>
            </a:xfrm>
            <a:prstGeom prst="rect">
              <a:avLst/>
            </a:prstGeom>
            <a:solidFill>
              <a:schemeClr val="accent3">
                <a:lumMod val="75000"/>
              </a:schemeClr>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algn="ctr">
                <a:defRPr/>
              </a:pPr>
              <a:r>
                <a:rPr lang="ja-JP" altLang="en-US" sz="1200" b="1" noProof="0">
                  <a:solidFill>
                    <a:prstClr val="white"/>
                  </a:solidFill>
                  <a:latin typeface="Meiryo UI" panose="020B0604030504040204" pitchFamily="50" charset="-128"/>
                  <a:ea typeface="Meiryo UI" panose="020B0604030504040204" pitchFamily="50" charset="-128"/>
                  <a:cs typeface="Meiryo UI" panose="020B0604030504040204" pitchFamily="50" charset="-128"/>
                </a:rPr>
                <a:t>○○部</a:t>
              </a:r>
            </a:p>
          </p:txBody>
        </p:sp>
      </p:grpSp>
      <p:sp>
        <p:nvSpPr>
          <p:cNvPr id="19" name="正方形/長方形 18">
            <a:extLst>
              <a:ext uri="{FF2B5EF4-FFF2-40B4-BE49-F238E27FC236}">
                <a16:creationId xmlns:a16="http://schemas.microsoft.com/office/drawing/2014/main" id="{C9D71250-E6D3-9017-5BE9-CC5F3C3581D8}"/>
              </a:ext>
            </a:extLst>
          </p:cNvPr>
          <p:cNvSpPr/>
          <p:nvPr/>
        </p:nvSpPr>
        <p:spPr>
          <a:xfrm>
            <a:off x="5440510" y="5182747"/>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矢印: 下 20">
            <a:extLst>
              <a:ext uri="{FF2B5EF4-FFF2-40B4-BE49-F238E27FC236}">
                <a16:creationId xmlns:a16="http://schemas.microsoft.com/office/drawing/2014/main" id="{279F4640-DDE1-0CAD-162E-EB4E179E4D7B}"/>
              </a:ext>
            </a:extLst>
          </p:cNvPr>
          <p:cNvSpPr/>
          <p:nvPr/>
        </p:nvSpPr>
        <p:spPr>
          <a:xfrm>
            <a:off x="6290087" y="4696210"/>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22" name="矢印: 下 21">
            <a:extLst>
              <a:ext uri="{FF2B5EF4-FFF2-40B4-BE49-F238E27FC236}">
                <a16:creationId xmlns:a16="http://schemas.microsoft.com/office/drawing/2014/main" id="{43C0474C-DE66-AB44-7781-3A52778AD7CF}"/>
              </a:ext>
            </a:extLst>
          </p:cNvPr>
          <p:cNvSpPr/>
          <p:nvPr/>
        </p:nvSpPr>
        <p:spPr>
          <a:xfrm rot="10800000">
            <a:off x="7214586" y="4696210"/>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38E31DF-8B0E-BB90-9EE4-221DEE2363C8}"/>
              </a:ext>
            </a:extLst>
          </p:cNvPr>
          <p:cNvSpPr txBox="1"/>
          <p:nvPr/>
        </p:nvSpPr>
        <p:spPr>
          <a:xfrm>
            <a:off x="179511" y="101947"/>
            <a:ext cx="6693513" cy="369332"/>
          </a:xfrm>
          <a:prstGeom prst="rect">
            <a:avLst/>
          </a:prstGeom>
          <a:noFill/>
        </p:spPr>
        <p:txBody>
          <a:bodyPr wrap="square" rtlCol="0">
            <a:spAutoFit/>
          </a:bodyPr>
          <a:lstStyle/>
          <a:p>
            <a:r>
              <a:rPr kumimoji="1" lang="ja-JP" altLang="en-US">
                <a:latin typeface="Meiryo UI" panose="020B0604030504040204" pitchFamily="50" charset="-128"/>
                <a:ea typeface="Meiryo UI" panose="020B0604030504040204" pitchFamily="50" charset="-128"/>
              </a:rPr>
              <a:t>別添</a:t>
            </a:r>
            <a:r>
              <a:rPr kumimoji="1" lang="en-US" altLang="ja-JP">
                <a:latin typeface="Meiryo UI" panose="020B0604030504040204" pitchFamily="50" charset="-128"/>
                <a:ea typeface="Meiryo UI" panose="020B0604030504040204" pitchFamily="50" charset="-128"/>
              </a:rPr>
              <a:t>3</a:t>
            </a:r>
            <a:r>
              <a:rPr kumimoji="1" lang="ja-JP" altLang="en-US">
                <a:latin typeface="Meiryo UI" panose="020B0604030504040204" pitchFamily="50" charset="-128"/>
                <a:ea typeface="Meiryo UI" panose="020B0604030504040204" pitchFamily="50" charset="-128"/>
              </a:rPr>
              <a:t>　実施体制図 </a:t>
            </a:r>
            <a:r>
              <a:rPr kumimoji="1" lang="en-US" altLang="ja-JP">
                <a:latin typeface="Meiryo UI" panose="020B0604030504040204" pitchFamily="50" charset="-128"/>
                <a:ea typeface="Meiryo UI" panose="020B0604030504040204" pitchFamily="50" charset="-128"/>
              </a:rPr>
              <a:t>【</a:t>
            </a:r>
            <a:r>
              <a:rPr kumimoji="1" lang="ja-JP" altLang="en-US">
                <a:latin typeface="Meiryo UI" panose="020B0604030504040204" pitchFamily="50" charset="-128"/>
                <a:ea typeface="Meiryo UI" panose="020B0604030504040204" pitchFamily="50" charset="-128"/>
              </a:rPr>
              <a:t>金融機関名：　　　　　　　　　　　　　　</a:t>
            </a:r>
            <a:r>
              <a:rPr kumimoji="1" lang="en-US" altLang="ja-JP">
                <a:latin typeface="Meiryo UI" panose="020B0604030504040204" pitchFamily="50" charset="-128"/>
                <a:ea typeface="Meiryo UI" panose="020B0604030504040204" pitchFamily="50" charset="-128"/>
              </a:rPr>
              <a:t>】</a:t>
            </a:r>
            <a:endParaRPr kumimoji="1" lang="ja-JP" altLang="en-US">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EC7A9916-85B0-204F-C393-CF1524A01B06}"/>
              </a:ext>
            </a:extLst>
          </p:cNvPr>
          <p:cNvSpPr txBox="1"/>
          <p:nvPr/>
        </p:nvSpPr>
        <p:spPr>
          <a:xfrm>
            <a:off x="439895" y="527190"/>
            <a:ext cx="3360509" cy="338554"/>
          </a:xfrm>
          <a:prstGeom prst="rect">
            <a:avLst/>
          </a:prstGeom>
          <a:noFill/>
        </p:spPr>
        <p:txBody>
          <a:bodyPr wrap="square" rtlCol="0">
            <a:spAutoFit/>
          </a:bodyPr>
          <a:lstStyle/>
          <a:p>
            <a:r>
              <a:rPr kumimoji="1" lang="ja-JP" altLang="en-US" sz="1600">
                <a:solidFill>
                  <a:schemeClr val="accent3">
                    <a:lumMod val="75000"/>
                  </a:schemeClr>
                </a:solidFill>
                <a:latin typeface="Meiryo UI" panose="020B0604030504040204" pitchFamily="50" charset="-128"/>
                <a:ea typeface="Meiryo UI" panose="020B0604030504040204" pitchFamily="50" charset="-128"/>
              </a:rPr>
              <a:t>（必須）本プログラム参加部署</a:t>
            </a:r>
          </a:p>
        </p:txBody>
      </p:sp>
      <p:sp>
        <p:nvSpPr>
          <p:cNvPr id="25" name="テキスト ボックス 24">
            <a:extLst>
              <a:ext uri="{FF2B5EF4-FFF2-40B4-BE49-F238E27FC236}">
                <a16:creationId xmlns:a16="http://schemas.microsoft.com/office/drawing/2014/main" id="{0DAC1C69-5E37-AECB-94EF-6D32648FB316}"/>
              </a:ext>
            </a:extLst>
          </p:cNvPr>
          <p:cNvSpPr txBox="1"/>
          <p:nvPr/>
        </p:nvSpPr>
        <p:spPr>
          <a:xfrm>
            <a:off x="1943375" y="4742101"/>
            <a:ext cx="648072" cy="338554"/>
          </a:xfrm>
          <a:prstGeom prst="rect">
            <a:avLst/>
          </a:prstGeom>
          <a:noFill/>
        </p:spPr>
        <p:txBody>
          <a:bodyPr wrap="square" rtlCol="0">
            <a:spAutoFit/>
          </a:bodyPr>
          <a:lstStyle/>
          <a:p>
            <a:pPr algn="just"/>
            <a:r>
              <a:rPr kumimoji="1" lang="ja-JP" altLang="en-US" sz="160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27" name="矢印: 下 26">
            <a:extLst>
              <a:ext uri="{FF2B5EF4-FFF2-40B4-BE49-F238E27FC236}">
                <a16:creationId xmlns:a16="http://schemas.microsoft.com/office/drawing/2014/main" id="{3CE4E98C-DD19-4507-295F-C89F0B08EDE3}"/>
              </a:ext>
            </a:extLst>
          </p:cNvPr>
          <p:cNvSpPr/>
          <p:nvPr/>
        </p:nvSpPr>
        <p:spPr>
          <a:xfrm>
            <a:off x="2477872" y="4701481"/>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28" name="矢印: 下 27">
            <a:extLst>
              <a:ext uri="{FF2B5EF4-FFF2-40B4-BE49-F238E27FC236}">
                <a16:creationId xmlns:a16="http://schemas.microsoft.com/office/drawing/2014/main" id="{38F7EAC8-B8DE-8C29-FCA3-7A4BD6B87993}"/>
              </a:ext>
            </a:extLst>
          </p:cNvPr>
          <p:cNvSpPr/>
          <p:nvPr/>
        </p:nvSpPr>
        <p:spPr>
          <a:xfrm rot="10800000">
            <a:off x="3359037" y="4682999"/>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457FDE77-E66F-2A92-C7B0-6C4E175E63D6}"/>
              </a:ext>
            </a:extLst>
          </p:cNvPr>
          <p:cNvSpPr/>
          <p:nvPr/>
        </p:nvSpPr>
        <p:spPr bwMode="ltGray">
          <a:xfrm>
            <a:off x="1702312" y="5499542"/>
            <a:ext cx="3005659"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itchFamily="50" charset="-128"/>
              <a:ea typeface="Meiryo UI" pitchFamily="50" charset="-128"/>
              <a:cs typeface="Meiryo UI" pitchFamily="50" charset="-128"/>
            </a:endParaRPr>
          </a:p>
        </p:txBody>
      </p:sp>
      <p:sp>
        <p:nvSpPr>
          <p:cNvPr id="31" name="正方形/長方形 30">
            <a:extLst>
              <a:ext uri="{FF2B5EF4-FFF2-40B4-BE49-F238E27FC236}">
                <a16:creationId xmlns:a16="http://schemas.microsoft.com/office/drawing/2014/main" id="{C57C15EF-8B28-10D5-B69A-0C3849D049AE}"/>
              </a:ext>
            </a:extLst>
          </p:cNvPr>
          <p:cNvSpPr/>
          <p:nvPr/>
        </p:nvSpPr>
        <p:spPr>
          <a:xfrm>
            <a:off x="1698371" y="5182747"/>
            <a:ext cx="3009600"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a:solidFill>
                  <a:prstClr val="white"/>
                </a:solidFill>
                <a:latin typeface="Meiryo UI" panose="020B0604030504040204" pitchFamily="50" charset="-128"/>
                <a:ea typeface="Meiryo UI" panose="020B0604030504040204" pitchFamily="50" charset="-128"/>
                <a:cs typeface="Meiryo UI" panose="020B0604030504040204" pitchFamily="50" charset="-128"/>
              </a:rPr>
              <a:t>経営層（○○担当役員）</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a:extLst>
              <a:ext uri="{FF2B5EF4-FFF2-40B4-BE49-F238E27FC236}">
                <a16:creationId xmlns:a16="http://schemas.microsoft.com/office/drawing/2014/main" id="{552E952F-26C9-7432-49A7-002D1B86C829}"/>
              </a:ext>
            </a:extLst>
          </p:cNvPr>
          <p:cNvSpPr txBox="1"/>
          <p:nvPr/>
        </p:nvSpPr>
        <p:spPr>
          <a:xfrm>
            <a:off x="3624288" y="4742101"/>
            <a:ext cx="1224136" cy="338554"/>
          </a:xfrm>
          <a:prstGeom prst="rect">
            <a:avLst/>
          </a:prstGeom>
          <a:noFill/>
        </p:spPr>
        <p:txBody>
          <a:bodyPr wrap="square" rtlCol="0">
            <a:spAutoFit/>
          </a:bodyPr>
          <a:lstStyle/>
          <a:p>
            <a:pPr algn="just"/>
            <a:r>
              <a:rPr lang="ja-JP" altLang="en-US" sz="1600">
                <a:latin typeface="Meiryo UI" panose="020B0604030504040204" pitchFamily="50" charset="-128"/>
                <a:ea typeface="Meiryo UI" panose="020B0604030504040204" pitchFamily="50" charset="-128"/>
                <a:cs typeface="Meiryo UI" panose="020B0604030504040204" pitchFamily="50" charset="-128"/>
              </a:rPr>
              <a:t>監督・指示</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71A2E1FD-5BA3-AE33-FD88-84CCAF200B70}"/>
              </a:ext>
            </a:extLst>
          </p:cNvPr>
          <p:cNvSpPr txBox="1"/>
          <p:nvPr/>
        </p:nvSpPr>
        <p:spPr>
          <a:xfrm>
            <a:off x="555799" y="6385248"/>
            <a:ext cx="7411724" cy="261610"/>
          </a:xfrm>
          <a:prstGeom prst="rect">
            <a:avLst/>
          </a:prstGeom>
          <a:noFill/>
        </p:spPr>
        <p:txBody>
          <a:bodyPr wrap="square" rtlCol="0">
            <a:spAutoFit/>
          </a:bodyPr>
          <a:lstStyle/>
          <a:p>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実施体制図については、枠や図形を増やしたり、または上記の枠を使用せず自由に編集していただいて構いません。</a:t>
            </a:r>
          </a:p>
        </p:txBody>
      </p:sp>
      <p:sp>
        <p:nvSpPr>
          <p:cNvPr id="26" name="テキスト ボックス 25">
            <a:extLst>
              <a:ext uri="{FF2B5EF4-FFF2-40B4-BE49-F238E27FC236}">
                <a16:creationId xmlns:a16="http://schemas.microsoft.com/office/drawing/2014/main" id="{F71F93FE-9005-D9A3-74B2-70F754B840B7}"/>
              </a:ext>
            </a:extLst>
          </p:cNvPr>
          <p:cNvSpPr txBox="1"/>
          <p:nvPr/>
        </p:nvSpPr>
        <p:spPr>
          <a:xfrm>
            <a:off x="334638" y="4403933"/>
            <a:ext cx="9148623" cy="276999"/>
          </a:xfrm>
          <a:prstGeom prst="rect">
            <a:avLst/>
          </a:prstGeom>
          <a:noFill/>
        </p:spPr>
        <p:txBody>
          <a:bodyPr wrap="square" rtlCol="0">
            <a:spAutoFit/>
          </a:bodyPr>
          <a:lstStyle/>
          <a:p>
            <a:r>
              <a:rPr kumimoji="1" lang="ja-JP" altLang="en-US" sz="1200">
                <a:solidFill>
                  <a:schemeClr val="accent4">
                    <a:lumMod val="75000"/>
                  </a:schemeClr>
                </a:solidFill>
                <a:latin typeface="Meiryo UI" panose="020B0604030504040204" pitchFamily="50" charset="-128"/>
                <a:ea typeface="Meiryo UI" panose="020B0604030504040204" pitchFamily="50" charset="-128"/>
              </a:rPr>
              <a:t>（任意）本プログラムの実施について、経営層の関与や経営層で構成される組織との連携がある場合は記載</a:t>
            </a:r>
          </a:p>
        </p:txBody>
      </p:sp>
      <p:sp>
        <p:nvSpPr>
          <p:cNvPr id="32" name="テキスト ボックス 31">
            <a:extLst>
              <a:ext uri="{FF2B5EF4-FFF2-40B4-BE49-F238E27FC236}">
                <a16:creationId xmlns:a16="http://schemas.microsoft.com/office/drawing/2014/main" id="{AE7C45A0-767F-91CE-ED62-82C795DAD527}"/>
              </a:ext>
            </a:extLst>
          </p:cNvPr>
          <p:cNvSpPr txBox="1"/>
          <p:nvPr/>
        </p:nvSpPr>
        <p:spPr>
          <a:xfrm>
            <a:off x="870710" y="831180"/>
            <a:ext cx="1800000" cy="307777"/>
          </a:xfrm>
          <a:prstGeom prst="rect">
            <a:avLst/>
          </a:prstGeom>
          <a:noFill/>
        </p:spPr>
        <p:txBody>
          <a:bodyPr wrap="square" rtlCol="0">
            <a:spAutoFit/>
          </a:bodyPr>
          <a:lstStyle/>
          <a:p>
            <a:pPr algn="ctr"/>
            <a:r>
              <a:rPr lang="ja-JP" altLang="en-US" sz="1400" b="1" noProof="0">
                <a:latin typeface="Meiryo UI" panose="020B0604030504040204" pitchFamily="50" charset="-128"/>
                <a:ea typeface="Meiryo UI" panose="020B0604030504040204" pitchFamily="50" charset="-128"/>
                <a:cs typeface="Meiryo UI" panose="020B0604030504040204" pitchFamily="50" charset="-128"/>
              </a:rPr>
              <a:t>事務局（窓口）</a:t>
            </a:r>
            <a:endParaRPr lang="en-US" altLang="ja-JP" sz="1400" b="1" noProof="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58BE0079-9C45-1981-DFF6-8AB806DCA60D}"/>
              </a:ext>
            </a:extLst>
          </p:cNvPr>
          <p:cNvSpPr/>
          <p:nvPr/>
        </p:nvSpPr>
        <p:spPr bwMode="ltGray">
          <a:xfrm>
            <a:off x="2120149" y="3472383"/>
            <a:ext cx="1799996" cy="377077"/>
          </a:xfrm>
          <a:prstGeom prst="rect">
            <a:avLst/>
          </a:prstGeom>
          <a:solidFill>
            <a:schemeClr val="accent3">
              <a:lumMod val="5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7200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cs typeface="Meiryo UI" panose="020B0604030504040204" pitchFamily="50" charset="-128"/>
              </a:rPr>
              <a:t>毎回参加</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a:extLst>
              <a:ext uri="{FF2B5EF4-FFF2-40B4-BE49-F238E27FC236}">
                <a16:creationId xmlns:a16="http://schemas.microsoft.com/office/drawing/2014/main" id="{B972042C-012C-AF67-2A45-7FAC4B8FEF55}"/>
              </a:ext>
            </a:extLst>
          </p:cNvPr>
          <p:cNvSpPr/>
          <p:nvPr/>
        </p:nvSpPr>
        <p:spPr bwMode="ltGray">
          <a:xfrm>
            <a:off x="5931314" y="3464172"/>
            <a:ext cx="1799996" cy="377077"/>
          </a:xfrm>
          <a:prstGeom prst="rect">
            <a:avLst/>
          </a:prstGeom>
          <a:solidFill>
            <a:schemeClr val="accent3">
              <a:lumMod val="5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7200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必要に応じて参加</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29F56079-3A09-94C6-B72C-DD6A15A12A8D}"/>
              </a:ext>
            </a:extLst>
          </p:cNvPr>
          <p:cNvSpPr/>
          <p:nvPr/>
        </p:nvSpPr>
        <p:spPr>
          <a:xfrm>
            <a:off x="772731" y="3403244"/>
            <a:ext cx="8429223" cy="675668"/>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a:solidFill>
                <a:srgbClr val="FFFFFF"/>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D61272C9-4694-1A56-4AD1-6024A4A5411A}"/>
              </a:ext>
            </a:extLst>
          </p:cNvPr>
          <p:cNvSpPr txBox="1"/>
          <p:nvPr/>
        </p:nvSpPr>
        <p:spPr>
          <a:xfrm>
            <a:off x="870714" y="3801913"/>
            <a:ext cx="8680269" cy="276999"/>
          </a:xfrm>
          <a:prstGeom prst="rect">
            <a:avLst/>
          </a:prstGeom>
          <a:noFill/>
        </p:spPr>
        <p:txBody>
          <a:bodyPr wrap="square" rtlCol="0">
            <a:spAutoFit/>
          </a:bodyPr>
          <a:lstStyle/>
          <a:p>
            <a:r>
              <a:rPr kumimoji="1" lang="ja-JP" altLang="en-US" sz="1200">
                <a:solidFill>
                  <a:schemeClr val="accent3">
                    <a:lumMod val="75000"/>
                  </a:schemeClr>
                </a:solidFill>
                <a:latin typeface="Meiryo UI" panose="020B0604030504040204" pitchFamily="50" charset="-128"/>
                <a:ea typeface="Meiryo UI" panose="020B0604030504040204" pitchFamily="50" charset="-128"/>
              </a:rPr>
              <a:t>プログラムへの参加頻度について、役割の下に部署ごとに、＜毎回参加＞または＜必要に応じて参加＞の図形を張り付けてください</a:t>
            </a:r>
          </a:p>
        </p:txBody>
      </p:sp>
    </p:spTree>
    <p:extLst>
      <p:ext uri="{BB962C8B-B14F-4D97-AF65-F5344CB8AC3E}">
        <p14:creationId xmlns:p14="http://schemas.microsoft.com/office/powerpoint/2010/main" val="327527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C366B652-61DF-B5E7-C571-C0A190811E76}"/>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06A66EBB-C44F-A566-1C6F-DFF3692524B5}"/>
              </a:ext>
            </a:extLst>
          </p:cNvPr>
          <p:cNvSpPr/>
          <p:nvPr/>
        </p:nvSpPr>
        <p:spPr>
          <a:xfrm>
            <a:off x="392092" y="4359008"/>
            <a:ext cx="9148622" cy="2006756"/>
          </a:xfrm>
          <a:prstGeom prst="rect">
            <a:avLst/>
          </a:prstGeom>
          <a:solidFill>
            <a:schemeClr val="accent4">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a:solidFill>
                <a:srgbClr val="FFFFFF"/>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E54D6C47-0277-3D18-FECF-20BEAE98B217}"/>
              </a:ext>
            </a:extLst>
          </p:cNvPr>
          <p:cNvSpPr/>
          <p:nvPr/>
        </p:nvSpPr>
        <p:spPr>
          <a:xfrm>
            <a:off x="392092" y="522346"/>
            <a:ext cx="9148622" cy="3616848"/>
          </a:xfrm>
          <a:prstGeom prst="rect">
            <a:avLst/>
          </a:prstGeom>
          <a:solidFill>
            <a:schemeClr val="accent3">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a:solidFill>
                <a:srgbClr val="FFFFFF"/>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A9026386-2639-B804-318F-F74A30D46214}"/>
              </a:ext>
            </a:extLst>
          </p:cNvPr>
          <p:cNvSpPr/>
          <p:nvPr/>
        </p:nvSpPr>
        <p:spPr bwMode="ltGray">
          <a:xfrm>
            <a:off x="3010349" y="1130483"/>
            <a:ext cx="1800000" cy="558250"/>
          </a:xfrm>
          <a:prstGeom prst="rect">
            <a:avLst/>
          </a:prstGeom>
          <a:solidFill>
            <a:srgbClr val="0070C0">
              <a:alpha val="50196"/>
            </a:srgbClr>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経営企画</a:t>
            </a:r>
            <a:r>
              <a:rPr lang="ja-JP" altLang="en-US"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164A399D-4C56-AD43-2357-35F436E10A13}"/>
              </a:ext>
            </a:extLst>
          </p:cNvPr>
          <p:cNvSpPr/>
          <p:nvPr/>
        </p:nvSpPr>
        <p:spPr bwMode="ltGray">
          <a:xfrm>
            <a:off x="5149988" y="1103972"/>
            <a:ext cx="1800000" cy="599509"/>
          </a:xfrm>
          <a:prstGeom prst="rect">
            <a:avLst/>
          </a:prstGeom>
          <a:solidFill>
            <a:schemeClr val="accent3">
              <a:lumMod val="60000"/>
              <a:lumOff val="40000"/>
            </a:schemeClr>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a:solidFill>
                  <a:schemeClr val="tx1"/>
                </a:solidFill>
                <a:latin typeface="Meiryo UI" panose="020B0604030504040204" pitchFamily="50" charset="-128"/>
                <a:ea typeface="Meiryo UI" panose="020B0604030504040204" pitchFamily="50" charset="-128"/>
                <a:cs typeface="Meiryo UI" panose="020B0604030504040204" pitchFamily="50" charset="-128"/>
              </a:rPr>
              <a:t>営業統括</a:t>
            </a:r>
            <a:r>
              <a:rPr lang="ja-JP" altLang="en-US"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rPr>
              <a:t>部</a:t>
            </a:r>
            <a:endParaRPr lang="en-US" altLang="ja-JP" sz="1200" b="1" noProof="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8F3E6E28-7265-EAAD-BA07-423C0311E3EE}"/>
              </a:ext>
            </a:extLst>
          </p:cNvPr>
          <p:cNvSpPr/>
          <p:nvPr/>
        </p:nvSpPr>
        <p:spPr bwMode="ltGray">
          <a:xfrm>
            <a:off x="870715" y="1108557"/>
            <a:ext cx="1799998" cy="594924"/>
          </a:xfrm>
          <a:prstGeom prst="rect">
            <a:avLst/>
          </a:prstGeom>
          <a:solidFill>
            <a:schemeClr val="tx2">
              <a:lumMod val="60000"/>
              <a:lumOff val="40000"/>
            </a:schemeClr>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200" b="1">
                <a:solidFill>
                  <a:prstClr val="white"/>
                </a:solidFill>
                <a:latin typeface="Meiryo UI" panose="020B0604030504040204" pitchFamily="50" charset="-128"/>
                <a:ea typeface="Meiryo UI" panose="020B0604030504040204" pitchFamily="50" charset="-128"/>
                <a:cs typeface="Meiryo UI" panose="020B0604030504040204" pitchFamily="50" charset="-128"/>
              </a:rPr>
              <a:t>サステナビリティ推進</a:t>
            </a:r>
            <a:r>
              <a:rPr lang="en-US" altLang="ja-JP" sz="1200" b="1">
                <a:solidFill>
                  <a:prstClr val="white"/>
                </a:solidFill>
                <a:latin typeface="Meiryo UI" panose="020B0604030504040204" pitchFamily="50" charset="-128"/>
                <a:ea typeface="Meiryo UI" panose="020B0604030504040204" pitchFamily="50" charset="-128"/>
                <a:cs typeface="Meiryo UI" panose="020B0604030504040204" pitchFamily="50" charset="-128"/>
              </a:rPr>
              <a:t>G</a:t>
            </a:r>
            <a:endParaRPr lang="en-US" altLang="ja-JP" sz="1200" b="1" noProof="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DFD006B4-078F-226D-E6D0-97FF93172E37}"/>
              </a:ext>
            </a:extLst>
          </p:cNvPr>
          <p:cNvSpPr txBox="1"/>
          <p:nvPr/>
        </p:nvSpPr>
        <p:spPr>
          <a:xfrm>
            <a:off x="5735664" y="4742101"/>
            <a:ext cx="648072" cy="338554"/>
          </a:xfrm>
          <a:prstGeom prst="rect">
            <a:avLst/>
          </a:prstGeom>
          <a:noFill/>
        </p:spPr>
        <p:txBody>
          <a:bodyPr wrap="square" rtlCol="0">
            <a:spAutoFit/>
          </a:bodyPr>
          <a:lstStyle/>
          <a:p>
            <a:pPr algn="just"/>
            <a:r>
              <a:rPr kumimoji="1" lang="ja-JP" altLang="en-US" sz="160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15" name="テキスト ボックス 14">
            <a:extLst>
              <a:ext uri="{FF2B5EF4-FFF2-40B4-BE49-F238E27FC236}">
                <a16:creationId xmlns:a16="http://schemas.microsoft.com/office/drawing/2014/main" id="{A40ED682-FB7D-AB81-015E-3BEF75E315D1}"/>
              </a:ext>
            </a:extLst>
          </p:cNvPr>
          <p:cNvSpPr txBox="1"/>
          <p:nvPr/>
        </p:nvSpPr>
        <p:spPr>
          <a:xfrm>
            <a:off x="7416577" y="4742101"/>
            <a:ext cx="1224136" cy="338554"/>
          </a:xfrm>
          <a:prstGeom prst="rect">
            <a:avLst/>
          </a:prstGeom>
          <a:noFill/>
        </p:spPr>
        <p:txBody>
          <a:bodyPr wrap="square" rtlCol="0">
            <a:spAutoFit/>
          </a:bodyPr>
          <a:lstStyle/>
          <a:p>
            <a:pPr algn="just"/>
            <a:r>
              <a:rPr lang="ja-JP" altLang="en-US" sz="1600">
                <a:latin typeface="Meiryo UI" panose="020B0604030504040204" pitchFamily="50" charset="-128"/>
                <a:ea typeface="Meiryo UI" panose="020B0604030504040204" pitchFamily="50" charset="-128"/>
                <a:cs typeface="Meiryo UI" panose="020B0604030504040204" pitchFamily="50" charset="-128"/>
              </a:rPr>
              <a:t>助言・指示</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a:extLst>
              <a:ext uri="{FF2B5EF4-FFF2-40B4-BE49-F238E27FC236}">
                <a16:creationId xmlns:a16="http://schemas.microsoft.com/office/drawing/2014/main" id="{62ED8770-488A-A76D-09FB-F45AEF5776E5}"/>
              </a:ext>
            </a:extLst>
          </p:cNvPr>
          <p:cNvSpPr/>
          <p:nvPr/>
        </p:nvSpPr>
        <p:spPr bwMode="ltGray">
          <a:xfrm>
            <a:off x="7289623" y="1118906"/>
            <a:ext cx="1800000" cy="569828"/>
          </a:xfrm>
          <a:prstGeom prst="rect">
            <a:avLst/>
          </a:prstGeom>
          <a:solidFill>
            <a:schemeClr val="accent3">
              <a:lumMod val="75000"/>
            </a:schemeClr>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algn="ctr">
              <a:defRPr/>
            </a:pPr>
            <a:r>
              <a:rPr lang="ja-JP" altLang="en-US" sz="1200" b="1">
                <a:solidFill>
                  <a:prstClr val="white"/>
                </a:solidFill>
                <a:latin typeface="Meiryo UI" panose="020B0604030504040204" pitchFamily="50" charset="-128"/>
                <a:ea typeface="Meiryo UI" panose="020B0604030504040204" pitchFamily="50" charset="-128"/>
                <a:cs typeface="Meiryo UI" panose="020B0604030504040204" pitchFamily="50" charset="-128"/>
              </a:rPr>
              <a:t>投融資企画</a:t>
            </a:r>
            <a:r>
              <a:rPr lang="ja-JP" altLang="en-US" sz="1200" b="1" noProof="0">
                <a:solidFill>
                  <a:prstClr val="white"/>
                </a:solidFill>
                <a:latin typeface="Meiryo UI" panose="020B0604030504040204" pitchFamily="50" charset="-128"/>
                <a:ea typeface="Meiryo UI" panose="020B0604030504040204" pitchFamily="50" charset="-128"/>
                <a:cs typeface="Meiryo UI" panose="020B0604030504040204" pitchFamily="50" charset="-128"/>
              </a:rPr>
              <a:t>部</a:t>
            </a:r>
          </a:p>
        </p:txBody>
      </p:sp>
      <p:sp>
        <p:nvSpPr>
          <p:cNvPr id="21" name="矢印: 下 20">
            <a:extLst>
              <a:ext uri="{FF2B5EF4-FFF2-40B4-BE49-F238E27FC236}">
                <a16:creationId xmlns:a16="http://schemas.microsoft.com/office/drawing/2014/main" id="{3F3C3FB8-5A27-2B65-EC6B-C2CC81FEF864}"/>
              </a:ext>
            </a:extLst>
          </p:cNvPr>
          <p:cNvSpPr/>
          <p:nvPr/>
        </p:nvSpPr>
        <p:spPr>
          <a:xfrm>
            <a:off x="6290087" y="4696210"/>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22" name="矢印: 下 21">
            <a:extLst>
              <a:ext uri="{FF2B5EF4-FFF2-40B4-BE49-F238E27FC236}">
                <a16:creationId xmlns:a16="http://schemas.microsoft.com/office/drawing/2014/main" id="{8A56E1BB-6CB7-6B1D-A9E1-E333503D8CCB}"/>
              </a:ext>
            </a:extLst>
          </p:cNvPr>
          <p:cNvSpPr/>
          <p:nvPr/>
        </p:nvSpPr>
        <p:spPr>
          <a:xfrm rot="10800000">
            <a:off x="7214586" y="4696210"/>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CC89D202-BCEC-41EA-730D-04310353CA15}"/>
              </a:ext>
            </a:extLst>
          </p:cNvPr>
          <p:cNvSpPr txBox="1"/>
          <p:nvPr/>
        </p:nvSpPr>
        <p:spPr>
          <a:xfrm>
            <a:off x="179511" y="101947"/>
            <a:ext cx="7110112" cy="369332"/>
          </a:xfrm>
          <a:prstGeom prst="rect">
            <a:avLst/>
          </a:prstGeom>
          <a:noFill/>
        </p:spPr>
        <p:txBody>
          <a:bodyPr wrap="square" rtlCol="0">
            <a:spAutoFit/>
          </a:bodyPr>
          <a:lstStyle/>
          <a:p>
            <a:r>
              <a:rPr kumimoji="1" lang="ja-JP" altLang="en-US">
                <a:latin typeface="Meiryo UI" panose="020B0604030504040204" pitchFamily="50" charset="-128"/>
                <a:ea typeface="Meiryo UI" panose="020B0604030504040204" pitchFamily="50" charset="-128"/>
              </a:rPr>
              <a:t>別添</a:t>
            </a:r>
            <a:r>
              <a:rPr kumimoji="1" lang="en-US" altLang="ja-JP">
                <a:latin typeface="Meiryo UI" panose="020B0604030504040204" pitchFamily="50" charset="-128"/>
                <a:ea typeface="Meiryo UI" panose="020B0604030504040204" pitchFamily="50" charset="-128"/>
              </a:rPr>
              <a:t>3</a:t>
            </a:r>
            <a:r>
              <a:rPr kumimoji="1" lang="ja-JP" altLang="en-US">
                <a:latin typeface="Meiryo UI" panose="020B0604030504040204" pitchFamily="50" charset="-128"/>
                <a:ea typeface="Meiryo UI" panose="020B0604030504040204" pitchFamily="50" charset="-128"/>
              </a:rPr>
              <a:t>　実施体制図 </a:t>
            </a:r>
            <a:r>
              <a:rPr kumimoji="1" lang="en-US" altLang="ja-JP">
                <a:latin typeface="Meiryo UI" panose="020B0604030504040204" pitchFamily="50" charset="-128"/>
                <a:ea typeface="Meiryo UI" panose="020B0604030504040204" pitchFamily="50" charset="-128"/>
              </a:rPr>
              <a:t>【</a:t>
            </a:r>
            <a:r>
              <a:rPr kumimoji="1" lang="ja-JP" altLang="en-US">
                <a:latin typeface="Meiryo UI" panose="020B0604030504040204" pitchFamily="50" charset="-128"/>
                <a:ea typeface="Meiryo UI" panose="020B0604030504040204" pitchFamily="50" charset="-128"/>
              </a:rPr>
              <a:t>金融機関名：</a:t>
            </a:r>
            <a:r>
              <a:rPr kumimoji="1" lang="ja-JP" altLang="en-US">
                <a:solidFill>
                  <a:srgbClr val="0070C0"/>
                </a:solidFill>
                <a:latin typeface="Meiryo UI" panose="020B0604030504040204" pitchFamily="50" charset="-128"/>
                <a:ea typeface="Meiryo UI" panose="020B0604030504040204" pitchFamily="50" charset="-128"/>
              </a:rPr>
              <a:t>環境銀行　</a:t>
            </a:r>
            <a:r>
              <a:rPr kumimoji="1" lang="ja-JP" altLang="en-US">
                <a:latin typeface="Meiryo UI" panose="020B0604030504040204" pitchFamily="50" charset="-128"/>
                <a:ea typeface="Meiryo UI" panose="020B0604030504040204" pitchFamily="50" charset="-128"/>
              </a:rPr>
              <a:t>　　　　　　　　　　　　　　</a:t>
            </a:r>
            <a:r>
              <a:rPr kumimoji="1" lang="en-US" altLang="ja-JP">
                <a:latin typeface="Meiryo UI" panose="020B0604030504040204" pitchFamily="50" charset="-128"/>
                <a:ea typeface="Meiryo UI" panose="020B0604030504040204" pitchFamily="50" charset="-128"/>
              </a:rPr>
              <a:t>】</a:t>
            </a:r>
            <a:endParaRPr kumimoji="1" lang="ja-JP" altLang="en-US">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ED3263B3-4742-472F-959E-2238C2F029F2}"/>
              </a:ext>
            </a:extLst>
          </p:cNvPr>
          <p:cNvSpPr txBox="1"/>
          <p:nvPr/>
        </p:nvSpPr>
        <p:spPr>
          <a:xfrm>
            <a:off x="439895" y="527190"/>
            <a:ext cx="3360509" cy="338554"/>
          </a:xfrm>
          <a:prstGeom prst="rect">
            <a:avLst/>
          </a:prstGeom>
          <a:noFill/>
        </p:spPr>
        <p:txBody>
          <a:bodyPr wrap="square" rtlCol="0">
            <a:spAutoFit/>
          </a:bodyPr>
          <a:lstStyle/>
          <a:p>
            <a:r>
              <a:rPr kumimoji="1" lang="ja-JP" altLang="en-US" sz="1600">
                <a:solidFill>
                  <a:schemeClr val="accent3">
                    <a:lumMod val="75000"/>
                  </a:schemeClr>
                </a:solidFill>
                <a:latin typeface="Meiryo UI" panose="020B0604030504040204" pitchFamily="50" charset="-128"/>
                <a:ea typeface="Meiryo UI" panose="020B0604030504040204" pitchFamily="50" charset="-128"/>
              </a:rPr>
              <a:t>（必須）本プログラム参加部署</a:t>
            </a:r>
          </a:p>
        </p:txBody>
      </p:sp>
      <p:sp>
        <p:nvSpPr>
          <p:cNvPr id="25" name="テキスト ボックス 24">
            <a:extLst>
              <a:ext uri="{FF2B5EF4-FFF2-40B4-BE49-F238E27FC236}">
                <a16:creationId xmlns:a16="http://schemas.microsoft.com/office/drawing/2014/main" id="{223BE9CA-30F9-C257-7C6A-B317AC95E06C}"/>
              </a:ext>
            </a:extLst>
          </p:cNvPr>
          <p:cNvSpPr txBox="1"/>
          <p:nvPr/>
        </p:nvSpPr>
        <p:spPr>
          <a:xfrm>
            <a:off x="1943375" y="4742101"/>
            <a:ext cx="648072" cy="338554"/>
          </a:xfrm>
          <a:prstGeom prst="rect">
            <a:avLst/>
          </a:prstGeom>
          <a:noFill/>
        </p:spPr>
        <p:txBody>
          <a:bodyPr wrap="square" rtlCol="0">
            <a:spAutoFit/>
          </a:bodyPr>
          <a:lstStyle/>
          <a:p>
            <a:pPr algn="just"/>
            <a:r>
              <a:rPr kumimoji="1" lang="ja-JP" altLang="en-US" sz="1600">
                <a:latin typeface="Meiryo UI" panose="020B0604030504040204" pitchFamily="50" charset="-128"/>
                <a:ea typeface="Meiryo UI" panose="020B0604030504040204" pitchFamily="50" charset="-128"/>
                <a:cs typeface="Meiryo UI" panose="020B0604030504040204" pitchFamily="50" charset="-128"/>
              </a:rPr>
              <a:t>報告</a:t>
            </a:r>
          </a:p>
        </p:txBody>
      </p:sp>
      <p:sp>
        <p:nvSpPr>
          <p:cNvPr id="27" name="矢印: 下 26">
            <a:extLst>
              <a:ext uri="{FF2B5EF4-FFF2-40B4-BE49-F238E27FC236}">
                <a16:creationId xmlns:a16="http://schemas.microsoft.com/office/drawing/2014/main" id="{2F93A0B5-1C36-59FC-54EE-F5602CFAA947}"/>
              </a:ext>
            </a:extLst>
          </p:cNvPr>
          <p:cNvSpPr/>
          <p:nvPr/>
        </p:nvSpPr>
        <p:spPr>
          <a:xfrm>
            <a:off x="2477872" y="4701481"/>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28" name="矢印: 下 27">
            <a:extLst>
              <a:ext uri="{FF2B5EF4-FFF2-40B4-BE49-F238E27FC236}">
                <a16:creationId xmlns:a16="http://schemas.microsoft.com/office/drawing/2014/main" id="{48A7F324-2F10-E918-9C19-9FC33DD4B253}"/>
              </a:ext>
            </a:extLst>
          </p:cNvPr>
          <p:cNvSpPr/>
          <p:nvPr/>
        </p:nvSpPr>
        <p:spPr>
          <a:xfrm rot="10800000">
            <a:off x="3359037" y="4682999"/>
            <a:ext cx="94491" cy="388094"/>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a:solidFill>
                <a:schemeClr val="bg1"/>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1D4C0A72-5CFD-0A7B-2283-345D8923001D}"/>
              </a:ext>
            </a:extLst>
          </p:cNvPr>
          <p:cNvSpPr txBox="1"/>
          <p:nvPr/>
        </p:nvSpPr>
        <p:spPr>
          <a:xfrm>
            <a:off x="3624288" y="4742101"/>
            <a:ext cx="1224136" cy="338554"/>
          </a:xfrm>
          <a:prstGeom prst="rect">
            <a:avLst/>
          </a:prstGeom>
          <a:noFill/>
        </p:spPr>
        <p:txBody>
          <a:bodyPr wrap="square" rtlCol="0">
            <a:spAutoFit/>
          </a:bodyPr>
          <a:lstStyle/>
          <a:p>
            <a:pPr algn="just"/>
            <a:r>
              <a:rPr lang="ja-JP" altLang="en-US" sz="1600">
                <a:latin typeface="Meiryo UI" panose="020B0604030504040204" pitchFamily="50" charset="-128"/>
                <a:ea typeface="Meiryo UI" panose="020B0604030504040204" pitchFamily="50" charset="-128"/>
                <a:cs typeface="Meiryo UI" panose="020B0604030504040204" pitchFamily="50" charset="-128"/>
              </a:rPr>
              <a:t>監督・指示</a:t>
            </a:r>
            <a:endParaRPr kumimoji="1"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F46FE872-0555-9A74-70B8-9431D701DA44}"/>
              </a:ext>
            </a:extLst>
          </p:cNvPr>
          <p:cNvSpPr txBox="1"/>
          <p:nvPr/>
        </p:nvSpPr>
        <p:spPr>
          <a:xfrm>
            <a:off x="555799" y="6385248"/>
            <a:ext cx="7411724" cy="261610"/>
          </a:xfrm>
          <a:prstGeom prst="rect">
            <a:avLst/>
          </a:prstGeom>
          <a:noFill/>
        </p:spPr>
        <p:txBody>
          <a:bodyPr wrap="square" rtlCol="0">
            <a:spAutoFit/>
          </a:bodyPr>
          <a:lstStyle/>
          <a:p>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実施体制図については、枠や図形を増やしたり、または上記の枠を使用せず自由に編集していただいて構いません。</a:t>
            </a:r>
          </a:p>
        </p:txBody>
      </p:sp>
      <p:sp>
        <p:nvSpPr>
          <p:cNvPr id="26" name="テキスト ボックス 25">
            <a:extLst>
              <a:ext uri="{FF2B5EF4-FFF2-40B4-BE49-F238E27FC236}">
                <a16:creationId xmlns:a16="http://schemas.microsoft.com/office/drawing/2014/main" id="{C6B31905-E952-00FF-90B3-678B6FBEE2FC}"/>
              </a:ext>
            </a:extLst>
          </p:cNvPr>
          <p:cNvSpPr txBox="1"/>
          <p:nvPr/>
        </p:nvSpPr>
        <p:spPr>
          <a:xfrm>
            <a:off x="334638" y="4403933"/>
            <a:ext cx="9148623" cy="276999"/>
          </a:xfrm>
          <a:prstGeom prst="rect">
            <a:avLst/>
          </a:prstGeom>
          <a:noFill/>
        </p:spPr>
        <p:txBody>
          <a:bodyPr wrap="square" rtlCol="0">
            <a:spAutoFit/>
          </a:bodyPr>
          <a:lstStyle/>
          <a:p>
            <a:r>
              <a:rPr kumimoji="1" lang="ja-JP" altLang="en-US" sz="1200">
                <a:solidFill>
                  <a:schemeClr val="accent4">
                    <a:lumMod val="75000"/>
                  </a:schemeClr>
                </a:solidFill>
                <a:latin typeface="Meiryo UI" panose="020B0604030504040204" pitchFamily="50" charset="-128"/>
                <a:ea typeface="Meiryo UI" panose="020B0604030504040204" pitchFamily="50" charset="-128"/>
              </a:rPr>
              <a:t>（任意）本プログラムの実施について、経営層の関与や経営層で構成される組織との連携がある場合は記載</a:t>
            </a:r>
          </a:p>
        </p:txBody>
      </p:sp>
      <p:sp>
        <p:nvSpPr>
          <p:cNvPr id="32" name="テキスト ボックス 31">
            <a:extLst>
              <a:ext uri="{FF2B5EF4-FFF2-40B4-BE49-F238E27FC236}">
                <a16:creationId xmlns:a16="http://schemas.microsoft.com/office/drawing/2014/main" id="{CAA9A665-8080-A6B7-6C0F-81ADC76ADE06}"/>
              </a:ext>
            </a:extLst>
          </p:cNvPr>
          <p:cNvSpPr txBox="1"/>
          <p:nvPr/>
        </p:nvSpPr>
        <p:spPr>
          <a:xfrm>
            <a:off x="870710" y="831180"/>
            <a:ext cx="1800000" cy="307777"/>
          </a:xfrm>
          <a:prstGeom prst="rect">
            <a:avLst/>
          </a:prstGeom>
          <a:noFill/>
        </p:spPr>
        <p:txBody>
          <a:bodyPr wrap="square" rtlCol="0">
            <a:spAutoFit/>
          </a:bodyPr>
          <a:lstStyle/>
          <a:p>
            <a:pPr algn="ctr"/>
            <a:r>
              <a:rPr lang="ja-JP" altLang="en-US" sz="1400" b="1" noProof="0">
                <a:latin typeface="Meiryo UI" panose="020B0604030504040204" pitchFamily="50" charset="-128"/>
                <a:ea typeface="Meiryo UI" panose="020B0604030504040204" pitchFamily="50" charset="-128"/>
                <a:cs typeface="Meiryo UI" panose="020B0604030504040204" pitchFamily="50" charset="-128"/>
              </a:rPr>
              <a:t>事務局（窓口）</a:t>
            </a:r>
            <a:endParaRPr lang="en-US" altLang="ja-JP" sz="1400" b="1" noProof="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1BFD85EE-5C08-1431-9E97-FDEA34402C0A}"/>
              </a:ext>
            </a:extLst>
          </p:cNvPr>
          <p:cNvSpPr/>
          <p:nvPr/>
        </p:nvSpPr>
        <p:spPr bwMode="ltGray">
          <a:xfrm>
            <a:off x="870714" y="3461450"/>
            <a:ext cx="1799996" cy="377077"/>
          </a:xfrm>
          <a:prstGeom prst="rect">
            <a:avLst/>
          </a:prstGeom>
          <a:solidFill>
            <a:schemeClr val="accent3">
              <a:lumMod val="5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7200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cs typeface="Meiryo UI" panose="020B0604030504040204" pitchFamily="50" charset="-128"/>
              </a:rPr>
              <a:t>毎回参加</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a:extLst>
              <a:ext uri="{FF2B5EF4-FFF2-40B4-BE49-F238E27FC236}">
                <a16:creationId xmlns:a16="http://schemas.microsoft.com/office/drawing/2014/main" id="{77A22446-7576-9111-359D-06CB1CCAF5D3}"/>
              </a:ext>
            </a:extLst>
          </p:cNvPr>
          <p:cNvSpPr/>
          <p:nvPr/>
        </p:nvSpPr>
        <p:spPr bwMode="ltGray">
          <a:xfrm>
            <a:off x="5145314" y="3452989"/>
            <a:ext cx="1799996" cy="377077"/>
          </a:xfrm>
          <a:prstGeom prst="rect">
            <a:avLst/>
          </a:prstGeom>
          <a:solidFill>
            <a:schemeClr val="accent3">
              <a:lumMod val="5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7200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必要に応じて参加</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E47B6380-DC27-2D99-C42D-90613FD5C22D}"/>
              </a:ext>
            </a:extLst>
          </p:cNvPr>
          <p:cNvSpPr/>
          <p:nvPr/>
        </p:nvSpPr>
        <p:spPr>
          <a:xfrm>
            <a:off x="772731" y="3403244"/>
            <a:ext cx="8429223" cy="675668"/>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0" hangingPunct="0"/>
            <a:endParaRPr lang="ja-JP" altLang="en-US" sz="1200">
              <a:solidFill>
                <a:srgbClr val="FFFFFF"/>
              </a:solidFill>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D45B24A6-C723-B489-4C4D-B02B025DFEF6}"/>
              </a:ext>
            </a:extLst>
          </p:cNvPr>
          <p:cNvSpPr txBox="1"/>
          <p:nvPr/>
        </p:nvSpPr>
        <p:spPr>
          <a:xfrm>
            <a:off x="870714" y="3801913"/>
            <a:ext cx="8680269" cy="276999"/>
          </a:xfrm>
          <a:prstGeom prst="rect">
            <a:avLst/>
          </a:prstGeom>
          <a:noFill/>
        </p:spPr>
        <p:txBody>
          <a:bodyPr wrap="square" rtlCol="0">
            <a:spAutoFit/>
          </a:bodyPr>
          <a:lstStyle/>
          <a:p>
            <a:r>
              <a:rPr kumimoji="1" lang="ja-JP" altLang="en-US" sz="1200">
                <a:solidFill>
                  <a:schemeClr val="accent3">
                    <a:lumMod val="75000"/>
                  </a:schemeClr>
                </a:solidFill>
                <a:latin typeface="Meiryo UI" panose="020B0604030504040204" pitchFamily="50" charset="-128"/>
                <a:ea typeface="Meiryo UI" panose="020B0604030504040204" pitchFamily="50" charset="-128"/>
              </a:rPr>
              <a:t>プログラムへの参加頻度について、役割の下に部署ごとに、＜毎回参加＞または＜必要に応じて参加＞の図形を張り付けてください</a:t>
            </a:r>
          </a:p>
        </p:txBody>
      </p:sp>
      <p:sp>
        <p:nvSpPr>
          <p:cNvPr id="3" name="正方形/長方形 2">
            <a:extLst>
              <a:ext uri="{FF2B5EF4-FFF2-40B4-BE49-F238E27FC236}">
                <a16:creationId xmlns:a16="http://schemas.microsoft.com/office/drawing/2014/main" id="{D08E9BD9-50EE-8F8E-74E0-DEAC048C8579}"/>
              </a:ext>
            </a:extLst>
          </p:cNvPr>
          <p:cNvSpPr/>
          <p:nvPr/>
        </p:nvSpPr>
        <p:spPr bwMode="ltGray">
          <a:xfrm>
            <a:off x="870710" y="1729631"/>
            <a:ext cx="1800000" cy="1633489"/>
          </a:xfrm>
          <a:prstGeom prst="rect">
            <a:avLst/>
          </a:prstGeom>
          <a:solidFill>
            <a:schemeClr val="bg1"/>
          </a:solidFill>
          <a:ln w="25400">
            <a:solidFill>
              <a:srgbClr val="7E9DC2"/>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normAutofit lnSpcReduction="10000"/>
          </a:bodyPr>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・プログラム全体の取りまとめ</a:t>
            </a:r>
            <a:endParaRPr kumimoji="1"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TCFD</a:t>
            </a: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開示・移行計画策</a:t>
            </a:r>
            <a:endPar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定の実務</a:t>
            </a:r>
            <a:endPar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・経営企画部と連携し事業</a:t>
            </a:r>
            <a:endPar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計画を踏まえて検討</a:t>
            </a:r>
            <a:endPar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営業統括</a:t>
            </a: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部と連携し法人</a:t>
            </a:r>
            <a:endParaRPr kumimoji="1"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営業施策を踏まえて移行</a:t>
            </a:r>
            <a:endPar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defTabSz="914400" rtl="0" eaLnBrk="1" fontAlgn="base" latinLnBrk="0" hangingPunct="1">
              <a:lnSpc>
                <a:spcPct val="100000"/>
              </a:lnSpc>
              <a:spcBef>
                <a:spcPct val="0"/>
              </a:spcBef>
              <a:spcAft>
                <a:spcPct val="0"/>
              </a:spcAft>
              <a:buClrTx/>
              <a:buSzTx/>
              <a:tabLst/>
              <a:defRPr/>
            </a:pPr>
            <a:r>
              <a:rPr kumimoji="1" lang="ja-JP" altLang="en-US" sz="1200">
                <a:solidFill>
                  <a:srgbClr val="0070C0"/>
                </a:solidFill>
                <a:latin typeface="Meiryo UI" panose="020B0604030504040204" pitchFamily="50" charset="-128"/>
                <a:ea typeface="Meiryo UI" panose="020B0604030504040204" pitchFamily="50" charset="-128"/>
                <a:cs typeface="Meiryo UI" panose="020B0604030504040204" pitchFamily="50" charset="-128"/>
              </a:rPr>
              <a:t>計画</a:t>
            </a: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を策定</a:t>
            </a:r>
            <a:endParaRPr kumimoji="1"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F036FFA0-D0E0-D3DB-0445-6E53478F1C2B}"/>
              </a:ext>
            </a:extLst>
          </p:cNvPr>
          <p:cNvSpPr/>
          <p:nvPr/>
        </p:nvSpPr>
        <p:spPr bwMode="ltGray">
          <a:xfrm>
            <a:off x="3010346" y="1715704"/>
            <a:ext cx="1800000" cy="1636972"/>
          </a:xfrm>
          <a:prstGeom prst="rect">
            <a:avLst/>
          </a:prstGeom>
          <a:solidFill>
            <a:schemeClr val="bg1"/>
          </a:solidFill>
          <a:ln w="25400">
            <a:solidFill>
              <a:srgbClr val="73B0D7"/>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normAutofit/>
          </a:bodyPr>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・サステナビリティ推進</a:t>
            </a:r>
            <a:r>
              <a:rPr kumimoji="1" lang="en-US" altLang="ja-JP" sz="1200">
                <a:solidFill>
                  <a:srgbClr val="0070C0"/>
                </a:solidFill>
                <a:latin typeface="Meiryo UI" pitchFamily="50" charset="-128"/>
                <a:ea typeface="Meiryo UI" pitchFamily="50" charset="-128"/>
                <a:cs typeface="Meiryo UI" pitchFamily="50" charset="-128"/>
              </a:rPr>
              <a:t>G</a:t>
            </a:r>
            <a:r>
              <a:rPr kumimoji="1" lang="ja-JP" altLang="en-US" sz="1200">
                <a:solidFill>
                  <a:srgbClr val="0070C0"/>
                </a:solidFill>
                <a:latin typeface="Meiryo UI" pitchFamily="50" charset="-128"/>
                <a:ea typeface="Meiryo UI" pitchFamily="50" charset="-128"/>
                <a:cs typeface="Meiryo UI" pitchFamily="50" charset="-128"/>
              </a:rPr>
              <a:t>と</a:t>
            </a: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連携し、事業計画や</a:t>
            </a: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中期経営計画と移行計画</a:t>
            </a: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の関連性を検討</a:t>
            </a: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a:extLst>
              <a:ext uri="{FF2B5EF4-FFF2-40B4-BE49-F238E27FC236}">
                <a16:creationId xmlns:a16="http://schemas.microsoft.com/office/drawing/2014/main" id="{BE7FA7FF-DBF2-8B3B-CBD2-6F98DB8603CB}"/>
              </a:ext>
            </a:extLst>
          </p:cNvPr>
          <p:cNvSpPr/>
          <p:nvPr/>
        </p:nvSpPr>
        <p:spPr bwMode="ltGray">
          <a:xfrm>
            <a:off x="5149988" y="1729631"/>
            <a:ext cx="1800000" cy="1621266"/>
          </a:xfrm>
          <a:prstGeom prst="rect">
            <a:avLst/>
          </a:prstGeom>
          <a:solidFill>
            <a:schemeClr val="bg1"/>
          </a:solidFill>
          <a:ln w="25400">
            <a:solidFill>
              <a:schemeClr val="accent3">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normAutofit/>
          </a:bodyPr>
          <a:lstStyle/>
          <a:p>
            <a:pPr marL="72000" defTabSz="914400" fontAlgn="base">
              <a:spcBef>
                <a:spcPct val="0"/>
              </a:spcBef>
              <a:spcAft>
                <a:spcPct val="0"/>
              </a:spcAft>
              <a:defRPr/>
            </a:pPr>
            <a:r>
              <a:rPr kumimoji="1" lang="ja-JP" altLang="en-US" sz="1200">
                <a:solidFill>
                  <a:srgbClr val="0070C0"/>
                </a:solidFill>
                <a:latin typeface="Meiryo UI" panose="020B0604030504040204" pitchFamily="50" charset="-128"/>
                <a:ea typeface="Meiryo UI" panose="020B0604030504040204" pitchFamily="50" charset="-128"/>
              </a:rPr>
              <a:t>役割：</a:t>
            </a:r>
            <a:endParaRPr kumimoji="1" lang="en-US" altLang="ja-JP" sz="1200">
              <a:solidFill>
                <a:srgbClr val="0070C0"/>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a:solidFill>
                <a:srgbClr val="0070C0"/>
              </a:solidFill>
              <a:latin typeface="Meiryo UI" pitchFamily="50" charset="-128"/>
              <a:ea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・サステナビリティ推進</a:t>
            </a:r>
            <a:r>
              <a:rPr kumimoji="1" lang="en-US" altLang="ja-JP" sz="1200">
                <a:solidFill>
                  <a:srgbClr val="0070C0"/>
                </a:solidFill>
                <a:latin typeface="Meiryo UI" pitchFamily="50" charset="-128"/>
                <a:ea typeface="Meiryo UI" pitchFamily="50" charset="-128"/>
                <a:cs typeface="Meiryo UI" pitchFamily="50" charset="-128"/>
              </a:rPr>
              <a:t>G</a:t>
            </a:r>
            <a:r>
              <a:rPr kumimoji="1" lang="ja-JP" altLang="en-US" sz="1200">
                <a:solidFill>
                  <a:srgbClr val="0070C0"/>
                </a:solidFill>
                <a:latin typeface="Meiryo UI" pitchFamily="50" charset="-128"/>
                <a:ea typeface="Meiryo UI" pitchFamily="50" charset="-128"/>
                <a:cs typeface="Meiryo UI" pitchFamily="50" charset="-128"/>
              </a:rPr>
              <a:t>と</a:t>
            </a: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連携し、法人営業の施策を</a:t>
            </a: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統括する部署として、移行</a:t>
            </a:r>
            <a:endParaRPr kumimoji="1" lang="en-US" altLang="ja-JP" sz="1200">
              <a:solidFill>
                <a:srgbClr val="0070C0"/>
              </a:solidFill>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計画を策定</a:t>
            </a:r>
            <a:endParaRPr kumimoji="1" lang="en-US" altLang="ja-JP" sz="1200">
              <a:solidFill>
                <a:srgbClr val="0070C0"/>
              </a:solidFill>
              <a:latin typeface="Meiryo UI" pitchFamily="50" charset="-128"/>
              <a:ea typeface="Meiryo UI" pitchFamily="50" charset="-128"/>
              <a:cs typeface="Meiryo UI" pitchFamily="50" charset="-128"/>
            </a:endParaRPr>
          </a:p>
        </p:txBody>
      </p:sp>
      <p:sp>
        <p:nvSpPr>
          <p:cNvPr id="35" name="正方形/長方形 34">
            <a:extLst>
              <a:ext uri="{FF2B5EF4-FFF2-40B4-BE49-F238E27FC236}">
                <a16:creationId xmlns:a16="http://schemas.microsoft.com/office/drawing/2014/main" id="{3EF8C869-ED8A-CB03-CCEE-9AD0F04DDF4D}"/>
              </a:ext>
            </a:extLst>
          </p:cNvPr>
          <p:cNvSpPr/>
          <p:nvPr/>
        </p:nvSpPr>
        <p:spPr bwMode="ltGray">
          <a:xfrm>
            <a:off x="7289621" y="1697608"/>
            <a:ext cx="1800000" cy="1642072"/>
          </a:xfrm>
          <a:prstGeom prst="rect">
            <a:avLst/>
          </a:prstGeom>
          <a:solidFill>
            <a:schemeClr val="bg1"/>
          </a:solidFill>
          <a:ln w="25400">
            <a:solidFill>
              <a:schemeClr val="accent3">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defTabSz="914400" fontAlgn="base">
              <a:spcBef>
                <a:spcPct val="0"/>
              </a:spcBef>
              <a:spcAft>
                <a:spcPct val="0"/>
              </a:spcAft>
              <a:defRPr/>
            </a:pPr>
            <a:r>
              <a:rPr kumimoji="1" lang="ja-JP" altLang="en-US" sz="1200">
                <a:solidFill>
                  <a:srgbClr val="0070C0"/>
                </a:solidFill>
                <a:latin typeface="Meiryo UI" panose="020B0604030504040204" pitchFamily="50" charset="-128"/>
                <a:ea typeface="Meiryo UI" panose="020B0604030504040204" pitchFamily="50" charset="-128"/>
              </a:rPr>
              <a:t>役割：</a:t>
            </a:r>
            <a:endParaRPr kumimoji="1" lang="en-US" altLang="ja-JP" sz="1200">
              <a:solidFill>
                <a:srgbClr val="0070C0"/>
              </a:solidFill>
              <a:latin typeface="Meiryo UI" pitchFamily="50" charset="-128"/>
              <a:ea typeface="Meiryo UI" pitchFamily="50" charset="-128"/>
            </a:endParaRPr>
          </a:p>
          <a:p>
            <a:pPr marL="72000" defTabSz="914400" fontAlgn="base">
              <a:spcBef>
                <a:spcPct val="0"/>
              </a:spcBef>
              <a:spcAft>
                <a:spcPct val="0"/>
              </a:spcAft>
              <a:defRPr/>
            </a:pPr>
            <a:endParaRPr kumimoji="1" lang="en-US" altLang="ja-JP" sz="1200">
              <a:solidFill>
                <a:srgbClr val="0070C0"/>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a:solidFill>
                  <a:srgbClr val="0070C0"/>
                </a:solidFill>
                <a:latin typeface="Meiryo UI" pitchFamily="50" charset="-128"/>
                <a:ea typeface="Meiryo UI" pitchFamily="50" charset="-128"/>
              </a:rPr>
              <a:t>・投融資に関するリスクを</a:t>
            </a:r>
            <a:endParaRPr kumimoji="1" lang="en-US" altLang="ja-JP" sz="1200">
              <a:solidFill>
                <a:srgbClr val="0070C0"/>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a:solidFill>
                  <a:srgbClr val="0070C0"/>
                </a:solidFill>
                <a:latin typeface="Meiryo UI" pitchFamily="50" charset="-128"/>
                <a:ea typeface="Meiryo UI" pitchFamily="50" charset="-128"/>
              </a:rPr>
              <a:t>統括する部署として投融資</a:t>
            </a:r>
            <a:endParaRPr kumimoji="1" lang="en-US" altLang="ja-JP" sz="1200">
              <a:solidFill>
                <a:srgbClr val="0070C0"/>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a:solidFill>
                  <a:srgbClr val="0070C0"/>
                </a:solidFill>
                <a:latin typeface="Meiryo UI" pitchFamily="50" charset="-128"/>
                <a:ea typeface="Meiryo UI" pitchFamily="50" charset="-128"/>
              </a:rPr>
              <a:t>ポートフォリオの状況やシナリ</a:t>
            </a:r>
            <a:endParaRPr kumimoji="1" lang="en-US" altLang="ja-JP" sz="1200">
              <a:solidFill>
                <a:srgbClr val="0070C0"/>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a:solidFill>
                  <a:srgbClr val="0070C0"/>
                </a:solidFill>
                <a:latin typeface="Meiryo UI" pitchFamily="50" charset="-128"/>
                <a:ea typeface="Meiryo UI" pitchFamily="50" charset="-128"/>
              </a:rPr>
              <a:t>オ分析の結果を踏まえて、</a:t>
            </a:r>
            <a:endParaRPr kumimoji="1" lang="en-US" altLang="ja-JP" sz="1200">
              <a:solidFill>
                <a:srgbClr val="0070C0"/>
              </a:solidFill>
              <a:latin typeface="Meiryo UI" pitchFamily="50" charset="-128"/>
              <a:ea typeface="Meiryo UI" pitchFamily="50" charset="-128"/>
            </a:endParaRPr>
          </a:p>
          <a:p>
            <a:pPr marL="72000" defTabSz="914400" fontAlgn="base">
              <a:spcBef>
                <a:spcPct val="0"/>
              </a:spcBef>
              <a:spcAft>
                <a:spcPct val="0"/>
              </a:spcAft>
              <a:defRPr/>
            </a:pPr>
            <a:r>
              <a:rPr kumimoji="1" lang="ja-JP" altLang="en-US" sz="1200">
                <a:solidFill>
                  <a:srgbClr val="0070C0"/>
                </a:solidFill>
                <a:latin typeface="Meiryo UI" pitchFamily="50" charset="-128"/>
                <a:ea typeface="Meiryo UI" pitchFamily="50" charset="-128"/>
              </a:rPr>
              <a:t>サステナビリティ推進</a:t>
            </a:r>
            <a:r>
              <a:rPr kumimoji="1" lang="en-US" altLang="ja-JP" sz="1200">
                <a:solidFill>
                  <a:srgbClr val="0070C0"/>
                </a:solidFill>
                <a:latin typeface="Meiryo UI" pitchFamily="50" charset="-128"/>
                <a:ea typeface="Meiryo UI" pitchFamily="50" charset="-128"/>
              </a:rPr>
              <a:t>G</a:t>
            </a:r>
            <a:r>
              <a:rPr kumimoji="1" lang="ja-JP" altLang="en-US" sz="1200">
                <a:solidFill>
                  <a:srgbClr val="0070C0"/>
                </a:solidFill>
                <a:latin typeface="Meiryo UI" pitchFamily="50" charset="-128"/>
                <a:ea typeface="Meiryo UI" pitchFamily="50" charset="-128"/>
              </a:rPr>
              <a:t>に助言</a:t>
            </a:r>
            <a:endParaRPr kumimoji="1" lang="en-US" altLang="ja-JP" sz="1200">
              <a:solidFill>
                <a:srgbClr val="0070C0"/>
              </a:solidFill>
              <a:latin typeface="Meiryo UI" pitchFamily="50" charset="-128"/>
              <a:ea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a:extLst>
              <a:ext uri="{FF2B5EF4-FFF2-40B4-BE49-F238E27FC236}">
                <a16:creationId xmlns:a16="http://schemas.microsoft.com/office/drawing/2014/main" id="{7C8D7751-7F37-5BDB-97DE-71BE0BEB7E90}"/>
              </a:ext>
            </a:extLst>
          </p:cNvPr>
          <p:cNvSpPr/>
          <p:nvPr/>
        </p:nvSpPr>
        <p:spPr bwMode="ltGray">
          <a:xfrm>
            <a:off x="3010346" y="3443143"/>
            <a:ext cx="1799996" cy="377077"/>
          </a:xfrm>
          <a:prstGeom prst="rect">
            <a:avLst/>
          </a:prstGeom>
          <a:solidFill>
            <a:schemeClr val="accent3">
              <a:lumMod val="5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7200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cs typeface="Meiryo UI" panose="020B0604030504040204" pitchFamily="50" charset="-128"/>
              </a:rPr>
              <a:t>毎回参加</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a:extLst>
              <a:ext uri="{FF2B5EF4-FFF2-40B4-BE49-F238E27FC236}">
                <a16:creationId xmlns:a16="http://schemas.microsoft.com/office/drawing/2014/main" id="{A028167F-495D-3E93-BD60-450342678C34}"/>
              </a:ext>
            </a:extLst>
          </p:cNvPr>
          <p:cNvSpPr/>
          <p:nvPr/>
        </p:nvSpPr>
        <p:spPr bwMode="ltGray">
          <a:xfrm>
            <a:off x="7289625" y="3452988"/>
            <a:ext cx="1799996" cy="377077"/>
          </a:xfrm>
          <a:prstGeom prst="rect">
            <a:avLst/>
          </a:prstGeom>
          <a:solidFill>
            <a:schemeClr val="accent3">
              <a:lumMod val="50000"/>
            </a:schemeClr>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ctr"/>
          <a:lstStyle/>
          <a:p>
            <a:pPr marL="7200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必要に応じて参加</a:t>
            </a:r>
            <a:endPar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a:extLst>
              <a:ext uri="{FF2B5EF4-FFF2-40B4-BE49-F238E27FC236}">
                <a16:creationId xmlns:a16="http://schemas.microsoft.com/office/drawing/2014/main" id="{B017E574-DDF3-19DB-0372-F1C46D0841AA}"/>
              </a:ext>
            </a:extLst>
          </p:cNvPr>
          <p:cNvSpPr/>
          <p:nvPr/>
        </p:nvSpPr>
        <p:spPr bwMode="ltGray">
          <a:xfrm>
            <a:off x="877345" y="5423706"/>
            <a:ext cx="3932997"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rPr>
              <a:t>・</a:t>
            </a:r>
            <a:r>
              <a:rPr kumimoji="1" lang="ja-JP" altLang="en-US" sz="1200">
                <a:solidFill>
                  <a:srgbClr val="0070C0"/>
                </a:solidFill>
                <a:latin typeface="Meiryo UI" pitchFamily="50" charset="-128"/>
                <a:ea typeface="Meiryo UI" pitchFamily="50" charset="-128"/>
                <a:cs typeface="Meiryo UI" pitchFamily="50" charset="-128"/>
              </a:rPr>
              <a:t>サステナビリティ推進</a:t>
            </a:r>
            <a:r>
              <a:rPr kumimoji="1" lang="en-US" altLang="ja-JP" sz="1200">
                <a:solidFill>
                  <a:srgbClr val="0070C0"/>
                </a:solidFill>
                <a:latin typeface="Meiryo UI" pitchFamily="50" charset="-128"/>
                <a:ea typeface="Meiryo UI" pitchFamily="50" charset="-128"/>
                <a:cs typeface="Meiryo UI" pitchFamily="50" charset="-128"/>
              </a:rPr>
              <a:t>G</a:t>
            </a:r>
            <a:r>
              <a:rPr kumimoji="1" lang="ja-JP" altLang="en-US" sz="1200">
                <a:solidFill>
                  <a:srgbClr val="0070C0"/>
                </a:solidFill>
                <a:latin typeface="Meiryo UI" pitchFamily="50" charset="-128"/>
                <a:ea typeface="Meiryo UI" pitchFamily="50" charset="-128"/>
                <a:cs typeface="Meiryo UI" pitchFamily="50" charset="-128"/>
              </a:rPr>
              <a:t>から</a:t>
            </a:r>
            <a:r>
              <a:rPr kumimoji="1" lang="ja-JP" altLang="en-US"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rPr>
              <a:t>報告</a:t>
            </a:r>
            <a:r>
              <a:rPr kumimoji="1" lang="ja-JP" altLang="en-US" sz="1200">
                <a:solidFill>
                  <a:srgbClr val="0070C0"/>
                </a:solidFill>
                <a:latin typeface="Meiryo UI" pitchFamily="50" charset="-128"/>
                <a:ea typeface="Meiryo UI" pitchFamily="50" charset="-128"/>
                <a:cs typeface="Meiryo UI" pitchFamily="50" charset="-128"/>
              </a:rPr>
              <a:t>を適時に</a:t>
            </a:r>
            <a:r>
              <a:rPr kumimoji="1" lang="ja-JP" altLang="en-US"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rPr>
              <a:t>受理</a:t>
            </a:r>
            <a:endParaRPr kumimoji="1" lang="en-US" altLang="ja-JP"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・サステナビリティの全社的な取組の推進・監督</a:t>
            </a:r>
            <a:endParaRPr kumimoji="1" lang="en-US" altLang="ja-JP"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itchFamily="50" charset="-128"/>
              <a:ea typeface="Meiryo UI" pitchFamily="50" charset="-128"/>
              <a:cs typeface="Meiryo UI" pitchFamily="50" charset="-128"/>
            </a:endParaRPr>
          </a:p>
        </p:txBody>
      </p:sp>
      <p:sp>
        <p:nvSpPr>
          <p:cNvPr id="45" name="正方形/長方形 44">
            <a:extLst>
              <a:ext uri="{FF2B5EF4-FFF2-40B4-BE49-F238E27FC236}">
                <a16:creationId xmlns:a16="http://schemas.microsoft.com/office/drawing/2014/main" id="{83BAB8DA-33A3-69CB-5601-BC2D992BB0D0}"/>
              </a:ext>
            </a:extLst>
          </p:cNvPr>
          <p:cNvSpPr/>
          <p:nvPr/>
        </p:nvSpPr>
        <p:spPr>
          <a:xfrm>
            <a:off x="873880" y="5106911"/>
            <a:ext cx="3938154"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a:solidFill>
                  <a:prstClr val="white"/>
                </a:solidFill>
                <a:latin typeface="Meiryo UI" panose="020B0604030504040204" pitchFamily="50" charset="-128"/>
                <a:ea typeface="Meiryo UI" panose="020B0604030504040204" pitchFamily="50" charset="-128"/>
                <a:cs typeface="Meiryo UI" panose="020B0604030504040204" pitchFamily="50" charset="-128"/>
              </a:rPr>
              <a:t>経営層（サステナビリティ担当役員）</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a:extLst>
              <a:ext uri="{FF2B5EF4-FFF2-40B4-BE49-F238E27FC236}">
                <a16:creationId xmlns:a16="http://schemas.microsoft.com/office/drawing/2014/main" id="{967362D9-30AB-A4C3-EFBE-9629E1EC4BD9}"/>
              </a:ext>
            </a:extLst>
          </p:cNvPr>
          <p:cNvSpPr/>
          <p:nvPr/>
        </p:nvSpPr>
        <p:spPr bwMode="ltGray">
          <a:xfrm>
            <a:off x="5148779" y="5432580"/>
            <a:ext cx="3932997" cy="665892"/>
          </a:xfrm>
          <a:prstGeom prst="rect">
            <a:avLst/>
          </a:prstGeom>
          <a:solidFill>
            <a:schemeClr val="bg1"/>
          </a:solidFill>
          <a:ln w="25400">
            <a:solidFill>
              <a:srgbClr val="4D9BD3"/>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0" tIns="36000" rIns="0" bIns="36000" anchor="t"/>
          <a:lstStyle/>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70C0"/>
                </a:solidFill>
                <a:effectLst/>
                <a:uLnTx/>
                <a:uFillTx/>
                <a:latin typeface="Meiryo UI" panose="020B0604030504040204" pitchFamily="50" charset="-128"/>
                <a:ea typeface="Meiryo UI" panose="020B0604030504040204" pitchFamily="50" charset="-128"/>
                <a:cs typeface="Meiryo UI" panose="020B0604030504040204" pitchFamily="50" charset="-128"/>
              </a:rPr>
              <a:t>役割：</a:t>
            </a:r>
            <a:endParaRPr kumimoji="1" lang="en-US" altLang="ja-JP" sz="120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rPr>
              <a:t>・関連する部署が参加し全社サステナビリティ戦略を策定・決議</a:t>
            </a:r>
            <a:endParaRPr kumimoji="1" lang="en-US" altLang="ja-JP"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r>
              <a:rPr kumimoji="1" lang="ja-JP" altLang="en-US" sz="1200">
                <a:solidFill>
                  <a:srgbClr val="0070C0"/>
                </a:solidFill>
                <a:latin typeface="Meiryo UI" pitchFamily="50" charset="-128"/>
                <a:ea typeface="Meiryo UI" pitchFamily="50" charset="-128"/>
                <a:cs typeface="Meiryo UI" pitchFamily="50" charset="-128"/>
              </a:rPr>
              <a:t>・</a:t>
            </a:r>
            <a:r>
              <a:rPr kumimoji="1" lang="ja-JP" altLang="en-US"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rPr>
              <a:t>プログラム進捗・結果報告の受理、助言</a:t>
            </a:r>
            <a:endParaRPr kumimoji="1" lang="en-US" altLang="ja-JP" sz="1200" b="0" i="0" u="none" strike="noStrike" kern="1200" cap="none" spc="0" normalizeH="0" baseline="0" noProof="0">
              <a:ln>
                <a:noFill/>
              </a:ln>
              <a:solidFill>
                <a:srgbClr val="0070C0"/>
              </a:solidFill>
              <a:effectLst/>
              <a:uLnTx/>
              <a:uFillTx/>
              <a:latin typeface="Meiryo UI" pitchFamily="50" charset="-128"/>
              <a:ea typeface="Meiryo UI" pitchFamily="50" charset="-128"/>
              <a:cs typeface="Meiryo UI" pitchFamily="50" charset="-128"/>
            </a:endParaRPr>
          </a:p>
          <a:p>
            <a:pPr marL="72000" marR="0" lvl="0" indent="0"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Meiryo UI" pitchFamily="50" charset="-128"/>
              <a:ea typeface="Meiryo UI" pitchFamily="50" charset="-128"/>
              <a:cs typeface="Meiryo UI" pitchFamily="50" charset="-128"/>
            </a:endParaRPr>
          </a:p>
        </p:txBody>
      </p:sp>
      <p:sp>
        <p:nvSpPr>
          <p:cNvPr id="47" name="正方形/長方形 46">
            <a:extLst>
              <a:ext uri="{FF2B5EF4-FFF2-40B4-BE49-F238E27FC236}">
                <a16:creationId xmlns:a16="http://schemas.microsoft.com/office/drawing/2014/main" id="{D61DBB72-FE0B-6636-D235-7CD718C1D61E}"/>
              </a:ext>
            </a:extLst>
          </p:cNvPr>
          <p:cNvSpPr/>
          <p:nvPr/>
        </p:nvSpPr>
        <p:spPr>
          <a:xfrm>
            <a:off x="5145314" y="5115785"/>
            <a:ext cx="3938154" cy="307921"/>
          </a:xfrm>
          <a:prstGeom prst="rect">
            <a:avLst/>
          </a:prstGeom>
          <a:solidFill>
            <a:srgbClr val="0070C0">
              <a:alpha val="69804"/>
            </a:srgbClr>
          </a:solidFill>
          <a:ln>
            <a:solidFill>
              <a:srgbClr val="4D9B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a:solidFill>
                  <a:prstClr val="white"/>
                </a:solidFill>
                <a:latin typeface="Meiryo UI" panose="020B0604030504040204" pitchFamily="50" charset="-128"/>
                <a:ea typeface="Meiryo UI" panose="020B0604030504040204" pitchFamily="50" charset="-128"/>
                <a:cs typeface="Meiryo UI" panose="020B0604030504040204" pitchFamily="50" charset="-128"/>
              </a:rPr>
              <a:t>サステナビリティ推進</a:t>
            </a: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四角形: 角を丸くする 4">
            <a:extLst>
              <a:ext uri="{FF2B5EF4-FFF2-40B4-BE49-F238E27FC236}">
                <a16:creationId xmlns:a16="http://schemas.microsoft.com/office/drawing/2014/main" id="{791BF44C-C497-99DA-0C51-C361C6EB01CC}"/>
              </a:ext>
            </a:extLst>
          </p:cNvPr>
          <p:cNvSpPr/>
          <p:nvPr/>
        </p:nvSpPr>
        <p:spPr>
          <a:xfrm>
            <a:off x="8716913" y="96367"/>
            <a:ext cx="1078928" cy="376132"/>
          </a:xfrm>
          <a:prstGeom prst="round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記入例</a:t>
            </a:r>
          </a:p>
        </p:txBody>
      </p:sp>
    </p:spTree>
    <p:extLst>
      <p:ext uri="{BB962C8B-B14F-4D97-AF65-F5344CB8AC3E}">
        <p14:creationId xmlns:p14="http://schemas.microsoft.com/office/powerpoint/2010/main" val="17962985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fault Theme">
  <a:themeElements>
    <a:clrScheme name="MRI_color">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F4EA64EF-3092-473C-994A-576D3A4BF737}" vid="{6B0B758C-595F-4ABD-A941-E9F0C7E622A0}"/>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6472c1a-c974-4d12-8e7e-e869ad4e4a7d">
      <Terms xmlns="http://schemas.microsoft.com/office/infopath/2007/PartnerControls"/>
    </lcf76f155ced4ddcb4097134ff3c332f>
    <TaxCatchAll xmlns="c7a4e4d1-8199-4309-a43b-bd4c60d0c1b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8CD57BB82068E448A63239CE282F0C5" ma:contentTypeVersion="10" ma:contentTypeDescription="新しいドキュメントを作成します。" ma:contentTypeScope="" ma:versionID="dcd8d6ae6bd84e13ae2d64a4be147944">
  <xsd:schema xmlns:xsd="http://www.w3.org/2001/XMLSchema" xmlns:xs="http://www.w3.org/2001/XMLSchema" xmlns:p="http://schemas.microsoft.com/office/2006/metadata/properties" xmlns:ns2="96472c1a-c974-4d12-8e7e-e869ad4e4a7d" xmlns:ns3="c7a4e4d1-8199-4309-a43b-bd4c60d0c1b9" targetNamespace="http://schemas.microsoft.com/office/2006/metadata/properties" ma:root="true" ma:fieldsID="3732749a480409733fbb6f46c831af06" ns2:_="" ns3:_="">
    <xsd:import namespace="96472c1a-c974-4d12-8e7e-e869ad4e4a7d"/>
    <xsd:import namespace="c7a4e4d1-8199-4309-a43b-bd4c60d0c1b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72c1a-c974-4d12-8e7e-e869ad4e4a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a4e4d1-8199-4309-a43b-bd4c60d0c1b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4e56fd9-ecaa-41df-bde1-cac538ac88e0}" ma:internalName="TaxCatchAll" ma:showField="CatchAllData" ma:web="c7a4e4d1-8199-4309-a43b-bd4c60d0c1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4793B1-CBA8-4C3B-9382-0E7E4BB236B1}">
  <ds:schemaRefs>
    <ds:schemaRef ds:uri="http://schemas.microsoft.com/sharepoint/v3/contenttype/forms"/>
  </ds:schemaRefs>
</ds:datastoreItem>
</file>

<file path=customXml/itemProps2.xml><?xml version="1.0" encoding="utf-8"?>
<ds:datastoreItem xmlns:ds="http://schemas.openxmlformats.org/officeDocument/2006/customXml" ds:itemID="{CDC04631-25B7-4597-8BD6-48A0D66C7FD1}">
  <ds:schemaRefs>
    <ds:schemaRef ds:uri="http://schemas.microsoft.com/office/infopath/2007/PartnerControls"/>
    <ds:schemaRef ds:uri="http://purl.org/dc/terms/"/>
    <ds:schemaRef ds:uri="http://schemas.microsoft.com/office/2006/documentManagement/types"/>
    <ds:schemaRef ds:uri="http://www.w3.org/XML/1998/namespace"/>
    <ds:schemaRef ds:uri="http://purl.org/dc/elements/1.1/"/>
    <ds:schemaRef ds:uri="http://schemas.openxmlformats.org/package/2006/metadata/core-properties"/>
    <ds:schemaRef ds:uri="c7a4e4d1-8199-4309-a43b-bd4c60d0c1b9"/>
    <ds:schemaRef ds:uri="96472c1a-c974-4d12-8e7e-e869ad4e4a7d"/>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511F2ED6-B6EE-48E7-9135-4920C540D4A2}">
  <ds:schemaRefs>
    <ds:schemaRef ds:uri="96472c1a-c974-4d12-8e7e-e869ad4e4a7d"/>
    <ds:schemaRef ds:uri="c7a4e4d1-8199-4309-a43b-bd4c60d0c1b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Default Theme</Template>
  <Words>464</Words>
  <PresentationFormat>A4 210 x 297 mm</PresentationFormat>
  <Paragraphs>93</Paragraphs>
  <Slides>2</Slides>
  <Notes>0</Notes>
  <HiddenSlides>1</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6" baseType="lpstr">
      <vt:lpstr>Meiryo UI</vt:lpstr>
      <vt:lpstr>Arial</vt:lpstr>
      <vt:lpstr>Default Theme</vt:lpstr>
      <vt:lpstr>think-cell スライド</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0x01010018CD57BB82068E448A63239CE282F0C5</vt:lpwstr>
  </property>
</Properties>
</file>