
<file path=[Content_Types].xml><?xml version="1.0" encoding="utf-8"?>
<Types xmlns="http://schemas.openxmlformats.org/package/2006/content-types">
  <Default ContentType="application/vnd.openxmlformats-officedocument.oleObject" Extension="bin"/>
  <Default ContentType="image/x-emf" Extension="emf"/>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ms-powerpoint.revisioninfo+xml" PartName="/ppt/revisionInfo.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presentationml.tags+xml" PartName="/ppt/tags/tag2.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6" r:id="rId2"/>
    <p:sldId id="257" r:id="rId3"/>
  </p:sldIdLst>
  <p:sldSz cx="9906000" cy="6858000" type="A4"/>
  <p:notesSz cx="6858000" cy="9144000"/>
  <p:custDataLst>
    <p:tags r:id="rId4"/>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D9BD3"/>
    <a:srgbClr val="7E9DC2"/>
    <a:srgbClr val="73B0D7"/>
    <a:srgbClr val="66CCFF"/>
    <a:srgbClr val="0070C0"/>
    <a:srgbClr val="99CCFF"/>
    <a:srgbClr val="00B0F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7D271C1-0820-4B41-98DA-5F5F1C6E56F1}" v="68" dt="2025-04-22T12:18:55.97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109" d="100"/>
          <a:sy n="109" d="100"/>
        </p:scale>
        <p:origin x="573" y="65"/>
      </p:cViewPr>
      <p:guideLst/>
    </p:cSldViewPr>
  </p:slideViewPr>
  <p:notesTextViewPr>
    <p:cViewPr>
      <p:scale>
        <a:sx n="1" d="1"/>
        <a:sy n="1" d="1"/>
      </p:scale>
      <p:origin x="0" y="0"/>
    </p:cViewPr>
  </p:notesText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2" Target="slides/slide1.xml" Type="http://schemas.openxmlformats.org/officeDocument/2006/relationships/slide"/><Relationship Id="rId3" Target="slides/slide2.xml" Type="http://schemas.openxmlformats.org/officeDocument/2006/relationships/slide"/><Relationship Id="rId4" Target="tags/tag1.xml" Type="http://schemas.openxmlformats.org/officeDocument/2006/relationships/tags"/><Relationship Id="rId5" Target="presProps.xml" Type="http://schemas.openxmlformats.org/officeDocument/2006/relationships/presProps"/><Relationship Id="rId6" Target="viewProps.xml" Type="http://schemas.openxmlformats.org/officeDocument/2006/relationships/viewProps"/><Relationship Id="rId7" Target="theme/theme1.xml" Type="http://schemas.openxmlformats.org/officeDocument/2006/relationships/theme"/><Relationship Id="rId8" Target="tableStyles.xml" Type="http://schemas.openxmlformats.org/officeDocument/2006/relationships/tableStyles"/><Relationship Id="rId9" Target="revisionInfo.xml" Type="http://schemas.microsoft.com/office/2015/10/relationships/revisionInfo"/></Relationship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B493DAF-81C2-4A9F-AA29-324D9D80EDA4}" type="datetimeFigureOut">
              <a:rPr kumimoji="1" lang="ja-JP" altLang="en-US" smtClean="0"/>
              <a:t>2025/4/25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1C99BD-4CB3-4AB8-B45E-067A6B3414C4}" type="slidenum">
              <a:rPr kumimoji="1" lang="ja-JP" altLang="en-US" smtClean="0"/>
              <a:t>‹#›</a:t>
            </a:fld>
            <a:endParaRPr kumimoji="1" lang="ja-JP" altLang="en-US"/>
          </a:p>
        </p:txBody>
      </p:sp>
    </p:spTree>
    <p:extLst>
      <p:ext uri="{BB962C8B-B14F-4D97-AF65-F5344CB8AC3E}">
        <p14:creationId xmlns:p14="http://schemas.microsoft.com/office/powerpoint/2010/main" val="39065917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B493DAF-81C2-4A9F-AA29-324D9D80EDA4}" type="datetimeFigureOut">
              <a:rPr kumimoji="1" lang="ja-JP" altLang="en-US" smtClean="0"/>
              <a:t>2025/4/25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1C99BD-4CB3-4AB8-B45E-067A6B3414C4}" type="slidenum">
              <a:rPr kumimoji="1" lang="ja-JP" altLang="en-US" smtClean="0"/>
              <a:t>‹#›</a:t>
            </a:fld>
            <a:endParaRPr kumimoji="1" lang="ja-JP" altLang="en-US"/>
          </a:p>
        </p:txBody>
      </p:sp>
    </p:spTree>
    <p:extLst>
      <p:ext uri="{BB962C8B-B14F-4D97-AF65-F5344CB8AC3E}">
        <p14:creationId xmlns:p14="http://schemas.microsoft.com/office/powerpoint/2010/main" val="11236198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B493DAF-81C2-4A9F-AA29-324D9D80EDA4}" type="datetimeFigureOut">
              <a:rPr kumimoji="1" lang="ja-JP" altLang="en-US" smtClean="0"/>
              <a:t>2025/4/25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1C99BD-4CB3-4AB8-B45E-067A6B3414C4}" type="slidenum">
              <a:rPr kumimoji="1" lang="ja-JP" altLang="en-US" smtClean="0"/>
              <a:t>‹#›</a:t>
            </a:fld>
            <a:endParaRPr kumimoji="1" lang="ja-JP" altLang="en-US"/>
          </a:p>
        </p:txBody>
      </p:sp>
    </p:spTree>
    <p:extLst>
      <p:ext uri="{BB962C8B-B14F-4D97-AF65-F5344CB8AC3E}">
        <p14:creationId xmlns:p14="http://schemas.microsoft.com/office/powerpoint/2010/main" val="24814486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B493DAF-81C2-4A9F-AA29-324D9D80EDA4}" type="datetimeFigureOut">
              <a:rPr kumimoji="1" lang="ja-JP" altLang="en-US" smtClean="0"/>
              <a:t>2025/4/25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1C99BD-4CB3-4AB8-B45E-067A6B3414C4}" type="slidenum">
              <a:rPr kumimoji="1" lang="ja-JP" altLang="en-US" smtClean="0"/>
              <a:t>‹#›</a:t>
            </a:fld>
            <a:endParaRPr kumimoji="1" lang="ja-JP" altLang="en-US"/>
          </a:p>
        </p:txBody>
      </p:sp>
    </p:spTree>
    <p:extLst>
      <p:ext uri="{BB962C8B-B14F-4D97-AF65-F5344CB8AC3E}">
        <p14:creationId xmlns:p14="http://schemas.microsoft.com/office/powerpoint/2010/main" val="31738278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B493DAF-81C2-4A9F-AA29-324D9D80EDA4}" type="datetimeFigureOut">
              <a:rPr kumimoji="1" lang="ja-JP" altLang="en-US" smtClean="0"/>
              <a:t>2025/4/25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1C99BD-4CB3-4AB8-B45E-067A6B3414C4}" type="slidenum">
              <a:rPr kumimoji="1" lang="ja-JP" altLang="en-US" smtClean="0"/>
              <a:t>‹#›</a:t>
            </a:fld>
            <a:endParaRPr kumimoji="1" lang="ja-JP" altLang="en-US"/>
          </a:p>
        </p:txBody>
      </p:sp>
    </p:spTree>
    <p:extLst>
      <p:ext uri="{BB962C8B-B14F-4D97-AF65-F5344CB8AC3E}">
        <p14:creationId xmlns:p14="http://schemas.microsoft.com/office/powerpoint/2010/main" val="33598703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B493DAF-81C2-4A9F-AA29-324D9D80EDA4}" type="datetimeFigureOut">
              <a:rPr kumimoji="1" lang="ja-JP" altLang="en-US" smtClean="0"/>
              <a:t>2025/4/25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1C99BD-4CB3-4AB8-B45E-067A6B3414C4}" type="slidenum">
              <a:rPr kumimoji="1" lang="ja-JP" altLang="en-US" smtClean="0"/>
              <a:t>‹#›</a:t>
            </a:fld>
            <a:endParaRPr kumimoji="1" lang="ja-JP" altLang="en-US"/>
          </a:p>
        </p:txBody>
      </p:sp>
    </p:spTree>
    <p:extLst>
      <p:ext uri="{BB962C8B-B14F-4D97-AF65-F5344CB8AC3E}">
        <p14:creationId xmlns:p14="http://schemas.microsoft.com/office/powerpoint/2010/main" val="21178761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B493DAF-81C2-4A9F-AA29-324D9D80EDA4}" type="datetimeFigureOut">
              <a:rPr kumimoji="1" lang="ja-JP" altLang="en-US" smtClean="0"/>
              <a:t>2025/4/25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41C99BD-4CB3-4AB8-B45E-067A6B3414C4}" type="slidenum">
              <a:rPr kumimoji="1" lang="ja-JP" altLang="en-US" smtClean="0"/>
              <a:t>‹#›</a:t>
            </a:fld>
            <a:endParaRPr kumimoji="1" lang="ja-JP" altLang="en-US"/>
          </a:p>
        </p:txBody>
      </p:sp>
    </p:spTree>
    <p:extLst>
      <p:ext uri="{BB962C8B-B14F-4D97-AF65-F5344CB8AC3E}">
        <p14:creationId xmlns:p14="http://schemas.microsoft.com/office/powerpoint/2010/main" val="38588482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B493DAF-81C2-4A9F-AA29-324D9D80EDA4}" type="datetimeFigureOut">
              <a:rPr kumimoji="1" lang="ja-JP" altLang="en-US" smtClean="0"/>
              <a:t>2025/4/25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41C99BD-4CB3-4AB8-B45E-067A6B3414C4}" type="slidenum">
              <a:rPr kumimoji="1" lang="ja-JP" altLang="en-US" smtClean="0"/>
              <a:t>‹#›</a:t>
            </a:fld>
            <a:endParaRPr kumimoji="1" lang="ja-JP" altLang="en-US"/>
          </a:p>
        </p:txBody>
      </p:sp>
    </p:spTree>
    <p:extLst>
      <p:ext uri="{BB962C8B-B14F-4D97-AF65-F5344CB8AC3E}">
        <p14:creationId xmlns:p14="http://schemas.microsoft.com/office/powerpoint/2010/main" val="41026023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493DAF-81C2-4A9F-AA29-324D9D80EDA4}" type="datetimeFigureOut">
              <a:rPr kumimoji="1" lang="ja-JP" altLang="en-US" smtClean="0"/>
              <a:t>2025/4/25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41C99BD-4CB3-4AB8-B45E-067A6B3414C4}" type="slidenum">
              <a:rPr kumimoji="1" lang="ja-JP" altLang="en-US" smtClean="0"/>
              <a:t>‹#›</a:t>
            </a:fld>
            <a:endParaRPr kumimoji="1" lang="ja-JP" altLang="en-US"/>
          </a:p>
        </p:txBody>
      </p:sp>
    </p:spTree>
    <p:extLst>
      <p:ext uri="{BB962C8B-B14F-4D97-AF65-F5344CB8AC3E}">
        <p14:creationId xmlns:p14="http://schemas.microsoft.com/office/powerpoint/2010/main" val="37541838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B493DAF-81C2-4A9F-AA29-324D9D80EDA4}" type="datetimeFigureOut">
              <a:rPr kumimoji="1" lang="ja-JP" altLang="en-US" smtClean="0"/>
              <a:t>2025/4/25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1C99BD-4CB3-4AB8-B45E-067A6B3414C4}" type="slidenum">
              <a:rPr kumimoji="1" lang="ja-JP" altLang="en-US" smtClean="0"/>
              <a:t>‹#›</a:t>
            </a:fld>
            <a:endParaRPr kumimoji="1" lang="ja-JP" altLang="en-US"/>
          </a:p>
        </p:txBody>
      </p:sp>
    </p:spTree>
    <p:extLst>
      <p:ext uri="{BB962C8B-B14F-4D97-AF65-F5344CB8AC3E}">
        <p14:creationId xmlns:p14="http://schemas.microsoft.com/office/powerpoint/2010/main" val="13706234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B493DAF-81C2-4A9F-AA29-324D9D80EDA4}" type="datetimeFigureOut">
              <a:rPr kumimoji="1" lang="ja-JP" altLang="en-US" smtClean="0"/>
              <a:t>2025/4/25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1C99BD-4CB3-4AB8-B45E-067A6B3414C4}" type="slidenum">
              <a:rPr kumimoji="1" lang="ja-JP" altLang="en-US" smtClean="0"/>
              <a:t>‹#›</a:t>
            </a:fld>
            <a:endParaRPr kumimoji="1" lang="ja-JP" altLang="en-US"/>
          </a:p>
        </p:txBody>
      </p:sp>
    </p:spTree>
    <p:extLst>
      <p:ext uri="{BB962C8B-B14F-4D97-AF65-F5344CB8AC3E}">
        <p14:creationId xmlns:p14="http://schemas.microsoft.com/office/powerpoint/2010/main" val="1260655657"/>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13" Target="../tags/tag2.xml" Type="http://schemas.openxmlformats.org/officeDocument/2006/relationships/tags"/><Relationship Id="rId14" Target="../embeddings/oleObject1.bin" Type="http://schemas.openxmlformats.org/officeDocument/2006/relationships/oleObject"/><Relationship Id="rId15" Target="../media/image1.emf" Type="http://schemas.openxmlformats.org/officeDocument/2006/relationships/imag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8" name="think-cell data - do not delete" hidden="1">
            <a:extLst>
              <a:ext uri="{FF2B5EF4-FFF2-40B4-BE49-F238E27FC236}">
                <a16:creationId xmlns:a16="http://schemas.microsoft.com/office/drawing/2014/main" id="{BBE2DC47-DEF8-276F-A0A5-97F318E5B221}"/>
              </a:ext>
            </a:extLst>
          </p:cNvPr>
          <p:cNvGraphicFramePr>
            <a:graphicFrameLocks noChangeAspect="1"/>
          </p:cNvGraphicFramePr>
          <p:nvPr userDrawn="1">
            <p:custDataLst>
              <p:tags r:id="rId13"/>
            </p:custDataLst>
            <p:extLst>
              <p:ext uri="{D42A27DB-BD31-4B8C-83A1-F6EECF244321}">
                <p14:modId xmlns:p14="http://schemas.microsoft.com/office/powerpoint/2010/main" val="130285533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スライド" r:id="rId14" imgW="540" imgH="541" progId="TCLayout.ActiveDocument.1">
                  <p:embed/>
                </p:oleObj>
              </mc:Choice>
              <mc:Fallback>
                <p:oleObj name="think-cellスライド" r:id="rId14" imgW="540" imgH="541" progId="TCLayout.ActiveDocument.1">
                  <p:embed/>
                  <p:pic>
                    <p:nvPicPr>
                      <p:cNvPr id="8" name="think-cell data - do not delete" hidden="1">
                        <a:extLst>
                          <a:ext uri="{FF2B5EF4-FFF2-40B4-BE49-F238E27FC236}">
                            <a16:creationId xmlns:a16="http://schemas.microsoft.com/office/drawing/2014/main" id="{BBE2DC47-DEF8-276F-A0A5-97F318E5B221}"/>
                          </a:ext>
                        </a:extLst>
                      </p:cNvPr>
                      <p:cNvPicPr/>
                      <p:nvPr/>
                    </p:nvPicPr>
                    <p:blipFill>
                      <a:blip r:embed="rId15"/>
                      <a:stretch>
                        <a:fillRect/>
                      </a:stretch>
                    </p:blipFill>
                    <p:spPr>
                      <a:xfrm>
                        <a:off x="1588" y="1588"/>
                        <a:ext cx="1588" cy="1588"/>
                      </a:xfrm>
                      <a:prstGeom prst="rect">
                        <a:avLst/>
                      </a:prstGeom>
                    </p:spPr>
                  </p:pic>
                </p:oleObj>
              </mc:Fallback>
            </mc:AlternateContent>
          </a:graphicData>
        </a:graphic>
      </p:graphicFrame>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493DAF-81C2-4A9F-AA29-324D9D80EDA4}" type="datetimeFigureOut">
              <a:rPr kumimoji="1" lang="ja-JP" altLang="en-US" smtClean="0"/>
              <a:t>2025/4/25</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1C99BD-4CB3-4AB8-B45E-067A6B3414C4}" type="slidenum">
              <a:rPr kumimoji="1" lang="ja-JP" altLang="en-US" smtClean="0"/>
              <a:t>‹#›</a:t>
            </a:fld>
            <a:endParaRPr kumimoji="1" lang="ja-JP" altLang="en-US"/>
          </a:p>
        </p:txBody>
      </p:sp>
    </p:spTree>
    <p:extLst>
      <p:ext uri="{BB962C8B-B14F-4D97-AF65-F5344CB8AC3E}">
        <p14:creationId xmlns:p14="http://schemas.microsoft.com/office/powerpoint/2010/main" val="3566223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2.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3B975312-F8BC-2E7A-D8FD-2E0FC655ACC8}"/>
              </a:ext>
            </a:extLst>
          </p:cNvPr>
          <p:cNvSpPr/>
          <p:nvPr/>
        </p:nvSpPr>
        <p:spPr>
          <a:xfrm>
            <a:off x="507996" y="3946072"/>
            <a:ext cx="8710144" cy="2419692"/>
          </a:xfrm>
          <a:prstGeom prst="rect">
            <a:avLst/>
          </a:prstGeom>
          <a:solidFill>
            <a:schemeClr val="accent4">
              <a:lumMod val="20000"/>
              <a:lumOff val="80000"/>
            </a:schemeClr>
          </a:solid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0" hangingPunct="0"/>
            <a:endParaRPr lang="ja-JP" altLang="en-US" sz="1200" dirty="0">
              <a:solidFill>
                <a:srgbClr val="FFFFFF"/>
              </a:solidFill>
              <a:latin typeface="Meiryo UI" panose="020B0604030504040204" pitchFamily="50" charset="-128"/>
              <a:ea typeface="Meiryo UI" panose="020B0604030504040204" pitchFamily="50" charset="-128"/>
            </a:endParaRPr>
          </a:p>
        </p:txBody>
      </p:sp>
      <p:sp>
        <p:nvSpPr>
          <p:cNvPr id="4" name="正方形/長方形 3">
            <a:extLst>
              <a:ext uri="{FF2B5EF4-FFF2-40B4-BE49-F238E27FC236}">
                <a16:creationId xmlns:a16="http://schemas.microsoft.com/office/drawing/2014/main" id="{17FDF80C-1CA3-D0E1-C665-8F584874D67D}"/>
              </a:ext>
            </a:extLst>
          </p:cNvPr>
          <p:cNvSpPr/>
          <p:nvPr/>
        </p:nvSpPr>
        <p:spPr>
          <a:xfrm>
            <a:off x="507996" y="522346"/>
            <a:ext cx="8710144" cy="3289301"/>
          </a:xfrm>
          <a:prstGeom prst="rect">
            <a:avLst/>
          </a:prstGeom>
          <a:solidFill>
            <a:schemeClr val="accent3">
              <a:lumMod val="20000"/>
              <a:lumOff val="80000"/>
            </a:schemeClr>
          </a:solid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0" hangingPunct="0"/>
            <a:endParaRPr lang="ja-JP" altLang="en-US" sz="1200" dirty="0">
              <a:solidFill>
                <a:srgbClr val="FFFFFF"/>
              </a:solidFill>
              <a:latin typeface="Meiryo UI" panose="020B0604030504040204" pitchFamily="50" charset="-128"/>
              <a:ea typeface="Meiryo UI" panose="020B0604030504040204" pitchFamily="50" charset="-128"/>
            </a:endParaRPr>
          </a:p>
        </p:txBody>
      </p:sp>
      <p:grpSp>
        <p:nvGrpSpPr>
          <p:cNvPr id="5" name="グループ化 4">
            <a:extLst>
              <a:ext uri="{FF2B5EF4-FFF2-40B4-BE49-F238E27FC236}">
                <a16:creationId xmlns:a16="http://schemas.microsoft.com/office/drawing/2014/main" id="{73B2C42F-71D2-9335-CB75-820D2479CF9C}"/>
              </a:ext>
            </a:extLst>
          </p:cNvPr>
          <p:cNvGrpSpPr/>
          <p:nvPr/>
        </p:nvGrpSpPr>
        <p:grpSpPr>
          <a:xfrm>
            <a:off x="2901793" y="1248041"/>
            <a:ext cx="1800000" cy="2213953"/>
            <a:chOff x="6084168" y="1561090"/>
            <a:chExt cx="1433395" cy="499733"/>
          </a:xfrm>
        </p:grpSpPr>
        <p:sp>
          <p:nvSpPr>
            <p:cNvPr id="6" name="正方形/長方形 5">
              <a:extLst>
                <a:ext uri="{FF2B5EF4-FFF2-40B4-BE49-F238E27FC236}">
                  <a16:creationId xmlns:a16="http://schemas.microsoft.com/office/drawing/2014/main" id="{D26E0573-B295-3A58-FD55-57239A4CEE25}"/>
                </a:ext>
              </a:extLst>
            </p:cNvPr>
            <p:cNvSpPr/>
            <p:nvPr/>
          </p:nvSpPr>
          <p:spPr bwMode="ltGray">
            <a:xfrm>
              <a:off x="6084168" y="1561090"/>
              <a:ext cx="1433395" cy="126008"/>
            </a:xfrm>
            <a:prstGeom prst="rect">
              <a:avLst/>
            </a:prstGeom>
            <a:solidFill>
              <a:srgbClr val="0070C0">
                <a:alpha val="50196"/>
              </a:srgbClr>
            </a:solidFill>
            <a:ln w="25400">
              <a:solidFill>
                <a:srgbClr val="73B0D7"/>
              </a:solidFill>
            </a:ln>
            <a:effectLst/>
          </p:spPr>
          <p:style>
            <a:lnRef idx="2">
              <a:schemeClr val="accent1">
                <a:shade val="50000"/>
              </a:schemeClr>
            </a:lnRef>
            <a:fillRef idx="1">
              <a:schemeClr val="accent1"/>
            </a:fillRef>
            <a:effectRef idx="0">
              <a:schemeClr val="accent1"/>
            </a:effectRef>
            <a:fontRef idx="minor">
              <a:schemeClr val="lt1"/>
            </a:fontRef>
          </p:style>
          <p:txBody>
            <a:bodyPr wrap="none" lIns="0" tIns="36000" rIns="0" bIns="36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1200" b="1" noProof="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○○部</a:t>
              </a:r>
              <a:endParaRPr lang="en-US" altLang="ja-JP" sz="1200" b="1" noProof="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a:extLst>
                <a:ext uri="{FF2B5EF4-FFF2-40B4-BE49-F238E27FC236}">
                  <a16:creationId xmlns:a16="http://schemas.microsoft.com/office/drawing/2014/main" id="{5AAE61ED-56C8-7E46-9002-39AAB0B0BEC5}"/>
                </a:ext>
              </a:extLst>
            </p:cNvPr>
            <p:cNvSpPr/>
            <p:nvPr/>
          </p:nvSpPr>
          <p:spPr bwMode="ltGray">
            <a:xfrm>
              <a:off x="6084168" y="1691326"/>
              <a:ext cx="1433395" cy="369497"/>
            </a:xfrm>
            <a:prstGeom prst="rect">
              <a:avLst/>
            </a:prstGeom>
            <a:solidFill>
              <a:schemeClr val="bg1"/>
            </a:solidFill>
            <a:ln w="25400">
              <a:solidFill>
                <a:srgbClr val="73B0D7"/>
              </a:solidFill>
            </a:ln>
            <a:effectLst/>
          </p:spPr>
          <p:style>
            <a:lnRef idx="2">
              <a:schemeClr val="accent1">
                <a:shade val="50000"/>
              </a:schemeClr>
            </a:lnRef>
            <a:fillRef idx="1">
              <a:schemeClr val="accent1"/>
            </a:fillRef>
            <a:effectRef idx="0">
              <a:schemeClr val="accent1"/>
            </a:effectRef>
            <a:fontRef idx="minor">
              <a:schemeClr val="lt1"/>
            </a:fontRef>
          </p:style>
          <p:txBody>
            <a:bodyPr wrap="none" lIns="0" tIns="36000" rIns="0" bIns="36000" anchor="t"/>
            <a:lstStyle/>
            <a:p>
              <a:pPr marL="72000" marR="0" lvl="0" indent="0"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役割：</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0" defTabSz="914400" rtl="0" eaLnBrk="1" fontAlgn="base" latinLnBrk="0" hangingPunct="1">
                <a:lnSpc>
                  <a:spcPct val="100000"/>
                </a:lnSpc>
                <a:spcBef>
                  <a:spcPct val="0"/>
                </a:spcBef>
                <a:spcAft>
                  <a:spcPct val="0"/>
                </a:spcAft>
                <a:buClrTx/>
                <a:buSzTx/>
                <a:buFontTx/>
                <a:buNone/>
                <a:tabLst/>
                <a:defRPr/>
              </a:pPr>
              <a:endParaRPr kumimoji="1" lang="en-US" altLang="ja-JP" sz="1200" dirty="0">
                <a:solidFill>
                  <a:prstClr val="black"/>
                </a:solidFill>
                <a:latin typeface="Meiryo UI" pitchFamily="50" charset="-128"/>
                <a:ea typeface="Meiryo UI" pitchFamily="50" charset="-128"/>
                <a:cs typeface="Meiryo UI" pitchFamily="50" charset="-128"/>
              </a:endParaRPr>
            </a:p>
            <a:p>
              <a:pPr marL="72000" marR="0" lvl="0" indent="0" defTabSz="914400" rtl="0" eaLnBrk="1" fontAlgn="base" latinLnBrk="0" hangingPunct="1">
                <a:lnSpc>
                  <a:spcPct val="100000"/>
                </a:lnSpc>
                <a:spcBef>
                  <a:spcPct val="0"/>
                </a:spcBef>
                <a:spcAft>
                  <a:spcPct val="0"/>
                </a:spcAft>
                <a:buClrTx/>
                <a:buSzTx/>
                <a:buFontTx/>
                <a:buNone/>
                <a:tabLst/>
                <a:defRPr/>
              </a:pPr>
              <a:endParaRPr kumimoji="1" lang="en-US" altLang="ja-JP" sz="1200" dirty="0">
                <a:solidFill>
                  <a:prstClr val="black"/>
                </a:solidFill>
                <a:latin typeface="Meiryo UI" pitchFamily="50" charset="-128"/>
                <a:ea typeface="Meiryo UI" pitchFamily="50" charset="-128"/>
                <a:cs typeface="Meiryo UI" pitchFamily="50" charset="-128"/>
              </a:endParaRPr>
            </a:p>
            <a:p>
              <a:pPr marL="72000" marR="0" lvl="0" indent="0" defTabSz="914400" rtl="0" eaLnBrk="1" fontAlgn="base" latinLnBrk="0" hangingPunct="1">
                <a:lnSpc>
                  <a:spcPct val="100000"/>
                </a:lnSpc>
                <a:spcBef>
                  <a:spcPct val="0"/>
                </a:spcBef>
                <a:spcAft>
                  <a:spcPct val="0"/>
                </a:spcAft>
                <a:buClrTx/>
                <a:buSzTx/>
                <a:buFontTx/>
                <a:buNone/>
                <a:tabLst/>
                <a:defRPr/>
              </a:pPr>
              <a:endParaRPr kumimoji="1" lang="en-US" altLang="ja-JP" sz="1200" dirty="0">
                <a:solidFill>
                  <a:prstClr val="black"/>
                </a:solidFill>
                <a:latin typeface="Meiryo UI" pitchFamily="50" charset="-128"/>
                <a:ea typeface="Meiryo UI" pitchFamily="50" charset="-128"/>
                <a:cs typeface="Meiryo UI" pitchFamily="50" charset="-128"/>
              </a:endParaRPr>
            </a:p>
            <a:p>
              <a:pPr marL="72000" marR="0" lvl="0" indent="0" defTabSz="914400" rtl="0" eaLnBrk="1" fontAlgn="base" latinLnBrk="0" hangingPunct="1">
                <a:lnSpc>
                  <a:spcPct val="100000"/>
                </a:lnSpc>
                <a:spcBef>
                  <a:spcPct val="0"/>
                </a:spcBef>
                <a:spcAft>
                  <a:spcPct val="0"/>
                </a:spcAft>
                <a:buClrTx/>
                <a:buSzTx/>
                <a:buFontTx/>
                <a:buNone/>
                <a:tabLst/>
                <a:defRPr/>
              </a:pPr>
              <a:endParaRPr kumimoji="1" lang="en-US" altLang="ja-JP" sz="1200" dirty="0">
                <a:solidFill>
                  <a:prstClr val="black"/>
                </a:solidFill>
                <a:latin typeface="Meiryo UI" pitchFamily="50" charset="-128"/>
                <a:ea typeface="Meiryo UI" pitchFamily="50" charset="-128"/>
                <a:cs typeface="Meiryo UI" pitchFamily="50" charset="-128"/>
              </a:endParaRPr>
            </a:p>
            <a:p>
              <a:pPr marL="72000" marR="0" lvl="0" indent="0" defTabSz="914400" rtl="0" eaLnBrk="1" fontAlgn="base" latinLnBrk="0" hangingPunct="1">
                <a:lnSpc>
                  <a:spcPct val="100000"/>
                </a:lnSpc>
                <a:spcBef>
                  <a:spcPct val="0"/>
                </a:spcBef>
                <a:spcAft>
                  <a:spcPct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rtl="0" eaLnBrk="1" fontAlgn="base" latinLnBrk="0" hangingPunct="1">
                <a:lnSpc>
                  <a:spcPct val="100000"/>
                </a:lnSpc>
                <a:spcBef>
                  <a:spcPct val="0"/>
                </a:spcBef>
                <a:spcAft>
                  <a:spcPct val="0"/>
                </a:spcAft>
                <a:buClrTx/>
                <a:buSzTx/>
                <a:buFontTx/>
                <a:buNone/>
                <a:tabLst/>
                <a:defRPr/>
              </a:pPr>
              <a:endParaRPr kumimoji="1"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8" name="グループ化 4">
            <a:extLst>
              <a:ext uri="{FF2B5EF4-FFF2-40B4-BE49-F238E27FC236}">
                <a16:creationId xmlns:a16="http://schemas.microsoft.com/office/drawing/2014/main" id="{37C05C10-85E5-DF13-522D-169E56126455}"/>
              </a:ext>
            </a:extLst>
          </p:cNvPr>
          <p:cNvGrpSpPr/>
          <p:nvPr/>
        </p:nvGrpSpPr>
        <p:grpSpPr>
          <a:xfrm>
            <a:off x="5041432" y="1221530"/>
            <a:ext cx="1800000" cy="2232998"/>
            <a:chOff x="6084168" y="1556792"/>
            <a:chExt cx="1433395" cy="504032"/>
          </a:xfrm>
        </p:grpSpPr>
        <p:sp>
          <p:nvSpPr>
            <p:cNvPr id="9" name="正方形/長方形 8">
              <a:extLst>
                <a:ext uri="{FF2B5EF4-FFF2-40B4-BE49-F238E27FC236}">
                  <a16:creationId xmlns:a16="http://schemas.microsoft.com/office/drawing/2014/main" id="{CA9C33F0-3A85-CB7B-85BF-49A351763347}"/>
                </a:ext>
              </a:extLst>
            </p:cNvPr>
            <p:cNvSpPr/>
            <p:nvPr/>
          </p:nvSpPr>
          <p:spPr bwMode="ltGray">
            <a:xfrm>
              <a:off x="6084168" y="1556792"/>
              <a:ext cx="1433395" cy="135321"/>
            </a:xfrm>
            <a:prstGeom prst="rect">
              <a:avLst/>
            </a:prstGeom>
            <a:solidFill>
              <a:schemeClr val="accent3">
                <a:lumMod val="60000"/>
                <a:lumOff val="40000"/>
              </a:schemeClr>
            </a:solidFill>
            <a:ln w="25400">
              <a:solidFill>
                <a:schemeClr val="accent3">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wrap="none" lIns="0" tIns="36000" rIns="0" bIns="36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1200" b="1" noProof="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○○部</a:t>
              </a:r>
              <a:endParaRPr lang="en-US" altLang="ja-JP" sz="1200" b="1" noProof="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正方形/長方形 9">
              <a:extLst>
                <a:ext uri="{FF2B5EF4-FFF2-40B4-BE49-F238E27FC236}">
                  <a16:creationId xmlns:a16="http://schemas.microsoft.com/office/drawing/2014/main" id="{124B3AA5-EFCC-0E90-2450-54D7B2D655EE}"/>
                </a:ext>
              </a:extLst>
            </p:cNvPr>
            <p:cNvSpPr/>
            <p:nvPr/>
          </p:nvSpPr>
          <p:spPr bwMode="ltGray">
            <a:xfrm>
              <a:off x="6084168" y="1694872"/>
              <a:ext cx="1433395" cy="365952"/>
            </a:xfrm>
            <a:prstGeom prst="rect">
              <a:avLst/>
            </a:prstGeom>
            <a:solidFill>
              <a:schemeClr val="bg1"/>
            </a:solidFill>
            <a:ln w="25400">
              <a:solidFill>
                <a:schemeClr val="accent3">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wrap="none" lIns="0" tIns="36000" rIns="0" bIns="36000" anchor="t"/>
            <a:lstStyle/>
            <a:p>
              <a:pPr marL="72000" defTabSz="914400" fontAlgn="base">
                <a:spcBef>
                  <a:spcPct val="0"/>
                </a:spcBef>
                <a:spcAft>
                  <a:spcPct val="0"/>
                </a:spcAft>
                <a:defRPr/>
              </a:pPr>
              <a:r>
                <a:rPr kumimoji="1" lang="ja-JP" altLang="en-US" sz="1200" dirty="0">
                  <a:solidFill>
                    <a:prstClr val="black"/>
                  </a:solidFill>
                  <a:latin typeface="Meiryo UI" panose="020B0604030504040204" pitchFamily="50" charset="-128"/>
                  <a:ea typeface="Meiryo UI" panose="020B0604030504040204" pitchFamily="50" charset="-128"/>
                </a:rPr>
                <a:t>役割：</a:t>
              </a:r>
              <a:endParaRPr kumimoji="1" lang="en-US" altLang="ja-JP" sz="1200" dirty="0">
                <a:solidFill>
                  <a:prstClr val="black"/>
                </a:solidFill>
                <a:latin typeface="Meiryo UI" pitchFamily="50" charset="-128"/>
                <a:ea typeface="Meiryo UI" pitchFamily="50" charset="-128"/>
              </a:endParaRPr>
            </a:p>
            <a:p>
              <a:pPr marL="72000" defTabSz="914400" fontAlgn="base">
                <a:spcBef>
                  <a:spcPct val="0"/>
                </a:spcBef>
                <a:spcAft>
                  <a:spcPct val="0"/>
                </a:spcAft>
                <a:defRPr/>
              </a:pPr>
              <a:endParaRPr kumimoji="1" lang="en-US" altLang="ja-JP" sz="1200" dirty="0">
                <a:solidFill>
                  <a:prstClr val="black"/>
                </a:solidFill>
                <a:latin typeface="Meiryo UI" pitchFamily="50" charset="-128"/>
                <a:ea typeface="Meiryo UI" pitchFamily="50" charset="-128"/>
              </a:endParaRPr>
            </a:p>
            <a:p>
              <a:pPr marL="72000" defTabSz="914400" fontAlgn="base">
                <a:spcBef>
                  <a:spcPct val="0"/>
                </a:spcBef>
                <a:spcAft>
                  <a:spcPct val="0"/>
                </a:spcAft>
                <a:defRPr/>
              </a:pPr>
              <a:endParaRPr kumimoji="1" lang="en-US" altLang="ja-JP" sz="1200" dirty="0">
                <a:solidFill>
                  <a:prstClr val="black"/>
                </a:solidFill>
                <a:latin typeface="Meiryo UI" pitchFamily="50" charset="-128"/>
                <a:ea typeface="Meiryo UI" pitchFamily="50" charset="-128"/>
              </a:endParaRPr>
            </a:p>
            <a:p>
              <a:pPr marL="72000" defTabSz="914400" fontAlgn="base">
                <a:spcBef>
                  <a:spcPct val="0"/>
                </a:spcBef>
                <a:spcAft>
                  <a:spcPct val="0"/>
                </a:spcAft>
                <a:defRPr/>
              </a:pPr>
              <a:endParaRPr kumimoji="1" lang="en-US" altLang="ja-JP" sz="1200" dirty="0">
                <a:solidFill>
                  <a:prstClr val="black"/>
                </a:solidFill>
                <a:latin typeface="Meiryo UI" pitchFamily="50" charset="-128"/>
                <a:ea typeface="Meiryo UI" pitchFamily="50" charset="-128"/>
              </a:endParaRPr>
            </a:p>
            <a:p>
              <a:pPr marL="72000" defTabSz="914400" fontAlgn="base">
                <a:spcBef>
                  <a:spcPct val="0"/>
                </a:spcBef>
                <a:spcAft>
                  <a:spcPct val="0"/>
                </a:spcAft>
                <a:defRPr/>
              </a:pPr>
              <a:endParaRPr kumimoji="1" lang="en-US" altLang="ja-JP" sz="1200" dirty="0">
                <a:solidFill>
                  <a:prstClr val="black"/>
                </a:solidFill>
                <a:latin typeface="Meiryo UI" pitchFamily="50" charset="-128"/>
                <a:ea typeface="Meiryo UI" pitchFamily="50" charset="-128"/>
              </a:endParaRPr>
            </a:p>
          </p:txBody>
        </p:sp>
      </p:grpSp>
      <p:sp>
        <p:nvSpPr>
          <p:cNvPr id="11" name="正方形/長方形 10">
            <a:extLst>
              <a:ext uri="{FF2B5EF4-FFF2-40B4-BE49-F238E27FC236}">
                <a16:creationId xmlns:a16="http://schemas.microsoft.com/office/drawing/2014/main" id="{0DDE6A4B-4F44-469D-7B03-5C344E20A19A}"/>
              </a:ext>
            </a:extLst>
          </p:cNvPr>
          <p:cNvSpPr/>
          <p:nvPr/>
        </p:nvSpPr>
        <p:spPr bwMode="ltGray">
          <a:xfrm>
            <a:off x="762159" y="1226115"/>
            <a:ext cx="1799998" cy="594924"/>
          </a:xfrm>
          <a:prstGeom prst="rect">
            <a:avLst/>
          </a:prstGeom>
          <a:solidFill>
            <a:schemeClr val="tx2">
              <a:lumMod val="60000"/>
              <a:lumOff val="40000"/>
            </a:schemeClr>
          </a:solidFill>
          <a:ln w="25400">
            <a:solidFill>
              <a:srgbClr val="7E9DC2"/>
            </a:solidFill>
          </a:ln>
          <a:effectLst/>
        </p:spPr>
        <p:style>
          <a:lnRef idx="2">
            <a:schemeClr val="accent1">
              <a:shade val="50000"/>
            </a:schemeClr>
          </a:lnRef>
          <a:fillRef idx="1">
            <a:schemeClr val="accent1"/>
          </a:fillRef>
          <a:effectRef idx="0">
            <a:schemeClr val="accent1"/>
          </a:effectRef>
          <a:fontRef idx="minor">
            <a:schemeClr val="lt1"/>
          </a:fontRef>
        </p:style>
        <p:txBody>
          <a:bodyPr wrap="none" lIns="0" tIns="36000" rIns="0" bIns="36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1200" b="1" noProof="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○○部</a:t>
            </a:r>
            <a:endParaRPr lang="en-US" altLang="ja-JP" sz="1200" b="1" noProof="0"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正方形/長方形 11">
            <a:extLst>
              <a:ext uri="{FF2B5EF4-FFF2-40B4-BE49-F238E27FC236}">
                <a16:creationId xmlns:a16="http://schemas.microsoft.com/office/drawing/2014/main" id="{BCF8F874-1CF0-11A3-07BB-D3F0C3904740}"/>
              </a:ext>
            </a:extLst>
          </p:cNvPr>
          <p:cNvSpPr/>
          <p:nvPr/>
        </p:nvSpPr>
        <p:spPr bwMode="ltGray">
          <a:xfrm>
            <a:off x="762158" y="1821039"/>
            <a:ext cx="1800000" cy="1633489"/>
          </a:xfrm>
          <a:prstGeom prst="rect">
            <a:avLst/>
          </a:prstGeom>
          <a:solidFill>
            <a:schemeClr val="bg1"/>
          </a:solidFill>
          <a:ln w="25400">
            <a:solidFill>
              <a:srgbClr val="7E9DC2"/>
            </a:solidFill>
          </a:ln>
          <a:effectLst/>
        </p:spPr>
        <p:style>
          <a:lnRef idx="2">
            <a:schemeClr val="accent1">
              <a:shade val="50000"/>
            </a:schemeClr>
          </a:lnRef>
          <a:fillRef idx="1">
            <a:schemeClr val="accent1"/>
          </a:fillRef>
          <a:effectRef idx="0">
            <a:schemeClr val="accent1"/>
          </a:effectRef>
          <a:fontRef idx="minor">
            <a:schemeClr val="lt1"/>
          </a:fontRef>
        </p:style>
        <p:txBody>
          <a:bodyPr wrap="none" lIns="0" tIns="36000" rIns="0" bIns="36000" anchor="t"/>
          <a:lstStyle/>
          <a:p>
            <a:pPr marL="72000" marR="0" lvl="0" indent="0"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役割：</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0" defTabSz="914400" rtl="0" eaLnBrk="1" fontAlgn="base" latinLnBrk="0" hangingPunct="1">
              <a:lnSpc>
                <a:spcPct val="100000"/>
              </a:lnSpc>
              <a:spcBef>
                <a:spcPct val="0"/>
              </a:spcBef>
              <a:spcAft>
                <a:spcPct val="0"/>
              </a:spcAft>
              <a:buClrTx/>
              <a:buSzTx/>
              <a:buFontTx/>
              <a:buNone/>
              <a:tabLst/>
              <a:defRPr/>
            </a:pPr>
            <a:endParaRPr kumimoji="1"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72000" marR="0" lvl="0" indent="0" defTabSz="914400" rtl="0" eaLnBrk="1" fontAlgn="base" latinLnBrk="0" hangingPunct="1">
              <a:lnSpc>
                <a:spcPct val="100000"/>
              </a:lnSpc>
              <a:spcBef>
                <a:spcPct val="0"/>
              </a:spcBef>
              <a:spcAft>
                <a:spcPct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0" defTabSz="914400" rtl="0" eaLnBrk="1" fontAlgn="base" latinLnBrk="0" hangingPunct="1">
              <a:lnSpc>
                <a:spcPct val="100000"/>
              </a:lnSpc>
              <a:spcBef>
                <a:spcPct val="0"/>
              </a:spcBef>
              <a:spcAft>
                <a:spcPct val="0"/>
              </a:spcAft>
              <a:buClrTx/>
              <a:buSzTx/>
              <a:buFontTx/>
              <a:buNone/>
              <a:tabLst/>
              <a:defRPr/>
            </a:pPr>
            <a:endParaRPr kumimoji="1"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72000" marR="0" lvl="0" indent="0" defTabSz="914400" rtl="0" eaLnBrk="1" fontAlgn="base" latinLnBrk="0" hangingPunct="1">
              <a:lnSpc>
                <a:spcPct val="100000"/>
              </a:lnSpc>
              <a:spcBef>
                <a:spcPct val="0"/>
              </a:spcBef>
              <a:spcAft>
                <a:spcPct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正方形/長方形 12">
            <a:extLst>
              <a:ext uri="{FF2B5EF4-FFF2-40B4-BE49-F238E27FC236}">
                <a16:creationId xmlns:a16="http://schemas.microsoft.com/office/drawing/2014/main" id="{7C07EAD1-D586-A402-76BF-C06E8ED8291E}"/>
              </a:ext>
            </a:extLst>
          </p:cNvPr>
          <p:cNvSpPr/>
          <p:nvPr/>
        </p:nvSpPr>
        <p:spPr bwMode="ltGray">
          <a:xfrm>
            <a:off x="5168473" y="5186039"/>
            <a:ext cx="3005659" cy="665892"/>
          </a:xfrm>
          <a:prstGeom prst="rect">
            <a:avLst/>
          </a:prstGeom>
          <a:solidFill>
            <a:schemeClr val="bg1"/>
          </a:solidFill>
          <a:ln w="25400">
            <a:solidFill>
              <a:srgbClr val="4D9BD3"/>
            </a:solidFill>
          </a:ln>
          <a:effectLst/>
        </p:spPr>
        <p:style>
          <a:lnRef idx="2">
            <a:schemeClr val="accent1">
              <a:shade val="50000"/>
            </a:schemeClr>
          </a:lnRef>
          <a:fillRef idx="1">
            <a:schemeClr val="accent1"/>
          </a:fillRef>
          <a:effectRef idx="0">
            <a:schemeClr val="accent1"/>
          </a:effectRef>
          <a:fontRef idx="minor">
            <a:schemeClr val="lt1"/>
          </a:fontRef>
        </p:style>
        <p:txBody>
          <a:bodyPr wrap="none" lIns="0" tIns="36000" rIns="0" bIns="36000" anchor="t"/>
          <a:lstStyle/>
          <a:p>
            <a:pPr marL="72000" marR="0" lvl="0" indent="0"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役割：</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0" defTabSz="914400" rtl="0" eaLnBrk="1" fontAlgn="base" latinLnBrk="0" hangingPunct="1">
              <a:lnSpc>
                <a:spcPct val="100000"/>
              </a:lnSpc>
              <a:spcBef>
                <a:spcPct val="0"/>
              </a:spcBef>
              <a:spcAft>
                <a:spcPct val="0"/>
              </a:spcAft>
              <a:buClrTx/>
              <a:buSzTx/>
              <a:buFontTx/>
              <a:buNone/>
              <a:tabLst/>
              <a:defRPr/>
            </a:pPr>
            <a:endParaRPr kumimoji="1"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72000" marR="0" lvl="0" indent="0" defTabSz="914400" rtl="0" eaLnBrk="1" fontAlgn="base" latinLnBrk="0" hangingPunct="1">
              <a:lnSpc>
                <a:spcPct val="100000"/>
              </a:lnSpc>
              <a:spcBef>
                <a:spcPct val="0"/>
              </a:spcBef>
              <a:spcAft>
                <a:spcPct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endParaRPr>
          </a:p>
          <a:p>
            <a:pPr marL="72000" marR="0" lvl="0" indent="0" defTabSz="914400" rtl="0" eaLnBrk="1" fontAlgn="base" latinLnBrk="0" hangingPunct="1">
              <a:lnSpc>
                <a:spcPct val="100000"/>
              </a:lnSpc>
              <a:spcBef>
                <a:spcPct val="0"/>
              </a:spcBef>
              <a:spcAft>
                <a:spcPct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endParaRPr>
          </a:p>
        </p:txBody>
      </p:sp>
      <p:sp>
        <p:nvSpPr>
          <p:cNvPr id="14" name="テキスト ボックス 13">
            <a:extLst>
              <a:ext uri="{FF2B5EF4-FFF2-40B4-BE49-F238E27FC236}">
                <a16:creationId xmlns:a16="http://schemas.microsoft.com/office/drawing/2014/main" id="{7DA328DD-024C-F8CA-8194-73ADDD7D8A25}"/>
              </a:ext>
            </a:extLst>
          </p:cNvPr>
          <p:cNvSpPr txBox="1"/>
          <p:nvPr/>
        </p:nvSpPr>
        <p:spPr>
          <a:xfrm>
            <a:off x="5434527" y="4266343"/>
            <a:ext cx="648072" cy="338554"/>
          </a:xfrm>
          <a:prstGeom prst="rect">
            <a:avLst/>
          </a:prstGeom>
          <a:noFill/>
        </p:spPr>
        <p:txBody>
          <a:bodyPr wrap="square" rtlCol="0">
            <a:spAutoFit/>
          </a:bodyPr>
          <a:lstStyle/>
          <a:p>
            <a:pPr algn="just"/>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報告</a:t>
            </a:r>
          </a:p>
        </p:txBody>
      </p:sp>
      <p:sp>
        <p:nvSpPr>
          <p:cNvPr id="15" name="テキスト ボックス 14">
            <a:extLst>
              <a:ext uri="{FF2B5EF4-FFF2-40B4-BE49-F238E27FC236}">
                <a16:creationId xmlns:a16="http://schemas.microsoft.com/office/drawing/2014/main" id="{6C6F11A2-6538-DFD1-2800-7F4BA5EBD18B}"/>
              </a:ext>
            </a:extLst>
          </p:cNvPr>
          <p:cNvSpPr txBox="1"/>
          <p:nvPr/>
        </p:nvSpPr>
        <p:spPr>
          <a:xfrm>
            <a:off x="7115440" y="4217159"/>
            <a:ext cx="1224136" cy="338554"/>
          </a:xfrm>
          <a:prstGeom prst="rect">
            <a:avLst/>
          </a:prstGeom>
          <a:noFill/>
        </p:spPr>
        <p:txBody>
          <a:bodyPr wrap="square" rtlCol="0">
            <a:spAutoFit/>
          </a:bodyPr>
          <a:lstStyle/>
          <a:p>
            <a:pPr algn="just"/>
            <a:r>
              <a:rPr lang="ja-JP" altLang="en-US" sz="1600" dirty="0">
                <a:latin typeface="Meiryo UI" panose="020B0604030504040204" pitchFamily="50" charset="-128"/>
                <a:ea typeface="Meiryo UI" panose="020B0604030504040204" pitchFamily="50" charset="-128"/>
                <a:cs typeface="Meiryo UI" panose="020B0604030504040204" pitchFamily="50" charset="-128"/>
              </a:rPr>
              <a:t>助言・指示</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6" name="グループ化 15">
            <a:extLst>
              <a:ext uri="{FF2B5EF4-FFF2-40B4-BE49-F238E27FC236}">
                <a16:creationId xmlns:a16="http://schemas.microsoft.com/office/drawing/2014/main" id="{806485D2-36C9-CCD3-8E22-10A6BB6BE5C1}"/>
              </a:ext>
            </a:extLst>
          </p:cNvPr>
          <p:cNvGrpSpPr/>
          <p:nvPr/>
        </p:nvGrpSpPr>
        <p:grpSpPr>
          <a:xfrm>
            <a:off x="7181067" y="1236464"/>
            <a:ext cx="1800001" cy="2229647"/>
            <a:chOff x="395533" y="4568157"/>
            <a:chExt cx="4752531" cy="1045285"/>
          </a:xfrm>
        </p:grpSpPr>
        <p:sp>
          <p:nvSpPr>
            <p:cNvPr id="17" name="正方形/長方形 16">
              <a:extLst>
                <a:ext uri="{FF2B5EF4-FFF2-40B4-BE49-F238E27FC236}">
                  <a16:creationId xmlns:a16="http://schemas.microsoft.com/office/drawing/2014/main" id="{19CF9420-B427-998D-4680-C182E82E5BC7}"/>
                </a:ext>
              </a:extLst>
            </p:cNvPr>
            <p:cNvSpPr/>
            <p:nvPr/>
          </p:nvSpPr>
          <p:spPr bwMode="ltGray">
            <a:xfrm>
              <a:off x="395536" y="4843619"/>
              <a:ext cx="4752528" cy="769823"/>
            </a:xfrm>
            <a:prstGeom prst="rect">
              <a:avLst/>
            </a:prstGeom>
            <a:solidFill>
              <a:schemeClr val="bg1"/>
            </a:solidFill>
            <a:ln w="25400">
              <a:solidFill>
                <a:schemeClr val="accent3">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wrap="none" lIns="0" tIns="36000" rIns="0" bIns="36000" anchor="t"/>
            <a:lstStyle/>
            <a:p>
              <a:pPr marL="72000" marR="0" lvl="0" indent="0"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役割：</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0" defTabSz="914400" rtl="0" eaLnBrk="1" fontAlgn="base" latinLnBrk="0" hangingPunct="1">
                <a:lnSpc>
                  <a:spcPct val="100000"/>
                </a:lnSpc>
                <a:spcBef>
                  <a:spcPct val="0"/>
                </a:spcBef>
                <a:spcAft>
                  <a:spcPct val="0"/>
                </a:spcAft>
                <a:buClrTx/>
                <a:buSzTx/>
                <a:buFontTx/>
                <a:buNone/>
                <a:tabLst/>
                <a:defRPr/>
              </a:pPr>
              <a:endParaRPr kumimoji="1"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72000" marR="0" lvl="0" indent="0" defTabSz="914400" rtl="0" eaLnBrk="1" fontAlgn="base" latinLnBrk="0" hangingPunct="1">
                <a:lnSpc>
                  <a:spcPct val="100000"/>
                </a:lnSpc>
                <a:spcBef>
                  <a:spcPct val="0"/>
                </a:spcBef>
                <a:spcAft>
                  <a:spcPct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0" defTabSz="914400" rtl="0" eaLnBrk="1" fontAlgn="base" latinLnBrk="0" hangingPunct="1">
                <a:lnSpc>
                  <a:spcPct val="100000"/>
                </a:lnSpc>
                <a:spcBef>
                  <a:spcPct val="0"/>
                </a:spcBef>
                <a:spcAft>
                  <a:spcPct val="0"/>
                </a:spcAft>
                <a:buClrTx/>
                <a:buSzTx/>
                <a:buFontTx/>
                <a:buNone/>
                <a:tabLst/>
                <a:defRPr/>
              </a:pPr>
              <a:endParaRPr kumimoji="1"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72000" marR="0" lvl="0" indent="0" defTabSz="914400" rtl="0" eaLnBrk="1" fontAlgn="base" latinLnBrk="0" hangingPunct="1">
                <a:lnSpc>
                  <a:spcPct val="100000"/>
                </a:lnSpc>
                <a:spcBef>
                  <a:spcPct val="0"/>
                </a:spcBef>
                <a:spcAft>
                  <a:spcPct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正方形/長方形 17">
              <a:extLst>
                <a:ext uri="{FF2B5EF4-FFF2-40B4-BE49-F238E27FC236}">
                  <a16:creationId xmlns:a16="http://schemas.microsoft.com/office/drawing/2014/main" id="{B8A6C81B-FE06-4723-3364-46C5D961D587}"/>
                </a:ext>
              </a:extLst>
            </p:cNvPr>
            <p:cNvSpPr/>
            <p:nvPr/>
          </p:nvSpPr>
          <p:spPr bwMode="ltGray">
            <a:xfrm>
              <a:off x="395533" y="4568157"/>
              <a:ext cx="4752528" cy="267142"/>
            </a:xfrm>
            <a:prstGeom prst="rect">
              <a:avLst/>
            </a:prstGeom>
            <a:solidFill>
              <a:schemeClr val="accent3">
                <a:lumMod val="75000"/>
              </a:schemeClr>
            </a:solidFill>
            <a:ln w="25400">
              <a:solidFill>
                <a:schemeClr val="accent3">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wrap="none" lIns="0" tIns="36000" rIns="0" bIns="36000" anchor="ctr"/>
            <a:lstStyle/>
            <a:p>
              <a:pPr algn="ctr">
                <a:defRPr/>
              </a:pPr>
              <a:r>
                <a:rPr lang="ja-JP" altLang="en-US" sz="1200" b="1" noProof="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○○部</a:t>
              </a:r>
            </a:p>
          </p:txBody>
        </p:sp>
      </p:grpSp>
      <p:sp>
        <p:nvSpPr>
          <p:cNvPr id="19" name="正方形/長方形 18">
            <a:extLst>
              <a:ext uri="{FF2B5EF4-FFF2-40B4-BE49-F238E27FC236}">
                <a16:creationId xmlns:a16="http://schemas.microsoft.com/office/drawing/2014/main" id="{C9D71250-E6D3-9017-5BE9-CC5F3C3581D8}"/>
              </a:ext>
            </a:extLst>
          </p:cNvPr>
          <p:cNvSpPr/>
          <p:nvPr/>
        </p:nvSpPr>
        <p:spPr>
          <a:xfrm>
            <a:off x="5164532" y="4869244"/>
            <a:ext cx="3009600" cy="307921"/>
          </a:xfrm>
          <a:prstGeom prst="rect">
            <a:avLst/>
          </a:prstGeom>
          <a:solidFill>
            <a:srgbClr val="0070C0">
              <a:alpha val="69804"/>
            </a:srgbClr>
          </a:solidFill>
          <a:ln>
            <a:solidFill>
              <a:srgbClr val="4D9BD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○○委員会</a:t>
            </a:r>
            <a:endParaRPr kumimoji="1" lang="en-US" altLang="ja-JP"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矢印: 下 20">
            <a:extLst>
              <a:ext uri="{FF2B5EF4-FFF2-40B4-BE49-F238E27FC236}">
                <a16:creationId xmlns:a16="http://schemas.microsoft.com/office/drawing/2014/main" id="{279F4640-DDE1-0CAD-162E-EB4E179E4D7B}"/>
              </a:ext>
            </a:extLst>
          </p:cNvPr>
          <p:cNvSpPr/>
          <p:nvPr/>
        </p:nvSpPr>
        <p:spPr>
          <a:xfrm>
            <a:off x="6014109" y="4044515"/>
            <a:ext cx="176832" cy="726286"/>
          </a:xfrm>
          <a:prstGeom prst="downArrow">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b="1" dirty="0">
              <a:solidFill>
                <a:schemeClr val="bg1"/>
              </a:solidFill>
              <a:latin typeface="Meiryo UI" panose="020B0604030504040204" pitchFamily="50" charset="-128"/>
              <a:ea typeface="Meiryo UI" panose="020B0604030504040204" pitchFamily="50" charset="-128"/>
            </a:endParaRPr>
          </a:p>
        </p:txBody>
      </p:sp>
      <p:sp>
        <p:nvSpPr>
          <p:cNvPr id="22" name="矢印: 下 21">
            <a:extLst>
              <a:ext uri="{FF2B5EF4-FFF2-40B4-BE49-F238E27FC236}">
                <a16:creationId xmlns:a16="http://schemas.microsoft.com/office/drawing/2014/main" id="{43C0474C-DE66-AB44-7781-3A52778AD7CF}"/>
              </a:ext>
            </a:extLst>
          </p:cNvPr>
          <p:cNvSpPr/>
          <p:nvPr/>
        </p:nvSpPr>
        <p:spPr>
          <a:xfrm rot="10800000">
            <a:off x="6938608" y="4044515"/>
            <a:ext cx="176832" cy="726286"/>
          </a:xfrm>
          <a:prstGeom prst="downArrow">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b="1" dirty="0">
              <a:solidFill>
                <a:schemeClr val="bg1"/>
              </a:solidFill>
              <a:latin typeface="Meiryo UI" panose="020B0604030504040204" pitchFamily="50" charset="-128"/>
              <a:ea typeface="Meiryo UI" panose="020B0604030504040204" pitchFamily="50" charset="-128"/>
            </a:endParaRPr>
          </a:p>
        </p:txBody>
      </p:sp>
      <p:sp>
        <p:nvSpPr>
          <p:cNvPr id="23" name="テキスト ボックス 22">
            <a:extLst>
              <a:ext uri="{FF2B5EF4-FFF2-40B4-BE49-F238E27FC236}">
                <a16:creationId xmlns:a16="http://schemas.microsoft.com/office/drawing/2014/main" id="{638E31DF-8B0E-BB90-9EE4-221DEE2363C8}"/>
              </a:ext>
            </a:extLst>
          </p:cNvPr>
          <p:cNvSpPr txBox="1"/>
          <p:nvPr/>
        </p:nvSpPr>
        <p:spPr>
          <a:xfrm>
            <a:off x="179511" y="101947"/>
            <a:ext cx="6693513" cy="369332"/>
          </a:xfrm>
          <a:prstGeom prst="rect">
            <a:avLst/>
          </a:prstGeom>
          <a:noFill/>
        </p:spPr>
        <p:txBody>
          <a:bodyPr wrap="square" rtlCol="0">
            <a:spAutoFit/>
          </a:bodyPr>
          <a:lstStyle/>
          <a:p>
            <a:r>
              <a:rPr kumimoji="1" lang="ja-JP" altLang="en-US" dirty="0">
                <a:latin typeface="Meiryo UI" panose="020B0604030504040204" pitchFamily="50" charset="-128"/>
                <a:ea typeface="Meiryo UI" panose="020B0604030504040204" pitchFamily="50" charset="-128"/>
              </a:rPr>
              <a:t>別添</a:t>
            </a:r>
            <a:r>
              <a:rPr kumimoji="1" lang="en-US" altLang="ja-JP" dirty="0">
                <a:latin typeface="Meiryo UI" panose="020B0604030504040204" pitchFamily="50" charset="-128"/>
                <a:ea typeface="Meiryo UI" panose="020B0604030504040204" pitchFamily="50" charset="-128"/>
              </a:rPr>
              <a:t>3</a:t>
            </a:r>
            <a:r>
              <a:rPr kumimoji="1" lang="ja-JP" altLang="en-US" dirty="0">
                <a:latin typeface="Meiryo UI" panose="020B0604030504040204" pitchFamily="50" charset="-128"/>
                <a:ea typeface="Meiryo UI" panose="020B0604030504040204" pitchFamily="50" charset="-128"/>
              </a:rPr>
              <a:t>　実施体制図 </a:t>
            </a:r>
            <a:r>
              <a:rPr kumimoji="1" lang="en-US" altLang="ja-JP" dirty="0">
                <a:latin typeface="Meiryo UI" panose="020B0604030504040204" pitchFamily="50" charset="-128"/>
                <a:ea typeface="Meiryo UI" panose="020B0604030504040204" pitchFamily="50" charset="-128"/>
              </a:rPr>
              <a:t>【</a:t>
            </a:r>
            <a:r>
              <a:rPr kumimoji="1" lang="ja-JP" altLang="en-US" dirty="0">
                <a:latin typeface="Meiryo UI" panose="020B0604030504040204" pitchFamily="50" charset="-128"/>
                <a:ea typeface="Meiryo UI" panose="020B0604030504040204" pitchFamily="50" charset="-128"/>
              </a:rPr>
              <a:t>金融機関名：　　　　　　　　　　　　　　</a:t>
            </a:r>
            <a:r>
              <a:rPr kumimoji="1" lang="en-US" altLang="ja-JP" dirty="0">
                <a:latin typeface="Meiryo UI" panose="020B0604030504040204" pitchFamily="50" charset="-128"/>
                <a:ea typeface="Meiryo UI" panose="020B0604030504040204" pitchFamily="50" charset="-128"/>
              </a:rPr>
              <a:t>】</a:t>
            </a:r>
            <a:endParaRPr kumimoji="1" lang="ja-JP" altLang="en-US" dirty="0">
              <a:latin typeface="Meiryo UI" panose="020B0604030504040204" pitchFamily="50" charset="-128"/>
              <a:ea typeface="Meiryo UI" panose="020B0604030504040204" pitchFamily="50" charset="-128"/>
            </a:endParaRPr>
          </a:p>
        </p:txBody>
      </p:sp>
      <p:sp>
        <p:nvSpPr>
          <p:cNvPr id="24" name="テキスト ボックス 23">
            <a:extLst>
              <a:ext uri="{FF2B5EF4-FFF2-40B4-BE49-F238E27FC236}">
                <a16:creationId xmlns:a16="http://schemas.microsoft.com/office/drawing/2014/main" id="{EC7A9916-85B0-204F-C393-CF1524A01B06}"/>
              </a:ext>
            </a:extLst>
          </p:cNvPr>
          <p:cNvSpPr txBox="1"/>
          <p:nvPr/>
        </p:nvSpPr>
        <p:spPr>
          <a:xfrm>
            <a:off x="555799" y="585395"/>
            <a:ext cx="3360509" cy="338554"/>
          </a:xfrm>
          <a:prstGeom prst="rect">
            <a:avLst/>
          </a:prstGeom>
          <a:noFill/>
        </p:spPr>
        <p:txBody>
          <a:bodyPr wrap="square" rtlCol="0">
            <a:spAutoFit/>
          </a:bodyPr>
          <a:lstStyle/>
          <a:p>
            <a:r>
              <a:rPr kumimoji="1" lang="ja-JP" altLang="en-US" sz="1600" dirty="0">
                <a:solidFill>
                  <a:schemeClr val="accent3">
                    <a:lumMod val="75000"/>
                  </a:schemeClr>
                </a:solidFill>
                <a:latin typeface="Meiryo UI" panose="020B0604030504040204" pitchFamily="50" charset="-128"/>
                <a:ea typeface="Meiryo UI" panose="020B0604030504040204" pitchFamily="50" charset="-128"/>
              </a:rPr>
              <a:t>（必須）本プログラム参加部署</a:t>
            </a:r>
          </a:p>
        </p:txBody>
      </p:sp>
      <p:sp>
        <p:nvSpPr>
          <p:cNvPr id="25" name="テキスト ボックス 24">
            <a:extLst>
              <a:ext uri="{FF2B5EF4-FFF2-40B4-BE49-F238E27FC236}">
                <a16:creationId xmlns:a16="http://schemas.microsoft.com/office/drawing/2014/main" id="{0DAC1C69-5E37-AECB-94EF-6D32648FB316}"/>
              </a:ext>
            </a:extLst>
          </p:cNvPr>
          <p:cNvSpPr txBox="1"/>
          <p:nvPr/>
        </p:nvSpPr>
        <p:spPr>
          <a:xfrm>
            <a:off x="1642238" y="4238547"/>
            <a:ext cx="648072" cy="338554"/>
          </a:xfrm>
          <a:prstGeom prst="rect">
            <a:avLst/>
          </a:prstGeom>
          <a:noFill/>
        </p:spPr>
        <p:txBody>
          <a:bodyPr wrap="square" rtlCol="0">
            <a:spAutoFit/>
          </a:bodyPr>
          <a:lstStyle/>
          <a:p>
            <a:pPr algn="just"/>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報告</a:t>
            </a:r>
          </a:p>
        </p:txBody>
      </p:sp>
      <p:sp>
        <p:nvSpPr>
          <p:cNvPr id="26" name="テキスト ボックス 25">
            <a:extLst>
              <a:ext uri="{FF2B5EF4-FFF2-40B4-BE49-F238E27FC236}">
                <a16:creationId xmlns:a16="http://schemas.microsoft.com/office/drawing/2014/main" id="{A4971970-4727-2403-225A-37C9147D94F4}"/>
              </a:ext>
            </a:extLst>
          </p:cNvPr>
          <p:cNvSpPr txBox="1"/>
          <p:nvPr/>
        </p:nvSpPr>
        <p:spPr>
          <a:xfrm>
            <a:off x="3323151" y="4189363"/>
            <a:ext cx="1224136" cy="338554"/>
          </a:xfrm>
          <a:prstGeom prst="rect">
            <a:avLst/>
          </a:prstGeom>
          <a:noFill/>
        </p:spPr>
        <p:txBody>
          <a:bodyPr wrap="square" rtlCol="0">
            <a:spAutoFit/>
          </a:bodyPr>
          <a:lstStyle/>
          <a:p>
            <a:pPr algn="just"/>
            <a:r>
              <a:rPr lang="ja-JP" altLang="en-US" sz="1600" dirty="0">
                <a:latin typeface="Meiryo UI" panose="020B0604030504040204" pitchFamily="50" charset="-128"/>
                <a:ea typeface="Meiryo UI" panose="020B0604030504040204" pitchFamily="50" charset="-128"/>
                <a:cs typeface="Meiryo UI" panose="020B0604030504040204" pitchFamily="50" charset="-128"/>
              </a:rPr>
              <a:t>助言・指示</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矢印: 下 26">
            <a:extLst>
              <a:ext uri="{FF2B5EF4-FFF2-40B4-BE49-F238E27FC236}">
                <a16:creationId xmlns:a16="http://schemas.microsoft.com/office/drawing/2014/main" id="{3CE4E98C-DD19-4507-295F-C89F0B08EDE3}"/>
              </a:ext>
            </a:extLst>
          </p:cNvPr>
          <p:cNvSpPr/>
          <p:nvPr/>
        </p:nvSpPr>
        <p:spPr>
          <a:xfrm>
            <a:off x="2201894" y="4049786"/>
            <a:ext cx="176832" cy="726286"/>
          </a:xfrm>
          <a:prstGeom prst="downArrow">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b="1" dirty="0">
              <a:solidFill>
                <a:schemeClr val="bg1"/>
              </a:solidFill>
              <a:latin typeface="Meiryo UI" panose="020B0604030504040204" pitchFamily="50" charset="-128"/>
              <a:ea typeface="Meiryo UI" panose="020B0604030504040204" pitchFamily="50" charset="-128"/>
            </a:endParaRPr>
          </a:p>
        </p:txBody>
      </p:sp>
      <p:sp>
        <p:nvSpPr>
          <p:cNvPr id="28" name="矢印: 下 27">
            <a:extLst>
              <a:ext uri="{FF2B5EF4-FFF2-40B4-BE49-F238E27FC236}">
                <a16:creationId xmlns:a16="http://schemas.microsoft.com/office/drawing/2014/main" id="{38F7EAC8-B8DE-8C29-FCA3-7A4BD6B87993}"/>
              </a:ext>
            </a:extLst>
          </p:cNvPr>
          <p:cNvSpPr/>
          <p:nvPr/>
        </p:nvSpPr>
        <p:spPr>
          <a:xfrm rot="10800000">
            <a:off x="3083059" y="4031304"/>
            <a:ext cx="176832" cy="726286"/>
          </a:xfrm>
          <a:prstGeom prst="downArrow">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b="1" dirty="0">
              <a:solidFill>
                <a:schemeClr val="bg1"/>
              </a:solidFill>
              <a:latin typeface="Meiryo UI" panose="020B0604030504040204" pitchFamily="50" charset="-128"/>
              <a:ea typeface="Meiryo UI" panose="020B0604030504040204" pitchFamily="50" charset="-128"/>
            </a:endParaRPr>
          </a:p>
        </p:txBody>
      </p:sp>
      <p:sp>
        <p:nvSpPr>
          <p:cNvPr id="3" name="テキスト ボックス 2">
            <a:extLst>
              <a:ext uri="{FF2B5EF4-FFF2-40B4-BE49-F238E27FC236}">
                <a16:creationId xmlns:a16="http://schemas.microsoft.com/office/drawing/2014/main" id="{3B9C9636-59C7-29B4-47F6-5E8E0C352CC6}"/>
              </a:ext>
            </a:extLst>
          </p:cNvPr>
          <p:cNvSpPr txBox="1"/>
          <p:nvPr/>
        </p:nvSpPr>
        <p:spPr>
          <a:xfrm>
            <a:off x="507996" y="5997100"/>
            <a:ext cx="7411724" cy="338554"/>
          </a:xfrm>
          <a:prstGeom prst="rect">
            <a:avLst/>
          </a:prstGeom>
          <a:noFill/>
        </p:spPr>
        <p:txBody>
          <a:bodyPr wrap="square" rtlCol="0">
            <a:spAutoFit/>
          </a:bodyPr>
          <a:lstStyle/>
          <a:p>
            <a:r>
              <a:rPr kumimoji="1" lang="ja-JP" altLang="en-US" sz="1600" dirty="0">
                <a:solidFill>
                  <a:schemeClr val="accent4">
                    <a:lumMod val="75000"/>
                  </a:schemeClr>
                </a:solidFill>
                <a:latin typeface="Meiryo UI" panose="020B0604030504040204" pitchFamily="50" charset="-128"/>
                <a:ea typeface="Meiryo UI" panose="020B0604030504040204" pitchFamily="50" charset="-128"/>
              </a:rPr>
              <a:t>（任意）経営層の関与や経営層で構成される組織との連携がある場合は記載</a:t>
            </a:r>
          </a:p>
        </p:txBody>
      </p:sp>
      <p:sp>
        <p:nvSpPr>
          <p:cNvPr id="30" name="正方形/長方形 29">
            <a:extLst>
              <a:ext uri="{FF2B5EF4-FFF2-40B4-BE49-F238E27FC236}">
                <a16:creationId xmlns:a16="http://schemas.microsoft.com/office/drawing/2014/main" id="{457FDE77-E66F-2A92-C7B0-6C4E175E63D6}"/>
              </a:ext>
            </a:extLst>
          </p:cNvPr>
          <p:cNvSpPr/>
          <p:nvPr/>
        </p:nvSpPr>
        <p:spPr bwMode="ltGray">
          <a:xfrm>
            <a:off x="1426334" y="5186039"/>
            <a:ext cx="3005659" cy="665892"/>
          </a:xfrm>
          <a:prstGeom prst="rect">
            <a:avLst/>
          </a:prstGeom>
          <a:solidFill>
            <a:schemeClr val="bg1"/>
          </a:solidFill>
          <a:ln w="25400">
            <a:solidFill>
              <a:srgbClr val="4D9BD3"/>
            </a:solidFill>
          </a:ln>
          <a:effectLst/>
        </p:spPr>
        <p:style>
          <a:lnRef idx="2">
            <a:schemeClr val="accent1">
              <a:shade val="50000"/>
            </a:schemeClr>
          </a:lnRef>
          <a:fillRef idx="1">
            <a:schemeClr val="accent1"/>
          </a:fillRef>
          <a:effectRef idx="0">
            <a:schemeClr val="accent1"/>
          </a:effectRef>
          <a:fontRef idx="minor">
            <a:schemeClr val="lt1"/>
          </a:fontRef>
        </p:style>
        <p:txBody>
          <a:bodyPr wrap="none" lIns="0" tIns="36000" rIns="0" bIns="36000" anchor="t"/>
          <a:lstStyle/>
          <a:p>
            <a:pPr marL="72000" marR="0" lvl="0" indent="0"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役割：</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0" defTabSz="914400" rtl="0" eaLnBrk="1" fontAlgn="base" latinLnBrk="0" hangingPunct="1">
              <a:lnSpc>
                <a:spcPct val="100000"/>
              </a:lnSpc>
              <a:spcBef>
                <a:spcPct val="0"/>
              </a:spcBef>
              <a:spcAft>
                <a:spcPct val="0"/>
              </a:spcAft>
              <a:buClrTx/>
              <a:buSzTx/>
              <a:buFontTx/>
              <a:buNone/>
              <a:tabLst/>
              <a:defRPr/>
            </a:pPr>
            <a:endParaRPr kumimoji="1"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72000" marR="0" lvl="0" indent="0" defTabSz="914400" rtl="0" eaLnBrk="1" fontAlgn="base" latinLnBrk="0" hangingPunct="1">
              <a:lnSpc>
                <a:spcPct val="100000"/>
              </a:lnSpc>
              <a:spcBef>
                <a:spcPct val="0"/>
              </a:spcBef>
              <a:spcAft>
                <a:spcPct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endParaRPr>
          </a:p>
          <a:p>
            <a:pPr marL="72000" marR="0" lvl="0" indent="0" defTabSz="914400" rtl="0" eaLnBrk="1" fontAlgn="base" latinLnBrk="0" hangingPunct="1">
              <a:lnSpc>
                <a:spcPct val="100000"/>
              </a:lnSpc>
              <a:spcBef>
                <a:spcPct val="0"/>
              </a:spcBef>
              <a:spcAft>
                <a:spcPct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endParaRPr>
          </a:p>
        </p:txBody>
      </p:sp>
      <p:sp>
        <p:nvSpPr>
          <p:cNvPr id="31" name="正方形/長方形 30">
            <a:extLst>
              <a:ext uri="{FF2B5EF4-FFF2-40B4-BE49-F238E27FC236}">
                <a16:creationId xmlns:a16="http://schemas.microsoft.com/office/drawing/2014/main" id="{C57C15EF-8B28-10D5-B69A-0C3849D049AE}"/>
              </a:ext>
            </a:extLst>
          </p:cNvPr>
          <p:cNvSpPr/>
          <p:nvPr/>
        </p:nvSpPr>
        <p:spPr>
          <a:xfrm>
            <a:off x="1422393" y="4869244"/>
            <a:ext cx="3009600" cy="307921"/>
          </a:xfrm>
          <a:prstGeom prst="rect">
            <a:avLst/>
          </a:prstGeom>
          <a:solidFill>
            <a:srgbClr val="0070C0">
              <a:alpha val="69804"/>
            </a:srgbClr>
          </a:solidFill>
          <a:ln>
            <a:solidFill>
              <a:srgbClr val="4D9BD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2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経営層（○○担当役員）</a:t>
            </a:r>
            <a:endParaRPr kumimoji="1" lang="en-US" altLang="ja-JP"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テキスト ボックス 28">
            <a:extLst>
              <a:ext uri="{FF2B5EF4-FFF2-40B4-BE49-F238E27FC236}">
                <a16:creationId xmlns:a16="http://schemas.microsoft.com/office/drawing/2014/main" id="{56B8A12B-3139-E4EC-7A48-6BA51472252D}"/>
              </a:ext>
            </a:extLst>
          </p:cNvPr>
          <p:cNvSpPr txBox="1"/>
          <p:nvPr/>
        </p:nvSpPr>
        <p:spPr>
          <a:xfrm>
            <a:off x="555799" y="6385248"/>
            <a:ext cx="7411724" cy="261610"/>
          </a:xfrm>
          <a:prstGeom prst="rect">
            <a:avLst/>
          </a:prstGeom>
          <a:noFill/>
        </p:spPr>
        <p:txBody>
          <a:bodyPr wrap="square" rtlCol="0">
            <a:spAutoFit/>
          </a:bodyPr>
          <a:lstStyle/>
          <a:p>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実施体制図については、上記の枠を使用せず自由に編集していただいて構いません。</a:t>
            </a:r>
          </a:p>
        </p:txBody>
      </p:sp>
    </p:spTree>
    <p:extLst>
      <p:ext uri="{BB962C8B-B14F-4D97-AF65-F5344CB8AC3E}">
        <p14:creationId xmlns:p14="http://schemas.microsoft.com/office/powerpoint/2010/main" val="32752792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3B975312-F8BC-2E7A-D8FD-2E0FC655ACC8}"/>
              </a:ext>
            </a:extLst>
          </p:cNvPr>
          <p:cNvSpPr/>
          <p:nvPr/>
        </p:nvSpPr>
        <p:spPr>
          <a:xfrm>
            <a:off x="507996" y="3946072"/>
            <a:ext cx="8710144" cy="2419692"/>
          </a:xfrm>
          <a:prstGeom prst="rect">
            <a:avLst/>
          </a:prstGeom>
          <a:solidFill>
            <a:schemeClr val="accent4">
              <a:lumMod val="20000"/>
              <a:lumOff val="80000"/>
            </a:schemeClr>
          </a:solid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0" hangingPunct="0"/>
            <a:endParaRPr lang="ja-JP" altLang="en-US" sz="1200" dirty="0">
              <a:solidFill>
                <a:srgbClr val="FFFFFF"/>
              </a:solidFill>
              <a:latin typeface="Meiryo UI" panose="020B0604030504040204" pitchFamily="50" charset="-128"/>
              <a:ea typeface="Meiryo UI" panose="020B0604030504040204" pitchFamily="50" charset="-128"/>
            </a:endParaRPr>
          </a:p>
        </p:txBody>
      </p:sp>
      <p:sp>
        <p:nvSpPr>
          <p:cNvPr id="4" name="正方形/長方形 3">
            <a:extLst>
              <a:ext uri="{FF2B5EF4-FFF2-40B4-BE49-F238E27FC236}">
                <a16:creationId xmlns:a16="http://schemas.microsoft.com/office/drawing/2014/main" id="{17FDF80C-1CA3-D0E1-C665-8F584874D67D}"/>
              </a:ext>
            </a:extLst>
          </p:cNvPr>
          <p:cNvSpPr/>
          <p:nvPr/>
        </p:nvSpPr>
        <p:spPr>
          <a:xfrm>
            <a:off x="507996" y="522346"/>
            <a:ext cx="8710144" cy="3289301"/>
          </a:xfrm>
          <a:prstGeom prst="rect">
            <a:avLst/>
          </a:prstGeom>
          <a:solidFill>
            <a:schemeClr val="accent3">
              <a:lumMod val="20000"/>
              <a:lumOff val="80000"/>
            </a:schemeClr>
          </a:solid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0" hangingPunct="0"/>
            <a:endParaRPr lang="ja-JP" altLang="en-US" sz="1200" dirty="0">
              <a:solidFill>
                <a:srgbClr val="FFFFFF"/>
              </a:solidFill>
              <a:latin typeface="Meiryo UI" panose="020B0604030504040204" pitchFamily="50" charset="-128"/>
              <a:ea typeface="Meiryo UI" panose="020B0604030504040204" pitchFamily="50" charset="-128"/>
            </a:endParaRPr>
          </a:p>
        </p:txBody>
      </p:sp>
      <p:grpSp>
        <p:nvGrpSpPr>
          <p:cNvPr id="5" name="グループ化 4">
            <a:extLst>
              <a:ext uri="{FF2B5EF4-FFF2-40B4-BE49-F238E27FC236}">
                <a16:creationId xmlns:a16="http://schemas.microsoft.com/office/drawing/2014/main" id="{73B2C42F-71D2-9335-CB75-820D2479CF9C}"/>
              </a:ext>
            </a:extLst>
          </p:cNvPr>
          <p:cNvGrpSpPr/>
          <p:nvPr/>
        </p:nvGrpSpPr>
        <p:grpSpPr>
          <a:xfrm>
            <a:off x="2907161" y="1252158"/>
            <a:ext cx="1800000" cy="2213953"/>
            <a:chOff x="6084168" y="1561090"/>
            <a:chExt cx="1433395" cy="499733"/>
          </a:xfrm>
        </p:grpSpPr>
        <p:sp>
          <p:nvSpPr>
            <p:cNvPr id="6" name="正方形/長方形 5">
              <a:extLst>
                <a:ext uri="{FF2B5EF4-FFF2-40B4-BE49-F238E27FC236}">
                  <a16:creationId xmlns:a16="http://schemas.microsoft.com/office/drawing/2014/main" id="{D26E0573-B295-3A58-FD55-57239A4CEE25}"/>
                </a:ext>
              </a:extLst>
            </p:cNvPr>
            <p:cNvSpPr/>
            <p:nvPr/>
          </p:nvSpPr>
          <p:spPr bwMode="ltGray">
            <a:xfrm>
              <a:off x="6084168" y="1561090"/>
              <a:ext cx="1433395" cy="126008"/>
            </a:xfrm>
            <a:prstGeom prst="rect">
              <a:avLst/>
            </a:prstGeom>
            <a:solidFill>
              <a:srgbClr val="0070C0">
                <a:alpha val="50196"/>
              </a:srgbClr>
            </a:solidFill>
            <a:ln w="25400">
              <a:solidFill>
                <a:srgbClr val="73B0D7"/>
              </a:solidFill>
            </a:ln>
            <a:effectLst/>
          </p:spPr>
          <p:style>
            <a:lnRef idx="2">
              <a:schemeClr val="accent1">
                <a:shade val="50000"/>
              </a:schemeClr>
            </a:lnRef>
            <a:fillRef idx="1">
              <a:schemeClr val="accent1"/>
            </a:fillRef>
            <a:effectRef idx="0">
              <a:schemeClr val="accent1"/>
            </a:effectRef>
            <a:fontRef idx="minor">
              <a:schemeClr val="lt1"/>
            </a:fontRef>
          </p:style>
          <p:txBody>
            <a:bodyPr wrap="none" lIns="0" tIns="36000" rIns="0" bIns="36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1200" b="1" noProof="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リスク</a:t>
              </a:r>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統括</a:t>
              </a:r>
              <a:r>
                <a:rPr lang="ja-JP" altLang="en-US" sz="1200" b="1" noProof="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部</a:t>
              </a:r>
              <a:endParaRPr lang="en-US" altLang="ja-JP" sz="1200" b="1" noProof="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a:extLst>
                <a:ext uri="{FF2B5EF4-FFF2-40B4-BE49-F238E27FC236}">
                  <a16:creationId xmlns:a16="http://schemas.microsoft.com/office/drawing/2014/main" id="{5AAE61ED-56C8-7E46-9002-39AAB0B0BEC5}"/>
                </a:ext>
              </a:extLst>
            </p:cNvPr>
            <p:cNvSpPr/>
            <p:nvPr/>
          </p:nvSpPr>
          <p:spPr bwMode="ltGray">
            <a:xfrm>
              <a:off x="6084168" y="1691326"/>
              <a:ext cx="1433395" cy="369497"/>
            </a:xfrm>
            <a:prstGeom prst="rect">
              <a:avLst/>
            </a:prstGeom>
            <a:solidFill>
              <a:schemeClr val="bg1"/>
            </a:solidFill>
            <a:ln w="25400">
              <a:solidFill>
                <a:srgbClr val="73B0D7"/>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36000" rIns="0" bIns="36000" anchor="t"/>
            <a:lstStyle/>
            <a:p>
              <a:pPr marL="72000" marR="0" lvl="0" indent="0"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役割：</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0" defTabSz="914400" rtl="0" eaLnBrk="1" fontAlgn="base" latinLnBrk="0" hangingPunct="1">
                <a:lnSpc>
                  <a:spcPct val="100000"/>
                </a:lnSpc>
                <a:spcBef>
                  <a:spcPct val="0"/>
                </a:spcBef>
                <a:spcAft>
                  <a:spcPct val="0"/>
                </a:spcAft>
                <a:buClrTx/>
                <a:buSzTx/>
                <a:buFontTx/>
                <a:buNone/>
                <a:tabLst/>
                <a:defRPr/>
              </a:pPr>
              <a:endParaRPr kumimoji="1" lang="en-US" altLang="ja-JP" sz="1200" dirty="0">
                <a:solidFill>
                  <a:prstClr val="black"/>
                </a:solidFill>
                <a:latin typeface="Meiryo UI" pitchFamily="50" charset="-128"/>
                <a:ea typeface="Meiryo UI" pitchFamily="50" charset="-128"/>
                <a:cs typeface="Meiryo UI" pitchFamily="50" charset="-128"/>
              </a:endParaRPr>
            </a:p>
            <a:p>
              <a:pPr marL="72000" marR="0" lvl="0" indent="0" defTabSz="914400" rtl="0" eaLnBrk="1" fontAlgn="base" latinLnBrk="0" hangingPunct="1">
                <a:lnSpc>
                  <a:spcPct val="100000"/>
                </a:lnSpc>
                <a:spcBef>
                  <a:spcPct val="0"/>
                </a:spcBef>
                <a:spcAft>
                  <a:spcPct val="0"/>
                </a:spcAft>
                <a:buClrTx/>
                <a:buSzTx/>
                <a:buFontTx/>
                <a:buNone/>
                <a:tabLst/>
                <a:defRPr/>
              </a:pPr>
              <a:r>
                <a:rPr kumimoji="1" lang="ja-JP" altLang="en-US" sz="1200" dirty="0">
                  <a:solidFill>
                    <a:prstClr val="black"/>
                  </a:solidFill>
                  <a:latin typeface="Meiryo UI" pitchFamily="50" charset="-128"/>
                  <a:ea typeface="Meiryo UI" pitchFamily="50" charset="-128"/>
                  <a:cs typeface="Meiryo UI" pitchFamily="50" charset="-128"/>
                </a:rPr>
                <a:t>・融資先および自組織のリスク・機会の把握・整理</a:t>
              </a:r>
              <a:endParaRPr kumimoji="1"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72000" marR="0" lvl="0" indent="0" defTabSz="914400" rtl="0" eaLnBrk="1" fontAlgn="base" latinLnBrk="0" hangingPunct="1">
                <a:lnSpc>
                  <a:spcPct val="100000"/>
                </a:lnSpc>
                <a:spcBef>
                  <a:spcPct val="0"/>
                </a:spcBef>
                <a:spcAft>
                  <a:spcPct val="0"/>
                </a:spcAft>
                <a:buClrTx/>
                <a:buSzTx/>
                <a:buFontTx/>
                <a:buNone/>
                <a:tabLst/>
                <a:defRPr/>
              </a:pPr>
              <a:endParaRPr kumimoji="1"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72000" marR="0" lvl="0" indent="0" defTabSz="914400" rtl="0" eaLnBrk="1" fontAlgn="base" latinLnBrk="0" hangingPunct="1">
                <a:lnSpc>
                  <a:spcPct val="100000"/>
                </a:lnSpc>
                <a:spcBef>
                  <a:spcPct val="0"/>
                </a:spcBef>
                <a:spcAft>
                  <a:spcPct val="0"/>
                </a:spcAft>
                <a:buClrTx/>
                <a:buSzTx/>
                <a:buFontTx/>
                <a:buNone/>
                <a:tabLst/>
                <a:defRPr/>
              </a:pPr>
              <a:endParaRPr kumimoji="1"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72000" marR="0" lvl="0" indent="0" defTabSz="914400" rtl="0" eaLnBrk="1" fontAlgn="base" latinLnBrk="0" hangingPunct="1">
                <a:lnSpc>
                  <a:spcPct val="100000"/>
                </a:lnSpc>
                <a:spcBef>
                  <a:spcPct val="0"/>
                </a:spcBef>
                <a:spcAft>
                  <a:spcPct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rtl="0" eaLnBrk="1" fontAlgn="base" latinLnBrk="0" hangingPunct="1">
                <a:lnSpc>
                  <a:spcPct val="100000"/>
                </a:lnSpc>
                <a:spcBef>
                  <a:spcPct val="0"/>
                </a:spcBef>
                <a:spcAft>
                  <a:spcPct val="0"/>
                </a:spcAft>
                <a:buClrTx/>
                <a:buSzTx/>
                <a:buFontTx/>
                <a:buNone/>
                <a:tabLst/>
                <a:defRPr/>
              </a:pPr>
              <a:endParaRPr kumimoji="1"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8" name="グループ化 4">
            <a:extLst>
              <a:ext uri="{FF2B5EF4-FFF2-40B4-BE49-F238E27FC236}">
                <a16:creationId xmlns:a16="http://schemas.microsoft.com/office/drawing/2014/main" id="{37C05C10-85E5-DF13-522D-169E56126455}"/>
              </a:ext>
            </a:extLst>
          </p:cNvPr>
          <p:cNvGrpSpPr/>
          <p:nvPr/>
        </p:nvGrpSpPr>
        <p:grpSpPr>
          <a:xfrm>
            <a:off x="5041432" y="1233113"/>
            <a:ext cx="1800000" cy="2232998"/>
            <a:chOff x="6084168" y="1556792"/>
            <a:chExt cx="1433395" cy="504032"/>
          </a:xfrm>
        </p:grpSpPr>
        <p:sp>
          <p:nvSpPr>
            <p:cNvPr id="9" name="正方形/長方形 8">
              <a:extLst>
                <a:ext uri="{FF2B5EF4-FFF2-40B4-BE49-F238E27FC236}">
                  <a16:creationId xmlns:a16="http://schemas.microsoft.com/office/drawing/2014/main" id="{CA9C33F0-3A85-CB7B-85BF-49A351763347}"/>
                </a:ext>
              </a:extLst>
            </p:cNvPr>
            <p:cNvSpPr/>
            <p:nvPr/>
          </p:nvSpPr>
          <p:spPr bwMode="ltGray">
            <a:xfrm>
              <a:off x="6084168" y="1556792"/>
              <a:ext cx="1433395" cy="135321"/>
            </a:xfrm>
            <a:prstGeom prst="rect">
              <a:avLst/>
            </a:prstGeom>
            <a:solidFill>
              <a:schemeClr val="accent3">
                <a:lumMod val="60000"/>
                <a:lumOff val="40000"/>
              </a:schemeClr>
            </a:solidFill>
            <a:ln w="25400">
              <a:solidFill>
                <a:schemeClr val="accent3">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wrap="none" lIns="0" tIns="36000" rIns="0" bIns="36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1200" b="1" noProof="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法人部</a:t>
              </a:r>
              <a:endParaRPr lang="en-US" altLang="ja-JP" sz="1200" b="1" noProof="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正方形/長方形 9">
              <a:extLst>
                <a:ext uri="{FF2B5EF4-FFF2-40B4-BE49-F238E27FC236}">
                  <a16:creationId xmlns:a16="http://schemas.microsoft.com/office/drawing/2014/main" id="{124B3AA5-EFCC-0E90-2450-54D7B2D655EE}"/>
                </a:ext>
              </a:extLst>
            </p:cNvPr>
            <p:cNvSpPr/>
            <p:nvPr/>
          </p:nvSpPr>
          <p:spPr bwMode="ltGray">
            <a:xfrm>
              <a:off x="6084168" y="1694872"/>
              <a:ext cx="1433395" cy="365952"/>
            </a:xfrm>
            <a:prstGeom prst="rect">
              <a:avLst/>
            </a:prstGeom>
            <a:solidFill>
              <a:schemeClr val="bg1"/>
            </a:solidFill>
            <a:ln w="25400">
              <a:solidFill>
                <a:schemeClr val="accent3">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36000" rIns="0" bIns="36000" anchor="t"/>
            <a:lstStyle/>
            <a:p>
              <a:pPr marL="72000" defTabSz="914400" fontAlgn="base">
                <a:spcBef>
                  <a:spcPct val="0"/>
                </a:spcBef>
                <a:spcAft>
                  <a:spcPct val="0"/>
                </a:spcAft>
                <a:defRPr/>
              </a:pPr>
              <a:r>
                <a:rPr kumimoji="1" lang="ja-JP" altLang="en-US" sz="1200" dirty="0">
                  <a:solidFill>
                    <a:prstClr val="black"/>
                  </a:solidFill>
                  <a:latin typeface="Meiryo UI" panose="020B0604030504040204" pitchFamily="50" charset="-128"/>
                  <a:ea typeface="Meiryo UI" panose="020B0604030504040204" pitchFamily="50" charset="-128"/>
                </a:rPr>
                <a:t>役割：</a:t>
              </a:r>
              <a:endParaRPr kumimoji="1" lang="en-US" altLang="ja-JP" sz="1200" dirty="0">
                <a:solidFill>
                  <a:prstClr val="black"/>
                </a:solidFill>
                <a:latin typeface="Meiryo UI" pitchFamily="50" charset="-128"/>
                <a:ea typeface="Meiryo UI" pitchFamily="50" charset="-128"/>
              </a:endParaRPr>
            </a:p>
            <a:p>
              <a:pPr marL="72000" defTabSz="914400" fontAlgn="base">
                <a:spcBef>
                  <a:spcPct val="0"/>
                </a:spcBef>
                <a:spcAft>
                  <a:spcPct val="0"/>
                </a:spcAft>
                <a:defRPr/>
              </a:pPr>
              <a:endParaRPr kumimoji="1" lang="en-US" altLang="ja-JP" sz="1200" dirty="0">
                <a:solidFill>
                  <a:prstClr val="black"/>
                </a:solidFill>
                <a:latin typeface="Meiryo UI" pitchFamily="50" charset="-128"/>
                <a:ea typeface="Meiryo UI" pitchFamily="50" charset="-128"/>
              </a:endParaRPr>
            </a:p>
            <a:p>
              <a:pPr marL="72000" marR="0" lvl="0" indent="0" defTabSz="914400" rtl="0" eaLnBrk="1" fontAlgn="base" latinLnBrk="0" hangingPunct="1">
                <a:lnSpc>
                  <a:spcPct val="100000"/>
                </a:lnSpc>
                <a:spcBef>
                  <a:spcPct val="0"/>
                </a:spcBef>
                <a:spcAft>
                  <a:spcPct val="0"/>
                </a:spcAft>
                <a:buClrTx/>
                <a:buSzTx/>
                <a:buFontTx/>
                <a:buNone/>
                <a:tabLst/>
                <a:defRPr/>
              </a:pPr>
              <a:r>
                <a:rPr kumimoji="1" lang="ja-JP" altLang="en-US" sz="1200" dirty="0">
                  <a:solidFill>
                    <a:prstClr val="black"/>
                  </a:solidFill>
                  <a:latin typeface="Meiryo UI" pitchFamily="50" charset="-128"/>
                  <a:ea typeface="Meiryo UI" pitchFamily="50" charset="-128"/>
                </a:rPr>
                <a:t>・</a:t>
              </a:r>
              <a:r>
                <a:rPr kumimoji="1" lang="ja-JP" altLang="en-US" sz="1200" dirty="0">
                  <a:solidFill>
                    <a:prstClr val="black"/>
                  </a:solidFill>
                  <a:latin typeface="Meiryo UI" pitchFamily="50" charset="-128"/>
                  <a:ea typeface="Meiryo UI" pitchFamily="50" charset="-128"/>
                  <a:cs typeface="Meiryo UI" pitchFamily="50" charset="-128"/>
                </a:rPr>
                <a:t>経営企画部と連携し、融資先へのエンゲージメントの方針検討</a:t>
              </a:r>
              <a:endParaRPr kumimoji="1" lang="en-US" altLang="ja-JP" sz="1200" dirty="0">
                <a:solidFill>
                  <a:prstClr val="black"/>
                </a:solidFill>
                <a:latin typeface="Meiryo UI" pitchFamily="50" charset="-128"/>
                <a:ea typeface="Meiryo UI" pitchFamily="50" charset="-128"/>
                <a:cs typeface="Meiryo UI" pitchFamily="50" charset="-128"/>
              </a:endParaRPr>
            </a:p>
            <a:p>
              <a:pPr marL="72000" marR="0" lvl="0" indent="0" defTabSz="914400" rtl="0" eaLnBrk="1" fontAlgn="base" latinLnBrk="0" hangingPunct="1">
                <a:lnSpc>
                  <a:spcPct val="100000"/>
                </a:lnSpc>
                <a:spcBef>
                  <a:spcPct val="0"/>
                </a:spcBef>
                <a:spcAft>
                  <a:spcPct val="0"/>
                </a:spcAft>
                <a:buClrTx/>
                <a:buSzTx/>
                <a:buFontTx/>
                <a:buNone/>
                <a:tabLst/>
                <a:defRPr/>
              </a:pPr>
              <a:r>
                <a:rPr kumimoji="1" lang="ja-JP" altLang="en-US" sz="1200" dirty="0">
                  <a:solidFill>
                    <a:prstClr val="black"/>
                  </a:solidFill>
                  <a:latin typeface="Meiryo UI" pitchFamily="50" charset="-128"/>
                  <a:ea typeface="Meiryo UI" pitchFamily="50" charset="-128"/>
                </a:rPr>
                <a:t>・営業部店のエンゲージメントへの帯同</a:t>
              </a:r>
              <a:endParaRPr kumimoji="1" lang="en-US" altLang="ja-JP" sz="1200" dirty="0">
                <a:solidFill>
                  <a:prstClr val="black"/>
                </a:solidFill>
                <a:latin typeface="Meiryo UI" pitchFamily="50" charset="-128"/>
                <a:ea typeface="Meiryo UI" pitchFamily="50" charset="-128"/>
              </a:endParaRPr>
            </a:p>
          </p:txBody>
        </p:sp>
      </p:grpSp>
      <p:sp>
        <p:nvSpPr>
          <p:cNvPr id="11" name="正方形/長方形 10">
            <a:extLst>
              <a:ext uri="{FF2B5EF4-FFF2-40B4-BE49-F238E27FC236}">
                <a16:creationId xmlns:a16="http://schemas.microsoft.com/office/drawing/2014/main" id="{0DDE6A4B-4F44-469D-7B03-5C344E20A19A}"/>
              </a:ext>
            </a:extLst>
          </p:cNvPr>
          <p:cNvSpPr/>
          <p:nvPr/>
        </p:nvSpPr>
        <p:spPr bwMode="ltGray">
          <a:xfrm>
            <a:off x="762159" y="1226115"/>
            <a:ext cx="1799998" cy="594924"/>
          </a:xfrm>
          <a:prstGeom prst="rect">
            <a:avLst/>
          </a:prstGeom>
          <a:solidFill>
            <a:schemeClr val="tx2">
              <a:lumMod val="60000"/>
              <a:lumOff val="40000"/>
            </a:schemeClr>
          </a:solidFill>
          <a:ln w="25400">
            <a:solidFill>
              <a:srgbClr val="7E9DC2"/>
            </a:solidFill>
          </a:ln>
          <a:effectLst/>
        </p:spPr>
        <p:style>
          <a:lnRef idx="2">
            <a:schemeClr val="accent1">
              <a:shade val="50000"/>
            </a:schemeClr>
          </a:lnRef>
          <a:fillRef idx="1">
            <a:schemeClr val="accent1"/>
          </a:fillRef>
          <a:effectRef idx="0">
            <a:schemeClr val="accent1"/>
          </a:effectRef>
          <a:fontRef idx="minor">
            <a:schemeClr val="lt1"/>
          </a:fontRef>
        </p:style>
        <p:txBody>
          <a:bodyPr wrap="none" lIns="0" tIns="36000" rIns="0" bIns="36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12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経営</a:t>
            </a:r>
            <a:r>
              <a:rPr lang="ja-JP" altLang="en-US" sz="1200" b="1" noProof="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企画部</a:t>
            </a:r>
            <a:endParaRPr lang="en-US" altLang="ja-JP" sz="1200" b="1" noProof="0"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正方形/長方形 11">
            <a:extLst>
              <a:ext uri="{FF2B5EF4-FFF2-40B4-BE49-F238E27FC236}">
                <a16:creationId xmlns:a16="http://schemas.microsoft.com/office/drawing/2014/main" id="{BCF8F874-1CF0-11A3-07BB-D3F0C3904740}"/>
              </a:ext>
            </a:extLst>
          </p:cNvPr>
          <p:cNvSpPr/>
          <p:nvPr/>
        </p:nvSpPr>
        <p:spPr bwMode="ltGray">
          <a:xfrm>
            <a:off x="762158" y="1832622"/>
            <a:ext cx="1800000" cy="1633489"/>
          </a:xfrm>
          <a:prstGeom prst="rect">
            <a:avLst/>
          </a:prstGeom>
          <a:solidFill>
            <a:schemeClr val="bg1"/>
          </a:solidFill>
          <a:ln w="25400">
            <a:solidFill>
              <a:srgbClr val="7E9DC2"/>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36000" rIns="0" bIns="36000" anchor="t"/>
          <a:lstStyle/>
          <a:p>
            <a:pPr marL="72000" marR="0" lvl="0" indent="0"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役割：</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0" defTabSz="914400" rtl="0" eaLnBrk="1" fontAlgn="base" latinLnBrk="0" hangingPunct="1">
              <a:lnSpc>
                <a:spcPct val="100000"/>
              </a:lnSpc>
              <a:spcBef>
                <a:spcPct val="0"/>
              </a:spcBef>
              <a:spcAft>
                <a:spcPct val="0"/>
              </a:spcAft>
              <a:buClrTx/>
              <a:buSzTx/>
              <a:buFontTx/>
              <a:buNone/>
              <a:tabLst/>
              <a:defRPr/>
            </a:pPr>
            <a:endParaRPr kumimoji="1"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72000" marR="0" lvl="0" defTabSz="914400" rtl="0" eaLnBrk="1" fontAlgn="base" latinLnBrk="0" hangingPunct="1">
              <a:lnSpc>
                <a:spcPct val="100000"/>
              </a:lnSpc>
              <a:spcBef>
                <a:spcPct val="0"/>
              </a:spcBef>
              <a:spcAft>
                <a:spcPct val="0"/>
              </a:spcAft>
              <a:buClrTx/>
              <a:buSzTx/>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・プログラム全体の取りまとめ</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defTabSz="914400" rtl="0" eaLnBrk="1" fontAlgn="base" latinLnBrk="0" hangingPunct="1">
              <a:lnSpc>
                <a:spcPct val="100000"/>
              </a:lnSpc>
              <a:spcBef>
                <a:spcPct val="0"/>
              </a:spcBef>
              <a:spcAft>
                <a:spcPct val="0"/>
              </a:spcAft>
              <a:buClrTx/>
              <a:buSzTx/>
              <a:tabLst/>
              <a:defRPr/>
            </a:pPr>
            <a:r>
              <a:rPr kumimoji="1"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TCFD</a:t>
            </a:r>
            <a:r>
              <a:rPr kumimoji="1"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TNFD</a:t>
            </a:r>
            <a:r>
              <a:rPr kumimoji="1"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開示の実務</a:t>
            </a:r>
            <a:endParaRPr kumimoji="1"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72000" marR="0" lvl="0" defTabSz="914400" rtl="0" eaLnBrk="1" fontAlgn="base" latinLnBrk="0" hangingPunct="1">
              <a:lnSpc>
                <a:spcPct val="100000"/>
              </a:lnSpc>
              <a:spcBef>
                <a:spcPct val="0"/>
              </a:spcBef>
              <a:spcAft>
                <a:spcPct val="0"/>
              </a:spcAft>
              <a:buClrTx/>
              <a:buSzTx/>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・法人部と連携しエンゲージメントの方針を検討</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0" defTabSz="914400" rtl="0" eaLnBrk="1" fontAlgn="base" latinLnBrk="0" hangingPunct="1">
              <a:lnSpc>
                <a:spcPct val="100000"/>
              </a:lnSpc>
              <a:spcBef>
                <a:spcPct val="0"/>
              </a:spcBef>
              <a:spcAft>
                <a:spcPct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0" defTabSz="914400" rtl="0" eaLnBrk="1" fontAlgn="base" latinLnBrk="0" hangingPunct="1">
              <a:lnSpc>
                <a:spcPct val="100000"/>
              </a:lnSpc>
              <a:spcBef>
                <a:spcPct val="0"/>
              </a:spcBef>
              <a:spcAft>
                <a:spcPct val="0"/>
              </a:spcAft>
              <a:buClrTx/>
              <a:buSzTx/>
              <a:buFontTx/>
              <a:buNone/>
              <a:tabLst/>
              <a:defRPr/>
            </a:pPr>
            <a:endParaRPr kumimoji="1"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72000" marR="0" lvl="0" indent="0" defTabSz="914400" rtl="0" eaLnBrk="1" fontAlgn="base" latinLnBrk="0" hangingPunct="1">
              <a:lnSpc>
                <a:spcPct val="100000"/>
              </a:lnSpc>
              <a:spcBef>
                <a:spcPct val="0"/>
              </a:spcBef>
              <a:spcAft>
                <a:spcPct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正方形/長方形 12">
            <a:extLst>
              <a:ext uri="{FF2B5EF4-FFF2-40B4-BE49-F238E27FC236}">
                <a16:creationId xmlns:a16="http://schemas.microsoft.com/office/drawing/2014/main" id="{7C07EAD1-D586-A402-76BF-C06E8ED8291E}"/>
              </a:ext>
            </a:extLst>
          </p:cNvPr>
          <p:cNvSpPr/>
          <p:nvPr/>
        </p:nvSpPr>
        <p:spPr bwMode="ltGray">
          <a:xfrm>
            <a:off x="5168473" y="5186039"/>
            <a:ext cx="3005659" cy="665892"/>
          </a:xfrm>
          <a:prstGeom prst="rect">
            <a:avLst/>
          </a:prstGeom>
          <a:solidFill>
            <a:schemeClr val="bg1"/>
          </a:solidFill>
          <a:ln w="25400">
            <a:solidFill>
              <a:srgbClr val="4D9BD3"/>
            </a:solidFill>
          </a:ln>
          <a:effectLst/>
        </p:spPr>
        <p:style>
          <a:lnRef idx="2">
            <a:schemeClr val="accent1">
              <a:shade val="50000"/>
            </a:schemeClr>
          </a:lnRef>
          <a:fillRef idx="1">
            <a:schemeClr val="accent1"/>
          </a:fillRef>
          <a:effectRef idx="0">
            <a:schemeClr val="accent1"/>
          </a:effectRef>
          <a:fontRef idx="minor">
            <a:schemeClr val="lt1"/>
          </a:fontRef>
        </p:style>
        <p:txBody>
          <a:bodyPr wrap="none" lIns="0" tIns="36000" rIns="0" bIns="36000" anchor="t"/>
          <a:lstStyle/>
          <a:p>
            <a:pPr marL="72000" marR="0" lvl="0" indent="0"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役割：</a:t>
            </a:r>
            <a:endParaRPr kumimoji="1"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72000" marR="0" lvl="0" indent="0"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・全社サステナビリティ戦略策定・決議</a:t>
            </a:r>
            <a:endParaRPr kumimoji="1" lang="en-US" altLang="ja-JP" sz="12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endParaRPr>
          </a:p>
          <a:p>
            <a:pPr marL="72000" marR="0" lvl="0" indent="0" defTabSz="914400" rtl="0" eaLnBrk="1" fontAlgn="base" latinLnBrk="0" hangingPunct="1">
              <a:lnSpc>
                <a:spcPct val="100000"/>
              </a:lnSpc>
              <a:spcBef>
                <a:spcPct val="0"/>
              </a:spcBef>
              <a:spcAft>
                <a:spcPct val="0"/>
              </a:spcAft>
              <a:buClrTx/>
              <a:buSzTx/>
              <a:buFontTx/>
              <a:buNone/>
              <a:tabLst/>
              <a:defRPr/>
            </a:pPr>
            <a:r>
              <a:rPr kumimoji="1" lang="ja-JP" altLang="en-US" sz="1200" dirty="0">
                <a:solidFill>
                  <a:prstClr val="black"/>
                </a:solidFill>
                <a:latin typeface="Meiryo UI" pitchFamily="50" charset="-128"/>
                <a:ea typeface="Meiryo UI" pitchFamily="50" charset="-128"/>
                <a:cs typeface="Meiryo UI" pitchFamily="50" charset="-128"/>
              </a:rPr>
              <a:t>・</a:t>
            </a:r>
            <a:r>
              <a:rPr kumimoji="1" lang="ja-JP" altLang="en-US" sz="12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プログラム進捗・結果報告の受理、助言</a:t>
            </a:r>
            <a:endParaRPr kumimoji="1" lang="en-US" altLang="ja-JP" sz="12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endParaRPr>
          </a:p>
          <a:p>
            <a:pPr marL="72000" marR="0" lvl="0" indent="0" defTabSz="914400" rtl="0" eaLnBrk="1" fontAlgn="base" latinLnBrk="0" hangingPunct="1">
              <a:lnSpc>
                <a:spcPct val="100000"/>
              </a:lnSpc>
              <a:spcBef>
                <a:spcPct val="0"/>
              </a:spcBef>
              <a:spcAft>
                <a:spcPct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endParaRPr>
          </a:p>
        </p:txBody>
      </p:sp>
      <p:sp>
        <p:nvSpPr>
          <p:cNvPr id="14" name="テキスト ボックス 13">
            <a:extLst>
              <a:ext uri="{FF2B5EF4-FFF2-40B4-BE49-F238E27FC236}">
                <a16:creationId xmlns:a16="http://schemas.microsoft.com/office/drawing/2014/main" id="{7DA328DD-024C-F8CA-8194-73ADDD7D8A25}"/>
              </a:ext>
            </a:extLst>
          </p:cNvPr>
          <p:cNvSpPr txBox="1"/>
          <p:nvPr/>
        </p:nvSpPr>
        <p:spPr>
          <a:xfrm>
            <a:off x="5434527" y="4266343"/>
            <a:ext cx="648072" cy="338554"/>
          </a:xfrm>
          <a:prstGeom prst="rect">
            <a:avLst/>
          </a:prstGeom>
          <a:noFill/>
        </p:spPr>
        <p:txBody>
          <a:bodyPr wrap="square" rtlCol="0">
            <a:spAutoFit/>
          </a:bodyPr>
          <a:lstStyle/>
          <a:p>
            <a:pPr algn="just"/>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報告</a:t>
            </a:r>
          </a:p>
        </p:txBody>
      </p:sp>
      <p:sp>
        <p:nvSpPr>
          <p:cNvPr id="15" name="テキスト ボックス 14">
            <a:extLst>
              <a:ext uri="{FF2B5EF4-FFF2-40B4-BE49-F238E27FC236}">
                <a16:creationId xmlns:a16="http://schemas.microsoft.com/office/drawing/2014/main" id="{6C6F11A2-6538-DFD1-2800-7F4BA5EBD18B}"/>
              </a:ext>
            </a:extLst>
          </p:cNvPr>
          <p:cNvSpPr txBox="1"/>
          <p:nvPr/>
        </p:nvSpPr>
        <p:spPr>
          <a:xfrm>
            <a:off x="7115440" y="4217159"/>
            <a:ext cx="1224136" cy="338554"/>
          </a:xfrm>
          <a:prstGeom prst="rect">
            <a:avLst/>
          </a:prstGeom>
          <a:noFill/>
        </p:spPr>
        <p:txBody>
          <a:bodyPr wrap="square" rtlCol="0">
            <a:spAutoFit/>
          </a:bodyPr>
          <a:lstStyle/>
          <a:p>
            <a:pPr algn="just"/>
            <a:r>
              <a:rPr lang="ja-JP" altLang="en-US" sz="1600" dirty="0">
                <a:latin typeface="Meiryo UI" panose="020B0604030504040204" pitchFamily="50" charset="-128"/>
                <a:ea typeface="Meiryo UI" panose="020B0604030504040204" pitchFamily="50" charset="-128"/>
                <a:cs typeface="Meiryo UI" panose="020B0604030504040204" pitchFamily="50" charset="-128"/>
              </a:rPr>
              <a:t>助言・指示</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6" name="グループ化 15">
            <a:extLst>
              <a:ext uri="{FF2B5EF4-FFF2-40B4-BE49-F238E27FC236}">
                <a16:creationId xmlns:a16="http://schemas.microsoft.com/office/drawing/2014/main" id="{806485D2-36C9-CCD3-8E22-10A6BB6BE5C1}"/>
              </a:ext>
            </a:extLst>
          </p:cNvPr>
          <p:cNvGrpSpPr/>
          <p:nvPr/>
        </p:nvGrpSpPr>
        <p:grpSpPr>
          <a:xfrm>
            <a:off x="7181067" y="1236464"/>
            <a:ext cx="1800001" cy="2229647"/>
            <a:chOff x="395533" y="4568157"/>
            <a:chExt cx="4752531" cy="1045285"/>
          </a:xfrm>
        </p:grpSpPr>
        <p:sp>
          <p:nvSpPr>
            <p:cNvPr id="17" name="正方形/長方形 16">
              <a:extLst>
                <a:ext uri="{FF2B5EF4-FFF2-40B4-BE49-F238E27FC236}">
                  <a16:creationId xmlns:a16="http://schemas.microsoft.com/office/drawing/2014/main" id="{19CF9420-B427-998D-4680-C182E82E5BC7}"/>
                </a:ext>
              </a:extLst>
            </p:cNvPr>
            <p:cNvSpPr/>
            <p:nvPr/>
          </p:nvSpPr>
          <p:spPr bwMode="ltGray">
            <a:xfrm>
              <a:off x="395536" y="4843619"/>
              <a:ext cx="4752528" cy="769823"/>
            </a:xfrm>
            <a:prstGeom prst="rect">
              <a:avLst/>
            </a:prstGeom>
            <a:solidFill>
              <a:schemeClr val="bg1"/>
            </a:solidFill>
            <a:ln w="25400">
              <a:solidFill>
                <a:schemeClr val="accent3">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36000" rIns="0" bIns="36000" anchor="t"/>
            <a:lstStyle/>
            <a:p>
              <a:pPr marL="72000" marR="0" lvl="0" indent="0"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役割：</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0" defTabSz="914400" rtl="0" eaLnBrk="1" fontAlgn="base" latinLnBrk="0" hangingPunct="1">
                <a:lnSpc>
                  <a:spcPct val="100000"/>
                </a:lnSpc>
                <a:spcBef>
                  <a:spcPct val="0"/>
                </a:spcBef>
                <a:spcAft>
                  <a:spcPct val="0"/>
                </a:spcAft>
                <a:buClrTx/>
                <a:buSzTx/>
                <a:buFontTx/>
                <a:buNone/>
                <a:tabLst/>
                <a:defRPr/>
              </a:pPr>
              <a:endParaRPr kumimoji="1"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72000" marR="0" lvl="0" indent="0"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・法人部と連携し、</a:t>
              </a:r>
              <a:r>
                <a:rPr kumimoji="1"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融資先</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へ</a:t>
              </a:r>
              <a:r>
                <a:rPr kumimoji="1" lang="ja-JP" altLang="en-US"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のエンゲージメント</a:t>
              </a:r>
              <a:r>
                <a:rPr kumimoji="1"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a:t>
              </a:r>
              <a:r>
                <a:rPr kumimoji="1" lang="ja-JP" altLang="en-US"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実施</a:t>
              </a:r>
              <a:endParaRPr kumimoji="1"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正方形/長方形 17">
              <a:extLst>
                <a:ext uri="{FF2B5EF4-FFF2-40B4-BE49-F238E27FC236}">
                  <a16:creationId xmlns:a16="http://schemas.microsoft.com/office/drawing/2014/main" id="{B8A6C81B-FE06-4723-3364-46C5D961D587}"/>
                </a:ext>
              </a:extLst>
            </p:cNvPr>
            <p:cNvSpPr/>
            <p:nvPr/>
          </p:nvSpPr>
          <p:spPr bwMode="ltGray">
            <a:xfrm>
              <a:off x="395533" y="4568157"/>
              <a:ext cx="4752528" cy="267142"/>
            </a:xfrm>
            <a:prstGeom prst="rect">
              <a:avLst/>
            </a:prstGeom>
            <a:solidFill>
              <a:schemeClr val="accent3">
                <a:lumMod val="75000"/>
              </a:schemeClr>
            </a:solidFill>
            <a:ln w="25400">
              <a:solidFill>
                <a:schemeClr val="accent3">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wrap="none" lIns="0" tIns="36000" rIns="0" bIns="36000" anchor="ctr"/>
            <a:lstStyle/>
            <a:p>
              <a:pPr algn="ctr">
                <a:defRPr/>
              </a:pPr>
              <a:r>
                <a:rPr lang="ja-JP" altLang="en-US" sz="1200" b="1" noProof="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営業部店</a:t>
              </a:r>
            </a:p>
          </p:txBody>
        </p:sp>
      </p:grpSp>
      <p:sp>
        <p:nvSpPr>
          <p:cNvPr id="19" name="正方形/長方形 18">
            <a:extLst>
              <a:ext uri="{FF2B5EF4-FFF2-40B4-BE49-F238E27FC236}">
                <a16:creationId xmlns:a16="http://schemas.microsoft.com/office/drawing/2014/main" id="{C9D71250-E6D3-9017-5BE9-CC5F3C3581D8}"/>
              </a:ext>
            </a:extLst>
          </p:cNvPr>
          <p:cNvSpPr/>
          <p:nvPr/>
        </p:nvSpPr>
        <p:spPr>
          <a:xfrm>
            <a:off x="5164532" y="4869244"/>
            <a:ext cx="3009600" cy="307921"/>
          </a:xfrm>
          <a:prstGeom prst="rect">
            <a:avLst/>
          </a:prstGeom>
          <a:solidFill>
            <a:srgbClr val="0070C0">
              <a:alpha val="69804"/>
            </a:srgbClr>
          </a:solidFill>
          <a:ln>
            <a:solidFill>
              <a:srgbClr val="4D9BD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2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サステナビリティ推進</a:t>
            </a:r>
            <a:r>
              <a:rPr kumimoji="1" lang="ja-JP" altLang="en-US"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委員会</a:t>
            </a:r>
            <a:endParaRPr kumimoji="1" lang="en-US" altLang="ja-JP"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矢印: 下 20">
            <a:extLst>
              <a:ext uri="{FF2B5EF4-FFF2-40B4-BE49-F238E27FC236}">
                <a16:creationId xmlns:a16="http://schemas.microsoft.com/office/drawing/2014/main" id="{279F4640-DDE1-0CAD-162E-EB4E179E4D7B}"/>
              </a:ext>
            </a:extLst>
          </p:cNvPr>
          <p:cNvSpPr/>
          <p:nvPr/>
        </p:nvSpPr>
        <p:spPr>
          <a:xfrm>
            <a:off x="6014109" y="4044515"/>
            <a:ext cx="176832" cy="726286"/>
          </a:xfrm>
          <a:prstGeom prst="downArrow">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b="1" dirty="0">
              <a:solidFill>
                <a:schemeClr val="bg1"/>
              </a:solidFill>
              <a:latin typeface="Meiryo UI" panose="020B0604030504040204" pitchFamily="50" charset="-128"/>
              <a:ea typeface="Meiryo UI" panose="020B0604030504040204" pitchFamily="50" charset="-128"/>
            </a:endParaRPr>
          </a:p>
        </p:txBody>
      </p:sp>
      <p:sp>
        <p:nvSpPr>
          <p:cNvPr id="22" name="矢印: 下 21">
            <a:extLst>
              <a:ext uri="{FF2B5EF4-FFF2-40B4-BE49-F238E27FC236}">
                <a16:creationId xmlns:a16="http://schemas.microsoft.com/office/drawing/2014/main" id="{43C0474C-DE66-AB44-7781-3A52778AD7CF}"/>
              </a:ext>
            </a:extLst>
          </p:cNvPr>
          <p:cNvSpPr/>
          <p:nvPr/>
        </p:nvSpPr>
        <p:spPr>
          <a:xfrm rot="10800000">
            <a:off x="6938608" y="4044515"/>
            <a:ext cx="176832" cy="726286"/>
          </a:xfrm>
          <a:prstGeom prst="downArrow">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b="1" dirty="0">
              <a:solidFill>
                <a:schemeClr val="bg1"/>
              </a:solidFill>
              <a:latin typeface="Meiryo UI" panose="020B0604030504040204" pitchFamily="50" charset="-128"/>
              <a:ea typeface="Meiryo UI" panose="020B0604030504040204" pitchFamily="50" charset="-128"/>
            </a:endParaRPr>
          </a:p>
        </p:txBody>
      </p:sp>
      <p:sp>
        <p:nvSpPr>
          <p:cNvPr id="23" name="テキスト ボックス 22">
            <a:extLst>
              <a:ext uri="{FF2B5EF4-FFF2-40B4-BE49-F238E27FC236}">
                <a16:creationId xmlns:a16="http://schemas.microsoft.com/office/drawing/2014/main" id="{638E31DF-8B0E-BB90-9EE4-221DEE2363C8}"/>
              </a:ext>
            </a:extLst>
          </p:cNvPr>
          <p:cNvSpPr txBox="1"/>
          <p:nvPr/>
        </p:nvSpPr>
        <p:spPr>
          <a:xfrm>
            <a:off x="179511" y="101947"/>
            <a:ext cx="7411724" cy="369332"/>
          </a:xfrm>
          <a:prstGeom prst="rect">
            <a:avLst/>
          </a:prstGeom>
          <a:noFill/>
        </p:spPr>
        <p:txBody>
          <a:bodyPr wrap="square" rtlCol="0">
            <a:spAutoFit/>
          </a:bodyPr>
          <a:lstStyle/>
          <a:p>
            <a:r>
              <a:rPr kumimoji="1" lang="ja-JP" altLang="en-US" dirty="0">
                <a:latin typeface="Meiryo UI" panose="020B0604030504040204" pitchFamily="50" charset="-128"/>
                <a:ea typeface="Meiryo UI" panose="020B0604030504040204" pitchFamily="50" charset="-128"/>
              </a:rPr>
              <a:t>別添</a:t>
            </a:r>
            <a:r>
              <a:rPr kumimoji="1" lang="en-US" altLang="ja-JP" dirty="0">
                <a:latin typeface="Meiryo UI" panose="020B0604030504040204" pitchFamily="50" charset="-128"/>
                <a:ea typeface="Meiryo UI" panose="020B0604030504040204" pitchFamily="50" charset="-128"/>
              </a:rPr>
              <a:t>3</a:t>
            </a:r>
            <a:r>
              <a:rPr kumimoji="1" lang="ja-JP" altLang="en-US" dirty="0">
                <a:latin typeface="Meiryo UI" panose="020B0604030504040204" pitchFamily="50" charset="-128"/>
                <a:ea typeface="Meiryo UI" panose="020B0604030504040204" pitchFamily="50" charset="-128"/>
              </a:rPr>
              <a:t>　実施体制図（記載例）</a:t>
            </a:r>
            <a:r>
              <a:rPr kumimoji="1" lang="en-US" altLang="ja-JP" dirty="0">
                <a:latin typeface="Meiryo UI" panose="020B0604030504040204" pitchFamily="50" charset="-128"/>
                <a:ea typeface="Meiryo UI" panose="020B0604030504040204" pitchFamily="50" charset="-128"/>
              </a:rPr>
              <a:t> 【</a:t>
            </a:r>
            <a:r>
              <a:rPr kumimoji="1" lang="ja-JP" altLang="en-US" dirty="0">
                <a:latin typeface="Meiryo UI" panose="020B0604030504040204" pitchFamily="50" charset="-128"/>
                <a:ea typeface="Meiryo UI" panose="020B0604030504040204" pitchFamily="50" charset="-128"/>
              </a:rPr>
              <a:t>金融機関名：環境銀行　</a:t>
            </a:r>
            <a:r>
              <a:rPr kumimoji="1" lang="en-US" altLang="ja-JP" dirty="0">
                <a:latin typeface="Meiryo UI" panose="020B0604030504040204" pitchFamily="50" charset="-128"/>
                <a:ea typeface="Meiryo UI" panose="020B0604030504040204" pitchFamily="50" charset="-128"/>
              </a:rPr>
              <a:t>】</a:t>
            </a:r>
            <a:endParaRPr kumimoji="1" lang="ja-JP" altLang="en-US" dirty="0">
              <a:latin typeface="Meiryo UI" panose="020B0604030504040204" pitchFamily="50" charset="-128"/>
              <a:ea typeface="Meiryo UI" panose="020B0604030504040204" pitchFamily="50" charset="-128"/>
            </a:endParaRPr>
          </a:p>
        </p:txBody>
      </p:sp>
      <p:sp>
        <p:nvSpPr>
          <p:cNvPr id="24" name="テキスト ボックス 23">
            <a:extLst>
              <a:ext uri="{FF2B5EF4-FFF2-40B4-BE49-F238E27FC236}">
                <a16:creationId xmlns:a16="http://schemas.microsoft.com/office/drawing/2014/main" id="{EC7A9916-85B0-204F-C393-CF1524A01B06}"/>
              </a:ext>
            </a:extLst>
          </p:cNvPr>
          <p:cNvSpPr txBox="1"/>
          <p:nvPr/>
        </p:nvSpPr>
        <p:spPr>
          <a:xfrm>
            <a:off x="555799" y="585395"/>
            <a:ext cx="3360509" cy="338554"/>
          </a:xfrm>
          <a:prstGeom prst="rect">
            <a:avLst/>
          </a:prstGeom>
          <a:noFill/>
        </p:spPr>
        <p:txBody>
          <a:bodyPr wrap="square" rtlCol="0">
            <a:spAutoFit/>
          </a:bodyPr>
          <a:lstStyle/>
          <a:p>
            <a:r>
              <a:rPr kumimoji="1" lang="ja-JP" altLang="en-US" sz="1600" dirty="0">
                <a:solidFill>
                  <a:schemeClr val="accent3">
                    <a:lumMod val="75000"/>
                  </a:schemeClr>
                </a:solidFill>
                <a:latin typeface="Meiryo UI" panose="020B0604030504040204" pitchFamily="50" charset="-128"/>
                <a:ea typeface="Meiryo UI" panose="020B0604030504040204" pitchFamily="50" charset="-128"/>
              </a:rPr>
              <a:t>（必須）本プログラム参加部署</a:t>
            </a:r>
          </a:p>
        </p:txBody>
      </p:sp>
      <p:sp>
        <p:nvSpPr>
          <p:cNvPr id="25" name="テキスト ボックス 24">
            <a:extLst>
              <a:ext uri="{FF2B5EF4-FFF2-40B4-BE49-F238E27FC236}">
                <a16:creationId xmlns:a16="http://schemas.microsoft.com/office/drawing/2014/main" id="{0DAC1C69-5E37-AECB-94EF-6D32648FB316}"/>
              </a:ext>
            </a:extLst>
          </p:cNvPr>
          <p:cNvSpPr txBox="1"/>
          <p:nvPr/>
        </p:nvSpPr>
        <p:spPr>
          <a:xfrm>
            <a:off x="1642238" y="4238547"/>
            <a:ext cx="648072" cy="338554"/>
          </a:xfrm>
          <a:prstGeom prst="rect">
            <a:avLst/>
          </a:prstGeom>
          <a:noFill/>
        </p:spPr>
        <p:txBody>
          <a:bodyPr wrap="square" rtlCol="0">
            <a:spAutoFit/>
          </a:bodyPr>
          <a:lstStyle/>
          <a:p>
            <a:pPr algn="just"/>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報告</a:t>
            </a:r>
          </a:p>
        </p:txBody>
      </p:sp>
      <p:sp>
        <p:nvSpPr>
          <p:cNvPr id="26" name="テキスト ボックス 25">
            <a:extLst>
              <a:ext uri="{FF2B5EF4-FFF2-40B4-BE49-F238E27FC236}">
                <a16:creationId xmlns:a16="http://schemas.microsoft.com/office/drawing/2014/main" id="{A4971970-4727-2403-225A-37C9147D94F4}"/>
              </a:ext>
            </a:extLst>
          </p:cNvPr>
          <p:cNvSpPr txBox="1"/>
          <p:nvPr/>
        </p:nvSpPr>
        <p:spPr>
          <a:xfrm>
            <a:off x="3323151" y="4189363"/>
            <a:ext cx="1224136" cy="338554"/>
          </a:xfrm>
          <a:prstGeom prst="rect">
            <a:avLst/>
          </a:prstGeom>
          <a:noFill/>
        </p:spPr>
        <p:txBody>
          <a:bodyPr wrap="square" rtlCol="0">
            <a:spAutoFit/>
          </a:bodyPr>
          <a:lstStyle/>
          <a:p>
            <a:pPr algn="just"/>
            <a:r>
              <a:rPr lang="ja-JP" altLang="en-US" sz="1600" dirty="0">
                <a:latin typeface="Meiryo UI" panose="020B0604030504040204" pitchFamily="50" charset="-128"/>
                <a:ea typeface="Meiryo UI" panose="020B0604030504040204" pitchFamily="50" charset="-128"/>
                <a:cs typeface="Meiryo UI" panose="020B0604030504040204" pitchFamily="50" charset="-128"/>
              </a:rPr>
              <a:t>助言・指示</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矢印: 下 26">
            <a:extLst>
              <a:ext uri="{FF2B5EF4-FFF2-40B4-BE49-F238E27FC236}">
                <a16:creationId xmlns:a16="http://schemas.microsoft.com/office/drawing/2014/main" id="{3CE4E98C-DD19-4507-295F-C89F0B08EDE3}"/>
              </a:ext>
            </a:extLst>
          </p:cNvPr>
          <p:cNvSpPr/>
          <p:nvPr/>
        </p:nvSpPr>
        <p:spPr>
          <a:xfrm>
            <a:off x="2201894" y="4049786"/>
            <a:ext cx="176832" cy="726286"/>
          </a:xfrm>
          <a:prstGeom prst="downArrow">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b="1" dirty="0">
              <a:solidFill>
                <a:schemeClr val="bg1"/>
              </a:solidFill>
              <a:latin typeface="Meiryo UI" panose="020B0604030504040204" pitchFamily="50" charset="-128"/>
              <a:ea typeface="Meiryo UI" panose="020B0604030504040204" pitchFamily="50" charset="-128"/>
            </a:endParaRPr>
          </a:p>
        </p:txBody>
      </p:sp>
      <p:sp>
        <p:nvSpPr>
          <p:cNvPr id="28" name="矢印: 下 27">
            <a:extLst>
              <a:ext uri="{FF2B5EF4-FFF2-40B4-BE49-F238E27FC236}">
                <a16:creationId xmlns:a16="http://schemas.microsoft.com/office/drawing/2014/main" id="{38F7EAC8-B8DE-8C29-FCA3-7A4BD6B87993}"/>
              </a:ext>
            </a:extLst>
          </p:cNvPr>
          <p:cNvSpPr/>
          <p:nvPr/>
        </p:nvSpPr>
        <p:spPr>
          <a:xfrm rot="10800000">
            <a:off x="3083059" y="4031304"/>
            <a:ext cx="176832" cy="726286"/>
          </a:xfrm>
          <a:prstGeom prst="downArrow">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b="1" dirty="0">
              <a:solidFill>
                <a:schemeClr val="bg1"/>
              </a:solidFill>
              <a:latin typeface="Meiryo UI" panose="020B0604030504040204" pitchFamily="50" charset="-128"/>
              <a:ea typeface="Meiryo UI" panose="020B0604030504040204" pitchFamily="50" charset="-128"/>
            </a:endParaRPr>
          </a:p>
        </p:txBody>
      </p:sp>
      <p:sp>
        <p:nvSpPr>
          <p:cNvPr id="3" name="テキスト ボックス 2">
            <a:extLst>
              <a:ext uri="{FF2B5EF4-FFF2-40B4-BE49-F238E27FC236}">
                <a16:creationId xmlns:a16="http://schemas.microsoft.com/office/drawing/2014/main" id="{3B9C9636-59C7-29B4-47F6-5E8E0C352CC6}"/>
              </a:ext>
            </a:extLst>
          </p:cNvPr>
          <p:cNvSpPr txBox="1"/>
          <p:nvPr/>
        </p:nvSpPr>
        <p:spPr>
          <a:xfrm>
            <a:off x="507996" y="5997100"/>
            <a:ext cx="7411724" cy="338554"/>
          </a:xfrm>
          <a:prstGeom prst="rect">
            <a:avLst/>
          </a:prstGeom>
          <a:noFill/>
        </p:spPr>
        <p:txBody>
          <a:bodyPr wrap="square" rtlCol="0">
            <a:spAutoFit/>
          </a:bodyPr>
          <a:lstStyle/>
          <a:p>
            <a:r>
              <a:rPr kumimoji="1" lang="ja-JP" altLang="en-US" sz="1600" dirty="0">
                <a:solidFill>
                  <a:schemeClr val="accent4">
                    <a:lumMod val="75000"/>
                  </a:schemeClr>
                </a:solidFill>
                <a:latin typeface="Meiryo UI" panose="020B0604030504040204" pitchFamily="50" charset="-128"/>
                <a:ea typeface="Meiryo UI" panose="020B0604030504040204" pitchFamily="50" charset="-128"/>
              </a:rPr>
              <a:t>（任意）経営層の関与や経営層で構成される組織との連携がある場合は記載</a:t>
            </a:r>
          </a:p>
        </p:txBody>
      </p:sp>
      <p:sp>
        <p:nvSpPr>
          <p:cNvPr id="30" name="正方形/長方形 29">
            <a:extLst>
              <a:ext uri="{FF2B5EF4-FFF2-40B4-BE49-F238E27FC236}">
                <a16:creationId xmlns:a16="http://schemas.microsoft.com/office/drawing/2014/main" id="{457FDE77-E66F-2A92-C7B0-6C4E175E63D6}"/>
              </a:ext>
            </a:extLst>
          </p:cNvPr>
          <p:cNvSpPr/>
          <p:nvPr/>
        </p:nvSpPr>
        <p:spPr bwMode="ltGray">
          <a:xfrm>
            <a:off x="1426334" y="5186039"/>
            <a:ext cx="3005659" cy="665892"/>
          </a:xfrm>
          <a:prstGeom prst="rect">
            <a:avLst/>
          </a:prstGeom>
          <a:solidFill>
            <a:schemeClr val="bg1"/>
          </a:solidFill>
          <a:ln w="25400">
            <a:solidFill>
              <a:srgbClr val="4D9BD3"/>
            </a:solidFill>
          </a:ln>
          <a:effectLst/>
        </p:spPr>
        <p:style>
          <a:lnRef idx="2">
            <a:schemeClr val="accent1">
              <a:shade val="50000"/>
            </a:schemeClr>
          </a:lnRef>
          <a:fillRef idx="1">
            <a:schemeClr val="accent1"/>
          </a:fillRef>
          <a:effectRef idx="0">
            <a:schemeClr val="accent1"/>
          </a:effectRef>
          <a:fontRef idx="minor">
            <a:schemeClr val="lt1"/>
          </a:fontRef>
        </p:style>
        <p:txBody>
          <a:bodyPr wrap="none" lIns="0" tIns="36000" rIns="0" bIns="36000" anchor="t"/>
          <a:lstStyle/>
          <a:p>
            <a:pPr marL="72000" marR="0" lvl="0" indent="0"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役割：</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0"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・報告の受理</a:t>
            </a:r>
            <a:endParaRPr kumimoji="1" lang="en-US" altLang="ja-JP" sz="12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endParaRPr>
          </a:p>
          <a:p>
            <a:pPr marL="72000" marR="0" lvl="0" indent="0" defTabSz="914400" rtl="0" eaLnBrk="1" fontAlgn="base" latinLnBrk="0" hangingPunct="1">
              <a:lnSpc>
                <a:spcPct val="100000"/>
              </a:lnSpc>
              <a:spcBef>
                <a:spcPct val="0"/>
              </a:spcBef>
              <a:spcAft>
                <a:spcPct val="0"/>
              </a:spcAft>
              <a:buClrTx/>
              <a:buSzTx/>
              <a:buFontTx/>
              <a:buNone/>
              <a:tabLst/>
              <a:defRPr/>
            </a:pPr>
            <a:r>
              <a:rPr kumimoji="1" lang="ja-JP" altLang="en-US" sz="1200" dirty="0">
                <a:solidFill>
                  <a:prstClr val="black"/>
                </a:solidFill>
                <a:latin typeface="Meiryo UI" pitchFamily="50" charset="-128"/>
                <a:ea typeface="Meiryo UI" pitchFamily="50" charset="-128"/>
                <a:cs typeface="Meiryo UI" pitchFamily="50" charset="-128"/>
              </a:rPr>
              <a:t>・サステナビリティの全社的な取組の推進</a:t>
            </a:r>
            <a:endParaRPr kumimoji="1" lang="en-US" altLang="ja-JP" sz="12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endParaRPr>
          </a:p>
          <a:p>
            <a:pPr marL="72000" marR="0" lvl="0" indent="0" defTabSz="914400" rtl="0" eaLnBrk="1" fontAlgn="base" latinLnBrk="0" hangingPunct="1">
              <a:lnSpc>
                <a:spcPct val="100000"/>
              </a:lnSpc>
              <a:spcBef>
                <a:spcPct val="0"/>
              </a:spcBef>
              <a:spcAft>
                <a:spcPct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endParaRPr>
          </a:p>
        </p:txBody>
      </p:sp>
      <p:sp>
        <p:nvSpPr>
          <p:cNvPr id="31" name="正方形/長方形 30">
            <a:extLst>
              <a:ext uri="{FF2B5EF4-FFF2-40B4-BE49-F238E27FC236}">
                <a16:creationId xmlns:a16="http://schemas.microsoft.com/office/drawing/2014/main" id="{C57C15EF-8B28-10D5-B69A-0C3849D049AE}"/>
              </a:ext>
            </a:extLst>
          </p:cNvPr>
          <p:cNvSpPr/>
          <p:nvPr/>
        </p:nvSpPr>
        <p:spPr>
          <a:xfrm>
            <a:off x="1422393" y="4869244"/>
            <a:ext cx="3009600" cy="307921"/>
          </a:xfrm>
          <a:prstGeom prst="rect">
            <a:avLst/>
          </a:prstGeom>
          <a:solidFill>
            <a:srgbClr val="0070C0">
              <a:alpha val="69804"/>
            </a:srgbClr>
          </a:solidFill>
          <a:ln>
            <a:solidFill>
              <a:srgbClr val="4D9BD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2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経営層（サステナビリティ担当役員）</a:t>
            </a:r>
            <a:endParaRPr kumimoji="1" lang="en-US" altLang="ja-JP"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テキスト ボックス 28">
            <a:extLst>
              <a:ext uri="{FF2B5EF4-FFF2-40B4-BE49-F238E27FC236}">
                <a16:creationId xmlns:a16="http://schemas.microsoft.com/office/drawing/2014/main" id="{56B8A12B-3139-E4EC-7A48-6BA51472252D}"/>
              </a:ext>
            </a:extLst>
          </p:cNvPr>
          <p:cNvSpPr txBox="1"/>
          <p:nvPr/>
        </p:nvSpPr>
        <p:spPr>
          <a:xfrm>
            <a:off x="555799" y="6385248"/>
            <a:ext cx="7411724" cy="261610"/>
          </a:xfrm>
          <a:prstGeom prst="rect">
            <a:avLst/>
          </a:prstGeom>
          <a:noFill/>
        </p:spPr>
        <p:txBody>
          <a:bodyPr wrap="square" rtlCol="0">
            <a:spAutoFit/>
          </a:bodyPr>
          <a:lstStyle/>
          <a:p>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実施体制図については、上記の枠を使用せず自由に編集していただいて構いません。</a:t>
            </a:r>
          </a:p>
        </p:txBody>
      </p:sp>
    </p:spTree>
    <p:extLst>
      <p:ext uri="{BB962C8B-B14F-4D97-AF65-F5344CB8AC3E}">
        <p14:creationId xmlns:p14="http://schemas.microsoft.com/office/powerpoint/2010/main" val="174334739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Default Theme">
  <a:themeElements>
    <a:clrScheme name="MRI_color">
      <a:dk1>
        <a:srgbClr val="000000"/>
      </a:dk1>
      <a:lt1>
        <a:srgbClr val="FFFFFF"/>
      </a:lt1>
      <a:dk2>
        <a:srgbClr val="3E5E84"/>
      </a:dk2>
      <a:lt2>
        <a:srgbClr val="E9EDF3"/>
      </a:lt2>
      <a:accent1>
        <a:srgbClr val="96A8C0"/>
      </a:accent1>
      <a:accent2>
        <a:srgbClr val="8AB6C1"/>
      </a:accent2>
      <a:accent3>
        <a:srgbClr val="89B8AA"/>
      </a:accent3>
      <a:accent4>
        <a:srgbClr val="A89FBC"/>
      </a:accent4>
      <a:accent5>
        <a:srgbClr val="C89E28"/>
      </a:accent5>
      <a:accent6>
        <a:srgbClr val="A92C1D"/>
      </a:accent6>
      <a:hlink>
        <a:srgbClr val="3E5E84"/>
      </a:hlink>
      <a:folHlink>
        <a:srgbClr val="D2E8BD"/>
      </a:folHlink>
    </a:clrScheme>
    <a:fontScheme name="MRI_font">
      <a:majorFont>
        <a:latin typeface="Arial"/>
        <a:ea typeface="ＭＳ Ｐゴシック"/>
        <a:cs typeface=""/>
      </a:majorFont>
      <a:minorFont>
        <a:latin typeface="Arial"/>
        <a:ea typeface="ＭＳ Ｐゴシック"/>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fault Theme" id="{F4EA64EF-3092-473C-994A-576D3A4BF737}" vid="{6B0B758C-595F-4ABD-A941-E9F0C7E622A0}"/>
    </a:ext>
  </a:extLst>
</a:theme>
</file>

<file path=docProps/app.xml><?xml version="1.0" encoding="utf-8"?>
<Properties xmlns="http://schemas.openxmlformats.org/officeDocument/2006/extended-properties" xmlns:vt="http://schemas.openxmlformats.org/officeDocument/2006/docPropsVTypes">
  <Template>Default Theme</Template>
  <Words>279</Words>
  <PresentationFormat>A4 210 x 297 mm</PresentationFormat>
  <Paragraphs>70</Paragraphs>
  <Slides>2</Slides>
  <Notes>0</Notes>
  <HiddenSlides>0</HiddenSlides>
  <MMClips>0</MMClips>
  <ScaleCrop>false</ScaleCrop>
  <HeadingPairs>
    <vt:vector size="8" baseType="variant">
      <vt:variant>
        <vt:lpstr>使用されているフォント</vt:lpstr>
      </vt:variant>
      <vt:variant>
        <vt:i4>2</vt:i4>
      </vt:variant>
      <vt:variant>
        <vt:lpstr>テーマ</vt:lpstr>
      </vt:variant>
      <vt:variant>
        <vt:i4>1</vt:i4>
      </vt:variant>
      <vt:variant>
        <vt:lpstr>埋め込まれた OLE サーバー</vt:lpstr>
      </vt:variant>
      <vt:variant>
        <vt:i4>1</vt:i4>
      </vt:variant>
      <vt:variant>
        <vt:lpstr>スライド タイトル</vt:lpstr>
      </vt:variant>
      <vt:variant>
        <vt:i4>2</vt:i4>
      </vt:variant>
    </vt:vector>
  </HeadingPairs>
  <TitlesOfParts>
    <vt:vector size="6" baseType="lpstr">
      <vt:lpstr>Meiryo UI</vt:lpstr>
      <vt:lpstr>Arial</vt:lpstr>
      <vt:lpstr>Default Theme</vt:lpstr>
      <vt:lpstr>think-cellスライド</vt:lpstr>
      <vt:lpstr>PowerPoint プレゼンテーション</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