
<file path=[Content_Types].xml><?xml version="1.0" encoding="utf-8"?>
<Types xmlns="http://schemas.openxmlformats.org/package/2006/content-types">
  <Default ContentType="application/vnd.openxmlformats-officedocument.oleObject" Extension="bin"/>
  <Default ContentType="image/x-emf" Extension="emf"/>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Lst>
  <p:sldSz cx="9906000" cy="6858000" type="A4"/>
  <p:notesSz cx="6858000" cy="9144000"/>
  <p:custDataLst>
    <p:tags r:id="rId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9BD3"/>
    <a:srgbClr val="7E9DC2"/>
    <a:srgbClr val="73B0D7"/>
    <a:srgbClr val="66CCFF"/>
    <a:srgbClr val="0070C0"/>
    <a:srgbClr val="99CCFF"/>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D271C1-0820-4B41-98DA-5F5F1C6E56F1}" v="68" dt="2025-04-22T12:18:55.9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09" d="100"/>
          <a:sy n="109" d="100"/>
        </p:scale>
        <p:origin x="573" y="65"/>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tags/tag1.xml" Type="http://schemas.openxmlformats.org/officeDocument/2006/relationships/tags"/><Relationship Id="rId5" Target="presProps.xml" Type="http://schemas.openxmlformats.org/officeDocument/2006/relationships/presProps"/><Relationship Id="rId6" Target="viewProps.xml" Type="http://schemas.openxmlformats.org/officeDocument/2006/relationships/viewProps"/><Relationship Id="rId7" Target="theme/theme1.xml" Type="http://schemas.openxmlformats.org/officeDocument/2006/relationships/theme"/><Relationship Id="rId8" Target="tableStyles.xml" Type="http://schemas.openxmlformats.org/officeDocument/2006/relationships/tableStyles"/><Relationship Id="rId9" Target="revisionInfo.xml" Type="http://schemas.microsoft.com/office/2015/10/relationships/revisionInfo"/></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B493DAF-81C2-4A9F-AA29-324D9D80EDA4}" type="datetimeFigureOut">
              <a:rPr kumimoji="1" lang="ja-JP" altLang="en-US" smtClean="0"/>
              <a:t>2025/4/25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3906591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B493DAF-81C2-4A9F-AA29-324D9D80EDA4}" type="datetimeFigureOut">
              <a:rPr kumimoji="1" lang="ja-JP" altLang="en-US" smtClean="0"/>
              <a:t>2025/4/25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1123619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B493DAF-81C2-4A9F-AA29-324D9D80EDA4}" type="datetimeFigureOut">
              <a:rPr kumimoji="1" lang="ja-JP" altLang="en-US" smtClean="0"/>
              <a:t>2025/4/25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2481448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B493DAF-81C2-4A9F-AA29-324D9D80EDA4}" type="datetimeFigureOut">
              <a:rPr kumimoji="1" lang="ja-JP" altLang="en-US" smtClean="0"/>
              <a:t>2025/4/25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3173827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B493DAF-81C2-4A9F-AA29-324D9D80EDA4}" type="datetimeFigureOut">
              <a:rPr kumimoji="1" lang="ja-JP" altLang="en-US" smtClean="0"/>
              <a:t>2025/4/25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3359870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B493DAF-81C2-4A9F-AA29-324D9D80EDA4}" type="datetimeFigureOut">
              <a:rPr kumimoji="1" lang="ja-JP" altLang="en-US" smtClean="0"/>
              <a:t>2025/4/25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2117876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B493DAF-81C2-4A9F-AA29-324D9D80EDA4}" type="datetimeFigureOut">
              <a:rPr kumimoji="1" lang="ja-JP" altLang="en-US" smtClean="0"/>
              <a:t>2025/4/25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3858848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B493DAF-81C2-4A9F-AA29-324D9D80EDA4}" type="datetimeFigureOut">
              <a:rPr kumimoji="1" lang="ja-JP" altLang="en-US" smtClean="0"/>
              <a:t>2025/4/25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4102602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493DAF-81C2-4A9F-AA29-324D9D80EDA4}" type="datetimeFigureOut">
              <a:rPr kumimoji="1" lang="ja-JP" altLang="en-US" smtClean="0"/>
              <a:t>2025/4/25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3754183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493DAF-81C2-4A9F-AA29-324D9D80EDA4}" type="datetimeFigureOut">
              <a:rPr kumimoji="1" lang="ja-JP" altLang="en-US" smtClean="0"/>
              <a:t>2025/4/25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1370623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493DAF-81C2-4A9F-AA29-324D9D80EDA4}" type="datetimeFigureOut">
              <a:rPr kumimoji="1" lang="ja-JP" altLang="en-US" smtClean="0"/>
              <a:t>2025/4/25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126065565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13" Target="../tags/tag2.xml" Type="http://schemas.openxmlformats.org/officeDocument/2006/relationships/tags"/><Relationship Id="rId14" Target="../embeddings/oleObject1.bin" Type="http://schemas.openxmlformats.org/officeDocument/2006/relationships/oleObject"/><Relationship Id="rId15" Target="../media/image1.emf"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BBE2DC47-DEF8-276F-A0A5-97F318E5B221}"/>
              </a:ext>
            </a:extLst>
          </p:cNvPr>
          <p:cNvGraphicFramePr>
            <a:graphicFrameLocks noChangeAspect="1"/>
          </p:cNvGraphicFramePr>
          <p:nvPr userDrawn="1">
            <p:custDataLst>
              <p:tags r:id="rId13"/>
            </p:custDataLst>
            <p:extLst>
              <p:ext uri="{D42A27DB-BD31-4B8C-83A1-F6EECF244321}">
                <p14:modId xmlns:p14="http://schemas.microsoft.com/office/powerpoint/2010/main" val="13028553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14" imgW="540" imgH="541" progId="TCLayout.ActiveDocument.1">
                  <p:embed/>
                </p:oleObj>
              </mc:Choice>
              <mc:Fallback>
                <p:oleObj name="think-cellスライド" r:id="rId14" imgW="540" imgH="541" progId="TCLayout.ActiveDocument.1">
                  <p:embed/>
                  <p:pic>
                    <p:nvPicPr>
                      <p:cNvPr id="8" name="think-cell data - do not delete" hidden="1">
                        <a:extLst>
                          <a:ext uri="{FF2B5EF4-FFF2-40B4-BE49-F238E27FC236}">
                            <a16:creationId xmlns:a16="http://schemas.microsoft.com/office/drawing/2014/main" id="{BBE2DC47-DEF8-276F-A0A5-97F318E5B221}"/>
                          </a:ext>
                        </a:extLst>
                      </p:cNvPr>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493DAF-81C2-4A9F-AA29-324D9D80EDA4}" type="datetimeFigureOut">
              <a:rPr kumimoji="1" lang="ja-JP" altLang="en-US" smtClean="0"/>
              <a:t>2025/4/25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3566223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3B975312-F8BC-2E7A-D8FD-2E0FC655ACC8}"/>
              </a:ext>
            </a:extLst>
          </p:cNvPr>
          <p:cNvSpPr/>
          <p:nvPr/>
        </p:nvSpPr>
        <p:spPr>
          <a:xfrm>
            <a:off x="507996" y="3946072"/>
            <a:ext cx="8710144" cy="2419692"/>
          </a:xfrm>
          <a:prstGeom prst="rect">
            <a:avLst/>
          </a:prstGeom>
          <a:solidFill>
            <a:schemeClr val="accent4">
              <a:lumMod val="20000"/>
              <a:lumOff val="80000"/>
            </a:schemeClr>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0" hangingPunct="0"/>
            <a:endParaRPr lang="ja-JP" altLang="en-US" sz="1200" dirty="0">
              <a:solidFill>
                <a:srgbClr val="FFFFFF"/>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17FDF80C-1CA3-D0E1-C665-8F584874D67D}"/>
              </a:ext>
            </a:extLst>
          </p:cNvPr>
          <p:cNvSpPr/>
          <p:nvPr/>
        </p:nvSpPr>
        <p:spPr>
          <a:xfrm>
            <a:off x="507996" y="522346"/>
            <a:ext cx="8710144" cy="3289301"/>
          </a:xfrm>
          <a:prstGeom prst="rect">
            <a:avLst/>
          </a:prstGeom>
          <a:solidFill>
            <a:schemeClr val="accent3">
              <a:lumMod val="20000"/>
              <a:lumOff val="80000"/>
            </a:schemeClr>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0" hangingPunct="0"/>
            <a:endParaRPr lang="ja-JP" altLang="en-US" sz="1200" dirty="0">
              <a:solidFill>
                <a:srgbClr val="FFFFFF"/>
              </a:solidFill>
              <a:latin typeface="Meiryo UI" panose="020B0604030504040204" pitchFamily="50" charset="-128"/>
              <a:ea typeface="Meiryo UI" panose="020B0604030504040204" pitchFamily="50" charset="-128"/>
            </a:endParaRPr>
          </a:p>
        </p:txBody>
      </p:sp>
      <p:grpSp>
        <p:nvGrpSpPr>
          <p:cNvPr id="5" name="グループ化 4">
            <a:extLst>
              <a:ext uri="{FF2B5EF4-FFF2-40B4-BE49-F238E27FC236}">
                <a16:creationId xmlns:a16="http://schemas.microsoft.com/office/drawing/2014/main" id="{73B2C42F-71D2-9335-CB75-820D2479CF9C}"/>
              </a:ext>
            </a:extLst>
          </p:cNvPr>
          <p:cNvGrpSpPr/>
          <p:nvPr/>
        </p:nvGrpSpPr>
        <p:grpSpPr>
          <a:xfrm>
            <a:off x="2901793" y="1248041"/>
            <a:ext cx="1800000" cy="2213953"/>
            <a:chOff x="6084168" y="1561090"/>
            <a:chExt cx="1433395" cy="499733"/>
          </a:xfrm>
        </p:grpSpPr>
        <p:sp>
          <p:nvSpPr>
            <p:cNvPr id="6" name="正方形/長方形 5">
              <a:extLst>
                <a:ext uri="{FF2B5EF4-FFF2-40B4-BE49-F238E27FC236}">
                  <a16:creationId xmlns:a16="http://schemas.microsoft.com/office/drawing/2014/main" id="{D26E0573-B295-3A58-FD55-57239A4CEE25}"/>
                </a:ext>
              </a:extLst>
            </p:cNvPr>
            <p:cNvSpPr/>
            <p:nvPr/>
          </p:nvSpPr>
          <p:spPr bwMode="ltGray">
            <a:xfrm>
              <a:off x="6084168" y="1561090"/>
              <a:ext cx="1433395" cy="126008"/>
            </a:xfrm>
            <a:prstGeom prst="rect">
              <a:avLst/>
            </a:prstGeom>
            <a:solidFill>
              <a:srgbClr val="0070C0">
                <a:alpha val="50196"/>
              </a:srgbClr>
            </a:solidFill>
            <a:ln w="25400">
              <a:solidFill>
                <a:srgbClr val="73B0D7"/>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200" b="1" noProof="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○○部</a:t>
              </a:r>
              <a:endParaRPr lang="en-US" altLang="ja-JP" sz="1200" b="1" noProof="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5AAE61ED-56C8-7E46-9002-39AAB0B0BEC5}"/>
                </a:ext>
              </a:extLst>
            </p:cNvPr>
            <p:cNvSpPr/>
            <p:nvPr/>
          </p:nvSpPr>
          <p:spPr bwMode="ltGray">
            <a:xfrm>
              <a:off x="6084168" y="1691326"/>
              <a:ext cx="1433395" cy="369497"/>
            </a:xfrm>
            <a:prstGeom prst="rect">
              <a:avLst/>
            </a:prstGeom>
            <a:solidFill>
              <a:schemeClr val="bg1"/>
            </a:solidFill>
            <a:ln w="25400">
              <a:solidFill>
                <a:srgbClr val="73B0D7"/>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8" name="グループ化 4">
            <a:extLst>
              <a:ext uri="{FF2B5EF4-FFF2-40B4-BE49-F238E27FC236}">
                <a16:creationId xmlns:a16="http://schemas.microsoft.com/office/drawing/2014/main" id="{37C05C10-85E5-DF13-522D-169E56126455}"/>
              </a:ext>
            </a:extLst>
          </p:cNvPr>
          <p:cNvGrpSpPr/>
          <p:nvPr/>
        </p:nvGrpSpPr>
        <p:grpSpPr>
          <a:xfrm>
            <a:off x="5041432" y="1221530"/>
            <a:ext cx="1800000" cy="2232998"/>
            <a:chOff x="6084168" y="1556792"/>
            <a:chExt cx="1433395" cy="504032"/>
          </a:xfrm>
        </p:grpSpPr>
        <p:sp>
          <p:nvSpPr>
            <p:cNvPr id="9" name="正方形/長方形 8">
              <a:extLst>
                <a:ext uri="{FF2B5EF4-FFF2-40B4-BE49-F238E27FC236}">
                  <a16:creationId xmlns:a16="http://schemas.microsoft.com/office/drawing/2014/main" id="{CA9C33F0-3A85-CB7B-85BF-49A351763347}"/>
                </a:ext>
              </a:extLst>
            </p:cNvPr>
            <p:cNvSpPr/>
            <p:nvPr/>
          </p:nvSpPr>
          <p:spPr bwMode="ltGray">
            <a:xfrm>
              <a:off x="6084168" y="1556792"/>
              <a:ext cx="1433395" cy="135321"/>
            </a:xfrm>
            <a:prstGeom prst="rect">
              <a:avLst/>
            </a:prstGeom>
            <a:solidFill>
              <a:schemeClr val="accent3">
                <a:lumMod val="60000"/>
                <a:lumOff val="40000"/>
              </a:schemeClr>
            </a:solidFill>
            <a:ln w="25400">
              <a:solidFill>
                <a:schemeClr val="accent3">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200" b="1" noProof="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○○部</a:t>
              </a:r>
              <a:endParaRPr lang="en-US" altLang="ja-JP" sz="1200" b="1" noProof="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124B3AA5-EFCC-0E90-2450-54D7B2D655EE}"/>
                </a:ext>
              </a:extLst>
            </p:cNvPr>
            <p:cNvSpPr/>
            <p:nvPr/>
          </p:nvSpPr>
          <p:spPr bwMode="ltGray">
            <a:xfrm>
              <a:off x="6084168" y="1694872"/>
              <a:ext cx="1433395" cy="365952"/>
            </a:xfrm>
            <a:prstGeom prst="rect">
              <a:avLst/>
            </a:prstGeom>
            <a:solidFill>
              <a:schemeClr val="bg1"/>
            </a:solidFill>
            <a:ln w="25400">
              <a:solidFill>
                <a:schemeClr val="accent3">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defTabSz="914400" fontAlgn="base">
                <a:spcBef>
                  <a:spcPct val="0"/>
                </a:spcBef>
                <a:spcAft>
                  <a:spcPct val="0"/>
                </a:spcAft>
                <a:defRPr/>
              </a:pPr>
              <a:r>
                <a:rPr kumimoji="1" lang="ja-JP" altLang="en-US" sz="1200" dirty="0">
                  <a:solidFill>
                    <a:prstClr val="black"/>
                  </a:solidFill>
                  <a:latin typeface="Meiryo UI" panose="020B0604030504040204" pitchFamily="50" charset="-128"/>
                  <a:ea typeface="Meiryo UI" panose="020B0604030504040204" pitchFamily="50" charset="-128"/>
                </a:rPr>
                <a:t>役割：</a:t>
              </a:r>
              <a:endParaRPr kumimoji="1" lang="en-US" altLang="ja-JP" sz="1200" dirty="0">
                <a:solidFill>
                  <a:prstClr val="black"/>
                </a:solidFill>
                <a:latin typeface="Meiryo UI" pitchFamily="50" charset="-128"/>
                <a:ea typeface="Meiryo UI" pitchFamily="50" charset="-128"/>
              </a:endParaRPr>
            </a:p>
            <a:p>
              <a:pPr marL="72000" defTabSz="914400" fontAlgn="base">
                <a:spcBef>
                  <a:spcPct val="0"/>
                </a:spcBef>
                <a:spcAft>
                  <a:spcPct val="0"/>
                </a:spcAft>
                <a:defRPr/>
              </a:pPr>
              <a:endParaRPr kumimoji="1" lang="en-US" altLang="ja-JP" sz="1200" dirty="0">
                <a:solidFill>
                  <a:prstClr val="black"/>
                </a:solidFill>
                <a:latin typeface="Meiryo UI" pitchFamily="50" charset="-128"/>
                <a:ea typeface="Meiryo UI" pitchFamily="50" charset="-128"/>
              </a:endParaRPr>
            </a:p>
            <a:p>
              <a:pPr marL="72000" defTabSz="914400" fontAlgn="base">
                <a:spcBef>
                  <a:spcPct val="0"/>
                </a:spcBef>
                <a:spcAft>
                  <a:spcPct val="0"/>
                </a:spcAft>
                <a:defRPr/>
              </a:pPr>
              <a:endParaRPr kumimoji="1" lang="en-US" altLang="ja-JP" sz="1200" dirty="0">
                <a:solidFill>
                  <a:prstClr val="black"/>
                </a:solidFill>
                <a:latin typeface="Meiryo UI" pitchFamily="50" charset="-128"/>
                <a:ea typeface="Meiryo UI" pitchFamily="50" charset="-128"/>
              </a:endParaRPr>
            </a:p>
            <a:p>
              <a:pPr marL="72000" defTabSz="914400" fontAlgn="base">
                <a:spcBef>
                  <a:spcPct val="0"/>
                </a:spcBef>
                <a:spcAft>
                  <a:spcPct val="0"/>
                </a:spcAft>
                <a:defRPr/>
              </a:pPr>
              <a:endParaRPr kumimoji="1" lang="en-US" altLang="ja-JP" sz="1200" dirty="0">
                <a:solidFill>
                  <a:prstClr val="black"/>
                </a:solidFill>
                <a:latin typeface="Meiryo UI" pitchFamily="50" charset="-128"/>
                <a:ea typeface="Meiryo UI" pitchFamily="50" charset="-128"/>
              </a:endParaRPr>
            </a:p>
            <a:p>
              <a:pPr marL="72000" defTabSz="914400" fontAlgn="base">
                <a:spcBef>
                  <a:spcPct val="0"/>
                </a:spcBef>
                <a:spcAft>
                  <a:spcPct val="0"/>
                </a:spcAft>
                <a:defRPr/>
              </a:pPr>
              <a:endParaRPr kumimoji="1" lang="en-US" altLang="ja-JP" sz="1200" dirty="0">
                <a:solidFill>
                  <a:prstClr val="black"/>
                </a:solidFill>
                <a:latin typeface="Meiryo UI" pitchFamily="50" charset="-128"/>
                <a:ea typeface="Meiryo UI" pitchFamily="50" charset="-128"/>
              </a:endParaRPr>
            </a:p>
          </p:txBody>
        </p:sp>
      </p:grpSp>
      <p:sp>
        <p:nvSpPr>
          <p:cNvPr id="11" name="正方形/長方形 10">
            <a:extLst>
              <a:ext uri="{FF2B5EF4-FFF2-40B4-BE49-F238E27FC236}">
                <a16:creationId xmlns:a16="http://schemas.microsoft.com/office/drawing/2014/main" id="{0DDE6A4B-4F44-469D-7B03-5C344E20A19A}"/>
              </a:ext>
            </a:extLst>
          </p:cNvPr>
          <p:cNvSpPr/>
          <p:nvPr/>
        </p:nvSpPr>
        <p:spPr bwMode="ltGray">
          <a:xfrm>
            <a:off x="762159" y="1226115"/>
            <a:ext cx="1799998" cy="594924"/>
          </a:xfrm>
          <a:prstGeom prst="rect">
            <a:avLst/>
          </a:prstGeom>
          <a:solidFill>
            <a:schemeClr val="tx2">
              <a:lumMod val="60000"/>
              <a:lumOff val="40000"/>
            </a:schemeClr>
          </a:solidFill>
          <a:ln w="25400">
            <a:solidFill>
              <a:srgbClr val="7E9DC2"/>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200" b="1"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○○部</a:t>
            </a:r>
            <a:endParaRPr lang="en-US" altLang="ja-JP" sz="1200" b="1"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BCF8F874-1CF0-11A3-07BB-D3F0C3904740}"/>
              </a:ext>
            </a:extLst>
          </p:cNvPr>
          <p:cNvSpPr/>
          <p:nvPr/>
        </p:nvSpPr>
        <p:spPr bwMode="ltGray">
          <a:xfrm>
            <a:off x="762158" y="1821039"/>
            <a:ext cx="1800000" cy="1633489"/>
          </a:xfrm>
          <a:prstGeom prst="rect">
            <a:avLst/>
          </a:prstGeom>
          <a:solidFill>
            <a:schemeClr val="bg1"/>
          </a:solidFill>
          <a:ln w="25400">
            <a:solidFill>
              <a:srgbClr val="7E9DC2"/>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7C07EAD1-D586-A402-76BF-C06E8ED8291E}"/>
              </a:ext>
            </a:extLst>
          </p:cNvPr>
          <p:cNvSpPr/>
          <p:nvPr/>
        </p:nvSpPr>
        <p:spPr bwMode="ltGray">
          <a:xfrm>
            <a:off x="5168473" y="5186039"/>
            <a:ext cx="3005659" cy="665892"/>
          </a:xfrm>
          <a:prstGeom prst="rect">
            <a:avLst/>
          </a:prstGeom>
          <a:solidFill>
            <a:schemeClr val="bg1"/>
          </a:solidFill>
          <a:ln w="25400">
            <a:solidFill>
              <a:srgbClr val="4D9BD3"/>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p:txBody>
      </p:sp>
      <p:sp>
        <p:nvSpPr>
          <p:cNvPr id="14" name="テキスト ボックス 13">
            <a:extLst>
              <a:ext uri="{FF2B5EF4-FFF2-40B4-BE49-F238E27FC236}">
                <a16:creationId xmlns:a16="http://schemas.microsoft.com/office/drawing/2014/main" id="{7DA328DD-024C-F8CA-8194-73ADDD7D8A25}"/>
              </a:ext>
            </a:extLst>
          </p:cNvPr>
          <p:cNvSpPr txBox="1"/>
          <p:nvPr/>
        </p:nvSpPr>
        <p:spPr>
          <a:xfrm>
            <a:off x="5434527" y="4266343"/>
            <a:ext cx="648072" cy="338554"/>
          </a:xfrm>
          <a:prstGeom prst="rect">
            <a:avLst/>
          </a:prstGeom>
          <a:noFill/>
        </p:spPr>
        <p:txBody>
          <a:bodyPr wrap="square" rtlCol="0">
            <a:spAutoFit/>
          </a:bodyPr>
          <a:lstStyle/>
          <a:p>
            <a:pPr algn="just"/>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報告</a:t>
            </a:r>
          </a:p>
        </p:txBody>
      </p:sp>
      <p:sp>
        <p:nvSpPr>
          <p:cNvPr id="15" name="テキスト ボックス 14">
            <a:extLst>
              <a:ext uri="{FF2B5EF4-FFF2-40B4-BE49-F238E27FC236}">
                <a16:creationId xmlns:a16="http://schemas.microsoft.com/office/drawing/2014/main" id="{6C6F11A2-6538-DFD1-2800-7F4BA5EBD18B}"/>
              </a:ext>
            </a:extLst>
          </p:cNvPr>
          <p:cNvSpPr txBox="1"/>
          <p:nvPr/>
        </p:nvSpPr>
        <p:spPr>
          <a:xfrm>
            <a:off x="7115440" y="4217159"/>
            <a:ext cx="1224136" cy="338554"/>
          </a:xfrm>
          <a:prstGeom prst="rect">
            <a:avLst/>
          </a:prstGeom>
          <a:noFill/>
        </p:spPr>
        <p:txBody>
          <a:bodyPr wrap="square" rtlCol="0">
            <a:spAutoFit/>
          </a:bodyPr>
          <a:lstStyle/>
          <a:p>
            <a:pPr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助言・指示</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6" name="グループ化 15">
            <a:extLst>
              <a:ext uri="{FF2B5EF4-FFF2-40B4-BE49-F238E27FC236}">
                <a16:creationId xmlns:a16="http://schemas.microsoft.com/office/drawing/2014/main" id="{806485D2-36C9-CCD3-8E22-10A6BB6BE5C1}"/>
              </a:ext>
            </a:extLst>
          </p:cNvPr>
          <p:cNvGrpSpPr/>
          <p:nvPr/>
        </p:nvGrpSpPr>
        <p:grpSpPr>
          <a:xfrm>
            <a:off x="7181067" y="1236464"/>
            <a:ext cx="1800001" cy="2229647"/>
            <a:chOff x="395533" y="4568157"/>
            <a:chExt cx="4752531" cy="1045285"/>
          </a:xfrm>
        </p:grpSpPr>
        <p:sp>
          <p:nvSpPr>
            <p:cNvPr id="17" name="正方形/長方形 16">
              <a:extLst>
                <a:ext uri="{FF2B5EF4-FFF2-40B4-BE49-F238E27FC236}">
                  <a16:creationId xmlns:a16="http://schemas.microsoft.com/office/drawing/2014/main" id="{19CF9420-B427-998D-4680-C182E82E5BC7}"/>
                </a:ext>
              </a:extLst>
            </p:cNvPr>
            <p:cNvSpPr/>
            <p:nvPr/>
          </p:nvSpPr>
          <p:spPr bwMode="ltGray">
            <a:xfrm>
              <a:off x="395536" y="4843619"/>
              <a:ext cx="4752528" cy="769823"/>
            </a:xfrm>
            <a:prstGeom prst="rect">
              <a:avLst/>
            </a:prstGeom>
            <a:solidFill>
              <a:schemeClr val="bg1"/>
            </a:solidFill>
            <a:ln w="25400">
              <a:solidFill>
                <a:schemeClr val="accent3">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a:extLst>
                <a:ext uri="{FF2B5EF4-FFF2-40B4-BE49-F238E27FC236}">
                  <a16:creationId xmlns:a16="http://schemas.microsoft.com/office/drawing/2014/main" id="{B8A6C81B-FE06-4723-3364-46C5D961D587}"/>
                </a:ext>
              </a:extLst>
            </p:cNvPr>
            <p:cNvSpPr/>
            <p:nvPr/>
          </p:nvSpPr>
          <p:spPr bwMode="ltGray">
            <a:xfrm>
              <a:off x="395533" y="4568157"/>
              <a:ext cx="4752528" cy="267142"/>
            </a:xfrm>
            <a:prstGeom prst="rect">
              <a:avLst/>
            </a:prstGeom>
            <a:solidFill>
              <a:schemeClr val="accent3">
                <a:lumMod val="75000"/>
              </a:schemeClr>
            </a:solidFill>
            <a:ln w="25400">
              <a:solidFill>
                <a:schemeClr val="accent3">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algn="ctr">
                <a:defRPr/>
              </a:pPr>
              <a:r>
                <a:rPr lang="ja-JP" altLang="en-US" sz="1200" b="1"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○○部</a:t>
              </a:r>
            </a:p>
          </p:txBody>
        </p:sp>
      </p:grpSp>
      <p:sp>
        <p:nvSpPr>
          <p:cNvPr id="19" name="正方形/長方形 18">
            <a:extLst>
              <a:ext uri="{FF2B5EF4-FFF2-40B4-BE49-F238E27FC236}">
                <a16:creationId xmlns:a16="http://schemas.microsoft.com/office/drawing/2014/main" id="{C9D71250-E6D3-9017-5BE9-CC5F3C3581D8}"/>
              </a:ext>
            </a:extLst>
          </p:cNvPr>
          <p:cNvSpPr/>
          <p:nvPr/>
        </p:nvSpPr>
        <p:spPr>
          <a:xfrm>
            <a:off x="5164532" y="4869244"/>
            <a:ext cx="3009600" cy="307921"/>
          </a:xfrm>
          <a:prstGeom prst="rect">
            <a:avLst/>
          </a:prstGeom>
          <a:solidFill>
            <a:srgbClr val="0070C0">
              <a:alpha val="69804"/>
            </a:srgbClr>
          </a:solidFill>
          <a:ln>
            <a:solidFill>
              <a:srgbClr val="4D9BD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○○委員会</a:t>
            </a:r>
            <a:endPar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矢印: 下 20">
            <a:extLst>
              <a:ext uri="{FF2B5EF4-FFF2-40B4-BE49-F238E27FC236}">
                <a16:creationId xmlns:a16="http://schemas.microsoft.com/office/drawing/2014/main" id="{279F4640-DDE1-0CAD-162E-EB4E179E4D7B}"/>
              </a:ext>
            </a:extLst>
          </p:cNvPr>
          <p:cNvSpPr/>
          <p:nvPr/>
        </p:nvSpPr>
        <p:spPr>
          <a:xfrm>
            <a:off x="6014109" y="4044515"/>
            <a:ext cx="176832" cy="726286"/>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endParaRPr>
          </a:p>
        </p:txBody>
      </p:sp>
      <p:sp>
        <p:nvSpPr>
          <p:cNvPr id="22" name="矢印: 下 21">
            <a:extLst>
              <a:ext uri="{FF2B5EF4-FFF2-40B4-BE49-F238E27FC236}">
                <a16:creationId xmlns:a16="http://schemas.microsoft.com/office/drawing/2014/main" id="{43C0474C-DE66-AB44-7781-3A52778AD7CF}"/>
              </a:ext>
            </a:extLst>
          </p:cNvPr>
          <p:cNvSpPr/>
          <p:nvPr/>
        </p:nvSpPr>
        <p:spPr>
          <a:xfrm rot="10800000">
            <a:off x="6938608" y="4044515"/>
            <a:ext cx="176832" cy="726286"/>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638E31DF-8B0E-BB90-9EE4-221DEE2363C8}"/>
              </a:ext>
            </a:extLst>
          </p:cNvPr>
          <p:cNvSpPr txBox="1"/>
          <p:nvPr/>
        </p:nvSpPr>
        <p:spPr>
          <a:xfrm>
            <a:off x="179511" y="101947"/>
            <a:ext cx="6693513"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別添</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　実施体制図 </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金融機関名：　　　　　　　　　　　　　　</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EC7A9916-85B0-204F-C393-CF1524A01B06}"/>
              </a:ext>
            </a:extLst>
          </p:cNvPr>
          <p:cNvSpPr txBox="1"/>
          <p:nvPr/>
        </p:nvSpPr>
        <p:spPr>
          <a:xfrm>
            <a:off x="555799" y="585395"/>
            <a:ext cx="3360509" cy="338554"/>
          </a:xfrm>
          <a:prstGeom prst="rect">
            <a:avLst/>
          </a:prstGeom>
          <a:noFill/>
        </p:spPr>
        <p:txBody>
          <a:bodyPr wrap="square" rtlCol="0">
            <a:spAutoFit/>
          </a:bodyPr>
          <a:lstStyle/>
          <a:p>
            <a:r>
              <a:rPr kumimoji="1" lang="ja-JP" altLang="en-US" sz="1600" dirty="0">
                <a:solidFill>
                  <a:schemeClr val="accent3">
                    <a:lumMod val="75000"/>
                  </a:schemeClr>
                </a:solidFill>
                <a:latin typeface="Meiryo UI" panose="020B0604030504040204" pitchFamily="50" charset="-128"/>
                <a:ea typeface="Meiryo UI" panose="020B0604030504040204" pitchFamily="50" charset="-128"/>
              </a:rPr>
              <a:t>（必須）本プログラム参加部署</a:t>
            </a:r>
          </a:p>
        </p:txBody>
      </p:sp>
      <p:sp>
        <p:nvSpPr>
          <p:cNvPr id="25" name="テキスト ボックス 24">
            <a:extLst>
              <a:ext uri="{FF2B5EF4-FFF2-40B4-BE49-F238E27FC236}">
                <a16:creationId xmlns:a16="http://schemas.microsoft.com/office/drawing/2014/main" id="{0DAC1C69-5E37-AECB-94EF-6D32648FB316}"/>
              </a:ext>
            </a:extLst>
          </p:cNvPr>
          <p:cNvSpPr txBox="1"/>
          <p:nvPr/>
        </p:nvSpPr>
        <p:spPr>
          <a:xfrm>
            <a:off x="1642238" y="4238547"/>
            <a:ext cx="648072" cy="338554"/>
          </a:xfrm>
          <a:prstGeom prst="rect">
            <a:avLst/>
          </a:prstGeom>
          <a:noFill/>
        </p:spPr>
        <p:txBody>
          <a:bodyPr wrap="square" rtlCol="0">
            <a:spAutoFit/>
          </a:bodyPr>
          <a:lstStyle/>
          <a:p>
            <a:pPr algn="just"/>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報告</a:t>
            </a:r>
          </a:p>
        </p:txBody>
      </p:sp>
      <p:sp>
        <p:nvSpPr>
          <p:cNvPr id="26" name="テキスト ボックス 25">
            <a:extLst>
              <a:ext uri="{FF2B5EF4-FFF2-40B4-BE49-F238E27FC236}">
                <a16:creationId xmlns:a16="http://schemas.microsoft.com/office/drawing/2014/main" id="{A4971970-4727-2403-225A-37C9147D94F4}"/>
              </a:ext>
            </a:extLst>
          </p:cNvPr>
          <p:cNvSpPr txBox="1"/>
          <p:nvPr/>
        </p:nvSpPr>
        <p:spPr>
          <a:xfrm>
            <a:off x="3323151" y="4189363"/>
            <a:ext cx="1224136" cy="338554"/>
          </a:xfrm>
          <a:prstGeom prst="rect">
            <a:avLst/>
          </a:prstGeom>
          <a:noFill/>
        </p:spPr>
        <p:txBody>
          <a:bodyPr wrap="square" rtlCol="0">
            <a:spAutoFit/>
          </a:bodyPr>
          <a:lstStyle/>
          <a:p>
            <a:pPr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助言・指示</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矢印: 下 26">
            <a:extLst>
              <a:ext uri="{FF2B5EF4-FFF2-40B4-BE49-F238E27FC236}">
                <a16:creationId xmlns:a16="http://schemas.microsoft.com/office/drawing/2014/main" id="{3CE4E98C-DD19-4507-295F-C89F0B08EDE3}"/>
              </a:ext>
            </a:extLst>
          </p:cNvPr>
          <p:cNvSpPr/>
          <p:nvPr/>
        </p:nvSpPr>
        <p:spPr>
          <a:xfrm>
            <a:off x="2201894" y="4049786"/>
            <a:ext cx="176832" cy="726286"/>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endParaRPr>
          </a:p>
        </p:txBody>
      </p:sp>
      <p:sp>
        <p:nvSpPr>
          <p:cNvPr id="28" name="矢印: 下 27">
            <a:extLst>
              <a:ext uri="{FF2B5EF4-FFF2-40B4-BE49-F238E27FC236}">
                <a16:creationId xmlns:a16="http://schemas.microsoft.com/office/drawing/2014/main" id="{38F7EAC8-B8DE-8C29-FCA3-7A4BD6B87993}"/>
              </a:ext>
            </a:extLst>
          </p:cNvPr>
          <p:cNvSpPr/>
          <p:nvPr/>
        </p:nvSpPr>
        <p:spPr>
          <a:xfrm rot="10800000">
            <a:off x="3083059" y="4031304"/>
            <a:ext cx="176832" cy="726286"/>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3B9C9636-59C7-29B4-47F6-5E8E0C352CC6}"/>
              </a:ext>
            </a:extLst>
          </p:cNvPr>
          <p:cNvSpPr txBox="1"/>
          <p:nvPr/>
        </p:nvSpPr>
        <p:spPr>
          <a:xfrm>
            <a:off x="507996" y="5997100"/>
            <a:ext cx="7411724" cy="338554"/>
          </a:xfrm>
          <a:prstGeom prst="rect">
            <a:avLst/>
          </a:prstGeom>
          <a:noFill/>
        </p:spPr>
        <p:txBody>
          <a:bodyPr wrap="square" rtlCol="0">
            <a:spAutoFit/>
          </a:bodyPr>
          <a:lstStyle/>
          <a:p>
            <a:r>
              <a:rPr kumimoji="1" lang="ja-JP" altLang="en-US" sz="1600" dirty="0">
                <a:solidFill>
                  <a:schemeClr val="accent4">
                    <a:lumMod val="75000"/>
                  </a:schemeClr>
                </a:solidFill>
                <a:latin typeface="Meiryo UI" panose="020B0604030504040204" pitchFamily="50" charset="-128"/>
                <a:ea typeface="Meiryo UI" panose="020B0604030504040204" pitchFamily="50" charset="-128"/>
              </a:rPr>
              <a:t>（任意）経営層の関与や経営層で構成される組織との連携がある場合は記載</a:t>
            </a:r>
          </a:p>
        </p:txBody>
      </p:sp>
      <p:sp>
        <p:nvSpPr>
          <p:cNvPr id="30" name="正方形/長方形 29">
            <a:extLst>
              <a:ext uri="{FF2B5EF4-FFF2-40B4-BE49-F238E27FC236}">
                <a16:creationId xmlns:a16="http://schemas.microsoft.com/office/drawing/2014/main" id="{457FDE77-E66F-2A92-C7B0-6C4E175E63D6}"/>
              </a:ext>
            </a:extLst>
          </p:cNvPr>
          <p:cNvSpPr/>
          <p:nvPr/>
        </p:nvSpPr>
        <p:spPr bwMode="ltGray">
          <a:xfrm>
            <a:off x="1426334" y="5186039"/>
            <a:ext cx="3005659" cy="665892"/>
          </a:xfrm>
          <a:prstGeom prst="rect">
            <a:avLst/>
          </a:prstGeom>
          <a:solidFill>
            <a:schemeClr val="bg1"/>
          </a:solidFill>
          <a:ln w="25400">
            <a:solidFill>
              <a:srgbClr val="4D9BD3"/>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p:txBody>
      </p:sp>
      <p:sp>
        <p:nvSpPr>
          <p:cNvPr id="31" name="正方形/長方形 30">
            <a:extLst>
              <a:ext uri="{FF2B5EF4-FFF2-40B4-BE49-F238E27FC236}">
                <a16:creationId xmlns:a16="http://schemas.microsoft.com/office/drawing/2014/main" id="{C57C15EF-8B28-10D5-B69A-0C3849D049AE}"/>
              </a:ext>
            </a:extLst>
          </p:cNvPr>
          <p:cNvSpPr/>
          <p:nvPr/>
        </p:nvSpPr>
        <p:spPr>
          <a:xfrm>
            <a:off x="1422393" y="4869244"/>
            <a:ext cx="3009600" cy="307921"/>
          </a:xfrm>
          <a:prstGeom prst="rect">
            <a:avLst/>
          </a:prstGeom>
          <a:solidFill>
            <a:srgbClr val="0070C0">
              <a:alpha val="69804"/>
            </a:srgbClr>
          </a:solidFill>
          <a:ln>
            <a:solidFill>
              <a:srgbClr val="4D9BD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経営層（○○担当役員）</a:t>
            </a:r>
            <a:endPar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a:extLst>
              <a:ext uri="{FF2B5EF4-FFF2-40B4-BE49-F238E27FC236}">
                <a16:creationId xmlns:a16="http://schemas.microsoft.com/office/drawing/2014/main" id="{56B8A12B-3139-E4EC-7A48-6BA51472252D}"/>
              </a:ext>
            </a:extLst>
          </p:cNvPr>
          <p:cNvSpPr txBox="1"/>
          <p:nvPr/>
        </p:nvSpPr>
        <p:spPr>
          <a:xfrm>
            <a:off x="555799" y="6385248"/>
            <a:ext cx="7411724" cy="261610"/>
          </a:xfrm>
          <a:prstGeom prst="rect">
            <a:avLst/>
          </a:prstGeom>
          <a:noFill/>
        </p:spPr>
        <p:txBody>
          <a:bodyPr wrap="square" rtlCol="0">
            <a:spAutoFit/>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実施体制図については、上記の枠を使用せず自由に編集していただいて構いません。</a:t>
            </a:r>
          </a:p>
        </p:txBody>
      </p:sp>
    </p:spTree>
    <p:extLst>
      <p:ext uri="{BB962C8B-B14F-4D97-AF65-F5344CB8AC3E}">
        <p14:creationId xmlns:p14="http://schemas.microsoft.com/office/powerpoint/2010/main" val="3275279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3B975312-F8BC-2E7A-D8FD-2E0FC655ACC8}"/>
              </a:ext>
            </a:extLst>
          </p:cNvPr>
          <p:cNvSpPr/>
          <p:nvPr/>
        </p:nvSpPr>
        <p:spPr>
          <a:xfrm>
            <a:off x="507996" y="3946072"/>
            <a:ext cx="8710144" cy="2419692"/>
          </a:xfrm>
          <a:prstGeom prst="rect">
            <a:avLst/>
          </a:prstGeom>
          <a:solidFill>
            <a:schemeClr val="accent4">
              <a:lumMod val="20000"/>
              <a:lumOff val="80000"/>
            </a:schemeClr>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0" hangingPunct="0"/>
            <a:endParaRPr lang="ja-JP" altLang="en-US" sz="1200" dirty="0">
              <a:solidFill>
                <a:srgbClr val="FFFFFF"/>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17FDF80C-1CA3-D0E1-C665-8F584874D67D}"/>
              </a:ext>
            </a:extLst>
          </p:cNvPr>
          <p:cNvSpPr/>
          <p:nvPr/>
        </p:nvSpPr>
        <p:spPr>
          <a:xfrm>
            <a:off x="507996" y="522346"/>
            <a:ext cx="8710144" cy="3289301"/>
          </a:xfrm>
          <a:prstGeom prst="rect">
            <a:avLst/>
          </a:prstGeom>
          <a:solidFill>
            <a:schemeClr val="accent3">
              <a:lumMod val="20000"/>
              <a:lumOff val="80000"/>
            </a:schemeClr>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0" hangingPunct="0"/>
            <a:endParaRPr lang="ja-JP" altLang="en-US" sz="1200" dirty="0">
              <a:solidFill>
                <a:srgbClr val="FFFFFF"/>
              </a:solidFill>
              <a:latin typeface="Meiryo UI" panose="020B0604030504040204" pitchFamily="50" charset="-128"/>
              <a:ea typeface="Meiryo UI" panose="020B0604030504040204" pitchFamily="50" charset="-128"/>
            </a:endParaRPr>
          </a:p>
        </p:txBody>
      </p:sp>
      <p:grpSp>
        <p:nvGrpSpPr>
          <p:cNvPr id="5" name="グループ化 4">
            <a:extLst>
              <a:ext uri="{FF2B5EF4-FFF2-40B4-BE49-F238E27FC236}">
                <a16:creationId xmlns:a16="http://schemas.microsoft.com/office/drawing/2014/main" id="{73B2C42F-71D2-9335-CB75-820D2479CF9C}"/>
              </a:ext>
            </a:extLst>
          </p:cNvPr>
          <p:cNvGrpSpPr/>
          <p:nvPr/>
        </p:nvGrpSpPr>
        <p:grpSpPr>
          <a:xfrm>
            <a:off x="2907161" y="1252158"/>
            <a:ext cx="1800000" cy="2213953"/>
            <a:chOff x="6084168" y="1561090"/>
            <a:chExt cx="1433395" cy="499733"/>
          </a:xfrm>
        </p:grpSpPr>
        <p:sp>
          <p:nvSpPr>
            <p:cNvPr id="6" name="正方形/長方形 5">
              <a:extLst>
                <a:ext uri="{FF2B5EF4-FFF2-40B4-BE49-F238E27FC236}">
                  <a16:creationId xmlns:a16="http://schemas.microsoft.com/office/drawing/2014/main" id="{D26E0573-B295-3A58-FD55-57239A4CEE25}"/>
                </a:ext>
              </a:extLst>
            </p:cNvPr>
            <p:cNvSpPr/>
            <p:nvPr/>
          </p:nvSpPr>
          <p:spPr bwMode="ltGray">
            <a:xfrm>
              <a:off x="6084168" y="1561090"/>
              <a:ext cx="1433395" cy="126008"/>
            </a:xfrm>
            <a:prstGeom prst="rect">
              <a:avLst/>
            </a:prstGeom>
            <a:solidFill>
              <a:srgbClr val="0070C0">
                <a:alpha val="50196"/>
              </a:srgbClr>
            </a:solidFill>
            <a:ln w="25400">
              <a:solidFill>
                <a:srgbClr val="73B0D7"/>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200" b="1" noProof="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リスク</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統括</a:t>
              </a:r>
              <a:r>
                <a:rPr lang="ja-JP" altLang="en-US" sz="1200" b="1" noProof="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部</a:t>
              </a:r>
              <a:endParaRPr lang="en-US" altLang="ja-JP" sz="1200" b="1" noProof="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5AAE61ED-56C8-7E46-9002-39AAB0B0BEC5}"/>
                </a:ext>
              </a:extLst>
            </p:cNvPr>
            <p:cNvSpPr/>
            <p:nvPr/>
          </p:nvSpPr>
          <p:spPr bwMode="ltGray">
            <a:xfrm>
              <a:off x="6084168" y="1691326"/>
              <a:ext cx="1433395" cy="369497"/>
            </a:xfrm>
            <a:prstGeom prst="rect">
              <a:avLst/>
            </a:prstGeom>
            <a:solidFill>
              <a:schemeClr val="bg1"/>
            </a:solidFill>
            <a:ln w="25400">
              <a:solidFill>
                <a:srgbClr val="73B0D7"/>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dirty="0">
                  <a:solidFill>
                    <a:prstClr val="black"/>
                  </a:solidFill>
                  <a:latin typeface="Meiryo UI" pitchFamily="50" charset="-128"/>
                  <a:ea typeface="Meiryo UI" pitchFamily="50" charset="-128"/>
                  <a:cs typeface="Meiryo UI" pitchFamily="50" charset="-128"/>
                </a:rPr>
                <a:t>・融資先および自組織のリスク・機会の把握・整理</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8" name="グループ化 4">
            <a:extLst>
              <a:ext uri="{FF2B5EF4-FFF2-40B4-BE49-F238E27FC236}">
                <a16:creationId xmlns:a16="http://schemas.microsoft.com/office/drawing/2014/main" id="{37C05C10-85E5-DF13-522D-169E56126455}"/>
              </a:ext>
            </a:extLst>
          </p:cNvPr>
          <p:cNvGrpSpPr/>
          <p:nvPr/>
        </p:nvGrpSpPr>
        <p:grpSpPr>
          <a:xfrm>
            <a:off x="5041432" y="1233113"/>
            <a:ext cx="1800000" cy="2232998"/>
            <a:chOff x="6084168" y="1556792"/>
            <a:chExt cx="1433395" cy="504032"/>
          </a:xfrm>
        </p:grpSpPr>
        <p:sp>
          <p:nvSpPr>
            <p:cNvPr id="9" name="正方形/長方形 8">
              <a:extLst>
                <a:ext uri="{FF2B5EF4-FFF2-40B4-BE49-F238E27FC236}">
                  <a16:creationId xmlns:a16="http://schemas.microsoft.com/office/drawing/2014/main" id="{CA9C33F0-3A85-CB7B-85BF-49A351763347}"/>
                </a:ext>
              </a:extLst>
            </p:cNvPr>
            <p:cNvSpPr/>
            <p:nvPr/>
          </p:nvSpPr>
          <p:spPr bwMode="ltGray">
            <a:xfrm>
              <a:off x="6084168" y="1556792"/>
              <a:ext cx="1433395" cy="135321"/>
            </a:xfrm>
            <a:prstGeom prst="rect">
              <a:avLst/>
            </a:prstGeom>
            <a:solidFill>
              <a:schemeClr val="accent3">
                <a:lumMod val="60000"/>
                <a:lumOff val="40000"/>
              </a:schemeClr>
            </a:solidFill>
            <a:ln w="25400">
              <a:solidFill>
                <a:schemeClr val="accent3">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200" b="1" noProof="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法人部</a:t>
              </a:r>
              <a:endParaRPr lang="en-US" altLang="ja-JP" sz="1200" b="1" noProof="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124B3AA5-EFCC-0E90-2450-54D7B2D655EE}"/>
                </a:ext>
              </a:extLst>
            </p:cNvPr>
            <p:cNvSpPr/>
            <p:nvPr/>
          </p:nvSpPr>
          <p:spPr bwMode="ltGray">
            <a:xfrm>
              <a:off x="6084168" y="1694872"/>
              <a:ext cx="1433395" cy="365952"/>
            </a:xfrm>
            <a:prstGeom prst="rect">
              <a:avLst/>
            </a:prstGeom>
            <a:solidFill>
              <a:schemeClr val="bg1"/>
            </a:solidFill>
            <a:ln w="25400">
              <a:solidFill>
                <a:schemeClr val="accent3">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36000" rIns="0" bIns="36000" anchor="t"/>
            <a:lstStyle/>
            <a:p>
              <a:pPr marL="72000" defTabSz="914400" fontAlgn="base">
                <a:spcBef>
                  <a:spcPct val="0"/>
                </a:spcBef>
                <a:spcAft>
                  <a:spcPct val="0"/>
                </a:spcAft>
                <a:defRPr/>
              </a:pPr>
              <a:r>
                <a:rPr kumimoji="1" lang="ja-JP" altLang="en-US" sz="1200" dirty="0">
                  <a:solidFill>
                    <a:prstClr val="black"/>
                  </a:solidFill>
                  <a:latin typeface="Meiryo UI" panose="020B0604030504040204" pitchFamily="50" charset="-128"/>
                  <a:ea typeface="Meiryo UI" panose="020B0604030504040204" pitchFamily="50" charset="-128"/>
                </a:rPr>
                <a:t>役割：</a:t>
              </a:r>
              <a:endParaRPr kumimoji="1" lang="en-US" altLang="ja-JP" sz="1200" dirty="0">
                <a:solidFill>
                  <a:prstClr val="black"/>
                </a:solidFill>
                <a:latin typeface="Meiryo UI" pitchFamily="50" charset="-128"/>
                <a:ea typeface="Meiryo UI" pitchFamily="50" charset="-128"/>
              </a:endParaRPr>
            </a:p>
            <a:p>
              <a:pPr marL="72000" defTabSz="914400" fontAlgn="base">
                <a:spcBef>
                  <a:spcPct val="0"/>
                </a:spcBef>
                <a:spcAft>
                  <a:spcPct val="0"/>
                </a:spcAft>
                <a:defRPr/>
              </a:pPr>
              <a:endParaRPr kumimoji="1" lang="en-US" altLang="ja-JP" sz="1200" dirty="0">
                <a:solidFill>
                  <a:prstClr val="black"/>
                </a:solidFill>
                <a:latin typeface="Meiryo UI" pitchFamily="50" charset="-128"/>
                <a:ea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dirty="0">
                  <a:solidFill>
                    <a:prstClr val="black"/>
                  </a:solidFill>
                  <a:latin typeface="Meiryo UI" pitchFamily="50" charset="-128"/>
                  <a:ea typeface="Meiryo UI" pitchFamily="50" charset="-128"/>
                </a:rPr>
                <a:t>・</a:t>
              </a:r>
              <a:r>
                <a:rPr kumimoji="1" lang="ja-JP" altLang="en-US" sz="1200" dirty="0">
                  <a:solidFill>
                    <a:prstClr val="black"/>
                  </a:solidFill>
                  <a:latin typeface="Meiryo UI" pitchFamily="50" charset="-128"/>
                  <a:ea typeface="Meiryo UI" pitchFamily="50" charset="-128"/>
                  <a:cs typeface="Meiryo UI" pitchFamily="50" charset="-128"/>
                </a:rPr>
                <a:t>経営企画部と連携し、融資先へのエンゲージメントの方針検討</a:t>
              </a:r>
              <a:endParaRPr kumimoji="1" lang="en-US" altLang="ja-JP" sz="1200" dirty="0">
                <a:solidFill>
                  <a:prstClr val="black"/>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dirty="0">
                  <a:solidFill>
                    <a:prstClr val="black"/>
                  </a:solidFill>
                  <a:latin typeface="Meiryo UI" pitchFamily="50" charset="-128"/>
                  <a:ea typeface="Meiryo UI" pitchFamily="50" charset="-128"/>
                </a:rPr>
                <a:t>・営業部店のエンゲージメントへの帯同</a:t>
              </a:r>
              <a:endParaRPr kumimoji="1" lang="en-US" altLang="ja-JP" sz="1200" dirty="0">
                <a:solidFill>
                  <a:prstClr val="black"/>
                </a:solidFill>
                <a:latin typeface="Meiryo UI" pitchFamily="50" charset="-128"/>
                <a:ea typeface="Meiryo UI" pitchFamily="50" charset="-128"/>
              </a:endParaRPr>
            </a:p>
          </p:txBody>
        </p:sp>
      </p:grpSp>
      <p:sp>
        <p:nvSpPr>
          <p:cNvPr id="11" name="正方形/長方形 10">
            <a:extLst>
              <a:ext uri="{FF2B5EF4-FFF2-40B4-BE49-F238E27FC236}">
                <a16:creationId xmlns:a16="http://schemas.microsoft.com/office/drawing/2014/main" id="{0DDE6A4B-4F44-469D-7B03-5C344E20A19A}"/>
              </a:ext>
            </a:extLst>
          </p:cNvPr>
          <p:cNvSpPr/>
          <p:nvPr/>
        </p:nvSpPr>
        <p:spPr bwMode="ltGray">
          <a:xfrm>
            <a:off x="762159" y="1226115"/>
            <a:ext cx="1799998" cy="594924"/>
          </a:xfrm>
          <a:prstGeom prst="rect">
            <a:avLst/>
          </a:prstGeom>
          <a:solidFill>
            <a:schemeClr val="tx2">
              <a:lumMod val="60000"/>
              <a:lumOff val="40000"/>
            </a:schemeClr>
          </a:solidFill>
          <a:ln w="25400">
            <a:solidFill>
              <a:srgbClr val="7E9DC2"/>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経営</a:t>
            </a:r>
            <a:r>
              <a:rPr lang="ja-JP" altLang="en-US" sz="1200" b="1"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企画部</a:t>
            </a:r>
            <a:endParaRPr lang="en-US" altLang="ja-JP" sz="1200" b="1"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BCF8F874-1CF0-11A3-07BB-D3F0C3904740}"/>
              </a:ext>
            </a:extLst>
          </p:cNvPr>
          <p:cNvSpPr/>
          <p:nvPr/>
        </p:nvSpPr>
        <p:spPr bwMode="ltGray">
          <a:xfrm>
            <a:off x="762158" y="1832622"/>
            <a:ext cx="1800000" cy="1633489"/>
          </a:xfrm>
          <a:prstGeom prst="rect">
            <a:avLst/>
          </a:prstGeom>
          <a:solidFill>
            <a:schemeClr val="bg1"/>
          </a:solidFill>
          <a:ln w="25400">
            <a:solidFill>
              <a:srgbClr val="7E9DC2"/>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defTabSz="914400" rtl="0" eaLnBrk="1" fontAlgn="base" latinLnBrk="0" hangingPunct="1">
              <a:lnSpc>
                <a:spcPct val="100000"/>
              </a:lnSpc>
              <a:spcBef>
                <a:spcPct val="0"/>
              </a:spcBef>
              <a:spcAft>
                <a:spcPct val="0"/>
              </a:spcAft>
              <a:buClrTx/>
              <a:buSzTx/>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・プログラム全体の取りまとめ</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defTabSz="914400" rtl="0" eaLnBrk="1" fontAlgn="base" latinLnBrk="0" hangingPunct="1">
              <a:lnSpc>
                <a:spcPct val="100000"/>
              </a:lnSpc>
              <a:spcBef>
                <a:spcPct val="0"/>
              </a:spcBef>
              <a:spcAft>
                <a:spcPct val="0"/>
              </a:spcAft>
              <a:buClrTx/>
              <a:buSzTx/>
              <a:tabLst/>
              <a:defRPr/>
            </a:pP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TCFD</a:t>
            </a: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TNFD</a:t>
            </a: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開示の実務</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defTabSz="914400" rtl="0" eaLnBrk="1" fontAlgn="base" latinLnBrk="0" hangingPunct="1">
              <a:lnSpc>
                <a:spcPct val="100000"/>
              </a:lnSpc>
              <a:spcBef>
                <a:spcPct val="0"/>
              </a:spcBef>
              <a:spcAft>
                <a:spcPct val="0"/>
              </a:spcAft>
              <a:buClrTx/>
              <a:buSzTx/>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・法人部と連携しエンゲージメントの方針を検討</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7C07EAD1-D586-A402-76BF-C06E8ED8291E}"/>
              </a:ext>
            </a:extLst>
          </p:cNvPr>
          <p:cNvSpPr/>
          <p:nvPr/>
        </p:nvSpPr>
        <p:spPr bwMode="ltGray">
          <a:xfrm>
            <a:off x="5168473" y="5186039"/>
            <a:ext cx="3005659" cy="665892"/>
          </a:xfrm>
          <a:prstGeom prst="rect">
            <a:avLst/>
          </a:prstGeom>
          <a:solidFill>
            <a:schemeClr val="bg1"/>
          </a:solidFill>
          <a:ln w="25400">
            <a:solidFill>
              <a:srgbClr val="4D9BD3"/>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・全社サステナビリティ戦略策定・決議</a:t>
            </a:r>
            <a:endParaRPr kumimoji="1" lang="en-US" altLang="ja-JP"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dirty="0">
                <a:solidFill>
                  <a:prstClr val="black"/>
                </a:solidFill>
                <a:latin typeface="Meiryo UI" pitchFamily="50" charset="-128"/>
                <a:ea typeface="Meiryo UI" pitchFamily="50" charset="-128"/>
                <a:cs typeface="Meiryo UI" pitchFamily="50" charset="-128"/>
              </a:rPr>
              <a:t>・</a:t>
            </a:r>
            <a:r>
              <a:rPr kumimoji="1" lang="ja-JP" altLang="en-US"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プログラム進捗・結果報告の受理、助言</a:t>
            </a:r>
            <a:endParaRPr kumimoji="1" lang="en-US" altLang="ja-JP"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p:txBody>
      </p:sp>
      <p:sp>
        <p:nvSpPr>
          <p:cNvPr id="14" name="テキスト ボックス 13">
            <a:extLst>
              <a:ext uri="{FF2B5EF4-FFF2-40B4-BE49-F238E27FC236}">
                <a16:creationId xmlns:a16="http://schemas.microsoft.com/office/drawing/2014/main" id="{7DA328DD-024C-F8CA-8194-73ADDD7D8A25}"/>
              </a:ext>
            </a:extLst>
          </p:cNvPr>
          <p:cNvSpPr txBox="1"/>
          <p:nvPr/>
        </p:nvSpPr>
        <p:spPr>
          <a:xfrm>
            <a:off x="5434527" y="4266343"/>
            <a:ext cx="648072" cy="338554"/>
          </a:xfrm>
          <a:prstGeom prst="rect">
            <a:avLst/>
          </a:prstGeom>
          <a:noFill/>
        </p:spPr>
        <p:txBody>
          <a:bodyPr wrap="square" rtlCol="0">
            <a:spAutoFit/>
          </a:bodyPr>
          <a:lstStyle/>
          <a:p>
            <a:pPr algn="just"/>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報告</a:t>
            </a:r>
          </a:p>
        </p:txBody>
      </p:sp>
      <p:sp>
        <p:nvSpPr>
          <p:cNvPr id="15" name="テキスト ボックス 14">
            <a:extLst>
              <a:ext uri="{FF2B5EF4-FFF2-40B4-BE49-F238E27FC236}">
                <a16:creationId xmlns:a16="http://schemas.microsoft.com/office/drawing/2014/main" id="{6C6F11A2-6538-DFD1-2800-7F4BA5EBD18B}"/>
              </a:ext>
            </a:extLst>
          </p:cNvPr>
          <p:cNvSpPr txBox="1"/>
          <p:nvPr/>
        </p:nvSpPr>
        <p:spPr>
          <a:xfrm>
            <a:off x="7115440" y="4217159"/>
            <a:ext cx="1224136" cy="338554"/>
          </a:xfrm>
          <a:prstGeom prst="rect">
            <a:avLst/>
          </a:prstGeom>
          <a:noFill/>
        </p:spPr>
        <p:txBody>
          <a:bodyPr wrap="square" rtlCol="0">
            <a:spAutoFit/>
          </a:bodyPr>
          <a:lstStyle/>
          <a:p>
            <a:pPr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助言・指示</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6" name="グループ化 15">
            <a:extLst>
              <a:ext uri="{FF2B5EF4-FFF2-40B4-BE49-F238E27FC236}">
                <a16:creationId xmlns:a16="http://schemas.microsoft.com/office/drawing/2014/main" id="{806485D2-36C9-CCD3-8E22-10A6BB6BE5C1}"/>
              </a:ext>
            </a:extLst>
          </p:cNvPr>
          <p:cNvGrpSpPr/>
          <p:nvPr/>
        </p:nvGrpSpPr>
        <p:grpSpPr>
          <a:xfrm>
            <a:off x="7181067" y="1236464"/>
            <a:ext cx="1800001" cy="2229647"/>
            <a:chOff x="395533" y="4568157"/>
            <a:chExt cx="4752531" cy="1045285"/>
          </a:xfrm>
        </p:grpSpPr>
        <p:sp>
          <p:nvSpPr>
            <p:cNvPr id="17" name="正方形/長方形 16">
              <a:extLst>
                <a:ext uri="{FF2B5EF4-FFF2-40B4-BE49-F238E27FC236}">
                  <a16:creationId xmlns:a16="http://schemas.microsoft.com/office/drawing/2014/main" id="{19CF9420-B427-998D-4680-C182E82E5BC7}"/>
                </a:ext>
              </a:extLst>
            </p:cNvPr>
            <p:cNvSpPr/>
            <p:nvPr/>
          </p:nvSpPr>
          <p:spPr bwMode="ltGray">
            <a:xfrm>
              <a:off x="395536" y="4843619"/>
              <a:ext cx="4752528" cy="769823"/>
            </a:xfrm>
            <a:prstGeom prst="rect">
              <a:avLst/>
            </a:prstGeom>
            <a:solidFill>
              <a:schemeClr val="bg1"/>
            </a:solidFill>
            <a:ln w="25400">
              <a:solidFill>
                <a:schemeClr val="accent3">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・法人部と連携し、</a:t>
              </a: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融資先</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へ</a:t>
              </a: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のエンゲージメント</a:t>
              </a: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実施</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a:extLst>
                <a:ext uri="{FF2B5EF4-FFF2-40B4-BE49-F238E27FC236}">
                  <a16:creationId xmlns:a16="http://schemas.microsoft.com/office/drawing/2014/main" id="{B8A6C81B-FE06-4723-3364-46C5D961D587}"/>
                </a:ext>
              </a:extLst>
            </p:cNvPr>
            <p:cNvSpPr/>
            <p:nvPr/>
          </p:nvSpPr>
          <p:spPr bwMode="ltGray">
            <a:xfrm>
              <a:off x="395533" y="4568157"/>
              <a:ext cx="4752528" cy="267142"/>
            </a:xfrm>
            <a:prstGeom prst="rect">
              <a:avLst/>
            </a:prstGeom>
            <a:solidFill>
              <a:schemeClr val="accent3">
                <a:lumMod val="75000"/>
              </a:schemeClr>
            </a:solidFill>
            <a:ln w="25400">
              <a:solidFill>
                <a:schemeClr val="accent3">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algn="ctr">
                <a:defRPr/>
              </a:pPr>
              <a:r>
                <a:rPr lang="ja-JP" altLang="en-US" sz="1200" b="1"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営業部店</a:t>
              </a:r>
            </a:p>
          </p:txBody>
        </p:sp>
      </p:grpSp>
      <p:sp>
        <p:nvSpPr>
          <p:cNvPr id="19" name="正方形/長方形 18">
            <a:extLst>
              <a:ext uri="{FF2B5EF4-FFF2-40B4-BE49-F238E27FC236}">
                <a16:creationId xmlns:a16="http://schemas.microsoft.com/office/drawing/2014/main" id="{C9D71250-E6D3-9017-5BE9-CC5F3C3581D8}"/>
              </a:ext>
            </a:extLst>
          </p:cNvPr>
          <p:cNvSpPr/>
          <p:nvPr/>
        </p:nvSpPr>
        <p:spPr>
          <a:xfrm>
            <a:off x="5164532" y="4869244"/>
            <a:ext cx="3009600" cy="307921"/>
          </a:xfrm>
          <a:prstGeom prst="rect">
            <a:avLst/>
          </a:prstGeom>
          <a:solidFill>
            <a:srgbClr val="0070C0">
              <a:alpha val="69804"/>
            </a:srgbClr>
          </a:solidFill>
          <a:ln>
            <a:solidFill>
              <a:srgbClr val="4D9BD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サステナビリティ推進</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委員会</a:t>
            </a:r>
            <a:endPar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矢印: 下 20">
            <a:extLst>
              <a:ext uri="{FF2B5EF4-FFF2-40B4-BE49-F238E27FC236}">
                <a16:creationId xmlns:a16="http://schemas.microsoft.com/office/drawing/2014/main" id="{279F4640-DDE1-0CAD-162E-EB4E179E4D7B}"/>
              </a:ext>
            </a:extLst>
          </p:cNvPr>
          <p:cNvSpPr/>
          <p:nvPr/>
        </p:nvSpPr>
        <p:spPr>
          <a:xfrm>
            <a:off x="6014109" y="4044515"/>
            <a:ext cx="176832" cy="726286"/>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endParaRPr>
          </a:p>
        </p:txBody>
      </p:sp>
      <p:sp>
        <p:nvSpPr>
          <p:cNvPr id="22" name="矢印: 下 21">
            <a:extLst>
              <a:ext uri="{FF2B5EF4-FFF2-40B4-BE49-F238E27FC236}">
                <a16:creationId xmlns:a16="http://schemas.microsoft.com/office/drawing/2014/main" id="{43C0474C-DE66-AB44-7781-3A52778AD7CF}"/>
              </a:ext>
            </a:extLst>
          </p:cNvPr>
          <p:cNvSpPr/>
          <p:nvPr/>
        </p:nvSpPr>
        <p:spPr>
          <a:xfrm rot="10800000">
            <a:off x="6938608" y="4044515"/>
            <a:ext cx="176832" cy="726286"/>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638E31DF-8B0E-BB90-9EE4-221DEE2363C8}"/>
              </a:ext>
            </a:extLst>
          </p:cNvPr>
          <p:cNvSpPr txBox="1"/>
          <p:nvPr/>
        </p:nvSpPr>
        <p:spPr>
          <a:xfrm>
            <a:off x="179511" y="101947"/>
            <a:ext cx="7411724"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別添</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　実施体制図（記載例）</a:t>
            </a:r>
            <a:r>
              <a:rPr kumimoji="1" lang="en-US" altLang="ja-JP"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金融機関名：環境銀行　</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EC7A9916-85B0-204F-C393-CF1524A01B06}"/>
              </a:ext>
            </a:extLst>
          </p:cNvPr>
          <p:cNvSpPr txBox="1"/>
          <p:nvPr/>
        </p:nvSpPr>
        <p:spPr>
          <a:xfrm>
            <a:off x="555799" y="585395"/>
            <a:ext cx="3360509" cy="338554"/>
          </a:xfrm>
          <a:prstGeom prst="rect">
            <a:avLst/>
          </a:prstGeom>
          <a:noFill/>
        </p:spPr>
        <p:txBody>
          <a:bodyPr wrap="square" rtlCol="0">
            <a:spAutoFit/>
          </a:bodyPr>
          <a:lstStyle/>
          <a:p>
            <a:r>
              <a:rPr kumimoji="1" lang="ja-JP" altLang="en-US" sz="1600" dirty="0">
                <a:solidFill>
                  <a:schemeClr val="accent3">
                    <a:lumMod val="75000"/>
                  </a:schemeClr>
                </a:solidFill>
                <a:latin typeface="Meiryo UI" panose="020B0604030504040204" pitchFamily="50" charset="-128"/>
                <a:ea typeface="Meiryo UI" panose="020B0604030504040204" pitchFamily="50" charset="-128"/>
              </a:rPr>
              <a:t>（必須）本プログラム参加部署</a:t>
            </a:r>
          </a:p>
        </p:txBody>
      </p:sp>
      <p:sp>
        <p:nvSpPr>
          <p:cNvPr id="25" name="テキスト ボックス 24">
            <a:extLst>
              <a:ext uri="{FF2B5EF4-FFF2-40B4-BE49-F238E27FC236}">
                <a16:creationId xmlns:a16="http://schemas.microsoft.com/office/drawing/2014/main" id="{0DAC1C69-5E37-AECB-94EF-6D32648FB316}"/>
              </a:ext>
            </a:extLst>
          </p:cNvPr>
          <p:cNvSpPr txBox="1"/>
          <p:nvPr/>
        </p:nvSpPr>
        <p:spPr>
          <a:xfrm>
            <a:off x="1642238" y="4238547"/>
            <a:ext cx="648072" cy="338554"/>
          </a:xfrm>
          <a:prstGeom prst="rect">
            <a:avLst/>
          </a:prstGeom>
          <a:noFill/>
        </p:spPr>
        <p:txBody>
          <a:bodyPr wrap="square" rtlCol="0">
            <a:spAutoFit/>
          </a:bodyPr>
          <a:lstStyle/>
          <a:p>
            <a:pPr algn="just"/>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報告</a:t>
            </a:r>
          </a:p>
        </p:txBody>
      </p:sp>
      <p:sp>
        <p:nvSpPr>
          <p:cNvPr id="26" name="テキスト ボックス 25">
            <a:extLst>
              <a:ext uri="{FF2B5EF4-FFF2-40B4-BE49-F238E27FC236}">
                <a16:creationId xmlns:a16="http://schemas.microsoft.com/office/drawing/2014/main" id="{A4971970-4727-2403-225A-37C9147D94F4}"/>
              </a:ext>
            </a:extLst>
          </p:cNvPr>
          <p:cNvSpPr txBox="1"/>
          <p:nvPr/>
        </p:nvSpPr>
        <p:spPr>
          <a:xfrm>
            <a:off x="3323151" y="4189363"/>
            <a:ext cx="1224136" cy="338554"/>
          </a:xfrm>
          <a:prstGeom prst="rect">
            <a:avLst/>
          </a:prstGeom>
          <a:noFill/>
        </p:spPr>
        <p:txBody>
          <a:bodyPr wrap="square" rtlCol="0">
            <a:spAutoFit/>
          </a:bodyPr>
          <a:lstStyle/>
          <a:p>
            <a:pPr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助言・指示</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矢印: 下 26">
            <a:extLst>
              <a:ext uri="{FF2B5EF4-FFF2-40B4-BE49-F238E27FC236}">
                <a16:creationId xmlns:a16="http://schemas.microsoft.com/office/drawing/2014/main" id="{3CE4E98C-DD19-4507-295F-C89F0B08EDE3}"/>
              </a:ext>
            </a:extLst>
          </p:cNvPr>
          <p:cNvSpPr/>
          <p:nvPr/>
        </p:nvSpPr>
        <p:spPr>
          <a:xfrm>
            <a:off x="2201894" y="4049786"/>
            <a:ext cx="176832" cy="726286"/>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endParaRPr>
          </a:p>
        </p:txBody>
      </p:sp>
      <p:sp>
        <p:nvSpPr>
          <p:cNvPr id="28" name="矢印: 下 27">
            <a:extLst>
              <a:ext uri="{FF2B5EF4-FFF2-40B4-BE49-F238E27FC236}">
                <a16:creationId xmlns:a16="http://schemas.microsoft.com/office/drawing/2014/main" id="{38F7EAC8-B8DE-8C29-FCA3-7A4BD6B87993}"/>
              </a:ext>
            </a:extLst>
          </p:cNvPr>
          <p:cNvSpPr/>
          <p:nvPr/>
        </p:nvSpPr>
        <p:spPr>
          <a:xfrm rot="10800000">
            <a:off x="3083059" y="4031304"/>
            <a:ext cx="176832" cy="726286"/>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3B9C9636-59C7-29B4-47F6-5E8E0C352CC6}"/>
              </a:ext>
            </a:extLst>
          </p:cNvPr>
          <p:cNvSpPr txBox="1"/>
          <p:nvPr/>
        </p:nvSpPr>
        <p:spPr>
          <a:xfrm>
            <a:off x="507996" y="5997100"/>
            <a:ext cx="7411724" cy="338554"/>
          </a:xfrm>
          <a:prstGeom prst="rect">
            <a:avLst/>
          </a:prstGeom>
          <a:noFill/>
        </p:spPr>
        <p:txBody>
          <a:bodyPr wrap="square" rtlCol="0">
            <a:spAutoFit/>
          </a:bodyPr>
          <a:lstStyle/>
          <a:p>
            <a:r>
              <a:rPr kumimoji="1" lang="ja-JP" altLang="en-US" sz="1600" dirty="0">
                <a:solidFill>
                  <a:schemeClr val="accent4">
                    <a:lumMod val="75000"/>
                  </a:schemeClr>
                </a:solidFill>
                <a:latin typeface="Meiryo UI" panose="020B0604030504040204" pitchFamily="50" charset="-128"/>
                <a:ea typeface="Meiryo UI" panose="020B0604030504040204" pitchFamily="50" charset="-128"/>
              </a:rPr>
              <a:t>（任意）経営層の関与や経営層で構成される組織との連携がある場合は記載</a:t>
            </a:r>
          </a:p>
        </p:txBody>
      </p:sp>
      <p:sp>
        <p:nvSpPr>
          <p:cNvPr id="30" name="正方形/長方形 29">
            <a:extLst>
              <a:ext uri="{FF2B5EF4-FFF2-40B4-BE49-F238E27FC236}">
                <a16:creationId xmlns:a16="http://schemas.microsoft.com/office/drawing/2014/main" id="{457FDE77-E66F-2A92-C7B0-6C4E175E63D6}"/>
              </a:ext>
            </a:extLst>
          </p:cNvPr>
          <p:cNvSpPr/>
          <p:nvPr/>
        </p:nvSpPr>
        <p:spPr bwMode="ltGray">
          <a:xfrm>
            <a:off x="1426334" y="5186039"/>
            <a:ext cx="3005659" cy="665892"/>
          </a:xfrm>
          <a:prstGeom prst="rect">
            <a:avLst/>
          </a:prstGeom>
          <a:solidFill>
            <a:schemeClr val="bg1"/>
          </a:solidFill>
          <a:ln w="25400">
            <a:solidFill>
              <a:srgbClr val="4D9BD3"/>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・報告の受理</a:t>
            </a:r>
            <a:endParaRPr kumimoji="1" lang="en-US" altLang="ja-JP"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dirty="0">
                <a:solidFill>
                  <a:prstClr val="black"/>
                </a:solidFill>
                <a:latin typeface="Meiryo UI" pitchFamily="50" charset="-128"/>
                <a:ea typeface="Meiryo UI" pitchFamily="50" charset="-128"/>
                <a:cs typeface="Meiryo UI" pitchFamily="50" charset="-128"/>
              </a:rPr>
              <a:t>・サステナビリティの全社的な取組の推進</a:t>
            </a:r>
            <a:endParaRPr kumimoji="1" lang="en-US" altLang="ja-JP"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p:txBody>
      </p:sp>
      <p:sp>
        <p:nvSpPr>
          <p:cNvPr id="31" name="正方形/長方形 30">
            <a:extLst>
              <a:ext uri="{FF2B5EF4-FFF2-40B4-BE49-F238E27FC236}">
                <a16:creationId xmlns:a16="http://schemas.microsoft.com/office/drawing/2014/main" id="{C57C15EF-8B28-10D5-B69A-0C3849D049AE}"/>
              </a:ext>
            </a:extLst>
          </p:cNvPr>
          <p:cNvSpPr/>
          <p:nvPr/>
        </p:nvSpPr>
        <p:spPr>
          <a:xfrm>
            <a:off x="1422393" y="4869244"/>
            <a:ext cx="3009600" cy="307921"/>
          </a:xfrm>
          <a:prstGeom prst="rect">
            <a:avLst/>
          </a:prstGeom>
          <a:solidFill>
            <a:srgbClr val="0070C0">
              <a:alpha val="69804"/>
            </a:srgbClr>
          </a:solidFill>
          <a:ln>
            <a:solidFill>
              <a:srgbClr val="4D9BD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経営層（サステナビリティ担当役員）</a:t>
            </a:r>
            <a:endPar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a:extLst>
              <a:ext uri="{FF2B5EF4-FFF2-40B4-BE49-F238E27FC236}">
                <a16:creationId xmlns:a16="http://schemas.microsoft.com/office/drawing/2014/main" id="{56B8A12B-3139-E4EC-7A48-6BA51472252D}"/>
              </a:ext>
            </a:extLst>
          </p:cNvPr>
          <p:cNvSpPr txBox="1"/>
          <p:nvPr/>
        </p:nvSpPr>
        <p:spPr>
          <a:xfrm>
            <a:off x="555799" y="6385248"/>
            <a:ext cx="7411724" cy="261610"/>
          </a:xfrm>
          <a:prstGeom prst="rect">
            <a:avLst/>
          </a:prstGeom>
          <a:noFill/>
        </p:spPr>
        <p:txBody>
          <a:bodyPr wrap="square" rtlCol="0">
            <a:spAutoFit/>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実施体制図については、上記の枠を使用せず自由に編集していただいて構いません。</a:t>
            </a:r>
          </a:p>
        </p:txBody>
      </p:sp>
    </p:spTree>
    <p:extLst>
      <p:ext uri="{BB962C8B-B14F-4D97-AF65-F5344CB8AC3E}">
        <p14:creationId xmlns:p14="http://schemas.microsoft.com/office/powerpoint/2010/main" val="174334739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efault Theme">
  <a:themeElements>
    <a:clrScheme name="MRI_color">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MRI_font">
      <a:majorFont>
        <a:latin typeface="Arial"/>
        <a:ea typeface="ＭＳ Ｐゴシック"/>
        <a:cs typeface=""/>
      </a:majorFont>
      <a:minorFont>
        <a:latin typeface="Arial"/>
        <a:ea typeface="ＭＳ Ｐ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fault Theme" id="{F4EA64EF-3092-473C-994A-576D3A4BF737}" vid="{6B0B758C-595F-4ABD-A941-E9F0C7E622A0}"/>
    </a:ext>
  </a:extLst>
</a:theme>
</file>

<file path=docProps/app.xml><?xml version="1.0" encoding="utf-8"?>
<Properties xmlns="http://schemas.openxmlformats.org/officeDocument/2006/extended-properties" xmlns:vt="http://schemas.openxmlformats.org/officeDocument/2006/docPropsVTypes">
  <Template>Default Theme</Template>
  <Words>279</Words>
  <PresentationFormat>A4 210 x 297 mm</PresentationFormat>
  <Paragraphs>70</Paragraphs>
  <Slides>2</Slides>
  <Notes>0</Notes>
  <HiddenSlides>0</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6" baseType="lpstr">
      <vt:lpstr>Meiryo UI</vt:lpstr>
      <vt:lpstr>Arial</vt:lpstr>
      <vt:lpstr>Default Theme</vt:lpstr>
      <vt:lpstr>think-cellスライド</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