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2" r:id="rId2"/>
    <p:sldId id="256" r:id="rId3"/>
    <p:sldId id="257" r:id="rId4"/>
    <p:sldId id="267" r:id="rId5"/>
    <p:sldId id="259" r:id="rId6"/>
    <p:sldId id="264" r:id="rId7"/>
    <p:sldId id="265" r:id="rId8"/>
    <p:sldId id="266" r:id="rId9"/>
    <p:sldId id="269" r:id="rId1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深津 英里（ERI FUKATSU）" initials="深津" lastIdx="1" clrIdx="0">
    <p:extLst>
      <p:ext uri="{19B8F6BF-5375-455C-9EA6-DF929625EA0E}">
        <p15:presenceInfo xmlns:p15="http://schemas.microsoft.com/office/powerpoint/2012/main" userId="S::FUKATS01@moe.go.jp::820e24cc-c272-4601-a812-01d18cea6c1e" providerId="AD"/>
      </p:ext>
    </p:extLst>
  </p:cmAuthor>
  <p:cmAuthor id="2" name="佐々木 真二郎（SHINJIRO SASAKI）" initials="佐々木" lastIdx="1" clrIdx="1">
    <p:extLst>
      <p:ext uri="{19B8F6BF-5375-455C-9EA6-DF929625EA0E}">
        <p15:presenceInfo xmlns:p15="http://schemas.microsoft.com/office/powerpoint/2012/main" userId="S::SASAKI17@moe.go.jp::47c24de1-6782-4109-a446-811dc18ed028" providerId="AD"/>
      </p:ext>
    </p:extLst>
  </p:cmAuthor>
  <p:cmAuthor id="3" name="加藤 久乃（HISANO KATO）" initials="加藤" lastIdx="1" clrIdx="2">
    <p:extLst>
      <p:ext uri="{19B8F6BF-5375-455C-9EA6-DF929625EA0E}">
        <p15:presenceInfo xmlns:p15="http://schemas.microsoft.com/office/powerpoint/2012/main" userId="S::KATO96@moe.go.jp::7fa5040d-e1d8-4443-adfd-86e2387bf9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F3F2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4" d="100"/>
          <a:sy n="64" d="100"/>
        </p:scale>
        <p:origin x="1172" y="4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notesMasters/notesMaster1.xml" Type="http://schemas.openxmlformats.org/officeDocument/2006/relationships/notesMaster"/><Relationship Id="rId12" Target="commentAuthors.xml" Type="http://schemas.openxmlformats.org/officeDocument/2006/relationships/commentAuthors"/><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2DADE55-D3C3-462C-A805-067F1448E4B7}" type="datetimeFigureOut">
              <a:rPr kumimoji="1" lang="ja-JP" altLang="en-US" smtClean="0"/>
              <a:t>2025/2/20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094BE9F-EF1D-46D3-BE21-E1D80EA5E93B}" type="slidenum">
              <a:rPr kumimoji="1" lang="ja-JP" altLang="en-US" smtClean="0"/>
              <a:t>‹#›</a:t>
            </a:fld>
            <a:endParaRPr kumimoji="1" lang="ja-JP" altLang="en-US"/>
          </a:p>
        </p:txBody>
      </p:sp>
    </p:spTree>
    <p:extLst>
      <p:ext uri="{BB962C8B-B14F-4D97-AF65-F5344CB8AC3E}">
        <p14:creationId xmlns:p14="http://schemas.microsoft.com/office/powerpoint/2010/main" val="28595113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880289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029829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4118060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84655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90871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335980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51036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090089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428722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9827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44179619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526700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6F26EA6B-BC58-F40C-B205-A82CA032D570}"/>
              </a:ext>
            </a:extLst>
          </p:cNvPr>
          <p:cNvSpPr txBox="1">
            <a:spLocks/>
          </p:cNvSpPr>
          <p:nvPr/>
        </p:nvSpPr>
        <p:spPr>
          <a:xfrm>
            <a:off x="0" y="0"/>
            <a:ext cx="9906000" cy="548640"/>
          </a:xfrm>
          <a:prstGeom prst="rect">
            <a:avLst/>
          </a:prstGeom>
          <a:solidFill>
            <a:srgbClr val="009999"/>
          </a:solidFill>
        </p:spPr>
        <p:txBody>
          <a:bodyPr vert="horz" lIns="72000" tIns="108000" rIns="72000" bIns="36000" rtlCol="0" anchor="ctr"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mj-cs"/>
              </a:rPr>
              <a:t>脱炭素まちづくりアドバイザー受入れ計画書</a:t>
            </a:r>
            <a:r>
              <a:rPr kumimoji="1" lang="en-US" altLang="ja-JP"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highlight>
                  <a:srgbClr val="FFFF00"/>
                </a:highlight>
                <a:uLnTx/>
                <a:uFillTx/>
                <a:latin typeface="メイリオ" panose="020B0604030504040204" pitchFamily="50" charset="-128"/>
                <a:ea typeface="メイリオ" panose="020B0604030504040204" pitchFamily="50" charset="-128"/>
                <a:cs typeface="+mj-cs"/>
              </a:rPr>
              <a:t>【</a:t>
            </a:r>
            <a:r>
              <a:rPr kumimoji="1" lang="ja-JP"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highlight>
                  <a:srgbClr val="FFFF00"/>
                </a:highlight>
                <a:uLnTx/>
                <a:uFillTx/>
                <a:latin typeface="メイリオ" panose="020B0604030504040204" pitchFamily="50" charset="-128"/>
                <a:ea typeface="メイリオ" panose="020B0604030504040204" pitchFamily="50" charset="-128"/>
                <a:cs typeface="+mj-cs"/>
              </a:rPr>
              <a:t>伴走型</a:t>
            </a:r>
            <a:r>
              <a:rPr kumimoji="1" lang="en-US" altLang="ja-JP"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highlight>
                  <a:srgbClr val="FFFF00"/>
                </a:highlight>
                <a:uLnTx/>
                <a:uFillTx/>
                <a:latin typeface="メイリオ" panose="020B0604030504040204" pitchFamily="50" charset="-128"/>
                <a:ea typeface="メイリオ" panose="020B0604030504040204" pitchFamily="50" charset="-128"/>
                <a:cs typeface="+mj-cs"/>
              </a:rPr>
              <a:t>】</a:t>
            </a:r>
            <a:endParaRPr kumimoji="1" lang="ja-JP"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highlight>
                <a:srgbClr val="FFFF00"/>
              </a:highlight>
              <a:uLnTx/>
              <a:uFillTx/>
              <a:latin typeface="メイリオ" panose="020B0604030504040204" pitchFamily="50" charset="-128"/>
              <a:ea typeface="メイリオ" panose="020B0604030504040204" pitchFamily="50" charset="-128"/>
              <a:cs typeface="+mj-cs"/>
            </a:endParaRPr>
          </a:p>
        </p:txBody>
      </p:sp>
      <p:graphicFrame>
        <p:nvGraphicFramePr>
          <p:cNvPr id="6" name="表 6">
            <a:extLst>
              <a:ext uri="{FF2B5EF4-FFF2-40B4-BE49-F238E27FC236}">
                <a16:creationId xmlns:a16="http://schemas.microsoft.com/office/drawing/2014/main" id="{9CF78495-9C83-55DA-EA47-DF8AF08CF767}"/>
              </a:ext>
            </a:extLst>
          </p:cNvPr>
          <p:cNvGraphicFramePr>
            <a:graphicFrameLocks noGrp="1"/>
          </p:cNvGraphicFramePr>
          <p:nvPr>
            <p:extLst>
              <p:ext uri="{D42A27DB-BD31-4B8C-83A1-F6EECF244321}">
                <p14:modId xmlns:p14="http://schemas.microsoft.com/office/powerpoint/2010/main" val="294609549"/>
              </p:ext>
            </p:extLst>
          </p:nvPr>
        </p:nvGraphicFramePr>
        <p:xfrm>
          <a:off x="1152888" y="2198095"/>
          <a:ext cx="7466874" cy="2927040"/>
        </p:xfrm>
        <a:graphic>
          <a:graphicData uri="http://schemas.openxmlformats.org/drawingml/2006/table">
            <a:tbl>
              <a:tblPr firstRow="1" bandRow="1">
                <a:tableStyleId>{5C22544A-7EE6-4342-B048-85BDC9FD1C3A}</a:tableStyleId>
              </a:tblPr>
              <a:tblGrid>
                <a:gridCol w="3371581">
                  <a:extLst>
                    <a:ext uri="{9D8B030D-6E8A-4147-A177-3AD203B41FA5}">
                      <a16:colId xmlns:a16="http://schemas.microsoft.com/office/drawing/2014/main" val="2862718920"/>
                    </a:ext>
                  </a:extLst>
                </a:gridCol>
                <a:gridCol w="4095293">
                  <a:extLst>
                    <a:ext uri="{9D8B030D-6E8A-4147-A177-3AD203B41FA5}">
                      <a16:colId xmlns:a16="http://schemas.microsoft.com/office/drawing/2014/main" val="980962891"/>
                    </a:ext>
                  </a:extLst>
                </a:gridCol>
              </a:tblGrid>
              <a:tr h="686280">
                <a:tc>
                  <a:txBody>
                    <a:bodyPr/>
                    <a:lstStyle/>
                    <a:p>
                      <a:pPr algn="ctr"/>
                      <a:r>
                        <a:rPr kumimoji="1" lang="ja-JP" altLang="en-US"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地方公共団体名</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en-US" altLang="ja-JP" sz="1400" b="0" i="1" dirty="0">
                          <a:solidFill>
                            <a:schemeClr val="accent1"/>
                          </a:solidFill>
                          <a:latin typeface="+mn-ea"/>
                          <a:ea typeface="+mn-ea"/>
                        </a:rPr>
                        <a:t>※</a:t>
                      </a:r>
                      <a:r>
                        <a:rPr kumimoji="1" lang="ja-JP" altLang="en-US" sz="1400" b="0" i="1" dirty="0">
                          <a:solidFill>
                            <a:schemeClr val="accent1"/>
                          </a:solidFill>
                          <a:latin typeface="+mn-ea"/>
                          <a:ea typeface="+mn-ea"/>
                        </a:rPr>
                        <a:t>複数地方公共団体の共同申請の場合は、関与する地方公共団体名全てを記入。</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682450385"/>
                  </a:ext>
                </a:extLst>
              </a:tr>
              <a:tr h="686280">
                <a:tc>
                  <a:txBody>
                    <a:bodyPr/>
                    <a:lstStyle/>
                    <a:p>
                      <a:pPr algn="ct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「過疎地域の持続的発展の支援に関する特別措置法」（令和３年法律第１９号）に基づく過疎地域（第２条、第３条、第</a:t>
                      </a:r>
                      <a:r>
                        <a:rPr kumimoji="1"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41</a:t>
                      </a: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条～第</a:t>
                      </a:r>
                      <a:r>
                        <a:rPr kumimoji="1"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43</a:t>
                      </a: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条に規定する過疎地域）に該当</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ja-JP" altLang="en-US" sz="1400" i="1" dirty="0">
                          <a:solidFill>
                            <a:schemeClr val="accent1"/>
                          </a:solidFill>
                          <a:latin typeface="+mn-ea"/>
                          <a:ea typeface="+mn-ea"/>
                        </a:rPr>
                        <a:t>左記に該当する地域の場合、</a:t>
                      </a:r>
                      <a:endParaRPr kumimoji="1" lang="en-US" altLang="ja-JP" sz="1400" i="1" dirty="0">
                        <a:solidFill>
                          <a:schemeClr val="accent1"/>
                        </a:solidFill>
                        <a:latin typeface="+mn-ea"/>
                        <a:ea typeface="+mn-ea"/>
                      </a:endParaRPr>
                    </a:p>
                    <a:p>
                      <a:pPr algn="ctr"/>
                      <a:r>
                        <a:rPr kumimoji="1" lang="ja-JP" altLang="en-US" sz="1400" i="1" dirty="0">
                          <a:solidFill>
                            <a:schemeClr val="accent1"/>
                          </a:solidFill>
                          <a:latin typeface="+mn-ea"/>
                          <a:ea typeface="+mn-ea"/>
                        </a:rPr>
                        <a:t>本欄に「○」を記入してください</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3984601439"/>
                  </a:ext>
                </a:extLst>
              </a:tr>
              <a:tr h="686280">
                <a:tc>
                  <a:txBody>
                    <a:bodyPr/>
                    <a:lstStyle/>
                    <a:p>
                      <a:pPr algn="ct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アドバイザー派遣が終了した後、事務局によるフォローアップ・アンケートにご協力いただきます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ja-JP" altLang="en-US" sz="1400" i="1" dirty="0">
                          <a:solidFill>
                            <a:schemeClr val="accent1"/>
                          </a:solidFill>
                          <a:latin typeface="+mn-ea"/>
                          <a:ea typeface="+mn-ea"/>
                        </a:rPr>
                        <a:t>左記を充たす場合</a:t>
                      </a:r>
                      <a:endParaRPr kumimoji="1" lang="en-US" altLang="ja-JP" sz="1400" i="1" dirty="0">
                        <a:solidFill>
                          <a:schemeClr val="accent1"/>
                        </a:solidFill>
                        <a:latin typeface="+mn-ea"/>
                        <a:ea typeface="+mn-ea"/>
                      </a:endParaRPr>
                    </a:p>
                    <a:p>
                      <a:pPr algn="ctr"/>
                      <a:r>
                        <a:rPr kumimoji="1" lang="ja-JP" altLang="en-US" sz="1400" i="1" dirty="0">
                          <a:solidFill>
                            <a:schemeClr val="accent1"/>
                          </a:solidFill>
                          <a:latin typeface="+mn-ea"/>
                          <a:ea typeface="+mn-ea"/>
                        </a:rPr>
                        <a:t>本欄に「○」を記入してください</a:t>
                      </a:r>
                    </a:p>
                    <a:p>
                      <a:pPr algn="ctr"/>
                      <a:endParaRPr kumimoji="1" lang="ja-JP" altLang="en-US" sz="1400" i="1" dirty="0">
                        <a:solidFill>
                          <a:schemeClr val="accent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2217876146"/>
                  </a:ext>
                </a:extLst>
              </a:tr>
              <a:tr h="686280">
                <a:tc>
                  <a:txBody>
                    <a:bodyPr/>
                    <a:lstStyle/>
                    <a:p>
                      <a:pPr algn="ct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伴走型派遣をご希望の場合であっても、審査の結果、スポット型派遣をご提案させていただくことがあることにご了承いただけますか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ja-JP" altLang="en-US" sz="1400" i="1" dirty="0">
                          <a:solidFill>
                            <a:schemeClr val="accent1"/>
                          </a:solidFill>
                          <a:latin typeface="+mn-ea"/>
                          <a:ea typeface="+mn-ea"/>
                        </a:rPr>
                        <a:t>了承いただけるかどうか御確認ください。</a:t>
                      </a:r>
                      <a:endParaRPr kumimoji="1" lang="en-US" altLang="ja-JP" sz="1400" i="1" dirty="0">
                        <a:solidFill>
                          <a:schemeClr val="accent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63025601"/>
                  </a:ext>
                </a:extLst>
              </a:tr>
            </a:tbl>
          </a:graphicData>
        </a:graphic>
      </p:graphicFrame>
    </p:spTree>
    <p:extLst>
      <p:ext uri="{BB962C8B-B14F-4D97-AF65-F5344CB8AC3E}">
        <p14:creationId xmlns:p14="http://schemas.microsoft.com/office/powerpoint/2010/main" val="308893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59A4DEE-6D54-86D6-B58C-CB6308C17D2E}"/>
              </a:ext>
            </a:extLst>
          </p:cNvPr>
          <p:cNvSpPr txBox="1"/>
          <p:nvPr/>
        </p:nvSpPr>
        <p:spPr>
          <a:xfrm>
            <a:off x="0" y="3429000"/>
            <a:ext cx="6133410" cy="369332"/>
          </a:xfrm>
          <a:prstGeom prst="rect">
            <a:avLst/>
          </a:prstGeom>
          <a:noFill/>
        </p:spPr>
        <p:txBody>
          <a:bodyPr wrap="none" rtlCol="0">
            <a:spAutoFit/>
          </a:bodyPr>
          <a:lstStyle/>
          <a:p>
            <a:pPr marL="285750" indent="-285750">
              <a:buClr>
                <a:srgbClr val="009999"/>
              </a:buClr>
              <a:buFont typeface="Wingdings" panose="05000000000000000000" pitchFamily="2" charset="2"/>
              <a:buChar char="n"/>
            </a:pPr>
            <a:r>
              <a:rPr kumimoji="1" lang="ja-JP" altLang="en-US" b="1" dirty="0"/>
              <a:t>地域のありたい未来・地域ビジョン（</a:t>
            </a:r>
            <a:r>
              <a:rPr kumimoji="1" lang="en-US" altLang="ja-JP" b="1" dirty="0"/>
              <a:t>200</a:t>
            </a:r>
            <a:r>
              <a:rPr kumimoji="1" lang="ja-JP" altLang="en-US" b="1" dirty="0"/>
              <a:t>字程度以内）</a:t>
            </a:r>
          </a:p>
        </p:txBody>
      </p:sp>
      <p:sp>
        <p:nvSpPr>
          <p:cNvPr id="5" name="テキスト ボックス 4">
            <a:extLst>
              <a:ext uri="{FF2B5EF4-FFF2-40B4-BE49-F238E27FC236}">
                <a16:creationId xmlns:a16="http://schemas.microsoft.com/office/drawing/2014/main" id="{0D3E60C3-48CB-878D-B05F-D98B3E99EEBF}"/>
              </a:ext>
            </a:extLst>
          </p:cNvPr>
          <p:cNvSpPr txBox="1"/>
          <p:nvPr/>
        </p:nvSpPr>
        <p:spPr>
          <a:xfrm>
            <a:off x="0" y="65315"/>
            <a:ext cx="4748416" cy="369332"/>
          </a:xfrm>
          <a:prstGeom prst="rect">
            <a:avLst/>
          </a:prstGeom>
          <a:noFill/>
        </p:spPr>
        <p:txBody>
          <a:bodyPr wrap="none" rtlCol="0">
            <a:spAutoFit/>
          </a:bodyPr>
          <a:lstStyle/>
          <a:p>
            <a:pPr marL="285750" indent="-285750">
              <a:buClr>
                <a:srgbClr val="009999"/>
              </a:buClr>
              <a:buFont typeface="Wingdings" panose="05000000000000000000" pitchFamily="2" charset="2"/>
              <a:buChar char="n"/>
            </a:pPr>
            <a:r>
              <a:rPr kumimoji="1" lang="ja-JP" altLang="en-US" b="1" dirty="0"/>
              <a:t>地域の現状分析・課題（</a:t>
            </a:r>
            <a:r>
              <a:rPr kumimoji="1" lang="en-US" altLang="ja-JP" b="1" dirty="0"/>
              <a:t>200</a:t>
            </a:r>
            <a:r>
              <a:rPr kumimoji="1" lang="ja-JP" altLang="en-US" b="1" dirty="0"/>
              <a:t>字程度以内）</a:t>
            </a:r>
          </a:p>
        </p:txBody>
      </p:sp>
      <p:sp>
        <p:nvSpPr>
          <p:cNvPr id="7" name="テキスト ボックス 6">
            <a:extLst>
              <a:ext uri="{FF2B5EF4-FFF2-40B4-BE49-F238E27FC236}">
                <a16:creationId xmlns:a16="http://schemas.microsoft.com/office/drawing/2014/main" id="{A8B09E41-0340-492F-AEE8-50561E710091}"/>
              </a:ext>
            </a:extLst>
          </p:cNvPr>
          <p:cNvSpPr txBox="1"/>
          <p:nvPr/>
        </p:nvSpPr>
        <p:spPr>
          <a:xfrm>
            <a:off x="322216" y="434647"/>
            <a:ext cx="9161418" cy="830997"/>
          </a:xfrm>
          <a:prstGeom prst="rect">
            <a:avLst/>
          </a:prstGeom>
          <a:noFill/>
        </p:spPr>
        <p:txBody>
          <a:bodyPr wrap="square" rtlCol="0">
            <a:spAutoFit/>
          </a:bodyPr>
          <a:lstStyle/>
          <a:p>
            <a:pPr marL="182563" indent="-182563"/>
            <a:r>
              <a:rPr kumimoji="1" lang="en-US" altLang="ja-JP" sz="1600" i="1" dirty="0">
                <a:solidFill>
                  <a:schemeClr val="accent1"/>
                </a:solidFill>
              </a:rPr>
              <a:t>※</a:t>
            </a:r>
            <a:r>
              <a:rPr kumimoji="1" lang="ja-JP" altLang="en-US" sz="1600" i="1" dirty="0">
                <a:solidFill>
                  <a:schemeClr val="accent1"/>
                </a:solidFill>
              </a:rPr>
              <a:t>地域の課題（環境・経済・社会の課題）について、可能な範囲でエビデンスに基づく現状分析を説明してください。</a:t>
            </a:r>
          </a:p>
          <a:p>
            <a:pPr marL="182563" indent="-182563"/>
            <a:r>
              <a:rPr kumimoji="1" lang="en-US" altLang="ja-JP" sz="1600" i="1" dirty="0">
                <a:solidFill>
                  <a:schemeClr val="accent1"/>
                </a:solidFill>
              </a:rPr>
              <a:t>※</a:t>
            </a:r>
            <a:r>
              <a:rPr kumimoji="1" lang="ja-JP" altLang="en-US" sz="1600" i="1" dirty="0">
                <a:solidFill>
                  <a:schemeClr val="accent1"/>
                </a:solidFill>
              </a:rPr>
              <a:t>後述の「実施したい脱炭素施策・事業」に関連する部分に絞ってご説明ください。</a:t>
            </a:r>
          </a:p>
        </p:txBody>
      </p:sp>
      <p:sp>
        <p:nvSpPr>
          <p:cNvPr id="8" name="テキスト ボックス 7">
            <a:extLst>
              <a:ext uri="{FF2B5EF4-FFF2-40B4-BE49-F238E27FC236}">
                <a16:creationId xmlns:a16="http://schemas.microsoft.com/office/drawing/2014/main" id="{0FC7D93F-90D5-05E1-1B4A-C1733FAEE2C1}"/>
              </a:ext>
            </a:extLst>
          </p:cNvPr>
          <p:cNvSpPr txBox="1"/>
          <p:nvPr/>
        </p:nvSpPr>
        <p:spPr>
          <a:xfrm>
            <a:off x="322216" y="3798332"/>
            <a:ext cx="9492344" cy="830997"/>
          </a:xfrm>
          <a:prstGeom prst="rect">
            <a:avLst/>
          </a:prstGeom>
          <a:noFill/>
        </p:spPr>
        <p:txBody>
          <a:bodyPr wrap="square" rtlCol="0">
            <a:spAutoFit/>
          </a:bodyPr>
          <a:lstStyle/>
          <a:p>
            <a:pPr marL="182563" indent="-182563"/>
            <a:r>
              <a:rPr kumimoji="1" lang="en-US" altLang="ja-JP" sz="1600" i="1" dirty="0">
                <a:solidFill>
                  <a:schemeClr val="accent1"/>
                </a:solidFill>
              </a:rPr>
              <a:t>※</a:t>
            </a:r>
            <a:r>
              <a:rPr kumimoji="1" lang="ja-JP" altLang="en-US" sz="1600" i="1" dirty="0">
                <a:solidFill>
                  <a:schemeClr val="accent1"/>
                </a:solidFill>
              </a:rPr>
              <a:t>申請者の地域のありたい未来についてわかりやすく説明してください。</a:t>
            </a:r>
            <a:endParaRPr kumimoji="1" lang="en-US" altLang="ja-JP" sz="1600" i="1" dirty="0">
              <a:solidFill>
                <a:schemeClr val="accent1"/>
              </a:solidFill>
            </a:endParaRPr>
          </a:p>
          <a:p>
            <a:pPr marL="182563" indent="-182563"/>
            <a:r>
              <a:rPr kumimoji="1" lang="ja-JP" altLang="en-US" sz="1600" i="1" dirty="0">
                <a:solidFill>
                  <a:schemeClr val="accent1"/>
                </a:solidFill>
              </a:rPr>
              <a:t>　また、このビジョンがどのような議論の経過を経て作られたのかについても記載してください。</a:t>
            </a:r>
          </a:p>
          <a:p>
            <a:pPr marL="182563" indent="-182563"/>
            <a:r>
              <a:rPr kumimoji="1" lang="en-US" altLang="ja-JP" sz="1600" i="1" dirty="0">
                <a:solidFill>
                  <a:schemeClr val="accent1"/>
                </a:solidFill>
              </a:rPr>
              <a:t>※</a:t>
            </a:r>
            <a:r>
              <a:rPr kumimoji="1" lang="ja-JP" altLang="en-US" sz="1600" i="1" dirty="0">
                <a:solidFill>
                  <a:schemeClr val="accent1"/>
                </a:solidFill>
              </a:rPr>
              <a:t>後述の「実施したい脱炭素施策・事業」に関連する部分に絞ってご説明ください。</a:t>
            </a:r>
          </a:p>
        </p:txBody>
      </p:sp>
    </p:spTree>
    <p:extLst>
      <p:ext uri="{BB962C8B-B14F-4D97-AF65-F5344CB8AC3E}">
        <p14:creationId xmlns:p14="http://schemas.microsoft.com/office/powerpoint/2010/main" val="1458886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25EF4AB-BDF8-3243-873D-30A137F36A4A}"/>
              </a:ext>
            </a:extLst>
          </p:cNvPr>
          <p:cNvSpPr txBox="1"/>
          <p:nvPr/>
        </p:nvSpPr>
        <p:spPr>
          <a:xfrm>
            <a:off x="69670" y="148046"/>
            <a:ext cx="9595897" cy="369332"/>
          </a:xfrm>
          <a:prstGeom prst="rect">
            <a:avLst/>
          </a:prstGeom>
          <a:noFill/>
        </p:spPr>
        <p:txBody>
          <a:bodyPr wrap="none" rtlCol="0">
            <a:spAutoFit/>
          </a:bodyPr>
          <a:lstStyle/>
          <a:p>
            <a:pPr marL="285750" indent="-285750">
              <a:buClr>
                <a:srgbClr val="009999"/>
              </a:buClr>
              <a:buFont typeface="Wingdings" panose="05000000000000000000" pitchFamily="2" charset="2"/>
              <a:buChar char="n"/>
            </a:pPr>
            <a:r>
              <a:rPr kumimoji="1" lang="ja-JP" altLang="en-US" b="1" dirty="0"/>
              <a:t>実施したい脱炭素施策・事業及び地域のありたい未来の実現との関係（</a:t>
            </a:r>
            <a:r>
              <a:rPr kumimoji="1" lang="en-US" altLang="ja-JP" b="1" dirty="0"/>
              <a:t>500</a:t>
            </a:r>
            <a:r>
              <a:rPr kumimoji="1" lang="ja-JP" altLang="en-US" b="1" dirty="0"/>
              <a:t>字程度以内）</a:t>
            </a:r>
          </a:p>
        </p:txBody>
      </p:sp>
      <p:sp>
        <p:nvSpPr>
          <p:cNvPr id="2" name="テキスト ボックス 1">
            <a:extLst>
              <a:ext uri="{FF2B5EF4-FFF2-40B4-BE49-F238E27FC236}">
                <a16:creationId xmlns:a16="http://schemas.microsoft.com/office/drawing/2014/main" id="{AB7C9B6F-9E5F-A110-6B1E-1089FE3EFA83}"/>
              </a:ext>
            </a:extLst>
          </p:cNvPr>
          <p:cNvSpPr txBox="1"/>
          <p:nvPr/>
        </p:nvSpPr>
        <p:spPr>
          <a:xfrm>
            <a:off x="322216" y="434647"/>
            <a:ext cx="9161418" cy="1569660"/>
          </a:xfrm>
          <a:prstGeom prst="rect">
            <a:avLst/>
          </a:prstGeom>
          <a:noFill/>
        </p:spPr>
        <p:txBody>
          <a:bodyPr wrap="square" rtlCol="0">
            <a:spAutoFit/>
          </a:bodyPr>
          <a:lstStyle/>
          <a:p>
            <a:pPr marL="182563" indent="-182563"/>
            <a:r>
              <a:rPr kumimoji="1" lang="en-US" altLang="ja-JP" sz="1600" i="1" dirty="0">
                <a:solidFill>
                  <a:schemeClr val="accent1"/>
                </a:solidFill>
              </a:rPr>
              <a:t>※</a:t>
            </a:r>
            <a:r>
              <a:rPr kumimoji="1" lang="ja-JP" altLang="en-US" sz="1600" i="1" dirty="0">
                <a:solidFill>
                  <a:schemeClr val="accent1"/>
                </a:solidFill>
              </a:rPr>
              <a:t>申請者が実施したい脱炭素に関する施策・事業構想の概要や、検討の進捗を記載してください。この際、地域の現状分析を踏まえた上で、なぜこの施策・事業が前述した地域の課題を解決し、地域のありたい未来の実現につながるのかについて論理構造を意識してご説明ください。</a:t>
            </a:r>
            <a:endParaRPr kumimoji="1" lang="en-US" altLang="ja-JP" sz="1600" i="1" dirty="0">
              <a:solidFill>
                <a:schemeClr val="accent1"/>
              </a:solidFill>
            </a:endParaRPr>
          </a:p>
          <a:p>
            <a:pPr marL="182563" indent="-182563"/>
            <a:r>
              <a:rPr kumimoji="1" lang="en-US" altLang="ja-JP" sz="1600" i="1" dirty="0">
                <a:solidFill>
                  <a:schemeClr val="accent1"/>
                </a:solidFill>
              </a:rPr>
              <a:t>※</a:t>
            </a:r>
            <a:r>
              <a:rPr kumimoji="1" lang="ja-JP" altLang="en-US" sz="1600" i="1" dirty="0">
                <a:solidFill>
                  <a:schemeClr val="accent1"/>
                </a:solidFill>
              </a:rPr>
              <a:t>具体的な施策・事業構想がない場合は、申請団体における脱炭素に関わる地域資源の状況や関連計画の策定状況等について記載してください。</a:t>
            </a:r>
          </a:p>
          <a:p>
            <a:pPr marL="182563" indent="-182563"/>
            <a:endParaRPr kumimoji="1" lang="ja-JP" altLang="en-US" sz="1600" i="1" dirty="0">
              <a:solidFill>
                <a:schemeClr val="accent1"/>
              </a:solidFill>
            </a:endParaRPr>
          </a:p>
        </p:txBody>
      </p:sp>
    </p:spTree>
    <p:extLst>
      <p:ext uri="{BB962C8B-B14F-4D97-AF65-F5344CB8AC3E}">
        <p14:creationId xmlns:p14="http://schemas.microsoft.com/office/powerpoint/2010/main" val="2641102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E769974-6322-AA7E-724E-A73088337404}"/>
              </a:ext>
            </a:extLst>
          </p:cNvPr>
          <p:cNvSpPr txBox="1"/>
          <p:nvPr/>
        </p:nvSpPr>
        <p:spPr>
          <a:xfrm>
            <a:off x="88719" y="133350"/>
            <a:ext cx="6364243" cy="369332"/>
          </a:xfrm>
          <a:prstGeom prst="rect">
            <a:avLst/>
          </a:prstGeom>
          <a:noFill/>
        </p:spPr>
        <p:txBody>
          <a:bodyPr wrap="none" rtlCol="0">
            <a:spAutoFit/>
          </a:bodyPr>
          <a:lstStyle/>
          <a:p>
            <a:pPr marL="285750" indent="-285750">
              <a:buClr>
                <a:srgbClr val="009999"/>
              </a:buClr>
              <a:buFont typeface="Wingdings" panose="05000000000000000000" pitchFamily="2" charset="2"/>
              <a:buChar char="n"/>
            </a:pPr>
            <a:r>
              <a:rPr kumimoji="1" lang="ja-JP" altLang="en-US" b="1" dirty="0"/>
              <a:t>事業の計画及び実施に当たっての課題（</a:t>
            </a:r>
            <a:r>
              <a:rPr kumimoji="1" lang="en-US" altLang="ja-JP" b="1" dirty="0"/>
              <a:t>500</a:t>
            </a:r>
            <a:r>
              <a:rPr kumimoji="1" lang="ja-JP" altLang="en-US" b="1" dirty="0"/>
              <a:t>字程度以内）</a:t>
            </a:r>
          </a:p>
        </p:txBody>
      </p:sp>
      <p:sp>
        <p:nvSpPr>
          <p:cNvPr id="3" name="テキスト ボックス 2">
            <a:extLst>
              <a:ext uri="{FF2B5EF4-FFF2-40B4-BE49-F238E27FC236}">
                <a16:creationId xmlns:a16="http://schemas.microsoft.com/office/drawing/2014/main" id="{593FEAA7-E52B-97B2-5542-5C8A8D531C39}"/>
              </a:ext>
            </a:extLst>
          </p:cNvPr>
          <p:cNvSpPr txBox="1"/>
          <p:nvPr/>
        </p:nvSpPr>
        <p:spPr>
          <a:xfrm>
            <a:off x="258535" y="502682"/>
            <a:ext cx="9161418" cy="1569660"/>
          </a:xfrm>
          <a:prstGeom prst="rect">
            <a:avLst/>
          </a:prstGeom>
          <a:noFill/>
        </p:spPr>
        <p:txBody>
          <a:bodyPr wrap="square" rtlCol="0">
            <a:spAutoFit/>
          </a:bodyPr>
          <a:lstStyle/>
          <a:p>
            <a:pPr marL="182563" indent="-182563"/>
            <a:r>
              <a:rPr kumimoji="1" lang="en-US" altLang="ja-JP" sz="1600" i="1" dirty="0">
                <a:solidFill>
                  <a:schemeClr val="accent1"/>
                </a:solidFill>
              </a:rPr>
              <a:t>※</a:t>
            </a:r>
            <a:r>
              <a:rPr kumimoji="1" lang="ja-JP" altLang="en-US" sz="1600" i="1" dirty="0">
                <a:solidFill>
                  <a:schemeClr val="accent1"/>
                </a:solidFill>
              </a:rPr>
              <a:t>前項の施策・事業の実施に当たり、現在、誰が主体となり、どのような体制で取り組もうとしているか（庁内外）、中長期スケジュールがどのようになっているか、直面している課題が何かを記載してください。</a:t>
            </a:r>
            <a:endParaRPr kumimoji="1" lang="en-US" altLang="ja-JP" sz="1600" i="1" dirty="0">
              <a:solidFill>
                <a:schemeClr val="accent1"/>
              </a:solidFill>
            </a:endParaRPr>
          </a:p>
          <a:p>
            <a:pPr marL="182563" indent="-182563"/>
            <a:r>
              <a:rPr kumimoji="1" lang="en-US" altLang="ja-JP" sz="1600" i="1" dirty="0">
                <a:solidFill>
                  <a:schemeClr val="accent1"/>
                </a:solidFill>
              </a:rPr>
              <a:t>※</a:t>
            </a:r>
            <a:r>
              <a:rPr kumimoji="1" lang="ja-JP" altLang="en-US" sz="1600" i="1" dirty="0">
                <a:solidFill>
                  <a:schemeClr val="accent1"/>
                </a:solidFill>
              </a:rPr>
              <a:t>具体的な施策・事業構想がない場合は、現状の脱炭素関連の推進体制（庁内外）や、取組を前に進める上で直面している課題について記載してください。</a:t>
            </a:r>
          </a:p>
          <a:p>
            <a:pPr marL="182563" indent="-182563"/>
            <a:endParaRPr kumimoji="1" lang="ja-JP" altLang="en-US" sz="1600" i="1" dirty="0">
              <a:solidFill>
                <a:schemeClr val="accent1"/>
              </a:solidFill>
            </a:endParaRPr>
          </a:p>
        </p:txBody>
      </p:sp>
    </p:spTree>
    <p:extLst>
      <p:ext uri="{BB962C8B-B14F-4D97-AF65-F5344CB8AC3E}">
        <p14:creationId xmlns:p14="http://schemas.microsoft.com/office/powerpoint/2010/main" val="1875073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E769974-6322-AA7E-724E-A73088337404}"/>
              </a:ext>
            </a:extLst>
          </p:cNvPr>
          <p:cNvSpPr txBox="1"/>
          <p:nvPr/>
        </p:nvSpPr>
        <p:spPr>
          <a:xfrm>
            <a:off x="0" y="27988"/>
            <a:ext cx="7056740"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アドバイザーの受入れ計画・求める助言内容</a:t>
            </a:r>
            <a:r>
              <a:rPr kumimoji="1" lang="ja-JP" altLang="en-US" b="1" dirty="0"/>
              <a:t>（</a:t>
            </a:r>
            <a:r>
              <a:rPr kumimoji="1" lang="en-US" altLang="ja-JP" b="1" dirty="0"/>
              <a:t>500</a:t>
            </a:r>
            <a:r>
              <a:rPr kumimoji="1" lang="ja-JP" altLang="en-US" b="1" dirty="0"/>
              <a:t>字程度以内）</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827D486C-3B59-402B-4854-74DF822E75CC}"/>
              </a:ext>
            </a:extLst>
          </p:cNvPr>
          <p:cNvSpPr txBox="1"/>
          <p:nvPr/>
        </p:nvSpPr>
        <p:spPr>
          <a:xfrm>
            <a:off x="269964" y="408519"/>
            <a:ext cx="9144001" cy="1323439"/>
          </a:xfrm>
          <a:prstGeom prst="rect">
            <a:avLst/>
          </a:prstGeom>
          <a:noFill/>
        </p:spPr>
        <p:txBody>
          <a:bodyPr wrap="square" rtlCol="0">
            <a:spAutoFit/>
          </a:bodyPr>
          <a:lstStyle/>
          <a:p>
            <a:pPr marL="182563" indent="-182563"/>
            <a:r>
              <a:rPr kumimoji="1" lang="en-US" altLang="ja-JP" sz="1600" i="1" dirty="0">
                <a:solidFill>
                  <a:schemeClr val="accent1"/>
                </a:solidFill>
                <a:latin typeface="+mn-ea"/>
              </a:rPr>
              <a:t>※</a:t>
            </a:r>
            <a:r>
              <a:rPr kumimoji="1" lang="ja-JP" altLang="en-US" sz="1600" i="1" dirty="0">
                <a:solidFill>
                  <a:schemeClr val="accent1"/>
                </a:solidFill>
                <a:latin typeface="+mn-ea"/>
              </a:rPr>
              <a:t>事業実施にあたっての課題を解決するため、アドバイザーに求める助言内容を記載してください。また、アドバイザーを受入れる時期を含めて、前項で挙げた脱炭素施策・事業に関して、令和７年度の年間スケジュールと令和７年度末までに達成していたい目標を具体的に記載してください。</a:t>
            </a:r>
            <a:endParaRPr kumimoji="1" lang="en-US" altLang="ja-JP" sz="1600" i="1" dirty="0">
              <a:solidFill>
                <a:schemeClr val="accent1"/>
              </a:solidFill>
              <a:latin typeface="+mn-ea"/>
            </a:endParaRPr>
          </a:p>
          <a:p>
            <a:pPr marL="182563" indent="-182563"/>
            <a:r>
              <a:rPr kumimoji="1" lang="en-US" altLang="ja-JP" sz="1600" i="1" dirty="0">
                <a:solidFill>
                  <a:schemeClr val="accent1"/>
                </a:solidFill>
                <a:latin typeface="+mn-ea"/>
              </a:rPr>
              <a:t>※</a:t>
            </a:r>
            <a:r>
              <a:rPr kumimoji="1" lang="ja-JP" altLang="en-US" sz="1600" i="1" dirty="0">
                <a:solidFill>
                  <a:schemeClr val="accent1"/>
                </a:solidFill>
                <a:latin typeface="+mn-ea"/>
              </a:rPr>
              <a:t>アドバイザーを受け入れる際に、誰を出席者としてどのような会議・打合せ・視察等を行いたいのか、具体的に記載してください。</a:t>
            </a:r>
          </a:p>
        </p:txBody>
      </p:sp>
    </p:spTree>
    <p:extLst>
      <p:ext uri="{BB962C8B-B14F-4D97-AF65-F5344CB8AC3E}">
        <p14:creationId xmlns:p14="http://schemas.microsoft.com/office/powerpoint/2010/main" val="2402919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EDBA2-B407-F186-D880-259F8BEA031E}"/>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1FBD7DF5-40DE-2735-B21D-22BF3A03C70E}"/>
              </a:ext>
            </a:extLst>
          </p:cNvPr>
          <p:cNvSpPr txBox="1"/>
          <p:nvPr/>
        </p:nvSpPr>
        <p:spPr>
          <a:xfrm>
            <a:off x="0" y="27988"/>
            <a:ext cx="4859022"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アドバイザーに求める助言内容　（項目）</a:t>
            </a:r>
          </a:p>
        </p:txBody>
      </p:sp>
      <p:sp>
        <p:nvSpPr>
          <p:cNvPr id="4" name="テキスト ボックス 3">
            <a:extLst>
              <a:ext uri="{FF2B5EF4-FFF2-40B4-BE49-F238E27FC236}">
                <a16:creationId xmlns:a16="http://schemas.microsoft.com/office/drawing/2014/main" id="{C346BCA2-91EC-7455-60E9-7C21F8A6836E}"/>
              </a:ext>
            </a:extLst>
          </p:cNvPr>
          <p:cNvSpPr txBox="1"/>
          <p:nvPr/>
        </p:nvSpPr>
        <p:spPr>
          <a:xfrm>
            <a:off x="269964" y="408519"/>
            <a:ext cx="9144001" cy="307777"/>
          </a:xfrm>
          <a:prstGeom prst="rect">
            <a:avLst/>
          </a:prstGeom>
          <a:noFill/>
        </p:spPr>
        <p:txBody>
          <a:bodyPr wrap="square" rtlCol="0">
            <a:spAutoFit/>
          </a:bodyPr>
          <a:lstStyle/>
          <a:p>
            <a:pPr marL="182563" indent="-182563"/>
            <a:r>
              <a:rPr kumimoji="1" lang="en-US" altLang="ja-JP" sz="1400" i="1" dirty="0">
                <a:solidFill>
                  <a:schemeClr val="accent1"/>
                </a:solidFill>
                <a:latin typeface="+mn-ea"/>
              </a:rPr>
              <a:t>※</a:t>
            </a:r>
            <a:r>
              <a:rPr kumimoji="1" lang="ja-JP" altLang="en-US" sz="1400" i="1" dirty="0">
                <a:solidFill>
                  <a:schemeClr val="accent1"/>
                </a:solidFill>
                <a:latin typeface="+mn-ea"/>
              </a:rPr>
              <a:t>求める助言内容について☑をお願いいたします。</a:t>
            </a:r>
          </a:p>
        </p:txBody>
      </p:sp>
      <p:sp>
        <p:nvSpPr>
          <p:cNvPr id="3" name="テキスト ボックス 2">
            <a:extLst>
              <a:ext uri="{FF2B5EF4-FFF2-40B4-BE49-F238E27FC236}">
                <a16:creationId xmlns:a16="http://schemas.microsoft.com/office/drawing/2014/main" id="{EEB9C012-2F94-17C7-937B-020F75148153}"/>
              </a:ext>
            </a:extLst>
          </p:cNvPr>
          <p:cNvSpPr txBox="1"/>
          <p:nvPr/>
        </p:nvSpPr>
        <p:spPr>
          <a:xfrm>
            <a:off x="136614" y="809625"/>
            <a:ext cx="3698448" cy="5632311"/>
          </a:xfrm>
          <a:prstGeom prst="rect">
            <a:avLst/>
          </a:prstGeom>
          <a:noFill/>
        </p:spPr>
        <p:txBody>
          <a:bodyPr wrap="none" rtlCol="0">
            <a:spAutoFit/>
          </a:bodyPr>
          <a:lstStyle/>
          <a:p>
            <a:r>
              <a:rPr kumimoji="1" lang="ja-JP" altLang="en-US" b="1" dirty="0">
                <a:latin typeface="+mn-ea"/>
              </a:rPr>
              <a:t>再度エネ種別等</a:t>
            </a:r>
            <a:endParaRPr kumimoji="1" lang="en-US" altLang="ja-JP" b="1" dirty="0">
              <a:latin typeface="+mn-ea"/>
            </a:endParaRPr>
          </a:p>
          <a:p>
            <a:pPr marL="279400"/>
            <a:r>
              <a:rPr kumimoji="1" lang="ja-JP" altLang="en-US" dirty="0">
                <a:latin typeface="+mn-ea"/>
                <a:cs typeface="ＭＳ Ｐゴシック" panose="020B0600070205080204" pitchFamily="50" charset="-128"/>
              </a:rPr>
              <a:t>□</a:t>
            </a:r>
            <a:r>
              <a:rPr kumimoji="1" lang="ja-JP" altLang="en-US" sz="1800" dirty="0">
                <a:effectLst/>
                <a:latin typeface="+mn-ea"/>
                <a:cs typeface="ＭＳ Ｐゴシック" panose="020B0600070205080204" pitchFamily="50" charset="-128"/>
              </a:rPr>
              <a:t>太</a:t>
            </a:r>
            <a:r>
              <a:rPr lang="ja-JP" altLang="ja-JP" sz="1800" dirty="0">
                <a:effectLst/>
                <a:latin typeface="+mn-ea"/>
                <a:cs typeface="ＭＳ Ｐゴシック" panose="020B0600070205080204" pitchFamily="50" charset="-128"/>
              </a:rPr>
              <a:t>陽光</a:t>
            </a:r>
          </a:p>
          <a:p>
            <a:pPr marL="279400"/>
            <a:r>
              <a:rPr kumimoji="1" lang="ja-JP" altLang="en-US" dirty="0">
                <a:latin typeface="+mn-ea"/>
                <a:cs typeface="ＭＳ Ｐゴシック" panose="020B0600070205080204" pitchFamily="50" charset="-128"/>
              </a:rPr>
              <a:t>□ </a:t>
            </a:r>
            <a:r>
              <a:rPr lang="en-US" altLang="ja-JP" sz="1800" dirty="0">
                <a:effectLst/>
                <a:latin typeface="+mn-ea"/>
                <a:cs typeface="ＭＳ Ｐゴシック" panose="020B0600070205080204" pitchFamily="50" charset="-128"/>
              </a:rPr>
              <a:t>PPA</a:t>
            </a:r>
            <a:endParaRPr lang="ja-JP"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 </a:t>
            </a:r>
            <a:r>
              <a:rPr lang="en-US" altLang="ja-JP" sz="1800" dirty="0">
                <a:effectLst/>
                <a:latin typeface="+mn-ea"/>
                <a:cs typeface="ＭＳ Ｐゴシック" panose="020B0600070205080204" pitchFamily="50" charset="-128"/>
              </a:rPr>
              <a:t>VPP</a:t>
            </a:r>
            <a:endParaRPr lang="ja-JP"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営農型ソーラーシェアリング</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風力</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水素</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木質バイオマス</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小水力</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温泉配湯、温泉熱</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バイオガス（畜産）</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バイオガス（生ごみ）</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ごみ発電</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廃棄物由来燃料</a:t>
            </a:r>
          </a:p>
          <a:p>
            <a:pPr marL="279400"/>
            <a:r>
              <a:rPr kumimoji="1" lang="ja-JP" altLang="en-US" dirty="0">
                <a:latin typeface="+mn-ea"/>
                <a:cs typeface="ＭＳ Ｐゴシック" panose="020B0600070205080204" pitchFamily="50" charset="-128"/>
              </a:rPr>
              <a:t>□</a:t>
            </a:r>
            <a:r>
              <a:rPr lang="ja-JP" altLang="ja-JP" dirty="0">
                <a:latin typeface="+mn-ea"/>
              </a:rPr>
              <a:t>防災</a:t>
            </a:r>
            <a:r>
              <a:rPr lang="ja-JP" altLang="ja-JP" sz="1800" dirty="0">
                <a:effectLst/>
                <a:latin typeface="+mn-ea"/>
                <a:cs typeface="ＭＳ Ｐゴシック" panose="020B0600070205080204" pitchFamily="50" charset="-128"/>
              </a:rPr>
              <a:t>レジリエンス</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地域マイクログリッド</a:t>
            </a:r>
          </a:p>
          <a:p>
            <a:pPr marL="279400"/>
            <a:r>
              <a:rPr kumimoji="1" lang="ja-JP" altLang="en-US" dirty="0">
                <a:latin typeface="+mn-ea"/>
                <a:cs typeface="ＭＳ Ｐゴシック" panose="020B0600070205080204" pitchFamily="50" charset="-128"/>
              </a:rPr>
              <a:t>□ </a:t>
            </a:r>
            <a:r>
              <a:rPr lang="en-US" altLang="ja-JP" sz="1800" dirty="0">
                <a:effectLst/>
                <a:latin typeface="+mn-ea"/>
                <a:cs typeface="ＭＳ Ｐゴシック" panose="020B0600070205080204" pitchFamily="50" charset="-128"/>
              </a:rPr>
              <a:t>EV</a:t>
            </a:r>
            <a:r>
              <a:rPr lang="ja-JP" altLang="ja-JP" sz="1800" dirty="0">
                <a:effectLst/>
                <a:latin typeface="+mn-ea"/>
                <a:cs typeface="ＭＳ Ｐゴシック" panose="020B0600070205080204" pitchFamily="50" charset="-128"/>
              </a:rPr>
              <a:t>・モビリティ</a:t>
            </a:r>
            <a:endParaRPr lang="en-US" altLang="ja-JP" sz="1800" dirty="0">
              <a:effectLst/>
              <a:latin typeface="+mn-ea"/>
              <a:cs typeface="ＭＳ Ｐゴシック" panose="020B0600070205080204" pitchFamily="50" charset="-128"/>
            </a:endParaRPr>
          </a:p>
          <a:p>
            <a:pPr marL="279400"/>
            <a:r>
              <a:rPr lang="ja-JP" altLang="en-US" dirty="0">
                <a:latin typeface="+mn-ea"/>
                <a:cs typeface="ＭＳ Ｐゴシック" panose="020B0600070205080204" pitchFamily="50" charset="-128"/>
              </a:rPr>
              <a:t>□その他（　）</a:t>
            </a:r>
            <a:endParaRPr lang="ja-JP" altLang="ja-JP" sz="1800" dirty="0">
              <a:effectLst/>
              <a:latin typeface="+mn-ea"/>
              <a:cs typeface="ＭＳ Ｐゴシック" panose="020B0600070205080204" pitchFamily="50" charset="-128"/>
            </a:endParaRPr>
          </a:p>
          <a:p>
            <a:endParaRPr kumimoji="1" lang="en-US" altLang="ja-JP" dirty="0"/>
          </a:p>
          <a:p>
            <a:endParaRPr kumimoji="1" lang="ja-JP" altLang="en-US" dirty="0"/>
          </a:p>
        </p:txBody>
      </p:sp>
      <p:sp>
        <p:nvSpPr>
          <p:cNvPr id="6" name="テキスト ボックス 5">
            <a:extLst>
              <a:ext uri="{FF2B5EF4-FFF2-40B4-BE49-F238E27FC236}">
                <a16:creationId xmlns:a16="http://schemas.microsoft.com/office/drawing/2014/main" id="{F24FF0F2-8DEF-6CEB-BD44-A563BAC93571}"/>
              </a:ext>
            </a:extLst>
          </p:cNvPr>
          <p:cNvSpPr txBox="1"/>
          <p:nvPr/>
        </p:nvSpPr>
        <p:spPr>
          <a:xfrm>
            <a:off x="4460964" y="838200"/>
            <a:ext cx="5083443" cy="6463308"/>
          </a:xfrm>
          <a:prstGeom prst="rect">
            <a:avLst/>
          </a:prstGeom>
          <a:noFill/>
        </p:spPr>
        <p:txBody>
          <a:bodyPr wrap="none" rtlCol="0">
            <a:spAutoFit/>
          </a:bodyPr>
          <a:lstStyle/>
          <a:p>
            <a:r>
              <a:rPr kumimoji="1" lang="ja-JP" altLang="en-US" b="1" dirty="0">
                <a:latin typeface="+mn-ea"/>
              </a:rPr>
              <a:t>相談事項等</a:t>
            </a:r>
            <a:endParaRPr kumimoji="1" lang="en-US" altLang="ja-JP" b="1" dirty="0">
              <a:latin typeface="+mn-ea"/>
            </a:endParaRPr>
          </a:p>
          <a:p>
            <a:pPr marL="279400"/>
            <a:r>
              <a:rPr kumimoji="1" lang="ja-JP" altLang="en-US" dirty="0">
                <a:latin typeface="+mn-ea"/>
                <a:cs typeface="ＭＳ Ｐゴシック" panose="020B0600070205080204" pitchFamily="50" charset="-128"/>
              </a:rPr>
              <a:t>＜ビジョンや方針の作成＞</a:t>
            </a:r>
            <a:endParaRPr kumimoji="1" lang="en-US" altLang="ja-JP" dirty="0">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初期段階におけるビジョン・方向性の検討</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ポテンシャル調査</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区域施策編の策定</a:t>
            </a:r>
            <a:endParaRPr lang="en-US" altLang="ja-JP" sz="1800" dirty="0">
              <a:effectLst/>
              <a:latin typeface="+mn-ea"/>
              <a:cs typeface="ＭＳ Ｐゴシック" panose="020B0600070205080204" pitchFamily="50" charset="-128"/>
            </a:endParaRPr>
          </a:p>
          <a:p>
            <a:pPr marL="279400"/>
            <a:endParaRPr lang="en-US"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＜体制づくり・合意形成＞</a:t>
            </a:r>
            <a:endParaRPr kumimoji="1" lang="en-US" altLang="ja-JP" dirty="0">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地域間連携</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官民連携</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庁内連携</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住民や事業者との合意形成</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意識啓発・行動変容</a:t>
            </a:r>
            <a:endParaRPr lang="en-US" altLang="ja-JP" sz="1800" dirty="0">
              <a:effectLst/>
              <a:latin typeface="+mn-ea"/>
              <a:cs typeface="ＭＳ Ｐゴシック" panose="020B0600070205080204" pitchFamily="50" charset="-128"/>
            </a:endParaRPr>
          </a:p>
          <a:p>
            <a:pPr marL="279400"/>
            <a:endParaRPr kumimoji="1" lang="en-US" altLang="ja-JP" dirty="0">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＜事業実施＞</a:t>
            </a:r>
            <a:endParaRPr lang="ja-JP"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事業計画・事業性評価</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事業体制構築</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地域新電力</a:t>
            </a:r>
            <a:endParaRPr lang="en-US"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資金調達</a:t>
            </a:r>
            <a:endParaRPr lang="en-US"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dirty="0">
                <a:latin typeface="+mn-ea"/>
              </a:rPr>
              <a:t>熱供給</a:t>
            </a:r>
            <a:endParaRPr lang="en-US" altLang="ja-JP" dirty="0">
              <a:latin typeface="+mn-ea"/>
            </a:endParaRPr>
          </a:p>
          <a:p>
            <a:pPr marL="279400"/>
            <a:endParaRPr lang="ja-JP" altLang="ja-JP" dirty="0">
              <a:latin typeface="+mn-ea"/>
            </a:endParaRPr>
          </a:p>
          <a:p>
            <a:pPr marL="279400"/>
            <a:r>
              <a:rPr kumimoji="1" lang="ja-JP" altLang="en-US" dirty="0">
                <a:latin typeface="+mn-ea"/>
                <a:cs typeface="ＭＳ Ｐゴシック" panose="020B0600070205080204" pitchFamily="50" charset="-128"/>
              </a:rPr>
              <a:t>□</a:t>
            </a:r>
            <a:r>
              <a:rPr lang="ja-JP" altLang="ja-JP" dirty="0">
                <a:latin typeface="+mn-ea"/>
              </a:rPr>
              <a:t>その他</a:t>
            </a:r>
            <a:r>
              <a:rPr lang="ja-JP" altLang="en-US" dirty="0">
                <a:latin typeface="+mn-ea"/>
              </a:rPr>
              <a:t>（　）</a:t>
            </a:r>
            <a:endParaRPr lang="ja-JP" altLang="ja-JP" dirty="0">
              <a:latin typeface="+mn-ea"/>
            </a:endParaRPr>
          </a:p>
          <a:p>
            <a:endParaRPr kumimoji="1" lang="en-US" altLang="ja-JP" dirty="0"/>
          </a:p>
          <a:p>
            <a:endParaRPr kumimoji="1" lang="ja-JP" altLang="en-US" dirty="0"/>
          </a:p>
        </p:txBody>
      </p:sp>
    </p:spTree>
    <p:extLst>
      <p:ext uri="{BB962C8B-B14F-4D97-AF65-F5344CB8AC3E}">
        <p14:creationId xmlns:p14="http://schemas.microsoft.com/office/powerpoint/2010/main" val="138014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D50FBA-BF89-171B-96A4-FC7D3652712A}"/>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46BEDDB-C446-BD4C-74B5-F8CC8E10EB0A}"/>
              </a:ext>
            </a:extLst>
          </p:cNvPr>
          <p:cNvSpPr txBox="1"/>
          <p:nvPr/>
        </p:nvSpPr>
        <p:spPr>
          <a:xfrm>
            <a:off x="0" y="27988"/>
            <a:ext cx="2781531"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派遣希望アドバイザー</a:t>
            </a:r>
          </a:p>
        </p:txBody>
      </p:sp>
      <p:sp>
        <p:nvSpPr>
          <p:cNvPr id="4" name="テキスト ボックス 3">
            <a:extLst>
              <a:ext uri="{FF2B5EF4-FFF2-40B4-BE49-F238E27FC236}">
                <a16:creationId xmlns:a16="http://schemas.microsoft.com/office/drawing/2014/main" id="{C13AADAE-7E3C-EE03-7FF1-A2167E99C996}"/>
              </a:ext>
            </a:extLst>
          </p:cNvPr>
          <p:cNvSpPr txBox="1"/>
          <p:nvPr/>
        </p:nvSpPr>
        <p:spPr>
          <a:xfrm>
            <a:off x="102325" y="456844"/>
            <a:ext cx="9144001" cy="3970318"/>
          </a:xfrm>
          <a:prstGeom prst="rect">
            <a:avLst/>
          </a:prstGeom>
          <a:noFill/>
        </p:spPr>
        <p:txBody>
          <a:bodyPr wrap="square" rtlCol="0">
            <a:spAutoFit/>
          </a:bodyPr>
          <a:lstStyle/>
          <a:p>
            <a:pPr marL="182563" indent="-182563"/>
            <a:r>
              <a:rPr lang="ja-JP" altLang="en-US" dirty="0"/>
              <a:t>希望アドバイザーを御記入ください。</a:t>
            </a:r>
            <a:endParaRPr lang="en-US" altLang="ja-JP" dirty="0"/>
          </a:p>
          <a:p>
            <a:pPr marL="182563" indent="-182563"/>
            <a:r>
              <a:rPr lang="ja-JP" altLang="en-US" dirty="0"/>
              <a:t>　　なおすべて埋めていただく必要はなく、希望なしでも構いません。</a:t>
            </a:r>
            <a:endParaRPr lang="en-US" altLang="ja-JP" dirty="0"/>
          </a:p>
          <a:p>
            <a:pPr marL="182563" indent="-182563"/>
            <a:r>
              <a:rPr lang="ja-JP" altLang="en-US" dirty="0"/>
              <a:t>第１希望：</a:t>
            </a:r>
            <a:endParaRPr lang="en-US" altLang="ja-JP" dirty="0"/>
          </a:p>
          <a:p>
            <a:pPr marL="182563" indent="-182563"/>
            <a:r>
              <a:rPr lang="ja-JP" altLang="en-US" dirty="0"/>
              <a:t>第２希望：</a:t>
            </a:r>
            <a:endParaRPr lang="en-US" altLang="ja-JP" dirty="0"/>
          </a:p>
          <a:p>
            <a:pPr marL="182563" indent="-182563"/>
            <a:r>
              <a:rPr lang="ja-JP" altLang="en-US" dirty="0"/>
              <a:t>第３希望：</a:t>
            </a:r>
            <a:endParaRPr lang="en-US" altLang="ja-JP" dirty="0"/>
          </a:p>
          <a:p>
            <a:pPr marL="182563" indent="-182563"/>
            <a:r>
              <a:rPr lang="ja-JP" altLang="en-US" dirty="0"/>
              <a:t>第４希望：</a:t>
            </a:r>
            <a:endParaRPr lang="en-US" altLang="ja-JP" dirty="0"/>
          </a:p>
          <a:p>
            <a:pPr marL="182563" indent="-182563"/>
            <a:r>
              <a:rPr lang="ja-JP" altLang="en-US" dirty="0"/>
              <a:t>第５希望：</a:t>
            </a:r>
            <a:endParaRPr lang="en-US" altLang="ja-JP" dirty="0"/>
          </a:p>
          <a:p>
            <a:pPr marL="182563" indent="-182563"/>
            <a:endParaRPr lang="en-US" altLang="ja-JP" dirty="0"/>
          </a:p>
          <a:p>
            <a:r>
              <a:rPr lang="ja-JP" altLang="en-US" dirty="0"/>
              <a:t>理由：</a:t>
            </a:r>
            <a:endParaRPr lang="en-US" altLang="ja-JP" dirty="0"/>
          </a:p>
          <a:p>
            <a:endParaRPr lang="ja-JP" altLang="en-US" dirty="0"/>
          </a:p>
          <a:p>
            <a:r>
              <a:rPr kumimoji="1" lang="en-US" altLang="ja-JP" sz="1800" i="1" dirty="0">
                <a:solidFill>
                  <a:schemeClr val="accent1"/>
                </a:solidFill>
                <a:latin typeface="+mn-ea"/>
              </a:rPr>
              <a:t>※</a:t>
            </a:r>
            <a:r>
              <a:rPr kumimoji="1" lang="ja-JP" altLang="en-US" sz="1800" i="1" dirty="0">
                <a:solidFill>
                  <a:schemeClr val="accent1"/>
                </a:solidFill>
                <a:latin typeface="+mn-ea"/>
              </a:rPr>
              <a:t>派遣希望のアドバイザーとの間にこれまで何か関わりがあれば、「理由」欄に記載してください。（例）審議会の委員を務めてもらったことがある、何らかの事業を外注したことがある　</a:t>
            </a:r>
            <a:r>
              <a:rPr kumimoji="1" lang="en-US" altLang="ja-JP" sz="1800" i="1" dirty="0" err="1">
                <a:solidFill>
                  <a:schemeClr val="accent1"/>
                </a:solidFill>
                <a:latin typeface="+mn-ea"/>
              </a:rPr>
              <a:t>etc</a:t>
            </a:r>
            <a:endParaRPr kumimoji="1" lang="en-US" altLang="ja-JP" sz="1800" i="1" dirty="0">
              <a:solidFill>
                <a:schemeClr val="accent1"/>
              </a:solidFill>
              <a:latin typeface="+mn-ea"/>
            </a:endParaRPr>
          </a:p>
          <a:p>
            <a:endParaRPr lang="en-US" altLang="ja-JP" dirty="0"/>
          </a:p>
        </p:txBody>
      </p:sp>
    </p:spTree>
    <p:extLst>
      <p:ext uri="{BB962C8B-B14F-4D97-AF65-F5344CB8AC3E}">
        <p14:creationId xmlns:p14="http://schemas.microsoft.com/office/powerpoint/2010/main" val="1718360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27B2F-D26C-C93E-D040-D3D56D4F947E}"/>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50EFBA0-04CA-96B8-A4D3-A6DF44CF5E8E}"/>
              </a:ext>
            </a:extLst>
          </p:cNvPr>
          <p:cNvSpPr txBox="1"/>
          <p:nvPr/>
        </p:nvSpPr>
        <p:spPr>
          <a:xfrm>
            <a:off x="0" y="27988"/>
            <a:ext cx="5089855"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その他、特記事項があれば御記載ください。</a:t>
            </a:r>
          </a:p>
        </p:txBody>
      </p:sp>
    </p:spTree>
    <p:extLst>
      <p:ext uri="{BB962C8B-B14F-4D97-AF65-F5344CB8AC3E}">
        <p14:creationId xmlns:p14="http://schemas.microsoft.com/office/powerpoint/2010/main" val="2353806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F62FB-01CF-6A76-0B0D-7A0112D5878E}"/>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E5FC676-448B-C49A-DFDE-CF33B15D3DC1}"/>
              </a:ext>
            </a:extLst>
          </p:cNvPr>
          <p:cNvSpPr txBox="1"/>
          <p:nvPr/>
        </p:nvSpPr>
        <p:spPr>
          <a:xfrm>
            <a:off x="0" y="27988"/>
            <a:ext cx="8552341"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「脱炭素まちづくりアドバイザー制度」を知ったきっかけを教えてください。</a:t>
            </a:r>
          </a:p>
        </p:txBody>
      </p:sp>
      <p:sp>
        <p:nvSpPr>
          <p:cNvPr id="4" name="テキスト ボックス 3">
            <a:extLst>
              <a:ext uri="{FF2B5EF4-FFF2-40B4-BE49-F238E27FC236}">
                <a16:creationId xmlns:a16="http://schemas.microsoft.com/office/drawing/2014/main" id="{DE9FCF38-2359-E03F-CF24-A9581383F247}"/>
              </a:ext>
            </a:extLst>
          </p:cNvPr>
          <p:cNvSpPr txBox="1"/>
          <p:nvPr/>
        </p:nvSpPr>
        <p:spPr>
          <a:xfrm>
            <a:off x="269964" y="408519"/>
            <a:ext cx="9144001" cy="338554"/>
          </a:xfrm>
          <a:prstGeom prst="rect">
            <a:avLst/>
          </a:prstGeom>
          <a:noFill/>
        </p:spPr>
        <p:txBody>
          <a:bodyPr wrap="square" rtlCol="0">
            <a:spAutoFit/>
          </a:bodyPr>
          <a:lstStyle/>
          <a:p>
            <a:pPr marL="182563" indent="-182563"/>
            <a:r>
              <a:rPr kumimoji="1" lang="en-US" altLang="ja-JP" sz="1600" i="1" dirty="0">
                <a:solidFill>
                  <a:schemeClr val="accent1"/>
                </a:solidFill>
                <a:latin typeface="+mn-ea"/>
              </a:rPr>
              <a:t>※</a:t>
            </a:r>
            <a:r>
              <a:rPr kumimoji="1" lang="ja-JP" altLang="en-US" sz="1600" i="1" dirty="0">
                <a:solidFill>
                  <a:schemeClr val="accent1"/>
                </a:solidFill>
                <a:latin typeface="+mn-ea"/>
              </a:rPr>
              <a:t>☑をお願いいたします。（以下より選択、複数可）</a:t>
            </a:r>
          </a:p>
        </p:txBody>
      </p:sp>
      <p:sp>
        <p:nvSpPr>
          <p:cNvPr id="3" name="テキスト ボックス 2">
            <a:extLst>
              <a:ext uri="{FF2B5EF4-FFF2-40B4-BE49-F238E27FC236}">
                <a16:creationId xmlns:a16="http://schemas.microsoft.com/office/drawing/2014/main" id="{5C991A5A-8F8E-0534-5C17-402407F191BF}"/>
              </a:ext>
            </a:extLst>
          </p:cNvPr>
          <p:cNvSpPr txBox="1"/>
          <p:nvPr/>
        </p:nvSpPr>
        <p:spPr>
          <a:xfrm>
            <a:off x="734683" y="1602802"/>
            <a:ext cx="8436634" cy="4247317"/>
          </a:xfrm>
          <a:prstGeom prst="rect">
            <a:avLst/>
          </a:prstGeom>
          <a:noFill/>
        </p:spPr>
        <p:txBody>
          <a:bodyPr wrap="square" rtlCol="0">
            <a:spAutoFit/>
          </a:bodyPr>
          <a:lstStyle/>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環境省の報道発表</a:t>
            </a:r>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endPar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環境省または地方環境事務所からの事務連絡</a:t>
            </a: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公式</a:t>
            </a:r>
            <a:r>
              <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rPr>
              <a:t>HP</a:t>
            </a:r>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または環境省</a:t>
            </a:r>
            <a:r>
              <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rPr>
              <a:t>HP</a:t>
            </a: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各種メールマガジン</a:t>
            </a: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各種</a:t>
            </a:r>
            <a:r>
              <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rPr>
              <a:t>SNS</a:t>
            </a: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知人や関係者からの紹介</a:t>
            </a: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その他（　　）</a:t>
            </a:r>
          </a:p>
          <a:p>
            <a:pPr marL="279400"/>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endParaRPr kumimoji="1" lang="ja-JP" altLang="en-US" dirty="0"/>
          </a:p>
        </p:txBody>
      </p:sp>
    </p:spTree>
    <p:extLst>
      <p:ext uri="{BB962C8B-B14F-4D97-AF65-F5344CB8AC3E}">
        <p14:creationId xmlns:p14="http://schemas.microsoft.com/office/powerpoint/2010/main" val="41199060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966</Words>
  <PresentationFormat>A4 210 x 297 mm</PresentationFormat>
  <Paragraphs>96</Paragraphs>
  <Slides>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ＭＳ Ｐゴシック</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