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60" r:id="rId2"/>
    <p:sldId id="257" r:id="rId3"/>
    <p:sldId id="267" r:id="rId4"/>
    <p:sldId id="259" r:id="rId5"/>
    <p:sldId id="264" r:id="rId6"/>
    <p:sldId id="265" r:id="rId7"/>
    <p:sldId id="266" r:id="rId8"/>
    <p:sldId id="268" r:id="rId9"/>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深津 英里（ERI FUKATSU）" initials="深津" lastIdx="1" clrIdx="0">
    <p:extLst>
      <p:ext uri="{19B8F6BF-5375-455C-9EA6-DF929625EA0E}">
        <p15:presenceInfo xmlns:p15="http://schemas.microsoft.com/office/powerpoint/2012/main" userId="S::FUKATS01@moe.go.jp::820e24cc-c272-4601-a812-01d18cea6c1e" providerId="AD"/>
      </p:ext>
    </p:extLst>
  </p:cmAuthor>
  <p:cmAuthor id="2" name="佐々木 真二郎（SHINJIRO SASAKI）" initials="佐々木" lastIdx="1" clrIdx="1">
    <p:extLst>
      <p:ext uri="{19B8F6BF-5375-455C-9EA6-DF929625EA0E}">
        <p15:presenceInfo xmlns:p15="http://schemas.microsoft.com/office/powerpoint/2012/main" userId="S::SASAKI17@moe.go.jp::47c24de1-6782-4109-a446-811dc18ed028" providerId="AD"/>
      </p:ext>
    </p:extLst>
  </p:cmAuthor>
  <p:cmAuthor id="3" name="加藤 久乃（HISANO KATO）" initials="加藤" lastIdx="1" clrIdx="2">
    <p:extLst>
      <p:ext uri="{19B8F6BF-5375-455C-9EA6-DF929625EA0E}">
        <p15:presenceInfo xmlns:p15="http://schemas.microsoft.com/office/powerpoint/2012/main" userId="S::KATO96@moe.go.jp::7fa5040d-e1d8-4443-adfd-86e2387bf992" providerId="AD"/>
      </p:ext>
    </p:extLst>
  </p:cmAuthor>
  <p:cmAuthor id="4" name="環境省" initials="T" lastIdx="1" clrIdx="3">
    <p:extLst>
      <p:ext uri="{19B8F6BF-5375-455C-9EA6-DF929625EA0E}">
        <p15:presenceInfo xmlns:p15="http://schemas.microsoft.com/office/powerpoint/2012/main" userId="環境省" providerId="None"/>
      </p:ext>
    </p:extLst>
  </p:cmAuthor>
  <p:cmAuthor id="5" name="ほのか 安藤" initials="ほ安" lastIdx="1" clrIdx="4">
    <p:extLst>
      <p:ext uri="{19B8F6BF-5375-455C-9EA6-DF929625EA0E}">
        <p15:presenceInfo xmlns:p15="http://schemas.microsoft.com/office/powerpoint/2012/main" userId="S::ANDO25@moe.go.jp::bfb09e20-8b2e-4344-a820-a969f6e55259" providerId="AD"/>
      </p:ext>
    </p:extLst>
  </p:cmAuthor>
  <p:cmAuthor id="6" name="菅谷 真実（MAMI SUGAYA）" initials="真菅" lastIdx="3" clrIdx="5">
    <p:extLst>
      <p:ext uri="{19B8F6BF-5375-455C-9EA6-DF929625EA0E}">
        <p15:presenceInfo xmlns:p15="http://schemas.microsoft.com/office/powerpoint/2012/main" userId="S::SUGAYA06@moe.go.jp::2eaf6b55-3594-4b03-a63c-00ffca53444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F3F2F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1332" y="114"/>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notesMasters/notesMaster1.xml" Type="http://schemas.openxmlformats.org/officeDocument/2006/relationships/notesMaster"/><Relationship Id="rId11" Target="commentAuthors.xml" Type="http://schemas.openxmlformats.org/officeDocument/2006/relationships/commentAuthors"/><Relationship Id="rId12" Target="presProps.xml" Type="http://schemas.openxmlformats.org/officeDocument/2006/relationships/presProps"/><Relationship Id="rId13" Target="viewProps.xml" Type="http://schemas.openxmlformats.org/officeDocument/2006/relationships/viewProps"/><Relationship Id="rId14" Target="theme/theme1.xml" Type="http://schemas.openxmlformats.org/officeDocument/2006/relationships/theme"/><Relationship Id="rId15"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A2DADE55-D3C3-462C-A805-067F1448E4B7}" type="datetimeFigureOut">
              <a:rPr kumimoji="1" lang="ja-JP" altLang="en-US" smtClean="0"/>
              <a:t>2025/2/20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C094BE9F-EF1D-46D3-BE21-E1D80EA5E93B}" type="slidenum">
              <a:rPr kumimoji="1" lang="ja-JP" altLang="en-US" smtClean="0"/>
              <a:t>‹#›</a:t>
            </a:fld>
            <a:endParaRPr kumimoji="1" lang="ja-JP" altLang="en-US"/>
          </a:p>
        </p:txBody>
      </p:sp>
    </p:spTree>
    <p:extLst>
      <p:ext uri="{BB962C8B-B14F-4D97-AF65-F5344CB8AC3E}">
        <p14:creationId xmlns:p14="http://schemas.microsoft.com/office/powerpoint/2010/main" val="28595113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1E7CC6E-3F0E-4065-BD27-907BB0C3A14D}" type="datetimeFigureOut">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1880289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E7CC6E-3F0E-4065-BD27-907BB0C3A14D}" type="datetimeFigureOut">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2029829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E7CC6E-3F0E-4065-BD27-907BB0C3A14D}" type="datetimeFigureOut">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4118060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E7CC6E-3F0E-4065-BD27-907BB0C3A14D}" type="datetimeFigureOut">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1846557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1E7CC6E-3F0E-4065-BD27-907BB0C3A14D}" type="datetimeFigureOut">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290871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1E7CC6E-3F0E-4065-BD27-907BB0C3A14D}" type="datetimeFigureOut">
              <a:rPr kumimoji="1" lang="ja-JP" altLang="en-US" smtClean="0"/>
              <a:t>2025/2/20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1335980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1E7CC6E-3F0E-4065-BD27-907BB0C3A14D}" type="datetimeFigureOut">
              <a:rPr kumimoji="1" lang="ja-JP" altLang="en-US" smtClean="0"/>
              <a:t>2025/2/20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2510362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1E7CC6E-3F0E-4065-BD27-907BB0C3A14D}" type="datetimeFigureOut">
              <a:rPr kumimoji="1" lang="ja-JP" altLang="en-US" smtClean="0"/>
              <a:t>2025/2/20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2090089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E7CC6E-3F0E-4065-BD27-907BB0C3A14D}" type="datetimeFigureOut">
              <a:rPr kumimoji="1" lang="ja-JP" altLang="en-US" smtClean="0"/>
              <a:t>2025/2/20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4287220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1E7CC6E-3F0E-4065-BD27-907BB0C3A14D}" type="datetimeFigureOut">
              <a:rPr kumimoji="1" lang="ja-JP" altLang="en-US" smtClean="0"/>
              <a:t>2025/2/20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9827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1E7CC6E-3F0E-4065-BD27-907BB0C3A14D}" type="datetimeFigureOut">
              <a:rPr kumimoji="1" lang="ja-JP" altLang="en-US" smtClean="0"/>
              <a:t>2025/2/20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441796193"/>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E7CC6E-3F0E-4065-BD27-907BB0C3A14D}" type="datetimeFigureOut">
              <a:rPr kumimoji="1" lang="ja-JP" altLang="en-US" smtClean="0"/>
              <a:t>2025/2/20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15267001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6F26EA6B-BC58-F40C-B205-A82CA032D570}"/>
              </a:ext>
            </a:extLst>
          </p:cNvPr>
          <p:cNvSpPr txBox="1">
            <a:spLocks/>
          </p:cNvSpPr>
          <p:nvPr/>
        </p:nvSpPr>
        <p:spPr>
          <a:xfrm>
            <a:off x="0" y="0"/>
            <a:ext cx="9906000" cy="548640"/>
          </a:xfrm>
          <a:prstGeom prst="rect">
            <a:avLst/>
          </a:prstGeom>
          <a:solidFill>
            <a:srgbClr val="009999"/>
          </a:solidFill>
        </p:spPr>
        <p:txBody>
          <a:bodyPr vert="horz" lIns="72000" tIns="108000" rIns="72000" bIns="36000" rtlCol="0" anchor="ctr" anchorCtr="0">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脱炭素まちづくりアドバイザー受入れ計画書</a:t>
            </a:r>
            <a:r>
              <a:rPr lang="en-US" altLang="ja-JP" sz="2400" b="1" dirty="0">
                <a:solidFill>
                  <a:srgbClr val="FF0000"/>
                </a:solidFill>
                <a:effectLst>
                  <a:outerShdw blurRad="38100" dist="38100" dir="2700000" algn="tl">
                    <a:srgbClr val="000000">
                      <a:alpha val="43137"/>
                    </a:srgbClr>
                  </a:outerShdw>
                </a:effectLst>
                <a:highlight>
                  <a:srgbClr val="FFFF00"/>
                </a:highlight>
                <a:latin typeface="メイリオ" panose="020B0604030504040204" pitchFamily="50" charset="-128"/>
                <a:ea typeface="メイリオ" panose="020B0604030504040204" pitchFamily="50" charset="-128"/>
              </a:rPr>
              <a:t>【</a:t>
            </a:r>
            <a:r>
              <a:rPr lang="ja-JP" altLang="en-US" sz="2400" b="1" dirty="0">
                <a:solidFill>
                  <a:srgbClr val="FF0000"/>
                </a:solidFill>
                <a:effectLst>
                  <a:outerShdw blurRad="38100" dist="38100" dir="2700000" algn="tl">
                    <a:srgbClr val="000000">
                      <a:alpha val="43137"/>
                    </a:srgbClr>
                  </a:outerShdw>
                </a:effectLst>
                <a:highlight>
                  <a:srgbClr val="FFFF00"/>
                </a:highlight>
                <a:latin typeface="メイリオ" panose="020B0604030504040204" pitchFamily="50" charset="-128"/>
                <a:ea typeface="メイリオ" panose="020B0604030504040204" pitchFamily="50" charset="-128"/>
              </a:rPr>
              <a:t>スポット型</a:t>
            </a:r>
            <a:r>
              <a:rPr lang="en-US" altLang="ja-JP" sz="2400" b="1" dirty="0">
                <a:solidFill>
                  <a:srgbClr val="FF0000"/>
                </a:solidFill>
                <a:effectLst>
                  <a:outerShdw blurRad="38100" dist="38100" dir="2700000" algn="tl">
                    <a:srgbClr val="000000">
                      <a:alpha val="43137"/>
                    </a:srgbClr>
                  </a:outerShdw>
                </a:effectLst>
                <a:highlight>
                  <a:srgbClr val="FFFF00"/>
                </a:highlight>
                <a:latin typeface="メイリオ" panose="020B0604030504040204" pitchFamily="50" charset="-128"/>
                <a:ea typeface="メイリオ" panose="020B0604030504040204" pitchFamily="50" charset="-128"/>
              </a:rPr>
              <a:t>】</a:t>
            </a:r>
            <a:endParaRPr lang="ja-JP" altLang="en-US" sz="2400" b="1" dirty="0">
              <a:solidFill>
                <a:srgbClr val="FF0000"/>
              </a:solidFill>
              <a:effectLst>
                <a:outerShdw blurRad="38100" dist="38100" dir="2700000" algn="tl">
                  <a:srgbClr val="000000">
                    <a:alpha val="43137"/>
                  </a:srgbClr>
                </a:outerShdw>
              </a:effectLst>
              <a:highlight>
                <a:srgbClr val="FFFF00"/>
              </a:highlight>
              <a:latin typeface="メイリオ" panose="020B0604030504040204" pitchFamily="50" charset="-128"/>
              <a:ea typeface="メイリオ" panose="020B0604030504040204" pitchFamily="50" charset="-128"/>
            </a:endParaRPr>
          </a:p>
        </p:txBody>
      </p:sp>
      <p:graphicFrame>
        <p:nvGraphicFramePr>
          <p:cNvPr id="6" name="表 6">
            <a:extLst>
              <a:ext uri="{FF2B5EF4-FFF2-40B4-BE49-F238E27FC236}">
                <a16:creationId xmlns:a16="http://schemas.microsoft.com/office/drawing/2014/main" id="{9CF78495-9C83-55DA-EA47-DF8AF08CF767}"/>
              </a:ext>
            </a:extLst>
          </p:cNvPr>
          <p:cNvGraphicFramePr>
            <a:graphicFrameLocks noGrp="1"/>
          </p:cNvGraphicFramePr>
          <p:nvPr>
            <p:extLst>
              <p:ext uri="{D42A27DB-BD31-4B8C-83A1-F6EECF244321}">
                <p14:modId xmlns:p14="http://schemas.microsoft.com/office/powerpoint/2010/main" val="1899356347"/>
              </p:ext>
            </p:extLst>
          </p:nvPr>
        </p:nvGraphicFramePr>
        <p:xfrm>
          <a:off x="1462844" y="2033820"/>
          <a:ext cx="7466874" cy="2240760"/>
        </p:xfrm>
        <a:graphic>
          <a:graphicData uri="http://schemas.openxmlformats.org/drawingml/2006/table">
            <a:tbl>
              <a:tblPr firstRow="1" bandRow="1">
                <a:tableStyleId>{5C22544A-7EE6-4342-B048-85BDC9FD1C3A}</a:tableStyleId>
              </a:tblPr>
              <a:tblGrid>
                <a:gridCol w="3371581">
                  <a:extLst>
                    <a:ext uri="{9D8B030D-6E8A-4147-A177-3AD203B41FA5}">
                      <a16:colId xmlns:a16="http://schemas.microsoft.com/office/drawing/2014/main" val="2862718920"/>
                    </a:ext>
                  </a:extLst>
                </a:gridCol>
                <a:gridCol w="4095293">
                  <a:extLst>
                    <a:ext uri="{9D8B030D-6E8A-4147-A177-3AD203B41FA5}">
                      <a16:colId xmlns:a16="http://schemas.microsoft.com/office/drawing/2014/main" val="980962891"/>
                    </a:ext>
                  </a:extLst>
                </a:gridCol>
              </a:tblGrid>
              <a:tr h="686280">
                <a:tc>
                  <a:txBody>
                    <a:bodyPr/>
                    <a:lstStyle/>
                    <a:p>
                      <a:pPr algn="ctr"/>
                      <a:r>
                        <a:rPr kumimoji="1" lang="ja-JP" altLang="en-US"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地方公共団体名</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99">
                        <a:alpha val="69804"/>
                      </a:srgbClr>
                    </a:solidFill>
                  </a:tcPr>
                </a:tc>
                <a:tc>
                  <a:txBody>
                    <a:bodyPr/>
                    <a:lstStyle/>
                    <a:p>
                      <a:pPr algn="ctr"/>
                      <a:r>
                        <a:rPr kumimoji="1" lang="en-US" altLang="ja-JP" sz="1400" b="0" i="1" dirty="0">
                          <a:solidFill>
                            <a:schemeClr val="accent1"/>
                          </a:solidFill>
                          <a:latin typeface="+mn-ea"/>
                          <a:ea typeface="+mn-ea"/>
                        </a:rPr>
                        <a:t>※</a:t>
                      </a:r>
                      <a:r>
                        <a:rPr kumimoji="1" lang="ja-JP" altLang="en-US" sz="1400" b="0" i="1" dirty="0">
                          <a:solidFill>
                            <a:schemeClr val="accent1"/>
                          </a:solidFill>
                          <a:latin typeface="+mn-ea"/>
                          <a:ea typeface="+mn-ea"/>
                        </a:rPr>
                        <a:t>複数地方公共団体の共同申請の場合は、関与する地方公共団体名全てを記入。</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99">
                        <a:alpha val="10196"/>
                      </a:srgbClr>
                    </a:solidFill>
                  </a:tcPr>
                </a:tc>
                <a:extLst>
                  <a:ext uri="{0D108BD9-81ED-4DB2-BD59-A6C34878D82A}">
                    <a16:rowId xmlns:a16="http://schemas.microsoft.com/office/drawing/2014/main" val="682450385"/>
                  </a:ext>
                </a:extLst>
              </a:tr>
              <a:tr h="686280">
                <a:tc>
                  <a:txBody>
                    <a:bodyPr/>
                    <a:lstStyle/>
                    <a:p>
                      <a:pPr algn="ctr"/>
                      <a:r>
                        <a:rPr kumimoji="1" lang="ja-JP" altLang="en-US"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「過疎地域の持続的発展の支援に関する特別措置法」（令和３年法律第１９号）に基づく過疎地域（第２条、第３条、第</a:t>
                      </a:r>
                      <a:r>
                        <a:rPr kumimoji="1" lang="en-US" altLang="ja-JP"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41</a:t>
                      </a:r>
                      <a:r>
                        <a:rPr kumimoji="1" lang="ja-JP" altLang="en-US"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条～第</a:t>
                      </a:r>
                      <a:r>
                        <a:rPr kumimoji="1" lang="en-US" altLang="ja-JP"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43</a:t>
                      </a:r>
                      <a:r>
                        <a:rPr kumimoji="1" lang="ja-JP" altLang="en-US"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条に規定する過疎地域）に該当</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99">
                        <a:alpha val="69804"/>
                      </a:srgbClr>
                    </a:solidFill>
                  </a:tcPr>
                </a:tc>
                <a:tc>
                  <a:txBody>
                    <a:bodyPr/>
                    <a:lstStyle/>
                    <a:p>
                      <a:pPr algn="ctr"/>
                      <a:r>
                        <a:rPr kumimoji="1" lang="ja-JP" altLang="en-US" sz="1400" i="1" dirty="0">
                          <a:solidFill>
                            <a:schemeClr val="accent1"/>
                          </a:solidFill>
                          <a:latin typeface="+mn-ea"/>
                          <a:ea typeface="+mn-ea"/>
                        </a:rPr>
                        <a:t>左記に該当する地域の場合、</a:t>
                      </a:r>
                      <a:endParaRPr kumimoji="1" lang="en-US" altLang="ja-JP" sz="1400" i="1" dirty="0">
                        <a:solidFill>
                          <a:schemeClr val="accent1"/>
                        </a:solidFill>
                        <a:latin typeface="+mn-ea"/>
                        <a:ea typeface="+mn-ea"/>
                      </a:endParaRPr>
                    </a:p>
                    <a:p>
                      <a:pPr algn="ctr"/>
                      <a:r>
                        <a:rPr kumimoji="1" lang="ja-JP" altLang="en-US" sz="1400" i="1" dirty="0">
                          <a:solidFill>
                            <a:schemeClr val="accent1"/>
                          </a:solidFill>
                          <a:latin typeface="+mn-ea"/>
                          <a:ea typeface="+mn-ea"/>
                        </a:rPr>
                        <a:t>本欄に「○」を記入してください</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99">
                        <a:alpha val="10196"/>
                      </a:srgbClr>
                    </a:solidFill>
                  </a:tcPr>
                </a:tc>
                <a:extLst>
                  <a:ext uri="{0D108BD9-81ED-4DB2-BD59-A6C34878D82A}">
                    <a16:rowId xmlns:a16="http://schemas.microsoft.com/office/drawing/2014/main" val="3984601439"/>
                  </a:ext>
                </a:extLst>
              </a:tr>
              <a:tr h="686280">
                <a:tc>
                  <a:txBody>
                    <a:bodyPr/>
                    <a:lstStyle/>
                    <a:p>
                      <a:pPr algn="ctr"/>
                      <a:r>
                        <a:rPr kumimoji="1" lang="ja-JP" altLang="en-US"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アドバイザー派遣が終了した後、事務局によるフォローアップ・アンケートにご協力いただきます</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99">
                        <a:alpha val="69804"/>
                      </a:srgbClr>
                    </a:solidFill>
                  </a:tcPr>
                </a:tc>
                <a:tc>
                  <a:txBody>
                    <a:bodyPr/>
                    <a:lstStyle/>
                    <a:p>
                      <a:pPr algn="ctr"/>
                      <a:r>
                        <a:rPr kumimoji="1" lang="ja-JP" altLang="en-US" sz="1400" i="1" dirty="0">
                          <a:solidFill>
                            <a:schemeClr val="accent1"/>
                          </a:solidFill>
                          <a:latin typeface="+mn-ea"/>
                          <a:ea typeface="+mn-ea"/>
                        </a:rPr>
                        <a:t>左記を充たす場合</a:t>
                      </a:r>
                      <a:endParaRPr kumimoji="1" lang="en-US" altLang="ja-JP" sz="1400" i="1" dirty="0">
                        <a:solidFill>
                          <a:schemeClr val="accent1"/>
                        </a:solidFill>
                        <a:latin typeface="+mn-ea"/>
                        <a:ea typeface="+mn-ea"/>
                      </a:endParaRPr>
                    </a:p>
                    <a:p>
                      <a:pPr algn="ctr"/>
                      <a:r>
                        <a:rPr kumimoji="1" lang="ja-JP" altLang="en-US" sz="1400" i="1" dirty="0">
                          <a:solidFill>
                            <a:schemeClr val="accent1"/>
                          </a:solidFill>
                          <a:latin typeface="+mn-ea"/>
                          <a:ea typeface="+mn-ea"/>
                        </a:rPr>
                        <a:t>本欄に「○」を記入してください</a:t>
                      </a:r>
                    </a:p>
                    <a:p>
                      <a:pPr algn="ctr"/>
                      <a:endParaRPr kumimoji="1" lang="ja-JP" altLang="en-US" sz="1400" i="1" dirty="0">
                        <a:solidFill>
                          <a:schemeClr val="accent1"/>
                        </a:solidFill>
                        <a:latin typeface="+mn-ea"/>
                        <a:ea typeface="+mn-ea"/>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99">
                        <a:alpha val="10196"/>
                      </a:srgbClr>
                    </a:solidFill>
                  </a:tcPr>
                </a:tc>
                <a:extLst>
                  <a:ext uri="{0D108BD9-81ED-4DB2-BD59-A6C34878D82A}">
                    <a16:rowId xmlns:a16="http://schemas.microsoft.com/office/drawing/2014/main" val="2217876146"/>
                  </a:ext>
                </a:extLst>
              </a:tr>
            </a:tbl>
          </a:graphicData>
        </a:graphic>
      </p:graphicFrame>
    </p:spTree>
    <p:extLst>
      <p:ext uri="{BB962C8B-B14F-4D97-AF65-F5344CB8AC3E}">
        <p14:creationId xmlns:p14="http://schemas.microsoft.com/office/powerpoint/2010/main" val="2407037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625EF4AB-BDF8-3243-873D-30A137F36A4A}"/>
              </a:ext>
            </a:extLst>
          </p:cNvPr>
          <p:cNvSpPr txBox="1"/>
          <p:nvPr/>
        </p:nvSpPr>
        <p:spPr>
          <a:xfrm>
            <a:off x="69670" y="148046"/>
            <a:ext cx="7287572" cy="369332"/>
          </a:xfrm>
          <a:prstGeom prst="rect">
            <a:avLst/>
          </a:prstGeom>
          <a:noFill/>
        </p:spPr>
        <p:txBody>
          <a:bodyPr wrap="none" rtlCol="0">
            <a:spAutoFit/>
          </a:bodyPr>
          <a:lstStyle/>
          <a:p>
            <a:pPr marL="285750" indent="-285750">
              <a:buClr>
                <a:srgbClr val="009999"/>
              </a:buClr>
              <a:buFont typeface="Wingdings" panose="05000000000000000000" pitchFamily="2" charset="2"/>
              <a:buChar char="n"/>
            </a:pPr>
            <a:r>
              <a:rPr kumimoji="1" lang="ja-JP" altLang="en-US" b="1" dirty="0"/>
              <a:t>脱炭素施策・事業の検討状況及び地域への寄与（</a:t>
            </a:r>
            <a:r>
              <a:rPr kumimoji="1" lang="en-US" altLang="ja-JP" b="1" dirty="0"/>
              <a:t>500</a:t>
            </a:r>
            <a:r>
              <a:rPr kumimoji="1" lang="ja-JP" altLang="en-US" b="1" dirty="0"/>
              <a:t>字程度以内）</a:t>
            </a:r>
          </a:p>
        </p:txBody>
      </p:sp>
      <p:sp>
        <p:nvSpPr>
          <p:cNvPr id="2" name="テキスト ボックス 1">
            <a:extLst>
              <a:ext uri="{FF2B5EF4-FFF2-40B4-BE49-F238E27FC236}">
                <a16:creationId xmlns:a16="http://schemas.microsoft.com/office/drawing/2014/main" id="{AB7C9B6F-9E5F-A110-6B1E-1089FE3EFA83}"/>
              </a:ext>
            </a:extLst>
          </p:cNvPr>
          <p:cNvSpPr txBox="1"/>
          <p:nvPr/>
        </p:nvSpPr>
        <p:spPr>
          <a:xfrm>
            <a:off x="322216" y="434647"/>
            <a:ext cx="9161418" cy="1169551"/>
          </a:xfrm>
          <a:prstGeom prst="rect">
            <a:avLst/>
          </a:prstGeom>
          <a:noFill/>
        </p:spPr>
        <p:txBody>
          <a:bodyPr wrap="square" rtlCol="0">
            <a:spAutoFit/>
          </a:bodyPr>
          <a:lstStyle/>
          <a:p>
            <a:pPr marL="182563" indent="-182563"/>
            <a:r>
              <a:rPr kumimoji="1" lang="en-US" altLang="ja-JP" sz="1400" i="1" dirty="0">
                <a:solidFill>
                  <a:schemeClr val="accent1"/>
                </a:solidFill>
              </a:rPr>
              <a:t>※</a:t>
            </a:r>
            <a:r>
              <a:rPr kumimoji="1" lang="ja-JP" altLang="en-US" sz="1400" i="1" dirty="0">
                <a:solidFill>
                  <a:schemeClr val="accent1"/>
                </a:solidFill>
              </a:rPr>
              <a:t>申請者が実施したい脱炭素に関する施策・事業構想の概要や、検討の進捗を記載してください。</a:t>
            </a:r>
            <a:endParaRPr kumimoji="1" lang="en-US" altLang="ja-JP" sz="1400" i="1" dirty="0">
              <a:solidFill>
                <a:schemeClr val="accent1"/>
              </a:solidFill>
            </a:endParaRPr>
          </a:p>
          <a:p>
            <a:pPr marL="182563" indent="-182563"/>
            <a:r>
              <a:rPr kumimoji="1" lang="ja-JP" altLang="en-US" sz="1400" i="1" dirty="0">
                <a:solidFill>
                  <a:schemeClr val="accent1"/>
                </a:solidFill>
              </a:rPr>
              <a:t>　この際、この施策・事業が地域のどういった課題（環境・経済・社会の課題）を解決し、地域にどういった利益があるのかついてご説明ください。</a:t>
            </a:r>
            <a:endParaRPr kumimoji="1" lang="en-US" altLang="ja-JP" sz="1400" i="1" dirty="0">
              <a:solidFill>
                <a:schemeClr val="accent1"/>
              </a:solidFill>
            </a:endParaRPr>
          </a:p>
          <a:p>
            <a:pPr marL="182563" indent="-182563"/>
            <a:r>
              <a:rPr kumimoji="1" lang="en-US" altLang="ja-JP" sz="1400" i="1" dirty="0">
                <a:solidFill>
                  <a:schemeClr val="accent1"/>
                </a:solidFill>
              </a:rPr>
              <a:t>※</a:t>
            </a:r>
            <a:r>
              <a:rPr kumimoji="1" lang="ja-JP" altLang="en-US" sz="1400" i="1" dirty="0">
                <a:solidFill>
                  <a:schemeClr val="accent1"/>
                </a:solidFill>
              </a:rPr>
              <a:t>具体的な施策・事業構想がない場合は、申請団体における脱炭素に関わる地域資源の状況や関連計画の策定状況等について記載してください。</a:t>
            </a:r>
          </a:p>
        </p:txBody>
      </p:sp>
    </p:spTree>
    <p:extLst>
      <p:ext uri="{BB962C8B-B14F-4D97-AF65-F5344CB8AC3E}">
        <p14:creationId xmlns:p14="http://schemas.microsoft.com/office/powerpoint/2010/main" val="2641102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3E769974-6322-AA7E-724E-A73088337404}"/>
              </a:ext>
            </a:extLst>
          </p:cNvPr>
          <p:cNvSpPr txBox="1"/>
          <p:nvPr/>
        </p:nvSpPr>
        <p:spPr>
          <a:xfrm>
            <a:off x="0" y="132126"/>
            <a:ext cx="7431843" cy="369332"/>
          </a:xfrm>
          <a:prstGeom prst="rect">
            <a:avLst/>
          </a:prstGeom>
          <a:noFill/>
        </p:spPr>
        <p:txBody>
          <a:bodyPr wrap="none" rtlCol="0">
            <a:spAutoFit/>
          </a:bodyPr>
          <a:lstStyle/>
          <a:p>
            <a:pPr marL="285750" indent="-285750">
              <a:buClr>
                <a:srgbClr val="009999"/>
              </a:buClr>
              <a:buFont typeface="Wingdings" panose="05000000000000000000" pitchFamily="2" charset="2"/>
              <a:buChar char="n"/>
            </a:pPr>
            <a:r>
              <a:rPr kumimoji="1" lang="ja-JP" altLang="en-US" b="1" dirty="0"/>
              <a:t>脱炭素施策・事業の計画及び実施に当たっての課題</a:t>
            </a:r>
            <a:r>
              <a:rPr kumimoji="1" lang="en-US" altLang="ja-JP" b="1" dirty="0"/>
              <a:t>(500</a:t>
            </a:r>
            <a:r>
              <a:rPr kumimoji="1" lang="ja-JP" altLang="en-US" b="1" dirty="0"/>
              <a:t>字程度以内</a:t>
            </a:r>
            <a:r>
              <a:rPr kumimoji="1" lang="en-US" altLang="ja-JP" b="1" dirty="0"/>
              <a:t>)</a:t>
            </a:r>
            <a:endParaRPr kumimoji="1" lang="ja-JP" altLang="en-US" b="1" dirty="0"/>
          </a:p>
        </p:txBody>
      </p:sp>
      <p:sp>
        <p:nvSpPr>
          <p:cNvPr id="3" name="テキスト ボックス 2">
            <a:extLst>
              <a:ext uri="{FF2B5EF4-FFF2-40B4-BE49-F238E27FC236}">
                <a16:creationId xmlns:a16="http://schemas.microsoft.com/office/drawing/2014/main" id="{593FEAA7-E52B-97B2-5542-5C8A8D531C39}"/>
              </a:ext>
            </a:extLst>
          </p:cNvPr>
          <p:cNvSpPr txBox="1"/>
          <p:nvPr/>
        </p:nvSpPr>
        <p:spPr>
          <a:xfrm>
            <a:off x="169816" y="501458"/>
            <a:ext cx="9161418" cy="1169551"/>
          </a:xfrm>
          <a:prstGeom prst="rect">
            <a:avLst/>
          </a:prstGeom>
          <a:noFill/>
        </p:spPr>
        <p:txBody>
          <a:bodyPr wrap="square" rtlCol="0">
            <a:spAutoFit/>
          </a:bodyPr>
          <a:lstStyle/>
          <a:p>
            <a:pPr marL="182563" indent="-182563"/>
            <a:r>
              <a:rPr kumimoji="1" lang="en-US" altLang="ja-JP" sz="1400" i="1" dirty="0">
                <a:solidFill>
                  <a:schemeClr val="accent1"/>
                </a:solidFill>
              </a:rPr>
              <a:t>※</a:t>
            </a:r>
            <a:r>
              <a:rPr kumimoji="1" lang="ja-JP" altLang="en-US" sz="1400" i="1" dirty="0">
                <a:solidFill>
                  <a:schemeClr val="accent1"/>
                </a:solidFill>
              </a:rPr>
              <a:t>前頁の施策・事業の実施に当たり、現在、誰が主体となり、どのような体制で取り組もうとしているか（庁内外）、中長期スケジュールがどのようになっているか、直面している課題が何かを（人材やノウハウなど足りていないリソース等）記載してください。</a:t>
            </a:r>
            <a:endParaRPr kumimoji="1" lang="en-US" altLang="ja-JP" sz="1400" i="1" dirty="0">
              <a:solidFill>
                <a:schemeClr val="accent1"/>
              </a:solidFill>
            </a:endParaRPr>
          </a:p>
          <a:p>
            <a:pPr marL="182563" indent="-182563"/>
            <a:r>
              <a:rPr kumimoji="1" lang="en-US" altLang="ja-JP" sz="1400" i="1" dirty="0">
                <a:solidFill>
                  <a:schemeClr val="accent1"/>
                </a:solidFill>
              </a:rPr>
              <a:t>※</a:t>
            </a:r>
            <a:r>
              <a:rPr kumimoji="1" lang="ja-JP" altLang="en-US" sz="1400" i="1" dirty="0">
                <a:solidFill>
                  <a:schemeClr val="accent1"/>
                </a:solidFill>
              </a:rPr>
              <a:t>具体的な施策・事業構想がない場合は、現状の脱炭素関連の推進体制（庁内外）や、取組を前に進める上で直面している課題について記載してください。</a:t>
            </a:r>
          </a:p>
        </p:txBody>
      </p:sp>
    </p:spTree>
    <p:extLst>
      <p:ext uri="{BB962C8B-B14F-4D97-AF65-F5344CB8AC3E}">
        <p14:creationId xmlns:p14="http://schemas.microsoft.com/office/powerpoint/2010/main" val="182237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3E769974-6322-AA7E-724E-A73088337404}"/>
              </a:ext>
            </a:extLst>
          </p:cNvPr>
          <p:cNvSpPr txBox="1"/>
          <p:nvPr/>
        </p:nvSpPr>
        <p:spPr>
          <a:xfrm>
            <a:off x="0" y="27988"/>
            <a:ext cx="7201010" cy="369332"/>
          </a:xfrm>
          <a:prstGeom prst="rect">
            <a:avLst/>
          </a:prstGeom>
          <a:noFill/>
        </p:spPr>
        <p:txBody>
          <a:bodyPr wrap="none" rtlCol="0">
            <a:spAutoFit/>
          </a:bodyPr>
          <a:lstStyle/>
          <a:p>
            <a:pPr marL="285750" marR="0" lvl="0" indent="-285750" algn="l" defTabSz="457200" rtl="0" eaLnBrk="1" fontAlgn="auto" latinLnBrk="0" hangingPunct="1">
              <a:lnSpc>
                <a:spcPct val="100000"/>
              </a:lnSpc>
              <a:spcBef>
                <a:spcPts val="0"/>
              </a:spcBef>
              <a:spcAft>
                <a:spcPts val="0"/>
              </a:spcAft>
              <a:buClr>
                <a:srgbClr val="009999"/>
              </a:buClr>
              <a:buSzTx/>
              <a:buFont typeface="Wingdings" panose="05000000000000000000" pitchFamily="2" charset="2"/>
              <a:buChar char="n"/>
              <a:tabLst/>
              <a:defRPr/>
            </a:pPr>
            <a:r>
              <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アドバイザーに求める支援内容・派遣希望時期</a:t>
            </a:r>
            <a:r>
              <a:rPr kumimoji="1" lang="en-US" altLang="ja-JP"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(500</a:t>
            </a:r>
            <a:r>
              <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字程度以内</a:t>
            </a:r>
            <a:r>
              <a:rPr kumimoji="1" lang="en-US" altLang="ja-JP"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endPar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 name="テキスト ボックス 3">
            <a:extLst>
              <a:ext uri="{FF2B5EF4-FFF2-40B4-BE49-F238E27FC236}">
                <a16:creationId xmlns:a16="http://schemas.microsoft.com/office/drawing/2014/main" id="{827D486C-3B59-402B-4854-74DF822E75CC}"/>
              </a:ext>
            </a:extLst>
          </p:cNvPr>
          <p:cNvSpPr txBox="1"/>
          <p:nvPr/>
        </p:nvSpPr>
        <p:spPr>
          <a:xfrm>
            <a:off x="269964" y="408519"/>
            <a:ext cx="9144001" cy="1169551"/>
          </a:xfrm>
          <a:prstGeom prst="rect">
            <a:avLst/>
          </a:prstGeom>
          <a:noFill/>
        </p:spPr>
        <p:txBody>
          <a:bodyPr wrap="square" rtlCol="0">
            <a:spAutoFit/>
          </a:bodyPr>
          <a:lstStyle/>
          <a:p>
            <a:pPr marL="182563" indent="-182563"/>
            <a:r>
              <a:rPr kumimoji="1" lang="en-US" altLang="ja-JP" sz="1400" i="1" dirty="0">
                <a:solidFill>
                  <a:schemeClr val="accent1"/>
                </a:solidFill>
                <a:latin typeface="+mn-ea"/>
              </a:rPr>
              <a:t>※</a:t>
            </a:r>
            <a:r>
              <a:rPr kumimoji="1" lang="ja-JP" altLang="en-US" sz="1400" i="1" dirty="0">
                <a:solidFill>
                  <a:schemeClr val="accent1"/>
                </a:solidFill>
                <a:latin typeface="+mn-ea"/>
              </a:rPr>
              <a:t>前頁の課題を解決するため、アドバイザーに求める助言・支援内容、派遣希望時期を記載してください。</a:t>
            </a:r>
            <a:endParaRPr kumimoji="1" lang="en-US" altLang="ja-JP" sz="1400" i="1" dirty="0">
              <a:solidFill>
                <a:schemeClr val="accent1"/>
              </a:solidFill>
              <a:latin typeface="+mn-ea"/>
            </a:endParaRPr>
          </a:p>
          <a:p>
            <a:pPr marL="182563" indent="-182563"/>
            <a:r>
              <a:rPr kumimoji="1" lang="en-US" altLang="ja-JP" sz="1400" i="1" dirty="0">
                <a:solidFill>
                  <a:schemeClr val="accent1"/>
                </a:solidFill>
                <a:latin typeface="+mn-ea"/>
              </a:rPr>
              <a:t>※</a:t>
            </a:r>
            <a:r>
              <a:rPr kumimoji="1" lang="ja-JP" altLang="en-US" sz="1400" i="1" dirty="0">
                <a:solidFill>
                  <a:schemeClr val="accent1"/>
                </a:solidFill>
                <a:latin typeface="+mn-ea"/>
              </a:rPr>
              <a:t>アドバイザーを受け入れる際に、誰を出席者としてどのような会議・打合せ・視察等を行いたいのか、具体的に記載してください。</a:t>
            </a:r>
            <a:endParaRPr kumimoji="1" lang="en-US" altLang="ja-JP" sz="1400" i="1" dirty="0">
              <a:solidFill>
                <a:schemeClr val="accent1"/>
              </a:solidFill>
              <a:latin typeface="+mn-ea"/>
            </a:endParaRPr>
          </a:p>
          <a:p>
            <a:pPr marL="182563" indent="-182563"/>
            <a:r>
              <a:rPr kumimoji="1" lang="en-US" altLang="ja-JP" sz="1400" i="1" dirty="0">
                <a:solidFill>
                  <a:schemeClr val="accent1"/>
                </a:solidFill>
                <a:latin typeface="+mn-ea"/>
              </a:rPr>
              <a:t>※</a:t>
            </a:r>
            <a:r>
              <a:rPr kumimoji="1" lang="ja-JP" altLang="en-US" sz="1400" i="1" dirty="0">
                <a:solidFill>
                  <a:schemeClr val="accent1"/>
                </a:solidFill>
                <a:latin typeface="+mn-ea"/>
              </a:rPr>
              <a:t>複数のアドバイザー派遣を希望する場合は、それぞれのアドバイザーに求める助言・支援内容を明確に記載してください。</a:t>
            </a:r>
          </a:p>
        </p:txBody>
      </p:sp>
    </p:spTree>
    <p:extLst>
      <p:ext uri="{BB962C8B-B14F-4D97-AF65-F5344CB8AC3E}">
        <p14:creationId xmlns:p14="http://schemas.microsoft.com/office/powerpoint/2010/main" val="2402919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8EDBA2-B407-F186-D880-259F8BEA031E}"/>
            </a:ext>
          </a:extLst>
        </p:cNvPr>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1FBD7DF5-40DE-2735-B21D-22BF3A03C70E}"/>
              </a:ext>
            </a:extLst>
          </p:cNvPr>
          <p:cNvSpPr txBox="1"/>
          <p:nvPr/>
        </p:nvSpPr>
        <p:spPr>
          <a:xfrm>
            <a:off x="0" y="27988"/>
            <a:ext cx="4859022" cy="369332"/>
          </a:xfrm>
          <a:prstGeom prst="rect">
            <a:avLst/>
          </a:prstGeom>
          <a:noFill/>
        </p:spPr>
        <p:txBody>
          <a:bodyPr wrap="none" rtlCol="0">
            <a:spAutoFit/>
          </a:bodyPr>
          <a:lstStyle/>
          <a:p>
            <a:pPr marL="285750" marR="0" lvl="0" indent="-285750" algn="l" defTabSz="457200" rtl="0" eaLnBrk="1" fontAlgn="auto" latinLnBrk="0" hangingPunct="1">
              <a:lnSpc>
                <a:spcPct val="100000"/>
              </a:lnSpc>
              <a:spcBef>
                <a:spcPts val="0"/>
              </a:spcBef>
              <a:spcAft>
                <a:spcPts val="0"/>
              </a:spcAft>
              <a:buClr>
                <a:srgbClr val="009999"/>
              </a:buClr>
              <a:buSzTx/>
              <a:buFont typeface="Wingdings" panose="05000000000000000000" pitchFamily="2" charset="2"/>
              <a:buChar char="n"/>
              <a:tabLst/>
              <a:defRPr/>
            </a:pPr>
            <a:r>
              <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アドバイザーに求める助言内容　（項目）</a:t>
            </a:r>
          </a:p>
        </p:txBody>
      </p:sp>
      <p:sp>
        <p:nvSpPr>
          <p:cNvPr id="4" name="テキスト ボックス 3">
            <a:extLst>
              <a:ext uri="{FF2B5EF4-FFF2-40B4-BE49-F238E27FC236}">
                <a16:creationId xmlns:a16="http://schemas.microsoft.com/office/drawing/2014/main" id="{C346BCA2-91EC-7455-60E9-7C21F8A6836E}"/>
              </a:ext>
            </a:extLst>
          </p:cNvPr>
          <p:cNvSpPr txBox="1"/>
          <p:nvPr/>
        </p:nvSpPr>
        <p:spPr>
          <a:xfrm>
            <a:off x="269964" y="408519"/>
            <a:ext cx="9144001" cy="338554"/>
          </a:xfrm>
          <a:prstGeom prst="rect">
            <a:avLst/>
          </a:prstGeom>
          <a:noFill/>
        </p:spPr>
        <p:txBody>
          <a:bodyPr wrap="square" rtlCol="0">
            <a:spAutoFit/>
          </a:bodyPr>
          <a:lstStyle/>
          <a:p>
            <a:pPr marL="182563" indent="-182563"/>
            <a:r>
              <a:rPr kumimoji="1" lang="en-US" altLang="ja-JP" sz="1600" i="1" dirty="0">
                <a:solidFill>
                  <a:schemeClr val="accent1"/>
                </a:solidFill>
                <a:latin typeface="+mn-ea"/>
              </a:rPr>
              <a:t>※</a:t>
            </a:r>
            <a:r>
              <a:rPr kumimoji="1" lang="ja-JP" altLang="en-US" sz="1600" i="1" dirty="0">
                <a:solidFill>
                  <a:schemeClr val="accent1"/>
                </a:solidFill>
                <a:latin typeface="+mn-ea"/>
              </a:rPr>
              <a:t>求める助言内容について☑をお願いいたします。</a:t>
            </a:r>
          </a:p>
        </p:txBody>
      </p:sp>
      <p:sp>
        <p:nvSpPr>
          <p:cNvPr id="3" name="テキスト ボックス 2">
            <a:extLst>
              <a:ext uri="{FF2B5EF4-FFF2-40B4-BE49-F238E27FC236}">
                <a16:creationId xmlns:a16="http://schemas.microsoft.com/office/drawing/2014/main" id="{EEB9C012-2F94-17C7-937B-020F75148153}"/>
              </a:ext>
            </a:extLst>
          </p:cNvPr>
          <p:cNvSpPr txBox="1"/>
          <p:nvPr/>
        </p:nvSpPr>
        <p:spPr>
          <a:xfrm>
            <a:off x="136614" y="809625"/>
            <a:ext cx="3698448" cy="5632311"/>
          </a:xfrm>
          <a:prstGeom prst="rect">
            <a:avLst/>
          </a:prstGeom>
          <a:noFill/>
        </p:spPr>
        <p:txBody>
          <a:bodyPr wrap="none" rtlCol="0">
            <a:spAutoFit/>
          </a:bodyPr>
          <a:lstStyle/>
          <a:p>
            <a:r>
              <a:rPr kumimoji="1" lang="ja-JP" altLang="en-US" dirty="0"/>
              <a:t>再度エネ種別等</a:t>
            </a:r>
            <a:endParaRPr kumimoji="1" lang="en-US" altLang="ja-JP" dirty="0"/>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a:t>
            </a:r>
            <a:r>
              <a:rPr kumimoji="1" lang="ja-JP" altLang="en-US" sz="1800" dirty="0">
                <a:effectLst/>
                <a:latin typeface="ＭＳ Ｐゴシック" panose="020B0600070205080204" pitchFamily="50" charset="-128"/>
                <a:ea typeface="ＭＳ 明朝" panose="02020609040205080304" pitchFamily="17" charset="-128"/>
                <a:cs typeface="ＭＳ Ｐゴシック" panose="020B0600070205080204" pitchFamily="50" charset="-128"/>
              </a:rPr>
              <a:t>太</a:t>
            </a:r>
            <a:r>
              <a:rPr lang="ja-JP" altLang="ja-JP" sz="1800" dirty="0">
                <a:effectLst/>
                <a:latin typeface="ＭＳ Ｐゴシック" panose="020B0600070205080204" pitchFamily="50" charset="-128"/>
                <a:ea typeface="ＭＳ 明朝" panose="02020609040205080304" pitchFamily="17" charset="-128"/>
                <a:cs typeface="ＭＳ Ｐゴシック" panose="020B0600070205080204" pitchFamily="50" charset="-128"/>
              </a:rPr>
              <a:t>陽光</a:t>
            </a:r>
            <a:endParaRPr lang="ja-JP" altLang="ja-JP" sz="1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 </a:t>
            </a:r>
            <a:r>
              <a:rPr lang="en-US" altLang="ja-JP" sz="1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PPA</a:t>
            </a:r>
            <a:endParaRPr lang="ja-JP" altLang="ja-JP" sz="1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 </a:t>
            </a:r>
            <a:r>
              <a:rPr lang="en-US" altLang="ja-JP" sz="1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VPP</a:t>
            </a:r>
            <a:endParaRPr lang="ja-JP" altLang="ja-JP" sz="1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a:t>
            </a:r>
            <a:r>
              <a:rPr lang="ja-JP" altLang="ja-JP" sz="1800" dirty="0">
                <a:effectLst/>
                <a:latin typeface="ＭＳ Ｐゴシック" panose="020B0600070205080204" pitchFamily="50" charset="-128"/>
                <a:ea typeface="ＭＳ 明朝" panose="02020609040205080304" pitchFamily="17" charset="-128"/>
                <a:cs typeface="ＭＳ Ｐゴシック" panose="020B0600070205080204" pitchFamily="50" charset="-128"/>
              </a:rPr>
              <a:t>営農型ソーラーシェアリング</a:t>
            </a:r>
            <a:endParaRPr lang="ja-JP" altLang="ja-JP" sz="1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a:t>
            </a:r>
            <a:r>
              <a:rPr lang="ja-JP" altLang="ja-JP" sz="1800" dirty="0">
                <a:effectLst/>
                <a:latin typeface="ＭＳ Ｐゴシック" panose="020B0600070205080204" pitchFamily="50" charset="-128"/>
                <a:ea typeface="ＭＳ 明朝" panose="02020609040205080304" pitchFamily="17" charset="-128"/>
                <a:cs typeface="ＭＳ Ｐゴシック" panose="020B0600070205080204" pitchFamily="50" charset="-128"/>
              </a:rPr>
              <a:t>風力</a:t>
            </a:r>
            <a:endParaRPr lang="ja-JP" altLang="ja-JP" sz="1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a:t>
            </a:r>
            <a:r>
              <a:rPr lang="ja-JP" altLang="ja-JP" sz="1800" dirty="0">
                <a:effectLst/>
                <a:latin typeface="ＭＳ Ｐゴシック" panose="020B0600070205080204" pitchFamily="50" charset="-128"/>
                <a:ea typeface="ＭＳ 明朝" panose="02020609040205080304" pitchFamily="17" charset="-128"/>
                <a:cs typeface="ＭＳ Ｐゴシック" panose="020B0600070205080204" pitchFamily="50" charset="-128"/>
              </a:rPr>
              <a:t>水素</a:t>
            </a:r>
            <a:endParaRPr lang="ja-JP" altLang="ja-JP" sz="1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a:t>
            </a:r>
            <a:r>
              <a:rPr lang="ja-JP" altLang="ja-JP" sz="1800" dirty="0">
                <a:effectLst/>
                <a:latin typeface="ＭＳ Ｐゴシック" panose="020B0600070205080204" pitchFamily="50" charset="-128"/>
                <a:ea typeface="ＭＳ 明朝" panose="02020609040205080304" pitchFamily="17" charset="-128"/>
                <a:cs typeface="ＭＳ Ｐゴシック" panose="020B0600070205080204" pitchFamily="50" charset="-128"/>
              </a:rPr>
              <a:t>木質バイオマス</a:t>
            </a:r>
            <a:endParaRPr lang="ja-JP" altLang="ja-JP" sz="1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a:t>
            </a:r>
            <a:r>
              <a:rPr lang="ja-JP" altLang="ja-JP" sz="1800" dirty="0">
                <a:effectLst/>
                <a:latin typeface="ＭＳ Ｐゴシック" panose="020B0600070205080204" pitchFamily="50" charset="-128"/>
                <a:ea typeface="ＭＳ 明朝" panose="02020609040205080304" pitchFamily="17" charset="-128"/>
                <a:cs typeface="ＭＳ Ｐゴシック" panose="020B0600070205080204" pitchFamily="50" charset="-128"/>
              </a:rPr>
              <a:t>小水力</a:t>
            </a:r>
            <a:endParaRPr lang="ja-JP" altLang="ja-JP" sz="1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a:t>
            </a:r>
            <a:r>
              <a:rPr lang="ja-JP" altLang="ja-JP" sz="1800" dirty="0">
                <a:effectLst/>
                <a:latin typeface="ＭＳ Ｐゴシック" panose="020B0600070205080204" pitchFamily="50" charset="-128"/>
                <a:ea typeface="ＭＳ 明朝" panose="02020609040205080304" pitchFamily="17" charset="-128"/>
                <a:cs typeface="ＭＳ Ｐゴシック" panose="020B0600070205080204" pitchFamily="50" charset="-128"/>
              </a:rPr>
              <a:t>温泉配湯、温泉熱</a:t>
            </a:r>
            <a:endParaRPr lang="ja-JP" altLang="ja-JP" sz="1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a:t>
            </a:r>
            <a:r>
              <a:rPr lang="ja-JP" altLang="ja-JP" sz="1800" dirty="0">
                <a:effectLst/>
                <a:latin typeface="ＭＳ Ｐゴシック" panose="020B0600070205080204" pitchFamily="50" charset="-128"/>
                <a:ea typeface="ＭＳ 明朝" panose="02020609040205080304" pitchFamily="17" charset="-128"/>
                <a:cs typeface="ＭＳ Ｐゴシック" panose="020B0600070205080204" pitchFamily="50" charset="-128"/>
              </a:rPr>
              <a:t>バイオガス（畜産）</a:t>
            </a:r>
            <a:endParaRPr lang="ja-JP" altLang="ja-JP" sz="1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a:t>
            </a:r>
            <a:r>
              <a:rPr lang="ja-JP" altLang="ja-JP" sz="1800" dirty="0">
                <a:effectLst/>
                <a:latin typeface="ＭＳ Ｐゴシック" panose="020B0600070205080204" pitchFamily="50" charset="-128"/>
                <a:ea typeface="ＭＳ 明朝" panose="02020609040205080304" pitchFamily="17" charset="-128"/>
                <a:cs typeface="ＭＳ Ｐゴシック" panose="020B0600070205080204" pitchFamily="50" charset="-128"/>
              </a:rPr>
              <a:t>バイオガス（生ごみ）</a:t>
            </a:r>
            <a:endParaRPr lang="ja-JP" altLang="ja-JP" sz="1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a:t>
            </a:r>
            <a:r>
              <a:rPr lang="ja-JP" altLang="ja-JP" sz="1800" dirty="0">
                <a:effectLst/>
                <a:latin typeface="ＭＳ Ｐゴシック" panose="020B0600070205080204" pitchFamily="50" charset="-128"/>
                <a:ea typeface="ＭＳ 明朝" panose="02020609040205080304" pitchFamily="17" charset="-128"/>
                <a:cs typeface="ＭＳ Ｐゴシック" panose="020B0600070205080204" pitchFamily="50" charset="-128"/>
              </a:rPr>
              <a:t>ごみ発電</a:t>
            </a:r>
            <a:endParaRPr lang="ja-JP" altLang="ja-JP" sz="1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a:t>
            </a:r>
            <a:r>
              <a:rPr lang="ja-JP" altLang="ja-JP" sz="1800" dirty="0">
                <a:effectLst/>
                <a:latin typeface="ＭＳ Ｐゴシック" panose="020B0600070205080204" pitchFamily="50" charset="-128"/>
                <a:ea typeface="ＭＳ 明朝" panose="02020609040205080304" pitchFamily="17" charset="-128"/>
                <a:cs typeface="ＭＳ Ｐゴシック" panose="020B0600070205080204" pitchFamily="50" charset="-128"/>
              </a:rPr>
              <a:t>廃棄物由来燃料</a:t>
            </a:r>
            <a:endParaRPr lang="ja-JP" altLang="ja-JP" sz="1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a:t>
            </a:r>
            <a:r>
              <a:rPr lang="ja-JP" altLang="ja-JP" dirty="0"/>
              <a:t>防災</a:t>
            </a:r>
            <a:r>
              <a:rPr lang="ja-JP" altLang="ja-JP" sz="1800" dirty="0">
                <a:effectLst/>
                <a:latin typeface="ＭＳ Ｐゴシック" panose="020B0600070205080204" pitchFamily="50" charset="-128"/>
                <a:ea typeface="ＭＳ 明朝" panose="02020609040205080304" pitchFamily="17" charset="-128"/>
                <a:cs typeface="ＭＳ Ｐゴシック" panose="020B0600070205080204" pitchFamily="50" charset="-128"/>
              </a:rPr>
              <a:t>レジリエンス</a:t>
            </a:r>
            <a:endParaRPr lang="ja-JP" altLang="ja-JP" sz="1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a:t>
            </a:r>
            <a:r>
              <a:rPr lang="ja-JP" altLang="ja-JP" sz="1800" dirty="0">
                <a:effectLst/>
                <a:latin typeface="ＭＳ Ｐゴシック" panose="020B0600070205080204" pitchFamily="50" charset="-128"/>
                <a:ea typeface="ＭＳ 明朝" panose="02020609040205080304" pitchFamily="17" charset="-128"/>
                <a:cs typeface="ＭＳ Ｐゴシック" panose="020B0600070205080204" pitchFamily="50" charset="-128"/>
              </a:rPr>
              <a:t>地域マイクログリッド</a:t>
            </a:r>
            <a:endParaRPr lang="ja-JP" altLang="ja-JP" sz="1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 </a:t>
            </a:r>
            <a:r>
              <a:rPr lang="en-US" altLang="ja-JP" sz="1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EV</a:t>
            </a:r>
            <a:r>
              <a:rPr lang="ja-JP" altLang="ja-JP" sz="1800" dirty="0">
                <a:effectLst/>
                <a:latin typeface="ＭＳ Ｐゴシック" panose="020B0600070205080204" pitchFamily="50" charset="-128"/>
                <a:ea typeface="ＭＳ 明朝" panose="02020609040205080304" pitchFamily="17" charset="-128"/>
                <a:cs typeface="ＭＳ Ｐゴシック" panose="020B0600070205080204" pitchFamily="50" charset="-128"/>
              </a:rPr>
              <a:t>・モビリティ</a:t>
            </a:r>
            <a:endParaRPr lang="en-US" altLang="ja-JP" sz="1800" dirty="0">
              <a:effectLst/>
              <a:latin typeface="ＭＳ Ｐゴシック" panose="020B0600070205080204" pitchFamily="50" charset="-128"/>
              <a:ea typeface="ＭＳ 明朝" panose="02020609040205080304" pitchFamily="17" charset="-128"/>
              <a:cs typeface="ＭＳ Ｐゴシック" panose="020B0600070205080204" pitchFamily="50" charset="-128"/>
            </a:endParaRPr>
          </a:p>
          <a:p>
            <a:pPr marL="279400"/>
            <a:r>
              <a:rPr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□その他（　）</a:t>
            </a:r>
            <a:endParaRPr lang="ja-JP" altLang="ja-JP" sz="1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endParaRPr kumimoji="1" lang="en-US" altLang="ja-JP" dirty="0"/>
          </a:p>
          <a:p>
            <a:endParaRPr kumimoji="1" lang="ja-JP" altLang="en-US" dirty="0"/>
          </a:p>
        </p:txBody>
      </p:sp>
      <p:sp>
        <p:nvSpPr>
          <p:cNvPr id="6" name="テキスト ボックス 5">
            <a:extLst>
              <a:ext uri="{FF2B5EF4-FFF2-40B4-BE49-F238E27FC236}">
                <a16:creationId xmlns:a16="http://schemas.microsoft.com/office/drawing/2014/main" id="{F24FF0F2-8DEF-6CEB-BD44-A563BAC93571}"/>
              </a:ext>
            </a:extLst>
          </p:cNvPr>
          <p:cNvSpPr txBox="1"/>
          <p:nvPr/>
        </p:nvSpPr>
        <p:spPr>
          <a:xfrm>
            <a:off x="4460964" y="838200"/>
            <a:ext cx="5083443" cy="6463308"/>
          </a:xfrm>
          <a:prstGeom prst="rect">
            <a:avLst/>
          </a:prstGeom>
          <a:noFill/>
        </p:spPr>
        <p:txBody>
          <a:bodyPr wrap="none" rtlCol="0">
            <a:spAutoFit/>
          </a:bodyPr>
          <a:lstStyle/>
          <a:p>
            <a:r>
              <a:rPr kumimoji="1" lang="ja-JP" altLang="en-US" dirty="0"/>
              <a:t>相談事項等</a:t>
            </a:r>
            <a:endParaRPr kumimoji="1" lang="en-US" altLang="ja-JP" dirty="0"/>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＜ビジョンや方針の作成＞</a:t>
            </a:r>
            <a:endParaRPr kumimoji="1" lang="en-US" altLang="ja-JP" dirty="0">
              <a:latin typeface="ＭＳ Ｐゴシック" panose="020B0600070205080204" pitchFamily="50" charset="-128"/>
              <a:ea typeface="ＭＳ 明朝" panose="02020609040205080304" pitchFamily="17"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a:t>
            </a:r>
            <a:r>
              <a:rPr lang="ja-JP" altLang="ja-JP" sz="1800" dirty="0">
                <a:effectLst/>
                <a:latin typeface="ＭＳ Ｐゴシック" panose="020B0600070205080204" pitchFamily="50" charset="-128"/>
                <a:ea typeface="ＭＳ 明朝" panose="02020609040205080304" pitchFamily="17" charset="-128"/>
                <a:cs typeface="ＭＳ Ｐゴシック" panose="020B0600070205080204" pitchFamily="50" charset="-128"/>
              </a:rPr>
              <a:t>初期段階におけるビジョン・方向性の検討</a:t>
            </a:r>
            <a:endParaRPr lang="ja-JP" altLang="ja-JP" sz="1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a:t>
            </a:r>
            <a:r>
              <a:rPr lang="ja-JP" altLang="ja-JP" sz="1800" dirty="0">
                <a:effectLst/>
                <a:latin typeface="ＭＳ Ｐゴシック" panose="020B0600070205080204" pitchFamily="50" charset="-128"/>
                <a:ea typeface="ＭＳ 明朝" panose="02020609040205080304" pitchFamily="17" charset="-128"/>
                <a:cs typeface="ＭＳ Ｐゴシック" panose="020B0600070205080204" pitchFamily="50" charset="-128"/>
              </a:rPr>
              <a:t>ポテンシャル調査</a:t>
            </a:r>
            <a:endParaRPr lang="ja-JP" altLang="ja-JP" sz="1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a:t>
            </a:r>
            <a:r>
              <a:rPr lang="ja-JP" altLang="ja-JP" sz="1800" dirty="0">
                <a:effectLst/>
                <a:latin typeface="ＭＳ Ｐゴシック" panose="020B0600070205080204" pitchFamily="50" charset="-128"/>
                <a:ea typeface="ＭＳ 明朝" panose="02020609040205080304" pitchFamily="17" charset="-128"/>
                <a:cs typeface="ＭＳ Ｐゴシック" panose="020B0600070205080204" pitchFamily="50" charset="-128"/>
              </a:rPr>
              <a:t>区域施策編の策定</a:t>
            </a:r>
            <a:endParaRPr lang="en-US" altLang="ja-JP" sz="1800" dirty="0">
              <a:effectLst/>
              <a:latin typeface="ＭＳ Ｐゴシック" panose="020B0600070205080204" pitchFamily="50" charset="-128"/>
              <a:ea typeface="ＭＳ 明朝" panose="02020609040205080304" pitchFamily="17" charset="-128"/>
              <a:cs typeface="ＭＳ Ｐゴシック" panose="020B0600070205080204" pitchFamily="50" charset="-128"/>
            </a:endParaRPr>
          </a:p>
          <a:p>
            <a:pPr marL="279400"/>
            <a:endParaRPr lang="en-US" altLang="ja-JP" sz="1800" dirty="0">
              <a:effectLst/>
              <a:latin typeface="ＭＳ Ｐゴシック" panose="020B0600070205080204" pitchFamily="50" charset="-128"/>
              <a:ea typeface="ＭＳ 明朝" panose="02020609040205080304" pitchFamily="17"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＜体制づくり・合意形成＞</a:t>
            </a:r>
            <a:endParaRPr kumimoji="1" lang="en-US" altLang="ja-JP" dirty="0">
              <a:latin typeface="ＭＳ Ｐゴシック" panose="020B0600070205080204" pitchFamily="50" charset="-128"/>
              <a:ea typeface="ＭＳ 明朝" panose="02020609040205080304" pitchFamily="17"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a:t>
            </a:r>
            <a:r>
              <a:rPr lang="ja-JP" altLang="ja-JP" sz="1800" dirty="0">
                <a:effectLst/>
                <a:latin typeface="ＭＳ Ｐゴシック" panose="020B0600070205080204" pitchFamily="50" charset="-128"/>
                <a:ea typeface="ＭＳ 明朝" panose="02020609040205080304" pitchFamily="17" charset="-128"/>
                <a:cs typeface="ＭＳ Ｐゴシック" panose="020B0600070205080204" pitchFamily="50" charset="-128"/>
              </a:rPr>
              <a:t>地域間連携</a:t>
            </a:r>
            <a:endParaRPr lang="ja-JP" altLang="ja-JP" sz="1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a:t>
            </a:r>
            <a:r>
              <a:rPr lang="ja-JP" altLang="ja-JP" sz="1800" dirty="0">
                <a:effectLst/>
                <a:latin typeface="ＭＳ Ｐゴシック" panose="020B0600070205080204" pitchFamily="50" charset="-128"/>
                <a:ea typeface="ＭＳ 明朝" panose="02020609040205080304" pitchFamily="17" charset="-128"/>
                <a:cs typeface="ＭＳ Ｐゴシック" panose="020B0600070205080204" pitchFamily="50" charset="-128"/>
              </a:rPr>
              <a:t>官民連携</a:t>
            </a:r>
            <a:endParaRPr lang="ja-JP" altLang="ja-JP" sz="1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a:t>
            </a:r>
            <a:r>
              <a:rPr lang="ja-JP" altLang="ja-JP" sz="1800" dirty="0">
                <a:effectLst/>
                <a:latin typeface="ＭＳ Ｐゴシック" panose="020B0600070205080204" pitchFamily="50" charset="-128"/>
                <a:ea typeface="ＭＳ 明朝" panose="02020609040205080304" pitchFamily="17" charset="-128"/>
                <a:cs typeface="ＭＳ Ｐゴシック" panose="020B0600070205080204" pitchFamily="50" charset="-128"/>
              </a:rPr>
              <a:t>庁内連携</a:t>
            </a:r>
            <a:endParaRPr lang="ja-JP" altLang="ja-JP" sz="1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a:t>
            </a:r>
            <a:r>
              <a:rPr lang="ja-JP" altLang="ja-JP" sz="1800" dirty="0">
                <a:effectLst/>
                <a:latin typeface="ＭＳ Ｐゴシック" panose="020B0600070205080204" pitchFamily="50" charset="-128"/>
                <a:ea typeface="ＭＳ 明朝" panose="02020609040205080304" pitchFamily="17" charset="-128"/>
                <a:cs typeface="ＭＳ Ｐゴシック" panose="020B0600070205080204" pitchFamily="50" charset="-128"/>
              </a:rPr>
              <a:t>住民や事業者との合意形成</a:t>
            </a:r>
            <a:endParaRPr lang="ja-JP" altLang="ja-JP" sz="1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a:t>
            </a:r>
            <a:r>
              <a:rPr lang="ja-JP" altLang="ja-JP" sz="1800" dirty="0">
                <a:effectLst/>
                <a:latin typeface="ＭＳ Ｐゴシック" panose="020B0600070205080204" pitchFamily="50" charset="-128"/>
                <a:ea typeface="ＭＳ 明朝" panose="02020609040205080304" pitchFamily="17" charset="-128"/>
                <a:cs typeface="ＭＳ Ｐゴシック" panose="020B0600070205080204" pitchFamily="50" charset="-128"/>
              </a:rPr>
              <a:t>意識啓発・行動変容</a:t>
            </a:r>
            <a:endParaRPr lang="en-US" altLang="ja-JP" sz="1800" dirty="0">
              <a:effectLst/>
              <a:latin typeface="ＭＳ Ｐゴシック" panose="020B0600070205080204" pitchFamily="50" charset="-128"/>
              <a:ea typeface="ＭＳ 明朝" panose="02020609040205080304" pitchFamily="17" charset="-128"/>
              <a:cs typeface="ＭＳ Ｐゴシック" panose="020B0600070205080204" pitchFamily="50" charset="-128"/>
            </a:endParaRPr>
          </a:p>
          <a:p>
            <a:pPr marL="279400"/>
            <a:endParaRPr kumimoji="1" lang="en-US" altLang="ja-JP" dirty="0">
              <a:latin typeface="ＭＳ Ｐゴシック" panose="020B0600070205080204" pitchFamily="50" charset="-128"/>
              <a:ea typeface="ＭＳ 明朝" panose="02020609040205080304" pitchFamily="17"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＜事業実施＞</a:t>
            </a:r>
            <a:endParaRPr lang="ja-JP" altLang="ja-JP" sz="1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a:t>
            </a:r>
            <a:r>
              <a:rPr lang="ja-JP" altLang="ja-JP" sz="1800" dirty="0">
                <a:effectLst/>
                <a:latin typeface="ＭＳ Ｐゴシック" panose="020B0600070205080204" pitchFamily="50" charset="-128"/>
                <a:ea typeface="ＭＳ 明朝" panose="02020609040205080304" pitchFamily="17" charset="-128"/>
                <a:cs typeface="ＭＳ Ｐゴシック" panose="020B0600070205080204" pitchFamily="50" charset="-128"/>
              </a:rPr>
              <a:t>事業計画・事業性評価</a:t>
            </a:r>
            <a:endParaRPr lang="ja-JP" altLang="ja-JP" sz="1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a:t>
            </a:r>
            <a:r>
              <a:rPr lang="ja-JP" altLang="ja-JP" sz="1800" dirty="0">
                <a:effectLst/>
                <a:latin typeface="ＭＳ Ｐゴシック" panose="020B0600070205080204" pitchFamily="50" charset="-128"/>
                <a:ea typeface="ＭＳ 明朝" panose="02020609040205080304" pitchFamily="17" charset="-128"/>
                <a:cs typeface="ＭＳ Ｐゴシック" panose="020B0600070205080204" pitchFamily="50" charset="-128"/>
              </a:rPr>
              <a:t>事業体制構築</a:t>
            </a:r>
            <a:endParaRPr lang="ja-JP" altLang="ja-JP" sz="1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a:t>
            </a:r>
            <a:r>
              <a:rPr lang="ja-JP" altLang="ja-JP" sz="1800" dirty="0">
                <a:effectLst/>
                <a:latin typeface="ＭＳ Ｐゴシック" panose="020B0600070205080204" pitchFamily="50" charset="-128"/>
                <a:ea typeface="ＭＳ 明朝" panose="02020609040205080304" pitchFamily="17" charset="-128"/>
                <a:cs typeface="ＭＳ Ｐゴシック" panose="020B0600070205080204" pitchFamily="50" charset="-128"/>
              </a:rPr>
              <a:t>地域新電力</a:t>
            </a:r>
            <a:endParaRPr lang="en-US" altLang="ja-JP" sz="1800" dirty="0">
              <a:effectLst/>
              <a:latin typeface="ＭＳ Ｐゴシック" panose="020B0600070205080204" pitchFamily="50" charset="-128"/>
              <a:ea typeface="ＭＳ 明朝" panose="02020609040205080304" pitchFamily="17"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a:t>
            </a:r>
            <a:r>
              <a:rPr lang="ja-JP" altLang="ja-JP" sz="1800" dirty="0">
                <a:effectLst/>
                <a:latin typeface="ＭＳ Ｐゴシック" panose="020B0600070205080204" pitchFamily="50" charset="-128"/>
                <a:ea typeface="ＭＳ 明朝" panose="02020609040205080304" pitchFamily="17" charset="-128"/>
                <a:cs typeface="ＭＳ Ｐゴシック" panose="020B0600070205080204" pitchFamily="50" charset="-128"/>
              </a:rPr>
              <a:t>資金調達</a:t>
            </a:r>
            <a:endParaRPr lang="en-US" altLang="ja-JP" sz="1800" dirty="0">
              <a:effectLst/>
              <a:latin typeface="ＭＳ Ｐゴシック" panose="020B0600070205080204" pitchFamily="50" charset="-128"/>
              <a:ea typeface="ＭＳ 明朝" panose="02020609040205080304" pitchFamily="17"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a:t>
            </a:r>
            <a:r>
              <a:rPr lang="ja-JP" altLang="ja-JP" dirty="0"/>
              <a:t>熱供給</a:t>
            </a:r>
            <a:endParaRPr lang="en-US" altLang="ja-JP" dirty="0"/>
          </a:p>
          <a:p>
            <a:pPr marL="279400"/>
            <a:endParaRPr lang="ja-JP" altLang="ja-JP" dirty="0"/>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a:t>
            </a:r>
            <a:r>
              <a:rPr lang="ja-JP" altLang="ja-JP" dirty="0"/>
              <a:t>その他</a:t>
            </a:r>
            <a:r>
              <a:rPr lang="ja-JP" altLang="en-US" dirty="0"/>
              <a:t>（　）</a:t>
            </a:r>
            <a:endParaRPr lang="ja-JP" altLang="ja-JP" dirty="0"/>
          </a:p>
          <a:p>
            <a:endParaRPr kumimoji="1" lang="en-US" altLang="ja-JP" dirty="0"/>
          </a:p>
          <a:p>
            <a:endParaRPr kumimoji="1" lang="ja-JP" altLang="en-US" dirty="0"/>
          </a:p>
        </p:txBody>
      </p:sp>
    </p:spTree>
    <p:extLst>
      <p:ext uri="{BB962C8B-B14F-4D97-AF65-F5344CB8AC3E}">
        <p14:creationId xmlns:p14="http://schemas.microsoft.com/office/powerpoint/2010/main" val="1380141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D50FBA-BF89-171B-96A4-FC7D3652712A}"/>
            </a:ext>
          </a:extLst>
        </p:cNvPr>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546BEDDB-C446-BD4C-74B5-F8CC8E10EB0A}"/>
              </a:ext>
            </a:extLst>
          </p:cNvPr>
          <p:cNvSpPr txBox="1"/>
          <p:nvPr/>
        </p:nvSpPr>
        <p:spPr>
          <a:xfrm>
            <a:off x="0" y="27988"/>
            <a:ext cx="2781531" cy="369332"/>
          </a:xfrm>
          <a:prstGeom prst="rect">
            <a:avLst/>
          </a:prstGeom>
          <a:noFill/>
        </p:spPr>
        <p:txBody>
          <a:bodyPr wrap="none" rtlCol="0">
            <a:spAutoFit/>
          </a:bodyPr>
          <a:lstStyle/>
          <a:p>
            <a:pPr marL="285750" marR="0" lvl="0" indent="-285750" algn="l" defTabSz="457200" rtl="0" eaLnBrk="1" fontAlgn="auto" latinLnBrk="0" hangingPunct="1">
              <a:lnSpc>
                <a:spcPct val="100000"/>
              </a:lnSpc>
              <a:spcBef>
                <a:spcPts val="0"/>
              </a:spcBef>
              <a:spcAft>
                <a:spcPts val="0"/>
              </a:spcAft>
              <a:buClr>
                <a:srgbClr val="009999"/>
              </a:buClr>
              <a:buSzTx/>
              <a:buFont typeface="Wingdings" panose="05000000000000000000" pitchFamily="2" charset="2"/>
              <a:buChar char="n"/>
              <a:tabLst/>
              <a:defRPr/>
            </a:pPr>
            <a:r>
              <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派遣希望アドバイザー</a:t>
            </a:r>
          </a:p>
        </p:txBody>
      </p:sp>
      <p:sp>
        <p:nvSpPr>
          <p:cNvPr id="4" name="テキスト ボックス 3">
            <a:extLst>
              <a:ext uri="{FF2B5EF4-FFF2-40B4-BE49-F238E27FC236}">
                <a16:creationId xmlns:a16="http://schemas.microsoft.com/office/drawing/2014/main" id="{C13AADAE-7E3C-EE03-7FF1-A2167E99C996}"/>
              </a:ext>
            </a:extLst>
          </p:cNvPr>
          <p:cNvSpPr txBox="1"/>
          <p:nvPr/>
        </p:nvSpPr>
        <p:spPr>
          <a:xfrm>
            <a:off x="102325" y="456844"/>
            <a:ext cx="9144001" cy="4247317"/>
          </a:xfrm>
          <a:prstGeom prst="rect">
            <a:avLst/>
          </a:prstGeom>
          <a:noFill/>
        </p:spPr>
        <p:txBody>
          <a:bodyPr wrap="square" rtlCol="0">
            <a:spAutoFit/>
          </a:bodyPr>
          <a:lstStyle/>
          <a:p>
            <a:pPr marL="182563" indent="-182563"/>
            <a:r>
              <a:rPr lang="ja-JP" altLang="en-US" dirty="0"/>
              <a:t>希望アドバイザーを御記入ください。</a:t>
            </a:r>
            <a:endParaRPr lang="en-US" altLang="ja-JP" dirty="0"/>
          </a:p>
          <a:p>
            <a:pPr marL="182563" indent="-182563"/>
            <a:r>
              <a:rPr lang="ja-JP" altLang="en-US" dirty="0"/>
              <a:t>　　なおすべて埋めていただく必要はなく、希望なしでも構いません。</a:t>
            </a:r>
            <a:endParaRPr lang="en-US" altLang="ja-JP" dirty="0"/>
          </a:p>
          <a:p>
            <a:pPr marL="182563" indent="-182563"/>
            <a:r>
              <a:rPr lang="ja-JP" altLang="en-US" dirty="0"/>
              <a:t>第１希望：</a:t>
            </a:r>
            <a:endParaRPr lang="en-US" altLang="ja-JP" dirty="0"/>
          </a:p>
          <a:p>
            <a:pPr marL="182563" indent="-182563"/>
            <a:r>
              <a:rPr lang="ja-JP" altLang="en-US" dirty="0"/>
              <a:t>第２希望：</a:t>
            </a:r>
            <a:endParaRPr lang="en-US" altLang="ja-JP" dirty="0"/>
          </a:p>
          <a:p>
            <a:pPr marL="182563" indent="-182563"/>
            <a:r>
              <a:rPr lang="ja-JP" altLang="en-US" dirty="0"/>
              <a:t>第３希望：</a:t>
            </a:r>
            <a:endParaRPr lang="en-US" altLang="ja-JP" dirty="0"/>
          </a:p>
          <a:p>
            <a:pPr marL="182563" indent="-182563"/>
            <a:r>
              <a:rPr lang="ja-JP" altLang="en-US" dirty="0"/>
              <a:t>第４希望：</a:t>
            </a:r>
            <a:endParaRPr lang="en-US" altLang="ja-JP" dirty="0"/>
          </a:p>
          <a:p>
            <a:pPr marL="182563" indent="-182563"/>
            <a:r>
              <a:rPr lang="ja-JP" altLang="en-US" dirty="0"/>
              <a:t>第５希望：</a:t>
            </a:r>
            <a:endParaRPr lang="en-US" altLang="ja-JP" dirty="0"/>
          </a:p>
          <a:p>
            <a:pPr marL="182563" indent="-182563"/>
            <a:endParaRPr lang="en-US" altLang="ja-JP" dirty="0"/>
          </a:p>
          <a:p>
            <a:r>
              <a:rPr lang="ja-JP" altLang="en-US" dirty="0"/>
              <a:t>理由：</a:t>
            </a:r>
            <a:endParaRPr lang="en-US" altLang="ja-JP" dirty="0"/>
          </a:p>
          <a:p>
            <a:endParaRPr lang="ja-JP" altLang="en-US" dirty="0"/>
          </a:p>
          <a:p>
            <a:r>
              <a:rPr kumimoji="1" lang="en-US" altLang="ja-JP" sz="1800" i="1" dirty="0">
                <a:solidFill>
                  <a:schemeClr val="accent1"/>
                </a:solidFill>
                <a:latin typeface="+mn-ea"/>
              </a:rPr>
              <a:t>※</a:t>
            </a:r>
            <a:r>
              <a:rPr kumimoji="1" lang="ja-JP" altLang="en-US" sz="1800" i="1" dirty="0">
                <a:solidFill>
                  <a:schemeClr val="accent1"/>
                </a:solidFill>
                <a:latin typeface="+mn-ea"/>
              </a:rPr>
              <a:t>派遣希望のアドバイザーとの間にこれまで何か関わりがあれば、「理由」欄に記載してください。（例）審議会の委員を務めてもらったことがある、何らかの事業を外注したことがある　</a:t>
            </a:r>
            <a:r>
              <a:rPr kumimoji="1" lang="en-US" altLang="ja-JP" sz="1800" i="1" dirty="0" err="1">
                <a:solidFill>
                  <a:schemeClr val="accent1"/>
                </a:solidFill>
                <a:latin typeface="+mn-ea"/>
              </a:rPr>
              <a:t>etc</a:t>
            </a:r>
            <a:endParaRPr kumimoji="1" lang="en-US" altLang="ja-JP" sz="1800" i="1" dirty="0">
              <a:solidFill>
                <a:schemeClr val="accent1"/>
              </a:solidFill>
              <a:latin typeface="+mn-ea"/>
            </a:endParaRPr>
          </a:p>
          <a:p>
            <a:endParaRPr lang="en-US" altLang="ja-JP" dirty="0"/>
          </a:p>
          <a:p>
            <a:endParaRPr lang="ja-JP" altLang="en-US" dirty="0"/>
          </a:p>
        </p:txBody>
      </p:sp>
    </p:spTree>
    <p:extLst>
      <p:ext uri="{BB962C8B-B14F-4D97-AF65-F5344CB8AC3E}">
        <p14:creationId xmlns:p14="http://schemas.microsoft.com/office/powerpoint/2010/main" val="1718360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727B2F-D26C-C93E-D040-D3D56D4F947E}"/>
            </a:ext>
          </a:extLst>
        </p:cNvPr>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850EFBA0-04CA-96B8-A4D3-A6DF44CF5E8E}"/>
              </a:ext>
            </a:extLst>
          </p:cNvPr>
          <p:cNvSpPr txBox="1"/>
          <p:nvPr/>
        </p:nvSpPr>
        <p:spPr>
          <a:xfrm>
            <a:off x="0" y="27988"/>
            <a:ext cx="5089855" cy="369332"/>
          </a:xfrm>
          <a:prstGeom prst="rect">
            <a:avLst/>
          </a:prstGeom>
          <a:noFill/>
        </p:spPr>
        <p:txBody>
          <a:bodyPr wrap="none" rtlCol="0">
            <a:spAutoFit/>
          </a:bodyPr>
          <a:lstStyle/>
          <a:p>
            <a:pPr marL="285750" marR="0" lvl="0" indent="-285750" algn="l" defTabSz="457200" rtl="0" eaLnBrk="1" fontAlgn="auto" latinLnBrk="0" hangingPunct="1">
              <a:lnSpc>
                <a:spcPct val="100000"/>
              </a:lnSpc>
              <a:spcBef>
                <a:spcPts val="0"/>
              </a:spcBef>
              <a:spcAft>
                <a:spcPts val="0"/>
              </a:spcAft>
              <a:buClr>
                <a:srgbClr val="009999"/>
              </a:buClr>
              <a:buSzTx/>
              <a:buFont typeface="Wingdings" panose="05000000000000000000" pitchFamily="2" charset="2"/>
              <a:buChar char="n"/>
              <a:tabLst/>
              <a:defRPr/>
            </a:pPr>
            <a:r>
              <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その他、特記事項があれば御記載ください。</a:t>
            </a:r>
          </a:p>
        </p:txBody>
      </p:sp>
    </p:spTree>
    <p:extLst>
      <p:ext uri="{BB962C8B-B14F-4D97-AF65-F5344CB8AC3E}">
        <p14:creationId xmlns:p14="http://schemas.microsoft.com/office/powerpoint/2010/main" val="2353806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5F62FB-01CF-6A76-0B0D-7A0112D5878E}"/>
            </a:ext>
          </a:extLst>
        </p:cNvPr>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3E5FC676-448B-C49A-DFDE-CF33B15D3DC1}"/>
              </a:ext>
            </a:extLst>
          </p:cNvPr>
          <p:cNvSpPr txBox="1"/>
          <p:nvPr/>
        </p:nvSpPr>
        <p:spPr>
          <a:xfrm>
            <a:off x="0" y="27988"/>
            <a:ext cx="8552341" cy="369332"/>
          </a:xfrm>
          <a:prstGeom prst="rect">
            <a:avLst/>
          </a:prstGeom>
          <a:noFill/>
        </p:spPr>
        <p:txBody>
          <a:bodyPr wrap="none" rtlCol="0">
            <a:spAutoFit/>
          </a:bodyPr>
          <a:lstStyle/>
          <a:p>
            <a:pPr marL="285750" marR="0" lvl="0" indent="-285750" algn="l" defTabSz="457200" rtl="0" eaLnBrk="1" fontAlgn="auto" latinLnBrk="0" hangingPunct="1">
              <a:lnSpc>
                <a:spcPct val="100000"/>
              </a:lnSpc>
              <a:spcBef>
                <a:spcPts val="0"/>
              </a:spcBef>
              <a:spcAft>
                <a:spcPts val="0"/>
              </a:spcAft>
              <a:buClr>
                <a:srgbClr val="009999"/>
              </a:buClr>
              <a:buSzTx/>
              <a:buFont typeface="Wingdings" panose="05000000000000000000" pitchFamily="2" charset="2"/>
              <a:buChar char="n"/>
              <a:tabLst/>
              <a:defRPr/>
            </a:pPr>
            <a:r>
              <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「脱炭素まちづくりアドバイザー制度」を知ったきっかけを教えてください。</a:t>
            </a:r>
          </a:p>
        </p:txBody>
      </p:sp>
      <p:sp>
        <p:nvSpPr>
          <p:cNvPr id="4" name="テキスト ボックス 3">
            <a:extLst>
              <a:ext uri="{FF2B5EF4-FFF2-40B4-BE49-F238E27FC236}">
                <a16:creationId xmlns:a16="http://schemas.microsoft.com/office/drawing/2014/main" id="{DE9FCF38-2359-E03F-CF24-A9581383F247}"/>
              </a:ext>
            </a:extLst>
          </p:cNvPr>
          <p:cNvSpPr txBox="1"/>
          <p:nvPr/>
        </p:nvSpPr>
        <p:spPr>
          <a:xfrm>
            <a:off x="269964" y="408519"/>
            <a:ext cx="9144001" cy="338554"/>
          </a:xfrm>
          <a:prstGeom prst="rect">
            <a:avLst/>
          </a:prstGeom>
          <a:noFill/>
        </p:spPr>
        <p:txBody>
          <a:bodyPr wrap="square" rtlCol="0">
            <a:spAutoFit/>
          </a:bodyPr>
          <a:lstStyle/>
          <a:p>
            <a:pPr marL="182563" indent="-182563"/>
            <a:r>
              <a:rPr kumimoji="1" lang="en-US" altLang="ja-JP" sz="1600" i="1" dirty="0">
                <a:solidFill>
                  <a:schemeClr val="accent1"/>
                </a:solidFill>
                <a:latin typeface="+mn-ea"/>
              </a:rPr>
              <a:t>※</a:t>
            </a:r>
            <a:r>
              <a:rPr kumimoji="1" lang="ja-JP" altLang="en-US" sz="1600" i="1" dirty="0">
                <a:solidFill>
                  <a:schemeClr val="accent1"/>
                </a:solidFill>
                <a:latin typeface="+mn-ea"/>
              </a:rPr>
              <a:t>☑をお願いいたします。（以下より選択、複数可）</a:t>
            </a:r>
          </a:p>
        </p:txBody>
      </p:sp>
      <p:sp>
        <p:nvSpPr>
          <p:cNvPr id="5" name="テキスト ボックス 4">
            <a:extLst>
              <a:ext uri="{FF2B5EF4-FFF2-40B4-BE49-F238E27FC236}">
                <a16:creationId xmlns:a16="http://schemas.microsoft.com/office/drawing/2014/main" id="{DCE2B0E2-4D2D-DC0F-D489-AE789B9724ED}"/>
              </a:ext>
            </a:extLst>
          </p:cNvPr>
          <p:cNvSpPr txBox="1"/>
          <p:nvPr/>
        </p:nvSpPr>
        <p:spPr>
          <a:xfrm>
            <a:off x="734683" y="1611428"/>
            <a:ext cx="8436634" cy="4247317"/>
          </a:xfrm>
          <a:prstGeom prst="rect">
            <a:avLst/>
          </a:prstGeom>
          <a:noFill/>
        </p:spPr>
        <p:txBody>
          <a:bodyPr wrap="square" rtlCol="0">
            <a:spAutoFit/>
          </a:bodyPr>
          <a:lstStyle/>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　環境省の報道発表</a:t>
            </a:r>
            <a:endParaRPr kumimoji="1" lang="en-US" altLang="ja-JP" dirty="0">
              <a:latin typeface="ＭＳ Ｐゴシック" panose="020B0600070205080204" pitchFamily="50" charset="-128"/>
              <a:ea typeface="ＭＳ 明朝" panose="02020609040205080304" pitchFamily="17" charset="-128"/>
              <a:cs typeface="ＭＳ Ｐゴシック" panose="020B0600070205080204" pitchFamily="50" charset="-128"/>
            </a:endParaRPr>
          </a:p>
          <a:p>
            <a:pPr marL="279400"/>
            <a:endPar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　環境省または地方環境事務所からの事務連絡</a:t>
            </a:r>
          </a:p>
          <a:p>
            <a:pPr marL="279400"/>
            <a:endParaRPr kumimoji="1" lang="en-US" altLang="ja-JP" dirty="0">
              <a:latin typeface="ＭＳ Ｐゴシック" panose="020B0600070205080204" pitchFamily="50" charset="-128"/>
              <a:ea typeface="ＭＳ 明朝" panose="02020609040205080304" pitchFamily="17"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　公式</a:t>
            </a:r>
            <a:r>
              <a:rPr kumimoji="1" lang="en-US" altLang="ja-JP" dirty="0">
                <a:latin typeface="ＭＳ Ｐゴシック" panose="020B0600070205080204" pitchFamily="50" charset="-128"/>
                <a:ea typeface="ＭＳ 明朝" panose="02020609040205080304" pitchFamily="17" charset="-128"/>
                <a:cs typeface="ＭＳ Ｐゴシック" panose="020B0600070205080204" pitchFamily="50" charset="-128"/>
              </a:rPr>
              <a:t>HP</a:t>
            </a:r>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または環境省</a:t>
            </a:r>
            <a:r>
              <a:rPr kumimoji="1" lang="en-US" altLang="ja-JP" dirty="0">
                <a:latin typeface="ＭＳ Ｐゴシック" panose="020B0600070205080204" pitchFamily="50" charset="-128"/>
                <a:ea typeface="ＭＳ 明朝" panose="02020609040205080304" pitchFamily="17" charset="-128"/>
                <a:cs typeface="ＭＳ Ｐゴシック" panose="020B0600070205080204" pitchFamily="50" charset="-128"/>
              </a:rPr>
              <a:t>HP</a:t>
            </a:r>
          </a:p>
          <a:p>
            <a:pPr marL="279400"/>
            <a:endParaRPr kumimoji="1" lang="en-US" altLang="ja-JP" dirty="0">
              <a:latin typeface="ＭＳ Ｐゴシック" panose="020B0600070205080204" pitchFamily="50" charset="-128"/>
              <a:ea typeface="ＭＳ 明朝" panose="02020609040205080304" pitchFamily="17" charset="-128"/>
              <a:cs typeface="ＭＳ Ｐゴシック" panose="020B0600070205080204" pitchFamily="50" charset="-128"/>
            </a:endParaRPr>
          </a:p>
          <a:p>
            <a:pPr marL="279400"/>
            <a:r>
              <a:rPr kumimoji="1" lang="en-US" altLang="ja-JP" dirty="0">
                <a:latin typeface="ＭＳ Ｐゴシック" panose="020B0600070205080204" pitchFamily="50" charset="-128"/>
                <a:ea typeface="ＭＳ 明朝" panose="02020609040205080304" pitchFamily="17" charset="-128"/>
                <a:cs typeface="ＭＳ Ｐゴシック" panose="020B0600070205080204" pitchFamily="50" charset="-128"/>
              </a:rPr>
              <a:t>□</a:t>
            </a:r>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　各種メールマガジン</a:t>
            </a:r>
          </a:p>
          <a:p>
            <a:pPr marL="279400"/>
            <a:endParaRPr kumimoji="1" lang="en-US" altLang="ja-JP" dirty="0">
              <a:latin typeface="ＭＳ Ｐゴシック" panose="020B0600070205080204" pitchFamily="50" charset="-128"/>
              <a:ea typeface="ＭＳ 明朝" panose="02020609040205080304" pitchFamily="17"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　各種</a:t>
            </a:r>
            <a:r>
              <a:rPr kumimoji="1" lang="en-US" altLang="ja-JP" dirty="0">
                <a:latin typeface="ＭＳ Ｐゴシック" panose="020B0600070205080204" pitchFamily="50" charset="-128"/>
                <a:ea typeface="ＭＳ 明朝" panose="02020609040205080304" pitchFamily="17" charset="-128"/>
                <a:cs typeface="ＭＳ Ｐゴシック" panose="020B0600070205080204" pitchFamily="50" charset="-128"/>
              </a:rPr>
              <a:t>SNS</a:t>
            </a:r>
          </a:p>
          <a:p>
            <a:pPr marL="279400"/>
            <a:endParaRPr kumimoji="1" lang="en-US" altLang="ja-JP" dirty="0">
              <a:latin typeface="ＭＳ Ｐゴシック" panose="020B0600070205080204" pitchFamily="50" charset="-128"/>
              <a:ea typeface="ＭＳ 明朝" panose="02020609040205080304" pitchFamily="17" charset="-128"/>
              <a:cs typeface="ＭＳ Ｐゴシック" panose="020B0600070205080204" pitchFamily="50" charset="-128"/>
            </a:endParaRPr>
          </a:p>
          <a:p>
            <a:pPr marL="279400"/>
            <a:r>
              <a:rPr kumimoji="1" lang="en-US" altLang="ja-JP" dirty="0">
                <a:latin typeface="ＭＳ Ｐゴシック" panose="020B0600070205080204" pitchFamily="50" charset="-128"/>
                <a:ea typeface="ＭＳ 明朝" panose="02020609040205080304" pitchFamily="17" charset="-128"/>
                <a:cs typeface="ＭＳ Ｐゴシック" panose="020B0600070205080204" pitchFamily="50" charset="-128"/>
              </a:rPr>
              <a:t>□</a:t>
            </a:r>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　知人や関係者からの紹介</a:t>
            </a:r>
          </a:p>
          <a:p>
            <a:pPr marL="279400"/>
            <a:endParaRPr kumimoji="1" lang="en-US" altLang="ja-JP" dirty="0">
              <a:latin typeface="ＭＳ Ｐゴシック" panose="020B0600070205080204" pitchFamily="50" charset="-128"/>
              <a:ea typeface="ＭＳ 明朝" panose="02020609040205080304" pitchFamily="17" charset="-128"/>
              <a:cs typeface="ＭＳ Ｐゴシック" panose="020B0600070205080204" pitchFamily="50" charset="-128"/>
            </a:endParaRPr>
          </a:p>
          <a:p>
            <a:pPr marL="279400"/>
            <a:r>
              <a:rPr kumimoji="1" lang="ja-JP" altLang="en-US" dirty="0">
                <a:latin typeface="ＭＳ Ｐゴシック" panose="020B0600070205080204" pitchFamily="50" charset="-128"/>
                <a:ea typeface="ＭＳ 明朝" panose="02020609040205080304" pitchFamily="17" charset="-128"/>
                <a:cs typeface="ＭＳ Ｐゴシック" panose="020B0600070205080204" pitchFamily="50" charset="-128"/>
              </a:rPr>
              <a:t>□　その他（　　）</a:t>
            </a:r>
          </a:p>
          <a:p>
            <a:pPr marL="279400"/>
            <a:endParaRPr lang="ja-JP" altLang="ja-JP" sz="1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endParaRPr kumimoji="1" lang="ja-JP" altLang="en-US" dirty="0"/>
          </a:p>
        </p:txBody>
      </p:sp>
    </p:spTree>
    <p:extLst>
      <p:ext uri="{BB962C8B-B14F-4D97-AF65-F5344CB8AC3E}">
        <p14:creationId xmlns:p14="http://schemas.microsoft.com/office/powerpoint/2010/main" val="154362472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Words>788</Words>
  <PresentationFormat>A4 210 x 297 mm</PresentationFormat>
  <Paragraphs>89</Paragraphs>
  <Slides>8</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8</vt:i4>
      </vt:variant>
    </vt:vector>
  </HeadingPairs>
  <TitlesOfParts>
    <vt:vector size="16" baseType="lpstr">
      <vt:lpstr>ＭＳ Ｐゴシック</vt:lpstr>
      <vt:lpstr>メイリオ</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