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89" r:id="rId5"/>
    <p:sldId id="308" r:id="rId6"/>
    <p:sldId id="2147472583" r:id="rId7"/>
    <p:sldId id="2147472581" r:id="rId8"/>
    <p:sldId id="296" r:id="rId9"/>
    <p:sldId id="300" r:id="rId10"/>
    <p:sldId id="2147472586" r:id="rId11"/>
    <p:sldId id="2147472595" r:id="rId12"/>
    <p:sldId id="2147472599" r:id="rId13"/>
    <p:sldId id="2147472597" r:id="rId14"/>
    <p:sldId id="2147472591"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0AFDBE9-2900-4CB3-9512-D663818C9D45}">
          <p14:sldIdLst>
            <p14:sldId id="289"/>
            <p14:sldId id="308"/>
            <p14:sldId id="2147472583"/>
            <p14:sldId id="2147472581"/>
            <p14:sldId id="296"/>
            <p14:sldId id="300"/>
            <p14:sldId id="2147472586"/>
            <p14:sldId id="2147472595"/>
            <p14:sldId id="2147472599"/>
            <p14:sldId id="2147472597"/>
            <p14:sldId id="2147472591"/>
          </p14:sldIdLst>
        </p14:section>
        <p14:section name="タイトルなしのセクション" id="{089A5A75-EDC3-4B2A-98C5-749A51BB0D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菅谷 真実（MAMI SUGAYA）" initials="真菅" lastIdx="2" clrIdx="0">
    <p:extLst>
      <p:ext uri="{19B8F6BF-5375-455C-9EA6-DF929625EA0E}">
        <p15:presenceInfo xmlns:p15="http://schemas.microsoft.com/office/powerpoint/2012/main" userId="S::SUGAYA06@moe.go.jp::2eaf6b55-3594-4b03-a63c-00ffca53444e" providerId="AD"/>
      </p:ext>
    </p:extLst>
  </p:cmAuthor>
  <p:cmAuthor id="2" name="環境省" initials="T" lastIdx="11" clrIdx="1">
    <p:extLst>
      <p:ext uri="{19B8F6BF-5375-455C-9EA6-DF929625EA0E}">
        <p15:presenceInfo xmlns:p15="http://schemas.microsoft.com/office/powerpoint/2012/main" userId="環境省" providerId="None"/>
      </p:ext>
    </p:extLst>
  </p:cmAuthor>
  <p:cmAuthor id="3" name="蝦名 裕一郎（YUICHIRO EBINA）" initials="裕蝦" lastIdx="2" clrIdx="2">
    <p:extLst>
      <p:ext uri="{19B8F6BF-5375-455C-9EA6-DF929625EA0E}">
        <p15:presenceInfo xmlns:p15="http://schemas.microsoft.com/office/powerpoint/2012/main" userId="S::EBINA02@moe.go.jp::226eff0f-2b9e-4aee-acae-57a4b9e0c30a" providerId="AD"/>
      </p:ext>
    </p:extLst>
  </p:cmAuthor>
  <p:cmAuthor id="4" name="松岡" initials="A" lastIdx="8" clrIdx="3">
    <p:extLst>
      <p:ext uri="{19B8F6BF-5375-455C-9EA6-DF929625EA0E}">
        <p15:presenceInfo xmlns:p15="http://schemas.microsoft.com/office/powerpoint/2012/main" userId="松岡" providerId="None"/>
      </p:ext>
    </p:extLst>
  </p:cmAuthor>
  <p:cmAuthor id="5" name="河合 潤（JUN KAWAI）" initials="潤河" lastIdx="18" clrIdx="4">
    <p:extLst>
      <p:ext uri="{19B8F6BF-5375-455C-9EA6-DF929625EA0E}">
        <p15:presenceInfo xmlns:p15="http://schemas.microsoft.com/office/powerpoint/2012/main" userId="S::KAWAI23@moe.go.jp::0326a8ab-7a77-4022-b155-57427cccb1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8" autoAdjust="0"/>
    <p:restoredTop sz="94660"/>
  </p:normalViewPr>
  <p:slideViewPr>
    <p:cSldViewPr>
      <p:cViewPr varScale="1">
        <p:scale>
          <a:sx n="109" d="100"/>
          <a:sy n="109" d="100"/>
        </p:scale>
        <p:origin x="822" y="10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80" d="100"/>
          <a:sy n="80" d="100"/>
        </p:scale>
        <p:origin x="4014" y="90"/>
      </p:cViewPr>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commentAuthors.xml" Type="http://schemas.openxmlformats.org/officeDocument/2006/relationships/commentAuthors"/><Relationship Id="rId19" Target="presProps.xml" Type="http://schemas.openxmlformats.org/officeDocument/2006/relationships/presProps"/><Relationship Id="rId2" Target="../customXml/item2.xml" Type="http://schemas.openxmlformats.org/officeDocument/2006/relationships/customXml"/><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96CE339-E0C5-FBB5-DA27-DA5E5EE696C7}"/>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3D5CF99-15BC-D6A8-33F2-6038D7FBECB8}"/>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9B9ED9B6-B00C-4117-8F96-ED32741606A1}" type="datetimeFigureOut">
              <a:rPr kumimoji="1" lang="ja-JP" altLang="en-US" smtClean="0"/>
              <a:t>2025/1/8</a:t>
            </a:fld>
            <a:endParaRPr kumimoji="1" lang="ja-JP" altLang="en-US"/>
          </a:p>
        </p:txBody>
      </p:sp>
      <p:sp>
        <p:nvSpPr>
          <p:cNvPr id="4" name="フッター プレースホルダー 3">
            <a:extLst>
              <a:ext uri="{FF2B5EF4-FFF2-40B4-BE49-F238E27FC236}">
                <a16:creationId xmlns:a16="http://schemas.microsoft.com/office/drawing/2014/main" id="{B6F3F71B-28B6-3269-43AE-041BADF39111}"/>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51AAC97-6170-E121-5B60-8142872475F0}"/>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D843F2D6-86EB-4010-AC55-55C6EE5D0C8A}" type="slidenum">
              <a:rPr kumimoji="1" lang="ja-JP" altLang="en-US" smtClean="0"/>
              <a:t>‹#›</a:t>
            </a:fld>
            <a:endParaRPr kumimoji="1" lang="ja-JP" altLang="en-US"/>
          </a:p>
        </p:txBody>
      </p:sp>
    </p:spTree>
    <p:extLst>
      <p:ext uri="{BB962C8B-B14F-4D97-AF65-F5344CB8AC3E}">
        <p14:creationId xmlns:p14="http://schemas.microsoft.com/office/powerpoint/2010/main" val="16088926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A98E036-BB34-40CC-BE73-A31BED8EE4D0}" type="datetimeFigureOut">
              <a:rPr kumimoji="1" lang="ja-JP" altLang="en-US" smtClean="0"/>
              <a:t>2025/1/8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1C805A1-1446-4931-B4D6-8F09621CB1A8}" type="slidenum">
              <a:rPr kumimoji="1" lang="ja-JP" altLang="en-US" smtClean="0"/>
              <a:t>‹#›</a:t>
            </a:fld>
            <a:endParaRPr kumimoji="1" lang="ja-JP" altLang="en-US"/>
          </a:p>
        </p:txBody>
      </p:sp>
    </p:spTree>
    <p:extLst>
      <p:ext uri="{BB962C8B-B14F-4D97-AF65-F5344CB8AC3E}">
        <p14:creationId xmlns:p14="http://schemas.microsoft.com/office/powerpoint/2010/main" val="100110104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BD0E97-38EB-2F46-84EB-5C56DD2984E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15933751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47C82B9A-EAF4-4961-B184-77CCDC74F35A}" type="datetime1">
              <a:rPr kumimoji="1" lang="ja-JP" altLang="en-US" smtClean="0"/>
              <a:t>2025/1/8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8490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2421DC-5EC7-4A20-ACFB-CB79E1FABE79}" type="datetime1">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947475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692696"/>
            <a:ext cx="2057400" cy="554461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692696"/>
            <a:ext cx="6019800" cy="554461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6A6BA0-BE9C-4B1C-844A-01A95BCA0925}" type="datetime1">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548474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32C58AB-D8E6-4885-B3D5-348605D6D4E1}" type="datetime1">
              <a:rPr kumimoji="1" lang="ja-JP" altLang="en-US" smtClean="0"/>
              <a:t>2025/1/8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36576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945FF8C-F1FF-330A-5976-E5BF5A764670}"/>
              </a:ext>
            </a:extLst>
          </p:cNvPr>
          <p:cNvSpPr>
            <a:spLocks noGrp="1"/>
          </p:cNvSpPr>
          <p:nvPr>
            <p:ph type="dt" sz="half" idx="10"/>
          </p:nvPr>
        </p:nvSpPr>
        <p:spPr/>
        <p:txBody>
          <a:bodyPr/>
          <a:lstStyle/>
          <a:p>
            <a:fld id="{2A28AED7-D448-426B-8E00-F79BB8E7F54C}" type="datetime1">
              <a:rPr kumimoji="1" lang="ja-JP" altLang="en-US" smtClean="0"/>
              <a:t>2025/1/8</a:t>
            </a:fld>
            <a:endParaRPr kumimoji="1" lang="ja-JP" altLang="en-US"/>
          </a:p>
        </p:txBody>
      </p:sp>
      <p:sp>
        <p:nvSpPr>
          <p:cNvPr id="8" name="フッター プレースホルダー 7">
            <a:extLst>
              <a:ext uri="{FF2B5EF4-FFF2-40B4-BE49-F238E27FC236}">
                <a16:creationId xmlns:a16="http://schemas.microsoft.com/office/drawing/2014/main" id="{FBD284AB-6742-5C16-4994-FEA0C847086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4E95B5C-21A2-B045-E7BE-4C159DDB6239}"/>
              </a:ext>
            </a:extLst>
          </p:cNvPr>
          <p:cNvSpPr>
            <a:spLocks noGrp="1"/>
          </p:cNvSpPr>
          <p:nvPr>
            <p:ph type="sldNum" sz="quarter" idx="12"/>
          </p:nvPr>
        </p:nvSpPr>
        <p:spPr/>
        <p:txBody>
          <a:bodyPr/>
          <a:lstStyle/>
          <a:p>
            <a:r>
              <a:rPr kumimoji="1" lang="ja-JP" altLang="en-US" dirty="0"/>
              <a:t>０</a:t>
            </a:r>
            <a:endParaRPr kumimoji="1" lang="en-US" altLang="ja-JP" dirty="0"/>
          </a:p>
        </p:txBody>
      </p:sp>
    </p:spTree>
    <p:extLst>
      <p:ext uri="{BB962C8B-B14F-4D97-AF65-F5344CB8AC3E}">
        <p14:creationId xmlns:p14="http://schemas.microsoft.com/office/powerpoint/2010/main" val="61265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19FEF28-3131-4502-AF9E-1D88138F4CAC}" type="datetime1">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86654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コンテンツ プレースホルダー 3"/>
          <p:cNvSpPr>
            <a:spLocks noGrp="1"/>
          </p:cNvSpPr>
          <p:nvPr>
            <p:ph sz="half" idx="2"/>
          </p:nvPr>
        </p:nvSpPr>
        <p:spPr>
          <a:xfrm>
            <a:off x="4648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日付プレースホルダー 4"/>
          <p:cNvSpPr>
            <a:spLocks noGrp="1"/>
          </p:cNvSpPr>
          <p:nvPr>
            <p:ph type="dt" sz="half" idx="10"/>
          </p:nvPr>
        </p:nvSpPr>
        <p:spPr/>
        <p:txBody>
          <a:bodyPr/>
          <a:lstStyle/>
          <a:p>
            <a:fld id="{C01AADBD-5674-4B4A-B52D-CA089D67512B}" type="datetime1">
              <a:rPr kumimoji="1" lang="ja-JP" altLang="en-US" smtClean="0"/>
              <a:t>2025/1/8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930501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4626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28602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テキスト プレースホルダー 4"/>
          <p:cNvSpPr>
            <a:spLocks noGrp="1"/>
          </p:cNvSpPr>
          <p:nvPr>
            <p:ph type="body" sz="quarter" idx="3"/>
          </p:nvPr>
        </p:nvSpPr>
        <p:spPr>
          <a:xfrm>
            <a:off x="4645025" y="164626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28602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FF94561-EBDD-45DA-B0FE-E8AC5CF8156E}" type="datetime1">
              <a:rPr kumimoji="1" lang="ja-JP" altLang="en-US" smtClean="0"/>
              <a:t>2025/1/8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62098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8B77CA4-9CBF-4C37-8D19-5B2351D311B2}" type="datetime1">
              <a:rPr kumimoji="1" lang="ja-JP" altLang="en-US" smtClean="0"/>
              <a:t>2025/1/8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06852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D410D6-2895-4CAC-87A7-2DEF8FE2DBA0}" type="datetime1">
              <a:rPr kumimoji="1" lang="ja-JP" altLang="en-US" smtClean="0"/>
              <a:t>2025/1/8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555731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64704"/>
            <a:ext cx="3008313" cy="936104"/>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764704"/>
            <a:ext cx="5111750" cy="54930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テキスト プレースホルダー 3"/>
          <p:cNvSpPr>
            <a:spLocks noGrp="1"/>
          </p:cNvSpPr>
          <p:nvPr>
            <p:ph type="body" sz="half" idx="2"/>
          </p:nvPr>
        </p:nvSpPr>
        <p:spPr>
          <a:xfrm>
            <a:off x="457200" y="1700808"/>
            <a:ext cx="3008313" cy="455696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97FD4A1-03AF-4FC8-B582-6CFEB7509C21}" type="datetime1">
              <a:rPr kumimoji="1" lang="ja-JP" altLang="en-US" smtClean="0"/>
              <a:t>2025/1/8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07454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93772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74989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792288" y="550445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F3417DC-3B9C-4DF9-9123-E501AC379218}" type="datetime1">
              <a:rPr kumimoji="1" lang="ja-JP" altLang="en-US" smtClean="0"/>
              <a:t>2025/1/8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05356323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548680"/>
            <a:ext cx="8229600" cy="100811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28800"/>
            <a:ext cx="8229600" cy="460851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8AED7-D448-426B-8E00-F79BB8E7F54C}" type="datetime1">
              <a:rPr kumimoji="1" lang="ja-JP" altLang="en-US" smtClean="0"/>
              <a:t>2025/1/8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868950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914400" rtl="0" eaLnBrk="1" latinLnBrk="0" hangingPunct="1">
        <a:spcBef>
          <a:spcPct val="0"/>
        </a:spcBef>
        <a:buNone/>
        <a:defRPr kumimoji="1"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https://www.soumu.go.jp/main_content/000807168.pdf" TargetMode="External" Type="http://schemas.openxmlformats.org/officeDocument/2006/relationships/hyperlink"/></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https://chiikijunkan.env.go.jp/manabu/bunseki/" TargetMode="External" Type="http://schemas.openxmlformats.org/officeDocument/2006/relationships/hyperlink"/></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3962699"/>
            <a:ext cx="8229600" cy="1584176"/>
          </a:xfrm>
        </p:spPr>
        <p:txBody>
          <a:bodyPr>
            <a:noAutofit/>
          </a:bodyPr>
          <a:lstStyle/>
          <a:p>
            <a:pPr marL="0" indent="0" algn="just">
              <a:buNone/>
            </a:pPr>
            <a:r>
              <a:rPr kumimoji="1" lang="ja-JP" altLang="en-US" sz="2800" dirty="0">
                <a:latin typeface="游ゴシック Medium" panose="020B0500000000000000" pitchFamily="50" charset="-128"/>
                <a:ea typeface="游ゴシック Medium" panose="020B0500000000000000" pitchFamily="50" charset="-128"/>
              </a:rPr>
              <a:t>活動団体の活動地域</a:t>
            </a:r>
            <a:r>
              <a:rPr lang="ja-JP" altLang="en-US" sz="2800" dirty="0">
                <a:latin typeface="游ゴシック Medium" panose="020B0500000000000000" pitchFamily="50" charset="-128"/>
                <a:ea typeface="游ゴシック Medium" panose="020B0500000000000000" pitchFamily="50" charset="-128"/>
              </a:rPr>
              <a:t>：〇〇　　</a:t>
            </a:r>
            <a:endParaRPr lang="en-US" altLang="ja-JP" sz="2800" dirty="0">
              <a:latin typeface="游ゴシック Medium" panose="020B0500000000000000" pitchFamily="50" charset="-128"/>
              <a:ea typeface="游ゴシック Medium" panose="020B0500000000000000" pitchFamily="50" charset="-128"/>
            </a:endParaRPr>
          </a:p>
          <a:p>
            <a:pPr marL="0" indent="0" algn="just">
              <a:buNone/>
            </a:pPr>
            <a:r>
              <a:rPr kumimoji="1" lang="ja-JP" altLang="en-US" sz="2800" dirty="0">
                <a:latin typeface="游ゴシック Medium" panose="020B0500000000000000" pitchFamily="50" charset="-128"/>
                <a:ea typeface="游ゴシック Medium" panose="020B0500000000000000" pitchFamily="50" charset="-128"/>
              </a:rPr>
              <a:t>活動団体名　　　　：</a:t>
            </a:r>
            <a:r>
              <a:rPr lang="ja-JP" altLang="en-US" sz="2800" dirty="0">
                <a:latin typeface="游ゴシック Medium" panose="020B0500000000000000" pitchFamily="50" charset="-128"/>
                <a:ea typeface="游ゴシック Medium" panose="020B0500000000000000" pitchFamily="50" charset="-128"/>
              </a:rPr>
              <a:t>〇〇</a:t>
            </a:r>
            <a:endParaRPr kumimoji="1" lang="en-US" altLang="ja-JP" sz="2800" dirty="0">
              <a:latin typeface="游ゴシック Medium" panose="020B0500000000000000" pitchFamily="50" charset="-128"/>
              <a:ea typeface="游ゴシック Medium" panose="020B0500000000000000" pitchFamily="50" charset="-128"/>
            </a:endParaRPr>
          </a:p>
          <a:p>
            <a:pPr marL="0" indent="0" algn="just">
              <a:buNone/>
            </a:pPr>
            <a:r>
              <a:rPr lang="ja-JP" altLang="en-US" sz="2800" dirty="0">
                <a:latin typeface="游ゴシック Medium" panose="020B0500000000000000" pitchFamily="50" charset="-128"/>
                <a:ea typeface="游ゴシック Medium" panose="020B0500000000000000" pitchFamily="50" charset="-128"/>
              </a:rPr>
              <a:t>中間支援主体名　　：〇〇</a:t>
            </a:r>
            <a:endParaRPr lang="en-US" altLang="ja-JP" sz="2800" dirty="0">
              <a:latin typeface="游ゴシック Medium" panose="020B0500000000000000" pitchFamily="50" charset="-128"/>
              <a:ea typeface="游ゴシック Medium" panose="020B0500000000000000" pitchFamily="50" charset="-128"/>
            </a:endParaRPr>
          </a:p>
        </p:txBody>
      </p:sp>
      <p:sp>
        <p:nvSpPr>
          <p:cNvPr id="4" name="コンテンツ プレースホルダー 2"/>
          <p:cNvSpPr txBox="1">
            <a:spLocks/>
          </p:cNvSpPr>
          <p:nvPr/>
        </p:nvSpPr>
        <p:spPr>
          <a:xfrm>
            <a:off x="339026" y="2437481"/>
            <a:ext cx="8465948" cy="117570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dirty="0">
                <a:latin typeface="游ゴシック Medium" panose="020B0500000000000000" pitchFamily="50" charset="-128"/>
                <a:ea typeface="游ゴシック Medium" panose="020B0500000000000000" pitchFamily="50" charset="-128"/>
              </a:rPr>
              <a:t>活動団体の本事業での活動テーマ</a:t>
            </a:r>
            <a:endParaRPr lang="en-US" altLang="ja-JP" dirty="0">
              <a:latin typeface="游ゴシック Medium" panose="020B0500000000000000" pitchFamily="50" charset="-128"/>
              <a:ea typeface="游ゴシック Medium" panose="020B0500000000000000" pitchFamily="50" charset="-128"/>
            </a:endParaRPr>
          </a:p>
          <a:p>
            <a:pPr marL="0" indent="0">
              <a:buFont typeface="Arial" pitchFamily="34" charset="0"/>
              <a:buNone/>
            </a:pPr>
            <a:r>
              <a:rPr lang="en-US" altLang="ja-JP" dirty="0">
                <a:latin typeface="游ゴシック Medium" panose="020B0500000000000000" pitchFamily="50" charset="-128"/>
                <a:ea typeface="游ゴシック Medium" panose="020B0500000000000000" pitchFamily="50" charset="-128"/>
              </a:rPr>
              <a:t>『</a:t>
            </a:r>
            <a:r>
              <a:rPr lang="ja-JP" altLang="en-US" dirty="0">
                <a:latin typeface="游ゴシック Medium" panose="020B0500000000000000" pitchFamily="50" charset="-128"/>
                <a:ea typeface="游ゴシック Medium" panose="020B0500000000000000" pitchFamily="50" charset="-128"/>
              </a:rPr>
              <a:t>　　　　　　　　　　　　　　　　　　</a:t>
            </a:r>
            <a:r>
              <a:rPr lang="en-US" altLang="ja-JP" dirty="0">
                <a:latin typeface="游ゴシック Medium" panose="020B0500000000000000" pitchFamily="50" charset="-128"/>
                <a:ea typeface="游ゴシック Medium" panose="020B0500000000000000" pitchFamily="50" charset="-128"/>
              </a:rPr>
              <a:t>』</a:t>
            </a:r>
          </a:p>
        </p:txBody>
      </p:sp>
      <p:sp>
        <p:nvSpPr>
          <p:cNvPr id="5" name="テキスト ボックス 4">
            <a:extLst>
              <a:ext uri="{FF2B5EF4-FFF2-40B4-BE49-F238E27FC236}">
                <a16:creationId xmlns:a16="http://schemas.microsoft.com/office/drawing/2014/main" id="{82A2E253-9CF0-024E-B301-223FE690D1A7}"/>
              </a:ext>
            </a:extLst>
          </p:cNvPr>
          <p:cNvSpPr txBox="1"/>
          <p:nvPr/>
        </p:nvSpPr>
        <p:spPr>
          <a:xfrm>
            <a:off x="0" y="357018"/>
            <a:ext cx="9144000" cy="954107"/>
          </a:xfrm>
          <a:prstGeom prst="rect">
            <a:avLst/>
          </a:prstGeom>
          <a:noFill/>
        </p:spPr>
        <p:txBody>
          <a:bodyPr wrap="square" rtlCol="0">
            <a:spAutoFit/>
          </a:bodyPr>
          <a:lstStyle/>
          <a:p>
            <a:pPr algn="ct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2800" b="1" kern="100" dirty="0">
                <a:latin typeface="メイリオ" panose="020B0604030504040204" pitchFamily="50" charset="-128"/>
                <a:ea typeface="メイリオ" panose="020B0604030504040204" pitchFamily="50" charset="-128"/>
                <a:cs typeface="Times New Roman" panose="02020603050405020304" pitchFamily="18" charset="0"/>
              </a:rPr>
              <a:t>7</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年度　</a:t>
            </a:r>
            <a:endPar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地域循環共生圏づくり支援体制構築事業</a:t>
            </a:r>
            <a:endPar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076D9068-2AA9-5D48-BF76-B32B47B0B493}"/>
              </a:ext>
            </a:extLst>
          </p:cNvPr>
          <p:cNvSpPr txBox="1"/>
          <p:nvPr/>
        </p:nvSpPr>
        <p:spPr>
          <a:xfrm>
            <a:off x="1623" y="1311125"/>
            <a:ext cx="9144000" cy="584775"/>
          </a:xfrm>
          <a:prstGeom prst="rect">
            <a:avLst/>
          </a:prstGeom>
          <a:noFill/>
        </p:spPr>
        <p:txBody>
          <a:bodyPr wrap="square" rtlCol="0">
            <a:spAutoFit/>
          </a:bodyPr>
          <a:lstStyle/>
          <a:p>
            <a:pPr algn="ctr"/>
            <a:r>
              <a:rPr lang="ja-JP" altLang="en-US" sz="3200" b="1" dirty="0">
                <a:solidFill>
                  <a:schemeClr val="accent3">
                    <a:lumMod val="50000"/>
                  </a:schemeClr>
                </a:solidFill>
                <a:latin typeface="+mj-ea"/>
                <a:ea typeface="+mj-ea"/>
              </a:rPr>
              <a:t>実施計画書</a:t>
            </a:r>
          </a:p>
        </p:txBody>
      </p:sp>
      <p:sp>
        <p:nvSpPr>
          <p:cNvPr id="2" name="テキスト ボックス 1">
            <a:extLst>
              <a:ext uri="{FF2B5EF4-FFF2-40B4-BE49-F238E27FC236}">
                <a16:creationId xmlns:a16="http://schemas.microsoft.com/office/drawing/2014/main" id="{B0CA7B11-E157-EA7C-4A51-875AB4B132AB}"/>
              </a:ext>
            </a:extLst>
          </p:cNvPr>
          <p:cNvSpPr txBox="1"/>
          <p:nvPr/>
        </p:nvSpPr>
        <p:spPr>
          <a:xfrm>
            <a:off x="7804957" y="172352"/>
            <a:ext cx="1034257" cy="369332"/>
          </a:xfrm>
          <a:prstGeom prst="rect">
            <a:avLst/>
          </a:prstGeom>
          <a:noFill/>
        </p:spPr>
        <p:txBody>
          <a:bodyPr wrap="none" rtlCol="0">
            <a:spAutoFit/>
          </a:bodyPr>
          <a:lstStyle/>
          <a:p>
            <a:r>
              <a:rPr kumimoji="1" lang="en-US" altLang="ja-JP" dirty="0"/>
              <a:t>【</a:t>
            </a:r>
            <a:r>
              <a:rPr kumimoji="1" lang="ja-JP" altLang="en-US" dirty="0"/>
              <a:t>様式２</a:t>
            </a:r>
            <a:r>
              <a:rPr kumimoji="1" lang="en-US" altLang="ja-JP" dirty="0"/>
              <a:t>】</a:t>
            </a:r>
            <a:endParaRPr kumimoji="1" lang="ja-JP" altLang="en-US" dirty="0"/>
          </a:p>
        </p:txBody>
      </p:sp>
      <p:graphicFrame>
        <p:nvGraphicFramePr>
          <p:cNvPr id="6" name="表 5">
            <a:extLst>
              <a:ext uri="{FF2B5EF4-FFF2-40B4-BE49-F238E27FC236}">
                <a16:creationId xmlns:a16="http://schemas.microsoft.com/office/drawing/2014/main" id="{D1853C59-78DE-CA66-4B96-CF3F310E6FDF}"/>
              </a:ext>
            </a:extLst>
          </p:cNvPr>
          <p:cNvGraphicFramePr>
            <a:graphicFrameLocks noGrp="1"/>
          </p:cNvGraphicFramePr>
          <p:nvPr>
            <p:extLst>
              <p:ext uri="{D42A27DB-BD31-4B8C-83A1-F6EECF244321}">
                <p14:modId xmlns:p14="http://schemas.microsoft.com/office/powerpoint/2010/main" val="4270502019"/>
              </p:ext>
            </p:extLst>
          </p:nvPr>
        </p:nvGraphicFramePr>
        <p:xfrm>
          <a:off x="975301" y="5842110"/>
          <a:ext cx="7193397" cy="658872"/>
        </p:xfrm>
        <a:graphic>
          <a:graphicData uri="http://schemas.openxmlformats.org/drawingml/2006/table">
            <a:tbl>
              <a:tblPr firstRow="1" bandRow="1">
                <a:tableStyleId>{5C22544A-7EE6-4342-B048-85BDC9FD1C3A}</a:tableStyleId>
              </a:tblPr>
              <a:tblGrid>
                <a:gridCol w="7193397">
                  <a:extLst>
                    <a:ext uri="{9D8B030D-6E8A-4147-A177-3AD203B41FA5}">
                      <a16:colId xmlns:a16="http://schemas.microsoft.com/office/drawing/2014/main" val="2172415477"/>
                    </a:ext>
                  </a:extLst>
                </a:gridCol>
              </a:tblGrid>
              <a:tr h="658872">
                <a:tc>
                  <a:txBody>
                    <a:bodyPr/>
                    <a:lstStyle/>
                    <a:p>
                      <a:r>
                        <a:rPr kumimoji="1" lang="ja-JP" altLang="en-US" sz="2800" dirty="0">
                          <a:solidFill>
                            <a:schemeClr val="tx1"/>
                          </a:solidFill>
                          <a:latin typeface="游ゴシック Medium" panose="020B0500000000000000" pitchFamily="50" charset="-128"/>
                          <a:ea typeface="游ゴシック Medium" panose="020B0500000000000000" pitchFamily="50" charset="-128"/>
                        </a:rPr>
                        <a:t>提出団体名：○○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1338145"/>
                  </a:ext>
                </a:extLst>
              </a:tr>
            </a:tbl>
          </a:graphicData>
        </a:graphic>
      </p:graphicFrame>
    </p:spTree>
    <p:extLst>
      <p:ext uri="{BB962C8B-B14F-4D97-AF65-F5344CB8AC3E}">
        <p14:creationId xmlns:p14="http://schemas.microsoft.com/office/powerpoint/2010/main" val="2674750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BB05037-8D5E-4009-BEE8-AC07BA995249}"/>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01C6D-80EB-490D-8A1D-E86D9EEBEE2C}" type="slidenum">
              <a:rPr kumimoji="1" lang="ja-JP" altLang="en-US" sz="12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1542923784"/>
              </p:ext>
            </p:extLst>
          </p:nvPr>
        </p:nvGraphicFramePr>
        <p:xfrm>
          <a:off x="180000" y="1920742"/>
          <a:ext cx="8784000" cy="3688243"/>
        </p:xfrm>
        <a:graphic>
          <a:graphicData uri="http://schemas.openxmlformats.org/drawingml/2006/table">
            <a:tbl>
              <a:tblPr firstRow="1" bandRow="1">
                <a:tableStyleId>{5C22544A-7EE6-4342-B048-85BDC9FD1C3A}</a:tableStyleId>
              </a:tblPr>
              <a:tblGrid>
                <a:gridCol w="1151640">
                  <a:extLst>
                    <a:ext uri="{9D8B030D-6E8A-4147-A177-3AD203B41FA5}">
                      <a16:colId xmlns:a16="http://schemas.microsoft.com/office/drawing/2014/main" val="20000"/>
                    </a:ext>
                  </a:extLst>
                </a:gridCol>
                <a:gridCol w="50436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648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648000">
                  <a:extLst>
                    <a:ext uri="{9D8B030D-6E8A-4147-A177-3AD203B41FA5}">
                      <a16:colId xmlns:a16="http://schemas.microsoft.com/office/drawing/2014/main" val="20006"/>
                    </a:ext>
                  </a:extLst>
                </a:gridCol>
                <a:gridCol w="648000">
                  <a:extLst>
                    <a:ext uri="{9D8B030D-6E8A-4147-A177-3AD203B41FA5}">
                      <a16:colId xmlns:a16="http://schemas.microsoft.com/office/drawing/2014/main" val="20007"/>
                    </a:ext>
                  </a:extLst>
                </a:gridCol>
                <a:gridCol w="648000">
                  <a:extLst>
                    <a:ext uri="{9D8B030D-6E8A-4147-A177-3AD203B41FA5}">
                      <a16:colId xmlns:a16="http://schemas.microsoft.com/office/drawing/2014/main" val="20008"/>
                    </a:ext>
                  </a:extLst>
                </a:gridCol>
                <a:gridCol w="648000">
                  <a:extLst>
                    <a:ext uri="{9D8B030D-6E8A-4147-A177-3AD203B41FA5}">
                      <a16:colId xmlns:a16="http://schemas.microsoft.com/office/drawing/2014/main" val="20009"/>
                    </a:ext>
                  </a:extLst>
                </a:gridCol>
                <a:gridCol w="648000">
                  <a:extLst>
                    <a:ext uri="{9D8B030D-6E8A-4147-A177-3AD203B41FA5}">
                      <a16:colId xmlns:a16="http://schemas.microsoft.com/office/drawing/2014/main" val="20010"/>
                    </a:ext>
                  </a:extLst>
                </a:gridCol>
                <a:gridCol w="648000">
                  <a:extLst>
                    <a:ext uri="{9D8B030D-6E8A-4147-A177-3AD203B41FA5}">
                      <a16:colId xmlns:a16="http://schemas.microsoft.com/office/drawing/2014/main" val="20011"/>
                    </a:ext>
                  </a:extLst>
                </a:gridCol>
                <a:gridCol w="648000">
                  <a:extLst>
                    <a:ext uri="{9D8B030D-6E8A-4147-A177-3AD203B41FA5}">
                      <a16:colId xmlns:a16="http://schemas.microsoft.com/office/drawing/2014/main" val="20012"/>
                    </a:ext>
                  </a:extLst>
                </a:gridCol>
              </a:tblGrid>
              <a:tr h="563281">
                <a:tc>
                  <a:txBody>
                    <a:bodyPr/>
                    <a:lstStyle/>
                    <a:p>
                      <a:pPr algn="ctr"/>
                      <a:endParaRPr kumimoji="1" lang="ja-JP" altLang="en-US"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0" marR="0"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4</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endPar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5</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６月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7</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8</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9</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10</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11</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12</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１月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3</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10403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プラットフォーム構築のための取組</a:t>
                      </a:r>
                      <a:r>
                        <a:rPr kumimoji="1" lang="en-US" altLang="ja-JP"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活動団体</a:t>
                      </a:r>
                      <a:r>
                        <a:rPr kumimoji="1" lang="en-US" altLang="ja-JP"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422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ローカル</a:t>
                      </a:r>
                      <a:r>
                        <a:rPr kumimoji="1" lang="en-US" altLang="ja-JP"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SDGS</a:t>
                      </a:r>
                      <a:r>
                        <a:rPr kumimoji="1" lang="ja-JP" altLang="en-US"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事業創出に向けた取組</a:t>
                      </a:r>
                      <a:r>
                        <a:rPr kumimoji="1" lang="en-US" altLang="ja-JP"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活動団体</a:t>
                      </a:r>
                      <a:r>
                        <a:rPr kumimoji="1" lang="en-US" altLang="ja-JP"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a:t>
                      </a:r>
                      <a:endParaRPr kumimoji="1" lang="ja-JP" altLang="en-US" sz="900" b="1"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422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中間支援主体の支援・取組計画</a:t>
                      </a:r>
                      <a:endParaRPr kumimoji="1" lang="en-US" altLang="ja-JP" sz="9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4247589"/>
                  </a:ext>
                </a:extLst>
              </a:tr>
            </a:tbl>
          </a:graphicData>
        </a:graphic>
      </p:graphicFrame>
      <p:sp>
        <p:nvSpPr>
          <p:cNvPr id="15" name="正方形/長方形 14">
            <a:extLst>
              <a:ext uri="{FF2B5EF4-FFF2-40B4-BE49-F238E27FC236}">
                <a16:creationId xmlns:a16="http://schemas.microsoft.com/office/drawing/2014/main" id="{791F1CFE-75BB-4318-A687-103C8DF482E8}"/>
              </a:ext>
            </a:extLst>
          </p:cNvPr>
          <p:cNvSpPr/>
          <p:nvPr/>
        </p:nvSpPr>
        <p:spPr>
          <a:xfrm>
            <a:off x="2502" y="-22034"/>
            <a:ext cx="9144000" cy="646434"/>
          </a:xfrm>
          <a:prstGeom prst="rect">
            <a:avLst/>
          </a:prstGeom>
          <a:solidFill>
            <a:schemeClr val="accent1"/>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2800" b="1" dirty="0">
                <a:solidFill>
                  <a:schemeClr val="bg1"/>
                </a:solidFill>
                <a:latin typeface="メイリオ" panose="020B0604030504040204" pitchFamily="50" charset="-128"/>
                <a:ea typeface="メイリオ" panose="020B0604030504040204" pitchFamily="50" charset="-128"/>
              </a:rPr>
              <a:t>４．</a:t>
            </a:r>
            <a:r>
              <a:rPr kumimoji="1" lang="ja-JP" altLang="en-US" sz="28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活動・支援スケジュール</a:t>
            </a:r>
          </a:p>
        </p:txBody>
      </p:sp>
      <p:graphicFrame>
        <p:nvGraphicFramePr>
          <p:cNvPr id="9" name="表 8">
            <a:extLst>
              <a:ext uri="{FF2B5EF4-FFF2-40B4-BE49-F238E27FC236}">
                <a16:creationId xmlns:a16="http://schemas.microsoft.com/office/drawing/2014/main" id="{98FC8F4C-263D-2BDD-975E-71668C45C92F}"/>
              </a:ext>
            </a:extLst>
          </p:cNvPr>
          <p:cNvGraphicFramePr>
            <a:graphicFrameLocks noGrp="1"/>
          </p:cNvGraphicFramePr>
          <p:nvPr>
            <p:extLst>
              <p:ext uri="{D42A27DB-BD31-4B8C-83A1-F6EECF244321}">
                <p14:modId xmlns:p14="http://schemas.microsoft.com/office/powerpoint/2010/main" val="961424204"/>
              </p:ext>
            </p:extLst>
          </p:nvPr>
        </p:nvGraphicFramePr>
        <p:xfrm>
          <a:off x="467544" y="5677260"/>
          <a:ext cx="8280920" cy="1131974"/>
        </p:xfrm>
        <a:graphic>
          <a:graphicData uri="http://schemas.openxmlformats.org/drawingml/2006/table">
            <a:tbl>
              <a:tblPr firstRow="1" bandRow="1">
                <a:tableStyleId>{5940675A-B579-460E-94D1-54222C63F5DA}</a:tableStyleId>
              </a:tblPr>
              <a:tblGrid>
                <a:gridCol w="8280920">
                  <a:extLst>
                    <a:ext uri="{9D8B030D-6E8A-4147-A177-3AD203B41FA5}">
                      <a16:colId xmlns:a16="http://schemas.microsoft.com/office/drawing/2014/main" val="2619269795"/>
                    </a:ext>
                  </a:extLst>
                </a:gridCol>
              </a:tblGrid>
              <a:tr h="1131974">
                <a:tc>
                  <a:txBody>
                    <a:bodyPr/>
                    <a:lstStyle/>
                    <a:p>
                      <a:r>
                        <a:rPr kumimoji="1" lang="ja-JP" altLang="en-US" sz="1200" i="0" dirty="0">
                          <a:solidFill>
                            <a:schemeClr val="tx1"/>
                          </a:solidFill>
                          <a:latin typeface="游ゴシック" panose="020B0400000000000000" pitchFamily="50" charset="-128"/>
                          <a:ea typeface="游ゴシック" panose="020B0400000000000000" pitchFamily="50" charset="-128"/>
                        </a:rPr>
                        <a:t>備考（補足説明など必要な場合は記載）</a:t>
                      </a:r>
                    </a:p>
                  </a:txBody>
                  <a:tcPr/>
                </a:tc>
                <a:extLst>
                  <a:ext uri="{0D108BD9-81ED-4DB2-BD59-A6C34878D82A}">
                    <a16:rowId xmlns:a16="http://schemas.microsoft.com/office/drawing/2014/main" val="3522293496"/>
                  </a:ext>
                </a:extLst>
              </a:tr>
            </a:tbl>
          </a:graphicData>
        </a:graphic>
      </p:graphicFrame>
      <p:sp>
        <p:nvSpPr>
          <p:cNvPr id="4" name="四角形: 角を丸くする 3">
            <a:extLst>
              <a:ext uri="{FF2B5EF4-FFF2-40B4-BE49-F238E27FC236}">
                <a16:creationId xmlns:a16="http://schemas.microsoft.com/office/drawing/2014/main" id="{5E3E835E-9662-05A6-88BE-ADF02A693FFD}"/>
              </a:ext>
            </a:extLst>
          </p:cNvPr>
          <p:cNvSpPr/>
          <p:nvPr/>
        </p:nvSpPr>
        <p:spPr>
          <a:xfrm>
            <a:off x="395536" y="3232721"/>
            <a:ext cx="720080" cy="27512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２（３）</a:t>
            </a:r>
            <a:endParaRPr kumimoji="1" lang="ja-JP" altLang="en-US" sz="1200" dirty="0">
              <a:highlight>
                <a:srgbClr val="FFFF00"/>
              </a:highlight>
            </a:endParaRPr>
          </a:p>
        </p:txBody>
      </p:sp>
      <p:sp>
        <p:nvSpPr>
          <p:cNvPr id="10" name="四角形: 角を丸くする 9">
            <a:extLst>
              <a:ext uri="{FF2B5EF4-FFF2-40B4-BE49-F238E27FC236}">
                <a16:creationId xmlns:a16="http://schemas.microsoft.com/office/drawing/2014/main" id="{C1F7D533-2FCF-A355-0D90-680B5709D87B}"/>
              </a:ext>
            </a:extLst>
          </p:cNvPr>
          <p:cNvSpPr/>
          <p:nvPr/>
        </p:nvSpPr>
        <p:spPr>
          <a:xfrm>
            <a:off x="323528" y="5261852"/>
            <a:ext cx="935616" cy="27512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３（２）（３））</a:t>
            </a:r>
            <a:endParaRPr kumimoji="1" lang="ja-JP" altLang="en-US" sz="1200" dirty="0">
              <a:highlight>
                <a:srgbClr val="FFFF00"/>
              </a:highlight>
            </a:endParaRPr>
          </a:p>
        </p:txBody>
      </p:sp>
      <p:sp>
        <p:nvSpPr>
          <p:cNvPr id="11" name="四角形: 角を丸くする 10">
            <a:extLst>
              <a:ext uri="{FF2B5EF4-FFF2-40B4-BE49-F238E27FC236}">
                <a16:creationId xmlns:a16="http://schemas.microsoft.com/office/drawing/2014/main" id="{055047A6-B702-E06C-01F3-37EF8BC603C6}"/>
              </a:ext>
            </a:extLst>
          </p:cNvPr>
          <p:cNvSpPr/>
          <p:nvPr/>
        </p:nvSpPr>
        <p:spPr>
          <a:xfrm>
            <a:off x="395536" y="4253740"/>
            <a:ext cx="720080" cy="27512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２（３）</a:t>
            </a:r>
            <a:endParaRPr kumimoji="1" lang="ja-JP" altLang="en-US" sz="1200" dirty="0">
              <a:highlight>
                <a:srgbClr val="FFFF00"/>
              </a:highlight>
            </a:endParaRPr>
          </a:p>
        </p:txBody>
      </p:sp>
      <p:sp>
        <p:nvSpPr>
          <p:cNvPr id="13" name="テキスト ボックス 12">
            <a:extLst>
              <a:ext uri="{FF2B5EF4-FFF2-40B4-BE49-F238E27FC236}">
                <a16:creationId xmlns:a16="http://schemas.microsoft.com/office/drawing/2014/main" id="{F7046EC0-E0B7-0EE3-264B-0DA3F466BBDC}"/>
              </a:ext>
            </a:extLst>
          </p:cNvPr>
          <p:cNvSpPr txBox="1"/>
          <p:nvPr/>
        </p:nvSpPr>
        <p:spPr>
          <a:xfrm>
            <a:off x="107504" y="620688"/>
            <a:ext cx="570982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■活動団体の令和７年度の達成目標</a:t>
            </a:r>
          </a:p>
        </p:txBody>
      </p:sp>
      <p:graphicFrame>
        <p:nvGraphicFramePr>
          <p:cNvPr id="14" name="表 13">
            <a:extLst>
              <a:ext uri="{FF2B5EF4-FFF2-40B4-BE49-F238E27FC236}">
                <a16:creationId xmlns:a16="http://schemas.microsoft.com/office/drawing/2014/main" id="{5EDE9C48-38C5-4A3E-DBCF-CE9C5EE6A930}"/>
              </a:ext>
            </a:extLst>
          </p:cNvPr>
          <p:cNvGraphicFramePr>
            <a:graphicFrameLocks noGrp="1"/>
          </p:cNvGraphicFramePr>
          <p:nvPr>
            <p:extLst>
              <p:ext uri="{D42A27DB-BD31-4B8C-83A1-F6EECF244321}">
                <p14:modId xmlns:p14="http://schemas.microsoft.com/office/powerpoint/2010/main" val="115550809"/>
              </p:ext>
            </p:extLst>
          </p:nvPr>
        </p:nvGraphicFramePr>
        <p:xfrm>
          <a:off x="158130" y="928464"/>
          <a:ext cx="8607864" cy="596481"/>
        </p:xfrm>
        <a:graphic>
          <a:graphicData uri="http://schemas.openxmlformats.org/drawingml/2006/table">
            <a:tbl>
              <a:tblPr firstRow="1" bandRow="1">
                <a:tableStyleId>{5940675A-B579-460E-94D1-54222C63F5DA}</a:tableStyleId>
              </a:tblPr>
              <a:tblGrid>
                <a:gridCol w="8607864">
                  <a:extLst>
                    <a:ext uri="{9D8B030D-6E8A-4147-A177-3AD203B41FA5}">
                      <a16:colId xmlns:a16="http://schemas.microsoft.com/office/drawing/2014/main" val="2357231654"/>
                    </a:ext>
                  </a:extLst>
                </a:gridCol>
              </a:tblGrid>
              <a:tr h="5964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　例：地域の課題の棚卸しや分析を一緒にしていける仲間を見つける。また、地域の課題や資源について深堀りするワークショップ等の実施により、地域の関係者で地域の状況を見つめ直し、認識共有する。</a:t>
                      </a:r>
                      <a:endPar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888636572"/>
                  </a:ext>
                </a:extLst>
              </a:tr>
            </a:tbl>
          </a:graphicData>
        </a:graphic>
      </p:graphicFrame>
      <p:sp>
        <p:nvSpPr>
          <p:cNvPr id="16" name="四角形: 角を丸くする 15">
            <a:extLst>
              <a:ext uri="{FF2B5EF4-FFF2-40B4-BE49-F238E27FC236}">
                <a16:creationId xmlns:a16="http://schemas.microsoft.com/office/drawing/2014/main" id="{FD0DA733-E19E-37A6-8CAB-D223D167FF63}"/>
              </a:ext>
            </a:extLst>
          </p:cNvPr>
          <p:cNvSpPr/>
          <p:nvPr/>
        </p:nvSpPr>
        <p:spPr>
          <a:xfrm>
            <a:off x="3142676" y="674247"/>
            <a:ext cx="730436" cy="20262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２</a:t>
            </a:r>
            <a:r>
              <a:rPr kumimoji="1" lang="ja-JP" altLang="en-US" sz="1200" dirty="0">
                <a:highlight>
                  <a:srgbClr val="FFFF00"/>
                </a:highlight>
              </a:rPr>
              <a:t>（３）</a:t>
            </a:r>
          </a:p>
        </p:txBody>
      </p:sp>
      <p:sp>
        <p:nvSpPr>
          <p:cNvPr id="17" name="テキスト ボックス 16">
            <a:extLst>
              <a:ext uri="{FF2B5EF4-FFF2-40B4-BE49-F238E27FC236}">
                <a16:creationId xmlns:a16="http://schemas.microsoft.com/office/drawing/2014/main" id="{CA753A76-7B56-BDDF-9F8C-C72ECEE56171}"/>
              </a:ext>
            </a:extLst>
          </p:cNvPr>
          <p:cNvSpPr txBox="1"/>
          <p:nvPr/>
        </p:nvSpPr>
        <p:spPr>
          <a:xfrm>
            <a:off x="158320" y="1609055"/>
            <a:ext cx="570982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■スケジュール</a:t>
            </a:r>
          </a:p>
        </p:txBody>
      </p:sp>
    </p:spTree>
    <p:extLst>
      <p:ext uri="{BB962C8B-B14F-4D97-AF65-F5344CB8AC3E}">
        <p14:creationId xmlns:p14="http://schemas.microsoft.com/office/powerpoint/2010/main" val="659528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3C3E9-7827-541A-4C17-E0215627ADB6}"/>
            </a:ext>
          </a:extLst>
        </p:cNvPr>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D7290CA0-C874-00DE-93E6-CF0AA3AC2D2C}"/>
              </a:ext>
            </a:extLst>
          </p:cNvPr>
          <p:cNvSpPr/>
          <p:nvPr/>
        </p:nvSpPr>
        <p:spPr>
          <a:xfrm>
            <a:off x="-3661" y="-4074"/>
            <a:ext cx="9144000" cy="646434"/>
          </a:xfrm>
          <a:prstGeom prst="rect">
            <a:avLst/>
          </a:prstGeom>
          <a:solidFill>
            <a:schemeClr val="accent1"/>
          </a:solidFill>
          <a:ln w="19050" cap="flat" cmpd="sng" algn="ctr">
            <a:solidFill>
              <a:schemeClr val="accent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a:r>
              <a:rPr lang="en-US" altLang="ja-JP" sz="2800" b="1" dirty="0">
                <a:solidFill>
                  <a:schemeClr val="bg1"/>
                </a:solidFill>
                <a:latin typeface="メイリオ" panose="020B0604030504040204" pitchFamily="50" charset="-128"/>
                <a:ea typeface="メイリオ" panose="020B0604030504040204" pitchFamily="50" charset="-128"/>
              </a:rPr>
              <a:t>5</a:t>
            </a:r>
            <a:r>
              <a:rPr lang="ja-JP" altLang="en-US" sz="2800" b="1" dirty="0">
                <a:solidFill>
                  <a:schemeClr val="bg1"/>
                </a:solidFill>
                <a:latin typeface="メイリオ" panose="020B0604030504040204" pitchFamily="50" charset="-128"/>
                <a:ea typeface="メイリオ" panose="020B0604030504040204" pitchFamily="50" charset="-128"/>
              </a:rPr>
              <a:t>．実施体制</a:t>
            </a:r>
            <a:endParaRPr lang="en-US" altLang="ja-JP" sz="2800" b="1"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3F73DE55-6114-F435-212F-31850BFC936D}"/>
              </a:ext>
            </a:extLst>
          </p:cNvPr>
          <p:cNvGraphicFramePr>
            <a:graphicFrameLocks noGrp="1"/>
          </p:cNvGraphicFramePr>
          <p:nvPr>
            <p:extLst>
              <p:ext uri="{D42A27DB-BD31-4B8C-83A1-F6EECF244321}">
                <p14:modId xmlns:p14="http://schemas.microsoft.com/office/powerpoint/2010/main" val="3770478028"/>
              </p:ext>
            </p:extLst>
          </p:nvPr>
        </p:nvGraphicFramePr>
        <p:xfrm>
          <a:off x="444050" y="962964"/>
          <a:ext cx="8248578" cy="1990868"/>
        </p:xfrm>
        <a:graphic>
          <a:graphicData uri="http://schemas.openxmlformats.org/drawingml/2006/table">
            <a:tbl>
              <a:tblPr firstRow="1" firstCol="1" bandRow="1">
                <a:tableStyleId>{5C22544A-7EE6-4342-B048-85BDC9FD1C3A}</a:tableStyleId>
              </a:tblPr>
              <a:tblGrid>
                <a:gridCol w="1695850">
                  <a:extLst>
                    <a:ext uri="{9D8B030D-6E8A-4147-A177-3AD203B41FA5}">
                      <a16:colId xmlns:a16="http://schemas.microsoft.com/office/drawing/2014/main" val="488931893"/>
                    </a:ext>
                  </a:extLst>
                </a:gridCol>
                <a:gridCol w="2376264">
                  <a:extLst>
                    <a:ext uri="{9D8B030D-6E8A-4147-A177-3AD203B41FA5}">
                      <a16:colId xmlns:a16="http://schemas.microsoft.com/office/drawing/2014/main" val="1710324169"/>
                    </a:ext>
                  </a:extLst>
                </a:gridCol>
                <a:gridCol w="4176464">
                  <a:extLst>
                    <a:ext uri="{9D8B030D-6E8A-4147-A177-3AD203B41FA5}">
                      <a16:colId xmlns:a16="http://schemas.microsoft.com/office/drawing/2014/main" val="2053509612"/>
                    </a:ext>
                  </a:extLst>
                </a:gridCol>
              </a:tblGrid>
              <a:tr h="393371">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所属・役職</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sz="1400" b="0" kern="100" dirty="0">
                          <a:solidFill>
                            <a:schemeClr val="tx1"/>
                          </a:solidFill>
                          <a:effectLst/>
                          <a:latin typeface="Meiryo UI" panose="020B0604030504040204" pitchFamily="50" charset="-128"/>
                          <a:ea typeface="Meiryo UI" panose="020B0604030504040204" pitchFamily="50" charset="-128"/>
                        </a:rPr>
                        <a:t>役割</a:t>
                      </a:r>
                      <a:endParaRPr lang="en-US" altLang="ja-JP" sz="1400" b="0" kern="100" dirty="0">
                        <a:solidFill>
                          <a:schemeClr val="tx1"/>
                        </a:solidFill>
                        <a:effectLst/>
                        <a:latin typeface="Meiryo UI" panose="020B0604030504040204" pitchFamily="50" charset="-128"/>
                        <a:ea typeface="Meiryo UI" panose="020B0604030504040204" pitchFamily="50" charset="-128"/>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23960977"/>
                  </a:ext>
                </a:extLst>
              </a:tr>
              <a:tr h="308849">
                <a:tc>
                  <a:txBody>
                    <a:bodyPr/>
                    <a:lstStyle/>
                    <a:p>
                      <a:pPr algn="just"/>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2975532"/>
                  </a:ext>
                </a:extLst>
              </a:tr>
              <a:tr h="322162">
                <a:tc>
                  <a:txBody>
                    <a:bodyPr/>
                    <a:lstStyle/>
                    <a:p>
                      <a:pPr algn="just"/>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9708542"/>
                  </a:ext>
                </a:extLst>
              </a:tr>
              <a:tr h="322162">
                <a:tc>
                  <a:txBody>
                    <a:bodyPr/>
                    <a:lstStyle/>
                    <a:p>
                      <a:pPr algn="just"/>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8532386"/>
                  </a:ext>
                </a:extLst>
              </a:tr>
              <a:tr h="322162">
                <a:tc>
                  <a:txBody>
                    <a:bodyPr/>
                    <a:lstStyle/>
                    <a:p>
                      <a:pPr algn="just"/>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345508"/>
                  </a:ext>
                </a:extLst>
              </a:tr>
              <a:tr h="322162">
                <a:tc>
                  <a:txBody>
                    <a:bodyPr/>
                    <a:lstStyle/>
                    <a:p>
                      <a:pPr algn="just"/>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5682630"/>
                  </a:ext>
                </a:extLst>
              </a:tr>
            </a:tbl>
          </a:graphicData>
        </a:graphic>
      </p:graphicFrame>
      <p:sp>
        <p:nvSpPr>
          <p:cNvPr id="3" name="テキスト ボックス 2">
            <a:extLst>
              <a:ext uri="{FF2B5EF4-FFF2-40B4-BE49-F238E27FC236}">
                <a16:creationId xmlns:a16="http://schemas.microsoft.com/office/drawing/2014/main" id="{1587C7F8-D120-C407-0FE9-9BDB1F7F6531}"/>
              </a:ext>
            </a:extLst>
          </p:cNvPr>
          <p:cNvSpPr txBox="1"/>
          <p:nvPr/>
        </p:nvSpPr>
        <p:spPr>
          <a:xfrm>
            <a:off x="444050" y="642174"/>
            <a:ext cx="530127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活動団体</a:t>
            </a:r>
          </a:p>
        </p:txBody>
      </p:sp>
      <p:sp>
        <p:nvSpPr>
          <p:cNvPr id="4" name="テキスト ボックス 3">
            <a:extLst>
              <a:ext uri="{FF2B5EF4-FFF2-40B4-BE49-F238E27FC236}">
                <a16:creationId xmlns:a16="http://schemas.microsoft.com/office/drawing/2014/main" id="{FD14B7B0-852B-6558-2813-BEDA90B09332}"/>
              </a:ext>
            </a:extLst>
          </p:cNvPr>
          <p:cNvSpPr txBox="1"/>
          <p:nvPr/>
        </p:nvSpPr>
        <p:spPr>
          <a:xfrm>
            <a:off x="441104" y="3573016"/>
            <a:ext cx="5321182"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中間支援主体</a:t>
            </a:r>
          </a:p>
        </p:txBody>
      </p:sp>
      <p:graphicFrame>
        <p:nvGraphicFramePr>
          <p:cNvPr id="5" name="表 4">
            <a:extLst>
              <a:ext uri="{FF2B5EF4-FFF2-40B4-BE49-F238E27FC236}">
                <a16:creationId xmlns:a16="http://schemas.microsoft.com/office/drawing/2014/main" id="{FFC643C7-85D9-8EDC-844C-052532493F4D}"/>
              </a:ext>
            </a:extLst>
          </p:cNvPr>
          <p:cNvGraphicFramePr>
            <a:graphicFrameLocks noGrp="1"/>
          </p:cNvGraphicFramePr>
          <p:nvPr>
            <p:extLst>
              <p:ext uri="{D42A27DB-BD31-4B8C-83A1-F6EECF244321}">
                <p14:modId xmlns:p14="http://schemas.microsoft.com/office/powerpoint/2010/main" val="1456828773"/>
              </p:ext>
            </p:extLst>
          </p:nvPr>
        </p:nvGraphicFramePr>
        <p:xfrm>
          <a:off x="454318" y="3911570"/>
          <a:ext cx="8438162" cy="1990868"/>
        </p:xfrm>
        <a:graphic>
          <a:graphicData uri="http://schemas.openxmlformats.org/drawingml/2006/table">
            <a:tbl>
              <a:tblPr firstRow="1" firstCol="1" bandRow="1">
                <a:tableStyleId>{5C22544A-7EE6-4342-B048-85BDC9FD1C3A}</a:tableStyleId>
              </a:tblPr>
              <a:tblGrid>
                <a:gridCol w="1734827">
                  <a:extLst>
                    <a:ext uri="{9D8B030D-6E8A-4147-A177-3AD203B41FA5}">
                      <a16:colId xmlns:a16="http://schemas.microsoft.com/office/drawing/2014/main" val="488931893"/>
                    </a:ext>
                  </a:extLst>
                </a:gridCol>
                <a:gridCol w="2430880">
                  <a:extLst>
                    <a:ext uri="{9D8B030D-6E8A-4147-A177-3AD203B41FA5}">
                      <a16:colId xmlns:a16="http://schemas.microsoft.com/office/drawing/2014/main" val="1710324169"/>
                    </a:ext>
                  </a:extLst>
                </a:gridCol>
                <a:gridCol w="4272455">
                  <a:extLst>
                    <a:ext uri="{9D8B030D-6E8A-4147-A177-3AD203B41FA5}">
                      <a16:colId xmlns:a16="http://schemas.microsoft.com/office/drawing/2014/main" val="2053509612"/>
                    </a:ext>
                  </a:extLst>
                </a:gridCol>
              </a:tblGrid>
              <a:tr h="393371">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所属・役職</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sz="1400" b="0" kern="100" dirty="0">
                          <a:solidFill>
                            <a:schemeClr val="tx1"/>
                          </a:solidFill>
                          <a:effectLst/>
                          <a:latin typeface="Meiryo UI" panose="020B0604030504040204" pitchFamily="50" charset="-128"/>
                          <a:ea typeface="Meiryo UI" panose="020B0604030504040204" pitchFamily="50" charset="-128"/>
                        </a:rPr>
                        <a:t>役割</a:t>
                      </a:r>
                      <a:endParaRPr lang="en-US" altLang="ja-JP" sz="1400" b="0" kern="100" dirty="0">
                        <a:solidFill>
                          <a:schemeClr val="tx1"/>
                        </a:solidFill>
                        <a:effectLst/>
                        <a:latin typeface="Meiryo UI" panose="020B0604030504040204" pitchFamily="50" charset="-128"/>
                        <a:ea typeface="Meiryo UI" panose="020B0604030504040204" pitchFamily="50" charset="-128"/>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23960977"/>
                  </a:ext>
                </a:extLst>
              </a:tr>
              <a:tr h="308849">
                <a:tc>
                  <a:txBody>
                    <a:bodyPr/>
                    <a:lstStyle/>
                    <a:p>
                      <a:pPr algn="just"/>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2975532"/>
                  </a:ext>
                </a:extLst>
              </a:tr>
              <a:tr h="322162">
                <a:tc>
                  <a:txBody>
                    <a:bodyPr/>
                    <a:lstStyle/>
                    <a:p>
                      <a:pPr algn="just"/>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9708542"/>
                  </a:ext>
                </a:extLst>
              </a:tr>
              <a:tr h="322162">
                <a:tc>
                  <a:txBody>
                    <a:bodyPr/>
                    <a:lstStyle/>
                    <a:p>
                      <a:pPr algn="just"/>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8532386"/>
                  </a:ext>
                </a:extLst>
              </a:tr>
              <a:tr h="322162">
                <a:tc>
                  <a:txBody>
                    <a:bodyPr/>
                    <a:lstStyle/>
                    <a:p>
                      <a:pPr algn="just"/>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345508"/>
                  </a:ext>
                </a:extLst>
              </a:tr>
              <a:tr h="322162">
                <a:tc>
                  <a:txBody>
                    <a:bodyPr/>
                    <a:lstStyle/>
                    <a:p>
                      <a:pPr algn="just"/>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a:solidFill>
                            <a:schemeClr val="tx1"/>
                          </a:solidFill>
                          <a:effectLst/>
                        </a:rPr>
                        <a:t> </a:t>
                      </a:r>
                      <a:endParaRPr lang="ja-JP" sz="105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5682630"/>
                  </a:ext>
                </a:extLst>
              </a:tr>
            </a:tbl>
          </a:graphicData>
        </a:graphic>
      </p:graphicFrame>
      <p:graphicFrame>
        <p:nvGraphicFramePr>
          <p:cNvPr id="8" name="表 7">
            <a:extLst>
              <a:ext uri="{FF2B5EF4-FFF2-40B4-BE49-F238E27FC236}">
                <a16:creationId xmlns:a16="http://schemas.microsoft.com/office/drawing/2014/main" id="{26B5023E-22E8-3889-DB9B-6828D3F86CA6}"/>
              </a:ext>
            </a:extLst>
          </p:cNvPr>
          <p:cNvGraphicFramePr>
            <a:graphicFrameLocks noGrp="1"/>
          </p:cNvGraphicFramePr>
          <p:nvPr>
            <p:extLst>
              <p:ext uri="{D42A27DB-BD31-4B8C-83A1-F6EECF244321}">
                <p14:modId xmlns:p14="http://schemas.microsoft.com/office/powerpoint/2010/main" val="3734795542"/>
              </p:ext>
            </p:extLst>
          </p:nvPr>
        </p:nvGraphicFramePr>
        <p:xfrm>
          <a:off x="454318" y="2979188"/>
          <a:ext cx="8238310" cy="593828"/>
        </p:xfrm>
        <a:graphic>
          <a:graphicData uri="http://schemas.openxmlformats.org/drawingml/2006/table">
            <a:tbl>
              <a:tblPr firstRow="1" bandRow="1">
                <a:tableStyleId>{5940675A-B579-460E-94D1-54222C63F5DA}</a:tableStyleId>
              </a:tblPr>
              <a:tblGrid>
                <a:gridCol w="8238310">
                  <a:extLst>
                    <a:ext uri="{9D8B030D-6E8A-4147-A177-3AD203B41FA5}">
                      <a16:colId xmlns:a16="http://schemas.microsoft.com/office/drawing/2014/main" val="2619269795"/>
                    </a:ext>
                  </a:extLst>
                </a:gridCol>
              </a:tblGrid>
              <a:tr h="593828">
                <a:tc>
                  <a:txBody>
                    <a:bodyPr/>
                    <a:lstStyle/>
                    <a:p>
                      <a:r>
                        <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rPr>
                        <a:t>※</a:t>
                      </a:r>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申請書提出時と現に活動する際に、年度が替わることで体制が変更になる可能性がある場合は、その継続性担保についての配慮事項を記載</a:t>
                      </a:r>
                    </a:p>
                  </a:txBody>
                  <a:tcPr/>
                </a:tc>
                <a:extLst>
                  <a:ext uri="{0D108BD9-81ED-4DB2-BD59-A6C34878D82A}">
                    <a16:rowId xmlns:a16="http://schemas.microsoft.com/office/drawing/2014/main" val="3522293496"/>
                  </a:ext>
                </a:extLst>
              </a:tr>
            </a:tbl>
          </a:graphicData>
        </a:graphic>
      </p:graphicFrame>
      <p:graphicFrame>
        <p:nvGraphicFramePr>
          <p:cNvPr id="9" name="表 8">
            <a:extLst>
              <a:ext uri="{FF2B5EF4-FFF2-40B4-BE49-F238E27FC236}">
                <a16:creationId xmlns:a16="http://schemas.microsoft.com/office/drawing/2014/main" id="{0FE39536-2535-96C5-F558-9234C4385431}"/>
              </a:ext>
            </a:extLst>
          </p:cNvPr>
          <p:cNvGraphicFramePr>
            <a:graphicFrameLocks noGrp="1"/>
          </p:cNvGraphicFramePr>
          <p:nvPr>
            <p:extLst>
              <p:ext uri="{D42A27DB-BD31-4B8C-83A1-F6EECF244321}">
                <p14:modId xmlns:p14="http://schemas.microsoft.com/office/powerpoint/2010/main" val="3863819345"/>
              </p:ext>
            </p:extLst>
          </p:nvPr>
        </p:nvGraphicFramePr>
        <p:xfrm>
          <a:off x="467544" y="5949280"/>
          <a:ext cx="8424936" cy="822960"/>
        </p:xfrm>
        <a:graphic>
          <a:graphicData uri="http://schemas.openxmlformats.org/drawingml/2006/table">
            <a:tbl>
              <a:tblPr firstRow="1" bandRow="1">
                <a:tableStyleId>{5940675A-B579-460E-94D1-54222C63F5DA}</a:tableStyleId>
              </a:tblPr>
              <a:tblGrid>
                <a:gridCol w="8424936">
                  <a:extLst>
                    <a:ext uri="{9D8B030D-6E8A-4147-A177-3AD203B41FA5}">
                      <a16:colId xmlns:a16="http://schemas.microsoft.com/office/drawing/2014/main" val="2619269795"/>
                    </a:ext>
                  </a:extLst>
                </a:gridCol>
              </a:tblGrid>
              <a:tr h="593828">
                <a:tc>
                  <a:txBody>
                    <a:bodyPr/>
                    <a:lstStyle/>
                    <a:p>
                      <a:r>
                        <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rPr>
                        <a:t>※</a:t>
                      </a:r>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原則、事業期間（最長３年間）中は中間支援主体の変更は想定されないが、万一体制が変更になる可能性がある場合は、その継続性担保（複数名で担当し、異動があっても活動団体への支援を継続できるようにする、別の部署に異動しても本事業については同担当者が継続して関わる、など）についての配慮事項についても記載。なお、異動の可能性がある場合は副担当を原則配置ください。</a:t>
                      </a:r>
                    </a:p>
                  </a:txBody>
                  <a:tcPr/>
                </a:tc>
                <a:extLst>
                  <a:ext uri="{0D108BD9-81ED-4DB2-BD59-A6C34878D82A}">
                    <a16:rowId xmlns:a16="http://schemas.microsoft.com/office/drawing/2014/main" val="3522293496"/>
                  </a:ext>
                </a:extLst>
              </a:tr>
            </a:tbl>
          </a:graphicData>
        </a:graphic>
      </p:graphicFrame>
      <p:sp>
        <p:nvSpPr>
          <p:cNvPr id="10" name="四角形: 角を丸くする 9">
            <a:extLst>
              <a:ext uri="{FF2B5EF4-FFF2-40B4-BE49-F238E27FC236}">
                <a16:creationId xmlns:a16="http://schemas.microsoft.com/office/drawing/2014/main" id="{01448EE0-80A8-8BC6-A6B8-DF66D8CE32A1}"/>
              </a:ext>
            </a:extLst>
          </p:cNvPr>
          <p:cNvSpPr/>
          <p:nvPr/>
        </p:nvSpPr>
        <p:spPr>
          <a:xfrm>
            <a:off x="1691680" y="679141"/>
            <a:ext cx="648072" cy="24072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a:highlight>
                  <a:srgbClr val="FFFF00"/>
                </a:highlight>
              </a:rPr>
              <a:t>４（１）</a:t>
            </a:r>
          </a:p>
        </p:txBody>
      </p:sp>
      <p:sp>
        <p:nvSpPr>
          <p:cNvPr id="11" name="四角形: 角を丸くする 10">
            <a:extLst>
              <a:ext uri="{FF2B5EF4-FFF2-40B4-BE49-F238E27FC236}">
                <a16:creationId xmlns:a16="http://schemas.microsoft.com/office/drawing/2014/main" id="{39018728-9177-0F4D-C298-4E89533C2E81}"/>
              </a:ext>
            </a:extLst>
          </p:cNvPr>
          <p:cNvSpPr/>
          <p:nvPr/>
        </p:nvSpPr>
        <p:spPr>
          <a:xfrm>
            <a:off x="2064213" y="3620323"/>
            <a:ext cx="648072" cy="24072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a:highlight>
                  <a:srgbClr val="FFFF00"/>
                </a:highlight>
              </a:rPr>
              <a:t>４（２）</a:t>
            </a:r>
          </a:p>
        </p:txBody>
      </p:sp>
    </p:spTree>
    <p:extLst>
      <p:ext uri="{BB962C8B-B14F-4D97-AF65-F5344CB8AC3E}">
        <p14:creationId xmlns:p14="http://schemas.microsoft.com/office/powerpoint/2010/main" val="3297779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BCADC0-6221-70AB-5CEB-3CE539B323C1}"/>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0AB73B1B-B64B-D371-6E19-A96F91A5096A}"/>
              </a:ext>
            </a:extLst>
          </p:cNvPr>
          <p:cNvSpPr/>
          <p:nvPr/>
        </p:nvSpPr>
        <p:spPr>
          <a:xfrm>
            <a:off x="-3661" y="-4074"/>
            <a:ext cx="9144000" cy="646434"/>
          </a:xfrm>
          <a:prstGeom prst="rect">
            <a:avLst/>
          </a:prstGeom>
          <a:solidFill>
            <a:schemeClr val="accent1"/>
          </a:solidFill>
          <a:ln w="19050" cap="flat" cmpd="sng" algn="ctr">
            <a:solidFill>
              <a:schemeClr val="accent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lang="en-US" altLang="ja-JP"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0</a:t>
            </a:r>
            <a:r>
              <a:rPr kumimoji="1" lang="ja-JP" altLang="en-US"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．応募団体の基本情報</a:t>
            </a:r>
          </a:p>
        </p:txBody>
      </p:sp>
      <p:sp>
        <p:nvSpPr>
          <p:cNvPr id="2" name="テキスト ボックス 1">
            <a:extLst>
              <a:ext uri="{FF2B5EF4-FFF2-40B4-BE49-F238E27FC236}">
                <a16:creationId xmlns:a16="http://schemas.microsoft.com/office/drawing/2014/main" id="{59CBB82B-0354-74A9-788A-C9F54D7A28DD}"/>
              </a:ext>
            </a:extLst>
          </p:cNvPr>
          <p:cNvSpPr txBox="1"/>
          <p:nvPr/>
        </p:nvSpPr>
        <p:spPr>
          <a:xfrm>
            <a:off x="196036" y="692696"/>
            <a:ext cx="4375756"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（１）活動団体の基本情報</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4" name="表 3">
            <a:extLst>
              <a:ext uri="{FF2B5EF4-FFF2-40B4-BE49-F238E27FC236}">
                <a16:creationId xmlns:a16="http://schemas.microsoft.com/office/drawing/2014/main" id="{F0358180-74B4-1AB0-EFD9-B4A1394B230C}"/>
              </a:ext>
            </a:extLst>
          </p:cNvPr>
          <p:cNvGraphicFramePr>
            <a:graphicFrameLocks noGrp="1"/>
          </p:cNvGraphicFramePr>
          <p:nvPr>
            <p:extLst>
              <p:ext uri="{D42A27DB-BD31-4B8C-83A1-F6EECF244321}">
                <p14:modId xmlns:p14="http://schemas.microsoft.com/office/powerpoint/2010/main" val="3318128869"/>
              </p:ext>
            </p:extLst>
          </p:nvPr>
        </p:nvGraphicFramePr>
        <p:xfrm>
          <a:off x="107504" y="1046722"/>
          <a:ext cx="4798715" cy="5763587"/>
        </p:xfrm>
        <a:graphic>
          <a:graphicData uri="http://schemas.openxmlformats.org/drawingml/2006/table">
            <a:tbl>
              <a:tblPr firstRow="1" bandRow="1">
                <a:tableStyleId>{5C22544A-7EE6-4342-B048-85BDC9FD1C3A}</a:tableStyleId>
              </a:tblPr>
              <a:tblGrid>
                <a:gridCol w="1577866">
                  <a:extLst>
                    <a:ext uri="{9D8B030D-6E8A-4147-A177-3AD203B41FA5}">
                      <a16:colId xmlns:a16="http://schemas.microsoft.com/office/drawing/2014/main" val="990162955"/>
                    </a:ext>
                  </a:extLst>
                </a:gridCol>
                <a:gridCol w="3220849">
                  <a:extLst>
                    <a:ext uri="{9D8B030D-6E8A-4147-A177-3AD203B41FA5}">
                      <a16:colId xmlns:a16="http://schemas.microsoft.com/office/drawing/2014/main" val="133711903"/>
                    </a:ext>
                  </a:extLst>
                </a:gridCol>
              </a:tblGrid>
              <a:tr h="393294">
                <a:tc rowSpan="2">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団体名</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（フリガナ）</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068160"/>
                  </a:ext>
                </a:extLst>
              </a:tr>
              <a:tr h="454109">
                <a:tc vMerge="1">
                  <a:txBody>
                    <a:bodyPr/>
                    <a:lstStyle/>
                    <a:p>
                      <a:endParaRPr kumimoji="1" lang="ja-JP" altLang="en-US"/>
                    </a:p>
                  </a:txBody>
                  <a:tcPr/>
                </a:tc>
                <a:tc>
                  <a:txBody>
                    <a:bodyPr/>
                    <a:lstStyle/>
                    <a:p>
                      <a:r>
                        <a:rPr kumimoji="1" lang="en-US" altLang="ja-JP" sz="1200" b="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b="0" dirty="0">
                          <a:solidFill>
                            <a:schemeClr val="bg1">
                              <a:lumMod val="65000"/>
                            </a:schemeClr>
                          </a:solidFill>
                          <a:latin typeface="Meiryo UI" panose="020B0604030504040204" pitchFamily="50" charset="-128"/>
                          <a:ea typeface="Meiryo UI" panose="020B0604030504040204" pitchFamily="50" charset="-128"/>
                        </a:rPr>
                        <a:t>協議会の場合はその事務局、コンソーシアムの場合はその代表団体が本事業参加団体となる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4990435"/>
                  </a:ext>
                </a:extLst>
              </a:tr>
              <a:tr h="472672">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所在地</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5632673"/>
                  </a:ext>
                </a:extLst>
              </a:tr>
              <a:tr h="465570">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電話番号</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3304968"/>
                  </a:ext>
                </a:extLst>
              </a:tr>
              <a:tr h="472672">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メールアドレス</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523951"/>
                  </a:ext>
                </a:extLst>
              </a:tr>
              <a:tr h="472672">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活動地域</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b="0" dirty="0">
                          <a:solidFill>
                            <a:schemeClr val="bg1">
                              <a:lumMod val="65000"/>
                            </a:schemeClr>
                          </a:solidFill>
                          <a:latin typeface="Meiryo UI" panose="020B0604030504040204" pitchFamily="50" charset="-128"/>
                          <a:ea typeface="Meiryo UI" panose="020B0604030504040204" pitchFamily="50" charset="-128"/>
                        </a:rPr>
                        <a:t>本事業における活動地域を、基礎自治体単位で記載ください。複数記載可。</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5734826"/>
                  </a:ext>
                </a:extLst>
              </a:tr>
              <a:tr h="726575">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設立</a:t>
                      </a:r>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地方公共団体の場合は不要。設立準備中の場合は、その旨と設立目途を記載。）</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　　　　　　年　　　月　　　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6908238"/>
                  </a:ext>
                </a:extLst>
              </a:tr>
              <a:tr h="3425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代表者名</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en-US" altLang="ja-JP" sz="1200" b="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b="0" dirty="0">
                          <a:solidFill>
                            <a:schemeClr val="bg1">
                              <a:lumMod val="65000"/>
                            </a:schemeClr>
                          </a:solidFill>
                          <a:latin typeface="Meiryo UI" panose="020B0604030504040204" pitchFamily="50" charset="-128"/>
                          <a:ea typeface="Meiryo UI" panose="020B0604030504040204" pitchFamily="50" charset="-128"/>
                        </a:rPr>
                        <a:t>地方公共団体が申請する場合は不要</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3217961"/>
                  </a:ext>
                </a:extLst>
              </a:tr>
              <a:tr h="11518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団体設立の目的</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5206166"/>
                  </a:ext>
                </a:extLst>
              </a:tr>
              <a:tr h="803546">
                <a:tc gridSpan="2">
                  <a:txBody>
                    <a:bodyPr/>
                    <a:lstStyle/>
                    <a:p>
                      <a:pPr algn="l"/>
                      <a:r>
                        <a:rPr kumimoji="1" lang="ja-JP" altLang="en-US" sz="12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　主な活動地域が、「過疎地域の持続的発展の支援に関する特別措置法」（令和３年法律第１９号）に基づく過疎地域（第２条、第３条、第</a:t>
                      </a:r>
                      <a:r>
                        <a:rPr kumimoji="1" lang="en-US" altLang="ja-JP" sz="1100" b="0" dirty="0">
                          <a:solidFill>
                            <a:schemeClr val="tx1"/>
                          </a:solidFill>
                          <a:latin typeface="Meiryo UI" panose="020B0604030504040204" pitchFamily="50" charset="-128"/>
                          <a:ea typeface="Meiryo UI" panose="020B0604030504040204" pitchFamily="50" charset="-128"/>
                        </a:rPr>
                        <a:t>41</a:t>
                      </a:r>
                      <a:r>
                        <a:rPr kumimoji="1" lang="ja-JP" altLang="en-US" sz="1100" b="0" dirty="0">
                          <a:solidFill>
                            <a:schemeClr val="tx1"/>
                          </a:solidFill>
                          <a:latin typeface="Meiryo UI" panose="020B0604030504040204" pitchFamily="50" charset="-128"/>
                          <a:ea typeface="Meiryo UI" panose="020B0604030504040204" pitchFamily="50" charset="-128"/>
                        </a:rPr>
                        <a:t>条～第</a:t>
                      </a:r>
                      <a:r>
                        <a:rPr kumimoji="1" lang="en-US" altLang="ja-JP" sz="1100" b="0" dirty="0">
                          <a:solidFill>
                            <a:schemeClr val="tx1"/>
                          </a:solidFill>
                          <a:latin typeface="Meiryo UI" panose="020B0604030504040204" pitchFamily="50" charset="-128"/>
                          <a:ea typeface="Meiryo UI" panose="020B0604030504040204" pitchFamily="50" charset="-128"/>
                        </a:rPr>
                        <a:t>43</a:t>
                      </a:r>
                      <a:r>
                        <a:rPr kumimoji="1" lang="ja-JP" altLang="en-US" sz="1100" b="0" dirty="0">
                          <a:solidFill>
                            <a:schemeClr val="tx1"/>
                          </a:solidFill>
                          <a:latin typeface="Meiryo UI" panose="020B0604030504040204" pitchFamily="50" charset="-128"/>
                          <a:ea typeface="Meiryo UI" panose="020B0604030504040204" pitchFamily="50" charset="-128"/>
                        </a:rPr>
                        <a:t>条に規定する過疎地域）に該当（該当する場合には☑を入れてください。）</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r>
                        <a:rPr kumimoji="1" lang="en-US" altLang="ja-JP" sz="1100" b="0" dirty="0">
                          <a:solidFill>
                            <a:schemeClr val="tx1"/>
                          </a:solidFill>
                          <a:latin typeface="Meiryo UI" panose="020B0604030504040204" pitchFamily="50" charset="-128"/>
                          <a:ea typeface="Meiryo UI" panose="020B0604030504040204" pitchFamily="50" charset="-128"/>
                          <a:hlinkClick r:id="rId2"/>
                        </a:rPr>
                        <a:t>https://www.soumu.go.jp/main_content/000807168.pdf</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7357933"/>
                  </a:ext>
                </a:extLst>
              </a:tr>
            </a:tbl>
          </a:graphicData>
        </a:graphic>
      </p:graphicFrame>
      <p:graphicFrame>
        <p:nvGraphicFramePr>
          <p:cNvPr id="8" name="表 7">
            <a:extLst>
              <a:ext uri="{FF2B5EF4-FFF2-40B4-BE49-F238E27FC236}">
                <a16:creationId xmlns:a16="http://schemas.microsoft.com/office/drawing/2014/main" id="{C9D24CA8-3EA5-A91C-E34C-E716181DEEEF}"/>
              </a:ext>
            </a:extLst>
          </p:cNvPr>
          <p:cNvGraphicFramePr>
            <a:graphicFrameLocks noGrp="1"/>
          </p:cNvGraphicFramePr>
          <p:nvPr>
            <p:extLst>
              <p:ext uri="{D42A27DB-BD31-4B8C-83A1-F6EECF244321}">
                <p14:modId xmlns:p14="http://schemas.microsoft.com/office/powerpoint/2010/main" val="1313839193"/>
              </p:ext>
            </p:extLst>
          </p:nvPr>
        </p:nvGraphicFramePr>
        <p:xfrm>
          <a:off x="5004048" y="1046722"/>
          <a:ext cx="3854949" cy="2814326"/>
        </p:xfrm>
        <a:graphic>
          <a:graphicData uri="http://schemas.openxmlformats.org/drawingml/2006/table">
            <a:tbl>
              <a:tblPr firstRow="1" bandRow="1">
                <a:tableStyleId>{5C22544A-7EE6-4342-B048-85BDC9FD1C3A}</a:tableStyleId>
              </a:tblPr>
              <a:tblGrid>
                <a:gridCol w="3854949">
                  <a:extLst>
                    <a:ext uri="{9D8B030D-6E8A-4147-A177-3AD203B41FA5}">
                      <a16:colId xmlns:a16="http://schemas.microsoft.com/office/drawing/2014/main" val="1824377189"/>
                    </a:ext>
                  </a:extLst>
                </a:gridCol>
              </a:tblGrid>
              <a:tr h="5245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団体概要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83318619"/>
                  </a:ext>
                </a:extLst>
              </a:tr>
              <a:tr h="2289823">
                <a:tc>
                  <a:txBody>
                    <a:bodyPr/>
                    <a:lstStyle/>
                    <a:p>
                      <a:r>
                        <a:rPr kumimoji="1" lang="ja-JP" altLang="en-US" sz="1200" dirty="0">
                          <a:solidFill>
                            <a:schemeClr val="bg1">
                              <a:lumMod val="75000"/>
                            </a:schemeClr>
                          </a:solidFill>
                          <a:latin typeface="Meiryo UI" panose="020B0604030504040204" pitchFamily="50" charset="-128"/>
                          <a:ea typeface="Meiryo UI" panose="020B0604030504040204" pitchFamily="50" charset="-128"/>
                        </a:rPr>
                        <a:t>団体のミッションや事業の概要などについて記入ください。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1841627"/>
                  </a:ext>
                </a:extLst>
              </a:tr>
            </a:tbl>
          </a:graphicData>
        </a:graphic>
      </p:graphicFrame>
      <p:graphicFrame>
        <p:nvGraphicFramePr>
          <p:cNvPr id="10" name="表 9">
            <a:extLst>
              <a:ext uri="{FF2B5EF4-FFF2-40B4-BE49-F238E27FC236}">
                <a16:creationId xmlns:a16="http://schemas.microsoft.com/office/drawing/2014/main" id="{D5628995-7987-8BA5-859A-49725D50679A}"/>
              </a:ext>
            </a:extLst>
          </p:cNvPr>
          <p:cNvGraphicFramePr>
            <a:graphicFrameLocks noGrp="1"/>
          </p:cNvGraphicFramePr>
          <p:nvPr>
            <p:extLst>
              <p:ext uri="{D42A27DB-BD31-4B8C-83A1-F6EECF244321}">
                <p14:modId xmlns:p14="http://schemas.microsoft.com/office/powerpoint/2010/main" val="4112649901"/>
              </p:ext>
            </p:extLst>
          </p:nvPr>
        </p:nvGraphicFramePr>
        <p:xfrm>
          <a:off x="4999400" y="3861047"/>
          <a:ext cx="3854949" cy="2920153"/>
        </p:xfrm>
        <a:graphic>
          <a:graphicData uri="http://schemas.openxmlformats.org/drawingml/2006/table">
            <a:tbl>
              <a:tblPr firstRow="1" bandRow="1">
                <a:tableStyleId>{5C22544A-7EE6-4342-B048-85BDC9FD1C3A}</a:tableStyleId>
              </a:tblPr>
              <a:tblGrid>
                <a:gridCol w="3854949">
                  <a:extLst>
                    <a:ext uri="{9D8B030D-6E8A-4147-A177-3AD203B41FA5}">
                      <a16:colId xmlns:a16="http://schemas.microsoft.com/office/drawing/2014/main" val="1824377189"/>
                    </a:ext>
                  </a:extLst>
                </a:gridCol>
              </a:tblGrid>
              <a:tr h="5113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専門性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83318619"/>
                  </a:ext>
                </a:extLst>
              </a:tr>
              <a:tr h="2408819">
                <a:tc>
                  <a:txBody>
                    <a:bodyPr/>
                    <a:lstStyle/>
                    <a:p>
                      <a:r>
                        <a:rPr kumimoji="1" lang="ja-JP" altLang="en-US" sz="1200" dirty="0">
                          <a:solidFill>
                            <a:schemeClr val="bg1">
                              <a:lumMod val="75000"/>
                            </a:schemeClr>
                          </a:solidFill>
                          <a:latin typeface="Meiryo UI" panose="020B0604030504040204" pitchFamily="50" charset="-128"/>
                          <a:ea typeface="Meiryo UI" panose="020B0604030504040204" pitchFamily="50" charset="-128"/>
                        </a:rPr>
                        <a:t>団体としての強みや</a:t>
                      </a:r>
                      <a:r>
                        <a:rPr kumimoji="1" lang="en-US" altLang="ja-JP" sz="1200" dirty="0">
                          <a:solidFill>
                            <a:schemeClr val="bg1">
                              <a:lumMod val="75000"/>
                            </a:schemeClr>
                          </a:solidFill>
                          <a:latin typeface="Meiryo UI" panose="020B0604030504040204" pitchFamily="50" charset="-128"/>
                          <a:ea typeface="Meiryo UI" panose="020B0604030504040204" pitchFamily="50" charset="-128"/>
                        </a:rPr>
                        <a:t>PR</a:t>
                      </a:r>
                      <a:r>
                        <a:rPr kumimoji="1" lang="ja-JP" altLang="en-US" sz="1200" dirty="0">
                          <a:solidFill>
                            <a:schemeClr val="bg1">
                              <a:lumMod val="75000"/>
                            </a:schemeClr>
                          </a:solidFill>
                          <a:latin typeface="Meiryo UI" panose="020B0604030504040204" pitchFamily="50" charset="-128"/>
                          <a:ea typeface="Meiryo UI" panose="020B0604030504040204" pitchFamily="50" charset="-128"/>
                        </a:rPr>
                        <a:t>ポイントなどについて記入ください。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1841627"/>
                  </a:ext>
                </a:extLst>
              </a:tr>
            </a:tbl>
          </a:graphicData>
        </a:graphic>
      </p:graphicFrame>
    </p:spTree>
    <p:extLst>
      <p:ext uri="{BB962C8B-B14F-4D97-AF65-F5344CB8AC3E}">
        <p14:creationId xmlns:p14="http://schemas.microsoft.com/office/powerpoint/2010/main" val="1504663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027CE-2779-5028-2FCF-0E11AEDA71A0}"/>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47B99403-93D5-C801-DF6A-EA2AF37872CE}"/>
              </a:ext>
            </a:extLst>
          </p:cNvPr>
          <p:cNvSpPr/>
          <p:nvPr/>
        </p:nvSpPr>
        <p:spPr>
          <a:xfrm>
            <a:off x="-3661" y="-4074"/>
            <a:ext cx="9144000" cy="646434"/>
          </a:xfrm>
          <a:prstGeom prst="rect">
            <a:avLst/>
          </a:prstGeom>
          <a:solidFill>
            <a:schemeClr val="accent1"/>
          </a:solidFill>
          <a:ln w="19050" cap="flat" cmpd="sng" algn="ctr">
            <a:solidFill>
              <a:schemeClr val="accent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a:r>
              <a:rPr lang="en-US" altLang="ja-JP" sz="2800" b="1" dirty="0">
                <a:solidFill>
                  <a:schemeClr val="bg1"/>
                </a:solidFill>
                <a:latin typeface="メイリオ" panose="020B0604030504040204" pitchFamily="50" charset="-128"/>
                <a:ea typeface="メイリオ" panose="020B0604030504040204" pitchFamily="50" charset="-128"/>
              </a:rPr>
              <a:t>0</a:t>
            </a:r>
            <a:r>
              <a:rPr lang="ja-JP" altLang="en-US" sz="2800" b="1" dirty="0">
                <a:solidFill>
                  <a:schemeClr val="bg1"/>
                </a:solidFill>
                <a:latin typeface="メイリオ" panose="020B0604030504040204" pitchFamily="50" charset="-128"/>
                <a:ea typeface="メイリオ" panose="020B0604030504040204" pitchFamily="50" charset="-128"/>
              </a:rPr>
              <a:t>．応募団体の基本情報</a:t>
            </a:r>
          </a:p>
        </p:txBody>
      </p:sp>
      <p:sp>
        <p:nvSpPr>
          <p:cNvPr id="2" name="テキスト ボックス 1">
            <a:extLst>
              <a:ext uri="{FF2B5EF4-FFF2-40B4-BE49-F238E27FC236}">
                <a16:creationId xmlns:a16="http://schemas.microsoft.com/office/drawing/2014/main" id="{7AB7DB8E-7D40-B907-75D4-3B6BC979BE61}"/>
              </a:ext>
            </a:extLst>
          </p:cNvPr>
          <p:cNvSpPr txBox="1"/>
          <p:nvPr/>
        </p:nvSpPr>
        <p:spPr>
          <a:xfrm>
            <a:off x="196036" y="672951"/>
            <a:ext cx="4375756"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（２）中間支援主体の基本情報</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4" name="表 3">
            <a:extLst>
              <a:ext uri="{FF2B5EF4-FFF2-40B4-BE49-F238E27FC236}">
                <a16:creationId xmlns:a16="http://schemas.microsoft.com/office/drawing/2014/main" id="{8DA00711-4297-D38B-2CF8-C6B3152C4410}"/>
              </a:ext>
            </a:extLst>
          </p:cNvPr>
          <p:cNvGraphicFramePr>
            <a:graphicFrameLocks noGrp="1"/>
          </p:cNvGraphicFramePr>
          <p:nvPr>
            <p:extLst>
              <p:ext uri="{D42A27DB-BD31-4B8C-83A1-F6EECF244321}">
                <p14:modId xmlns:p14="http://schemas.microsoft.com/office/powerpoint/2010/main" val="3645216715"/>
              </p:ext>
            </p:extLst>
          </p:nvPr>
        </p:nvGraphicFramePr>
        <p:xfrm>
          <a:off x="196037" y="993460"/>
          <a:ext cx="4663996" cy="5747908"/>
        </p:xfrm>
        <a:graphic>
          <a:graphicData uri="http://schemas.openxmlformats.org/drawingml/2006/table">
            <a:tbl>
              <a:tblPr firstRow="1" bandRow="1">
                <a:tableStyleId>{5C22544A-7EE6-4342-B048-85BDC9FD1C3A}</a:tableStyleId>
              </a:tblPr>
              <a:tblGrid>
                <a:gridCol w="1533569">
                  <a:extLst>
                    <a:ext uri="{9D8B030D-6E8A-4147-A177-3AD203B41FA5}">
                      <a16:colId xmlns:a16="http://schemas.microsoft.com/office/drawing/2014/main" val="990162955"/>
                    </a:ext>
                  </a:extLst>
                </a:gridCol>
                <a:gridCol w="3130427">
                  <a:extLst>
                    <a:ext uri="{9D8B030D-6E8A-4147-A177-3AD203B41FA5}">
                      <a16:colId xmlns:a16="http://schemas.microsoft.com/office/drawing/2014/main" val="133711903"/>
                    </a:ext>
                  </a:extLst>
                </a:gridCol>
              </a:tblGrid>
              <a:tr h="376733">
                <a:tc rowSpan="2">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団体名</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（フリガナ）</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068160"/>
                  </a:ext>
                </a:extLst>
              </a:tr>
              <a:tr h="523010">
                <a:tc vMerge="1">
                  <a:txBody>
                    <a:bodyPr/>
                    <a:lstStyle/>
                    <a:p>
                      <a:endParaRPr kumimoji="1" lang="ja-JP" altLang="en-US"/>
                    </a:p>
                  </a:txBody>
                  <a:tcPr/>
                </a:tc>
                <a:tc>
                  <a:txBody>
                    <a:bodyPr/>
                    <a:lstStyle/>
                    <a:p>
                      <a:r>
                        <a:rPr kumimoji="1" lang="en-US" altLang="ja-JP" sz="1200" b="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b="0" dirty="0">
                          <a:solidFill>
                            <a:schemeClr val="bg1">
                              <a:lumMod val="65000"/>
                            </a:schemeClr>
                          </a:solidFill>
                          <a:latin typeface="Meiryo UI" panose="020B0604030504040204" pitchFamily="50" charset="-128"/>
                          <a:ea typeface="Meiryo UI" panose="020B0604030504040204" pitchFamily="50" charset="-128"/>
                        </a:rPr>
                        <a:t>協議会の場合はその事務局、コンソーシアムの場合はその代表団体が本事業参加団体となる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4990435"/>
                  </a:ext>
                </a:extLst>
              </a:tr>
              <a:tr h="45276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所在地</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5632673"/>
                  </a:ext>
                </a:extLst>
              </a:tr>
              <a:tr h="445965">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電話番号</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3304968"/>
                  </a:ext>
                </a:extLst>
              </a:tr>
              <a:tr h="45276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メールアドレス</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523951"/>
                  </a:ext>
                </a:extLst>
              </a:tr>
              <a:tr h="45276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活動地域</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5734826"/>
                  </a:ext>
                </a:extLst>
              </a:tr>
              <a:tr h="528227">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設立</a:t>
                      </a:r>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地方公共団体の場合は不要。設立準備中の場合は、その旨と設立目途を記載。）</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　　　　　　年　　　月　　　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6908238"/>
                  </a:ext>
                </a:extLst>
              </a:tr>
              <a:tr h="32937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代表者名</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b="0" dirty="0">
                          <a:solidFill>
                            <a:schemeClr val="bg1">
                              <a:lumMod val="65000"/>
                            </a:schemeClr>
                          </a:solidFill>
                          <a:latin typeface="Meiryo UI" panose="020B0604030504040204" pitchFamily="50" charset="-128"/>
                          <a:ea typeface="Meiryo UI" panose="020B0604030504040204" pitchFamily="50" charset="-128"/>
                        </a:rPr>
                        <a:t>地方公共団体が申請する場合は不要</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2732899"/>
                  </a:ext>
                </a:extLst>
              </a:tr>
              <a:tr h="1983005">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団体設立の目的</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7357933"/>
                  </a:ext>
                </a:extLst>
              </a:tr>
            </a:tbl>
          </a:graphicData>
        </a:graphic>
      </p:graphicFrame>
      <p:graphicFrame>
        <p:nvGraphicFramePr>
          <p:cNvPr id="8" name="表 7">
            <a:extLst>
              <a:ext uri="{FF2B5EF4-FFF2-40B4-BE49-F238E27FC236}">
                <a16:creationId xmlns:a16="http://schemas.microsoft.com/office/drawing/2014/main" id="{89117D75-B89A-4CCA-7B18-FB49E2A89C79}"/>
              </a:ext>
            </a:extLst>
          </p:cNvPr>
          <p:cNvGraphicFramePr>
            <a:graphicFrameLocks noGrp="1"/>
          </p:cNvGraphicFramePr>
          <p:nvPr>
            <p:extLst>
              <p:ext uri="{D42A27DB-BD31-4B8C-83A1-F6EECF244321}">
                <p14:modId xmlns:p14="http://schemas.microsoft.com/office/powerpoint/2010/main" val="1193333666"/>
              </p:ext>
            </p:extLst>
          </p:nvPr>
        </p:nvGraphicFramePr>
        <p:xfrm>
          <a:off x="5004048" y="993460"/>
          <a:ext cx="3854949" cy="2867588"/>
        </p:xfrm>
        <a:graphic>
          <a:graphicData uri="http://schemas.openxmlformats.org/drawingml/2006/table">
            <a:tbl>
              <a:tblPr firstRow="1" bandRow="1">
                <a:tableStyleId>{5C22544A-7EE6-4342-B048-85BDC9FD1C3A}</a:tableStyleId>
              </a:tblPr>
              <a:tblGrid>
                <a:gridCol w="3854949">
                  <a:extLst>
                    <a:ext uri="{9D8B030D-6E8A-4147-A177-3AD203B41FA5}">
                      <a16:colId xmlns:a16="http://schemas.microsoft.com/office/drawing/2014/main" val="1824377189"/>
                    </a:ext>
                  </a:extLst>
                </a:gridCol>
              </a:tblGrid>
              <a:tr h="534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団体概要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83318619"/>
                  </a:ext>
                </a:extLst>
              </a:tr>
              <a:tr h="2333159">
                <a:tc>
                  <a:txBody>
                    <a:bodyPr/>
                    <a:lstStyle/>
                    <a:p>
                      <a:r>
                        <a:rPr kumimoji="1" lang="ja-JP" altLang="en-US" sz="1200" dirty="0">
                          <a:solidFill>
                            <a:schemeClr val="bg1">
                              <a:lumMod val="75000"/>
                            </a:schemeClr>
                          </a:solidFill>
                          <a:latin typeface="Meiryo UI" panose="020B0604030504040204" pitchFamily="50" charset="-128"/>
                          <a:ea typeface="Meiryo UI" panose="020B0604030504040204" pitchFamily="50" charset="-128"/>
                        </a:rPr>
                        <a:t>団体のミッションや事業の概要などを記入ください。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1841627"/>
                  </a:ext>
                </a:extLst>
              </a:tr>
            </a:tbl>
          </a:graphicData>
        </a:graphic>
      </p:graphicFrame>
      <p:graphicFrame>
        <p:nvGraphicFramePr>
          <p:cNvPr id="10" name="表 9">
            <a:extLst>
              <a:ext uri="{FF2B5EF4-FFF2-40B4-BE49-F238E27FC236}">
                <a16:creationId xmlns:a16="http://schemas.microsoft.com/office/drawing/2014/main" id="{891780D9-6FE2-4372-4796-E96503EDE307}"/>
              </a:ext>
            </a:extLst>
          </p:cNvPr>
          <p:cNvGraphicFramePr>
            <a:graphicFrameLocks noGrp="1"/>
          </p:cNvGraphicFramePr>
          <p:nvPr>
            <p:extLst>
              <p:ext uri="{D42A27DB-BD31-4B8C-83A1-F6EECF244321}">
                <p14:modId xmlns:p14="http://schemas.microsoft.com/office/powerpoint/2010/main" val="2885686831"/>
              </p:ext>
            </p:extLst>
          </p:nvPr>
        </p:nvGraphicFramePr>
        <p:xfrm>
          <a:off x="4999400" y="3861048"/>
          <a:ext cx="3854949" cy="2880320"/>
        </p:xfrm>
        <a:graphic>
          <a:graphicData uri="http://schemas.openxmlformats.org/drawingml/2006/table">
            <a:tbl>
              <a:tblPr firstRow="1" bandRow="1">
                <a:tableStyleId>{5C22544A-7EE6-4342-B048-85BDC9FD1C3A}</a:tableStyleId>
              </a:tblPr>
              <a:tblGrid>
                <a:gridCol w="3854949">
                  <a:extLst>
                    <a:ext uri="{9D8B030D-6E8A-4147-A177-3AD203B41FA5}">
                      <a16:colId xmlns:a16="http://schemas.microsoft.com/office/drawing/2014/main" val="1824377189"/>
                    </a:ext>
                  </a:extLst>
                </a:gridCol>
              </a:tblGrid>
              <a:tr h="5043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専門性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83318619"/>
                  </a:ext>
                </a:extLst>
              </a:tr>
              <a:tr h="2375961">
                <a:tc>
                  <a:txBody>
                    <a:bodyPr/>
                    <a:lstStyle/>
                    <a:p>
                      <a:r>
                        <a:rPr kumimoji="1" lang="ja-JP" altLang="en-US" sz="1200" dirty="0">
                          <a:solidFill>
                            <a:schemeClr val="bg1">
                              <a:lumMod val="75000"/>
                            </a:schemeClr>
                          </a:solidFill>
                          <a:latin typeface="Meiryo UI" panose="020B0604030504040204" pitchFamily="50" charset="-128"/>
                          <a:ea typeface="Meiryo UI" panose="020B0604030504040204" pitchFamily="50" charset="-128"/>
                        </a:rPr>
                        <a:t>団体としての強み（団体の</a:t>
                      </a:r>
                      <a:r>
                        <a:rPr kumimoji="1" lang="en-US" altLang="ja-JP" sz="1200" dirty="0">
                          <a:solidFill>
                            <a:schemeClr val="bg1">
                              <a:lumMod val="75000"/>
                            </a:schemeClr>
                          </a:solidFill>
                          <a:latin typeface="Meiryo UI" panose="020B0604030504040204" pitchFamily="50" charset="-128"/>
                          <a:ea typeface="Meiryo UI" panose="020B0604030504040204" pitchFamily="50" charset="-128"/>
                        </a:rPr>
                        <a:t>PR</a:t>
                      </a:r>
                      <a:r>
                        <a:rPr kumimoji="1" lang="ja-JP" altLang="en-US" sz="1200" dirty="0">
                          <a:solidFill>
                            <a:schemeClr val="bg1">
                              <a:lumMod val="75000"/>
                            </a:schemeClr>
                          </a:solidFill>
                          <a:latin typeface="Meiryo UI" panose="020B0604030504040204" pitchFamily="50" charset="-128"/>
                          <a:ea typeface="Meiryo UI" panose="020B0604030504040204" pitchFamily="50" charset="-128"/>
                        </a:rPr>
                        <a:t>ポイントなど）を記入ください。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1841627"/>
                  </a:ext>
                </a:extLst>
              </a:tr>
            </a:tbl>
          </a:graphicData>
        </a:graphic>
      </p:graphicFrame>
    </p:spTree>
    <p:extLst>
      <p:ext uri="{BB962C8B-B14F-4D97-AF65-F5344CB8AC3E}">
        <p14:creationId xmlns:p14="http://schemas.microsoft.com/office/powerpoint/2010/main" val="1922371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D0DBE-C0B3-B17D-7B73-BDE8385D002E}"/>
            </a:ext>
          </a:extLst>
        </p:cNvPr>
        <p:cNvGrpSpPr/>
        <p:nvPr/>
      </p:nvGrpSpPr>
      <p:grpSpPr>
        <a:xfrm>
          <a:off x="0" y="0"/>
          <a:ext cx="0" cy="0"/>
          <a:chOff x="0" y="0"/>
          <a:chExt cx="0" cy="0"/>
        </a:xfrm>
      </p:grpSpPr>
      <p:sp>
        <p:nvSpPr>
          <p:cNvPr id="2" name="矢印: 下 1">
            <a:extLst>
              <a:ext uri="{FF2B5EF4-FFF2-40B4-BE49-F238E27FC236}">
                <a16:creationId xmlns:a16="http://schemas.microsoft.com/office/drawing/2014/main" id="{30687C28-9B0A-9495-9350-003DB2E36D44}"/>
              </a:ext>
            </a:extLst>
          </p:cNvPr>
          <p:cNvSpPr/>
          <p:nvPr/>
        </p:nvSpPr>
        <p:spPr>
          <a:xfrm rot="10800000">
            <a:off x="4021584" y="2204864"/>
            <a:ext cx="1152128" cy="2448273"/>
          </a:xfrm>
          <a:prstGeom prst="downArrow">
            <a:avLst/>
          </a:prstGeom>
          <a:solidFill>
            <a:schemeClr val="accent1">
              <a:lumMod val="20000"/>
              <a:lumOff val="80000"/>
            </a:schemeClr>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82291D18-EED8-7F5C-26C9-290687AB4AF2}"/>
              </a:ext>
            </a:extLst>
          </p:cNvPr>
          <p:cNvSpPr txBox="1"/>
          <p:nvPr/>
        </p:nvSpPr>
        <p:spPr>
          <a:xfrm>
            <a:off x="196244" y="4365104"/>
            <a:ext cx="303570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■地域の現状と課題</a:t>
            </a:r>
          </a:p>
        </p:txBody>
      </p:sp>
      <p:sp>
        <p:nvSpPr>
          <p:cNvPr id="5" name="テキスト ボックス 4">
            <a:extLst>
              <a:ext uri="{FF2B5EF4-FFF2-40B4-BE49-F238E27FC236}">
                <a16:creationId xmlns:a16="http://schemas.microsoft.com/office/drawing/2014/main" id="{1CFC3878-8032-4E31-A58C-4C275E64C5D7}"/>
              </a:ext>
            </a:extLst>
          </p:cNvPr>
          <p:cNvSpPr txBox="1"/>
          <p:nvPr/>
        </p:nvSpPr>
        <p:spPr>
          <a:xfrm>
            <a:off x="275272" y="4743084"/>
            <a:ext cx="8572837" cy="1782260"/>
          </a:xfrm>
          <a:prstGeom prst="rect">
            <a:avLst/>
          </a:prstGeom>
          <a:noFill/>
          <a:ln>
            <a:solidFill>
              <a:schemeClr val="tx1"/>
            </a:solidFill>
          </a:ln>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活動地域の概要（特に課題と資源）を記載ください。</a:t>
            </a:r>
            <a:endParaRPr kumimoji="1" lang="en-US" altLang="ja-JP"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i="1" dirty="0">
              <a:solidFill>
                <a:prstClr val="white">
                  <a:lumMod val="75000"/>
                </a:prstClr>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例：</a:t>
            </a:r>
            <a:r>
              <a:rPr lang="ja-JP" altLang="en-US" sz="1200" i="1" dirty="0">
                <a:solidFill>
                  <a:prstClr val="white">
                    <a:lumMod val="75000"/>
                  </a:prstClr>
                </a:solidFill>
                <a:latin typeface="游ゴシック" panose="020B0400000000000000" pitchFamily="50" charset="-128"/>
                <a:ea typeface="游ゴシック" panose="020B0400000000000000" pitchFamily="50" charset="-128"/>
              </a:rPr>
              <a:t>課題→</a:t>
            </a: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人口減少・流出（〇年〇人→〇年〇人）、小学校の統廃合、○○という</a:t>
            </a:r>
            <a:r>
              <a:rPr lang="ja-JP" altLang="en-US" sz="1200" i="1" dirty="0">
                <a:solidFill>
                  <a:prstClr val="white">
                    <a:lumMod val="75000"/>
                  </a:prstClr>
                </a:solidFill>
                <a:latin typeface="游ゴシック" panose="020B0400000000000000" pitchFamily="50" charset="-128"/>
                <a:ea typeface="游ゴシック" panose="020B0400000000000000" pitchFamily="50" charset="-128"/>
              </a:rPr>
              <a:t>地域資源の有効活用ができておらず、生産者である</a:t>
            </a: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農業の担い手減少・荒廃地の増加</a:t>
            </a:r>
            <a:r>
              <a:rPr lang="ja-JP" altLang="en-US" sz="1200" i="1" dirty="0">
                <a:solidFill>
                  <a:prstClr val="white">
                    <a:lumMod val="75000"/>
                  </a:prstClr>
                </a:solidFill>
                <a:latin typeface="游ゴシック" panose="020B0400000000000000" pitchFamily="50" charset="-128"/>
                <a:ea typeface="游ゴシック" panose="020B0400000000000000" pitchFamily="50" charset="-128"/>
              </a:rPr>
              <a:t>、地域内で経済が回っておらず、地域外に流出する構造になっている</a:t>
            </a:r>
            <a:endParaRPr kumimoji="1" lang="en-US" altLang="ja-JP"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i="1" dirty="0">
                <a:solidFill>
                  <a:prstClr val="white">
                    <a:lumMod val="75000"/>
                  </a:prstClr>
                </a:solidFill>
                <a:latin typeface="游ゴシック" panose="020B0400000000000000" pitchFamily="50" charset="-128"/>
                <a:ea typeface="游ゴシック" panose="020B0400000000000000" pitchFamily="50" charset="-128"/>
              </a:rPr>
              <a:t>　　資源→○○という地域資源が豊富（〇トン</a:t>
            </a:r>
            <a:r>
              <a:rPr lang="en-US" altLang="ja-JP" sz="1200" i="1" dirty="0">
                <a:solidFill>
                  <a:prstClr val="white">
                    <a:lumMod val="75000"/>
                  </a:prstClr>
                </a:solidFill>
                <a:latin typeface="游ゴシック" panose="020B0400000000000000" pitchFamily="50" charset="-128"/>
                <a:ea typeface="游ゴシック" panose="020B0400000000000000" pitchFamily="50" charset="-128"/>
              </a:rPr>
              <a:t>/</a:t>
            </a:r>
            <a:r>
              <a:rPr lang="ja-JP" altLang="en-US" sz="1200" i="1" dirty="0">
                <a:solidFill>
                  <a:prstClr val="white">
                    <a:lumMod val="75000"/>
                  </a:prstClr>
                </a:solidFill>
                <a:latin typeface="游ゴシック" panose="020B0400000000000000" pitchFamily="50" charset="-128"/>
                <a:ea typeface="游ゴシック" panose="020B0400000000000000" pitchFamily="50" charset="-128"/>
              </a:rPr>
              <a:t>年の出荷）、各分野で主体的に動いているプレーヤーは多い、主婦層の動きが活発</a:t>
            </a:r>
            <a:endParaRPr kumimoji="1" lang="en-US" altLang="ja-JP"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1" u="none" strike="noStrike" kern="1200" cap="none" spc="0" normalizeH="0" baseline="0" noProof="0" dirty="0">
              <a:ln>
                <a:noFill/>
              </a:ln>
              <a:solidFill>
                <a:prstClr val="white">
                  <a:lumMod val="75000"/>
                </a:prstClr>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1"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6" name="テキスト ボックス 5">
            <a:extLst>
              <a:ext uri="{FF2B5EF4-FFF2-40B4-BE49-F238E27FC236}">
                <a16:creationId xmlns:a16="http://schemas.microsoft.com/office/drawing/2014/main" id="{303E154D-3603-E86F-06EE-80F6FE3C1EC8}"/>
              </a:ext>
            </a:extLst>
          </p:cNvPr>
          <p:cNvSpPr txBox="1"/>
          <p:nvPr/>
        </p:nvSpPr>
        <p:spPr>
          <a:xfrm>
            <a:off x="161980" y="692696"/>
            <a:ext cx="4698052"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■地域循環共生圏の構築を通じてありたい地域の姿</a:t>
            </a:r>
          </a:p>
        </p:txBody>
      </p:sp>
      <p:sp>
        <p:nvSpPr>
          <p:cNvPr id="7" name="テキスト ボックス 6">
            <a:extLst>
              <a:ext uri="{FF2B5EF4-FFF2-40B4-BE49-F238E27FC236}">
                <a16:creationId xmlns:a16="http://schemas.microsoft.com/office/drawing/2014/main" id="{43BEEDAE-6EBC-9434-E0A2-6BC51BB3DA78}"/>
              </a:ext>
            </a:extLst>
          </p:cNvPr>
          <p:cNvSpPr txBox="1"/>
          <p:nvPr/>
        </p:nvSpPr>
        <p:spPr>
          <a:xfrm>
            <a:off x="275273" y="1014279"/>
            <a:ext cx="8572837" cy="1190585"/>
          </a:xfrm>
          <a:prstGeom prst="rect">
            <a:avLst/>
          </a:prstGeom>
          <a:noFill/>
          <a:ln>
            <a:solidFill>
              <a:schemeClr val="tx1"/>
            </a:solidFill>
          </a:ln>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地域のありたい未来のイメージについて記載ください。</a:t>
            </a:r>
            <a:endParaRPr kumimoji="1" lang="en-US" altLang="ja-JP"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例：人も自然も経済も循環する○○なまち　</a:t>
            </a:r>
            <a:endParaRPr kumimoji="1" lang="en-US" altLang="ja-JP"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i="1" dirty="0">
                <a:solidFill>
                  <a:prstClr val="white">
                    <a:lumMod val="75000"/>
                  </a:prstClr>
                </a:solidFill>
                <a:latin typeface="游ゴシック" panose="020B0400000000000000" pitchFamily="50" charset="-128"/>
                <a:ea typeface="游ゴシック" panose="020B0400000000000000" pitchFamily="50" charset="-128"/>
              </a:rPr>
              <a:t>　　地域の○○という地域資源の循環、人々のつながり・交流から～～～。</a:t>
            </a:r>
            <a:endPar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1" u="none" strike="noStrike" kern="1200" cap="none" spc="0" normalizeH="0" baseline="0" noProof="0" dirty="0">
              <a:ln>
                <a:noFill/>
              </a:ln>
              <a:solidFill>
                <a:prstClr val="white">
                  <a:lumMod val="75000"/>
                </a:prstClr>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1"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8" name="正方形/長方形 7">
            <a:extLst>
              <a:ext uri="{FF2B5EF4-FFF2-40B4-BE49-F238E27FC236}">
                <a16:creationId xmlns:a16="http://schemas.microsoft.com/office/drawing/2014/main" id="{11751B94-86AC-5EC3-3FE5-699344F7AD8C}"/>
              </a:ext>
            </a:extLst>
          </p:cNvPr>
          <p:cNvSpPr/>
          <p:nvPr/>
        </p:nvSpPr>
        <p:spPr>
          <a:xfrm>
            <a:off x="5004048" y="2714895"/>
            <a:ext cx="3844061" cy="1514353"/>
          </a:xfrm>
          <a:prstGeom prst="rect">
            <a:avLst/>
          </a:prstGeom>
          <a:noFill/>
          <a:ln>
            <a:solidFill>
              <a:schemeClr val="tx1"/>
            </a:solidFill>
          </a:ln>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どのようなローカル</a:t>
            </a:r>
            <a:r>
              <a:rPr kumimoji="1" lang="en-US" altLang="ja-JP"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SDGs</a:t>
            </a: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事業を展開する予定か箇条書きで簡潔に記載ください。</a:t>
            </a:r>
            <a:endParaRPr kumimoji="1" lang="en-US" altLang="ja-JP"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i="1" dirty="0">
                <a:solidFill>
                  <a:prstClr val="white">
                    <a:lumMod val="75000"/>
                  </a:prstClr>
                </a:solidFill>
                <a:latin typeface="游ゴシック" panose="020B0400000000000000" pitchFamily="50" charset="-128"/>
                <a:ea typeface="游ゴシック" panose="020B0400000000000000" pitchFamily="50" charset="-128"/>
              </a:rPr>
              <a:t>例：地域資源の○○を活用した商品製造時に出る廃棄部分を活用した新たな商品開発</a:t>
            </a:r>
            <a:endParaRPr kumimoji="1" lang="en-US" altLang="ja-JP" sz="8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i="1" dirty="0">
              <a:solidFill>
                <a:prstClr val="white">
                  <a:lumMod val="75000"/>
                </a:prstClr>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a:t>
            </a:r>
            <a:r>
              <a:rPr kumimoji="1" lang="ja-JP" altLang="en-US"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詳細は</a:t>
            </a:r>
            <a:r>
              <a:rPr kumimoji="1" lang="en-US" altLang="ja-JP"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【2.</a:t>
            </a:r>
            <a:r>
              <a:rPr kumimoji="1" lang="ja-JP" altLang="en-US"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地域に必要なプラットフォームの体制や仕組み及び実現したいローカル</a:t>
            </a:r>
            <a:r>
              <a:rPr kumimoji="1" lang="en-US" altLang="ja-JP"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SDG</a:t>
            </a:r>
            <a:r>
              <a:rPr kumimoji="1" lang="ja-JP" altLang="en-US"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ｓ事業</a:t>
            </a:r>
            <a:r>
              <a:rPr kumimoji="1" lang="en-US" altLang="ja-JP"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a:t>
            </a:r>
            <a:r>
              <a:rPr kumimoji="1" lang="ja-JP" altLang="en-US"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のスライドに記載ください。</a:t>
            </a:r>
            <a:endParaRPr kumimoji="1" lang="en-US" altLang="ja-JP"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C991042D-5ED9-3448-4AFA-E9FF8A25C01A}"/>
              </a:ext>
            </a:extLst>
          </p:cNvPr>
          <p:cNvSpPr/>
          <p:nvPr/>
        </p:nvSpPr>
        <p:spPr>
          <a:xfrm>
            <a:off x="295889" y="2723377"/>
            <a:ext cx="3844061" cy="1514353"/>
          </a:xfrm>
          <a:prstGeom prst="rect">
            <a:avLst/>
          </a:prstGeom>
          <a:noFill/>
          <a:ln>
            <a:solidFill>
              <a:schemeClr val="tx1"/>
            </a:solidFill>
          </a:ln>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どのようなステークホルダーとどのような協働の体制を構築し、そのプラットフォームで何をしていく必要があるのか簡潔に記載ください。</a:t>
            </a:r>
            <a:endParaRPr kumimoji="1" lang="en-US" altLang="ja-JP" sz="11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i="1" dirty="0">
                <a:solidFill>
                  <a:prstClr val="white">
                    <a:lumMod val="75000"/>
                  </a:prstClr>
                </a:solidFill>
                <a:latin typeface="游ゴシック" panose="020B0400000000000000" pitchFamily="50" charset="-128"/>
                <a:ea typeface="游ゴシック" panose="020B0400000000000000" pitchFamily="50" charset="-128"/>
              </a:rPr>
              <a:t>例：○○、○○、○○という主体と協働することで、地域内でのネットワークのハブ機能として、地域を将来につないでいく、誇れる地域であり続けるために必要なこと、自身が挑戦したいことを気軽に言い合い、応援し合う場をつくり、○○という主体と協働することで、事業創出の支援機能を果たす。</a:t>
            </a:r>
            <a:endParaRPr lang="en-US" altLang="ja-JP" sz="800" i="1" dirty="0">
              <a:solidFill>
                <a:prstClr val="white">
                  <a:lumMod val="75000"/>
                </a:prstClr>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a:t>
            </a:r>
            <a:r>
              <a:rPr kumimoji="1" lang="ja-JP" altLang="en-US" sz="9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詳細は</a:t>
            </a:r>
            <a:r>
              <a:rPr kumimoji="1" lang="en-US" altLang="ja-JP" sz="9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【2.</a:t>
            </a:r>
            <a:r>
              <a:rPr kumimoji="1" lang="ja-JP" altLang="en-US" sz="9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地域に必要なプラットフォームの体制や仕組み及び実現したいローカル</a:t>
            </a:r>
            <a:r>
              <a:rPr kumimoji="1" lang="en-US" altLang="ja-JP" sz="9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SDG</a:t>
            </a:r>
            <a:r>
              <a:rPr kumimoji="1" lang="ja-JP" altLang="en-US" sz="9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ｓ事業</a:t>
            </a:r>
            <a:r>
              <a:rPr kumimoji="1" lang="en-US" altLang="ja-JP" sz="9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a:t>
            </a:r>
            <a:r>
              <a:rPr kumimoji="1" lang="ja-JP" altLang="en-US" sz="9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のスライドに記載ください。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12" name="テキスト ボックス 11">
            <a:extLst>
              <a:ext uri="{FF2B5EF4-FFF2-40B4-BE49-F238E27FC236}">
                <a16:creationId xmlns:a16="http://schemas.microsoft.com/office/drawing/2014/main" id="{2E5338D9-ACD8-0C56-EEDE-E894D4514568}"/>
              </a:ext>
            </a:extLst>
          </p:cNvPr>
          <p:cNvSpPr txBox="1"/>
          <p:nvPr/>
        </p:nvSpPr>
        <p:spPr>
          <a:xfrm>
            <a:off x="4860032" y="2366984"/>
            <a:ext cx="504692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■ローカル</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SDGs</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事業として取り組む内容</a:t>
            </a:r>
          </a:p>
        </p:txBody>
      </p:sp>
      <p:sp>
        <p:nvSpPr>
          <p:cNvPr id="13" name="テキスト ボックス 12">
            <a:extLst>
              <a:ext uri="{FF2B5EF4-FFF2-40B4-BE49-F238E27FC236}">
                <a16:creationId xmlns:a16="http://schemas.microsoft.com/office/drawing/2014/main" id="{94EA7E5F-BAFC-BE3B-3611-CFBF9977D384}"/>
              </a:ext>
            </a:extLst>
          </p:cNvPr>
          <p:cNvSpPr txBox="1"/>
          <p:nvPr/>
        </p:nvSpPr>
        <p:spPr>
          <a:xfrm>
            <a:off x="27921" y="2371663"/>
            <a:ext cx="602222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■地域に必要なプラットフォームの体制や仕組み</a:t>
            </a:r>
            <a:endParaRPr kumimoji="1" lang="ja-JP" altLang="en-US" sz="1600" b="0"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8C27E58A-A34C-DD55-ADF1-ECE5697EC769}"/>
              </a:ext>
            </a:extLst>
          </p:cNvPr>
          <p:cNvSpPr/>
          <p:nvPr/>
        </p:nvSpPr>
        <p:spPr>
          <a:xfrm>
            <a:off x="-3661" y="-4074"/>
            <a:ext cx="9144000" cy="646434"/>
          </a:xfrm>
          <a:prstGeom prst="rect">
            <a:avLst/>
          </a:prstGeom>
          <a:solidFill>
            <a:schemeClr val="accent1"/>
          </a:solidFill>
          <a:ln w="19050" cap="flat" cmpd="sng" algn="ctr">
            <a:solidFill>
              <a:schemeClr val="accent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a:r>
              <a:rPr lang="en-US" altLang="ja-JP" sz="2800" b="1" dirty="0">
                <a:solidFill>
                  <a:schemeClr val="bg1"/>
                </a:solidFill>
                <a:latin typeface="メイリオ" panose="020B0604030504040204" pitchFamily="50" charset="-128"/>
                <a:ea typeface="メイリオ" panose="020B0604030504040204" pitchFamily="50" charset="-128"/>
              </a:rPr>
              <a:t>1.</a:t>
            </a:r>
            <a:r>
              <a:rPr lang="ja-JP" altLang="en-US" sz="2800" b="1" dirty="0">
                <a:solidFill>
                  <a:schemeClr val="bg1"/>
                </a:solidFill>
                <a:latin typeface="メイリオ" panose="020B0604030504040204" pitchFamily="50" charset="-128"/>
                <a:ea typeface="メイリオ" panose="020B0604030504040204" pitchFamily="50" charset="-128"/>
              </a:rPr>
              <a:t>活動団体の目指す地域の姿</a:t>
            </a:r>
          </a:p>
        </p:txBody>
      </p:sp>
      <p:sp>
        <p:nvSpPr>
          <p:cNvPr id="4" name="四角形: 角を丸くする 3">
            <a:extLst>
              <a:ext uri="{FF2B5EF4-FFF2-40B4-BE49-F238E27FC236}">
                <a16:creationId xmlns:a16="http://schemas.microsoft.com/office/drawing/2014/main" id="{F6112459-0B6F-5A0D-68B1-B163AD1DC1F9}"/>
              </a:ext>
            </a:extLst>
          </p:cNvPr>
          <p:cNvSpPr/>
          <p:nvPr/>
        </p:nvSpPr>
        <p:spPr>
          <a:xfrm>
            <a:off x="4705660" y="679536"/>
            <a:ext cx="730436" cy="3109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a:highlight>
                  <a:srgbClr val="FFFF00"/>
                </a:highlight>
              </a:rPr>
              <a:t>１（２）</a:t>
            </a:r>
          </a:p>
        </p:txBody>
      </p:sp>
      <p:sp>
        <p:nvSpPr>
          <p:cNvPr id="9" name="四角形: 角を丸くする 8">
            <a:extLst>
              <a:ext uri="{FF2B5EF4-FFF2-40B4-BE49-F238E27FC236}">
                <a16:creationId xmlns:a16="http://schemas.microsoft.com/office/drawing/2014/main" id="{935114AC-7BEC-359C-331F-44D2EC09587D}"/>
              </a:ext>
            </a:extLst>
          </p:cNvPr>
          <p:cNvSpPr/>
          <p:nvPr/>
        </p:nvSpPr>
        <p:spPr>
          <a:xfrm>
            <a:off x="2145788" y="4342186"/>
            <a:ext cx="730436" cy="3109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a:highlight>
                  <a:srgbClr val="FFFF00"/>
                </a:highlight>
              </a:rPr>
              <a:t>１（１）</a:t>
            </a:r>
          </a:p>
        </p:txBody>
      </p:sp>
      <p:sp>
        <p:nvSpPr>
          <p:cNvPr id="10" name="四角形: 角を丸くする 9">
            <a:extLst>
              <a:ext uri="{FF2B5EF4-FFF2-40B4-BE49-F238E27FC236}">
                <a16:creationId xmlns:a16="http://schemas.microsoft.com/office/drawing/2014/main" id="{FCA560D1-CD55-F29F-4311-507D023C598C}"/>
              </a:ext>
            </a:extLst>
          </p:cNvPr>
          <p:cNvSpPr/>
          <p:nvPr/>
        </p:nvSpPr>
        <p:spPr>
          <a:xfrm>
            <a:off x="3830379" y="2244289"/>
            <a:ext cx="619142" cy="21818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２</a:t>
            </a:r>
            <a:r>
              <a:rPr kumimoji="1" lang="ja-JP" altLang="en-US" sz="1200" dirty="0">
                <a:highlight>
                  <a:srgbClr val="FFFF00"/>
                </a:highlight>
              </a:rPr>
              <a:t>（１）</a:t>
            </a:r>
          </a:p>
        </p:txBody>
      </p:sp>
      <p:sp>
        <p:nvSpPr>
          <p:cNvPr id="14" name="四角形: 角を丸くする 13">
            <a:extLst>
              <a:ext uri="{FF2B5EF4-FFF2-40B4-BE49-F238E27FC236}">
                <a16:creationId xmlns:a16="http://schemas.microsoft.com/office/drawing/2014/main" id="{89E710FF-47DE-7DA2-CD6F-D878CEB40B02}"/>
              </a:ext>
            </a:extLst>
          </p:cNvPr>
          <p:cNvSpPr/>
          <p:nvPr/>
        </p:nvSpPr>
        <p:spPr>
          <a:xfrm>
            <a:off x="8336980" y="2420888"/>
            <a:ext cx="699516" cy="20505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２</a:t>
            </a:r>
            <a:r>
              <a:rPr kumimoji="1" lang="ja-JP" altLang="en-US" sz="1200" dirty="0">
                <a:highlight>
                  <a:srgbClr val="FFFF00"/>
                </a:highlight>
              </a:rPr>
              <a:t>（２）</a:t>
            </a:r>
          </a:p>
        </p:txBody>
      </p:sp>
      <p:sp>
        <p:nvSpPr>
          <p:cNvPr id="15" name="テキスト ボックス 14">
            <a:extLst>
              <a:ext uri="{FF2B5EF4-FFF2-40B4-BE49-F238E27FC236}">
                <a16:creationId xmlns:a16="http://schemas.microsoft.com/office/drawing/2014/main" id="{CA911ABF-FC28-F8F5-13D2-59DFEE78782D}"/>
              </a:ext>
            </a:extLst>
          </p:cNvPr>
          <p:cNvSpPr txBox="1"/>
          <p:nvPr/>
        </p:nvSpPr>
        <p:spPr>
          <a:xfrm>
            <a:off x="5580112" y="632272"/>
            <a:ext cx="352839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各スライドの枠囲みの数字は、対応する審査項目を示しています。</a:t>
            </a:r>
          </a:p>
        </p:txBody>
      </p:sp>
    </p:spTree>
    <p:extLst>
      <p:ext uri="{BB962C8B-B14F-4D97-AF65-F5344CB8AC3E}">
        <p14:creationId xmlns:p14="http://schemas.microsoft.com/office/powerpoint/2010/main" val="31171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CAE5D5-3A4F-94F3-BFAB-87A113B2E87F}"/>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FD21078F-1B4F-0563-F167-608B2CD9142C}"/>
              </a:ext>
            </a:extLst>
          </p:cNvPr>
          <p:cNvSpPr/>
          <p:nvPr/>
        </p:nvSpPr>
        <p:spPr>
          <a:xfrm>
            <a:off x="-3661" y="-4074"/>
            <a:ext cx="9144000" cy="646434"/>
          </a:xfrm>
          <a:prstGeom prst="rect">
            <a:avLst/>
          </a:prstGeom>
          <a:solidFill>
            <a:schemeClr val="accent1"/>
          </a:solidFill>
          <a:ln w="19050" cap="flat" cmpd="sng" algn="ctr">
            <a:solidFill>
              <a:schemeClr val="accent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kumimoji="1" lang="ja-JP" altLang="en-US"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１．活動団体の</a:t>
            </a:r>
            <a:r>
              <a:rPr lang="ja-JP" altLang="en-US" sz="2800" b="1" dirty="0">
                <a:solidFill>
                  <a:schemeClr val="bg1"/>
                </a:solidFill>
                <a:latin typeface="メイリオ" panose="020B0604030504040204" pitchFamily="50" charset="-128"/>
                <a:ea typeface="メイリオ" panose="020B0604030504040204" pitchFamily="50" charset="-128"/>
              </a:rPr>
              <a:t>目指す地域の姿</a:t>
            </a:r>
            <a:endParaRPr kumimoji="1" lang="en-US" altLang="ja-JP"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A2D130C2-C0FD-AEC8-AB24-429B8B7054BD}"/>
              </a:ext>
            </a:extLst>
          </p:cNvPr>
          <p:cNvSpPr txBox="1"/>
          <p:nvPr/>
        </p:nvSpPr>
        <p:spPr>
          <a:xfrm>
            <a:off x="323527" y="1204862"/>
            <a:ext cx="8496946" cy="5392490"/>
          </a:xfrm>
          <a:prstGeom prst="rect">
            <a:avLst/>
          </a:prstGeom>
          <a:noFill/>
          <a:ln>
            <a:solidFill>
              <a:schemeClr val="tx1"/>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地域経済循環分析（</a:t>
            </a:r>
            <a:r>
              <a:rPr lang="en-US" altLang="ja-JP" sz="1600" i="1" dirty="0">
                <a:solidFill>
                  <a:schemeClr val="bg1">
                    <a:lumMod val="75000"/>
                  </a:schemeClr>
                </a:solidFill>
                <a:latin typeface="游ゴシック" panose="020B0400000000000000" pitchFamily="50" charset="-128"/>
                <a:ea typeface="游ゴシック" panose="020B0400000000000000" pitchFamily="50" charset="-128"/>
                <a:hlinkClick r:id="rId2"/>
              </a:rPr>
              <a:t>https://chiikijunkan.env.go.jp/manabu/bunseki/</a:t>
            </a:r>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や地方公共団体の総合計画等の行政計画なども活用して、可能な限り定量的に記載。</a:t>
            </a:r>
            <a:endParaRPr lang="en-US" altLang="ja-JP" sz="1600" i="1" dirty="0">
              <a:solidFill>
                <a:schemeClr val="bg1">
                  <a:lumMod val="75000"/>
                </a:schemeClr>
              </a:solidFill>
              <a:latin typeface="游ゴシック" panose="020B0400000000000000" pitchFamily="50" charset="-128"/>
              <a:ea typeface="游ゴシック" panose="020B0400000000000000" pitchFamily="50" charset="-128"/>
            </a:endParaRPr>
          </a:p>
          <a:p>
            <a:endParaRPr lang="en-US" altLang="ja-JP" sz="1600" i="1" dirty="0">
              <a:solidFill>
                <a:schemeClr val="bg1">
                  <a:lumMod val="75000"/>
                </a:schemeClr>
              </a:solidFill>
              <a:latin typeface="游ゴシック" panose="020B0400000000000000" pitchFamily="50" charset="-128"/>
              <a:ea typeface="游ゴシック" panose="020B0400000000000000" pitchFamily="50" charset="-128"/>
            </a:endParaRPr>
          </a:p>
          <a:p>
            <a:r>
              <a:rPr lang="en-US" altLang="ja-JP" sz="1600" i="1" dirty="0">
                <a:solidFill>
                  <a:schemeClr val="bg1">
                    <a:lumMod val="75000"/>
                  </a:schemeClr>
                </a:solidFill>
                <a:latin typeface="游ゴシック" panose="020B0400000000000000" pitchFamily="50" charset="-128"/>
                <a:ea typeface="游ゴシック" panose="020B0400000000000000" pitchFamily="50" charset="-128"/>
              </a:rPr>
              <a:t>【</a:t>
            </a:r>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現状と課題</a:t>
            </a:r>
            <a:r>
              <a:rPr lang="en-US" altLang="ja-JP" sz="1600" i="1" dirty="0">
                <a:solidFill>
                  <a:schemeClr val="bg1">
                    <a:lumMod val="75000"/>
                  </a:schemeClr>
                </a:solidFill>
                <a:latin typeface="游ゴシック" panose="020B0400000000000000" pitchFamily="50" charset="-128"/>
                <a:ea typeface="游ゴシック" panose="020B0400000000000000" pitchFamily="50" charset="-128"/>
              </a:rPr>
              <a:t>】</a:t>
            </a:r>
          </a:p>
          <a:p>
            <a:endParaRPr lang="en-US" altLang="ja-JP" sz="1600" i="1" dirty="0">
              <a:solidFill>
                <a:schemeClr val="bg1">
                  <a:lumMod val="75000"/>
                </a:schemeClr>
              </a:solidFill>
              <a:latin typeface="游ゴシック" panose="020B0400000000000000" pitchFamily="50" charset="-128"/>
              <a:ea typeface="游ゴシック" panose="020B0400000000000000" pitchFamily="50" charset="-128"/>
            </a:endParaRPr>
          </a:p>
          <a:p>
            <a:r>
              <a:rPr lang="en-US" altLang="ja-JP" sz="1600" i="1" dirty="0">
                <a:solidFill>
                  <a:schemeClr val="bg1">
                    <a:lumMod val="75000"/>
                  </a:schemeClr>
                </a:solidFill>
                <a:latin typeface="游ゴシック" panose="020B0400000000000000" pitchFamily="50" charset="-128"/>
                <a:ea typeface="游ゴシック" panose="020B0400000000000000" pitchFamily="50" charset="-128"/>
              </a:rPr>
              <a:t>【</a:t>
            </a:r>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地域資源の状況</a:t>
            </a:r>
            <a:r>
              <a:rPr lang="en-US" altLang="ja-JP" sz="1600" i="1" dirty="0">
                <a:solidFill>
                  <a:schemeClr val="bg1">
                    <a:lumMod val="75000"/>
                  </a:schemeClr>
                </a:solidFill>
                <a:latin typeface="游ゴシック" panose="020B0400000000000000" pitchFamily="50" charset="-128"/>
                <a:ea typeface="游ゴシック" panose="020B0400000000000000" pitchFamily="50" charset="-128"/>
              </a:rPr>
              <a:t>】</a:t>
            </a:r>
          </a:p>
          <a:p>
            <a:endParaRPr kumimoji="1" lang="en-US" altLang="ja-JP" i="1" dirty="0">
              <a:solidFill>
                <a:schemeClr val="bg1">
                  <a:lumMod val="75000"/>
                </a:schemeClr>
              </a:solidFill>
            </a:endParaRPr>
          </a:p>
          <a:p>
            <a:endParaRPr kumimoji="1" lang="ja-JP" altLang="en-US" i="1" dirty="0">
              <a:solidFill>
                <a:schemeClr val="bg1">
                  <a:lumMod val="75000"/>
                </a:schemeClr>
              </a:solidFill>
            </a:endParaRPr>
          </a:p>
        </p:txBody>
      </p:sp>
      <p:sp>
        <p:nvSpPr>
          <p:cNvPr id="3" name="テキスト ボックス 2">
            <a:extLst>
              <a:ext uri="{FF2B5EF4-FFF2-40B4-BE49-F238E27FC236}">
                <a16:creationId xmlns:a16="http://schemas.microsoft.com/office/drawing/2014/main" id="{420B8631-18D4-CDE2-126B-64FAE8DC80B0}"/>
              </a:ext>
            </a:extLst>
          </p:cNvPr>
          <p:cNvSpPr txBox="1"/>
          <p:nvPr/>
        </p:nvSpPr>
        <p:spPr>
          <a:xfrm>
            <a:off x="324544" y="738945"/>
            <a:ext cx="9144000" cy="369332"/>
          </a:xfrm>
          <a:prstGeom prst="rect">
            <a:avLst/>
          </a:prstGeom>
          <a:noFill/>
        </p:spPr>
        <p:txBody>
          <a:bodyPr wrap="square" rtlCol="0">
            <a:spAutoFit/>
          </a:bodyPr>
          <a:lstStyle/>
          <a:p>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lang="ja-JP" altLang="en-US" dirty="0">
                <a:latin typeface="游ゴシック Medium" panose="020B0500000000000000" pitchFamily="50" charset="-128"/>
                <a:ea typeface="游ゴシック Medium" panose="020B0500000000000000" pitchFamily="50" charset="-128"/>
              </a:rPr>
              <a:t>地域資源や地域経済社会の現状と課題に関する分析  </a:t>
            </a:r>
            <a:endParaRPr kumimoji="1" lang="en-US" altLang="ja-JP" dirty="0">
              <a:highlight>
                <a:srgbClr val="FFFF00"/>
              </a:highlight>
              <a:latin typeface="游ゴシック Medium" panose="020B0500000000000000" pitchFamily="50" charset="-128"/>
              <a:ea typeface="游ゴシック Medium" panose="020B0500000000000000" pitchFamily="50" charset="-128"/>
            </a:endParaRPr>
          </a:p>
        </p:txBody>
      </p:sp>
      <p:sp>
        <p:nvSpPr>
          <p:cNvPr id="6" name="四角形: 角を丸くする 5">
            <a:extLst>
              <a:ext uri="{FF2B5EF4-FFF2-40B4-BE49-F238E27FC236}">
                <a16:creationId xmlns:a16="http://schemas.microsoft.com/office/drawing/2014/main" id="{D55897BE-B997-D2EE-D464-9330AAC3DAF5}"/>
              </a:ext>
            </a:extLst>
          </p:cNvPr>
          <p:cNvSpPr/>
          <p:nvPr/>
        </p:nvSpPr>
        <p:spPr>
          <a:xfrm>
            <a:off x="6156176" y="738945"/>
            <a:ext cx="730436" cy="3109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a:highlight>
                  <a:srgbClr val="FFFF00"/>
                </a:highlight>
              </a:rPr>
              <a:t>１（１）</a:t>
            </a:r>
          </a:p>
        </p:txBody>
      </p:sp>
    </p:spTree>
    <p:extLst>
      <p:ext uri="{BB962C8B-B14F-4D97-AF65-F5344CB8AC3E}">
        <p14:creationId xmlns:p14="http://schemas.microsoft.com/office/powerpoint/2010/main" val="2312250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2EAB6-D48A-3994-F0BF-5D92368357AC}"/>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1478F4FA-E33A-5921-8CF0-85C4105603D0}"/>
              </a:ext>
            </a:extLst>
          </p:cNvPr>
          <p:cNvSpPr/>
          <p:nvPr/>
        </p:nvSpPr>
        <p:spPr>
          <a:xfrm>
            <a:off x="-3661" y="-4074"/>
            <a:ext cx="9144000" cy="646434"/>
          </a:xfrm>
          <a:prstGeom prst="rect">
            <a:avLst/>
          </a:prstGeom>
          <a:solidFill>
            <a:schemeClr val="accent1"/>
          </a:solidFill>
          <a:ln w="19050" cap="flat" cmpd="sng" algn="ctr">
            <a:solidFill>
              <a:schemeClr val="accent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kumimoji="1" lang="ja-JP" altLang="en-US"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１．活動団体の</a:t>
            </a:r>
            <a:r>
              <a:rPr lang="ja-JP" altLang="en-US" sz="2800" b="1" dirty="0">
                <a:solidFill>
                  <a:schemeClr val="bg1"/>
                </a:solidFill>
                <a:latin typeface="メイリオ" panose="020B0604030504040204" pitchFamily="50" charset="-128"/>
                <a:ea typeface="メイリオ" panose="020B0604030504040204" pitchFamily="50" charset="-128"/>
              </a:rPr>
              <a:t>目指す地域の姿</a:t>
            </a:r>
            <a:endParaRPr kumimoji="1" lang="en-US" altLang="ja-JP"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42DA6413-47BF-4AB2-E8A6-3E64D98E84D3}"/>
              </a:ext>
            </a:extLst>
          </p:cNvPr>
          <p:cNvSpPr txBox="1"/>
          <p:nvPr/>
        </p:nvSpPr>
        <p:spPr>
          <a:xfrm>
            <a:off x="323527" y="1120732"/>
            <a:ext cx="8496946" cy="5392490"/>
          </a:xfrm>
          <a:prstGeom prst="rect">
            <a:avLst/>
          </a:prstGeom>
          <a:noFill/>
          <a:ln>
            <a:solidFill>
              <a:schemeClr val="tx1"/>
            </a:solidFill>
          </a:ln>
        </p:spPr>
        <p:txBody>
          <a:bodyPr wrap="square" rtlCol="0">
            <a:noAutofit/>
          </a:bodyPr>
          <a:lstStyle/>
          <a:p>
            <a:r>
              <a:rPr kumimoji="1" lang="ja-JP" altLang="en-US" sz="1600" i="1" dirty="0">
                <a:solidFill>
                  <a:schemeClr val="bg1">
                    <a:lumMod val="75000"/>
                  </a:schemeClr>
                </a:solidFill>
                <a:latin typeface="游ゴシック" panose="020B0400000000000000" pitchFamily="50" charset="-128"/>
                <a:ea typeface="游ゴシック" panose="020B0400000000000000" pitchFamily="50" charset="-128"/>
              </a:rPr>
              <a:t>〇インターネット上に公開されている資料は、</a:t>
            </a:r>
            <a:r>
              <a:rPr kumimoji="1" lang="en-US" altLang="ja-JP" sz="1600" i="1" dirty="0">
                <a:solidFill>
                  <a:schemeClr val="bg1">
                    <a:lumMod val="75000"/>
                  </a:schemeClr>
                </a:solidFill>
                <a:latin typeface="游ゴシック" panose="020B0400000000000000" pitchFamily="50" charset="-128"/>
                <a:ea typeface="游ゴシック" panose="020B0400000000000000" pitchFamily="50" charset="-128"/>
              </a:rPr>
              <a:t>URL</a:t>
            </a:r>
            <a:r>
              <a:rPr kumimoji="1" lang="ja-JP" altLang="en-US" sz="1600" i="1" dirty="0">
                <a:solidFill>
                  <a:schemeClr val="bg1">
                    <a:lumMod val="75000"/>
                  </a:schemeClr>
                </a:solidFill>
                <a:latin typeface="游ゴシック" panose="020B0400000000000000" pitchFamily="50" charset="-128"/>
                <a:ea typeface="游ゴシック" panose="020B0400000000000000" pitchFamily="50" charset="-128"/>
              </a:rPr>
              <a:t>を本計画書に記載するのみでよい。</a:t>
            </a:r>
          </a:p>
        </p:txBody>
      </p:sp>
      <p:sp>
        <p:nvSpPr>
          <p:cNvPr id="3" name="テキスト ボックス 2">
            <a:extLst>
              <a:ext uri="{FF2B5EF4-FFF2-40B4-BE49-F238E27FC236}">
                <a16:creationId xmlns:a16="http://schemas.microsoft.com/office/drawing/2014/main" id="{07E89EB8-425B-96E1-D4F2-F187FB6EEDC8}"/>
              </a:ext>
            </a:extLst>
          </p:cNvPr>
          <p:cNvSpPr txBox="1"/>
          <p:nvPr/>
        </p:nvSpPr>
        <p:spPr>
          <a:xfrm>
            <a:off x="340259" y="738945"/>
            <a:ext cx="8768245" cy="369332"/>
          </a:xfrm>
          <a:prstGeom prst="rect">
            <a:avLst/>
          </a:prstGeom>
          <a:noFill/>
        </p:spPr>
        <p:txBody>
          <a:bodyPr wrap="square" rtlCol="0">
            <a:spAutoFit/>
          </a:bodyPr>
          <a:lstStyle/>
          <a:p>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dirty="0">
                <a:latin typeface="游ゴシック Medium" panose="020B0500000000000000" pitchFamily="50" charset="-128"/>
                <a:ea typeface="游ゴシック Medium" panose="020B0500000000000000" pitchFamily="50" charset="-128"/>
              </a:rPr>
              <a:t>参考：分析に使用した参考資料（地域経済循環分析による分析結果は必須）</a:t>
            </a:r>
          </a:p>
        </p:txBody>
      </p:sp>
    </p:spTree>
    <p:extLst>
      <p:ext uri="{BB962C8B-B14F-4D97-AF65-F5344CB8AC3E}">
        <p14:creationId xmlns:p14="http://schemas.microsoft.com/office/powerpoint/2010/main" val="813041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4BDD1-C4D6-B033-6F05-E70BD58A94D2}"/>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5F637C8D-62B0-1312-EEC4-8DD9DBB49166}"/>
              </a:ext>
            </a:extLst>
          </p:cNvPr>
          <p:cNvSpPr txBox="1"/>
          <p:nvPr/>
        </p:nvSpPr>
        <p:spPr>
          <a:xfrm>
            <a:off x="295891" y="3856482"/>
            <a:ext cx="8668597" cy="531085"/>
          </a:xfrm>
          <a:prstGeom prst="rect">
            <a:avLst/>
          </a:prstGeom>
          <a:noFill/>
          <a:ln>
            <a:solidFill>
              <a:schemeClr val="tx1"/>
            </a:solidFill>
          </a:ln>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cs typeface="+mn-cs"/>
              </a:rPr>
              <a:t>地方公共団体との今後の関わり</a:t>
            </a:r>
            <a:endParaRPr kumimoji="1" lang="en-US" altLang="ja-JP" sz="1200" b="0" u="none" strike="noStrike" kern="1200" cap="none" spc="0" normalizeH="0" baseline="0" noProof="0" dirty="0">
              <a:ln>
                <a:noFill/>
              </a:ln>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a:t>
            </a:r>
            <a:r>
              <a:rPr kumimoji="1" lang="ja-JP" altLang="en-US"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活動団体が地方公共団体でない場合、地方公共団体とどのような関係性を築いていくことを想定しているか記入ください。</a:t>
            </a:r>
            <a:endParaRPr kumimoji="1" lang="en-US" altLang="ja-JP" sz="10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i="1" dirty="0">
                <a:solidFill>
                  <a:prstClr val="white">
                    <a:lumMod val="75000"/>
                  </a:prstClr>
                </a:solidFill>
                <a:latin typeface="游ゴシック" panose="020B0400000000000000" pitchFamily="50" charset="-128"/>
                <a:ea typeface="游ゴシック" panose="020B0400000000000000" pitchFamily="50" charset="-128"/>
              </a:rPr>
              <a:t>　</a:t>
            </a:r>
            <a:r>
              <a:rPr lang="ja-JP" altLang="en-US" sz="800" i="1" dirty="0">
                <a:solidFill>
                  <a:prstClr val="white">
                    <a:lumMod val="75000"/>
                  </a:prstClr>
                </a:solidFill>
                <a:latin typeface="游ゴシック" panose="020B0400000000000000" pitchFamily="50" charset="-128"/>
                <a:ea typeface="游ゴシック" panose="020B0400000000000000" pitchFamily="50" charset="-128"/>
              </a:rPr>
              <a:t>例：地域をどう続けていくか、という地域全体に関わることであるため、課題の深堀りなど一緒に検討していける関係性を築くため、まずは定期的に情報交換をすることから始めたい。</a:t>
            </a:r>
            <a:endParaRPr kumimoji="1" lang="ja-JP" altLang="en-US" sz="800" b="0" i="1"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7" name="テキスト ボックス 6">
            <a:extLst>
              <a:ext uri="{FF2B5EF4-FFF2-40B4-BE49-F238E27FC236}">
                <a16:creationId xmlns:a16="http://schemas.microsoft.com/office/drawing/2014/main" id="{B0E8FBC5-33AF-C8A0-D4A7-605E6D461828}"/>
              </a:ext>
            </a:extLst>
          </p:cNvPr>
          <p:cNvSpPr txBox="1"/>
          <p:nvPr/>
        </p:nvSpPr>
        <p:spPr>
          <a:xfrm>
            <a:off x="295889" y="866430"/>
            <a:ext cx="8668597" cy="2990052"/>
          </a:xfrm>
          <a:prstGeom prst="rect">
            <a:avLst/>
          </a:prstGeom>
          <a:noFill/>
          <a:ln>
            <a:solidFill>
              <a:schemeClr val="tx1"/>
            </a:solidFill>
          </a:ln>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団体ごとの役割やカテゴリーが分るよう、</a:t>
            </a:r>
            <a:r>
              <a:rPr lang="ja-JP" altLang="en-US" sz="1200" i="1" dirty="0">
                <a:solidFill>
                  <a:prstClr val="white">
                    <a:lumMod val="75000"/>
                  </a:prstClr>
                </a:solidFill>
                <a:latin typeface="游ゴシック" panose="020B0400000000000000" pitchFamily="50" charset="-128"/>
                <a:ea typeface="游ゴシック" panose="020B0400000000000000" pitchFamily="50" charset="-128"/>
              </a:rPr>
              <a:t>下図を</a:t>
            </a:r>
            <a:r>
              <a:rPr kumimoji="1" lang="ja-JP" altLang="en-US"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rPr>
              <a:t>参考に記入ください（記載例どおりでなくても構いません）。　</a:t>
            </a:r>
            <a:endParaRPr kumimoji="1" lang="en-US" altLang="ja-JP" sz="120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1" u="none" strike="noStrike" kern="1200" cap="none" spc="0" normalizeH="0" baseline="0" noProof="0" dirty="0">
              <a:ln>
                <a:noFill/>
              </a:ln>
              <a:solidFill>
                <a:prstClr val="white">
                  <a:lumMod val="75000"/>
                </a:prstClr>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1" u="none" strike="noStrike" kern="1200" cap="none" spc="0" normalizeH="0" baseline="0" noProof="0" dirty="0">
              <a:ln>
                <a:noFill/>
              </a:ln>
              <a:solidFill>
                <a:prstClr val="white">
                  <a:lumMod val="75000"/>
                </a:prstClr>
              </a:solidFill>
              <a:effectLst/>
              <a:uLnTx/>
              <a:uFillTx/>
              <a:latin typeface="Segoe UI"/>
              <a:ea typeface="メイリオ"/>
              <a:cs typeface="+mn-cs"/>
            </a:endParaRPr>
          </a:p>
        </p:txBody>
      </p:sp>
      <p:sp>
        <p:nvSpPr>
          <p:cNvPr id="70" name="楕円 69">
            <a:extLst>
              <a:ext uri="{FF2B5EF4-FFF2-40B4-BE49-F238E27FC236}">
                <a16:creationId xmlns:a16="http://schemas.microsoft.com/office/drawing/2014/main" id="{C45DAC35-6AF4-52AA-77A2-1DE50DDF3A9D}"/>
              </a:ext>
            </a:extLst>
          </p:cNvPr>
          <p:cNvSpPr/>
          <p:nvPr/>
        </p:nvSpPr>
        <p:spPr>
          <a:xfrm rot="505653">
            <a:off x="1051600" y="1783099"/>
            <a:ext cx="2225307" cy="1328115"/>
          </a:xfrm>
          <a:prstGeom prst="ellipse">
            <a:avLst/>
          </a:prstGeom>
          <a:noFill/>
          <a:ln w="12700" cap="flat" cmpd="sng" algn="ctr">
            <a:solidFill>
              <a:schemeClr val="bg1">
                <a:lumMod val="75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defTabSz="457200" fontAlgn="auto">
              <a:spcBef>
                <a:spcPts val="0"/>
              </a:spcBef>
              <a:spcAft>
                <a:spcPts val="0"/>
              </a:spcAft>
            </a:pP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BDBC617D-30D7-9D68-BE77-075DC700FFE8}"/>
              </a:ext>
            </a:extLst>
          </p:cNvPr>
          <p:cNvSpPr/>
          <p:nvPr/>
        </p:nvSpPr>
        <p:spPr>
          <a:xfrm>
            <a:off x="-3661" y="-4074"/>
            <a:ext cx="9144000" cy="646434"/>
          </a:xfrm>
          <a:prstGeom prst="rect">
            <a:avLst/>
          </a:prstGeom>
          <a:solidFill>
            <a:schemeClr val="accent1"/>
          </a:solidFill>
          <a:ln w="19050" cap="flat" cmpd="sng" algn="ctr">
            <a:solidFill>
              <a:schemeClr val="accent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a:r>
              <a:rPr lang="en-US" altLang="ja-JP" sz="2000" b="1" dirty="0">
                <a:solidFill>
                  <a:schemeClr val="bg1"/>
                </a:solidFill>
                <a:latin typeface="メイリオ" panose="020B0604030504040204" pitchFamily="50" charset="-128"/>
                <a:ea typeface="メイリオ" panose="020B0604030504040204" pitchFamily="50" charset="-128"/>
              </a:rPr>
              <a:t>2.</a:t>
            </a:r>
            <a:r>
              <a:rPr lang="ja-JP" altLang="en-US" sz="2000" b="1" dirty="0">
                <a:solidFill>
                  <a:schemeClr val="bg1"/>
                </a:solidFill>
                <a:latin typeface="メイリオ" panose="020B0604030504040204" pitchFamily="50" charset="-128"/>
                <a:ea typeface="メイリオ" panose="020B0604030504040204" pitchFamily="50" charset="-128"/>
              </a:rPr>
              <a:t>地域に必要なプラットフォームの体制や仕組み</a:t>
            </a:r>
            <a:endParaRPr lang="en-US" altLang="ja-JP" sz="2000" b="1" dirty="0">
              <a:solidFill>
                <a:schemeClr val="bg1"/>
              </a:solidFill>
              <a:latin typeface="メイリオ" panose="020B0604030504040204" pitchFamily="50" charset="-128"/>
              <a:ea typeface="メイリオ" panose="020B0604030504040204" pitchFamily="50" charset="-128"/>
            </a:endParaRPr>
          </a:p>
          <a:p>
            <a:pPr algn="ctr" defTabSz="457200"/>
            <a:r>
              <a:rPr lang="ja-JP" altLang="en-US" sz="2000" b="1" dirty="0">
                <a:solidFill>
                  <a:schemeClr val="bg1"/>
                </a:solidFill>
                <a:latin typeface="メイリオ" panose="020B0604030504040204" pitchFamily="50" charset="-128"/>
                <a:ea typeface="メイリオ" panose="020B0604030504040204" pitchFamily="50" charset="-128"/>
              </a:rPr>
              <a:t>及び実現したいローカル</a:t>
            </a:r>
            <a:r>
              <a:rPr lang="en-US" altLang="ja-JP" sz="2000" b="1" dirty="0">
                <a:solidFill>
                  <a:schemeClr val="bg1"/>
                </a:solidFill>
                <a:latin typeface="メイリオ" panose="020B0604030504040204" pitchFamily="50" charset="-128"/>
                <a:ea typeface="メイリオ" panose="020B0604030504040204" pitchFamily="50" charset="-128"/>
              </a:rPr>
              <a:t>SDG</a:t>
            </a:r>
            <a:r>
              <a:rPr lang="ja-JP" altLang="en-US" sz="2000" b="1" dirty="0">
                <a:solidFill>
                  <a:schemeClr val="bg1"/>
                </a:solidFill>
                <a:latin typeface="メイリオ" panose="020B0604030504040204" pitchFamily="50" charset="-128"/>
                <a:ea typeface="メイリオ" panose="020B0604030504040204" pitchFamily="50" charset="-128"/>
              </a:rPr>
              <a:t>ｓ事業</a:t>
            </a:r>
          </a:p>
        </p:txBody>
      </p:sp>
      <p:grpSp>
        <p:nvGrpSpPr>
          <p:cNvPr id="3" name="グループ化 2">
            <a:extLst>
              <a:ext uri="{FF2B5EF4-FFF2-40B4-BE49-F238E27FC236}">
                <a16:creationId xmlns:a16="http://schemas.microsoft.com/office/drawing/2014/main" id="{4BF59AC0-427E-0497-B443-298225A02A15}"/>
              </a:ext>
            </a:extLst>
          </p:cNvPr>
          <p:cNvGrpSpPr/>
          <p:nvPr/>
        </p:nvGrpSpPr>
        <p:grpSpPr>
          <a:xfrm>
            <a:off x="6415237" y="2722634"/>
            <a:ext cx="2432873" cy="978797"/>
            <a:chOff x="6060414" y="5528265"/>
            <a:chExt cx="2688050" cy="1069085"/>
          </a:xfrm>
        </p:grpSpPr>
        <p:sp>
          <p:nvSpPr>
            <p:cNvPr id="4" name="四角形: 角を丸くする 3">
              <a:extLst>
                <a:ext uri="{FF2B5EF4-FFF2-40B4-BE49-F238E27FC236}">
                  <a16:creationId xmlns:a16="http://schemas.microsoft.com/office/drawing/2014/main" id="{5B0E897F-0227-2B5F-2C61-53EFCDB4FB65}"/>
                </a:ext>
              </a:extLst>
            </p:cNvPr>
            <p:cNvSpPr/>
            <p:nvPr/>
          </p:nvSpPr>
          <p:spPr>
            <a:xfrm>
              <a:off x="6060414" y="5528265"/>
              <a:ext cx="2688050" cy="106908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t>　　　　　　　</a:t>
              </a:r>
              <a:endParaRPr kumimoji="1" lang="en-US" altLang="ja-JP" sz="1100" dirty="0"/>
            </a:p>
            <a:p>
              <a:endParaRPr kumimoji="1" lang="ja-JP" altLang="en-US" sz="1100" dirty="0"/>
            </a:p>
          </p:txBody>
        </p:sp>
        <p:cxnSp>
          <p:nvCxnSpPr>
            <p:cNvPr id="5" name="直線コネクタ 4">
              <a:extLst>
                <a:ext uri="{FF2B5EF4-FFF2-40B4-BE49-F238E27FC236}">
                  <a16:creationId xmlns:a16="http://schemas.microsoft.com/office/drawing/2014/main" id="{2DA5C99C-61DE-DB1A-9813-C259A87D0466}"/>
                </a:ext>
              </a:extLst>
            </p:cNvPr>
            <p:cNvCxnSpPr>
              <a:cxnSpLocks/>
            </p:cNvCxnSpPr>
            <p:nvPr/>
          </p:nvCxnSpPr>
          <p:spPr>
            <a:xfrm>
              <a:off x="6265686" y="6144960"/>
              <a:ext cx="396000" cy="0"/>
            </a:xfrm>
            <a:prstGeom prst="line">
              <a:avLst/>
            </a:prstGeom>
            <a:ln w="15875">
              <a:prstDash val="dash"/>
            </a:ln>
          </p:spPr>
          <p:style>
            <a:lnRef idx="1">
              <a:schemeClr val="dk1"/>
            </a:lnRef>
            <a:fillRef idx="0">
              <a:schemeClr val="dk1"/>
            </a:fillRef>
            <a:effectRef idx="0">
              <a:schemeClr val="dk1"/>
            </a:effectRef>
            <a:fontRef idx="minor">
              <a:schemeClr val="tx1"/>
            </a:fontRef>
          </p:style>
        </p:cxnSp>
        <p:sp>
          <p:nvSpPr>
            <p:cNvPr id="6" name="テキスト ボックス 5">
              <a:extLst>
                <a:ext uri="{FF2B5EF4-FFF2-40B4-BE49-F238E27FC236}">
                  <a16:creationId xmlns:a16="http://schemas.microsoft.com/office/drawing/2014/main" id="{FBCA84BE-973B-0A79-37F5-219C76427D48}"/>
                </a:ext>
              </a:extLst>
            </p:cNvPr>
            <p:cNvSpPr txBox="1"/>
            <p:nvPr/>
          </p:nvSpPr>
          <p:spPr>
            <a:xfrm>
              <a:off x="6798298" y="5738772"/>
              <a:ext cx="1823796" cy="285742"/>
            </a:xfrm>
            <a:prstGeom prst="rect">
              <a:avLst/>
            </a:prstGeom>
            <a:noFill/>
            <a:ln>
              <a:noFill/>
            </a:ln>
          </p:spPr>
          <p:txBody>
            <a:bodyPr wrap="square" rtlCol="0">
              <a:spAutoFit/>
            </a:bodyPr>
            <a:lstStyle/>
            <a:p>
              <a:r>
                <a:rPr kumimoji="1" lang="ja-JP" altLang="en-US" sz="1100" dirty="0">
                  <a:latin typeface="+mn-ea"/>
                </a:rPr>
                <a:t>既に連携ができている</a:t>
              </a:r>
              <a:endParaRPr kumimoji="1" lang="en-US" altLang="ja-JP" sz="1100" dirty="0">
                <a:latin typeface="+mn-ea"/>
              </a:endParaRPr>
            </a:p>
          </p:txBody>
        </p:sp>
        <p:cxnSp>
          <p:nvCxnSpPr>
            <p:cNvPr id="8" name="直線コネクタ 7">
              <a:extLst>
                <a:ext uri="{FF2B5EF4-FFF2-40B4-BE49-F238E27FC236}">
                  <a16:creationId xmlns:a16="http://schemas.microsoft.com/office/drawing/2014/main" id="{66E1F938-1F73-C190-A223-2CA9AFA7024A}"/>
                </a:ext>
              </a:extLst>
            </p:cNvPr>
            <p:cNvCxnSpPr/>
            <p:nvPr/>
          </p:nvCxnSpPr>
          <p:spPr>
            <a:xfrm>
              <a:off x="6231356" y="5880029"/>
              <a:ext cx="396000" cy="0"/>
            </a:xfrm>
            <a:prstGeom prst="line">
              <a:avLst/>
            </a:prstGeom>
            <a:ln w="12700"/>
          </p:spPr>
          <p:style>
            <a:lnRef idx="1">
              <a:schemeClr val="dk1"/>
            </a:lnRef>
            <a:fillRef idx="0">
              <a:schemeClr val="dk1"/>
            </a:fillRef>
            <a:effectRef idx="0">
              <a:schemeClr val="dk1"/>
            </a:effectRef>
            <a:fontRef idx="minor">
              <a:schemeClr val="tx1"/>
            </a:fontRef>
          </p:style>
        </p:cxnSp>
        <p:sp>
          <p:nvSpPr>
            <p:cNvPr id="9" name="テキスト ボックス 8">
              <a:extLst>
                <a:ext uri="{FF2B5EF4-FFF2-40B4-BE49-F238E27FC236}">
                  <a16:creationId xmlns:a16="http://schemas.microsoft.com/office/drawing/2014/main" id="{4EDB91E0-0D91-1DF3-5929-F8542B1AA8A5}"/>
                </a:ext>
              </a:extLst>
            </p:cNvPr>
            <p:cNvSpPr txBox="1"/>
            <p:nvPr/>
          </p:nvSpPr>
          <p:spPr>
            <a:xfrm>
              <a:off x="6840439" y="5982092"/>
              <a:ext cx="1583803" cy="285742"/>
            </a:xfrm>
            <a:prstGeom prst="rect">
              <a:avLst/>
            </a:prstGeom>
            <a:noFill/>
            <a:ln>
              <a:noFill/>
            </a:ln>
          </p:spPr>
          <p:txBody>
            <a:bodyPr wrap="square" rtlCol="0">
              <a:spAutoFit/>
            </a:bodyPr>
            <a:lstStyle/>
            <a:p>
              <a:r>
                <a:rPr kumimoji="1" lang="ja-JP" altLang="en-US" sz="1100" dirty="0">
                  <a:latin typeface="+mn-ea"/>
                </a:rPr>
                <a:t>Ｒ７に巻き込みたい</a:t>
              </a:r>
              <a:endParaRPr kumimoji="1" lang="en-US" altLang="ja-JP" sz="1100" dirty="0">
                <a:latin typeface="+mn-ea"/>
              </a:endParaRPr>
            </a:p>
          </p:txBody>
        </p:sp>
        <p:sp>
          <p:nvSpPr>
            <p:cNvPr id="11" name="テキスト ボックス 10">
              <a:extLst>
                <a:ext uri="{FF2B5EF4-FFF2-40B4-BE49-F238E27FC236}">
                  <a16:creationId xmlns:a16="http://schemas.microsoft.com/office/drawing/2014/main" id="{34C1DD97-E272-AFF7-5768-CCCCD5447F51}"/>
                </a:ext>
              </a:extLst>
            </p:cNvPr>
            <p:cNvSpPr txBox="1"/>
            <p:nvPr/>
          </p:nvSpPr>
          <p:spPr>
            <a:xfrm>
              <a:off x="6204961" y="6248345"/>
              <a:ext cx="2447899" cy="285742"/>
            </a:xfrm>
            <a:prstGeom prst="rect">
              <a:avLst/>
            </a:prstGeom>
            <a:noFill/>
            <a:ln>
              <a:noFill/>
            </a:ln>
          </p:spPr>
          <p:txBody>
            <a:bodyPr wrap="square" rtlCol="0">
              <a:spAutoFit/>
            </a:bodyPr>
            <a:lstStyle/>
            <a:p>
              <a:r>
                <a:rPr kumimoji="1" lang="ja-JP" altLang="en-US" sz="1100" dirty="0">
                  <a:latin typeface="+mn-ea"/>
                </a:rPr>
                <a:t>　　　　　　将来的に巻き込みたい</a:t>
              </a:r>
              <a:endParaRPr kumimoji="1" lang="en-US" altLang="ja-JP" sz="1100" dirty="0">
                <a:latin typeface="+mn-ea"/>
              </a:endParaRPr>
            </a:p>
          </p:txBody>
        </p:sp>
        <p:cxnSp>
          <p:nvCxnSpPr>
            <p:cNvPr id="17" name="直線コネクタ 16">
              <a:extLst>
                <a:ext uri="{FF2B5EF4-FFF2-40B4-BE49-F238E27FC236}">
                  <a16:creationId xmlns:a16="http://schemas.microsoft.com/office/drawing/2014/main" id="{115E12E5-1C87-3D7B-C3C9-0490092C7E13}"/>
                </a:ext>
              </a:extLst>
            </p:cNvPr>
            <p:cNvCxnSpPr>
              <a:cxnSpLocks/>
            </p:cNvCxnSpPr>
            <p:nvPr/>
          </p:nvCxnSpPr>
          <p:spPr>
            <a:xfrm>
              <a:off x="6265686" y="6386844"/>
              <a:ext cx="396000" cy="0"/>
            </a:xfrm>
            <a:prstGeom prst="line">
              <a:avLst/>
            </a:prstGeom>
            <a:ln w="15875">
              <a:prstDash val="sysDot"/>
            </a:ln>
          </p:spPr>
          <p:style>
            <a:lnRef idx="1">
              <a:schemeClr val="dk1"/>
            </a:lnRef>
            <a:fillRef idx="0">
              <a:schemeClr val="dk1"/>
            </a:fillRef>
            <a:effectRef idx="0">
              <a:schemeClr val="dk1"/>
            </a:effectRef>
            <a:fontRef idx="minor">
              <a:schemeClr val="tx1"/>
            </a:fontRef>
          </p:style>
        </p:cxnSp>
        <p:sp>
          <p:nvSpPr>
            <p:cNvPr id="19" name="テキスト ボックス 18">
              <a:extLst>
                <a:ext uri="{FF2B5EF4-FFF2-40B4-BE49-F238E27FC236}">
                  <a16:creationId xmlns:a16="http://schemas.microsoft.com/office/drawing/2014/main" id="{A01EB143-F01E-4239-FE2F-1F04FDF8CA1F}"/>
                </a:ext>
              </a:extLst>
            </p:cNvPr>
            <p:cNvSpPr txBox="1"/>
            <p:nvPr/>
          </p:nvSpPr>
          <p:spPr>
            <a:xfrm>
              <a:off x="6084168" y="5528265"/>
              <a:ext cx="1162638" cy="285742"/>
            </a:xfrm>
            <a:prstGeom prst="rect">
              <a:avLst/>
            </a:prstGeom>
            <a:noFill/>
          </p:spPr>
          <p:txBody>
            <a:bodyPr wrap="square" rtlCol="0">
              <a:spAutoFit/>
            </a:bodyPr>
            <a:lstStyle/>
            <a:p>
              <a:r>
                <a:rPr kumimoji="1" lang="ja-JP" altLang="en-US" sz="1100" b="1" dirty="0"/>
                <a:t>＜線の凡例＞</a:t>
              </a:r>
            </a:p>
          </p:txBody>
        </p:sp>
      </p:grpSp>
      <p:graphicFrame>
        <p:nvGraphicFramePr>
          <p:cNvPr id="10" name="表 9">
            <a:extLst>
              <a:ext uri="{FF2B5EF4-FFF2-40B4-BE49-F238E27FC236}">
                <a16:creationId xmlns:a16="http://schemas.microsoft.com/office/drawing/2014/main" id="{32886847-6464-F977-E595-067ECE7774D6}"/>
              </a:ext>
            </a:extLst>
          </p:cNvPr>
          <p:cNvGraphicFramePr>
            <a:graphicFrameLocks noGrp="1"/>
          </p:cNvGraphicFramePr>
          <p:nvPr>
            <p:extLst>
              <p:ext uri="{D42A27DB-BD31-4B8C-83A1-F6EECF244321}">
                <p14:modId xmlns:p14="http://schemas.microsoft.com/office/powerpoint/2010/main" val="112705229"/>
              </p:ext>
            </p:extLst>
          </p:nvPr>
        </p:nvGraphicFramePr>
        <p:xfrm>
          <a:off x="304706" y="4683078"/>
          <a:ext cx="8668597" cy="2130298"/>
        </p:xfrm>
        <a:graphic>
          <a:graphicData uri="http://schemas.openxmlformats.org/drawingml/2006/table">
            <a:tbl>
              <a:tblPr firstRow="1" firstCol="1" bandRow="1">
                <a:tableStyleId>{5C22544A-7EE6-4342-B048-85BDC9FD1C3A}</a:tableStyleId>
              </a:tblPr>
              <a:tblGrid>
                <a:gridCol w="387678">
                  <a:extLst>
                    <a:ext uri="{9D8B030D-6E8A-4147-A177-3AD203B41FA5}">
                      <a16:colId xmlns:a16="http://schemas.microsoft.com/office/drawing/2014/main" val="3536944759"/>
                    </a:ext>
                  </a:extLst>
                </a:gridCol>
                <a:gridCol w="4176465">
                  <a:extLst>
                    <a:ext uri="{9D8B030D-6E8A-4147-A177-3AD203B41FA5}">
                      <a16:colId xmlns:a16="http://schemas.microsoft.com/office/drawing/2014/main" val="1710324169"/>
                    </a:ext>
                  </a:extLst>
                </a:gridCol>
                <a:gridCol w="4104454">
                  <a:extLst>
                    <a:ext uri="{9D8B030D-6E8A-4147-A177-3AD203B41FA5}">
                      <a16:colId xmlns:a16="http://schemas.microsoft.com/office/drawing/2014/main" val="2053509612"/>
                    </a:ext>
                  </a:extLst>
                </a:gridCol>
              </a:tblGrid>
              <a:tr h="400387">
                <a:tc>
                  <a:txBody>
                    <a:bodyPr/>
                    <a:lstStyle/>
                    <a:p>
                      <a:pPr algn="ctr"/>
                      <a:endPar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検討しているローカル</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SDGs</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事業（最大３つまで）</a:t>
                      </a:r>
                      <a:endParaRPr lang="ja-JP" altLang="en-US" sz="1400" b="0" strike="sngStrike" kern="100" dirty="0">
                        <a:solidFill>
                          <a:schemeClr val="tx1"/>
                        </a:solidFill>
                        <a:effectLst/>
                        <a:highlight>
                          <a:srgbClr val="FF00FF"/>
                        </a:highligh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rPr>
                        <a:t>地域の環境・経済・社会に起こしたい変化</a:t>
                      </a:r>
                      <a:endParaRPr lang="en-US" altLang="ja-JP" sz="1400" b="0" kern="100" dirty="0">
                        <a:solidFill>
                          <a:schemeClr val="tx1"/>
                        </a:solidFill>
                        <a:effectLst/>
                        <a:latin typeface="Meiryo UI" panose="020B0604030504040204" pitchFamily="50" charset="-128"/>
                        <a:ea typeface="Meiryo UI" panose="020B0604030504040204" pitchFamily="50" charset="-128"/>
                      </a:endParaRPr>
                    </a:p>
                    <a:p>
                      <a:pPr algn="ctr"/>
                      <a:r>
                        <a:rPr lang="en-US" altLang="ja-JP" sz="1200" b="0" kern="100" dirty="0">
                          <a:solidFill>
                            <a:schemeClr val="tx1"/>
                          </a:solidFill>
                          <a:effectLst/>
                          <a:latin typeface="Meiryo UI" panose="020B0604030504040204" pitchFamily="50" charset="-128"/>
                          <a:ea typeface="Meiryo UI" panose="020B0604030504040204" pitchFamily="50" charset="-128"/>
                        </a:rPr>
                        <a:t>※</a:t>
                      </a:r>
                      <a:r>
                        <a:rPr lang="ja-JP" altLang="en-US" sz="1200" b="0" kern="100" dirty="0">
                          <a:solidFill>
                            <a:schemeClr val="tx1"/>
                          </a:solidFill>
                          <a:effectLst/>
                          <a:latin typeface="Meiryo UI" panose="020B0604030504040204" pitchFamily="50" charset="-128"/>
                          <a:ea typeface="Meiryo UI" panose="020B0604030504040204" pitchFamily="50" charset="-128"/>
                        </a:rPr>
                        <a:t>地域課題解決とのつながりを考慮して記載</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23960977"/>
                  </a:ext>
                </a:extLst>
              </a:tr>
              <a:tr h="524322">
                <a:tc>
                  <a:txBody>
                    <a:bodyPr/>
                    <a:lstStyle/>
                    <a:p>
                      <a:pPr algn="ct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①</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100" kern="100" dirty="0">
                          <a:solidFill>
                            <a:schemeClr val="tx1"/>
                          </a:solidFill>
                          <a:effectLst/>
                        </a:rPr>
                        <a:t> </a:t>
                      </a:r>
                      <a:r>
                        <a:rPr lang="ja-JP" altLang="en-US" sz="1050" i="1" dirty="0">
                          <a:solidFill>
                            <a:prstClr val="white">
                              <a:lumMod val="75000"/>
                            </a:prstClr>
                          </a:solidFill>
                          <a:latin typeface="游ゴシック" panose="020B0400000000000000" pitchFamily="50" charset="-128"/>
                          <a:ea typeface="游ゴシック" panose="020B0400000000000000" pitchFamily="50" charset="-128"/>
                        </a:rPr>
                        <a:t>例：地域資源の○○を活用した商品製造時に出る廃棄部分を活用した新たな商品開発</a:t>
                      </a:r>
                      <a:endParaRPr kumimoji="1" lang="en-US" altLang="ja-JP" sz="1050" b="0" i="1" u="none" strike="noStrike" kern="1200" cap="none" spc="0" normalizeH="0" baseline="0" noProof="0" dirty="0">
                        <a:ln>
                          <a:noFill/>
                        </a:ln>
                        <a:solidFill>
                          <a:prstClr val="white">
                            <a:lumMod val="75000"/>
                          </a:prstClr>
                        </a:solidFill>
                        <a:effectLst/>
                        <a:uLnTx/>
                        <a:uFillTx/>
                        <a:latin typeface="游ゴシック" panose="020B0400000000000000" pitchFamily="50" charset="-128"/>
                        <a:ea typeface="游ゴシック" panose="020B0400000000000000" pitchFamily="50" charset="-128"/>
                        <a:cs typeface="+mn-cs"/>
                      </a:endParaRPr>
                    </a:p>
                    <a:p>
                      <a:pPr algn="just"/>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100" kern="100" dirty="0">
                          <a:solidFill>
                            <a:schemeClr val="tx1"/>
                          </a:solidFill>
                          <a:effectLst/>
                        </a:rPr>
                        <a:t> </a:t>
                      </a:r>
                      <a:r>
                        <a:rPr lang="ja-JP" altLang="en-US" sz="1050" i="1" dirty="0">
                          <a:solidFill>
                            <a:prstClr val="white">
                              <a:lumMod val="75000"/>
                            </a:prstClr>
                          </a:solidFill>
                          <a:latin typeface="游ゴシック" panose="020B0400000000000000" pitchFamily="50" charset="-128"/>
                          <a:ea typeface="游ゴシック" panose="020B0400000000000000" pitchFamily="50" charset="-128"/>
                        </a:rPr>
                        <a:t>例：環境：資源の有効活用による廃棄物削減　経済：地域内事業者での製造を増やすことによる所得向上　社会：雇用の増加、商品のブランディングにより魅力的な地域としてＰＲ</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2975532"/>
                  </a:ext>
                </a:extLst>
              </a:tr>
              <a:tr h="595216">
                <a:tc>
                  <a:txBody>
                    <a:bodyPr/>
                    <a:lstStyle/>
                    <a:p>
                      <a:pPr algn="ct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②</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9708542"/>
                  </a:ext>
                </a:extLst>
              </a:tr>
              <a:tr h="610373">
                <a:tc>
                  <a:txBody>
                    <a:bodyPr/>
                    <a:lstStyle/>
                    <a:p>
                      <a:pPr algn="ct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③</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100" kern="100" dirty="0">
                          <a:solidFill>
                            <a:schemeClr val="tx1"/>
                          </a:solidFill>
                          <a:effectLst/>
                        </a:rPr>
                        <a:t> </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8532386"/>
                  </a:ext>
                </a:extLst>
              </a:tr>
            </a:tbl>
          </a:graphicData>
        </a:graphic>
      </p:graphicFrame>
      <p:sp>
        <p:nvSpPr>
          <p:cNvPr id="12" name="テキスト ボックス 11">
            <a:extLst>
              <a:ext uri="{FF2B5EF4-FFF2-40B4-BE49-F238E27FC236}">
                <a16:creationId xmlns:a16="http://schemas.microsoft.com/office/drawing/2014/main" id="{35094C66-5D80-0FB6-C28E-E1126C51F069}"/>
              </a:ext>
            </a:extLst>
          </p:cNvPr>
          <p:cNvSpPr txBox="1"/>
          <p:nvPr/>
        </p:nvSpPr>
        <p:spPr>
          <a:xfrm>
            <a:off x="180528" y="620688"/>
            <a:ext cx="9144000" cy="307777"/>
          </a:xfrm>
          <a:prstGeom prst="rect">
            <a:avLst/>
          </a:prstGeom>
          <a:noFill/>
        </p:spPr>
        <p:txBody>
          <a:bodyPr wrap="square" rtlCol="0">
            <a:spAutoFit/>
          </a:bodyPr>
          <a:lstStyle/>
          <a:p>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400" dirty="0">
                <a:latin typeface="游ゴシック Medium" panose="020B0500000000000000" pitchFamily="50" charset="-128"/>
                <a:ea typeface="游ゴシック Medium" panose="020B0500000000000000" pitchFamily="50" charset="-128"/>
              </a:rPr>
              <a:t>地域に必要なプラットフォームのイメージ</a:t>
            </a:r>
            <a:endParaRPr kumimoji="1" lang="en-US" altLang="ja-JP" sz="1400" dirty="0">
              <a:highlight>
                <a:srgbClr val="FFFF00"/>
              </a:highlight>
              <a:latin typeface="游ゴシック Medium" panose="020B0500000000000000" pitchFamily="50" charset="-128"/>
              <a:ea typeface="游ゴシック Medium" panose="020B0500000000000000" pitchFamily="50" charset="-128"/>
            </a:endParaRPr>
          </a:p>
        </p:txBody>
      </p:sp>
      <p:grpSp>
        <p:nvGrpSpPr>
          <p:cNvPr id="14" name="グループ化 13">
            <a:extLst>
              <a:ext uri="{FF2B5EF4-FFF2-40B4-BE49-F238E27FC236}">
                <a16:creationId xmlns:a16="http://schemas.microsoft.com/office/drawing/2014/main" id="{93C31BCB-EC6D-9718-3923-5B3EFC55A42E}"/>
              </a:ext>
            </a:extLst>
          </p:cNvPr>
          <p:cNvGrpSpPr/>
          <p:nvPr/>
        </p:nvGrpSpPr>
        <p:grpSpPr>
          <a:xfrm>
            <a:off x="404770" y="1012834"/>
            <a:ext cx="5861655" cy="2771640"/>
            <a:chOff x="118628" y="2473595"/>
            <a:chExt cx="8002806" cy="3835725"/>
          </a:xfrm>
        </p:grpSpPr>
        <p:sp>
          <p:nvSpPr>
            <p:cNvPr id="15" name="円/楕円 108">
              <a:extLst>
                <a:ext uri="{FF2B5EF4-FFF2-40B4-BE49-F238E27FC236}">
                  <a16:creationId xmlns:a16="http://schemas.microsoft.com/office/drawing/2014/main" id="{4E6454FF-02E2-DC5B-75C6-D2526546CE4C}"/>
                </a:ext>
              </a:extLst>
            </p:cNvPr>
            <p:cNvSpPr/>
            <p:nvPr/>
          </p:nvSpPr>
          <p:spPr>
            <a:xfrm>
              <a:off x="1466313" y="2473595"/>
              <a:ext cx="6346047" cy="3835725"/>
            </a:xfrm>
            <a:prstGeom prst="ellipse">
              <a:avLst/>
            </a:prstGeom>
            <a:solidFill>
              <a:schemeClr val="accent5">
                <a:lumMod val="40000"/>
                <a:lumOff val="60000"/>
                <a:alpha val="3411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関心を持ってくれそうな主体</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円/楕円 107">
              <a:extLst>
                <a:ext uri="{FF2B5EF4-FFF2-40B4-BE49-F238E27FC236}">
                  <a16:creationId xmlns:a16="http://schemas.microsoft.com/office/drawing/2014/main" id="{68218723-79F4-8109-B3AE-DFB4CEA463A5}"/>
                </a:ext>
              </a:extLst>
            </p:cNvPr>
            <p:cNvSpPr/>
            <p:nvPr/>
          </p:nvSpPr>
          <p:spPr>
            <a:xfrm>
              <a:off x="2697361" y="3140968"/>
              <a:ext cx="3744417" cy="2520281"/>
            </a:xfrm>
            <a:prstGeom prst="ellipse">
              <a:avLst/>
            </a:prstGeom>
            <a:solidFill>
              <a:schemeClr val="accent3">
                <a:lumMod val="40000"/>
                <a:lumOff val="60000"/>
                <a:alpha val="3411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プラットフォーム</a:t>
              </a: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円/楕円 107">
              <a:extLst>
                <a:ext uri="{FF2B5EF4-FFF2-40B4-BE49-F238E27FC236}">
                  <a16:creationId xmlns:a16="http://schemas.microsoft.com/office/drawing/2014/main" id="{16DAF168-81F7-7E6B-F319-B059E1911350}"/>
                </a:ext>
              </a:extLst>
            </p:cNvPr>
            <p:cNvSpPr/>
            <p:nvPr/>
          </p:nvSpPr>
          <p:spPr>
            <a:xfrm>
              <a:off x="3745615" y="3724898"/>
              <a:ext cx="1519251" cy="1409799"/>
            </a:xfrm>
            <a:prstGeom prst="ellipse">
              <a:avLst/>
            </a:prstGeom>
            <a:solidFill>
              <a:srgbClr val="FFFF00">
                <a:alpha val="3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活動団体</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2" name="円/楕円 115">
              <a:extLst>
                <a:ext uri="{FF2B5EF4-FFF2-40B4-BE49-F238E27FC236}">
                  <a16:creationId xmlns:a16="http://schemas.microsoft.com/office/drawing/2014/main" id="{EC4D4592-6DE6-68D1-B4C6-9644C7538548}"/>
                </a:ext>
              </a:extLst>
            </p:cNvPr>
            <p:cNvSpPr/>
            <p:nvPr/>
          </p:nvSpPr>
          <p:spPr>
            <a:xfrm>
              <a:off x="5494293" y="4686483"/>
              <a:ext cx="703910" cy="406328"/>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○○商社</a:t>
              </a:r>
            </a:p>
          </p:txBody>
        </p:sp>
        <p:sp>
          <p:nvSpPr>
            <p:cNvPr id="24" name="円/楕円 115">
              <a:extLst>
                <a:ext uri="{FF2B5EF4-FFF2-40B4-BE49-F238E27FC236}">
                  <a16:creationId xmlns:a16="http://schemas.microsoft.com/office/drawing/2014/main" id="{D4DC0032-9A75-39AF-F26C-1A606E557819}"/>
                </a:ext>
              </a:extLst>
            </p:cNvPr>
            <p:cNvSpPr/>
            <p:nvPr/>
          </p:nvSpPr>
          <p:spPr>
            <a:xfrm>
              <a:off x="4932040" y="3401928"/>
              <a:ext cx="811304"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a:t>
              </a:r>
              <a:endParaRPr lang="en-US" altLang="ja-JP"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円/楕円 115">
              <a:extLst>
                <a:ext uri="{FF2B5EF4-FFF2-40B4-BE49-F238E27FC236}">
                  <a16:creationId xmlns:a16="http://schemas.microsoft.com/office/drawing/2014/main" id="{0CE15644-E2EE-CC86-4015-99430E50670B}"/>
                </a:ext>
              </a:extLst>
            </p:cNvPr>
            <p:cNvSpPr/>
            <p:nvPr/>
          </p:nvSpPr>
          <p:spPr>
            <a:xfrm>
              <a:off x="5780736" y="3008747"/>
              <a:ext cx="811304"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自治会</a:t>
              </a:r>
              <a:endParaRPr lang="en-US" altLang="ja-JP"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円/楕円 115">
              <a:extLst>
                <a:ext uri="{FF2B5EF4-FFF2-40B4-BE49-F238E27FC236}">
                  <a16:creationId xmlns:a16="http://schemas.microsoft.com/office/drawing/2014/main" id="{D2C70DF0-DF80-5D49-B80D-8E0CB5482588}"/>
                </a:ext>
              </a:extLst>
            </p:cNvPr>
            <p:cNvSpPr/>
            <p:nvPr/>
          </p:nvSpPr>
          <p:spPr>
            <a:xfrm>
              <a:off x="6279404" y="4909601"/>
              <a:ext cx="811304"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地元の生産者</a:t>
              </a:r>
              <a:endParaRPr kumimoji="1"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円/楕円 115">
              <a:extLst>
                <a:ext uri="{FF2B5EF4-FFF2-40B4-BE49-F238E27FC236}">
                  <a16:creationId xmlns:a16="http://schemas.microsoft.com/office/drawing/2014/main" id="{404AE0F1-4480-07AD-A8B3-9583D2B9F41D}"/>
                </a:ext>
              </a:extLst>
            </p:cNvPr>
            <p:cNvSpPr/>
            <p:nvPr/>
          </p:nvSpPr>
          <p:spPr>
            <a:xfrm>
              <a:off x="5714519" y="5518356"/>
              <a:ext cx="915319"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地元事業者</a:t>
              </a:r>
              <a:endParaRPr lang="en-US" altLang="ja-JP"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円/楕円 115">
              <a:extLst>
                <a:ext uri="{FF2B5EF4-FFF2-40B4-BE49-F238E27FC236}">
                  <a16:creationId xmlns:a16="http://schemas.microsoft.com/office/drawing/2014/main" id="{98FC5934-2E09-91E4-AF4F-39179C52F3C1}"/>
                </a:ext>
              </a:extLst>
            </p:cNvPr>
            <p:cNvSpPr/>
            <p:nvPr/>
          </p:nvSpPr>
          <p:spPr>
            <a:xfrm>
              <a:off x="3563139" y="3316136"/>
              <a:ext cx="915318"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地元の工務店</a:t>
              </a:r>
              <a:endParaRPr kumimoji="1"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円/楕円 115">
              <a:extLst>
                <a:ext uri="{FF2B5EF4-FFF2-40B4-BE49-F238E27FC236}">
                  <a16:creationId xmlns:a16="http://schemas.microsoft.com/office/drawing/2014/main" id="{3FB8630F-68F5-476B-CB3E-BCDC4651A9D1}"/>
                </a:ext>
              </a:extLst>
            </p:cNvPr>
            <p:cNvSpPr/>
            <p:nvPr/>
          </p:nvSpPr>
          <p:spPr>
            <a:xfrm>
              <a:off x="2012045" y="3385170"/>
              <a:ext cx="915319"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○○信用金庫</a:t>
              </a:r>
              <a:endParaRPr lang="en-US" altLang="ja-JP"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円/楕円 115">
              <a:extLst>
                <a:ext uri="{FF2B5EF4-FFF2-40B4-BE49-F238E27FC236}">
                  <a16:creationId xmlns:a16="http://schemas.microsoft.com/office/drawing/2014/main" id="{5D6692DF-2A99-EEF5-84B4-3D2612C3384B}"/>
                </a:ext>
              </a:extLst>
            </p:cNvPr>
            <p:cNvSpPr/>
            <p:nvPr/>
          </p:nvSpPr>
          <p:spPr>
            <a:xfrm>
              <a:off x="4166608" y="5237703"/>
              <a:ext cx="915318"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○○大学教授</a:t>
              </a:r>
              <a:endParaRPr kumimoji="1"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円/楕円 115">
              <a:extLst>
                <a:ext uri="{FF2B5EF4-FFF2-40B4-BE49-F238E27FC236}">
                  <a16:creationId xmlns:a16="http://schemas.microsoft.com/office/drawing/2014/main" id="{59004C17-89D3-40F1-B5DF-A63544B0B3F4}"/>
                </a:ext>
              </a:extLst>
            </p:cNvPr>
            <p:cNvSpPr/>
            <p:nvPr/>
          </p:nvSpPr>
          <p:spPr>
            <a:xfrm>
              <a:off x="5526955" y="3932859"/>
              <a:ext cx="811304"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森林組合</a:t>
              </a:r>
              <a:endParaRPr lang="en-US" altLang="ja-JP"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円/楕円 115">
              <a:extLst>
                <a:ext uri="{FF2B5EF4-FFF2-40B4-BE49-F238E27FC236}">
                  <a16:creationId xmlns:a16="http://schemas.microsoft.com/office/drawing/2014/main" id="{0A5CF4FD-A164-523D-5B51-A73698BFA9CC}"/>
                </a:ext>
              </a:extLst>
            </p:cNvPr>
            <p:cNvSpPr/>
            <p:nvPr/>
          </p:nvSpPr>
          <p:spPr>
            <a:xfrm>
              <a:off x="2733114" y="4386271"/>
              <a:ext cx="771172"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移住者</a:t>
              </a:r>
              <a:endParaRPr kumimoji="1"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楕円 38">
              <a:extLst>
                <a:ext uri="{FF2B5EF4-FFF2-40B4-BE49-F238E27FC236}">
                  <a16:creationId xmlns:a16="http://schemas.microsoft.com/office/drawing/2014/main" id="{E18B1C83-E395-F72F-A8A3-979A925BDABB}"/>
                </a:ext>
              </a:extLst>
            </p:cNvPr>
            <p:cNvSpPr/>
            <p:nvPr/>
          </p:nvSpPr>
          <p:spPr>
            <a:xfrm rot="1089771">
              <a:off x="4878156" y="3003219"/>
              <a:ext cx="2886129" cy="1507818"/>
            </a:xfrm>
            <a:prstGeom prst="ellipse">
              <a:avLst/>
            </a:prstGeom>
            <a:noFill/>
            <a:ln w="12700" cap="flat" cmpd="sng" algn="ctr">
              <a:solidFill>
                <a:schemeClr val="bg1">
                  <a:lumMod val="75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defTabSz="457200" fontAlgn="auto">
                <a:spcBef>
                  <a:spcPts val="0"/>
                </a:spcBef>
                <a:spcAft>
                  <a:spcPts val="0"/>
                </a:spcAft>
              </a:pP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40" name="円/楕円 115">
              <a:extLst>
                <a:ext uri="{FF2B5EF4-FFF2-40B4-BE49-F238E27FC236}">
                  <a16:creationId xmlns:a16="http://schemas.microsoft.com/office/drawing/2014/main" id="{5D9B5209-60A8-167C-C39B-256FBF2D5207}"/>
                </a:ext>
              </a:extLst>
            </p:cNvPr>
            <p:cNvSpPr/>
            <p:nvPr/>
          </p:nvSpPr>
          <p:spPr>
            <a:xfrm>
              <a:off x="6608258" y="4060372"/>
              <a:ext cx="915318"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福祉センター</a:t>
              </a:r>
              <a:endParaRPr lang="en-US" altLang="ja-JP"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a:extLst>
                <a:ext uri="{FF2B5EF4-FFF2-40B4-BE49-F238E27FC236}">
                  <a16:creationId xmlns:a16="http://schemas.microsoft.com/office/drawing/2014/main" id="{4E8B79E3-446E-2E70-E33B-5FCEA936F961}"/>
                </a:ext>
              </a:extLst>
            </p:cNvPr>
            <p:cNvSpPr txBox="1"/>
            <p:nvPr/>
          </p:nvSpPr>
          <p:spPr>
            <a:xfrm>
              <a:off x="6680477" y="3251283"/>
              <a:ext cx="1440957" cy="553720"/>
            </a:xfrm>
            <a:prstGeom prst="rect">
              <a:avLst/>
            </a:prstGeom>
            <a:solidFill>
              <a:schemeClr val="bg1"/>
            </a:solidFill>
            <a:ln>
              <a:solidFill>
                <a:schemeClr val="tx1"/>
              </a:solidFill>
            </a:ln>
          </p:spPr>
          <p:txBody>
            <a:bodyPr wrap="square" rtlCol="0">
              <a:spAutoFit/>
            </a:bodyPr>
            <a:lstStyle/>
            <a:p>
              <a:pPr algn="ctr"/>
              <a:r>
                <a:rPr kumimoji="1" lang="ja-JP" altLang="en-US" sz="1000" dirty="0">
                  <a:latin typeface="メイリオ" panose="020B0604030504040204" pitchFamily="50" charset="-128"/>
                  <a:ea typeface="メイリオ" panose="020B0604030504040204" pitchFamily="50" charset="-128"/>
                </a:rPr>
                <a:t>林業</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福祉の事業のタネ</a:t>
              </a:r>
            </a:p>
          </p:txBody>
        </p:sp>
        <p:sp>
          <p:nvSpPr>
            <p:cNvPr id="43" name="円/楕円 115">
              <a:extLst>
                <a:ext uri="{FF2B5EF4-FFF2-40B4-BE49-F238E27FC236}">
                  <a16:creationId xmlns:a16="http://schemas.microsoft.com/office/drawing/2014/main" id="{63E4F8DD-986C-756B-E013-8A42FAE7D9F7}"/>
                </a:ext>
              </a:extLst>
            </p:cNvPr>
            <p:cNvSpPr/>
            <p:nvPr/>
          </p:nvSpPr>
          <p:spPr>
            <a:xfrm>
              <a:off x="3896706" y="5787436"/>
              <a:ext cx="915319"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保護猫施設</a:t>
              </a:r>
              <a:endParaRPr lang="en-US" altLang="ja-JP"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円/楕円 115">
              <a:extLst>
                <a:ext uri="{FF2B5EF4-FFF2-40B4-BE49-F238E27FC236}">
                  <a16:creationId xmlns:a16="http://schemas.microsoft.com/office/drawing/2014/main" id="{91827FB2-A0C3-EA52-9506-21E5ED68C3E7}"/>
                </a:ext>
              </a:extLst>
            </p:cNvPr>
            <p:cNvSpPr/>
            <p:nvPr/>
          </p:nvSpPr>
          <p:spPr>
            <a:xfrm>
              <a:off x="1667597" y="3924095"/>
              <a:ext cx="1020993" cy="36004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○○スーパー</a:t>
              </a:r>
              <a:endParaRPr kumimoji="1"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円/楕円 115">
              <a:extLst>
                <a:ext uri="{FF2B5EF4-FFF2-40B4-BE49-F238E27FC236}">
                  <a16:creationId xmlns:a16="http://schemas.microsoft.com/office/drawing/2014/main" id="{9FDBFAE6-2E31-7FF4-C41A-D1F3B9818F6B}"/>
                </a:ext>
              </a:extLst>
            </p:cNvPr>
            <p:cNvSpPr/>
            <p:nvPr/>
          </p:nvSpPr>
          <p:spPr>
            <a:xfrm>
              <a:off x="1514358" y="4411298"/>
              <a:ext cx="811304" cy="34854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老人ホーム</a:t>
              </a:r>
            </a:p>
          </p:txBody>
        </p:sp>
        <p:sp>
          <p:nvSpPr>
            <p:cNvPr id="46" name="円/楕円 115">
              <a:extLst>
                <a:ext uri="{FF2B5EF4-FFF2-40B4-BE49-F238E27FC236}">
                  <a16:creationId xmlns:a16="http://schemas.microsoft.com/office/drawing/2014/main" id="{C8FE926C-250C-A07B-F43B-E62E0D433AE3}"/>
                </a:ext>
              </a:extLst>
            </p:cNvPr>
            <p:cNvSpPr/>
            <p:nvPr/>
          </p:nvSpPr>
          <p:spPr>
            <a:xfrm>
              <a:off x="2619330" y="5481290"/>
              <a:ext cx="811304" cy="34854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幼稚園</a:t>
              </a:r>
            </a:p>
          </p:txBody>
        </p:sp>
        <p:sp>
          <p:nvSpPr>
            <p:cNvPr id="48" name="テキスト ボックス 47">
              <a:extLst>
                <a:ext uri="{FF2B5EF4-FFF2-40B4-BE49-F238E27FC236}">
                  <a16:creationId xmlns:a16="http://schemas.microsoft.com/office/drawing/2014/main" id="{11F1ADB3-0F01-CC88-0C1B-6B127904284A}"/>
                </a:ext>
              </a:extLst>
            </p:cNvPr>
            <p:cNvSpPr txBox="1"/>
            <p:nvPr/>
          </p:nvSpPr>
          <p:spPr>
            <a:xfrm>
              <a:off x="118628" y="3591425"/>
              <a:ext cx="1517499" cy="766688"/>
            </a:xfrm>
            <a:prstGeom prst="rect">
              <a:avLst/>
            </a:prstGeom>
            <a:solidFill>
              <a:schemeClr val="bg1"/>
            </a:solidFill>
            <a:ln>
              <a:solidFill>
                <a:schemeClr val="tx1"/>
              </a:solidFill>
            </a:ln>
          </p:spPr>
          <p:txBody>
            <a:bodyPr wrap="square" rtlCol="0">
              <a:spAutoFit/>
            </a:bodyPr>
            <a:lstStyle/>
            <a:p>
              <a:pPr algn="ctr"/>
              <a:r>
                <a:rPr kumimoji="1" lang="ja-JP" altLang="en-US" sz="1000" dirty="0">
                  <a:latin typeface="メイリオ" panose="020B0604030504040204" pitchFamily="50" charset="-128"/>
                  <a:ea typeface="メイリオ" panose="020B0604030504040204" pitchFamily="50" charset="-128"/>
                </a:rPr>
                <a:t>地元食材を使った健康弁当の事業のタネ</a:t>
              </a:r>
            </a:p>
          </p:txBody>
        </p:sp>
      </p:grpSp>
      <p:sp>
        <p:nvSpPr>
          <p:cNvPr id="62" name="テキスト ボックス 61">
            <a:extLst>
              <a:ext uri="{FF2B5EF4-FFF2-40B4-BE49-F238E27FC236}">
                <a16:creationId xmlns:a16="http://schemas.microsoft.com/office/drawing/2014/main" id="{D8F9A364-E511-3564-495B-67A0CFAB7AA0}"/>
              </a:ext>
            </a:extLst>
          </p:cNvPr>
          <p:cNvSpPr txBox="1"/>
          <p:nvPr/>
        </p:nvSpPr>
        <p:spPr>
          <a:xfrm>
            <a:off x="252536" y="4391437"/>
            <a:ext cx="2919487" cy="307777"/>
          </a:xfrm>
          <a:prstGeom prst="rect">
            <a:avLst/>
          </a:prstGeom>
          <a:noFill/>
        </p:spPr>
        <p:txBody>
          <a:bodyPr wrap="square" rtlCol="0">
            <a:spAutoFit/>
          </a:bodyPr>
          <a:lstStyle/>
          <a:p>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400" dirty="0">
                <a:latin typeface="游ゴシック Medium" panose="020B0500000000000000" pitchFamily="50" charset="-128"/>
                <a:ea typeface="游ゴシック Medium" panose="020B0500000000000000" pitchFamily="50" charset="-128"/>
              </a:rPr>
              <a:t>実現したいローカル</a:t>
            </a:r>
            <a:r>
              <a:rPr lang="en-US" altLang="ja-JP" sz="1400" dirty="0">
                <a:latin typeface="游ゴシック Medium" panose="020B0500000000000000" pitchFamily="50" charset="-128"/>
                <a:ea typeface="游ゴシック Medium" panose="020B0500000000000000" pitchFamily="50" charset="-128"/>
              </a:rPr>
              <a:t>SDG</a:t>
            </a:r>
            <a:r>
              <a:rPr lang="ja-JP" altLang="en-US" sz="1400" dirty="0">
                <a:latin typeface="游ゴシック Medium" panose="020B0500000000000000" pitchFamily="50" charset="-128"/>
                <a:ea typeface="游ゴシック Medium" panose="020B0500000000000000" pitchFamily="50" charset="-128"/>
              </a:rPr>
              <a:t>ｓ事業</a:t>
            </a:r>
            <a:endParaRPr kumimoji="1" lang="en-US" altLang="ja-JP" sz="1400" dirty="0">
              <a:highlight>
                <a:srgbClr val="FFFF00"/>
              </a:highlight>
              <a:latin typeface="游ゴシック Medium" panose="020B0500000000000000" pitchFamily="50" charset="-128"/>
              <a:ea typeface="游ゴシック Medium" panose="020B0500000000000000" pitchFamily="50" charset="-128"/>
            </a:endParaRPr>
          </a:p>
        </p:txBody>
      </p:sp>
      <p:cxnSp>
        <p:nvCxnSpPr>
          <p:cNvPr id="63" name="直線矢印コネクタ 62">
            <a:extLst>
              <a:ext uri="{FF2B5EF4-FFF2-40B4-BE49-F238E27FC236}">
                <a16:creationId xmlns:a16="http://schemas.microsoft.com/office/drawing/2014/main" id="{EB8CF2D0-BB6D-17B8-C42A-50B8C8DE2DF9}"/>
              </a:ext>
            </a:extLst>
          </p:cNvPr>
          <p:cNvCxnSpPr>
            <a:cxnSpLocks/>
            <a:endCxn id="22" idx="1"/>
          </p:cNvCxnSpPr>
          <p:nvPr/>
        </p:nvCxnSpPr>
        <p:spPr>
          <a:xfrm>
            <a:off x="4174132" y="2552474"/>
            <a:ext cx="243549" cy="1023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E6B3BCCE-CB89-F4E3-33FF-B6E306C97D80}"/>
              </a:ext>
            </a:extLst>
          </p:cNvPr>
          <p:cNvCxnSpPr>
            <a:cxnSpLocks/>
            <a:endCxn id="31" idx="0"/>
          </p:cNvCxnSpPr>
          <p:nvPr/>
        </p:nvCxnSpPr>
        <p:spPr>
          <a:xfrm>
            <a:off x="3659800" y="2918523"/>
            <a:ext cx="45126" cy="9161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8" name="直線矢印コネクタ 67">
            <a:extLst>
              <a:ext uri="{FF2B5EF4-FFF2-40B4-BE49-F238E27FC236}">
                <a16:creationId xmlns:a16="http://schemas.microsoft.com/office/drawing/2014/main" id="{EDCBFC06-24E2-B508-13FC-9A33FC4D1C79}"/>
              </a:ext>
            </a:extLst>
          </p:cNvPr>
          <p:cNvCxnSpPr>
            <a:cxnSpLocks/>
            <a:endCxn id="29" idx="4"/>
          </p:cNvCxnSpPr>
          <p:nvPr/>
        </p:nvCxnSpPr>
        <p:spPr>
          <a:xfrm flipH="1" flipV="1">
            <a:off x="3262915" y="1881802"/>
            <a:ext cx="37989" cy="1133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3CF5CED7-F992-A2AE-D589-CE66FB837203}"/>
              </a:ext>
            </a:extLst>
          </p:cNvPr>
          <p:cNvCxnSpPr>
            <a:cxnSpLocks/>
            <a:endCxn id="24" idx="3"/>
          </p:cNvCxnSpPr>
          <p:nvPr/>
        </p:nvCxnSpPr>
        <p:spPr>
          <a:xfrm flipV="1">
            <a:off x="3908710" y="1905694"/>
            <a:ext cx="108667" cy="584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a:extLst>
              <a:ext uri="{FF2B5EF4-FFF2-40B4-BE49-F238E27FC236}">
                <a16:creationId xmlns:a16="http://schemas.microsoft.com/office/drawing/2014/main" id="{97BD4229-B3C6-C6C7-9143-AA1DE8C9206B}"/>
              </a:ext>
            </a:extLst>
          </p:cNvPr>
          <p:cNvCxnSpPr>
            <a:cxnSpLocks/>
            <a:endCxn id="32" idx="2"/>
          </p:cNvCxnSpPr>
          <p:nvPr/>
        </p:nvCxnSpPr>
        <p:spPr>
          <a:xfrm flipV="1">
            <a:off x="4174131" y="2197357"/>
            <a:ext cx="191968" cy="102359"/>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74A19810-3BA6-E753-51CD-7C2A083BD5E1}"/>
              </a:ext>
            </a:extLst>
          </p:cNvPr>
          <p:cNvCxnSpPr>
            <a:cxnSpLocks/>
          </p:cNvCxnSpPr>
          <p:nvPr/>
        </p:nvCxnSpPr>
        <p:spPr>
          <a:xfrm flipH="1" flipV="1">
            <a:off x="2897434" y="2728580"/>
            <a:ext cx="172803" cy="16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2ED9BFFE-CE7B-C376-C92D-5A6F1E802332}"/>
              </a:ext>
            </a:extLst>
          </p:cNvPr>
          <p:cNvCxnSpPr>
            <a:cxnSpLocks/>
            <a:endCxn id="40" idx="1"/>
          </p:cNvCxnSpPr>
          <p:nvPr/>
        </p:nvCxnSpPr>
        <p:spPr>
          <a:xfrm>
            <a:off x="4499808" y="1774835"/>
            <a:ext cx="756472" cy="422681"/>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a:extLst>
              <a:ext uri="{FF2B5EF4-FFF2-40B4-BE49-F238E27FC236}">
                <a16:creationId xmlns:a16="http://schemas.microsoft.com/office/drawing/2014/main" id="{ED3B8B22-AC60-4BF0-D3B3-A095932104DC}"/>
              </a:ext>
            </a:extLst>
          </p:cNvPr>
          <p:cNvCxnSpPr>
            <a:cxnSpLocks/>
            <a:endCxn id="30" idx="6"/>
          </p:cNvCxnSpPr>
          <p:nvPr/>
        </p:nvCxnSpPr>
        <p:spPr>
          <a:xfrm flipH="1" flipV="1">
            <a:off x="2462028" y="1801605"/>
            <a:ext cx="599639" cy="442451"/>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a:extLst>
              <a:ext uri="{FF2B5EF4-FFF2-40B4-BE49-F238E27FC236}">
                <a16:creationId xmlns:a16="http://schemas.microsoft.com/office/drawing/2014/main" id="{63888596-7587-4F95-8526-8902FF26C0FB}"/>
              </a:ext>
            </a:extLst>
          </p:cNvPr>
          <p:cNvCxnSpPr>
            <a:cxnSpLocks/>
            <a:endCxn id="44" idx="6"/>
          </p:cNvCxnSpPr>
          <p:nvPr/>
        </p:nvCxnSpPr>
        <p:spPr>
          <a:xfrm flipH="1" flipV="1">
            <a:off x="2287138" y="2191025"/>
            <a:ext cx="769772" cy="195259"/>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6" name="直線矢印コネクタ 85">
            <a:extLst>
              <a:ext uri="{FF2B5EF4-FFF2-40B4-BE49-F238E27FC236}">
                <a16:creationId xmlns:a16="http://schemas.microsoft.com/office/drawing/2014/main" id="{EB991094-6D3C-EB6C-DE38-529BD7682156}"/>
              </a:ext>
            </a:extLst>
          </p:cNvPr>
          <p:cNvCxnSpPr>
            <a:cxnSpLocks/>
          </p:cNvCxnSpPr>
          <p:nvPr/>
        </p:nvCxnSpPr>
        <p:spPr>
          <a:xfrm flipH="1">
            <a:off x="1998613" y="2722634"/>
            <a:ext cx="283597" cy="14667"/>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90" name="直線矢印コネクタ 89">
            <a:extLst>
              <a:ext uri="{FF2B5EF4-FFF2-40B4-BE49-F238E27FC236}">
                <a16:creationId xmlns:a16="http://schemas.microsoft.com/office/drawing/2014/main" id="{B9D063F6-42B8-98B6-2A08-C57BA92CAC12}"/>
              </a:ext>
            </a:extLst>
          </p:cNvPr>
          <p:cNvCxnSpPr>
            <a:cxnSpLocks/>
            <a:endCxn id="46" idx="7"/>
          </p:cNvCxnSpPr>
          <p:nvPr/>
        </p:nvCxnSpPr>
        <p:spPr>
          <a:xfrm flipH="1">
            <a:off x="2743625" y="2838172"/>
            <a:ext cx="534458" cy="384862"/>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a:extLst>
              <a:ext uri="{FF2B5EF4-FFF2-40B4-BE49-F238E27FC236}">
                <a16:creationId xmlns:a16="http://schemas.microsoft.com/office/drawing/2014/main" id="{6D8C1392-1300-38A9-BEE3-814DBCE61E0E}"/>
              </a:ext>
            </a:extLst>
          </p:cNvPr>
          <p:cNvCxnSpPr>
            <a:cxnSpLocks/>
            <a:endCxn id="43" idx="0"/>
          </p:cNvCxnSpPr>
          <p:nvPr/>
        </p:nvCxnSpPr>
        <p:spPr>
          <a:xfrm>
            <a:off x="3472975" y="2907169"/>
            <a:ext cx="34261" cy="500199"/>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a:extLst>
              <a:ext uri="{FF2B5EF4-FFF2-40B4-BE49-F238E27FC236}">
                <a16:creationId xmlns:a16="http://schemas.microsoft.com/office/drawing/2014/main" id="{40CB30D8-DF33-C91C-721E-8A47D0EE8E1F}"/>
              </a:ext>
            </a:extLst>
          </p:cNvPr>
          <p:cNvCxnSpPr>
            <a:cxnSpLocks/>
            <a:endCxn id="28" idx="1"/>
          </p:cNvCxnSpPr>
          <p:nvPr/>
        </p:nvCxnSpPr>
        <p:spPr>
          <a:xfrm>
            <a:off x="3998184" y="2769983"/>
            <a:ext cx="603477" cy="481052"/>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a:extLst>
              <a:ext uri="{FF2B5EF4-FFF2-40B4-BE49-F238E27FC236}">
                <a16:creationId xmlns:a16="http://schemas.microsoft.com/office/drawing/2014/main" id="{8462209A-9741-36A1-7715-866C799D167B}"/>
              </a:ext>
            </a:extLst>
          </p:cNvPr>
          <p:cNvCxnSpPr>
            <a:cxnSpLocks/>
            <a:endCxn id="27" idx="2"/>
          </p:cNvCxnSpPr>
          <p:nvPr/>
        </p:nvCxnSpPr>
        <p:spPr>
          <a:xfrm>
            <a:off x="4117134" y="2681465"/>
            <a:ext cx="800096" cy="22167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a:extLst>
              <a:ext uri="{FF2B5EF4-FFF2-40B4-BE49-F238E27FC236}">
                <a16:creationId xmlns:a16="http://schemas.microsoft.com/office/drawing/2014/main" id="{6A17C019-CF9C-016D-0B23-080E997D9F18}"/>
              </a:ext>
            </a:extLst>
          </p:cNvPr>
          <p:cNvCxnSpPr>
            <a:cxnSpLocks/>
            <a:endCxn id="25" idx="3"/>
          </p:cNvCxnSpPr>
          <p:nvPr/>
        </p:nvCxnSpPr>
        <p:spPr>
          <a:xfrm flipV="1">
            <a:off x="4506594" y="1621587"/>
            <a:ext cx="132411" cy="13561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3" name="四角形: 角を丸くする 102">
            <a:extLst>
              <a:ext uri="{FF2B5EF4-FFF2-40B4-BE49-F238E27FC236}">
                <a16:creationId xmlns:a16="http://schemas.microsoft.com/office/drawing/2014/main" id="{BF2B7D6E-F7C7-FBBB-A441-823F6AC416DE}"/>
              </a:ext>
            </a:extLst>
          </p:cNvPr>
          <p:cNvSpPr/>
          <p:nvPr/>
        </p:nvSpPr>
        <p:spPr>
          <a:xfrm>
            <a:off x="3892114" y="661110"/>
            <a:ext cx="625068" cy="20300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２</a:t>
            </a:r>
            <a:r>
              <a:rPr kumimoji="1" lang="ja-JP" altLang="en-US" sz="1200" dirty="0">
                <a:highlight>
                  <a:srgbClr val="FFFF00"/>
                </a:highlight>
              </a:rPr>
              <a:t>（１）</a:t>
            </a:r>
          </a:p>
        </p:txBody>
      </p:sp>
      <p:sp>
        <p:nvSpPr>
          <p:cNvPr id="104" name="四角形: 角を丸くする 103">
            <a:extLst>
              <a:ext uri="{FF2B5EF4-FFF2-40B4-BE49-F238E27FC236}">
                <a16:creationId xmlns:a16="http://schemas.microsoft.com/office/drawing/2014/main" id="{F3EBC72E-A241-7C6D-C99A-04841E4723C4}"/>
              </a:ext>
            </a:extLst>
          </p:cNvPr>
          <p:cNvSpPr/>
          <p:nvPr/>
        </p:nvSpPr>
        <p:spPr>
          <a:xfrm>
            <a:off x="3082584" y="4432316"/>
            <a:ext cx="730436" cy="20262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２</a:t>
            </a:r>
            <a:r>
              <a:rPr kumimoji="1" lang="ja-JP" altLang="en-US" sz="1200" dirty="0">
                <a:highlight>
                  <a:srgbClr val="FFFF00"/>
                </a:highlight>
              </a:rPr>
              <a:t>（２）</a:t>
            </a:r>
          </a:p>
        </p:txBody>
      </p:sp>
      <p:sp>
        <p:nvSpPr>
          <p:cNvPr id="21" name="楕円 20">
            <a:extLst>
              <a:ext uri="{FF2B5EF4-FFF2-40B4-BE49-F238E27FC236}">
                <a16:creationId xmlns:a16="http://schemas.microsoft.com/office/drawing/2014/main" id="{BB45B1F9-3BC9-4564-B1C4-EF23A68DAC40}"/>
              </a:ext>
            </a:extLst>
          </p:cNvPr>
          <p:cNvSpPr/>
          <p:nvPr/>
        </p:nvSpPr>
        <p:spPr>
          <a:xfrm rot="339766">
            <a:off x="4030119" y="2579903"/>
            <a:ext cx="1621054" cy="1089528"/>
          </a:xfrm>
          <a:prstGeom prst="ellipse">
            <a:avLst/>
          </a:prstGeom>
          <a:noFill/>
          <a:ln w="12700" cap="flat" cmpd="sng" algn="ctr">
            <a:solidFill>
              <a:schemeClr val="bg1">
                <a:lumMod val="75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defTabSz="457200" fontAlgn="auto">
              <a:spcBef>
                <a:spcPts val="0"/>
              </a:spcBef>
              <a:spcAft>
                <a:spcPts val="0"/>
              </a:spcAft>
            </a:pP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1BFD1E80-D4A8-FC75-AA7F-BE7094B130E6}"/>
              </a:ext>
            </a:extLst>
          </p:cNvPr>
          <p:cNvSpPr txBox="1"/>
          <p:nvPr/>
        </p:nvSpPr>
        <p:spPr>
          <a:xfrm>
            <a:off x="5244763" y="3098678"/>
            <a:ext cx="1055429" cy="707886"/>
          </a:xfrm>
          <a:prstGeom prst="rect">
            <a:avLst/>
          </a:prstGeom>
          <a:solidFill>
            <a:schemeClr val="bg1"/>
          </a:solidFill>
          <a:ln>
            <a:solidFill>
              <a:schemeClr val="tx1"/>
            </a:solidFill>
          </a:ln>
        </p:spPr>
        <p:txBody>
          <a:bodyPr wrap="square" rtlCol="0">
            <a:spAutoFit/>
          </a:bodyPr>
          <a:lstStyle/>
          <a:p>
            <a:pPr algn="ctr"/>
            <a:r>
              <a:rPr kumimoji="1" lang="ja-JP" altLang="en-US" sz="1000" dirty="0">
                <a:latin typeface="メイリオ" panose="020B0604030504040204" pitchFamily="50" charset="-128"/>
                <a:ea typeface="メイリオ" panose="020B0604030504040204" pitchFamily="50" charset="-128"/>
              </a:rPr>
              <a:t>地域資源の廃棄部分を活用した新たな商品開発</a:t>
            </a:r>
          </a:p>
        </p:txBody>
      </p:sp>
    </p:spTree>
    <p:extLst>
      <p:ext uri="{BB962C8B-B14F-4D97-AF65-F5344CB8AC3E}">
        <p14:creationId xmlns:p14="http://schemas.microsoft.com/office/powerpoint/2010/main" val="3280037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CFB7E-0DB8-B776-0E6D-B6587B965DBD}"/>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700EC32D-F5D2-FD39-DA92-5A88DF79339D}"/>
              </a:ext>
            </a:extLst>
          </p:cNvPr>
          <p:cNvSpPr/>
          <p:nvPr/>
        </p:nvSpPr>
        <p:spPr>
          <a:xfrm>
            <a:off x="-3661" y="-4074"/>
            <a:ext cx="9144000" cy="646434"/>
          </a:xfrm>
          <a:prstGeom prst="rect">
            <a:avLst/>
          </a:prstGeom>
          <a:solidFill>
            <a:schemeClr val="accent1"/>
          </a:solidFill>
          <a:ln w="19050" cap="flat" cmpd="sng" algn="ctr">
            <a:solidFill>
              <a:schemeClr val="accent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kumimoji="1" lang="ja-JP" altLang="en-US"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３．中間支援主体</a:t>
            </a:r>
            <a:r>
              <a:rPr lang="ja-JP" altLang="en-US"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の支援・取組計画</a:t>
            </a:r>
            <a:endParaRPr kumimoji="1" lang="en-US" altLang="ja-JP"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E768BAAA-0B5D-6BE5-15F9-F678122DB7D5}"/>
              </a:ext>
            </a:extLst>
          </p:cNvPr>
          <p:cNvSpPr txBox="1"/>
          <p:nvPr/>
        </p:nvSpPr>
        <p:spPr>
          <a:xfrm>
            <a:off x="361686" y="2194869"/>
            <a:ext cx="570982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■支援計画</a:t>
            </a:r>
          </a:p>
        </p:txBody>
      </p:sp>
      <p:graphicFrame>
        <p:nvGraphicFramePr>
          <p:cNvPr id="9" name="表 8">
            <a:extLst>
              <a:ext uri="{FF2B5EF4-FFF2-40B4-BE49-F238E27FC236}">
                <a16:creationId xmlns:a16="http://schemas.microsoft.com/office/drawing/2014/main" id="{E856E0FC-0B7F-BDF2-A3A4-B815D1A661C6}"/>
              </a:ext>
            </a:extLst>
          </p:cNvPr>
          <p:cNvGraphicFramePr>
            <a:graphicFrameLocks noGrp="1"/>
          </p:cNvGraphicFramePr>
          <p:nvPr>
            <p:extLst>
              <p:ext uri="{D42A27DB-BD31-4B8C-83A1-F6EECF244321}">
                <p14:modId xmlns:p14="http://schemas.microsoft.com/office/powerpoint/2010/main" val="3224687255"/>
              </p:ext>
            </p:extLst>
          </p:nvPr>
        </p:nvGraphicFramePr>
        <p:xfrm>
          <a:off x="341834" y="2623276"/>
          <a:ext cx="8496944" cy="4000031"/>
        </p:xfrm>
        <a:graphic>
          <a:graphicData uri="http://schemas.openxmlformats.org/drawingml/2006/table">
            <a:tbl>
              <a:tblPr firstRow="1" bandRow="1">
                <a:tableStyleId>{5C22544A-7EE6-4342-B048-85BDC9FD1C3A}</a:tableStyleId>
              </a:tblPr>
              <a:tblGrid>
                <a:gridCol w="653611">
                  <a:extLst>
                    <a:ext uri="{9D8B030D-6E8A-4147-A177-3AD203B41FA5}">
                      <a16:colId xmlns:a16="http://schemas.microsoft.com/office/drawing/2014/main" val="3990881025"/>
                    </a:ext>
                  </a:extLst>
                </a:gridCol>
                <a:gridCol w="3776420">
                  <a:extLst>
                    <a:ext uri="{9D8B030D-6E8A-4147-A177-3AD203B41FA5}">
                      <a16:colId xmlns:a16="http://schemas.microsoft.com/office/drawing/2014/main" val="1816892470"/>
                    </a:ext>
                  </a:extLst>
                </a:gridCol>
                <a:gridCol w="4066913">
                  <a:extLst>
                    <a:ext uri="{9D8B030D-6E8A-4147-A177-3AD203B41FA5}">
                      <a16:colId xmlns:a16="http://schemas.microsoft.com/office/drawing/2014/main" val="3014094588"/>
                    </a:ext>
                  </a:extLst>
                </a:gridCol>
              </a:tblGrid>
              <a:tr h="632973">
                <a:tc>
                  <a:txBody>
                    <a:bodyPr/>
                    <a:lstStyle/>
                    <a:p>
                      <a:endParaRPr kumimoji="1" lang="ja-JP" altLang="en-US" dirty="0"/>
                    </a:p>
                  </a:txBody>
                  <a:tcPr/>
                </a:tc>
                <a:tc>
                  <a:txBody>
                    <a:bodyPr/>
                    <a:lstStyle/>
                    <a:p>
                      <a:pPr algn="ctr"/>
                      <a:r>
                        <a:rPr kumimoji="1" lang="ja-JP" altLang="en-US" sz="1600" dirty="0"/>
                        <a:t>活動団体の取組における現状と課題</a:t>
                      </a:r>
                      <a:br>
                        <a:rPr kumimoji="1" lang="en-US" altLang="ja-JP" sz="1600" dirty="0"/>
                      </a:br>
                      <a:r>
                        <a:rPr kumimoji="1" lang="ja-JP" altLang="en-US" sz="1600" dirty="0"/>
                        <a:t>（見立て）</a:t>
                      </a:r>
                    </a:p>
                  </a:txBody>
                  <a:tcPr anchor="ctr"/>
                </a:tc>
                <a:tc>
                  <a:txBody>
                    <a:bodyPr/>
                    <a:lstStyle/>
                    <a:p>
                      <a:pPr algn="ctr"/>
                      <a:r>
                        <a:rPr kumimoji="1" lang="ja-JP" altLang="en-US" sz="1600" dirty="0"/>
                        <a:t>課題を解決するために必要と考える手段</a:t>
                      </a:r>
                      <a:endParaRPr kumimoji="1" lang="en-US" altLang="ja-JP" sz="1600" dirty="0"/>
                    </a:p>
                    <a:p>
                      <a:pPr algn="ctr"/>
                      <a:r>
                        <a:rPr kumimoji="1" lang="ja-JP" altLang="en-US" sz="1600" dirty="0"/>
                        <a:t>（打ち手）</a:t>
                      </a:r>
                    </a:p>
                  </a:txBody>
                  <a:tcPr anchor="ctr"/>
                </a:tc>
                <a:extLst>
                  <a:ext uri="{0D108BD9-81ED-4DB2-BD59-A6C34878D82A}">
                    <a16:rowId xmlns:a16="http://schemas.microsoft.com/office/drawing/2014/main" val="1216450951"/>
                  </a:ext>
                </a:extLst>
              </a:tr>
              <a:tr h="1099375">
                <a:tc>
                  <a:txBody>
                    <a:bodyPr/>
                    <a:lstStyle/>
                    <a:p>
                      <a:pPr algn="ctr"/>
                      <a:r>
                        <a:rPr kumimoji="1" lang="ja-JP" altLang="en-US" sz="2000" dirty="0"/>
                        <a:t>①</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活動団体の地域の現状・課題分析、構築する地域プラットフォームやローカル</a:t>
                      </a:r>
                      <a:r>
                        <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rPr>
                        <a:t>SDG</a:t>
                      </a:r>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ｓ事業、それらを実現するための取組などについて、壁になると考える（考えられる）事項を記入ください。</a:t>
                      </a:r>
                      <a:endPar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1" dirty="0">
                          <a:solidFill>
                            <a:schemeClr val="bg1">
                              <a:lumMod val="65000"/>
                            </a:schemeClr>
                          </a:solidFill>
                          <a:latin typeface="游ゴシック" panose="020B0400000000000000" pitchFamily="50" charset="-128"/>
                          <a:ea typeface="游ゴシック" panose="020B0400000000000000" pitchFamily="50" charset="-128"/>
                        </a:rPr>
                        <a:t>例：想定している地域プラットフォームに関わる主体の分野が少し偏っているため、地域の現状・課題の深堀りのため、より多様な地域の主体への声掛けが必要</a:t>
                      </a:r>
                      <a:r>
                        <a:rPr kumimoji="1" lang="ja-JP" altLang="en-US" sz="1200"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左記の壁を乗り越えるためのに必要と考える（考えられる）手段を記入ください。</a:t>
                      </a:r>
                      <a:endPar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1" dirty="0">
                        <a:solidFill>
                          <a:schemeClr val="bg1">
                            <a:lumMod val="65000"/>
                          </a:schemeClr>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1" dirty="0">
                          <a:solidFill>
                            <a:schemeClr val="bg1">
                              <a:lumMod val="65000"/>
                            </a:schemeClr>
                          </a:solidFill>
                          <a:latin typeface="游ゴシック" panose="020B0400000000000000" pitchFamily="50" charset="-128"/>
                          <a:ea typeface="游ゴシック" panose="020B0400000000000000" pitchFamily="50" charset="-128"/>
                        </a:rPr>
                        <a:t>例：地域の主体や関係性を見える化し、どういう連携・声掛けができるかを考えてもらえるようにする。</a:t>
                      </a:r>
                    </a:p>
                    <a:p>
                      <a:r>
                        <a:rPr kumimoji="1" lang="ja-JP" altLang="en-US" sz="1200" dirty="0"/>
                        <a:t>　　　　　　　　　　　　　　　　　　　　　　　　　　　　　　　　　　　　　　</a:t>
                      </a:r>
                    </a:p>
                  </a:txBody>
                  <a:tcPr/>
                </a:tc>
                <a:extLst>
                  <a:ext uri="{0D108BD9-81ED-4DB2-BD59-A6C34878D82A}">
                    <a16:rowId xmlns:a16="http://schemas.microsoft.com/office/drawing/2014/main" val="1592229770"/>
                  </a:ext>
                </a:extLst>
              </a:tr>
              <a:tr h="1020098">
                <a:tc>
                  <a:txBody>
                    <a:bodyPr/>
                    <a:lstStyle/>
                    <a:p>
                      <a:pPr algn="ctr"/>
                      <a:r>
                        <a:rPr kumimoji="1" lang="ja-JP" altLang="en-US" sz="2000" dirty="0"/>
                        <a:t>②</a:t>
                      </a:r>
                    </a:p>
                  </a:txBody>
                  <a:tcPr anchor="ctr"/>
                </a:tc>
                <a:tc>
                  <a:txBody>
                    <a:bodyPr/>
                    <a:lstStyle/>
                    <a:p>
                      <a:r>
                        <a:rPr kumimoji="1" lang="ja-JP" altLang="en-US" sz="1000" i="1" dirty="0">
                          <a:solidFill>
                            <a:schemeClr val="bg1">
                              <a:lumMod val="65000"/>
                            </a:schemeClr>
                          </a:solidFill>
                          <a:latin typeface="游ゴシック" panose="020B0400000000000000" pitchFamily="50" charset="-128"/>
                          <a:ea typeface="游ゴシック" panose="020B0400000000000000" pitchFamily="50" charset="-128"/>
                        </a:rPr>
                        <a:t>例：活動団体が現時点で描いているビジョンのため解像度が低いため、地域の関係者との対話を重ねて具体化、かつ地域の関係者が共感できるビジョンとして作り上げる必要がある。</a:t>
                      </a:r>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1" dirty="0">
                          <a:solidFill>
                            <a:schemeClr val="bg1">
                              <a:lumMod val="65000"/>
                            </a:schemeClr>
                          </a:solidFill>
                          <a:latin typeface="游ゴシック" panose="020B0400000000000000" pitchFamily="50" charset="-128"/>
                          <a:ea typeface="游ゴシック" panose="020B0400000000000000" pitchFamily="50" charset="-128"/>
                        </a:rPr>
                        <a:t>例：地域の関係者との対話の場を積極的につくる。また、なぜそうありたいのか、どういうことを意味しているか、など問いかけることで、ビジョンを言語化できるようにする。</a:t>
                      </a:r>
                      <a:endParaRPr kumimoji="1" lang="ja-JP" altLang="en-US" sz="1200" dirty="0"/>
                    </a:p>
                  </a:txBody>
                  <a:tcPr/>
                </a:tc>
                <a:extLst>
                  <a:ext uri="{0D108BD9-81ED-4DB2-BD59-A6C34878D82A}">
                    <a16:rowId xmlns:a16="http://schemas.microsoft.com/office/drawing/2014/main" val="1176286769"/>
                  </a:ext>
                </a:extLst>
              </a:tr>
              <a:tr h="1020098">
                <a:tc>
                  <a:txBody>
                    <a:bodyPr/>
                    <a:lstStyle/>
                    <a:p>
                      <a:pPr algn="ctr"/>
                      <a:r>
                        <a:rPr kumimoji="1" lang="ja-JP" altLang="en-US" sz="2000" dirty="0"/>
                        <a:t>③</a:t>
                      </a:r>
                    </a:p>
                  </a:txBody>
                  <a:tcPr anchor="ctr"/>
                </a:tc>
                <a:tc>
                  <a:txBody>
                    <a:bodyPr/>
                    <a:lstStyle/>
                    <a:p>
                      <a:r>
                        <a:rPr kumimoji="1" lang="ja-JP" altLang="en-US" sz="1000" i="1" dirty="0">
                          <a:solidFill>
                            <a:schemeClr val="bg1">
                              <a:lumMod val="65000"/>
                            </a:schemeClr>
                          </a:solidFill>
                          <a:latin typeface="游ゴシック" panose="020B0400000000000000" pitchFamily="50" charset="-128"/>
                          <a:ea typeface="游ゴシック" panose="020B0400000000000000" pitchFamily="50" charset="-128"/>
                        </a:rPr>
                        <a:t>例：事業の実施主体や応援してくれる主体を探すためにも、ローカルＳＤＧｓ事業による地域への効果、地域課題解決とのつながりをより明確にする必要あり。</a:t>
                      </a:r>
                      <a:endParaRPr kumimoji="1" lang="ja-JP" altLang="en-US" sz="1000" dirty="0"/>
                    </a:p>
                    <a:p>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1" dirty="0">
                          <a:solidFill>
                            <a:schemeClr val="bg1">
                              <a:lumMod val="65000"/>
                            </a:schemeClr>
                          </a:solidFill>
                          <a:latin typeface="游ゴシック" panose="020B0400000000000000" pitchFamily="50" charset="-128"/>
                          <a:ea typeface="游ゴシック" panose="020B0400000000000000" pitchFamily="50" charset="-128"/>
                        </a:rPr>
                        <a:t>例：地域課題やありたい地域の姿と、ローカルＳＤＧｓ事業がどうつながっているのか、何のためにやりたい事業だったのか、を問いかけ、立ち返る機会を定期的につくる。地域内の関係者に積極的に説明や意見交換する機会を持つことを勧め、地域の主体を巻き込みながらアイデアをブラッシュアップできるようにする。</a:t>
                      </a:r>
                      <a:endParaRPr kumimoji="1" lang="ja-JP" altLang="en-US" sz="1000" dirty="0"/>
                    </a:p>
                    <a:p>
                      <a:endParaRPr kumimoji="1" lang="ja-JP" altLang="en-US" sz="1200" dirty="0"/>
                    </a:p>
                  </a:txBody>
                  <a:tcPr/>
                </a:tc>
                <a:extLst>
                  <a:ext uri="{0D108BD9-81ED-4DB2-BD59-A6C34878D82A}">
                    <a16:rowId xmlns:a16="http://schemas.microsoft.com/office/drawing/2014/main" val="705997611"/>
                  </a:ext>
                </a:extLst>
              </a:tr>
            </a:tbl>
          </a:graphicData>
        </a:graphic>
      </p:graphicFrame>
      <p:sp>
        <p:nvSpPr>
          <p:cNvPr id="2" name="テキスト ボックス 1">
            <a:extLst>
              <a:ext uri="{FF2B5EF4-FFF2-40B4-BE49-F238E27FC236}">
                <a16:creationId xmlns:a16="http://schemas.microsoft.com/office/drawing/2014/main" id="{C39B6CB7-B9AF-B3E4-0796-9555E5C09A48}"/>
              </a:ext>
            </a:extLst>
          </p:cNvPr>
          <p:cNvSpPr txBox="1"/>
          <p:nvPr/>
        </p:nvSpPr>
        <p:spPr>
          <a:xfrm>
            <a:off x="284064" y="908720"/>
            <a:ext cx="570982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年間の</a:t>
            </a:r>
            <a:r>
              <a:rPr lang="ja-JP" altLang="en-US" sz="1600" dirty="0">
                <a:solidFill>
                  <a:prstClr val="black"/>
                </a:solidFill>
                <a:latin typeface="Meiryo UI" panose="020B0604030504040204" pitchFamily="50" charset="-128"/>
                <a:ea typeface="Meiryo UI" panose="020B0604030504040204" pitchFamily="50" charset="-128"/>
              </a:rPr>
              <a:t>支援</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目標</a:t>
            </a:r>
          </a:p>
        </p:txBody>
      </p:sp>
      <p:graphicFrame>
        <p:nvGraphicFramePr>
          <p:cNvPr id="3" name="表 2">
            <a:extLst>
              <a:ext uri="{FF2B5EF4-FFF2-40B4-BE49-F238E27FC236}">
                <a16:creationId xmlns:a16="http://schemas.microsoft.com/office/drawing/2014/main" id="{0BB9B476-78B3-D0E0-4AD0-6A9CBB830938}"/>
              </a:ext>
            </a:extLst>
          </p:cNvPr>
          <p:cNvGraphicFramePr>
            <a:graphicFrameLocks noGrp="1"/>
          </p:cNvGraphicFramePr>
          <p:nvPr>
            <p:extLst>
              <p:ext uri="{D42A27DB-BD31-4B8C-83A1-F6EECF244321}">
                <p14:modId xmlns:p14="http://schemas.microsoft.com/office/powerpoint/2010/main" val="3593293303"/>
              </p:ext>
            </p:extLst>
          </p:nvPr>
        </p:nvGraphicFramePr>
        <p:xfrm>
          <a:off x="431540" y="1253756"/>
          <a:ext cx="8280920" cy="851260"/>
        </p:xfrm>
        <a:graphic>
          <a:graphicData uri="http://schemas.openxmlformats.org/drawingml/2006/table">
            <a:tbl>
              <a:tblPr firstRow="1" bandRow="1">
                <a:tableStyleId>{5940675A-B579-460E-94D1-54222C63F5DA}</a:tableStyleId>
              </a:tblPr>
              <a:tblGrid>
                <a:gridCol w="8280920">
                  <a:extLst>
                    <a:ext uri="{9D8B030D-6E8A-4147-A177-3AD203B41FA5}">
                      <a16:colId xmlns:a16="http://schemas.microsoft.com/office/drawing/2014/main" val="2619269795"/>
                    </a:ext>
                  </a:extLst>
                </a:gridCol>
              </a:tblGrid>
              <a:tr h="851260">
                <a:tc>
                  <a:txBody>
                    <a:bodyPr/>
                    <a:lstStyle/>
                    <a:p>
                      <a:r>
                        <a:rPr lang="ja-JP" altLang="en-US" sz="1200" i="1" dirty="0">
                          <a:solidFill>
                            <a:schemeClr val="bg1">
                              <a:lumMod val="75000"/>
                            </a:schemeClr>
                          </a:solidFill>
                          <a:latin typeface="游ゴシック" panose="020B0400000000000000" pitchFamily="50" charset="-128"/>
                          <a:ea typeface="游ゴシック" panose="020B0400000000000000" pitchFamily="50" charset="-128"/>
                        </a:rPr>
                        <a:t>中間支援主体として、地域プラットフォームの構築及びローカル</a:t>
                      </a:r>
                      <a:r>
                        <a:rPr lang="en-US" altLang="ja-JP" sz="1200" i="1" dirty="0">
                          <a:solidFill>
                            <a:schemeClr val="bg1">
                              <a:lumMod val="75000"/>
                            </a:schemeClr>
                          </a:solidFill>
                          <a:latin typeface="游ゴシック" panose="020B0400000000000000" pitchFamily="50" charset="-128"/>
                          <a:ea typeface="游ゴシック" panose="020B0400000000000000" pitchFamily="50" charset="-128"/>
                        </a:rPr>
                        <a:t>SDGs</a:t>
                      </a:r>
                      <a:r>
                        <a:rPr lang="ja-JP" altLang="en-US" sz="1200" i="1" dirty="0">
                          <a:solidFill>
                            <a:schemeClr val="bg1">
                              <a:lumMod val="75000"/>
                            </a:schemeClr>
                          </a:solidFill>
                          <a:latin typeface="游ゴシック" panose="020B0400000000000000" pitchFamily="50" charset="-128"/>
                          <a:ea typeface="游ゴシック" panose="020B0400000000000000" pitchFamily="50" charset="-128"/>
                        </a:rPr>
                        <a:t>事業の創出のために目指す、活動団体の</a:t>
                      </a:r>
                      <a:r>
                        <a:rPr lang="en-US" altLang="ja-JP" sz="1200" i="1" dirty="0">
                          <a:solidFill>
                            <a:schemeClr val="bg1">
                              <a:lumMod val="75000"/>
                            </a:schemeClr>
                          </a:solidFill>
                          <a:latin typeface="游ゴシック" panose="020B0400000000000000" pitchFamily="50" charset="-128"/>
                          <a:ea typeface="游ゴシック" panose="020B0400000000000000" pitchFamily="50" charset="-128"/>
                        </a:rPr>
                        <a:t>1</a:t>
                      </a:r>
                      <a:r>
                        <a:rPr lang="ja-JP" altLang="en-US" sz="1200" i="1" dirty="0">
                          <a:solidFill>
                            <a:schemeClr val="bg1">
                              <a:lumMod val="75000"/>
                            </a:schemeClr>
                          </a:solidFill>
                          <a:latin typeface="游ゴシック" panose="020B0400000000000000" pitchFamily="50" charset="-128"/>
                          <a:ea typeface="游ゴシック" panose="020B0400000000000000" pitchFamily="50" charset="-128"/>
                        </a:rPr>
                        <a:t>年後の姿（何がどうできるようになっていると理想か、どのように取組が進んでいると理想か）を記入ください。</a:t>
                      </a:r>
                      <a:endParaRPr lang="en-US" altLang="ja-JP" sz="1200" i="1" dirty="0">
                        <a:solidFill>
                          <a:schemeClr val="bg1">
                            <a:lumMod val="75000"/>
                          </a:schemeClr>
                        </a:solidFill>
                        <a:latin typeface="游ゴシック" panose="020B0400000000000000" pitchFamily="50" charset="-128"/>
                        <a:ea typeface="游ゴシック" panose="020B0400000000000000" pitchFamily="50" charset="-128"/>
                      </a:endParaRPr>
                    </a:p>
                    <a:p>
                      <a:r>
                        <a:rPr lang="ja-JP" altLang="en-US" sz="1200" i="1" dirty="0">
                          <a:solidFill>
                            <a:schemeClr val="bg1">
                              <a:lumMod val="75000"/>
                            </a:schemeClr>
                          </a:solidFill>
                          <a:latin typeface="游ゴシック" panose="020B0400000000000000" pitchFamily="50" charset="-128"/>
                          <a:ea typeface="游ゴシック" panose="020B0400000000000000" pitchFamily="50" charset="-128"/>
                        </a:rPr>
                        <a:t>　</a:t>
                      </a:r>
                      <a:r>
                        <a:rPr lang="ja-JP" altLang="en-US" sz="1000" i="1" dirty="0">
                          <a:solidFill>
                            <a:schemeClr val="bg1">
                              <a:lumMod val="75000"/>
                            </a:schemeClr>
                          </a:solidFill>
                          <a:latin typeface="游ゴシック" panose="020B0400000000000000" pitchFamily="50" charset="-128"/>
                          <a:ea typeface="游ゴシック" panose="020B0400000000000000" pitchFamily="50" charset="-128"/>
                        </a:rPr>
                        <a:t>例：地域の関係者を巻き込んで、地域資源の現状や地域課題をより深堀って整理し 、地域ビジョンの作成や、その後のローカルＳＤＧｓ事業創出に向けて地域内での意識醸成を図れている状態を目指す。</a:t>
                      </a:r>
                      <a:endParaRPr lang="en-US" altLang="ja-JP" sz="1000" i="1" dirty="0">
                        <a:solidFill>
                          <a:schemeClr val="bg1">
                            <a:lumMod val="75000"/>
                          </a:schemeClr>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3522293496"/>
                  </a:ext>
                </a:extLst>
              </a:tr>
            </a:tbl>
          </a:graphicData>
        </a:graphic>
      </p:graphicFrame>
      <p:sp>
        <p:nvSpPr>
          <p:cNvPr id="6" name="四角形: 角を丸くする 5">
            <a:extLst>
              <a:ext uri="{FF2B5EF4-FFF2-40B4-BE49-F238E27FC236}">
                <a16:creationId xmlns:a16="http://schemas.microsoft.com/office/drawing/2014/main" id="{201B9B1A-6393-0281-B5C4-E2DB2756DACD}"/>
              </a:ext>
            </a:extLst>
          </p:cNvPr>
          <p:cNvSpPr/>
          <p:nvPr/>
        </p:nvSpPr>
        <p:spPr>
          <a:xfrm>
            <a:off x="2408540" y="863934"/>
            <a:ext cx="867315" cy="3109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３</a:t>
            </a:r>
            <a:r>
              <a:rPr kumimoji="1" lang="ja-JP" altLang="en-US" sz="1200" dirty="0">
                <a:highlight>
                  <a:srgbClr val="FFFF00"/>
                </a:highlight>
              </a:rPr>
              <a:t>（１）（２）</a:t>
            </a:r>
          </a:p>
        </p:txBody>
      </p:sp>
      <p:sp>
        <p:nvSpPr>
          <p:cNvPr id="10" name="四角形: 角を丸くする 9">
            <a:extLst>
              <a:ext uri="{FF2B5EF4-FFF2-40B4-BE49-F238E27FC236}">
                <a16:creationId xmlns:a16="http://schemas.microsoft.com/office/drawing/2014/main" id="{38C86071-CF53-07B5-9438-720BE424381F}"/>
              </a:ext>
            </a:extLst>
          </p:cNvPr>
          <p:cNvSpPr/>
          <p:nvPr/>
        </p:nvSpPr>
        <p:spPr>
          <a:xfrm>
            <a:off x="2375246" y="2194869"/>
            <a:ext cx="900609" cy="3109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３</a:t>
            </a:r>
            <a:r>
              <a:rPr kumimoji="1" lang="ja-JP" altLang="en-US" sz="1200" dirty="0">
                <a:highlight>
                  <a:srgbClr val="FFFF00"/>
                </a:highlight>
              </a:rPr>
              <a:t>（１）（２）</a:t>
            </a:r>
          </a:p>
        </p:txBody>
      </p:sp>
    </p:spTree>
    <p:extLst>
      <p:ext uri="{BB962C8B-B14F-4D97-AF65-F5344CB8AC3E}">
        <p14:creationId xmlns:p14="http://schemas.microsoft.com/office/powerpoint/2010/main" val="3819529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55723-F89F-8C4E-7A12-D98B8DF67B9F}"/>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69D07A24-213C-9B4D-7E20-1AE1627DDB28}"/>
              </a:ext>
            </a:extLst>
          </p:cNvPr>
          <p:cNvSpPr/>
          <p:nvPr/>
        </p:nvSpPr>
        <p:spPr>
          <a:xfrm>
            <a:off x="-3661" y="-4074"/>
            <a:ext cx="9144000" cy="646434"/>
          </a:xfrm>
          <a:prstGeom prst="rect">
            <a:avLst/>
          </a:prstGeom>
          <a:solidFill>
            <a:schemeClr val="accent1"/>
          </a:solidFill>
          <a:ln w="19050" cap="flat" cmpd="sng" algn="ctr">
            <a:solidFill>
              <a:schemeClr val="accent1"/>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kumimoji="1" lang="ja-JP" altLang="en-US"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３．中間支援主体</a:t>
            </a:r>
            <a:r>
              <a:rPr lang="ja-JP" altLang="en-US"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の支援・取組計画</a:t>
            </a:r>
            <a:endParaRPr kumimoji="1" lang="en-US" altLang="ja-JP"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46EFB49B-6A22-3C30-F3E6-8E06A236EC4A}"/>
              </a:ext>
            </a:extLst>
          </p:cNvPr>
          <p:cNvSpPr txBox="1"/>
          <p:nvPr/>
        </p:nvSpPr>
        <p:spPr>
          <a:xfrm>
            <a:off x="251520" y="781616"/>
            <a:ext cx="570982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■中間支援主体としての獲得目標</a:t>
            </a:r>
          </a:p>
        </p:txBody>
      </p:sp>
      <p:graphicFrame>
        <p:nvGraphicFramePr>
          <p:cNvPr id="8" name="表 7">
            <a:extLst>
              <a:ext uri="{FF2B5EF4-FFF2-40B4-BE49-F238E27FC236}">
                <a16:creationId xmlns:a16="http://schemas.microsoft.com/office/drawing/2014/main" id="{27874DAE-EDFC-DD3C-56C8-F3BC36C72284}"/>
              </a:ext>
            </a:extLst>
          </p:cNvPr>
          <p:cNvGraphicFramePr>
            <a:graphicFrameLocks noGrp="1"/>
          </p:cNvGraphicFramePr>
          <p:nvPr>
            <p:extLst>
              <p:ext uri="{D42A27DB-BD31-4B8C-83A1-F6EECF244321}">
                <p14:modId xmlns:p14="http://schemas.microsoft.com/office/powerpoint/2010/main" val="61883025"/>
              </p:ext>
            </p:extLst>
          </p:nvPr>
        </p:nvGraphicFramePr>
        <p:xfrm>
          <a:off x="395536" y="1137082"/>
          <a:ext cx="8280920" cy="1341120"/>
        </p:xfrm>
        <a:graphic>
          <a:graphicData uri="http://schemas.openxmlformats.org/drawingml/2006/table">
            <a:tbl>
              <a:tblPr firstRow="1" bandRow="1">
                <a:tableStyleId>{5940675A-B579-460E-94D1-54222C63F5DA}</a:tableStyleId>
              </a:tblPr>
              <a:tblGrid>
                <a:gridCol w="8280920">
                  <a:extLst>
                    <a:ext uri="{9D8B030D-6E8A-4147-A177-3AD203B41FA5}">
                      <a16:colId xmlns:a16="http://schemas.microsoft.com/office/drawing/2014/main" val="2619269795"/>
                    </a:ext>
                  </a:extLst>
                </a:gridCol>
              </a:tblGrid>
              <a:tr h="1283806">
                <a:tc>
                  <a:txBody>
                    <a:bodyPr/>
                    <a:lstStyle/>
                    <a:p>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本事業によって、</a:t>
                      </a:r>
                      <a:r>
                        <a:rPr kumimoji="1" lang="ja-JP" altLang="en-US" sz="1200" i="1" strike="noStrike" dirty="0">
                          <a:solidFill>
                            <a:schemeClr val="bg1">
                              <a:lumMod val="65000"/>
                            </a:schemeClr>
                          </a:solidFill>
                          <a:latin typeface="游ゴシック" panose="020B0400000000000000" pitchFamily="50" charset="-128"/>
                          <a:ea typeface="游ゴシック" panose="020B0400000000000000" pitchFamily="50" charset="-128"/>
                        </a:rPr>
                        <a:t>どのような</a:t>
                      </a:r>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中間支援機能の向上・発揮を図りたいか、どのようになりたいか</a:t>
                      </a:r>
                      <a:r>
                        <a:rPr kumimoji="1" lang="ja-JP" altLang="en-US" sz="1200" i="1" strike="noStrike" dirty="0">
                          <a:solidFill>
                            <a:schemeClr val="bg1">
                              <a:lumMod val="65000"/>
                            </a:schemeClr>
                          </a:solidFill>
                          <a:latin typeface="游ゴシック" panose="020B0400000000000000" pitchFamily="50" charset="-128"/>
                          <a:ea typeface="游ゴシック" panose="020B0400000000000000" pitchFamily="50" charset="-128"/>
                        </a:rPr>
                        <a:t>、などを</a:t>
                      </a:r>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記入ください。（学びたいことやトライアル、工夫など）</a:t>
                      </a:r>
                      <a:endPar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endParaRPr>
                    </a:p>
                    <a:p>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　</a:t>
                      </a:r>
                      <a:endPar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endParaRPr>
                    </a:p>
                    <a:p>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　</a:t>
                      </a:r>
                      <a:r>
                        <a:rPr kumimoji="1" lang="ja-JP" altLang="en-US" sz="1000" i="1" dirty="0">
                          <a:solidFill>
                            <a:schemeClr val="bg1">
                              <a:lumMod val="65000"/>
                            </a:schemeClr>
                          </a:solidFill>
                          <a:latin typeface="游ゴシック" panose="020B0400000000000000" pitchFamily="50" charset="-128"/>
                          <a:ea typeface="游ゴシック" panose="020B0400000000000000" pitchFamily="50" charset="-128"/>
                        </a:rPr>
                        <a:t>例：活動団体の置かれている状況や、活動団体自身が自覚していない課題などを把握し、取組を加速させるための積極的な支援をできるようになる。それによって、多様な地域団体から頼られる存在になる。</a:t>
                      </a:r>
                      <a:endParaRPr kumimoji="1" lang="en-US" altLang="ja-JP" sz="1000" i="1" dirty="0">
                        <a:solidFill>
                          <a:schemeClr val="bg1">
                            <a:lumMod val="65000"/>
                          </a:schemeClr>
                        </a:solidFill>
                        <a:latin typeface="游ゴシック" panose="020B0400000000000000" pitchFamily="50" charset="-128"/>
                        <a:ea typeface="游ゴシック" panose="020B0400000000000000" pitchFamily="50" charset="-128"/>
                      </a:endParaRPr>
                    </a:p>
                    <a:p>
                      <a:endPar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endParaRPr>
                    </a:p>
                    <a:p>
                      <a:endPar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3522293496"/>
                  </a:ext>
                </a:extLst>
              </a:tr>
            </a:tbl>
          </a:graphicData>
        </a:graphic>
      </p:graphicFrame>
      <p:sp>
        <p:nvSpPr>
          <p:cNvPr id="6" name="テキスト ボックス 5">
            <a:extLst>
              <a:ext uri="{FF2B5EF4-FFF2-40B4-BE49-F238E27FC236}">
                <a16:creationId xmlns:a16="http://schemas.microsoft.com/office/drawing/2014/main" id="{334E1678-D6CD-896D-F62E-746D1A959ADE}"/>
              </a:ext>
            </a:extLst>
          </p:cNvPr>
          <p:cNvSpPr txBox="1"/>
          <p:nvPr/>
        </p:nvSpPr>
        <p:spPr>
          <a:xfrm>
            <a:off x="226760" y="2564904"/>
            <a:ext cx="570982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■中間支援主体としての本事業終了後の地域づくりへの貢献</a:t>
            </a:r>
          </a:p>
        </p:txBody>
      </p:sp>
      <p:graphicFrame>
        <p:nvGraphicFramePr>
          <p:cNvPr id="10" name="表 9">
            <a:extLst>
              <a:ext uri="{FF2B5EF4-FFF2-40B4-BE49-F238E27FC236}">
                <a16:creationId xmlns:a16="http://schemas.microsoft.com/office/drawing/2014/main" id="{A4928C51-488F-59FA-6030-6B4375292962}"/>
              </a:ext>
            </a:extLst>
          </p:cNvPr>
          <p:cNvGraphicFramePr>
            <a:graphicFrameLocks noGrp="1"/>
          </p:cNvGraphicFramePr>
          <p:nvPr>
            <p:extLst>
              <p:ext uri="{D42A27DB-BD31-4B8C-83A1-F6EECF244321}">
                <p14:modId xmlns:p14="http://schemas.microsoft.com/office/powerpoint/2010/main" val="3347131379"/>
              </p:ext>
            </p:extLst>
          </p:nvPr>
        </p:nvGraphicFramePr>
        <p:xfrm>
          <a:off x="467544" y="2920370"/>
          <a:ext cx="8280920" cy="3532966"/>
        </p:xfrm>
        <a:graphic>
          <a:graphicData uri="http://schemas.openxmlformats.org/drawingml/2006/table">
            <a:tbl>
              <a:tblPr firstRow="1" bandRow="1">
                <a:tableStyleId>{5940675A-B579-460E-94D1-54222C63F5DA}</a:tableStyleId>
              </a:tblPr>
              <a:tblGrid>
                <a:gridCol w="8280920">
                  <a:extLst>
                    <a:ext uri="{9D8B030D-6E8A-4147-A177-3AD203B41FA5}">
                      <a16:colId xmlns:a16="http://schemas.microsoft.com/office/drawing/2014/main" val="2619269795"/>
                    </a:ext>
                  </a:extLst>
                </a:gridCol>
              </a:tblGrid>
              <a:tr h="3532966">
                <a:tc>
                  <a:txBody>
                    <a:bodyPr/>
                    <a:lstStyle/>
                    <a:p>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本事業において向上・発揮させた、地域循環共生圏づくりに向けた中間支援機能により、地域でどのような役割を担い、地域循環共生圏づくりにどう貢献していくか記入ください。</a:t>
                      </a:r>
                      <a:endPar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endParaRPr>
                    </a:p>
                    <a:p>
                      <a:endParaRPr kumimoji="1" lang="en-US" altLang="ja-JP" sz="1200" i="1" dirty="0">
                        <a:solidFill>
                          <a:schemeClr val="bg1">
                            <a:lumMod val="65000"/>
                          </a:schemeClr>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solidFill>
                            <a:schemeClr val="bg1">
                              <a:lumMod val="65000"/>
                            </a:schemeClr>
                          </a:solidFill>
                          <a:latin typeface="游ゴシック" panose="020B0400000000000000" pitchFamily="50" charset="-128"/>
                          <a:ea typeface="游ゴシック" panose="020B0400000000000000" pitchFamily="50" charset="-128"/>
                        </a:rPr>
                        <a:t>　</a:t>
                      </a:r>
                      <a:r>
                        <a:rPr kumimoji="1" lang="ja-JP" altLang="en-US" sz="1000" i="1" dirty="0">
                          <a:solidFill>
                            <a:schemeClr val="bg1">
                              <a:lumMod val="65000"/>
                            </a:schemeClr>
                          </a:solidFill>
                          <a:latin typeface="游ゴシック" panose="020B0400000000000000" pitchFamily="50" charset="-128"/>
                          <a:ea typeface="游ゴシック" panose="020B0400000000000000" pitchFamily="50" charset="-128"/>
                        </a:rPr>
                        <a:t>例：団体として目指す○○の実現のために、地域循環共生圏の概念を取り入れ、県内に地域共生圏づくりを広げる。</a:t>
                      </a:r>
                      <a:endParaRPr kumimoji="1" lang="en-US" altLang="ja-JP" sz="1000" i="1" dirty="0">
                        <a:solidFill>
                          <a:schemeClr val="bg1">
                            <a:lumMod val="65000"/>
                          </a:schemeClr>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1" dirty="0">
                          <a:solidFill>
                            <a:schemeClr val="bg1">
                              <a:lumMod val="65000"/>
                            </a:schemeClr>
                          </a:solidFill>
                          <a:latin typeface="游ゴシック" panose="020B0400000000000000" pitchFamily="50" charset="-128"/>
                          <a:ea typeface="游ゴシック" panose="020B0400000000000000" pitchFamily="50" charset="-128"/>
                        </a:rPr>
                        <a:t>また、地域の主体同士に加え、他地域や、政策等の社会の潮流とも地域をつなぐようなハブとなり、より多くの地域が持続可能になることに貢献していく。</a:t>
                      </a:r>
                      <a:endParaRPr kumimoji="1" lang="en-US" altLang="ja-JP" sz="1000" i="1" dirty="0">
                        <a:solidFill>
                          <a:schemeClr val="bg1">
                            <a:lumMod val="65000"/>
                          </a:schemeClr>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3522293496"/>
                  </a:ext>
                </a:extLst>
              </a:tr>
            </a:tbl>
          </a:graphicData>
        </a:graphic>
      </p:graphicFrame>
      <p:sp>
        <p:nvSpPr>
          <p:cNvPr id="12" name="四角形: 角を丸くする 11">
            <a:extLst>
              <a:ext uri="{FF2B5EF4-FFF2-40B4-BE49-F238E27FC236}">
                <a16:creationId xmlns:a16="http://schemas.microsoft.com/office/drawing/2014/main" id="{7EE300F3-3BFF-3EE6-5F62-BB13889D6B53}"/>
              </a:ext>
            </a:extLst>
          </p:cNvPr>
          <p:cNvSpPr/>
          <p:nvPr/>
        </p:nvSpPr>
        <p:spPr>
          <a:xfrm>
            <a:off x="3343272" y="765965"/>
            <a:ext cx="730436" cy="3109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３</a:t>
            </a:r>
            <a:r>
              <a:rPr kumimoji="1" lang="ja-JP" altLang="en-US" sz="1200" dirty="0">
                <a:highlight>
                  <a:srgbClr val="FFFF00"/>
                </a:highlight>
              </a:rPr>
              <a:t>（</a:t>
            </a:r>
            <a:r>
              <a:rPr lang="ja-JP" altLang="en-US" sz="1200" dirty="0">
                <a:highlight>
                  <a:srgbClr val="FFFF00"/>
                </a:highlight>
              </a:rPr>
              <a:t>３</a:t>
            </a:r>
            <a:r>
              <a:rPr kumimoji="1" lang="ja-JP" altLang="en-US" sz="1200" dirty="0">
                <a:highlight>
                  <a:srgbClr val="FFFF00"/>
                </a:highlight>
              </a:rPr>
              <a:t>）</a:t>
            </a:r>
          </a:p>
        </p:txBody>
      </p:sp>
      <p:sp>
        <p:nvSpPr>
          <p:cNvPr id="13" name="四角形: 角を丸くする 12">
            <a:extLst>
              <a:ext uri="{FF2B5EF4-FFF2-40B4-BE49-F238E27FC236}">
                <a16:creationId xmlns:a16="http://schemas.microsoft.com/office/drawing/2014/main" id="{6F70FA9A-FA55-48AC-BD36-55CF6B94183B}"/>
              </a:ext>
            </a:extLst>
          </p:cNvPr>
          <p:cNvSpPr/>
          <p:nvPr/>
        </p:nvSpPr>
        <p:spPr>
          <a:xfrm>
            <a:off x="5436096" y="2547992"/>
            <a:ext cx="730436" cy="31095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highlight>
                  <a:srgbClr val="FFFF00"/>
                </a:highlight>
              </a:rPr>
              <a:t>３</a:t>
            </a:r>
            <a:r>
              <a:rPr kumimoji="1" lang="ja-JP" altLang="en-US" sz="1200" dirty="0">
                <a:highlight>
                  <a:srgbClr val="FFFF00"/>
                </a:highlight>
              </a:rPr>
              <a:t>（</a:t>
            </a:r>
            <a:r>
              <a:rPr lang="ja-JP" altLang="en-US" sz="1200" dirty="0">
                <a:highlight>
                  <a:srgbClr val="FFFF00"/>
                </a:highlight>
              </a:rPr>
              <a:t>３</a:t>
            </a:r>
            <a:r>
              <a:rPr kumimoji="1" lang="ja-JP" altLang="en-US" sz="1200" dirty="0">
                <a:highlight>
                  <a:srgbClr val="FFFF00"/>
                </a:highlight>
              </a:rPr>
              <a:t>）</a:t>
            </a:r>
          </a:p>
        </p:txBody>
      </p:sp>
    </p:spTree>
    <p:extLst>
      <p:ext uri="{BB962C8B-B14F-4D97-AF65-F5344CB8AC3E}">
        <p14:creationId xmlns:p14="http://schemas.microsoft.com/office/powerpoint/2010/main" val="357997672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ステータス様式（PowerPoint）.pptx" id="{B47F9F5E-C8E7-48CE-BAA0-2A0D53FC7DE3}" vid="{B3AA4839-1D07-44BB-87DF-474122E1CD5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9F2216B8E93EB4E9FE145AFEC0FBEE5" ma:contentTypeVersion="7" ma:contentTypeDescription="新しいドキュメントを作成します。" ma:contentTypeScope="" ma:versionID="91cdef826107e8e625d47cd8545893c9">
  <xsd:schema xmlns:xsd="http://www.w3.org/2001/XMLSchema" xmlns:xs="http://www.w3.org/2001/XMLSchema" xmlns:p="http://schemas.microsoft.com/office/2006/metadata/properties" xmlns:ns3="3f61eeac-9565-4574-87f4-4cc30a4a0c4e" targetNamespace="http://schemas.microsoft.com/office/2006/metadata/properties" ma:root="true" ma:fieldsID="6dab1b29aab466b9326148c973dc1174" ns3:_="">
    <xsd:import namespace="3f61eeac-9565-4574-87f4-4cc30a4a0c4e"/>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61eeac-9565-4574-87f4-4cc30a4a0c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9AC046-9C5B-4249-A6A4-2FF27862AEBA}">
  <ds:schemaRefs>
    <ds:schemaRef ds:uri="http://schemas.microsoft.com/office/2006/metadata/properties"/>
    <ds:schemaRef ds:uri="http://purl.org/dc/dcmitype/"/>
    <ds:schemaRef ds:uri="http://schemas.microsoft.com/office/infopath/2007/PartnerControls"/>
    <ds:schemaRef ds:uri="3f61eeac-9565-4574-87f4-4cc30a4a0c4e"/>
    <ds:schemaRef ds:uri="http://schemas.microsoft.com/office/2006/documentManagement/types"/>
    <ds:schemaRef ds:uri="http://purl.org/dc/term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73BB8444-BE3A-4F2A-9A5F-BF66F9FBF1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61eeac-9565-4574-87f4-4cc30a4a0c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13D2F8-FA7C-428F-8305-41AF3D8009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Words>2399</Words>
  <PresentationFormat>画面に合わせる (4:3)</PresentationFormat>
  <Paragraphs>250</Paragraphs>
  <Slides>11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Meiryo UI</vt:lpstr>
      <vt:lpstr>ＭＳ Ｐゴシック</vt:lpstr>
      <vt:lpstr>メイリオ</vt:lpstr>
      <vt:lpstr>游ゴシック</vt:lpstr>
      <vt:lpstr>游ゴシック Medium</vt:lpstr>
      <vt:lpstr>Arial</vt:lpstr>
      <vt:lpstr>Calibri</vt:lpstr>
      <vt:lpstr>Century</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0x01010039F2216B8E93EB4E9FE145AFEC0FBEE5</vt:lpwstr>
  </property>
  <property fmtid="{D5CDD505-2E9C-101B-9397-08002B2CF9AE}" pid="3" name="Order">
    <vt:r8>130300</vt:r8>
  </property>
  <property fmtid="{D5CDD505-2E9C-101B-9397-08002B2CF9AE}" pid="4" name="URL">
    <vt:lpwstr/>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ies>
</file>