
<file path=[Content_Types].xml><?xml version="1.0" encoding="utf-8"?>
<Types xmlns="http://schemas.openxmlformats.org/package/2006/content-types">
  <Default ContentType="application/vnd.openxmlformats-officedocument.oleObject" Extension="bin"/>
  <Default ContentType="image/x-emf" Extension="emf"/>
  <Default ContentType="image/png" Extension="png"/>
  <Default ContentType="application/vnd.openxmlformats-package.relationships+xml" Extension="rels"/>
  <Default ContentType="image/x-wmf" Extension="wmf"/>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presentationml.commentAuthors+xml" PartName="/ppt/commentAuthors.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4" r:id="rId4"/>
  </p:sldMasterIdLst>
  <p:notesMasterIdLst>
    <p:notesMasterId r:id="rId19"/>
  </p:notesMasterIdLst>
  <p:handoutMasterIdLst>
    <p:handoutMasterId r:id="rId20"/>
  </p:handoutMasterIdLst>
  <p:sldIdLst>
    <p:sldId id="292" r:id="rId5"/>
    <p:sldId id="296" r:id="rId6"/>
    <p:sldId id="284" r:id="rId7"/>
    <p:sldId id="272" r:id="rId8"/>
    <p:sldId id="297" r:id="rId9"/>
    <p:sldId id="298" r:id="rId10"/>
    <p:sldId id="275" r:id="rId11"/>
    <p:sldId id="276" r:id="rId12"/>
    <p:sldId id="268" r:id="rId13"/>
    <p:sldId id="301" r:id="rId14"/>
    <p:sldId id="288" r:id="rId15"/>
    <p:sldId id="287" r:id="rId16"/>
    <p:sldId id="274" r:id="rId17"/>
    <p:sldId id="299" r:id="rId18"/>
  </p:sldIdLst>
  <p:sldSz cx="10261600" cy="7200900"/>
  <p:notesSz cx="6858000" cy="9874250"/>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268">
          <p15:clr>
            <a:srgbClr val="A4A3A4"/>
          </p15:clr>
        </p15:guide>
        <p15:guide id="2" pos="323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S" initials="" lastIdx="5" clrIdx="0"/>
  <p:cmAuthor id="2" name="前田 章吾（SHOGO MAEDA）" initials="" lastIdx="2" clrIdx="1"/>
  <p:cmAuthor id="3" name="ユーザー名不明1" initials="ユーザー名不明1" lastIdx="2" clrIdx="2"/>
  <p:cmAuthor id="4" name="済木 智貴（TOMOKI SAIKI）" initials="" lastIdx="1"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a:srgbClr val="0066CC"/>
    <a:srgbClr val="FF9900"/>
    <a:srgbClr val="99FF66"/>
    <a:srgbClr val="FFCC99"/>
    <a:srgbClr val="0099CC"/>
    <a:srgbClr val="3366C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27" autoAdjust="0"/>
    <p:restoredTop sz="97476" autoAdjust="0"/>
  </p:normalViewPr>
  <p:slideViewPr>
    <p:cSldViewPr snapToGrid="0">
      <p:cViewPr varScale="1">
        <p:scale>
          <a:sx n="99" d="100"/>
          <a:sy n="99" d="100"/>
        </p:scale>
        <p:origin x="1548" y="84"/>
      </p:cViewPr>
      <p:guideLst>
        <p:guide orient="horz" pos="2268"/>
        <p:guide pos="3238"/>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gridSpacing cx="72008" cy="72008"/>
</p:viewPr>
</file>

<file path=ppt/_rels/presentation.xml.rels><?xml version="1.0" encoding="UTF-8" standalone="yes"?><Relationships xmlns="http://schemas.openxmlformats.org/package/2006/relationships"><Relationship Id="rId1" Target="../customXml/item1.xml" Type="http://schemas.openxmlformats.org/officeDocument/2006/relationships/customXml"/><Relationship Id="rId10" Target="slides/slide6.xml" Type="http://schemas.openxmlformats.org/officeDocument/2006/relationships/slide"/><Relationship Id="rId11" Target="slides/slide7.xml" Type="http://schemas.openxmlformats.org/officeDocument/2006/relationships/slide"/><Relationship Id="rId12" Target="slides/slide8.xml" Type="http://schemas.openxmlformats.org/officeDocument/2006/relationships/slide"/><Relationship Id="rId13" Target="slides/slide9.xml" Type="http://schemas.openxmlformats.org/officeDocument/2006/relationships/slide"/><Relationship Id="rId14" Target="slides/slide10.xml" Type="http://schemas.openxmlformats.org/officeDocument/2006/relationships/slide"/><Relationship Id="rId15" Target="slides/slide11.xml" Type="http://schemas.openxmlformats.org/officeDocument/2006/relationships/slide"/><Relationship Id="rId16" Target="slides/slide12.xml" Type="http://schemas.openxmlformats.org/officeDocument/2006/relationships/slide"/><Relationship Id="rId17" Target="slides/slide13.xml" Type="http://schemas.openxmlformats.org/officeDocument/2006/relationships/slide"/><Relationship Id="rId18" Target="slides/slide14.xml" Type="http://schemas.openxmlformats.org/officeDocument/2006/relationships/slide"/><Relationship Id="rId19" Target="notesMasters/notesMaster1.xml" Type="http://schemas.openxmlformats.org/officeDocument/2006/relationships/notesMaster"/><Relationship Id="rId2" Target="../customXml/item2.xml" Type="http://schemas.openxmlformats.org/officeDocument/2006/relationships/customXml"/><Relationship Id="rId20" Target="handoutMasters/handoutMaster1.xml" Type="http://schemas.openxmlformats.org/officeDocument/2006/relationships/handoutMaster"/><Relationship Id="rId21" Target="commentAuthors.xml" Type="http://schemas.openxmlformats.org/officeDocument/2006/relationships/commentAuthors"/><Relationship Id="rId22" Target="presProps.xml" Type="http://schemas.openxmlformats.org/officeDocument/2006/relationships/presProps"/><Relationship Id="rId23" Target="viewProps.xml" Type="http://schemas.openxmlformats.org/officeDocument/2006/relationships/viewProps"/><Relationship Id="rId24" Target="theme/theme1.xml" Type="http://schemas.openxmlformats.org/officeDocument/2006/relationships/theme"/><Relationship Id="rId25" Target="tableStyles.xml" Type="http://schemas.openxmlformats.org/officeDocument/2006/relationships/tableStyles"/><Relationship Id="rId3" Target="../customXml/item3.xml" Type="http://schemas.openxmlformats.org/officeDocument/2006/relationships/customXml"/><Relationship Id="rId4" Target="slideMasters/slideMaster1.xml" Type="http://schemas.openxmlformats.org/officeDocument/2006/relationships/slideMaster"/><Relationship Id="rId5" Target="slides/slide1.xml" Type="http://schemas.openxmlformats.org/officeDocument/2006/relationships/slide"/><Relationship Id="rId6" Target="slides/slide2.xml" Type="http://schemas.openxmlformats.org/officeDocument/2006/relationships/slide"/><Relationship Id="rId7" Target="slides/slide3.xml" Type="http://schemas.openxmlformats.org/officeDocument/2006/relationships/slide"/><Relationship Id="rId8" Target="slides/slide4.xml" Type="http://schemas.openxmlformats.org/officeDocument/2006/relationships/slide"/><Relationship Id="rId9" Target="slides/slide5.xml" Type="http://schemas.openxmlformats.org/officeDocument/2006/relationships/slide"/></Relationships>
</file>

<file path=ppt/handoutMasters/_rels/handoutMaster1.xml.rels><?xml version="1.0" encoding="UTF-8" standalone="yes"?><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F74B1038-1D97-4957-325A-681AEAF842CB}"/>
              </a:ext>
            </a:extLst>
          </p:cNvPr>
          <p:cNvSpPr>
            <a:spLocks noGrp="1" noChangeArrowheads="1"/>
          </p:cNvSpPr>
          <p:nvPr>
            <p:ph type="hdr" sz="quarter"/>
          </p:nvPr>
        </p:nvSpPr>
        <p:spPr bwMode="auto">
          <a:xfrm>
            <a:off x="0" y="0"/>
            <a:ext cx="2973388" cy="493713"/>
          </a:xfrm>
          <a:prstGeom prst="rect">
            <a:avLst/>
          </a:prstGeom>
          <a:noFill/>
          <a:ln w="9525">
            <a:noFill/>
            <a:miter lim="800000"/>
            <a:headEnd/>
            <a:tailEnd/>
          </a:ln>
          <a:effectLst/>
        </p:spPr>
        <p:txBody>
          <a:bodyPr vert="horz" wrap="square" lIns="92206" tIns="46104" rIns="92206" bIns="46104" numCol="1" anchor="t" anchorCtr="0" compatLnSpc="1">
            <a:prstTxWarp prst="textNoShape">
              <a:avLst/>
            </a:prstTxWarp>
          </a:bodyPr>
          <a:lstStyle>
            <a:lvl1pPr eaLnBrk="1" hangingPunct="1">
              <a:defRPr sz="1200">
                <a:latin typeface="Arial" charset="0"/>
                <a:ea typeface="ＭＳ Ｐゴシック" pitchFamily="50" charset="-128"/>
              </a:defRPr>
            </a:lvl1pPr>
          </a:lstStyle>
          <a:p>
            <a:pPr>
              <a:defRPr/>
            </a:pPr>
            <a:endParaRPr lang="en-US" altLang="ja-JP"/>
          </a:p>
        </p:txBody>
      </p:sp>
      <p:sp>
        <p:nvSpPr>
          <p:cNvPr id="31747" name="Rectangle 3">
            <a:extLst>
              <a:ext uri="{FF2B5EF4-FFF2-40B4-BE49-F238E27FC236}">
                <a16:creationId xmlns:a16="http://schemas.microsoft.com/office/drawing/2014/main" id="{BE6E1555-FF64-970D-26C7-57488C4C0F04}"/>
              </a:ext>
            </a:extLst>
          </p:cNvPr>
          <p:cNvSpPr>
            <a:spLocks noGrp="1" noChangeArrowheads="1"/>
          </p:cNvSpPr>
          <p:nvPr>
            <p:ph type="dt" sz="quarter" idx="1"/>
          </p:nvPr>
        </p:nvSpPr>
        <p:spPr bwMode="auto">
          <a:xfrm>
            <a:off x="3883025" y="0"/>
            <a:ext cx="2973388" cy="493713"/>
          </a:xfrm>
          <a:prstGeom prst="rect">
            <a:avLst/>
          </a:prstGeom>
          <a:noFill/>
          <a:ln w="9525">
            <a:noFill/>
            <a:miter lim="800000"/>
            <a:headEnd/>
            <a:tailEnd/>
          </a:ln>
          <a:effectLst/>
        </p:spPr>
        <p:txBody>
          <a:bodyPr vert="horz" wrap="square" lIns="92206" tIns="46104" rIns="92206" bIns="46104" numCol="1" anchor="t" anchorCtr="0" compatLnSpc="1">
            <a:prstTxWarp prst="textNoShape">
              <a:avLst/>
            </a:prstTxWarp>
          </a:bodyPr>
          <a:lstStyle>
            <a:lvl1pPr algn="r" eaLnBrk="1" hangingPunct="1">
              <a:defRPr sz="1200">
                <a:latin typeface="Arial" charset="0"/>
                <a:ea typeface="ＭＳ Ｐゴシック" pitchFamily="50" charset="-128"/>
              </a:defRPr>
            </a:lvl1pPr>
          </a:lstStyle>
          <a:p>
            <a:pPr>
              <a:defRPr/>
            </a:pPr>
            <a:endParaRPr lang="en-US" altLang="ja-JP"/>
          </a:p>
        </p:txBody>
      </p:sp>
      <p:sp>
        <p:nvSpPr>
          <p:cNvPr id="31748" name="Rectangle 4">
            <a:extLst>
              <a:ext uri="{FF2B5EF4-FFF2-40B4-BE49-F238E27FC236}">
                <a16:creationId xmlns:a16="http://schemas.microsoft.com/office/drawing/2014/main" id="{EDC4DAE9-B24E-4323-7409-2D726EFF8E30}"/>
              </a:ext>
            </a:extLst>
          </p:cNvPr>
          <p:cNvSpPr>
            <a:spLocks noGrp="1" noChangeArrowheads="1"/>
          </p:cNvSpPr>
          <p:nvPr>
            <p:ph type="ftr" sz="quarter" idx="2"/>
          </p:nvPr>
        </p:nvSpPr>
        <p:spPr bwMode="auto">
          <a:xfrm>
            <a:off x="0" y="9378950"/>
            <a:ext cx="2973388" cy="493713"/>
          </a:xfrm>
          <a:prstGeom prst="rect">
            <a:avLst/>
          </a:prstGeom>
          <a:noFill/>
          <a:ln w="9525">
            <a:noFill/>
            <a:miter lim="800000"/>
            <a:headEnd/>
            <a:tailEnd/>
          </a:ln>
          <a:effectLst/>
        </p:spPr>
        <p:txBody>
          <a:bodyPr vert="horz" wrap="square" lIns="92206" tIns="46104" rIns="92206" bIns="46104" numCol="1" anchor="b" anchorCtr="0" compatLnSpc="1">
            <a:prstTxWarp prst="textNoShape">
              <a:avLst/>
            </a:prstTxWarp>
          </a:bodyPr>
          <a:lstStyle>
            <a:lvl1pPr eaLnBrk="1" hangingPunct="1">
              <a:defRPr sz="1200">
                <a:latin typeface="Arial" charset="0"/>
                <a:ea typeface="ＭＳ Ｐゴシック" pitchFamily="50" charset="-128"/>
              </a:defRPr>
            </a:lvl1pPr>
          </a:lstStyle>
          <a:p>
            <a:pPr>
              <a:defRPr/>
            </a:pPr>
            <a:endParaRPr lang="en-US" altLang="ja-JP"/>
          </a:p>
        </p:txBody>
      </p:sp>
      <p:sp>
        <p:nvSpPr>
          <p:cNvPr id="31749" name="Rectangle 5">
            <a:extLst>
              <a:ext uri="{FF2B5EF4-FFF2-40B4-BE49-F238E27FC236}">
                <a16:creationId xmlns:a16="http://schemas.microsoft.com/office/drawing/2014/main" id="{F0EFC88F-DEE9-A5EE-29E6-BC346F05CCAF}"/>
              </a:ext>
            </a:extLst>
          </p:cNvPr>
          <p:cNvSpPr>
            <a:spLocks noGrp="1" noChangeArrowheads="1"/>
          </p:cNvSpPr>
          <p:nvPr>
            <p:ph type="sldNum" sz="quarter" idx="3"/>
          </p:nvPr>
        </p:nvSpPr>
        <p:spPr bwMode="auto">
          <a:xfrm>
            <a:off x="3883025" y="9378950"/>
            <a:ext cx="2973388" cy="493713"/>
          </a:xfrm>
          <a:prstGeom prst="rect">
            <a:avLst/>
          </a:prstGeom>
          <a:noFill/>
          <a:ln w="9525">
            <a:noFill/>
            <a:miter lim="800000"/>
            <a:headEnd/>
            <a:tailEnd/>
          </a:ln>
          <a:effectLst/>
        </p:spPr>
        <p:txBody>
          <a:bodyPr vert="horz" wrap="square" lIns="92206" tIns="46104" rIns="92206" bIns="46104" numCol="1" anchor="b" anchorCtr="0" compatLnSpc="1">
            <a:prstTxWarp prst="textNoShape">
              <a:avLst/>
            </a:prstTxWarp>
          </a:bodyPr>
          <a:lstStyle>
            <a:lvl1pPr algn="r" eaLnBrk="1" hangingPunct="1">
              <a:defRPr sz="1200"/>
            </a:lvl1pPr>
          </a:lstStyle>
          <a:p>
            <a:pPr>
              <a:defRPr/>
            </a:pPr>
            <a:fld id="{1150F95E-F936-4205-BB3F-86E090FEFC73}" type="slidenum">
              <a:rPr lang="en-US" altLang="ja-JP"/>
              <a:pPr>
                <a:defRPr/>
              </a:pPr>
              <a:t>‹#›</a:t>
            </a:fld>
            <a:endParaRPr lang="en-US" altLang="ja-JP"/>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2700BA16-72D2-322A-4FA1-372C93C6B9DD}"/>
              </a:ext>
            </a:extLst>
          </p:cNvPr>
          <p:cNvSpPr>
            <a:spLocks noGrp="1" noChangeArrowheads="1"/>
          </p:cNvSpPr>
          <p:nvPr>
            <p:ph type="hdr" sz="quarter"/>
          </p:nvPr>
        </p:nvSpPr>
        <p:spPr bwMode="auto">
          <a:xfrm>
            <a:off x="0" y="0"/>
            <a:ext cx="2973388" cy="493713"/>
          </a:xfrm>
          <a:prstGeom prst="rect">
            <a:avLst/>
          </a:prstGeom>
          <a:noFill/>
          <a:ln w="9525">
            <a:noFill/>
            <a:miter lim="800000"/>
            <a:headEnd/>
            <a:tailEnd/>
          </a:ln>
          <a:effectLst/>
        </p:spPr>
        <p:txBody>
          <a:bodyPr vert="horz" wrap="square" lIns="92206" tIns="46104" rIns="92206" bIns="46104" numCol="1" anchor="t" anchorCtr="0" compatLnSpc="1">
            <a:prstTxWarp prst="textNoShape">
              <a:avLst/>
            </a:prstTxWarp>
          </a:bodyPr>
          <a:lstStyle>
            <a:lvl1pPr eaLnBrk="1" hangingPunct="1">
              <a:defRPr sz="1200">
                <a:latin typeface="Arial" charset="0"/>
                <a:ea typeface="ＭＳ Ｐゴシック" pitchFamily="50" charset="-128"/>
              </a:defRPr>
            </a:lvl1pPr>
          </a:lstStyle>
          <a:p>
            <a:pPr>
              <a:defRPr/>
            </a:pPr>
            <a:endParaRPr lang="en-US" altLang="ja-JP"/>
          </a:p>
        </p:txBody>
      </p:sp>
      <p:sp>
        <p:nvSpPr>
          <p:cNvPr id="29699" name="Rectangle 3">
            <a:extLst>
              <a:ext uri="{FF2B5EF4-FFF2-40B4-BE49-F238E27FC236}">
                <a16:creationId xmlns:a16="http://schemas.microsoft.com/office/drawing/2014/main" id="{B007996A-F64B-A0B6-0D04-CBDD6B9FC0AF}"/>
              </a:ext>
            </a:extLst>
          </p:cNvPr>
          <p:cNvSpPr>
            <a:spLocks noGrp="1" noChangeArrowheads="1"/>
          </p:cNvSpPr>
          <p:nvPr>
            <p:ph type="dt" idx="1"/>
          </p:nvPr>
        </p:nvSpPr>
        <p:spPr bwMode="auto">
          <a:xfrm>
            <a:off x="3883025" y="0"/>
            <a:ext cx="2973388" cy="493713"/>
          </a:xfrm>
          <a:prstGeom prst="rect">
            <a:avLst/>
          </a:prstGeom>
          <a:noFill/>
          <a:ln w="9525">
            <a:noFill/>
            <a:miter lim="800000"/>
            <a:headEnd/>
            <a:tailEnd/>
          </a:ln>
          <a:effectLst/>
        </p:spPr>
        <p:txBody>
          <a:bodyPr vert="horz" wrap="square" lIns="92206" tIns="46104" rIns="92206" bIns="46104" numCol="1" anchor="t" anchorCtr="0" compatLnSpc="1">
            <a:prstTxWarp prst="textNoShape">
              <a:avLst/>
            </a:prstTxWarp>
          </a:bodyPr>
          <a:lstStyle>
            <a:lvl1pPr algn="r" eaLnBrk="1" hangingPunct="1">
              <a:defRPr sz="1200">
                <a:latin typeface="Arial" charset="0"/>
                <a:ea typeface="ＭＳ Ｐゴシック" pitchFamily="50" charset="-128"/>
              </a:defRPr>
            </a:lvl1pPr>
          </a:lstStyle>
          <a:p>
            <a:pPr>
              <a:defRPr/>
            </a:pPr>
            <a:endParaRPr lang="en-US" altLang="ja-JP"/>
          </a:p>
        </p:txBody>
      </p:sp>
      <p:sp>
        <p:nvSpPr>
          <p:cNvPr id="2052" name="Rectangle 4">
            <a:extLst>
              <a:ext uri="{FF2B5EF4-FFF2-40B4-BE49-F238E27FC236}">
                <a16:creationId xmlns:a16="http://schemas.microsoft.com/office/drawing/2014/main" id="{35774F44-49AB-A884-8EB6-B2B1EE4E74EA}"/>
              </a:ext>
            </a:extLst>
          </p:cNvPr>
          <p:cNvSpPr>
            <a:spLocks noGrp="1" noRot="1" noChangeAspect="1" noChangeArrowheads="1" noTextEdit="1"/>
          </p:cNvSpPr>
          <p:nvPr>
            <p:ph type="sldImg" idx="2"/>
          </p:nvPr>
        </p:nvSpPr>
        <p:spPr bwMode="auto">
          <a:xfrm>
            <a:off x="790575" y="739775"/>
            <a:ext cx="5278438" cy="370363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701" name="Rectangle 5">
            <a:extLst>
              <a:ext uri="{FF2B5EF4-FFF2-40B4-BE49-F238E27FC236}">
                <a16:creationId xmlns:a16="http://schemas.microsoft.com/office/drawing/2014/main" id="{EF904372-AF55-7F57-0341-943B89E01F81}"/>
              </a:ext>
            </a:extLst>
          </p:cNvPr>
          <p:cNvSpPr>
            <a:spLocks noGrp="1" noChangeArrowheads="1"/>
          </p:cNvSpPr>
          <p:nvPr>
            <p:ph type="body" sz="quarter" idx="3"/>
          </p:nvPr>
        </p:nvSpPr>
        <p:spPr bwMode="auto">
          <a:xfrm>
            <a:off x="684213" y="4691063"/>
            <a:ext cx="5489575" cy="4443412"/>
          </a:xfrm>
          <a:prstGeom prst="rect">
            <a:avLst/>
          </a:prstGeom>
          <a:noFill/>
          <a:ln w="9525">
            <a:noFill/>
            <a:miter lim="800000"/>
            <a:headEnd/>
            <a:tailEnd/>
          </a:ln>
          <a:effectLst/>
        </p:spPr>
        <p:txBody>
          <a:bodyPr vert="horz" wrap="square" lIns="92206" tIns="46104" rIns="92206" bIns="46104"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29702" name="Rectangle 6">
            <a:extLst>
              <a:ext uri="{FF2B5EF4-FFF2-40B4-BE49-F238E27FC236}">
                <a16:creationId xmlns:a16="http://schemas.microsoft.com/office/drawing/2014/main" id="{7BAC66B9-2811-E1D0-B0F2-BEE37DCB7A1D}"/>
              </a:ext>
            </a:extLst>
          </p:cNvPr>
          <p:cNvSpPr>
            <a:spLocks noGrp="1" noChangeArrowheads="1"/>
          </p:cNvSpPr>
          <p:nvPr>
            <p:ph type="ftr" sz="quarter" idx="4"/>
          </p:nvPr>
        </p:nvSpPr>
        <p:spPr bwMode="auto">
          <a:xfrm>
            <a:off x="0" y="9378950"/>
            <a:ext cx="2973388" cy="493713"/>
          </a:xfrm>
          <a:prstGeom prst="rect">
            <a:avLst/>
          </a:prstGeom>
          <a:noFill/>
          <a:ln w="9525">
            <a:noFill/>
            <a:miter lim="800000"/>
            <a:headEnd/>
            <a:tailEnd/>
          </a:ln>
          <a:effectLst/>
        </p:spPr>
        <p:txBody>
          <a:bodyPr vert="horz" wrap="square" lIns="92206" tIns="46104" rIns="92206" bIns="46104" numCol="1" anchor="b" anchorCtr="0" compatLnSpc="1">
            <a:prstTxWarp prst="textNoShape">
              <a:avLst/>
            </a:prstTxWarp>
          </a:bodyPr>
          <a:lstStyle>
            <a:lvl1pPr eaLnBrk="1" hangingPunct="1">
              <a:defRPr sz="1200">
                <a:latin typeface="Arial" charset="0"/>
                <a:ea typeface="ＭＳ Ｐゴシック" pitchFamily="50" charset="-128"/>
              </a:defRPr>
            </a:lvl1pPr>
          </a:lstStyle>
          <a:p>
            <a:pPr>
              <a:defRPr/>
            </a:pPr>
            <a:endParaRPr lang="en-US" altLang="ja-JP"/>
          </a:p>
        </p:txBody>
      </p:sp>
      <p:sp>
        <p:nvSpPr>
          <p:cNvPr id="29703" name="Rectangle 7">
            <a:extLst>
              <a:ext uri="{FF2B5EF4-FFF2-40B4-BE49-F238E27FC236}">
                <a16:creationId xmlns:a16="http://schemas.microsoft.com/office/drawing/2014/main" id="{8035F7E1-26A5-7FA0-B2E6-04EFC7E96822}"/>
              </a:ext>
            </a:extLst>
          </p:cNvPr>
          <p:cNvSpPr>
            <a:spLocks noGrp="1" noChangeArrowheads="1"/>
          </p:cNvSpPr>
          <p:nvPr>
            <p:ph type="sldNum" sz="quarter" idx="5"/>
          </p:nvPr>
        </p:nvSpPr>
        <p:spPr bwMode="auto">
          <a:xfrm>
            <a:off x="3883025" y="9378950"/>
            <a:ext cx="2973388" cy="493713"/>
          </a:xfrm>
          <a:prstGeom prst="rect">
            <a:avLst/>
          </a:prstGeom>
          <a:noFill/>
          <a:ln w="9525">
            <a:noFill/>
            <a:miter lim="800000"/>
            <a:headEnd/>
            <a:tailEnd/>
          </a:ln>
          <a:effectLst/>
        </p:spPr>
        <p:txBody>
          <a:bodyPr vert="horz" wrap="square" lIns="92206" tIns="46104" rIns="92206" bIns="46104" numCol="1" anchor="b" anchorCtr="0" compatLnSpc="1">
            <a:prstTxWarp prst="textNoShape">
              <a:avLst/>
            </a:prstTxWarp>
          </a:bodyPr>
          <a:lstStyle>
            <a:lvl1pPr algn="r" eaLnBrk="1" hangingPunct="1">
              <a:defRPr sz="1200"/>
            </a:lvl1pPr>
          </a:lstStyle>
          <a:p>
            <a:pPr>
              <a:defRPr/>
            </a:pPr>
            <a:fld id="{C2F9C672-827B-4973-8E36-9735DDED61E1}"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5.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6.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0B39F622-BC99-0E09-B91B-7587F704B41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7713" indent="-285750">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50938" indent="-228600">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11313" indent="-228600">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73275" indent="-228600">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30475"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87675"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44875"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902075"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F2FFF8F8-E53F-487F-A215-8B557C41900E}" type="slidenum">
              <a:rPr lang="en-US" altLang="ja-JP" smtClean="0">
                <a:ea typeface="ＭＳ Ｐゴシック" panose="020B0600070205080204" pitchFamily="50" charset="-128"/>
              </a:rPr>
              <a:pPr>
                <a:spcBef>
                  <a:spcPct val="0"/>
                </a:spcBef>
              </a:pPr>
              <a:t>4</a:t>
            </a:fld>
            <a:endParaRPr lang="en-US" altLang="ja-JP">
              <a:ea typeface="ＭＳ Ｐゴシック" panose="020B0600070205080204" pitchFamily="50" charset="-128"/>
            </a:endParaRPr>
          </a:p>
        </p:txBody>
      </p:sp>
      <p:sp>
        <p:nvSpPr>
          <p:cNvPr id="8195" name="Rectangle 2">
            <a:extLst>
              <a:ext uri="{FF2B5EF4-FFF2-40B4-BE49-F238E27FC236}">
                <a16:creationId xmlns:a16="http://schemas.microsoft.com/office/drawing/2014/main" id="{EE17334D-8E2B-5FC9-DBA9-61FD09E84296}"/>
              </a:ext>
            </a:extLst>
          </p:cNvPr>
          <p:cNvSpPr>
            <a:spLocks noGrp="1" noRot="1" noChangeAspect="1" noChangeArrowheads="1" noTextEdit="1"/>
          </p:cNvSpPr>
          <p:nvPr>
            <p:ph type="sldImg"/>
          </p:nvPr>
        </p:nvSpPr>
        <p:spPr>
          <a:ln/>
        </p:spPr>
      </p:sp>
      <p:sp>
        <p:nvSpPr>
          <p:cNvPr id="8196" name="Rectangle 3">
            <a:extLst>
              <a:ext uri="{FF2B5EF4-FFF2-40B4-BE49-F238E27FC236}">
                <a16:creationId xmlns:a16="http://schemas.microsoft.com/office/drawing/2014/main" id="{D45F59F8-2D20-41C9-8D6C-81843C57687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スライド イメージ プレースホルダー 1">
            <a:extLst>
              <a:ext uri="{FF2B5EF4-FFF2-40B4-BE49-F238E27FC236}">
                <a16:creationId xmlns:a16="http://schemas.microsoft.com/office/drawing/2014/main" id="{2A2C5E18-B1F2-60E1-AFC8-54BDA52E5EEA}"/>
              </a:ext>
            </a:extLst>
          </p:cNvPr>
          <p:cNvSpPr>
            <a:spLocks noGrp="1" noRot="1" noChangeAspect="1" noChangeArrowheads="1" noTextEdit="1"/>
          </p:cNvSpPr>
          <p:nvPr>
            <p:ph type="sldImg"/>
          </p:nvPr>
        </p:nvSpPr>
        <p:spPr>
          <a:ln/>
        </p:spPr>
      </p:sp>
      <p:sp>
        <p:nvSpPr>
          <p:cNvPr id="10243" name="ノート プレースホルダー 2">
            <a:extLst>
              <a:ext uri="{FF2B5EF4-FFF2-40B4-BE49-F238E27FC236}">
                <a16:creationId xmlns:a16="http://schemas.microsoft.com/office/drawing/2014/main" id="{BA8AE4BD-229D-2821-7724-677E9D53671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latin typeface="Arial" panose="020B0604020202020204" pitchFamily="34" charset="0"/>
            </a:endParaRPr>
          </a:p>
        </p:txBody>
      </p:sp>
      <p:sp>
        <p:nvSpPr>
          <p:cNvPr id="10244" name="スライド番号プレースホルダー 3">
            <a:extLst>
              <a:ext uri="{FF2B5EF4-FFF2-40B4-BE49-F238E27FC236}">
                <a16:creationId xmlns:a16="http://schemas.microsoft.com/office/drawing/2014/main" id="{D9B09D39-E7D0-125B-35C9-8CDB40D3C91F}"/>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7713" indent="-285750">
              <a:defRPr kumimoji="1">
                <a:solidFill>
                  <a:schemeClr val="tx1"/>
                </a:solidFill>
                <a:latin typeface="Arial" panose="020B0604020202020204" pitchFamily="34" charset="0"/>
                <a:ea typeface="ＭＳ Ｐゴシック" panose="020B0600070205080204" pitchFamily="50" charset="-128"/>
              </a:defRPr>
            </a:lvl2pPr>
            <a:lvl3pPr marL="1150938" indent="-228600">
              <a:defRPr kumimoji="1">
                <a:solidFill>
                  <a:schemeClr val="tx1"/>
                </a:solidFill>
                <a:latin typeface="Arial" panose="020B0604020202020204" pitchFamily="34" charset="0"/>
                <a:ea typeface="ＭＳ Ｐゴシック" panose="020B0600070205080204" pitchFamily="50" charset="-128"/>
              </a:defRPr>
            </a:lvl3pPr>
            <a:lvl4pPr marL="1611313" indent="-228600">
              <a:defRPr kumimoji="1">
                <a:solidFill>
                  <a:schemeClr val="tx1"/>
                </a:solidFill>
                <a:latin typeface="Arial" panose="020B0604020202020204" pitchFamily="34" charset="0"/>
                <a:ea typeface="ＭＳ Ｐゴシック" panose="020B0600070205080204" pitchFamily="50" charset="-128"/>
              </a:defRPr>
            </a:lvl4pPr>
            <a:lvl5pPr marL="2073275" indent="-228600">
              <a:defRPr kumimoji="1">
                <a:solidFill>
                  <a:schemeClr val="tx1"/>
                </a:solidFill>
                <a:latin typeface="Arial" panose="020B0604020202020204" pitchFamily="34" charset="0"/>
                <a:ea typeface="ＭＳ Ｐゴシック" panose="020B0600070205080204" pitchFamily="50" charset="-128"/>
              </a:defRPr>
            </a:lvl5pPr>
            <a:lvl6pPr marL="2530475"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87675"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44875"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902075"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C5B314CD-48FD-4DAA-955B-AED892C70BC2}" type="slidenum">
              <a:rPr lang="en-US" altLang="ja-JP" smtClean="0"/>
              <a:pPr/>
              <a:t>5</a:t>
            </a:fld>
            <a:endParaRPr lang="en-US" altLang="ja-JP"/>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スライド イメージ プレースホルダー 1">
            <a:extLst>
              <a:ext uri="{FF2B5EF4-FFF2-40B4-BE49-F238E27FC236}">
                <a16:creationId xmlns:a16="http://schemas.microsoft.com/office/drawing/2014/main" id="{20493E5B-332E-6DED-4646-A1866BCDB3DB}"/>
              </a:ext>
            </a:extLst>
          </p:cNvPr>
          <p:cNvSpPr>
            <a:spLocks noGrp="1" noRot="1" noChangeAspect="1" noChangeArrowheads="1" noTextEdit="1"/>
          </p:cNvSpPr>
          <p:nvPr>
            <p:ph type="sldImg"/>
          </p:nvPr>
        </p:nvSpPr>
        <p:spPr>
          <a:ln/>
        </p:spPr>
      </p:sp>
      <p:sp>
        <p:nvSpPr>
          <p:cNvPr id="12291" name="ノート プレースホルダー 2">
            <a:extLst>
              <a:ext uri="{FF2B5EF4-FFF2-40B4-BE49-F238E27FC236}">
                <a16:creationId xmlns:a16="http://schemas.microsoft.com/office/drawing/2014/main" id="{0E0B2656-A2CB-EEA7-5413-86D0D1FFE43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latin typeface="Arial" panose="020B0604020202020204" pitchFamily="34" charset="0"/>
            </a:endParaRPr>
          </a:p>
        </p:txBody>
      </p:sp>
      <p:sp>
        <p:nvSpPr>
          <p:cNvPr id="12292" name="スライド番号プレースホルダー 3">
            <a:extLst>
              <a:ext uri="{FF2B5EF4-FFF2-40B4-BE49-F238E27FC236}">
                <a16:creationId xmlns:a16="http://schemas.microsoft.com/office/drawing/2014/main" id="{6A26D8CD-7301-C895-18B3-BA6BB3C8920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7713" indent="-285750">
              <a:defRPr kumimoji="1">
                <a:solidFill>
                  <a:schemeClr val="tx1"/>
                </a:solidFill>
                <a:latin typeface="Arial" panose="020B0604020202020204" pitchFamily="34" charset="0"/>
                <a:ea typeface="ＭＳ Ｐゴシック" panose="020B0600070205080204" pitchFamily="50" charset="-128"/>
              </a:defRPr>
            </a:lvl2pPr>
            <a:lvl3pPr marL="1150938" indent="-228600">
              <a:defRPr kumimoji="1">
                <a:solidFill>
                  <a:schemeClr val="tx1"/>
                </a:solidFill>
                <a:latin typeface="Arial" panose="020B0604020202020204" pitchFamily="34" charset="0"/>
                <a:ea typeface="ＭＳ Ｐゴシック" panose="020B0600070205080204" pitchFamily="50" charset="-128"/>
              </a:defRPr>
            </a:lvl3pPr>
            <a:lvl4pPr marL="1611313" indent="-228600">
              <a:defRPr kumimoji="1">
                <a:solidFill>
                  <a:schemeClr val="tx1"/>
                </a:solidFill>
                <a:latin typeface="Arial" panose="020B0604020202020204" pitchFamily="34" charset="0"/>
                <a:ea typeface="ＭＳ Ｐゴシック" panose="020B0600070205080204" pitchFamily="50" charset="-128"/>
              </a:defRPr>
            </a:lvl4pPr>
            <a:lvl5pPr marL="2073275" indent="-228600">
              <a:defRPr kumimoji="1">
                <a:solidFill>
                  <a:schemeClr val="tx1"/>
                </a:solidFill>
                <a:latin typeface="Arial" panose="020B0604020202020204" pitchFamily="34" charset="0"/>
                <a:ea typeface="ＭＳ Ｐゴシック" panose="020B0600070205080204" pitchFamily="50" charset="-128"/>
              </a:defRPr>
            </a:lvl5pPr>
            <a:lvl6pPr marL="2530475"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87675"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44875"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902075"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7C1A2199-8C39-4437-AC0E-48F0C43D1C42}" type="slidenum">
              <a:rPr lang="en-US" altLang="ja-JP" smtClean="0"/>
              <a:pPr/>
              <a:t>6</a:t>
            </a:fld>
            <a:endParaRPr lang="en-US" altLang="ja-JP"/>
          </a:p>
        </p:txBody>
      </p:sp>
    </p:spTree>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9938" y="2236788"/>
            <a:ext cx="8721725" cy="1543050"/>
          </a:xfrm>
        </p:spPr>
        <p:txBody>
          <a:bodyPr/>
          <a:lstStyle/>
          <a:p>
            <a:r>
              <a:rPr lang="ja-JP" altLang="en-US"/>
              <a:t>マスタ タイトルの書式設定</a:t>
            </a:r>
          </a:p>
        </p:txBody>
      </p:sp>
      <p:sp>
        <p:nvSpPr>
          <p:cNvPr id="3" name="サブタイトル 2"/>
          <p:cNvSpPr>
            <a:spLocks noGrp="1"/>
          </p:cNvSpPr>
          <p:nvPr>
            <p:ph type="subTitle" idx="1"/>
          </p:nvPr>
        </p:nvSpPr>
        <p:spPr>
          <a:xfrm>
            <a:off x="1539875" y="4079875"/>
            <a:ext cx="7181850" cy="1841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a:extLst>
              <a:ext uri="{FF2B5EF4-FFF2-40B4-BE49-F238E27FC236}">
                <a16:creationId xmlns:a16="http://schemas.microsoft.com/office/drawing/2014/main" id="{7B5A3C66-1FA0-0A75-F5A5-1916F09B9423}"/>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86FAC872-5CE6-21BD-69ED-6332FF3B9F3C}"/>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5D6510DD-1620-FAB6-0068-9AE640E3B4B6}"/>
              </a:ext>
            </a:extLst>
          </p:cNvPr>
          <p:cNvSpPr>
            <a:spLocks noGrp="1" noChangeArrowheads="1"/>
          </p:cNvSpPr>
          <p:nvPr>
            <p:ph type="sldNum" sz="quarter" idx="12"/>
          </p:nvPr>
        </p:nvSpPr>
        <p:spPr>
          <a:ln/>
        </p:spPr>
        <p:txBody>
          <a:bodyPr/>
          <a:lstStyle>
            <a:lvl1pPr>
              <a:defRPr/>
            </a:lvl1pPr>
          </a:lstStyle>
          <a:p>
            <a:pPr>
              <a:defRPr/>
            </a:pPr>
            <a:fld id="{6100040C-7A48-4743-BF23-B29DB9553836}" type="slidenum">
              <a:rPr lang="en-US" altLang="ja-JP"/>
              <a:pPr>
                <a:defRPr/>
              </a:pPr>
              <a:t>‹#›</a:t>
            </a:fld>
            <a:endParaRPr lang="en-US" altLang="ja-JP"/>
          </a:p>
        </p:txBody>
      </p:sp>
    </p:spTree>
    <p:extLst>
      <p:ext uri="{BB962C8B-B14F-4D97-AF65-F5344CB8AC3E}">
        <p14:creationId xmlns:p14="http://schemas.microsoft.com/office/powerpoint/2010/main" val="763560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291B90F7-D243-3DD5-0291-F1AC5663BBFA}"/>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FEBD0C65-B468-573F-A076-96E8BC9A4374}"/>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852C2B9B-4008-A07E-3099-4B29F7B2F160}"/>
              </a:ext>
            </a:extLst>
          </p:cNvPr>
          <p:cNvSpPr>
            <a:spLocks noGrp="1" noChangeArrowheads="1"/>
          </p:cNvSpPr>
          <p:nvPr>
            <p:ph type="sldNum" sz="quarter" idx="12"/>
          </p:nvPr>
        </p:nvSpPr>
        <p:spPr>
          <a:ln/>
        </p:spPr>
        <p:txBody>
          <a:bodyPr/>
          <a:lstStyle>
            <a:lvl1pPr>
              <a:defRPr/>
            </a:lvl1pPr>
          </a:lstStyle>
          <a:p>
            <a:pPr>
              <a:defRPr/>
            </a:pPr>
            <a:fld id="{752FB9A3-CB28-44AF-A8EE-154C040051C6}" type="slidenum">
              <a:rPr lang="en-US" altLang="ja-JP"/>
              <a:pPr>
                <a:defRPr/>
              </a:pPr>
              <a:t>‹#›</a:t>
            </a:fld>
            <a:endParaRPr lang="en-US" altLang="ja-JP"/>
          </a:p>
        </p:txBody>
      </p:sp>
    </p:spTree>
    <p:extLst>
      <p:ext uri="{BB962C8B-B14F-4D97-AF65-F5344CB8AC3E}">
        <p14:creationId xmlns:p14="http://schemas.microsoft.com/office/powerpoint/2010/main" val="12627737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440613" y="288925"/>
            <a:ext cx="2308225" cy="61436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512763" y="288925"/>
            <a:ext cx="6775450" cy="61436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DFC43938-B333-9D6D-D15F-38E6D554E690}"/>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8532434D-68EE-102F-3D31-7196C303CC24}"/>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ADDA7E6D-D0D4-A207-CDB4-8A75A2F654EE}"/>
              </a:ext>
            </a:extLst>
          </p:cNvPr>
          <p:cNvSpPr>
            <a:spLocks noGrp="1" noChangeArrowheads="1"/>
          </p:cNvSpPr>
          <p:nvPr>
            <p:ph type="sldNum" sz="quarter" idx="12"/>
          </p:nvPr>
        </p:nvSpPr>
        <p:spPr>
          <a:ln/>
        </p:spPr>
        <p:txBody>
          <a:bodyPr/>
          <a:lstStyle>
            <a:lvl1pPr>
              <a:defRPr/>
            </a:lvl1pPr>
          </a:lstStyle>
          <a:p>
            <a:pPr>
              <a:defRPr/>
            </a:pPr>
            <a:fld id="{A95EAE29-E30D-4A45-BEEC-B24B0D6A4DA7}" type="slidenum">
              <a:rPr lang="en-US" altLang="ja-JP"/>
              <a:pPr>
                <a:defRPr/>
              </a:pPr>
              <a:t>‹#›</a:t>
            </a:fld>
            <a:endParaRPr lang="en-US" altLang="ja-JP"/>
          </a:p>
        </p:txBody>
      </p:sp>
    </p:spTree>
    <p:extLst>
      <p:ext uri="{BB962C8B-B14F-4D97-AF65-F5344CB8AC3E}">
        <p14:creationId xmlns:p14="http://schemas.microsoft.com/office/powerpoint/2010/main" val="38312589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タイトル、テキスト、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12763" y="288925"/>
            <a:ext cx="9236075" cy="1200150"/>
          </a:xfrm>
        </p:spPr>
        <p:txBody>
          <a:bodyPr/>
          <a:lstStyle/>
          <a:p>
            <a:r>
              <a:rPr lang="ja-JP" altLang="en-US"/>
              <a:t>マスタ タイトルの書式設定</a:t>
            </a:r>
          </a:p>
        </p:txBody>
      </p:sp>
      <p:sp>
        <p:nvSpPr>
          <p:cNvPr id="3" name="テキスト プレースホルダ 2"/>
          <p:cNvSpPr>
            <a:spLocks noGrp="1"/>
          </p:cNvSpPr>
          <p:nvPr>
            <p:ph type="body" sz="half" idx="1"/>
          </p:nvPr>
        </p:nvSpPr>
        <p:spPr>
          <a:xfrm>
            <a:off x="512763" y="1679575"/>
            <a:ext cx="4541837" cy="47529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quarter" idx="2"/>
          </p:nvPr>
        </p:nvSpPr>
        <p:spPr>
          <a:xfrm>
            <a:off x="5207000" y="1679575"/>
            <a:ext cx="4541838" cy="2300288"/>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 4"/>
          <p:cNvSpPr>
            <a:spLocks noGrp="1"/>
          </p:cNvSpPr>
          <p:nvPr>
            <p:ph sz="quarter" idx="3"/>
          </p:nvPr>
        </p:nvSpPr>
        <p:spPr>
          <a:xfrm>
            <a:off x="5207000" y="4132263"/>
            <a:ext cx="4541838" cy="2300287"/>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Rectangle 4">
            <a:extLst>
              <a:ext uri="{FF2B5EF4-FFF2-40B4-BE49-F238E27FC236}">
                <a16:creationId xmlns:a16="http://schemas.microsoft.com/office/drawing/2014/main" id="{C0F8E5F9-F7BA-FF30-E071-1A9EA4D7F769}"/>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7" name="Rectangle 5">
            <a:extLst>
              <a:ext uri="{FF2B5EF4-FFF2-40B4-BE49-F238E27FC236}">
                <a16:creationId xmlns:a16="http://schemas.microsoft.com/office/drawing/2014/main" id="{54021627-C63C-DCAC-D7F7-F882D2DCD339}"/>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8" name="Rectangle 6">
            <a:extLst>
              <a:ext uri="{FF2B5EF4-FFF2-40B4-BE49-F238E27FC236}">
                <a16:creationId xmlns:a16="http://schemas.microsoft.com/office/drawing/2014/main" id="{4A22D8DD-8B03-9904-EBFE-434C6B2682AB}"/>
              </a:ext>
            </a:extLst>
          </p:cNvPr>
          <p:cNvSpPr>
            <a:spLocks noGrp="1" noChangeArrowheads="1"/>
          </p:cNvSpPr>
          <p:nvPr>
            <p:ph type="sldNum" sz="quarter" idx="12"/>
          </p:nvPr>
        </p:nvSpPr>
        <p:spPr>
          <a:ln/>
        </p:spPr>
        <p:txBody>
          <a:bodyPr/>
          <a:lstStyle>
            <a:lvl1pPr>
              <a:defRPr/>
            </a:lvl1pPr>
          </a:lstStyle>
          <a:p>
            <a:pPr>
              <a:defRPr/>
            </a:pPr>
            <a:fld id="{19CE478A-4591-4E1E-90F2-EAE09DFD3F0C}" type="slidenum">
              <a:rPr lang="en-US" altLang="ja-JP"/>
              <a:pPr>
                <a:defRPr/>
              </a:pPr>
              <a:t>‹#›</a:t>
            </a:fld>
            <a:endParaRPr lang="en-US" altLang="ja-JP"/>
          </a:p>
        </p:txBody>
      </p:sp>
    </p:spTree>
    <p:extLst>
      <p:ext uri="{BB962C8B-B14F-4D97-AF65-F5344CB8AC3E}">
        <p14:creationId xmlns:p14="http://schemas.microsoft.com/office/powerpoint/2010/main" val="18471756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6060DF39-0A42-D265-7722-98185757CA93}"/>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6E36569E-CE32-D3D0-5E0D-FF1862E3FB96}"/>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BAF2BF83-5989-18ED-754A-1872D0BE685E}"/>
              </a:ext>
            </a:extLst>
          </p:cNvPr>
          <p:cNvSpPr>
            <a:spLocks noGrp="1" noChangeArrowheads="1"/>
          </p:cNvSpPr>
          <p:nvPr>
            <p:ph type="sldNum" sz="quarter" idx="12"/>
          </p:nvPr>
        </p:nvSpPr>
        <p:spPr>
          <a:ln/>
        </p:spPr>
        <p:txBody>
          <a:bodyPr/>
          <a:lstStyle>
            <a:lvl1pPr>
              <a:defRPr/>
            </a:lvl1pPr>
          </a:lstStyle>
          <a:p>
            <a:pPr>
              <a:defRPr/>
            </a:pPr>
            <a:fld id="{765AE498-066A-40E8-9718-EB052C31A178}" type="slidenum">
              <a:rPr lang="en-US" altLang="ja-JP"/>
              <a:pPr>
                <a:defRPr/>
              </a:pPr>
              <a:t>‹#›</a:t>
            </a:fld>
            <a:endParaRPr lang="en-US" altLang="ja-JP"/>
          </a:p>
        </p:txBody>
      </p:sp>
    </p:spTree>
    <p:extLst>
      <p:ext uri="{BB962C8B-B14F-4D97-AF65-F5344CB8AC3E}">
        <p14:creationId xmlns:p14="http://schemas.microsoft.com/office/powerpoint/2010/main" val="7226538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11213" y="4627563"/>
            <a:ext cx="8721725" cy="1430337"/>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811213" y="3052763"/>
            <a:ext cx="8721725" cy="15748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a:extLst>
              <a:ext uri="{FF2B5EF4-FFF2-40B4-BE49-F238E27FC236}">
                <a16:creationId xmlns:a16="http://schemas.microsoft.com/office/drawing/2014/main" id="{338F2EA3-1C5A-2C35-7135-39BD6F1F0040}"/>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83D5578B-C482-0040-E15F-60968F9B3708}"/>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2C54C45F-C208-A5E8-66EB-054B79A733BA}"/>
              </a:ext>
            </a:extLst>
          </p:cNvPr>
          <p:cNvSpPr>
            <a:spLocks noGrp="1" noChangeArrowheads="1"/>
          </p:cNvSpPr>
          <p:nvPr>
            <p:ph type="sldNum" sz="quarter" idx="12"/>
          </p:nvPr>
        </p:nvSpPr>
        <p:spPr>
          <a:ln/>
        </p:spPr>
        <p:txBody>
          <a:bodyPr/>
          <a:lstStyle>
            <a:lvl1pPr>
              <a:defRPr/>
            </a:lvl1pPr>
          </a:lstStyle>
          <a:p>
            <a:pPr>
              <a:defRPr/>
            </a:pPr>
            <a:fld id="{A1D07BD4-E715-44EF-A222-139BACADF001}" type="slidenum">
              <a:rPr lang="en-US" altLang="ja-JP"/>
              <a:pPr>
                <a:defRPr/>
              </a:pPr>
              <a:t>‹#›</a:t>
            </a:fld>
            <a:endParaRPr lang="en-US" altLang="ja-JP"/>
          </a:p>
        </p:txBody>
      </p:sp>
    </p:spTree>
    <p:extLst>
      <p:ext uri="{BB962C8B-B14F-4D97-AF65-F5344CB8AC3E}">
        <p14:creationId xmlns:p14="http://schemas.microsoft.com/office/powerpoint/2010/main" val="20547618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512763" y="1679575"/>
            <a:ext cx="4541837" cy="4752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207000" y="1679575"/>
            <a:ext cx="4541838" cy="4752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a:extLst>
              <a:ext uri="{FF2B5EF4-FFF2-40B4-BE49-F238E27FC236}">
                <a16:creationId xmlns:a16="http://schemas.microsoft.com/office/drawing/2014/main" id="{422E18D0-FDDE-E2F1-B592-D2BE163A84E1}"/>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D4E26761-2751-81F7-3E80-F1CD729DAD2F}"/>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D253B0A6-2AA8-BA7C-8FA8-984865278B13}"/>
              </a:ext>
            </a:extLst>
          </p:cNvPr>
          <p:cNvSpPr>
            <a:spLocks noGrp="1" noChangeArrowheads="1"/>
          </p:cNvSpPr>
          <p:nvPr>
            <p:ph type="sldNum" sz="quarter" idx="12"/>
          </p:nvPr>
        </p:nvSpPr>
        <p:spPr>
          <a:ln/>
        </p:spPr>
        <p:txBody>
          <a:bodyPr/>
          <a:lstStyle>
            <a:lvl1pPr>
              <a:defRPr/>
            </a:lvl1pPr>
          </a:lstStyle>
          <a:p>
            <a:pPr>
              <a:defRPr/>
            </a:pPr>
            <a:fld id="{6F49D44D-1878-4750-BED2-59300DB76A80}" type="slidenum">
              <a:rPr lang="en-US" altLang="ja-JP"/>
              <a:pPr>
                <a:defRPr/>
              </a:pPr>
              <a:t>‹#›</a:t>
            </a:fld>
            <a:endParaRPr lang="en-US" altLang="ja-JP"/>
          </a:p>
        </p:txBody>
      </p:sp>
    </p:spTree>
    <p:extLst>
      <p:ext uri="{BB962C8B-B14F-4D97-AF65-F5344CB8AC3E}">
        <p14:creationId xmlns:p14="http://schemas.microsoft.com/office/powerpoint/2010/main" val="2632495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512763" y="1611313"/>
            <a:ext cx="4533900" cy="6731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512763" y="2284413"/>
            <a:ext cx="4533900" cy="41481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213350" y="1611313"/>
            <a:ext cx="4535488" cy="6731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213350" y="2284413"/>
            <a:ext cx="4535488" cy="41481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a:extLst>
              <a:ext uri="{FF2B5EF4-FFF2-40B4-BE49-F238E27FC236}">
                <a16:creationId xmlns:a16="http://schemas.microsoft.com/office/drawing/2014/main" id="{0EFF35C8-D9DB-65A3-67FC-86DCDD64FF2F}"/>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a:extLst>
              <a:ext uri="{FF2B5EF4-FFF2-40B4-BE49-F238E27FC236}">
                <a16:creationId xmlns:a16="http://schemas.microsoft.com/office/drawing/2014/main" id="{0E8C41C8-8FC1-E7E8-FA93-0CCECFF3518B}"/>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a:extLst>
              <a:ext uri="{FF2B5EF4-FFF2-40B4-BE49-F238E27FC236}">
                <a16:creationId xmlns:a16="http://schemas.microsoft.com/office/drawing/2014/main" id="{8F68956C-145C-884E-35C3-37C057F0C1E9}"/>
              </a:ext>
            </a:extLst>
          </p:cNvPr>
          <p:cNvSpPr>
            <a:spLocks noGrp="1" noChangeArrowheads="1"/>
          </p:cNvSpPr>
          <p:nvPr>
            <p:ph type="sldNum" sz="quarter" idx="12"/>
          </p:nvPr>
        </p:nvSpPr>
        <p:spPr>
          <a:ln/>
        </p:spPr>
        <p:txBody>
          <a:bodyPr/>
          <a:lstStyle>
            <a:lvl1pPr>
              <a:defRPr/>
            </a:lvl1pPr>
          </a:lstStyle>
          <a:p>
            <a:pPr>
              <a:defRPr/>
            </a:pPr>
            <a:fld id="{B0DF820E-37AB-4CCB-BC16-C046717FF341}" type="slidenum">
              <a:rPr lang="en-US" altLang="ja-JP"/>
              <a:pPr>
                <a:defRPr/>
              </a:pPr>
              <a:t>‹#›</a:t>
            </a:fld>
            <a:endParaRPr lang="en-US" altLang="ja-JP"/>
          </a:p>
        </p:txBody>
      </p:sp>
    </p:spTree>
    <p:extLst>
      <p:ext uri="{BB962C8B-B14F-4D97-AF65-F5344CB8AC3E}">
        <p14:creationId xmlns:p14="http://schemas.microsoft.com/office/powerpoint/2010/main" val="35857086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a:extLst>
              <a:ext uri="{FF2B5EF4-FFF2-40B4-BE49-F238E27FC236}">
                <a16:creationId xmlns:a16="http://schemas.microsoft.com/office/drawing/2014/main" id="{3DB70959-81B3-0BBE-902D-6A6A9508A267}"/>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a:extLst>
              <a:ext uri="{FF2B5EF4-FFF2-40B4-BE49-F238E27FC236}">
                <a16:creationId xmlns:a16="http://schemas.microsoft.com/office/drawing/2014/main" id="{A71D0AC9-E905-01CA-F9AC-C0F51243239A}"/>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a:extLst>
              <a:ext uri="{FF2B5EF4-FFF2-40B4-BE49-F238E27FC236}">
                <a16:creationId xmlns:a16="http://schemas.microsoft.com/office/drawing/2014/main" id="{37F07386-30DD-4CA0-F0C6-9535210EA19A}"/>
              </a:ext>
            </a:extLst>
          </p:cNvPr>
          <p:cNvSpPr>
            <a:spLocks noGrp="1" noChangeArrowheads="1"/>
          </p:cNvSpPr>
          <p:nvPr>
            <p:ph type="sldNum" sz="quarter" idx="12"/>
          </p:nvPr>
        </p:nvSpPr>
        <p:spPr>
          <a:ln/>
        </p:spPr>
        <p:txBody>
          <a:bodyPr/>
          <a:lstStyle>
            <a:lvl1pPr>
              <a:defRPr/>
            </a:lvl1pPr>
          </a:lstStyle>
          <a:p>
            <a:pPr>
              <a:defRPr/>
            </a:pPr>
            <a:fld id="{81CD9BD3-628F-49D0-802A-7F9AA5303904}" type="slidenum">
              <a:rPr lang="en-US" altLang="ja-JP"/>
              <a:pPr>
                <a:defRPr/>
              </a:pPr>
              <a:t>‹#›</a:t>
            </a:fld>
            <a:endParaRPr lang="en-US" altLang="ja-JP"/>
          </a:p>
        </p:txBody>
      </p:sp>
    </p:spTree>
    <p:extLst>
      <p:ext uri="{BB962C8B-B14F-4D97-AF65-F5344CB8AC3E}">
        <p14:creationId xmlns:p14="http://schemas.microsoft.com/office/powerpoint/2010/main" val="15892534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FD6390B-60D6-C754-0530-6C3C61BC8DC9}"/>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a:extLst>
              <a:ext uri="{FF2B5EF4-FFF2-40B4-BE49-F238E27FC236}">
                <a16:creationId xmlns:a16="http://schemas.microsoft.com/office/drawing/2014/main" id="{877EF288-DF1E-E87E-EA2B-5CD7148DB8A8}"/>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a:extLst>
              <a:ext uri="{FF2B5EF4-FFF2-40B4-BE49-F238E27FC236}">
                <a16:creationId xmlns:a16="http://schemas.microsoft.com/office/drawing/2014/main" id="{5D36976D-93CF-C7B2-E648-12C508684610}"/>
              </a:ext>
            </a:extLst>
          </p:cNvPr>
          <p:cNvSpPr>
            <a:spLocks noGrp="1" noChangeArrowheads="1"/>
          </p:cNvSpPr>
          <p:nvPr>
            <p:ph type="sldNum" sz="quarter" idx="12"/>
          </p:nvPr>
        </p:nvSpPr>
        <p:spPr>
          <a:ln/>
        </p:spPr>
        <p:txBody>
          <a:bodyPr/>
          <a:lstStyle>
            <a:lvl1pPr>
              <a:defRPr/>
            </a:lvl1pPr>
          </a:lstStyle>
          <a:p>
            <a:pPr>
              <a:defRPr/>
            </a:pPr>
            <a:fld id="{6DC5FFA4-292D-415C-A20B-D4EBEEC8A3F8}" type="slidenum">
              <a:rPr lang="en-US" altLang="ja-JP"/>
              <a:pPr>
                <a:defRPr/>
              </a:pPr>
              <a:t>‹#›</a:t>
            </a:fld>
            <a:endParaRPr lang="en-US" altLang="ja-JP"/>
          </a:p>
        </p:txBody>
      </p:sp>
    </p:spTree>
    <p:extLst>
      <p:ext uri="{BB962C8B-B14F-4D97-AF65-F5344CB8AC3E}">
        <p14:creationId xmlns:p14="http://schemas.microsoft.com/office/powerpoint/2010/main" val="3760564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12763" y="287338"/>
            <a:ext cx="3376612" cy="121920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4011613" y="287338"/>
            <a:ext cx="5737225" cy="61452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512763" y="1506538"/>
            <a:ext cx="3376612" cy="49260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a:extLst>
              <a:ext uri="{FF2B5EF4-FFF2-40B4-BE49-F238E27FC236}">
                <a16:creationId xmlns:a16="http://schemas.microsoft.com/office/drawing/2014/main" id="{DDC696AE-B9F7-3DE4-E3F9-C70863531F3A}"/>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2C77A6A9-E083-2ECF-E405-F7D859701768}"/>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EFF278A5-DFE0-203B-EB2F-235C11CAEAEA}"/>
              </a:ext>
            </a:extLst>
          </p:cNvPr>
          <p:cNvSpPr>
            <a:spLocks noGrp="1" noChangeArrowheads="1"/>
          </p:cNvSpPr>
          <p:nvPr>
            <p:ph type="sldNum" sz="quarter" idx="12"/>
          </p:nvPr>
        </p:nvSpPr>
        <p:spPr>
          <a:ln/>
        </p:spPr>
        <p:txBody>
          <a:bodyPr/>
          <a:lstStyle>
            <a:lvl1pPr>
              <a:defRPr/>
            </a:lvl1pPr>
          </a:lstStyle>
          <a:p>
            <a:pPr>
              <a:defRPr/>
            </a:pPr>
            <a:fld id="{CFF7060C-4EAC-491F-A842-082CCD8658EE}" type="slidenum">
              <a:rPr lang="en-US" altLang="ja-JP"/>
              <a:pPr>
                <a:defRPr/>
              </a:pPr>
              <a:t>‹#›</a:t>
            </a:fld>
            <a:endParaRPr lang="en-US" altLang="ja-JP"/>
          </a:p>
        </p:txBody>
      </p:sp>
    </p:spTree>
    <p:extLst>
      <p:ext uri="{BB962C8B-B14F-4D97-AF65-F5344CB8AC3E}">
        <p14:creationId xmlns:p14="http://schemas.microsoft.com/office/powerpoint/2010/main" val="13448230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11363" y="5040313"/>
            <a:ext cx="6156325" cy="595312"/>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2011363" y="642938"/>
            <a:ext cx="6156325" cy="43211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2011363" y="5635625"/>
            <a:ext cx="6156325" cy="8445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a:extLst>
              <a:ext uri="{FF2B5EF4-FFF2-40B4-BE49-F238E27FC236}">
                <a16:creationId xmlns:a16="http://schemas.microsoft.com/office/drawing/2014/main" id="{264C85F7-37F9-F8ED-56E4-C59D9E963BC6}"/>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3335CDAA-45DD-77AC-232A-BB2AD3840876}"/>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33B3E657-EB9F-EEB4-84F4-90D7E50E4013}"/>
              </a:ext>
            </a:extLst>
          </p:cNvPr>
          <p:cNvSpPr>
            <a:spLocks noGrp="1" noChangeArrowheads="1"/>
          </p:cNvSpPr>
          <p:nvPr>
            <p:ph type="sldNum" sz="quarter" idx="12"/>
          </p:nvPr>
        </p:nvSpPr>
        <p:spPr>
          <a:ln/>
        </p:spPr>
        <p:txBody>
          <a:bodyPr/>
          <a:lstStyle>
            <a:lvl1pPr>
              <a:defRPr/>
            </a:lvl1pPr>
          </a:lstStyle>
          <a:p>
            <a:pPr>
              <a:defRPr/>
            </a:pPr>
            <a:fld id="{E7FC353C-9C21-4A18-B263-DD5CD28EF313}" type="slidenum">
              <a:rPr lang="en-US" altLang="ja-JP"/>
              <a:pPr>
                <a:defRPr/>
              </a:pPr>
              <a:t>‹#›</a:t>
            </a:fld>
            <a:endParaRPr lang="en-US" altLang="ja-JP"/>
          </a:p>
        </p:txBody>
      </p:sp>
    </p:spTree>
    <p:extLst>
      <p:ext uri="{BB962C8B-B14F-4D97-AF65-F5344CB8AC3E}">
        <p14:creationId xmlns:p14="http://schemas.microsoft.com/office/powerpoint/2010/main" val="2753593861"/>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969D13F7-128B-3ADC-296E-EA86BDDF69D3}"/>
              </a:ext>
            </a:extLst>
          </p:cNvPr>
          <p:cNvSpPr>
            <a:spLocks noGrp="1" noChangeArrowheads="1"/>
          </p:cNvSpPr>
          <p:nvPr>
            <p:ph type="title"/>
          </p:nvPr>
        </p:nvSpPr>
        <p:spPr bwMode="auto">
          <a:xfrm>
            <a:off x="512763" y="288925"/>
            <a:ext cx="923607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779" tIns="49890" rIns="99779" bIns="49890" numCol="1" anchor="ctr" anchorCtr="0" compatLnSpc="1">
            <a:prstTxWarp prst="textNoShape">
              <a:avLst/>
            </a:prstTxWarp>
          </a:bodyPr>
          <a:lstStyle/>
          <a:p>
            <a:pPr lvl="0"/>
            <a:r>
              <a:rPr lang="ja-JP" altLang="en-US"/>
              <a:t>マスタ タイトルの書式設定</a:t>
            </a:r>
          </a:p>
        </p:txBody>
      </p:sp>
      <p:sp>
        <p:nvSpPr>
          <p:cNvPr id="1027" name="Rectangle 3">
            <a:extLst>
              <a:ext uri="{FF2B5EF4-FFF2-40B4-BE49-F238E27FC236}">
                <a16:creationId xmlns:a16="http://schemas.microsoft.com/office/drawing/2014/main" id="{2FFA6B1A-D43B-B847-7335-033D172554C1}"/>
              </a:ext>
            </a:extLst>
          </p:cNvPr>
          <p:cNvSpPr>
            <a:spLocks noGrp="1" noChangeArrowheads="1"/>
          </p:cNvSpPr>
          <p:nvPr>
            <p:ph type="body" idx="1"/>
          </p:nvPr>
        </p:nvSpPr>
        <p:spPr bwMode="auto">
          <a:xfrm>
            <a:off x="512763" y="1679575"/>
            <a:ext cx="9236075" cy="475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779" tIns="49890" rIns="99779" bIns="4989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5604" name="Rectangle 4">
            <a:extLst>
              <a:ext uri="{FF2B5EF4-FFF2-40B4-BE49-F238E27FC236}">
                <a16:creationId xmlns:a16="http://schemas.microsoft.com/office/drawing/2014/main" id="{E18725CB-2052-63D2-71B0-7ED52E93D3AE}"/>
              </a:ext>
            </a:extLst>
          </p:cNvPr>
          <p:cNvSpPr>
            <a:spLocks noGrp="1" noChangeArrowheads="1"/>
          </p:cNvSpPr>
          <p:nvPr>
            <p:ph type="dt" sz="half" idx="2"/>
          </p:nvPr>
        </p:nvSpPr>
        <p:spPr bwMode="auto">
          <a:xfrm>
            <a:off x="512763" y="6557963"/>
            <a:ext cx="2393950" cy="500062"/>
          </a:xfrm>
          <a:prstGeom prst="rect">
            <a:avLst/>
          </a:prstGeom>
          <a:noFill/>
          <a:ln w="9525">
            <a:noFill/>
            <a:miter lim="800000"/>
            <a:headEnd/>
            <a:tailEnd/>
          </a:ln>
          <a:effectLst/>
        </p:spPr>
        <p:txBody>
          <a:bodyPr vert="horz" wrap="square" lIns="99779" tIns="49890" rIns="99779" bIns="49890" numCol="1" anchor="t" anchorCtr="0" compatLnSpc="1">
            <a:prstTxWarp prst="textNoShape">
              <a:avLst/>
            </a:prstTxWarp>
          </a:bodyPr>
          <a:lstStyle>
            <a:lvl1pPr eaLnBrk="1" hangingPunct="1">
              <a:defRPr sz="1500">
                <a:latin typeface="Arial" charset="0"/>
                <a:ea typeface="ＭＳ Ｐゴシック" charset="-128"/>
              </a:defRPr>
            </a:lvl1pPr>
          </a:lstStyle>
          <a:p>
            <a:pPr>
              <a:defRPr/>
            </a:pPr>
            <a:endParaRPr lang="en-US" altLang="ja-JP"/>
          </a:p>
        </p:txBody>
      </p:sp>
      <p:sp>
        <p:nvSpPr>
          <p:cNvPr id="25605" name="Rectangle 5">
            <a:extLst>
              <a:ext uri="{FF2B5EF4-FFF2-40B4-BE49-F238E27FC236}">
                <a16:creationId xmlns:a16="http://schemas.microsoft.com/office/drawing/2014/main" id="{AB8333EA-E163-7203-15D6-CB3B175E1829}"/>
              </a:ext>
            </a:extLst>
          </p:cNvPr>
          <p:cNvSpPr>
            <a:spLocks noGrp="1" noChangeArrowheads="1"/>
          </p:cNvSpPr>
          <p:nvPr>
            <p:ph type="ftr" sz="quarter" idx="3"/>
          </p:nvPr>
        </p:nvSpPr>
        <p:spPr bwMode="auto">
          <a:xfrm>
            <a:off x="3506788" y="6557963"/>
            <a:ext cx="3248025" cy="500062"/>
          </a:xfrm>
          <a:prstGeom prst="rect">
            <a:avLst/>
          </a:prstGeom>
          <a:noFill/>
          <a:ln w="9525">
            <a:noFill/>
            <a:miter lim="800000"/>
            <a:headEnd/>
            <a:tailEnd/>
          </a:ln>
          <a:effectLst/>
        </p:spPr>
        <p:txBody>
          <a:bodyPr vert="horz" wrap="square" lIns="99779" tIns="49890" rIns="99779" bIns="49890" numCol="1" anchor="t" anchorCtr="0" compatLnSpc="1">
            <a:prstTxWarp prst="textNoShape">
              <a:avLst/>
            </a:prstTxWarp>
          </a:bodyPr>
          <a:lstStyle>
            <a:lvl1pPr algn="ctr" eaLnBrk="1" hangingPunct="1">
              <a:defRPr sz="1500">
                <a:latin typeface="Arial" charset="0"/>
                <a:ea typeface="ＭＳ Ｐゴシック" charset="-128"/>
              </a:defRPr>
            </a:lvl1pPr>
          </a:lstStyle>
          <a:p>
            <a:pPr>
              <a:defRPr/>
            </a:pPr>
            <a:endParaRPr lang="en-US" altLang="ja-JP"/>
          </a:p>
        </p:txBody>
      </p:sp>
      <p:sp>
        <p:nvSpPr>
          <p:cNvPr id="25606" name="Rectangle 6">
            <a:extLst>
              <a:ext uri="{FF2B5EF4-FFF2-40B4-BE49-F238E27FC236}">
                <a16:creationId xmlns:a16="http://schemas.microsoft.com/office/drawing/2014/main" id="{1D7A7348-4D56-C3A7-837A-D2F7C20925A3}"/>
              </a:ext>
            </a:extLst>
          </p:cNvPr>
          <p:cNvSpPr>
            <a:spLocks noGrp="1" noChangeArrowheads="1"/>
          </p:cNvSpPr>
          <p:nvPr>
            <p:ph type="sldNum" sz="quarter" idx="4"/>
          </p:nvPr>
        </p:nvSpPr>
        <p:spPr bwMode="auto">
          <a:xfrm>
            <a:off x="7354888" y="6557963"/>
            <a:ext cx="2393950" cy="500062"/>
          </a:xfrm>
          <a:prstGeom prst="rect">
            <a:avLst/>
          </a:prstGeom>
          <a:noFill/>
          <a:ln w="9525">
            <a:noFill/>
            <a:miter lim="800000"/>
            <a:headEnd/>
            <a:tailEnd/>
          </a:ln>
          <a:effectLst/>
        </p:spPr>
        <p:txBody>
          <a:bodyPr vert="horz" wrap="square" lIns="99779" tIns="49890" rIns="99779" bIns="49890" numCol="1" anchor="t" anchorCtr="0" compatLnSpc="1">
            <a:prstTxWarp prst="textNoShape">
              <a:avLst/>
            </a:prstTxWarp>
          </a:bodyPr>
          <a:lstStyle>
            <a:lvl1pPr algn="r" eaLnBrk="1" hangingPunct="1">
              <a:defRPr sz="1500"/>
            </a:lvl1pPr>
          </a:lstStyle>
          <a:p>
            <a:pPr>
              <a:defRPr/>
            </a:pPr>
            <a:fld id="{5585A682-0BAE-4E96-A64B-888F53DFB956}"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 id="2147483665" r:id="rId11"/>
    <p:sldLayoutId id="2147483666" r:id="rId12"/>
  </p:sldLayoutIdLst>
  <p:hf hdr="0" ftr="0" dt="0"/>
  <p:txStyles>
    <p:titleStyle>
      <a:lvl1pPr algn="ctr" defTabSz="998538" rtl="0" eaLnBrk="0" fontAlgn="base" hangingPunct="0">
        <a:spcBef>
          <a:spcPct val="0"/>
        </a:spcBef>
        <a:spcAft>
          <a:spcPct val="0"/>
        </a:spcAft>
        <a:defRPr kumimoji="1" sz="4800">
          <a:solidFill>
            <a:schemeClr val="tx2"/>
          </a:solidFill>
          <a:latin typeface="+mj-lt"/>
          <a:ea typeface="+mj-ea"/>
          <a:cs typeface="+mj-cs"/>
        </a:defRPr>
      </a:lvl1pPr>
      <a:lvl2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2pPr>
      <a:lvl3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3pPr>
      <a:lvl4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4pPr>
      <a:lvl5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5pPr>
      <a:lvl6pPr marL="457200" algn="ctr" defTabSz="998538" rtl="0" fontAlgn="base">
        <a:spcBef>
          <a:spcPct val="0"/>
        </a:spcBef>
        <a:spcAft>
          <a:spcPct val="0"/>
        </a:spcAft>
        <a:defRPr kumimoji="1" sz="4800">
          <a:solidFill>
            <a:schemeClr val="tx2"/>
          </a:solidFill>
          <a:latin typeface="Arial" charset="0"/>
          <a:ea typeface="ＭＳ Ｐゴシック" pitchFamily="50" charset="-128"/>
        </a:defRPr>
      </a:lvl6pPr>
      <a:lvl7pPr marL="914400" algn="ctr" defTabSz="998538" rtl="0" fontAlgn="base">
        <a:spcBef>
          <a:spcPct val="0"/>
        </a:spcBef>
        <a:spcAft>
          <a:spcPct val="0"/>
        </a:spcAft>
        <a:defRPr kumimoji="1" sz="4800">
          <a:solidFill>
            <a:schemeClr val="tx2"/>
          </a:solidFill>
          <a:latin typeface="Arial" charset="0"/>
          <a:ea typeface="ＭＳ Ｐゴシック" pitchFamily="50" charset="-128"/>
        </a:defRPr>
      </a:lvl7pPr>
      <a:lvl8pPr marL="1371600" algn="ctr" defTabSz="998538" rtl="0" fontAlgn="base">
        <a:spcBef>
          <a:spcPct val="0"/>
        </a:spcBef>
        <a:spcAft>
          <a:spcPct val="0"/>
        </a:spcAft>
        <a:defRPr kumimoji="1" sz="4800">
          <a:solidFill>
            <a:schemeClr val="tx2"/>
          </a:solidFill>
          <a:latin typeface="Arial" charset="0"/>
          <a:ea typeface="ＭＳ Ｐゴシック" pitchFamily="50" charset="-128"/>
        </a:defRPr>
      </a:lvl8pPr>
      <a:lvl9pPr marL="1828800" algn="ctr" defTabSz="998538" rtl="0" fontAlgn="base">
        <a:spcBef>
          <a:spcPct val="0"/>
        </a:spcBef>
        <a:spcAft>
          <a:spcPct val="0"/>
        </a:spcAft>
        <a:defRPr kumimoji="1" sz="4800">
          <a:solidFill>
            <a:schemeClr val="tx2"/>
          </a:solidFill>
          <a:latin typeface="Arial" charset="0"/>
          <a:ea typeface="ＭＳ Ｐゴシック" pitchFamily="50" charset="-128"/>
        </a:defRPr>
      </a:lvl9pPr>
    </p:titleStyle>
    <p:bodyStyle>
      <a:lvl1pPr marL="374650" indent="-374650" algn="l" defTabSz="998538" rtl="0" eaLnBrk="0" fontAlgn="base" hangingPunct="0">
        <a:spcBef>
          <a:spcPct val="20000"/>
        </a:spcBef>
        <a:spcAft>
          <a:spcPct val="0"/>
        </a:spcAft>
        <a:buChar char="•"/>
        <a:defRPr kumimoji="1" sz="3500">
          <a:solidFill>
            <a:schemeClr val="tx1"/>
          </a:solidFill>
          <a:latin typeface="+mn-lt"/>
          <a:ea typeface="+mn-ea"/>
          <a:cs typeface="+mn-cs"/>
        </a:defRPr>
      </a:lvl1pPr>
      <a:lvl2pPr marL="811213" indent="-312738" algn="l" defTabSz="998538" rtl="0" eaLnBrk="0" fontAlgn="base" hangingPunct="0">
        <a:spcBef>
          <a:spcPct val="20000"/>
        </a:spcBef>
        <a:spcAft>
          <a:spcPct val="0"/>
        </a:spcAft>
        <a:buChar char="–"/>
        <a:defRPr kumimoji="1" sz="3100">
          <a:solidFill>
            <a:schemeClr val="tx1"/>
          </a:solidFill>
          <a:latin typeface="+mn-lt"/>
          <a:ea typeface="+mn-ea"/>
        </a:defRPr>
      </a:lvl2pPr>
      <a:lvl3pPr marL="1247775" indent="-249238" algn="l" defTabSz="998538" rtl="0" eaLnBrk="0" fontAlgn="base" hangingPunct="0">
        <a:spcBef>
          <a:spcPct val="20000"/>
        </a:spcBef>
        <a:spcAft>
          <a:spcPct val="0"/>
        </a:spcAft>
        <a:buChar char="•"/>
        <a:defRPr kumimoji="1" sz="2600">
          <a:solidFill>
            <a:schemeClr val="tx1"/>
          </a:solidFill>
          <a:latin typeface="+mn-lt"/>
          <a:ea typeface="+mn-ea"/>
        </a:defRPr>
      </a:lvl3pPr>
      <a:lvl4pPr marL="1746250" indent="-249238" algn="l" defTabSz="998538" rtl="0" eaLnBrk="0" fontAlgn="base" hangingPunct="0">
        <a:spcBef>
          <a:spcPct val="20000"/>
        </a:spcBef>
        <a:spcAft>
          <a:spcPct val="0"/>
        </a:spcAft>
        <a:buChar char="–"/>
        <a:defRPr kumimoji="1" sz="2200">
          <a:solidFill>
            <a:schemeClr val="tx1"/>
          </a:solidFill>
          <a:latin typeface="+mn-lt"/>
          <a:ea typeface="+mn-ea"/>
        </a:defRPr>
      </a:lvl4pPr>
      <a:lvl5pPr marL="2244725" indent="-249238" algn="l" defTabSz="998538" rtl="0" eaLnBrk="0" fontAlgn="base" hangingPunct="0">
        <a:spcBef>
          <a:spcPct val="20000"/>
        </a:spcBef>
        <a:spcAft>
          <a:spcPct val="0"/>
        </a:spcAft>
        <a:buChar char="»"/>
        <a:defRPr kumimoji="1" sz="2200">
          <a:solidFill>
            <a:schemeClr val="tx1"/>
          </a:solidFill>
          <a:latin typeface="+mn-lt"/>
          <a:ea typeface="+mn-ea"/>
        </a:defRPr>
      </a:lvl5pPr>
      <a:lvl6pPr marL="2701925" indent="-249238" algn="l" defTabSz="998538" rtl="0" fontAlgn="base">
        <a:spcBef>
          <a:spcPct val="20000"/>
        </a:spcBef>
        <a:spcAft>
          <a:spcPct val="0"/>
        </a:spcAft>
        <a:buChar char="»"/>
        <a:defRPr kumimoji="1" sz="2200">
          <a:solidFill>
            <a:schemeClr val="tx1"/>
          </a:solidFill>
          <a:latin typeface="+mn-lt"/>
          <a:ea typeface="+mn-ea"/>
        </a:defRPr>
      </a:lvl6pPr>
      <a:lvl7pPr marL="3159125" indent="-249238" algn="l" defTabSz="998538" rtl="0" fontAlgn="base">
        <a:spcBef>
          <a:spcPct val="20000"/>
        </a:spcBef>
        <a:spcAft>
          <a:spcPct val="0"/>
        </a:spcAft>
        <a:buChar char="»"/>
        <a:defRPr kumimoji="1" sz="2200">
          <a:solidFill>
            <a:schemeClr val="tx1"/>
          </a:solidFill>
          <a:latin typeface="+mn-lt"/>
          <a:ea typeface="+mn-ea"/>
        </a:defRPr>
      </a:lvl7pPr>
      <a:lvl8pPr marL="3616325" indent="-249238" algn="l" defTabSz="998538" rtl="0" fontAlgn="base">
        <a:spcBef>
          <a:spcPct val="20000"/>
        </a:spcBef>
        <a:spcAft>
          <a:spcPct val="0"/>
        </a:spcAft>
        <a:buChar char="»"/>
        <a:defRPr kumimoji="1" sz="2200">
          <a:solidFill>
            <a:schemeClr val="tx1"/>
          </a:solidFill>
          <a:latin typeface="+mn-lt"/>
          <a:ea typeface="+mn-ea"/>
        </a:defRPr>
      </a:lvl8pPr>
      <a:lvl9pPr marL="4073525" indent="-249238" algn="l" defTabSz="998538" rtl="0" fontAlgn="base">
        <a:spcBef>
          <a:spcPct val="20000"/>
        </a:spcBef>
        <a:spcAft>
          <a:spcPct val="0"/>
        </a:spcAft>
        <a:buChar char="»"/>
        <a:defRPr kumimoji="1" sz="22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0.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11.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12.xml.rels><?xml version="1.0" encoding="UTF-8" standalone="yes"?><Relationships xmlns="http://schemas.openxmlformats.org/package/2006/relationships"><Relationship Id="rId1" Target="../slideLayouts/slideLayout6.xml" Type="http://schemas.openxmlformats.org/officeDocument/2006/relationships/slideLayout"/><Relationship Id="rId2" Target="../media/image6.png" Type="http://schemas.openxmlformats.org/officeDocument/2006/relationships/image"/></Relationships>
</file>

<file path=ppt/slides/_rels/slide13.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14.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 Id="rId3" Target="../media/image1.wmf" Type="http://schemas.openxmlformats.org/officeDocument/2006/relationships/image"/><Relationship Id="rId4" Target="../media/image2.png" Type="http://schemas.openxmlformats.org/officeDocument/2006/relationships/image"/><Relationship Id="rId5" Target="../media/image3.wmf" Type="http://schemas.openxmlformats.org/officeDocument/2006/relationships/image"/><Relationship Id="rId6" Target="../media/image4.wmf"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xml" Type="http://schemas.openxmlformats.org/officeDocument/2006/relationships/notesSlide"/><Relationship Id="rId3" Target="../embeddings/oleObject1.bin" Type="http://schemas.openxmlformats.org/officeDocument/2006/relationships/oleObject"/><Relationship Id="rId4" Target="../media/image5.emf"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3.xml" Type="http://schemas.openxmlformats.org/officeDocument/2006/relationships/notesSlide"/></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9.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番号プレースホルダー 3">
            <a:extLst>
              <a:ext uri="{FF2B5EF4-FFF2-40B4-BE49-F238E27FC236}">
                <a16:creationId xmlns:a16="http://schemas.microsoft.com/office/drawing/2014/main" id="{E72828DB-0C78-6D61-F1CD-FF922F367677}"/>
              </a:ext>
            </a:extLst>
          </p:cNvPr>
          <p:cNvSpPr>
            <a:spLocks noGrp="1" noChangeArrowheads="1"/>
          </p:cNvSpPr>
          <p:nvPr>
            <p:ph type="sldNum" sz="quarter" idx="12"/>
          </p:nvPr>
        </p:nvSpPr>
        <p:spPr>
          <a:xfrm>
            <a:off x="7416800" y="6619875"/>
            <a:ext cx="2393950" cy="500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0EAF9DE3-8DA8-4843-855B-188B923BCF3E}" type="slidenum">
              <a:rPr lang="en-US" altLang="ja-JP" smtClean="0"/>
              <a:pPr/>
              <a:t>1</a:t>
            </a:fld>
            <a:endParaRPr lang="en-US" altLang="ja-JP"/>
          </a:p>
        </p:txBody>
      </p:sp>
      <p:sp>
        <p:nvSpPr>
          <p:cNvPr id="5" name="タイトル 1">
            <a:extLst>
              <a:ext uri="{FF2B5EF4-FFF2-40B4-BE49-F238E27FC236}">
                <a16:creationId xmlns:a16="http://schemas.microsoft.com/office/drawing/2014/main" id="{4002FD93-5CE1-75F5-3328-FBE4869A9994}"/>
              </a:ext>
            </a:extLst>
          </p:cNvPr>
          <p:cNvSpPr txBox="1">
            <a:spLocks noChangeArrowheads="1"/>
          </p:cNvSpPr>
          <p:nvPr/>
        </p:nvSpPr>
        <p:spPr bwMode="auto">
          <a:xfrm>
            <a:off x="1354138" y="187325"/>
            <a:ext cx="7553325" cy="1200150"/>
          </a:xfrm>
          <a:prstGeom prst="rect">
            <a:avLst/>
          </a:prstGeom>
          <a:noFill/>
          <a:ln>
            <a:noFill/>
          </a:ln>
        </p:spPr>
        <p:txBody>
          <a:bodyPr lIns="99779" tIns="49890" rIns="99779" bIns="49890" anchor="ctr"/>
          <a:lstStyle>
            <a:lvl1pPr algn="ctr" defTabSz="998538" rtl="0" eaLnBrk="0" fontAlgn="base" hangingPunct="0">
              <a:spcBef>
                <a:spcPct val="0"/>
              </a:spcBef>
              <a:spcAft>
                <a:spcPct val="0"/>
              </a:spcAft>
              <a:defRPr kumimoji="1" sz="4800">
                <a:solidFill>
                  <a:schemeClr val="tx2"/>
                </a:solidFill>
                <a:latin typeface="+mj-lt"/>
                <a:ea typeface="+mj-ea"/>
                <a:cs typeface="+mj-cs"/>
              </a:defRPr>
            </a:lvl1pPr>
            <a:lvl2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2pPr>
            <a:lvl3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3pPr>
            <a:lvl4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4pPr>
            <a:lvl5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5pPr>
            <a:lvl6pPr marL="457200" algn="ctr" defTabSz="998538" rtl="0" fontAlgn="base">
              <a:spcBef>
                <a:spcPct val="0"/>
              </a:spcBef>
              <a:spcAft>
                <a:spcPct val="0"/>
              </a:spcAft>
              <a:defRPr kumimoji="1" sz="4800">
                <a:solidFill>
                  <a:schemeClr val="tx2"/>
                </a:solidFill>
                <a:latin typeface="Arial" charset="0"/>
                <a:ea typeface="ＭＳ Ｐゴシック" pitchFamily="50" charset="-128"/>
              </a:defRPr>
            </a:lvl6pPr>
            <a:lvl7pPr marL="914400" algn="ctr" defTabSz="998538" rtl="0" fontAlgn="base">
              <a:spcBef>
                <a:spcPct val="0"/>
              </a:spcBef>
              <a:spcAft>
                <a:spcPct val="0"/>
              </a:spcAft>
              <a:defRPr kumimoji="1" sz="4800">
                <a:solidFill>
                  <a:schemeClr val="tx2"/>
                </a:solidFill>
                <a:latin typeface="Arial" charset="0"/>
                <a:ea typeface="ＭＳ Ｐゴシック" pitchFamily="50" charset="-128"/>
              </a:defRPr>
            </a:lvl7pPr>
            <a:lvl8pPr marL="1371600" algn="ctr" defTabSz="998538" rtl="0" fontAlgn="base">
              <a:spcBef>
                <a:spcPct val="0"/>
              </a:spcBef>
              <a:spcAft>
                <a:spcPct val="0"/>
              </a:spcAft>
              <a:defRPr kumimoji="1" sz="4800">
                <a:solidFill>
                  <a:schemeClr val="tx2"/>
                </a:solidFill>
                <a:latin typeface="Arial" charset="0"/>
                <a:ea typeface="ＭＳ Ｐゴシック" pitchFamily="50" charset="-128"/>
              </a:defRPr>
            </a:lvl8pPr>
            <a:lvl9pPr marL="1828800" algn="ctr" defTabSz="998538" rtl="0" fontAlgn="base">
              <a:spcBef>
                <a:spcPct val="0"/>
              </a:spcBef>
              <a:spcAft>
                <a:spcPct val="0"/>
              </a:spcAft>
              <a:defRPr kumimoji="1" sz="4800">
                <a:solidFill>
                  <a:schemeClr val="tx2"/>
                </a:solidFill>
                <a:latin typeface="Arial" charset="0"/>
                <a:ea typeface="ＭＳ Ｐゴシック" pitchFamily="50" charset="-128"/>
              </a:defRPr>
            </a:lvl9pPr>
          </a:lstStyle>
          <a:p>
            <a:pPr>
              <a:defRPr/>
            </a:pPr>
            <a:r>
              <a:rPr lang="ja-JP" altLang="en-US" sz="3600" kern="0" dirty="0">
                <a:solidFill>
                  <a:schemeClr val="tx1"/>
                </a:solidFill>
              </a:rPr>
              <a:t>ヒアリング資料の作成について①</a:t>
            </a:r>
            <a:br>
              <a:rPr lang="en-US" altLang="ja-JP" sz="3600" kern="0" dirty="0">
                <a:solidFill>
                  <a:schemeClr val="tx1"/>
                </a:solidFill>
              </a:rPr>
            </a:br>
            <a:r>
              <a:rPr lang="en-US" altLang="ja-JP" sz="1800" kern="0" dirty="0">
                <a:solidFill>
                  <a:schemeClr val="tx1"/>
                </a:solidFill>
              </a:rPr>
              <a:t>※</a:t>
            </a:r>
            <a:r>
              <a:rPr lang="ja-JP" altLang="en-US" sz="1800" kern="0" dirty="0">
                <a:solidFill>
                  <a:schemeClr val="tx1"/>
                </a:solidFill>
              </a:rPr>
              <a:t>本スライドは削除して提出してください。</a:t>
            </a:r>
            <a:endParaRPr lang="ja-JP" altLang="en-US" sz="3600" kern="0" dirty="0">
              <a:solidFill>
                <a:schemeClr val="tx1"/>
              </a:solidFill>
            </a:endParaRPr>
          </a:p>
        </p:txBody>
      </p:sp>
      <p:sp>
        <p:nvSpPr>
          <p:cNvPr id="6" name="コンテンツ プレースホルダー 2">
            <a:extLst>
              <a:ext uri="{FF2B5EF4-FFF2-40B4-BE49-F238E27FC236}">
                <a16:creationId xmlns:a16="http://schemas.microsoft.com/office/drawing/2014/main" id="{7DDEDA6E-5935-EC0B-6F50-726BFC580EB8}"/>
              </a:ext>
            </a:extLst>
          </p:cNvPr>
          <p:cNvSpPr txBox="1">
            <a:spLocks noChangeArrowheads="1"/>
          </p:cNvSpPr>
          <p:nvPr/>
        </p:nvSpPr>
        <p:spPr bwMode="auto">
          <a:xfrm>
            <a:off x="271463" y="1582738"/>
            <a:ext cx="9718675" cy="3133725"/>
          </a:xfrm>
          <a:prstGeom prst="rect">
            <a:avLst/>
          </a:prstGeom>
          <a:noFill/>
          <a:ln w="9525">
            <a:solidFill>
              <a:srgbClr val="000000"/>
            </a:solidFill>
            <a:miter lim="800000"/>
            <a:headEnd/>
            <a:tailEnd/>
          </a:ln>
        </p:spPr>
        <p:txBody>
          <a:bodyPr lIns="99779" tIns="49890" rIns="99779" bIns="49890"/>
          <a:lstStyle>
            <a:lvl1pPr marL="0" indent="0" algn="ctr" defTabSz="998538" rtl="0" eaLnBrk="0" fontAlgn="base" hangingPunct="0">
              <a:spcBef>
                <a:spcPct val="20000"/>
              </a:spcBef>
              <a:spcAft>
                <a:spcPct val="0"/>
              </a:spcAft>
              <a:buNone/>
              <a:defRPr kumimoji="1" sz="3500">
                <a:solidFill>
                  <a:schemeClr val="tx1"/>
                </a:solidFill>
                <a:latin typeface="+mn-lt"/>
                <a:ea typeface="+mn-ea"/>
                <a:cs typeface="+mn-cs"/>
              </a:defRPr>
            </a:lvl1pPr>
            <a:lvl2pPr marL="457200" indent="0" algn="ctr" defTabSz="998538" rtl="0" eaLnBrk="0" fontAlgn="base" hangingPunct="0">
              <a:spcBef>
                <a:spcPct val="20000"/>
              </a:spcBef>
              <a:spcAft>
                <a:spcPct val="0"/>
              </a:spcAft>
              <a:buNone/>
              <a:defRPr kumimoji="1" sz="3100">
                <a:solidFill>
                  <a:schemeClr val="tx1"/>
                </a:solidFill>
                <a:latin typeface="+mn-lt"/>
                <a:ea typeface="+mn-ea"/>
              </a:defRPr>
            </a:lvl2pPr>
            <a:lvl3pPr marL="914400" indent="0" algn="ctr" defTabSz="998538" rtl="0" eaLnBrk="0" fontAlgn="base" hangingPunct="0">
              <a:spcBef>
                <a:spcPct val="20000"/>
              </a:spcBef>
              <a:spcAft>
                <a:spcPct val="0"/>
              </a:spcAft>
              <a:buNone/>
              <a:defRPr kumimoji="1" sz="2600">
                <a:solidFill>
                  <a:schemeClr val="tx1"/>
                </a:solidFill>
                <a:latin typeface="+mn-lt"/>
                <a:ea typeface="+mn-ea"/>
              </a:defRPr>
            </a:lvl3pPr>
            <a:lvl4pPr marL="1371600" indent="0" algn="ctr" defTabSz="998538" rtl="0" eaLnBrk="0" fontAlgn="base" hangingPunct="0">
              <a:spcBef>
                <a:spcPct val="20000"/>
              </a:spcBef>
              <a:spcAft>
                <a:spcPct val="0"/>
              </a:spcAft>
              <a:buNone/>
              <a:defRPr kumimoji="1" sz="2200">
                <a:solidFill>
                  <a:schemeClr val="tx1"/>
                </a:solidFill>
                <a:latin typeface="+mn-lt"/>
                <a:ea typeface="+mn-ea"/>
              </a:defRPr>
            </a:lvl4pPr>
            <a:lvl5pPr marL="1828800" indent="0" algn="ctr" defTabSz="998538" rtl="0" eaLnBrk="0" fontAlgn="base" hangingPunct="0">
              <a:spcBef>
                <a:spcPct val="20000"/>
              </a:spcBef>
              <a:spcAft>
                <a:spcPct val="0"/>
              </a:spcAft>
              <a:buNone/>
              <a:defRPr kumimoji="1" sz="2200">
                <a:solidFill>
                  <a:schemeClr val="tx1"/>
                </a:solidFill>
                <a:latin typeface="+mn-lt"/>
                <a:ea typeface="+mn-ea"/>
              </a:defRPr>
            </a:lvl5pPr>
            <a:lvl6pPr marL="2286000" indent="0" algn="ctr" defTabSz="998538" rtl="0" fontAlgn="base">
              <a:spcBef>
                <a:spcPct val="20000"/>
              </a:spcBef>
              <a:spcAft>
                <a:spcPct val="0"/>
              </a:spcAft>
              <a:buNone/>
              <a:defRPr kumimoji="1" sz="2200">
                <a:solidFill>
                  <a:schemeClr val="tx1"/>
                </a:solidFill>
                <a:latin typeface="+mn-lt"/>
                <a:ea typeface="+mn-ea"/>
              </a:defRPr>
            </a:lvl6pPr>
            <a:lvl7pPr marL="2743200" indent="0" algn="ctr" defTabSz="998538" rtl="0" fontAlgn="base">
              <a:spcBef>
                <a:spcPct val="20000"/>
              </a:spcBef>
              <a:spcAft>
                <a:spcPct val="0"/>
              </a:spcAft>
              <a:buNone/>
              <a:defRPr kumimoji="1" sz="2200">
                <a:solidFill>
                  <a:schemeClr val="tx1"/>
                </a:solidFill>
                <a:latin typeface="+mn-lt"/>
                <a:ea typeface="+mn-ea"/>
              </a:defRPr>
            </a:lvl7pPr>
            <a:lvl8pPr marL="3200400" indent="0" algn="ctr" defTabSz="998538" rtl="0" fontAlgn="base">
              <a:spcBef>
                <a:spcPct val="20000"/>
              </a:spcBef>
              <a:spcAft>
                <a:spcPct val="0"/>
              </a:spcAft>
              <a:buNone/>
              <a:defRPr kumimoji="1" sz="2200">
                <a:solidFill>
                  <a:schemeClr val="tx1"/>
                </a:solidFill>
                <a:latin typeface="+mn-lt"/>
                <a:ea typeface="+mn-ea"/>
              </a:defRPr>
            </a:lvl8pPr>
            <a:lvl9pPr marL="3657600" indent="0" algn="ctr" defTabSz="998538" rtl="0" fontAlgn="base">
              <a:spcBef>
                <a:spcPct val="20000"/>
              </a:spcBef>
              <a:spcAft>
                <a:spcPct val="0"/>
              </a:spcAft>
              <a:buNone/>
              <a:defRPr kumimoji="1" sz="2200">
                <a:solidFill>
                  <a:schemeClr val="tx1"/>
                </a:solidFill>
                <a:latin typeface="+mn-lt"/>
                <a:ea typeface="+mn-ea"/>
              </a:defRPr>
            </a:lvl9pPr>
          </a:lstStyle>
          <a:p>
            <a:pPr marL="182563" indent="-182563" algn="l">
              <a:spcBef>
                <a:spcPts val="1200"/>
              </a:spcBef>
              <a:defRPr/>
            </a:pPr>
            <a:r>
              <a:rPr lang="ja-JP" altLang="en-US" sz="2800" kern="0" dirty="0"/>
              <a:t>○ヒアリング資料は、申請書の</a:t>
            </a:r>
            <a:r>
              <a:rPr lang="ja-JP" altLang="en-US" sz="2800" u="sng" kern="0" dirty="0"/>
              <a:t>要約版</a:t>
            </a:r>
            <a:r>
              <a:rPr lang="ja-JP" altLang="en-US" sz="2800" kern="0" dirty="0"/>
              <a:t>、ヒアリング審査時の発表資料として、その内容を、指定するページ数、文字数等の制限の範囲内で分かりやすくまとめください。</a:t>
            </a:r>
          </a:p>
          <a:p>
            <a:pPr marL="182563" indent="-182563" algn="l">
              <a:spcBef>
                <a:spcPts val="1200"/>
              </a:spcBef>
              <a:defRPr/>
            </a:pPr>
            <a:r>
              <a:rPr lang="ja-JP" altLang="en-US" sz="2800" kern="0" dirty="0"/>
              <a:t>○申請書の内容と完全に整合し、矛盾等のないように作成してください。また、斜体の部分（指示、例示）は全て削除してください。</a:t>
            </a:r>
          </a:p>
          <a:p>
            <a:pPr algn="l">
              <a:defRPr/>
            </a:pPr>
            <a:endParaRPr lang="en-US" altLang="ja-JP" sz="1800" kern="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a:extLst>
              <a:ext uri="{FF2B5EF4-FFF2-40B4-BE49-F238E27FC236}">
                <a16:creationId xmlns:a16="http://schemas.microsoft.com/office/drawing/2014/main" id="{73BC8E48-CEBB-3431-1BD7-CEAE6B0F7CA3}"/>
              </a:ext>
            </a:extLst>
          </p:cNvPr>
          <p:cNvSpPr txBox="1">
            <a:spLocks noChangeArrowheads="1"/>
          </p:cNvSpPr>
          <p:nvPr/>
        </p:nvSpPr>
        <p:spPr bwMode="auto">
          <a:xfrm>
            <a:off x="419100" y="673100"/>
            <a:ext cx="39052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dirty="0"/>
              <a:t>〇本提案での技術開発内容について</a:t>
            </a:r>
          </a:p>
        </p:txBody>
      </p:sp>
      <p:sp>
        <p:nvSpPr>
          <p:cNvPr id="16387" name="Text Box 7">
            <a:extLst>
              <a:ext uri="{FF2B5EF4-FFF2-40B4-BE49-F238E27FC236}">
                <a16:creationId xmlns:a16="http://schemas.microsoft.com/office/drawing/2014/main" id="{64F912E6-69B6-E249-AFC5-9132633EAE95}"/>
              </a:ext>
            </a:extLst>
          </p:cNvPr>
          <p:cNvSpPr txBox="1">
            <a:spLocks noChangeArrowheads="1"/>
          </p:cNvSpPr>
          <p:nvPr/>
        </p:nvSpPr>
        <p:spPr bwMode="auto">
          <a:xfrm>
            <a:off x="511175" y="1158875"/>
            <a:ext cx="9366250" cy="1531938"/>
          </a:xfrm>
          <a:prstGeom prst="rect">
            <a:avLst/>
          </a:prstGeom>
          <a:noFill/>
          <a:ln w="952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100" i="1" dirty="0"/>
              <a:t>○申請書の内容との整合性をとって、本提案における技術開発内容を具体的に、図表も含めて１ページ以内で記載してください。</a:t>
            </a:r>
            <a:endParaRPr lang="en-US" altLang="ja-JP" sz="1100" i="1" dirty="0"/>
          </a:p>
          <a:p>
            <a:pPr eaLnBrk="1" hangingPunct="1">
              <a:spcBef>
                <a:spcPct val="50000"/>
              </a:spcBef>
              <a:buFontTx/>
              <a:buNone/>
            </a:pPr>
            <a:r>
              <a:rPr lang="ja-JP" altLang="en-US" sz="1100" i="1" dirty="0"/>
              <a:t>・技術開発課題に開発要素（新規性（先導性）</a:t>
            </a:r>
            <a:r>
              <a:rPr lang="en-US" altLang="ja-JP" sz="1100" i="1" dirty="0"/>
              <a:t>､</a:t>
            </a:r>
            <a:r>
              <a:rPr lang="ja-JP" altLang="en-US" sz="1100" i="1" dirty="0"/>
              <a:t>実用性、発展性）はどういったものか、具体的に記載してください</a:t>
            </a:r>
            <a:r>
              <a:rPr lang="en-US" altLang="ja-JP" sz="1100" i="1" dirty="0"/>
              <a:t>｡</a:t>
            </a:r>
          </a:p>
          <a:p>
            <a:pPr eaLnBrk="1" hangingPunct="1">
              <a:spcBef>
                <a:spcPct val="50000"/>
              </a:spcBef>
              <a:buFontTx/>
              <a:buNone/>
            </a:pPr>
            <a:r>
              <a:rPr lang="ja-JP" altLang="en-US" sz="1100" i="1" dirty="0"/>
              <a:t>・既存技術や現在開発中の競合技術より技術的革新性又は優位性、経済的優位性について、具体的に記載してください。</a:t>
            </a:r>
            <a:endParaRPr lang="en-US" altLang="ja-JP" sz="1100" i="1" dirty="0"/>
          </a:p>
          <a:p>
            <a:pPr eaLnBrk="1" hangingPunct="1">
              <a:spcBef>
                <a:spcPct val="50000"/>
              </a:spcBef>
              <a:buFontTx/>
              <a:buNone/>
            </a:pPr>
            <a:endParaRPr lang="ja-JP" altLang="en-US" sz="1100" i="1" dirty="0">
              <a:solidFill>
                <a:srgbClr val="FF0000"/>
              </a:solidFill>
            </a:endParaRPr>
          </a:p>
          <a:p>
            <a:pPr eaLnBrk="1" hangingPunct="1">
              <a:spcBef>
                <a:spcPct val="50000"/>
              </a:spcBef>
              <a:buFontTx/>
              <a:buNone/>
            </a:pPr>
            <a:endParaRPr lang="en-US" altLang="ja-JP" sz="1100" i="1" dirty="0">
              <a:solidFill>
                <a:srgbClr val="FF0000"/>
              </a:solidFill>
            </a:endParaRPr>
          </a:p>
          <a:p>
            <a:pPr eaLnBrk="1" hangingPunct="1">
              <a:spcBef>
                <a:spcPct val="50000"/>
              </a:spcBef>
              <a:buFontTx/>
              <a:buNone/>
            </a:pPr>
            <a:endParaRPr lang="en-US" altLang="ja-JP" sz="1100" i="1" dirty="0">
              <a:solidFill>
                <a:srgbClr val="FF0000"/>
              </a:solidFill>
            </a:endParaRPr>
          </a:p>
        </p:txBody>
      </p:sp>
      <p:sp>
        <p:nvSpPr>
          <p:cNvPr id="16388" name="AutoShape 7">
            <a:extLst>
              <a:ext uri="{FF2B5EF4-FFF2-40B4-BE49-F238E27FC236}">
                <a16:creationId xmlns:a16="http://schemas.microsoft.com/office/drawing/2014/main" id="{B612B4CC-D077-4858-260A-0D5E7F68F499}"/>
              </a:ext>
            </a:extLst>
          </p:cNvPr>
          <p:cNvSpPr>
            <a:spLocks/>
          </p:cNvSpPr>
          <p:nvPr/>
        </p:nvSpPr>
        <p:spPr bwMode="auto">
          <a:xfrm>
            <a:off x="1289050" y="0"/>
            <a:ext cx="180975" cy="762000"/>
          </a:xfrm>
          <a:prstGeom prst="rightBrace">
            <a:avLst>
              <a:gd name="adj1" fmla="val 41676"/>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6389" name="Text Box 8">
            <a:extLst>
              <a:ext uri="{FF2B5EF4-FFF2-40B4-BE49-F238E27FC236}">
                <a16:creationId xmlns:a16="http://schemas.microsoft.com/office/drawing/2014/main" id="{87714DE4-5655-5541-BEDC-C2D2D75A424A}"/>
              </a:ext>
            </a:extLst>
          </p:cNvPr>
          <p:cNvSpPr txBox="1">
            <a:spLocks noChangeArrowheads="1"/>
          </p:cNvSpPr>
          <p:nvPr/>
        </p:nvSpPr>
        <p:spPr bwMode="auto">
          <a:xfrm>
            <a:off x="1470025" y="228600"/>
            <a:ext cx="49307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i="1"/>
              <a:t>余白を</a:t>
            </a:r>
            <a:r>
              <a:rPr lang="en-US" altLang="ja-JP" sz="1200" i="1"/>
              <a:t>1.5</a:t>
            </a:r>
            <a:r>
              <a:rPr lang="ja-JP" altLang="en-US" sz="1200" i="1"/>
              <a:t>ｃｍ程度設けること</a:t>
            </a:r>
            <a:r>
              <a:rPr lang="ja-JP" altLang="en-US" sz="1200" i="1">
                <a:solidFill>
                  <a:srgbClr val="FF0000"/>
                </a:solidFill>
              </a:rPr>
              <a:t>（提出時にはこの記載は削除してください）</a:t>
            </a:r>
          </a:p>
        </p:txBody>
      </p:sp>
      <p:sp>
        <p:nvSpPr>
          <p:cNvPr id="16390" name="スライド番号プレースホルダー 1">
            <a:extLst>
              <a:ext uri="{FF2B5EF4-FFF2-40B4-BE49-F238E27FC236}">
                <a16:creationId xmlns:a16="http://schemas.microsoft.com/office/drawing/2014/main" id="{A49F307B-47B7-5EA6-D34C-BB693669888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67B91C96-F179-4594-8D12-FE7395078246}" type="slidenum">
              <a:rPr lang="en-US" altLang="ja-JP" smtClean="0"/>
              <a:pPr/>
              <a:t>10</a:t>
            </a:fld>
            <a:endParaRPr lang="en-US" altLang="ja-JP"/>
          </a:p>
        </p:txBody>
      </p:sp>
      <p:sp>
        <p:nvSpPr>
          <p:cNvPr id="7" name="星 7 6">
            <a:extLst>
              <a:ext uri="{FF2B5EF4-FFF2-40B4-BE49-F238E27FC236}">
                <a16:creationId xmlns:a16="http://schemas.microsoft.com/office/drawing/2014/main" id="{E142B15E-C429-84C9-5E2B-CB080240274F}"/>
              </a:ext>
            </a:extLst>
          </p:cNvPr>
          <p:cNvSpPr/>
          <p:nvPr/>
        </p:nvSpPr>
        <p:spPr bwMode="auto">
          <a:xfrm flipH="1">
            <a:off x="10063163" y="11113"/>
            <a:ext cx="198437" cy="198437"/>
          </a:xfrm>
          <a:prstGeom prst="star7">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p:spPr>
        <p:txBody>
          <a:bodyPr wrap="none" anchor="ctr"/>
          <a:lstStyle/>
          <a:p>
            <a:pPr eaLnBrk="1" hangingPunct="1">
              <a:defRPr/>
            </a:pPr>
            <a:endParaRPr lang="ja-JP" altLang="en-US">
              <a:latin typeface="Arial"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2">
            <a:extLst>
              <a:ext uri="{FF2B5EF4-FFF2-40B4-BE49-F238E27FC236}">
                <a16:creationId xmlns:a16="http://schemas.microsoft.com/office/drawing/2014/main" id="{0BB2CBF4-826E-D539-ABB3-2FAE0610767E}"/>
              </a:ext>
            </a:extLst>
          </p:cNvPr>
          <p:cNvSpPr txBox="1">
            <a:spLocks noChangeArrowheads="1"/>
          </p:cNvSpPr>
          <p:nvPr/>
        </p:nvSpPr>
        <p:spPr bwMode="auto">
          <a:xfrm>
            <a:off x="419100" y="673100"/>
            <a:ext cx="28765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t>〇事業化計画について</a:t>
            </a:r>
          </a:p>
        </p:txBody>
      </p:sp>
      <p:sp>
        <p:nvSpPr>
          <p:cNvPr id="17411" name="Text Box 7">
            <a:extLst>
              <a:ext uri="{FF2B5EF4-FFF2-40B4-BE49-F238E27FC236}">
                <a16:creationId xmlns:a16="http://schemas.microsoft.com/office/drawing/2014/main" id="{80A2852E-510E-B94F-8626-F1B478C98CED}"/>
              </a:ext>
            </a:extLst>
          </p:cNvPr>
          <p:cNvSpPr txBox="1">
            <a:spLocks noChangeArrowheads="1"/>
          </p:cNvSpPr>
          <p:nvPr/>
        </p:nvSpPr>
        <p:spPr bwMode="auto">
          <a:xfrm>
            <a:off x="511175" y="1046163"/>
            <a:ext cx="9551988" cy="4008790"/>
          </a:xfrm>
          <a:prstGeom prst="rect">
            <a:avLst/>
          </a:prstGeom>
          <a:noFill/>
          <a:ln w="952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100" i="1" dirty="0"/>
              <a:t>申請書の「</a:t>
            </a:r>
            <a:r>
              <a:rPr lang="en-US" altLang="ja-JP" sz="1100" i="1" dirty="0"/>
              <a:t>6</a:t>
            </a:r>
            <a:r>
              <a:rPr lang="ja-JP" altLang="en-US" sz="1100" i="1" dirty="0"/>
              <a:t>．事業化・普及の見込み」の内容との整合性をとって要約し、以下の項目を例として、事業化に向けたロードマップを記載可能な範囲で詳細に記載してください。別添による提出でも可。</a:t>
            </a:r>
            <a:endParaRPr lang="en-US" altLang="ja-JP" sz="1100" i="1" dirty="0"/>
          </a:p>
          <a:p>
            <a:pPr eaLnBrk="1" hangingPunct="1">
              <a:spcBef>
                <a:spcPct val="50000"/>
              </a:spcBef>
              <a:buFontTx/>
              <a:buNone/>
            </a:pPr>
            <a:r>
              <a:rPr lang="ja-JP" altLang="en-US" sz="1100" i="1" dirty="0"/>
              <a:t>■背景及び動向</a:t>
            </a:r>
          </a:p>
          <a:p>
            <a:pPr eaLnBrk="1" hangingPunct="1">
              <a:spcBef>
                <a:spcPct val="50000"/>
              </a:spcBef>
              <a:buFontTx/>
              <a:buNone/>
            </a:pPr>
            <a:r>
              <a:rPr lang="ja-JP" altLang="en-US" sz="1100" i="1" dirty="0"/>
              <a:t>　・実用化される製品</a:t>
            </a:r>
            <a:r>
              <a:rPr lang="en-US" altLang="ja-JP" sz="1100" i="1" dirty="0"/>
              <a:t>/</a:t>
            </a:r>
            <a:r>
              <a:rPr lang="ja-JP" altLang="en-US" sz="1100" i="1" dirty="0"/>
              <a:t>システムを投入する市場分野の概要</a:t>
            </a:r>
          </a:p>
          <a:p>
            <a:pPr eaLnBrk="1" hangingPunct="1">
              <a:spcBef>
                <a:spcPct val="50000"/>
              </a:spcBef>
              <a:buFontTx/>
              <a:buNone/>
            </a:pPr>
            <a:r>
              <a:rPr lang="ja-JP" altLang="en-US" sz="1100" i="1" dirty="0"/>
              <a:t>　・市場の動向、規模、将来性</a:t>
            </a:r>
          </a:p>
          <a:p>
            <a:pPr eaLnBrk="1" hangingPunct="1">
              <a:spcBef>
                <a:spcPct val="50000"/>
              </a:spcBef>
              <a:buFontTx/>
              <a:buNone/>
            </a:pPr>
            <a:r>
              <a:rPr lang="ja-JP" altLang="en-US" sz="800" i="1" dirty="0"/>
              <a:t>　　</a:t>
            </a:r>
            <a:r>
              <a:rPr lang="en-US" altLang="ja-JP" sz="800" i="1" dirty="0"/>
              <a:t>※</a:t>
            </a:r>
            <a:r>
              <a:rPr lang="ja-JP" altLang="en-US" sz="800" i="1" dirty="0"/>
              <a:t>現在から実用化予定時期までの国内外の市場規模推移等の他、今後の成長性や他の市場・技術の拡大による縮小のリスク等。</a:t>
            </a:r>
          </a:p>
          <a:p>
            <a:pPr eaLnBrk="1" hangingPunct="1">
              <a:spcBef>
                <a:spcPct val="50000"/>
              </a:spcBef>
              <a:buFontTx/>
              <a:buNone/>
            </a:pPr>
            <a:r>
              <a:rPr lang="ja-JP" altLang="en-US" sz="1100" i="1" dirty="0"/>
              <a:t>　・既存製品</a:t>
            </a:r>
            <a:r>
              <a:rPr lang="en-US" altLang="ja-JP" sz="1100" i="1" dirty="0"/>
              <a:t>/</a:t>
            </a:r>
            <a:r>
              <a:rPr lang="ja-JP" altLang="en-US" sz="1100" i="1" dirty="0"/>
              <a:t>システム・サービスの到達点・問題点</a:t>
            </a:r>
          </a:p>
          <a:p>
            <a:pPr eaLnBrk="1" hangingPunct="1">
              <a:spcBef>
                <a:spcPct val="50000"/>
              </a:spcBef>
              <a:buFontTx/>
              <a:buNone/>
            </a:pPr>
            <a:r>
              <a:rPr lang="ja-JP" altLang="en-US" sz="800" i="1" dirty="0"/>
              <a:t>　　</a:t>
            </a:r>
            <a:r>
              <a:rPr lang="en-US" altLang="ja-JP" sz="800" i="1" dirty="0"/>
              <a:t>※</a:t>
            </a:r>
            <a:r>
              <a:rPr lang="ja-JP" altLang="en-US" sz="800" i="1" dirty="0"/>
              <a:t>現行製品</a:t>
            </a:r>
            <a:r>
              <a:rPr lang="en-US" altLang="ja-JP" sz="800" i="1" dirty="0"/>
              <a:t>/</a:t>
            </a:r>
            <a:r>
              <a:rPr lang="ja-JP" altLang="en-US" sz="800" i="1" dirty="0"/>
              <a:t>システムで実現できていること、或いは問題点。</a:t>
            </a:r>
          </a:p>
          <a:p>
            <a:pPr eaLnBrk="1" hangingPunct="1">
              <a:spcBef>
                <a:spcPct val="50000"/>
              </a:spcBef>
              <a:buFontTx/>
              <a:buNone/>
            </a:pPr>
            <a:r>
              <a:rPr lang="ja-JP" altLang="en-US" sz="1100" i="1" dirty="0"/>
              <a:t>　・新規市場創出</a:t>
            </a:r>
          </a:p>
          <a:p>
            <a:pPr eaLnBrk="1" hangingPunct="1">
              <a:spcBef>
                <a:spcPct val="50000"/>
              </a:spcBef>
              <a:buFontTx/>
              <a:buNone/>
            </a:pPr>
            <a:r>
              <a:rPr lang="ja-JP" altLang="en-US" sz="800" i="1" dirty="0"/>
              <a:t>　　</a:t>
            </a:r>
            <a:r>
              <a:rPr lang="en-US" altLang="ja-JP" sz="800" i="1" dirty="0"/>
              <a:t>※</a:t>
            </a:r>
            <a:r>
              <a:rPr lang="ja-JP" altLang="en-US" sz="800" i="1" dirty="0"/>
              <a:t>実用化される製品</a:t>
            </a:r>
            <a:r>
              <a:rPr lang="en-US" altLang="ja-JP" sz="800" i="1" dirty="0"/>
              <a:t>/</a:t>
            </a:r>
            <a:r>
              <a:rPr lang="ja-JP" altLang="en-US" sz="800" i="1" dirty="0"/>
              <a:t>システムが、既存製品</a:t>
            </a:r>
            <a:r>
              <a:rPr lang="en-US" altLang="ja-JP" sz="800" i="1" dirty="0"/>
              <a:t>/</a:t>
            </a:r>
            <a:r>
              <a:rPr lang="ja-JP" altLang="en-US" sz="800" i="1" dirty="0"/>
              <a:t>システムの代替となるのか、新たな市場を創出するのか。</a:t>
            </a:r>
          </a:p>
          <a:p>
            <a:pPr eaLnBrk="1" hangingPunct="1">
              <a:spcBef>
                <a:spcPct val="50000"/>
              </a:spcBef>
              <a:buFontTx/>
              <a:buNone/>
            </a:pPr>
            <a:r>
              <a:rPr lang="ja-JP" altLang="en-US" sz="1100" i="1" dirty="0"/>
              <a:t>■市場競争力</a:t>
            </a:r>
          </a:p>
          <a:p>
            <a:pPr eaLnBrk="1" hangingPunct="1">
              <a:spcBef>
                <a:spcPct val="50000"/>
              </a:spcBef>
              <a:buFontTx/>
              <a:buNone/>
            </a:pPr>
            <a:r>
              <a:rPr lang="ja-JP" altLang="en-US" sz="800" i="1" dirty="0"/>
              <a:t>　　</a:t>
            </a:r>
            <a:r>
              <a:rPr lang="en-US" altLang="ja-JP" sz="800" i="1" dirty="0"/>
              <a:t>※</a:t>
            </a:r>
            <a:r>
              <a:rPr lang="ja-JP" altLang="en-US" sz="800" i="1" dirty="0"/>
              <a:t>実用化される製品</a:t>
            </a:r>
            <a:r>
              <a:rPr lang="en-US" altLang="ja-JP" sz="800" i="1" dirty="0"/>
              <a:t>/</a:t>
            </a:r>
            <a:r>
              <a:rPr lang="ja-JP" altLang="en-US" sz="800" i="1" dirty="0"/>
              <a:t>システムが競合する製品</a:t>
            </a:r>
            <a:r>
              <a:rPr lang="en-US" altLang="ja-JP" sz="800" i="1" dirty="0"/>
              <a:t>/</a:t>
            </a:r>
            <a:r>
              <a:rPr lang="ja-JP" altLang="en-US" sz="800" i="1" dirty="0"/>
              <a:t>システムに対し、性能や価格等の面でどのような優位性を有するのか。</a:t>
            </a:r>
          </a:p>
          <a:p>
            <a:pPr eaLnBrk="1" hangingPunct="1">
              <a:spcBef>
                <a:spcPct val="50000"/>
              </a:spcBef>
              <a:buFontTx/>
              <a:buNone/>
            </a:pPr>
            <a:r>
              <a:rPr lang="ja-JP" altLang="en-US" sz="1100" i="1" dirty="0"/>
              <a:t>■販売計画</a:t>
            </a:r>
          </a:p>
          <a:p>
            <a:pPr eaLnBrk="1" hangingPunct="1">
              <a:spcBef>
                <a:spcPct val="50000"/>
              </a:spcBef>
              <a:buFontTx/>
              <a:buNone/>
            </a:pPr>
            <a:r>
              <a:rPr lang="ja-JP" altLang="en-US" sz="800" i="1" dirty="0"/>
              <a:t>　　</a:t>
            </a:r>
            <a:r>
              <a:rPr lang="en-US" altLang="ja-JP" sz="800" i="1" dirty="0"/>
              <a:t>※</a:t>
            </a:r>
            <a:r>
              <a:rPr lang="ja-JP" altLang="en-US" sz="800" i="1" dirty="0"/>
              <a:t>開発期間中から開発終了後の実用化される製品</a:t>
            </a:r>
            <a:r>
              <a:rPr lang="en-US" altLang="ja-JP" sz="800" i="1" dirty="0"/>
              <a:t>/</a:t>
            </a:r>
            <a:r>
              <a:rPr lang="ja-JP" altLang="en-US" sz="800" i="1" dirty="0"/>
              <a:t>システムの販売計画について、それを実現するための方法、体制、スケジュール等。</a:t>
            </a:r>
          </a:p>
          <a:p>
            <a:pPr eaLnBrk="1" hangingPunct="1">
              <a:spcBef>
                <a:spcPct val="50000"/>
              </a:spcBef>
              <a:buFontTx/>
              <a:buNone/>
            </a:pPr>
            <a:r>
              <a:rPr lang="ja-JP" altLang="en-US" sz="1100" i="1" dirty="0"/>
              <a:t>■実用化までの開発プロセス</a:t>
            </a:r>
          </a:p>
          <a:p>
            <a:pPr eaLnBrk="1" hangingPunct="1">
              <a:spcBef>
                <a:spcPct val="50000"/>
              </a:spcBef>
              <a:buFontTx/>
              <a:buNone/>
            </a:pPr>
            <a:r>
              <a:rPr lang="ja-JP" altLang="en-US" sz="800" i="1" dirty="0"/>
              <a:t>　　</a:t>
            </a:r>
            <a:r>
              <a:rPr lang="en-US" altLang="ja-JP" sz="800" i="1" dirty="0"/>
              <a:t>※</a:t>
            </a:r>
            <a:r>
              <a:rPr lang="ja-JP" altLang="en-US" sz="800" i="1" dirty="0"/>
              <a:t>本開発実施後のプロセスも含め、実用化に至るまでに解決すべき開発課題やリスク、それを解決するための構想（開発内容とその実施規模）</a:t>
            </a:r>
            <a:endParaRPr lang="en-US" altLang="ja-JP" sz="800" i="1" dirty="0"/>
          </a:p>
          <a:p>
            <a:pPr eaLnBrk="1" hangingPunct="1">
              <a:spcBef>
                <a:spcPct val="50000"/>
              </a:spcBef>
              <a:buFontTx/>
              <a:buNone/>
            </a:pPr>
            <a:r>
              <a:rPr lang="ja-JP" altLang="en-US" sz="1100" i="1" dirty="0"/>
              <a:t>■知的財産戦略</a:t>
            </a:r>
          </a:p>
          <a:p>
            <a:pPr eaLnBrk="1" hangingPunct="1">
              <a:spcBef>
                <a:spcPct val="50000"/>
              </a:spcBef>
              <a:buFontTx/>
              <a:buNone/>
            </a:pPr>
            <a:r>
              <a:rPr lang="ja-JP" altLang="en-US" sz="800" i="1" dirty="0"/>
              <a:t>　　</a:t>
            </a:r>
            <a:r>
              <a:rPr lang="en-US" altLang="ja-JP" sz="800" i="1" dirty="0"/>
              <a:t>※</a:t>
            </a:r>
            <a:r>
              <a:rPr lang="ja-JP" altLang="en-US" sz="800" i="1" dirty="0"/>
              <a:t>　目指す製品の技術的優位性を確保するための特許マップ、先行調査結果等を踏まえた知的財産戦略。</a:t>
            </a:r>
            <a:endParaRPr lang="en-US" altLang="ja-JP" sz="1100" i="1" dirty="0"/>
          </a:p>
        </p:txBody>
      </p:sp>
      <p:sp>
        <p:nvSpPr>
          <p:cNvPr id="17412" name="AutoShape 7">
            <a:extLst>
              <a:ext uri="{FF2B5EF4-FFF2-40B4-BE49-F238E27FC236}">
                <a16:creationId xmlns:a16="http://schemas.microsoft.com/office/drawing/2014/main" id="{E5C7E909-D651-D97D-0B43-65EB98F20D00}"/>
              </a:ext>
            </a:extLst>
          </p:cNvPr>
          <p:cNvSpPr>
            <a:spLocks/>
          </p:cNvSpPr>
          <p:nvPr/>
        </p:nvSpPr>
        <p:spPr bwMode="auto">
          <a:xfrm>
            <a:off x="1289050" y="0"/>
            <a:ext cx="180975" cy="762000"/>
          </a:xfrm>
          <a:prstGeom prst="rightBrace">
            <a:avLst>
              <a:gd name="adj1" fmla="val 41676"/>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7413" name="Text Box 8">
            <a:extLst>
              <a:ext uri="{FF2B5EF4-FFF2-40B4-BE49-F238E27FC236}">
                <a16:creationId xmlns:a16="http://schemas.microsoft.com/office/drawing/2014/main" id="{AEA3CA44-2F3D-506C-0DFA-80FCDD21A5AA}"/>
              </a:ext>
            </a:extLst>
          </p:cNvPr>
          <p:cNvSpPr txBox="1">
            <a:spLocks noChangeArrowheads="1"/>
          </p:cNvSpPr>
          <p:nvPr/>
        </p:nvSpPr>
        <p:spPr bwMode="auto">
          <a:xfrm>
            <a:off x="1470025" y="228600"/>
            <a:ext cx="49307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i="1"/>
              <a:t>余白を</a:t>
            </a:r>
            <a:r>
              <a:rPr lang="en-US" altLang="ja-JP" sz="1200" i="1"/>
              <a:t>1.5</a:t>
            </a:r>
            <a:r>
              <a:rPr lang="ja-JP" altLang="en-US" sz="1200" i="1"/>
              <a:t>ｃｍ程度設けること</a:t>
            </a:r>
            <a:r>
              <a:rPr lang="ja-JP" altLang="en-US" sz="1200" i="1">
                <a:solidFill>
                  <a:srgbClr val="FF0000"/>
                </a:solidFill>
              </a:rPr>
              <a:t>（提出時にはこの記載は削除してください）</a:t>
            </a:r>
          </a:p>
        </p:txBody>
      </p:sp>
      <p:sp>
        <p:nvSpPr>
          <p:cNvPr id="17414" name="スライド番号プレースホルダー 1">
            <a:extLst>
              <a:ext uri="{FF2B5EF4-FFF2-40B4-BE49-F238E27FC236}">
                <a16:creationId xmlns:a16="http://schemas.microsoft.com/office/drawing/2014/main" id="{B7F9B3AF-9DA3-FCD9-65A2-140C983F9EC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EACFD73A-0CB2-4010-BC3E-090483076E37}" type="slidenum">
              <a:rPr lang="en-US" altLang="ja-JP" smtClean="0"/>
              <a:pPr/>
              <a:t>11</a:t>
            </a:fld>
            <a:endParaRPr lang="en-US" altLang="ja-JP"/>
          </a:p>
        </p:txBody>
      </p:sp>
      <p:sp>
        <p:nvSpPr>
          <p:cNvPr id="7" name="星 7 6">
            <a:extLst>
              <a:ext uri="{FF2B5EF4-FFF2-40B4-BE49-F238E27FC236}">
                <a16:creationId xmlns:a16="http://schemas.microsoft.com/office/drawing/2014/main" id="{936D4790-8AB5-47D2-491C-4BAF15175E9F}"/>
              </a:ext>
            </a:extLst>
          </p:cNvPr>
          <p:cNvSpPr/>
          <p:nvPr/>
        </p:nvSpPr>
        <p:spPr bwMode="auto">
          <a:xfrm flipH="1">
            <a:off x="10063163" y="11113"/>
            <a:ext cx="198437" cy="198437"/>
          </a:xfrm>
          <a:prstGeom prst="star7">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p:spPr>
        <p:txBody>
          <a:bodyPr wrap="none" anchor="ctr"/>
          <a:lstStyle/>
          <a:p>
            <a:pPr eaLnBrk="1" hangingPunct="1">
              <a:defRPr/>
            </a:pPr>
            <a:endParaRPr lang="ja-JP" altLang="en-US">
              <a:latin typeface="Arial" charset="0"/>
            </a:endParaRPr>
          </a:p>
        </p:txBody>
      </p:sp>
      <p:sp>
        <p:nvSpPr>
          <p:cNvPr id="2" name="Text Box 2">
            <a:extLst>
              <a:ext uri="{FF2B5EF4-FFF2-40B4-BE49-F238E27FC236}">
                <a16:creationId xmlns:a16="http://schemas.microsoft.com/office/drawing/2014/main" id="{CB4F3ACA-DAD4-E7AC-45A2-0B55D2AAD7AD}"/>
              </a:ext>
            </a:extLst>
          </p:cNvPr>
          <p:cNvSpPr txBox="1">
            <a:spLocks noChangeArrowheads="1"/>
          </p:cNvSpPr>
          <p:nvPr/>
        </p:nvSpPr>
        <p:spPr bwMode="auto">
          <a:xfrm>
            <a:off x="419100" y="5640388"/>
            <a:ext cx="28765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800"/>
              <a:t>○</a:t>
            </a:r>
            <a:r>
              <a:rPr lang="ja-JP" altLang="en-US" sz="1800"/>
              <a:t>その他補足事項について</a:t>
            </a:r>
          </a:p>
        </p:txBody>
      </p:sp>
      <p:sp>
        <p:nvSpPr>
          <p:cNvPr id="3" name="Text Box 7">
            <a:extLst>
              <a:ext uri="{FF2B5EF4-FFF2-40B4-BE49-F238E27FC236}">
                <a16:creationId xmlns:a16="http://schemas.microsoft.com/office/drawing/2014/main" id="{116CCC82-E321-C8DB-E857-D0D4489FE48E}"/>
              </a:ext>
            </a:extLst>
          </p:cNvPr>
          <p:cNvSpPr txBox="1">
            <a:spLocks noChangeArrowheads="1"/>
          </p:cNvSpPr>
          <p:nvPr/>
        </p:nvSpPr>
        <p:spPr bwMode="auto">
          <a:xfrm>
            <a:off x="511175" y="6035675"/>
            <a:ext cx="9383713" cy="553998"/>
          </a:xfrm>
          <a:prstGeom prst="rect">
            <a:avLst/>
          </a:prstGeom>
          <a:noFill/>
          <a:ln w="952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i="1" dirty="0"/>
              <a:t>・その他補足すべき事項などございましたら、記載ください。</a:t>
            </a:r>
            <a:endParaRPr lang="en-US" altLang="ja-JP" sz="1200" i="1" dirty="0"/>
          </a:p>
          <a:p>
            <a:pPr eaLnBrk="1" hangingPunct="1">
              <a:spcBef>
                <a:spcPct val="50000"/>
              </a:spcBef>
              <a:buFontTx/>
              <a:buNone/>
            </a:pPr>
            <a:endParaRPr lang="en-US" altLang="ja-JP" sz="1200" i="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2">
            <a:extLst>
              <a:ext uri="{FF2B5EF4-FFF2-40B4-BE49-F238E27FC236}">
                <a16:creationId xmlns:a16="http://schemas.microsoft.com/office/drawing/2014/main" id="{1F922DF4-9320-C0F4-BFFA-A52D6A2A14CC}"/>
              </a:ext>
            </a:extLst>
          </p:cNvPr>
          <p:cNvSpPr txBox="1">
            <a:spLocks noChangeArrowheads="1"/>
          </p:cNvSpPr>
          <p:nvPr/>
        </p:nvSpPr>
        <p:spPr bwMode="auto">
          <a:xfrm>
            <a:off x="323850" y="163513"/>
            <a:ext cx="46418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t>○　</a:t>
            </a:r>
            <a:r>
              <a:rPr lang="en-US" altLang="ja-JP" sz="1800"/>
              <a:t>CO2</a:t>
            </a:r>
            <a:r>
              <a:rPr lang="ja-JP" altLang="en-US" sz="1800"/>
              <a:t>削減効果について</a:t>
            </a:r>
          </a:p>
        </p:txBody>
      </p:sp>
      <p:sp>
        <p:nvSpPr>
          <p:cNvPr id="9223" name="テキスト ボックス 61">
            <a:extLst>
              <a:ext uri="{FF2B5EF4-FFF2-40B4-BE49-F238E27FC236}">
                <a16:creationId xmlns:a16="http://schemas.microsoft.com/office/drawing/2014/main" id="{D8728031-4BB0-4180-CC0D-16D7DA44868A}"/>
              </a:ext>
            </a:extLst>
          </p:cNvPr>
          <p:cNvSpPr txBox="1">
            <a:spLocks noChangeArrowheads="1"/>
          </p:cNvSpPr>
          <p:nvPr/>
        </p:nvSpPr>
        <p:spPr bwMode="auto">
          <a:xfrm>
            <a:off x="555625" y="528638"/>
            <a:ext cx="8589963" cy="1223962"/>
          </a:xfrm>
          <a:prstGeom prst="rect">
            <a:avLst/>
          </a:prstGeom>
          <a:noFill/>
          <a:ln>
            <a:noFill/>
          </a:ln>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defRPr/>
            </a:pPr>
            <a:r>
              <a:rPr lang="ja-JP" altLang="en-US" sz="1050" i="1" dirty="0"/>
              <a:t>・</a:t>
            </a:r>
            <a:r>
              <a:rPr lang="en-US" altLang="ja-JP" sz="1050" i="1" dirty="0"/>
              <a:t>CO2</a:t>
            </a:r>
            <a:r>
              <a:rPr lang="ja-JP" altLang="en-US" sz="1050" i="1" dirty="0"/>
              <a:t>削減効果の計算方法について、端的に記載してください。</a:t>
            </a:r>
            <a:endParaRPr lang="en-US" altLang="ja-JP" sz="1050" i="1" dirty="0"/>
          </a:p>
          <a:p>
            <a:pPr eaLnBrk="1" hangingPunct="1">
              <a:spcBef>
                <a:spcPct val="0"/>
              </a:spcBef>
              <a:buFontTx/>
              <a:buNone/>
              <a:defRPr/>
            </a:pPr>
            <a:r>
              <a:rPr lang="en-US" altLang="ja-JP" sz="1050" i="1" dirty="0"/>
              <a:t>CO2</a:t>
            </a:r>
            <a:r>
              <a:rPr lang="ja-JP" altLang="en-US" sz="1050" i="1" dirty="0"/>
              <a:t>削減量の試算に当たっては、地球温暖化対策地方公共団体実行計画（区域施策）策定マニュアル（</a:t>
            </a:r>
            <a:r>
              <a:rPr lang="en-US" altLang="ja-JP" sz="1050" i="1" dirty="0"/>
              <a:t>※</a:t>
            </a:r>
            <a:r>
              <a:rPr lang="ja-JP" altLang="en-US" sz="1050" i="1" dirty="0"/>
              <a:t>１）、</a:t>
            </a:r>
            <a:endParaRPr lang="en-US" altLang="ja-JP" sz="1050" i="1" dirty="0"/>
          </a:p>
          <a:p>
            <a:pPr eaLnBrk="1" hangingPunct="1">
              <a:spcBef>
                <a:spcPct val="0"/>
              </a:spcBef>
              <a:buFontTx/>
              <a:buNone/>
              <a:defRPr/>
            </a:pPr>
            <a:r>
              <a:rPr lang="ja-JP" altLang="en-US" sz="1050" i="1" dirty="0"/>
              <a:t>地球温暖化対策事業効果算定ガイドブック＜補助事業申請用＞（</a:t>
            </a:r>
            <a:r>
              <a:rPr lang="en-US" altLang="ja-JP" sz="1050" i="1" dirty="0"/>
              <a:t>※</a:t>
            </a:r>
            <a:r>
              <a:rPr lang="ja-JP" altLang="en-US" sz="1050" i="1" dirty="0"/>
              <a:t>２）等を参考にしてください。</a:t>
            </a:r>
          </a:p>
          <a:p>
            <a:pPr eaLnBrk="1" hangingPunct="1">
              <a:spcBef>
                <a:spcPct val="0"/>
              </a:spcBef>
              <a:buFontTx/>
              <a:buNone/>
              <a:defRPr/>
            </a:pPr>
            <a:r>
              <a:rPr lang="en-US" altLang="ja-JP" sz="1050" i="1" dirty="0"/>
              <a:t>※</a:t>
            </a:r>
            <a:r>
              <a:rPr lang="ja-JP" altLang="en-US" sz="1050" i="1" dirty="0"/>
              <a:t>１</a:t>
            </a:r>
            <a:r>
              <a:rPr lang="en-US" altLang="ja-JP" sz="1050" i="1" dirty="0"/>
              <a:t>; http://www.env.go.jp/policy/local_keikaku/data/manual_main.pdf</a:t>
            </a:r>
          </a:p>
          <a:p>
            <a:pPr eaLnBrk="1" hangingPunct="1">
              <a:spcBef>
                <a:spcPct val="0"/>
              </a:spcBef>
              <a:buFontTx/>
              <a:buNone/>
              <a:defRPr/>
            </a:pPr>
            <a:r>
              <a:rPr lang="en-US" altLang="ja-JP" sz="1050" i="1" dirty="0"/>
              <a:t>※</a:t>
            </a:r>
            <a:r>
              <a:rPr lang="ja-JP" altLang="en-US" sz="1050" i="1" dirty="0"/>
              <a:t>２</a:t>
            </a:r>
            <a:r>
              <a:rPr lang="en-US" altLang="ja-JP" sz="1050" i="1" dirty="0"/>
              <a:t>: http://www.env.go.jp/earth/ondanka/biz_local/gbhojo.html</a:t>
            </a:r>
          </a:p>
          <a:p>
            <a:pPr eaLnBrk="1" hangingPunct="1">
              <a:spcBef>
                <a:spcPct val="0"/>
              </a:spcBef>
              <a:buFontTx/>
              <a:buNone/>
              <a:defRPr/>
            </a:pPr>
            <a:endParaRPr lang="en-US" altLang="ja-JP" sz="1050" i="1" dirty="0"/>
          </a:p>
          <a:p>
            <a:pPr eaLnBrk="1" hangingPunct="1">
              <a:spcBef>
                <a:spcPct val="0"/>
              </a:spcBef>
              <a:buFontTx/>
              <a:buNone/>
              <a:defRPr/>
            </a:pPr>
            <a:endParaRPr lang="en-US" altLang="ja-JP" sz="1050" i="1" dirty="0"/>
          </a:p>
        </p:txBody>
      </p:sp>
      <p:sp>
        <p:nvSpPr>
          <p:cNvPr id="18436" name="スライド番号プレースホルダー 1">
            <a:extLst>
              <a:ext uri="{FF2B5EF4-FFF2-40B4-BE49-F238E27FC236}">
                <a16:creationId xmlns:a16="http://schemas.microsoft.com/office/drawing/2014/main" id="{24151B11-6EB6-FCF1-B85A-3143A6E58028}"/>
              </a:ext>
            </a:extLst>
          </p:cNvPr>
          <p:cNvSpPr>
            <a:spLocks noGrp="1"/>
          </p:cNvSpPr>
          <p:nvPr>
            <p:ph type="sldNum" sz="quarter" idx="12"/>
          </p:nvPr>
        </p:nvSpPr>
        <p:spPr>
          <a:xfrm>
            <a:off x="7867650" y="6875463"/>
            <a:ext cx="2393950" cy="498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586D3E3B-496B-464C-AD09-6A94B252BD5E}" type="slidenum">
              <a:rPr lang="en-US" altLang="ja-JP" smtClean="0"/>
              <a:pPr/>
              <a:t>12</a:t>
            </a:fld>
            <a:endParaRPr lang="en-US" altLang="ja-JP"/>
          </a:p>
        </p:txBody>
      </p:sp>
      <p:sp>
        <p:nvSpPr>
          <p:cNvPr id="18437" name="Text Box 709">
            <a:extLst>
              <a:ext uri="{FF2B5EF4-FFF2-40B4-BE49-F238E27FC236}">
                <a16:creationId xmlns:a16="http://schemas.microsoft.com/office/drawing/2014/main" id="{B8BD4171-EC8D-6F1F-D0A5-F3250D4561F1}"/>
              </a:ext>
            </a:extLst>
          </p:cNvPr>
          <p:cNvSpPr txBox="1">
            <a:spLocks noChangeArrowheads="1"/>
          </p:cNvSpPr>
          <p:nvPr/>
        </p:nvSpPr>
        <p:spPr bwMode="auto">
          <a:xfrm>
            <a:off x="550863" y="3343275"/>
            <a:ext cx="9197975" cy="137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en-US" altLang="ja-JP" sz="1000" b="1"/>
          </a:p>
          <a:p>
            <a:pPr eaLnBrk="1" hangingPunct="1">
              <a:spcBef>
                <a:spcPct val="0"/>
              </a:spcBef>
              <a:buFontTx/>
              <a:buNone/>
            </a:pPr>
            <a:r>
              <a:rPr lang="en-US" altLang="ja-JP" sz="1000" b="1"/>
              <a:t>○</a:t>
            </a:r>
            <a:r>
              <a:rPr lang="ja-JP" altLang="en-US" sz="1000" b="1"/>
              <a:t>販売開始年（</a:t>
            </a:r>
            <a:r>
              <a:rPr lang="en-US" altLang="ja-JP" sz="1000" b="1"/>
              <a:t>20XX</a:t>
            </a:r>
            <a:r>
              <a:rPr lang="ja-JP" altLang="en-US" sz="1000" b="1"/>
              <a:t>年）時点の削減効果　　</a:t>
            </a:r>
            <a:r>
              <a:rPr lang="ja-JP" altLang="en-US" sz="1000" b="1">
                <a:solidFill>
                  <a:srgbClr val="FF0000"/>
                </a:solidFill>
              </a:rPr>
              <a:t>（試算方法パターン　</a:t>
            </a:r>
            <a:r>
              <a:rPr lang="en-US" altLang="ja-JP" sz="1000" b="1">
                <a:solidFill>
                  <a:srgbClr val="FF0000"/>
                </a:solidFill>
              </a:rPr>
              <a:t>B-a,Ⅱ-ⅰ）</a:t>
            </a:r>
            <a:endParaRPr lang="ja-JP" altLang="en-US" sz="1000" b="1"/>
          </a:p>
          <a:p>
            <a:pPr eaLnBrk="1" hangingPunct="1">
              <a:spcBef>
                <a:spcPct val="0"/>
              </a:spcBef>
              <a:buFontTx/>
              <a:buNone/>
            </a:pPr>
            <a:r>
              <a:rPr lang="ja-JP" altLang="en-US" sz="900"/>
              <a:t>・販売開始年については販売実績値及びその</a:t>
            </a:r>
            <a:r>
              <a:rPr lang="en-US" altLang="ja-JP" sz="900"/>
              <a:t>CO2</a:t>
            </a:r>
            <a:r>
              <a:rPr lang="ja-JP" altLang="en-US" sz="900"/>
              <a:t>削減量も記載。</a:t>
            </a:r>
            <a:endParaRPr lang="en-US" altLang="ja-JP" sz="900"/>
          </a:p>
          <a:p>
            <a:pPr eaLnBrk="1" hangingPunct="1">
              <a:spcBef>
                <a:spcPct val="0"/>
              </a:spcBef>
              <a:buFontTx/>
              <a:buNone/>
            </a:pPr>
            <a:r>
              <a:rPr lang="ja-JP" altLang="en-US" sz="900"/>
              <a:t>・国内潜在市場規模：○○万台（既設の従来システムのストック台（○○統計）に基づき推計）</a:t>
            </a:r>
          </a:p>
          <a:p>
            <a:pPr eaLnBrk="1" hangingPunct="1">
              <a:spcBef>
                <a:spcPct val="0"/>
              </a:spcBef>
              <a:buFontTx/>
              <a:buNone/>
            </a:pPr>
            <a:r>
              <a:rPr lang="ja-JP" altLang="en-US" sz="900"/>
              <a:t>・販売開始年度までに期待される最大普及量：○○万台（生産能力増強計画に基づく最大生産台数。なお、従来システムの販売台数は年間○○台）</a:t>
            </a:r>
            <a:endParaRPr lang="en-US" altLang="ja-JP" sz="900"/>
          </a:p>
          <a:p>
            <a:pPr eaLnBrk="1" hangingPunct="1">
              <a:spcBef>
                <a:spcPct val="0"/>
              </a:spcBef>
              <a:buFontTx/>
              <a:buNone/>
            </a:pPr>
            <a:r>
              <a:rPr lang="ja-JP" altLang="en-US" sz="900"/>
              <a:t>・開発機器（システム、モデル）</a:t>
            </a:r>
            <a:r>
              <a:rPr lang="ja-JP" altLang="en-US" sz="900">
                <a:latin typeface="Century" panose="02040604050505020304" pitchFamily="18" charset="0"/>
              </a:rPr>
              <a:t>１台当たりのＣＯ２削減量：○○ｔ</a:t>
            </a:r>
            <a:r>
              <a:rPr lang="en-US" altLang="ja-JP" sz="900">
                <a:latin typeface="Century" panose="02040604050505020304" pitchFamily="18" charset="0"/>
              </a:rPr>
              <a:t>/</a:t>
            </a:r>
            <a:r>
              <a:rPr lang="ja-JP" altLang="en-US" sz="900">
                <a:latin typeface="Century" panose="02040604050505020304" pitchFamily="18" charset="0"/>
              </a:rPr>
              <a:t>年（従来型の同様システム：○○ｔ</a:t>
            </a:r>
            <a:r>
              <a:rPr lang="en-US" altLang="ja-JP" sz="900">
                <a:latin typeface="Century" panose="02040604050505020304" pitchFamily="18" charset="0"/>
              </a:rPr>
              <a:t>/</a:t>
            </a:r>
            <a:r>
              <a:rPr lang="ja-JP" altLang="en-US" sz="900">
                <a:latin typeface="Century" panose="02040604050505020304" pitchFamily="18" charset="0"/>
              </a:rPr>
              <a:t>年）</a:t>
            </a:r>
            <a:endParaRPr lang="en-US" altLang="ja-JP" sz="900">
              <a:latin typeface="Century" panose="02040604050505020304" pitchFamily="18" charset="0"/>
            </a:endParaRPr>
          </a:p>
          <a:p>
            <a:pPr eaLnBrk="1" hangingPunct="1">
              <a:spcBef>
                <a:spcPct val="0"/>
              </a:spcBef>
              <a:buFontTx/>
              <a:buNone/>
            </a:pPr>
            <a:r>
              <a:rPr lang="ja-JP" altLang="en-US" sz="900"/>
              <a:t>・削減原単位：　　例：商用電力　従来のエネルギー年間消費量</a:t>
            </a:r>
            <a:r>
              <a:rPr lang="ja-JP" altLang="en-US" sz="900">
                <a:latin typeface="Century" panose="02040604050505020304" pitchFamily="18" charset="0"/>
              </a:rPr>
              <a:t>○○</a:t>
            </a:r>
            <a:r>
              <a:rPr lang="en-US" altLang="ja-JP" sz="900">
                <a:latin typeface="Century" panose="02040604050505020304" pitchFamily="18" charset="0"/>
              </a:rPr>
              <a:t>kWh/</a:t>
            </a:r>
            <a:r>
              <a:rPr lang="ja-JP" altLang="en-US" sz="900">
                <a:latin typeface="Century" panose="02040604050505020304" pitchFamily="18" charset="0"/>
              </a:rPr>
              <a:t>年</a:t>
            </a:r>
            <a:r>
              <a:rPr lang="en-US" altLang="ja-JP" sz="900">
                <a:latin typeface="Century" panose="02040604050505020304" pitchFamily="18" charset="0"/>
              </a:rPr>
              <a:t>/</a:t>
            </a:r>
            <a:r>
              <a:rPr lang="ja-JP" altLang="en-US" sz="900">
                <a:latin typeface="Century" panose="02040604050505020304" pitchFamily="18" charset="0"/>
              </a:rPr>
              <a:t>台、開発品による削減率：</a:t>
            </a:r>
            <a:r>
              <a:rPr lang="en-US" altLang="ja-JP" sz="900">
                <a:latin typeface="Century" panose="02040604050505020304" pitchFamily="18" charset="0"/>
              </a:rPr>
              <a:t>2020</a:t>
            </a:r>
            <a:r>
              <a:rPr lang="ja-JP" altLang="en-US" sz="900">
                <a:latin typeface="Century" panose="02040604050505020304" pitchFamily="18" charset="0"/>
              </a:rPr>
              <a:t>年</a:t>
            </a:r>
            <a:r>
              <a:rPr lang="en-US" altLang="ja-JP" sz="900">
                <a:latin typeface="Century" panose="02040604050505020304" pitchFamily="18" charset="0"/>
              </a:rPr>
              <a:t>OO</a:t>
            </a:r>
            <a:r>
              <a:rPr lang="ja-JP" altLang="en-US" sz="900">
                <a:latin typeface="Century" panose="02040604050505020304" pitchFamily="18" charset="0"/>
              </a:rPr>
              <a:t>％、</a:t>
            </a:r>
            <a:r>
              <a:rPr lang="en-US" altLang="ja-JP" sz="900">
                <a:latin typeface="Century" panose="02040604050505020304" pitchFamily="18" charset="0"/>
              </a:rPr>
              <a:t> </a:t>
            </a:r>
            <a:r>
              <a:rPr lang="ja-JP" altLang="en-US" sz="900">
                <a:latin typeface="Century" panose="02040604050505020304" pitchFamily="18" charset="0"/>
              </a:rPr>
              <a:t>排出係数：</a:t>
            </a:r>
            <a:r>
              <a:rPr lang="en-US" altLang="ja-JP" sz="900">
                <a:latin typeface="Century" panose="02040604050505020304" pitchFamily="18" charset="0"/>
              </a:rPr>
              <a:t>OOOkgCO2/kWh</a:t>
            </a:r>
            <a:r>
              <a:rPr lang="ja-JP" altLang="en-US" sz="900">
                <a:latin typeface="Century" panose="02040604050505020304" pitchFamily="18" charset="0"/>
              </a:rPr>
              <a:t>、年間</a:t>
            </a:r>
            <a:r>
              <a:rPr lang="en-US" altLang="ja-JP" sz="900">
                <a:latin typeface="Century" panose="02040604050505020304" pitchFamily="18" charset="0"/>
              </a:rPr>
              <a:t>CO2</a:t>
            </a:r>
            <a:r>
              <a:rPr lang="ja-JP" altLang="en-US" sz="900">
                <a:latin typeface="Century" panose="02040604050505020304" pitchFamily="18" charset="0"/>
              </a:rPr>
              <a:t>削減量＝</a:t>
            </a:r>
            <a:r>
              <a:rPr lang="en-US" altLang="ja-JP" sz="900">
                <a:latin typeface="Century" panose="02040604050505020304" pitchFamily="18" charset="0"/>
              </a:rPr>
              <a:t>OOkgCO2/</a:t>
            </a:r>
            <a:r>
              <a:rPr lang="ja-JP" altLang="en-US" sz="900">
                <a:latin typeface="Century" panose="02040604050505020304" pitchFamily="18" charset="0"/>
              </a:rPr>
              <a:t>年</a:t>
            </a:r>
            <a:r>
              <a:rPr lang="en-US" altLang="ja-JP" sz="900">
                <a:latin typeface="Century" panose="02040604050505020304" pitchFamily="18" charset="0"/>
              </a:rPr>
              <a:t>/</a:t>
            </a:r>
            <a:r>
              <a:rPr lang="ja-JP" altLang="en-US" sz="900">
                <a:latin typeface="Century" panose="02040604050505020304" pitchFamily="18" charset="0"/>
              </a:rPr>
              <a:t>台</a:t>
            </a:r>
            <a:endParaRPr lang="ja-JP" altLang="en-US" sz="900"/>
          </a:p>
          <a:p>
            <a:pPr eaLnBrk="1" hangingPunct="1">
              <a:spcBef>
                <a:spcPct val="0"/>
              </a:spcBef>
              <a:buFontTx/>
              <a:buNone/>
            </a:pPr>
            <a:r>
              <a:rPr lang="ja-JP" altLang="en-US" sz="900"/>
              <a:t>・累積</a:t>
            </a:r>
            <a:r>
              <a:rPr lang="en-US" altLang="ja-JP" sz="900"/>
              <a:t>CO2</a:t>
            </a:r>
            <a:r>
              <a:rPr lang="ja-JP" altLang="en-US" sz="900"/>
              <a:t>削減量：○○万</a:t>
            </a:r>
            <a:r>
              <a:rPr lang="en-US" altLang="ja-JP" sz="900"/>
              <a:t>t-CO2</a:t>
            </a:r>
          </a:p>
          <a:p>
            <a:pPr eaLnBrk="1" hangingPunct="1">
              <a:spcBef>
                <a:spcPct val="0"/>
              </a:spcBef>
              <a:buFontTx/>
              <a:buNone/>
            </a:pPr>
            <a:r>
              <a:rPr lang="ja-JP" altLang="en-US" sz="900"/>
              <a:t>・</a:t>
            </a:r>
            <a:r>
              <a:rPr lang="en-US" altLang="ja-JP" sz="900"/>
              <a:t> CO2</a:t>
            </a:r>
            <a:r>
              <a:rPr lang="ja-JP" altLang="en-US" sz="900"/>
              <a:t>削減コスト</a:t>
            </a:r>
            <a:endParaRPr lang="en-US" altLang="ja-JP" sz="900"/>
          </a:p>
        </p:txBody>
      </p:sp>
      <p:sp>
        <p:nvSpPr>
          <p:cNvPr id="18438" name="Text Box 709">
            <a:extLst>
              <a:ext uri="{FF2B5EF4-FFF2-40B4-BE49-F238E27FC236}">
                <a16:creationId xmlns:a16="http://schemas.microsoft.com/office/drawing/2014/main" id="{D7474340-C14A-8E2E-3D59-8405852DFF45}"/>
              </a:ext>
            </a:extLst>
          </p:cNvPr>
          <p:cNvSpPr txBox="1">
            <a:spLocks noChangeArrowheads="1"/>
          </p:cNvSpPr>
          <p:nvPr/>
        </p:nvSpPr>
        <p:spPr bwMode="auto">
          <a:xfrm>
            <a:off x="528638" y="4770438"/>
            <a:ext cx="9197975" cy="1077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000" b="1"/>
              <a:t>○2030</a:t>
            </a:r>
            <a:r>
              <a:rPr lang="ja-JP" altLang="en-US" sz="1000" b="1"/>
              <a:t>年時点の削減効果　　</a:t>
            </a:r>
            <a:r>
              <a:rPr lang="ja-JP" altLang="en-US" sz="1000" b="1">
                <a:solidFill>
                  <a:srgbClr val="FF0000"/>
                </a:solidFill>
              </a:rPr>
              <a:t>（試算方法パターン　</a:t>
            </a:r>
            <a:r>
              <a:rPr lang="en-US" altLang="ja-JP" sz="1000" b="1">
                <a:solidFill>
                  <a:srgbClr val="FF0000"/>
                </a:solidFill>
              </a:rPr>
              <a:t>B-a,Ⅱ-ⅰ）</a:t>
            </a:r>
            <a:endParaRPr lang="ja-JP" altLang="en-US" sz="1000" b="1"/>
          </a:p>
          <a:p>
            <a:pPr eaLnBrk="1" hangingPunct="1">
              <a:spcBef>
                <a:spcPct val="0"/>
              </a:spcBef>
              <a:buFontTx/>
              <a:buNone/>
            </a:pPr>
            <a:r>
              <a:rPr lang="ja-JP" altLang="en-US" sz="900"/>
              <a:t>・国内潜在市場規模：○○万台（既設の従来システムのストック台（○○統計）に基づき推計）</a:t>
            </a:r>
          </a:p>
          <a:p>
            <a:pPr eaLnBrk="1" hangingPunct="1">
              <a:spcBef>
                <a:spcPct val="0"/>
              </a:spcBef>
              <a:buFontTx/>
              <a:buNone/>
            </a:pPr>
            <a:r>
              <a:rPr lang="ja-JP" altLang="en-US" sz="900"/>
              <a:t>・</a:t>
            </a:r>
            <a:r>
              <a:rPr lang="en-US" altLang="ja-JP" sz="900"/>
              <a:t>2030</a:t>
            </a:r>
            <a:r>
              <a:rPr lang="ja-JP" altLang="en-US" sz="900"/>
              <a:t>年度までに期待される最大普及量：○○万台（生産能力増強計画に基づく最大生産台数。なお、従来システムの販売台数は年間○○台）</a:t>
            </a:r>
            <a:endParaRPr lang="en-US" altLang="ja-JP" sz="900"/>
          </a:p>
          <a:p>
            <a:pPr eaLnBrk="1" hangingPunct="1">
              <a:spcBef>
                <a:spcPct val="0"/>
              </a:spcBef>
              <a:buFontTx/>
              <a:buNone/>
            </a:pPr>
            <a:r>
              <a:rPr lang="ja-JP" altLang="en-US" sz="900"/>
              <a:t>・開発機器（システム、モデル）</a:t>
            </a:r>
            <a:r>
              <a:rPr lang="ja-JP" altLang="en-US" sz="900">
                <a:latin typeface="Century" panose="02040604050505020304" pitchFamily="18" charset="0"/>
              </a:rPr>
              <a:t>１台当たりのＣＯ２削減量：○○ｔ</a:t>
            </a:r>
            <a:r>
              <a:rPr lang="en-US" altLang="ja-JP" sz="900">
                <a:latin typeface="Century" panose="02040604050505020304" pitchFamily="18" charset="0"/>
              </a:rPr>
              <a:t>/</a:t>
            </a:r>
            <a:r>
              <a:rPr lang="ja-JP" altLang="en-US" sz="900">
                <a:latin typeface="Century" panose="02040604050505020304" pitchFamily="18" charset="0"/>
              </a:rPr>
              <a:t>年（従来型の同様システム：○○ｔ</a:t>
            </a:r>
            <a:r>
              <a:rPr lang="en-US" altLang="ja-JP" sz="900">
                <a:latin typeface="Century" panose="02040604050505020304" pitchFamily="18" charset="0"/>
              </a:rPr>
              <a:t>/</a:t>
            </a:r>
            <a:r>
              <a:rPr lang="ja-JP" altLang="en-US" sz="900">
                <a:latin typeface="Century" panose="02040604050505020304" pitchFamily="18" charset="0"/>
              </a:rPr>
              <a:t>年）</a:t>
            </a:r>
            <a:endParaRPr lang="en-US" altLang="ja-JP" sz="900">
              <a:latin typeface="Century" panose="02040604050505020304" pitchFamily="18" charset="0"/>
            </a:endParaRPr>
          </a:p>
          <a:p>
            <a:pPr eaLnBrk="1" hangingPunct="1">
              <a:spcBef>
                <a:spcPct val="0"/>
              </a:spcBef>
              <a:buFontTx/>
              <a:buNone/>
            </a:pPr>
            <a:r>
              <a:rPr lang="ja-JP" altLang="en-US" sz="900"/>
              <a:t>・削減原単位：　　例：商用電力　従来のエネルギー年間消費量</a:t>
            </a:r>
            <a:r>
              <a:rPr lang="ja-JP" altLang="en-US" sz="900">
                <a:latin typeface="Century" panose="02040604050505020304" pitchFamily="18" charset="0"/>
              </a:rPr>
              <a:t>○○</a:t>
            </a:r>
            <a:r>
              <a:rPr lang="en-US" altLang="ja-JP" sz="900">
                <a:latin typeface="Century" panose="02040604050505020304" pitchFamily="18" charset="0"/>
              </a:rPr>
              <a:t>kWh/</a:t>
            </a:r>
            <a:r>
              <a:rPr lang="ja-JP" altLang="en-US" sz="900">
                <a:latin typeface="Century" panose="02040604050505020304" pitchFamily="18" charset="0"/>
              </a:rPr>
              <a:t>年</a:t>
            </a:r>
            <a:r>
              <a:rPr lang="en-US" altLang="ja-JP" sz="900">
                <a:latin typeface="Century" panose="02040604050505020304" pitchFamily="18" charset="0"/>
              </a:rPr>
              <a:t>/</a:t>
            </a:r>
            <a:r>
              <a:rPr lang="ja-JP" altLang="en-US" sz="900">
                <a:latin typeface="Century" panose="02040604050505020304" pitchFamily="18" charset="0"/>
              </a:rPr>
              <a:t>台、開発品による削減率：</a:t>
            </a:r>
            <a:r>
              <a:rPr lang="en-US" altLang="ja-JP" sz="900">
                <a:latin typeface="Century" panose="02040604050505020304" pitchFamily="18" charset="0"/>
              </a:rPr>
              <a:t>2020</a:t>
            </a:r>
            <a:r>
              <a:rPr lang="ja-JP" altLang="en-US" sz="900">
                <a:latin typeface="Century" panose="02040604050505020304" pitchFamily="18" charset="0"/>
              </a:rPr>
              <a:t>年</a:t>
            </a:r>
            <a:r>
              <a:rPr lang="en-US" altLang="ja-JP" sz="900">
                <a:latin typeface="Century" panose="02040604050505020304" pitchFamily="18" charset="0"/>
              </a:rPr>
              <a:t>OO</a:t>
            </a:r>
            <a:r>
              <a:rPr lang="ja-JP" altLang="en-US" sz="900">
                <a:latin typeface="Century" panose="02040604050505020304" pitchFamily="18" charset="0"/>
              </a:rPr>
              <a:t>％、</a:t>
            </a:r>
            <a:r>
              <a:rPr lang="en-US" altLang="ja-JP" sz="900">
                <a:latin typeface="Century" panose="02040604050505020304" pitchFamily="18" charset="0"/>
              </a:rPr>
              <a:t> </a:t>
            </a:r>
            <a:r>
              <a:rPr lang="ja-JP" altLang="en-US" sz="900">
                <a:latin typeface="Century" panose="02040604050505020304" pitchFamily="18" charset="0"/>
              </a:rPr>
              <a:t>排出係数：</a:t>
            </a:r>
            <a:r>
              <a:rPr lang="en-US" altLang="ja-JP" sz="900">
                <a:latin typeface="Century" panose="02040604050505020304" pitchFamily="18" charset="0"/>
              </a:rPr>
              <a:t>OOOkgCO2/kWh</a:t>
            </a:r>
            <a:r>
              <a:rPr lang="ja-JP" altLang="en-US" sz="900">
                <a:latin typeface="Century" panose="02040604050505020304" pitchFamily="18" charset="0"/>
              </a:rPr>
              <a:t>、年間</a:t>
            </a:r>
            <a:r>
              <a:rPr lang="en-US" altLang="ja-JP" sz="900">
                <a:latin typeface="Century" panose="02040604050505020304" pitchFamily="18" charset="0"/>
              </a:rPr>
              <a:t>CO2</a:t>
            </a:r>
            <a:r>
              <a:rPr lang="ja-JP" altLang="en-US" sz="900">
                <a:latin typeface="Century" panose="02040604050505020304" pitchFamily="18" charset="0"/>
              </a:rPr>
              <a:t>削減量＝</a:t>
            </a:r>
            <a:r>
              <a:rPr lang="en-US" altLang="ja-JP" sz="900">
                <a:latin typeface="Century" panose="02040604050505020304" pitchFamily="18" charset="0"/>
              </a:rPr>
              <a:t>OOkgCO2/</a:t>
            </a:r>
            <a:r>
              <a:rPr lang="ja-JP" altLang="en-US" sz="900">
                <a:latin typeface="Century" panose="02040604050505020304" pitchFamily="18" charset="0"/>
              </a:rPr>
              <a:t>年</a:t>
            </a:r>
            <a:r>
              <a:rPr lang="en-US" altLang="ja-JP" sz="900">
                <a:latin typeface="Century" panose="02040604050505020304" pitchFamily="18" charset="0"/>
              </a:rPr>
              <a:t>/</a:t>
            </a:r>
            <a:r>
              <a:rPr lang="ja-JP" altLang="en-US" sz="900">
                <a:latin typeface="Century" panose="02040604050505020304" pitchFamily="18" charset="0"/>
              </a:rPr>
              <a:t>台</a:t>
            </a:r>
            <a:endParaRPr lang="ja-JP" altLang="en-US" sz="900"/>
          </a:p>
          <a:p>
            <a:pPr eaLnBrk="1" hangingPunct="1">
              <a:spcBef>
                <a:spcPct val="0"/>
              </a:spcBef>
              <a:buFontTx/>
              <a:buNone/>
            </a:pPr>
            <a:r>
              <a:rPr lang="ja-JP" altLang="en-US" sz="900"/>
              <a:t>・累積</a:t>
            </a:r>
            <a:r>
              <a:rPr lang="en-US" altLang="ja-JP" sz="900"/>
              <a:t>CO2</a:t>
            </a:r>
            <a:r>
              <a:rPr lang="ja-JP" altLang="en-US" sz="900"/>
              <a:t>削減量：○○万</a:t>
            </a:r>
            <a:r>
              <a:rPr lang="en-US" altLang="ja-JP" sz="900"/>
              <a:t>t-CO2</a:t>
            </a:r>
          </a:p>
          <a:p>
            <a:pPr eaLnBrk="1" hangingPunct="1">
              <a:spcBef>
                <a:spcPct val="0"/>
              </a:spcBef>
              <a:buFontTx/>
              <a:buNone/>
            </a:pPr>
            <a:r>
              <a:rPr lang="ja-JP" altLang="en-US" sz="900"/>
              <a:t>・</a:t>
            </a:r>
            <a:r>
              <a:rPr lang="en-US" altLang="ja-JP" sz="900"/>
              <a:t> CO2</a:t>
            </a:r>
            <a:r>
              <a:rPr lang="ja-JP" altLang="en-US" sz="900"/>
              <a:t>削減コスト</a:t>
            </a:r>
            <a:endParaRPr lang="en-US" altLang="ja-JP" sz="900"/>
          </a:p>
        </p:txBody>
      </p:sp>
      <p:sp>
        <p:nvSpPr>
          <p:cNvPr id="18439" name="Text Box 709">
            <a:extLst>
              <a:ext uri="{FF2B5EF4-FFF2-40B4-BE49-F238E27FC236}">
                <a16:creationId xmlns:a16="http://schemas.microsoft.com/office/drawing/2014/main" id="{DAEAAEAE-C207-AA82-62CB-6E547C0A731A}"/>
              </a:ext>
            </a:extLst>
          </p:cNvPr>
          <p:cNvSpPr txBox="1">
            <a:spLocks noChangeArrowheads="1"/>
          </p:cNvSpPr>
          <p:nvPr/>
        </p:nvSpPr>
        <p:spPr bwMode="auto">
          <a:xfrm>
            <a:off x="509588" y="5905500"/>
            <a:ext cx="9280525" cy="123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en-US" altLang="ja-JP" sz="1000" b="1"/>
          </a:p>
          <a:p>
            <a:pPr eaLnBrk="1" hangingPunct="1">
              <a:spcBef>
                <a:spcPct val="0"/>
              </a:spcBef>
              <a:buFontTx/>
              <a:buNone/>
            </a:pPr>
            <a:r>
              <a:rPr lang="en-US" altLang="ja-JP" sz="1000" b="1"/>
              <a:t>○2050</a:t>
            </a:r>
            <a:r>
              <a:rPr lang="ja-JP" altLang="en-US" sz="1000" b="1"/>
              <a:t>年時点の削減効果</a:t>
            </a:r>
            <a:r>
              <a:rPr lang="ja-JP" altLang="en-US" sz="1000" b="1">
                <a:solidFill>
                  <a:srgbClr val="FF0000"/>
                </a:solidFill>
              </a:rPr>
              <a:t>　　（試算方法パターン　</a:t>
            </a:r>
            <a:r>
              <a:rPr lang="en-US" altLang="ja-JP" sz="1000" b="1">
                <a:solidFill>
                  <a:srgbClr val="FF0000"/>
                </a:solidFill>
              </a:rPr>
              <a:t>B-a,Ⅱ-ⅰ）</a:t>
            </a:r>
            <a:endParaRPr lang="ja-JP" altLang="en-US" sz="1000" b="1"/>
          </a:p>
          <a:p>
            <a:pPr eaLnBrk="1" hangingPunct="1">
              <a:spcBef>
                <a:spcPct val="0"/>
              </a:spcBef>
              <a:buFontTx/>
              <a:buNone/>
            </a:pPr>
            <a:r>
              <a:rPr lang="ja-JP" altLang="en-US" sz="900"/>
              <a:t>・国内潜在市場規模：○○万台（既設の従来システムのストック台（○○統計）に基づき推計）</a:t>
            </a:r>
          </a:p>
          <a:p>
            <a:pPr eaLnBrk="1" hangingPunct="1">
              <a:spcBef>
                <a:spcPct val="0"/>
              </a:spcBef>
              <a:buFontTx/>
              <a:buNone/>
            </a:pPr>
            <a:r>
              <a:rPr lang="ja-JP" altLang="en-US" sz="900"/>
              <a:t>・</a:t>
            </a:r>
            <a:r>
              <a:rPr lang="en-US" altLang="ja-JP" sz="900"/>
              <a:t>2050</a:t>
            </a:r>
            <a:r>
              <a:rPr lang="ja-JP" altLang="en-US" sz="900"/>
              <a:t>年度までに期待される最大普及量：○○万台（生産能力増強計画に基づく最大生産台数。なお、従来システムの販売台数は年間○○台）</a:t>
            </a:r>
            <a:endParaRPr lang="en-US" altLang="ja-JP" sz="900"/>
          </a:p>
          <a:p>
            <a:pPr eaLnBrk="1" hangingPunct="1">
              <a:spcBef>
                <a:spcPct val="0"/>
              </a:spcBef>
              <a:buFontTx/>
              <a:buNone/>
            </a:pPr>
            <a:r>
              <a:rPr lang="ja-JP" altLang="en-US" sz="900"/>
              <a:t>・開発機器（システム、モデル）</a:t>
            </a:r>
            <a:r>
              <a:rPr lang="ja-JP" altLang="en-US" sz="900">
                <a:latin typeface="Century" panose="02040604050505020304" pitchFamily="18" charset="0"/>
              </a:rPr>
              <a:t>１台当たりのＣＯ２削減量：○○ｔ</a:t>
            </a:r>
            <a:r>
              <a:rPr lang="en-US" altLang="ja-JP" sz="900">
                <a:latin typeface="Century" panose="02040604050505020304" pitchFamily="18" charset="0"/>
              </a:rPr>
              <a:t>/</a:t>
            </a:r>
            <a:r>
              <a:rPr lang="ja-JP" altLang="en-US" sz="900">
                <a:latin typeface="Century" panose="02040604050505020304" pitchFamily="18" charset="0"/>
              </a:rPr>
              <a:t>年（従来型の同様システム：○○ｔ</a:t>
            </a:r>
            <a:r>
              <a:rPr lang="en-US" altLang="ja-JP" sz="900">
                <a:latin typeface="Century" panose="02040604050505020304" pitchFamily="18" charset="0"/>
              </a:rPr>
              <a:t>/</a:t>
            </a:r>
            <a:r>
              <a:rPr lang="ja-JP" altLang="en-US" sz="900">
                <a:latin typeface="Century" panose="02040604050505020304" pitchFamily="18" charset="0"/>
              </a:rPr>
              <a:t>年）</a:t>
            </a:r>
            <a:endParaRPr lang="en-US" altLang="ja-JP" sz="900">
              <a:latin typeface="Century" panose="02040604050505020304" pitchFamily="18" charset="0"/>
            </a:endParaRPr>
          </a:p>
          <a:p>
            <a:pPr eaLnBrk="1" hangingPunct="1">
              <a:spcBef>
                <a:spcPct val="0"/>
              </a:spcBef>
              <a:buFontTx/>
              <a:buNone/>
            </a:pPr>
            <a:r>
              <a:rPr lang="ja-JP" altLang="en-US" sz="900"/>
              <a:t>・削減原単位：　　例：商用電力　従来のエネルギー年間消費量</a:t>
            </a:r>
            <a:r>
              <a:rPr lang="ja-JP" altLang="en-US" sz="900">
                <a:latin typeface="Century" panose="02040604050505020304" pitchFamily="18" charset="0"/>
              </a:rPr>
              <a:t>○○</a:t>
            </a:r>
            <a:r>
              <a:rPr lang="en-US" altLang="ja-JP" sz="900">
                <a:latin typeface="Century" panose="02040604050505020304" pitchFamily="18" charset="0"/>
              </a:rPr>
              <a:t>kWh/</a:t>
            </a:r>
            <a:r>
              <a:rPr lang="ja-JP" altLang="en-US" sz="900">
                <a:latin typeface="Century" panose="02040604050505020304" pitchFamily="18" charset="0"/>
              </a:rPr>
              <a:t>年</a:t>
            </a:r>
            <a:r>
              <a:rPr lang="en-US" altLang="ja-JP" sz="900">
                <a:latin typeface="Century" panose="02040604050505020304" pitchFamily="18" charset="0"/>
              </a:rPr>
              <a:t>/</a:t>
            </a:r>
            <a:r>
              <a:rPr lang="ja-JP" altLang="en-US" sz="900">
                <a:latin typeface="Century" panose="02040604050505020304" pitchFamily="18" charset="0"/>
              </a:rPr>
              <a:t>台、開発品による削減率：</a:t>
            </a:r>
            <a:r>
              <a:rPr lang="en-US" altLang="ja-JP" sz="900">
                <a:latin typeface="Century" panose="02040604050505020304" pitchFamily="18" charset="0"/>
              </a:rPr>
              <a:t>2020</a:t>
            </a:r>
            <a:r>
              <a:rPr lang="ja-JP" altLang="en-US" sz="900">
                <a:latin typeface="Century" panose="02040604050505020304" pitchFamily="18" charset="0"/>
              </a:rPr>
              <a:t>年</a:t>
            </a:r>
            <a:r>
              <a:rPr lang="en-US" altLang="ja-JP" sz="900">
                <a:latin typeface="Century" panose="02040604050505020304" pitchFamily="18" charset="0"/>
              </a:rPr>
              <a:t>OO</a:t>
            </a:r>
            <a:r>
              <a:rPr lang="ja-JP" altLang="en-US" sz="900">
                <a:latin typeface="Century" panose="02040604050505020304" pitchFamily="18" charset="0"/>
              </a:rPr>
              <a:t>％、</a:t>
            </a:r>
            <a:r>
              <a:rPr lang="en-US" altLang="ja-JP" sz="900">
                <a:latin typeface="Century" panose="02040604050505020304" pitchFamily="18" charset="0"/>
              </a:rPr>
              <a:t> </a:t>
            </a:r>
            <a:r>
              <a:rPr lang="ja-JP" altLang="en-US" sz="900">
                <a:latin typeface="Century" panose="02040604050505020304" pitchFamily="18" charset="0"/>
              </a:rPr>
              <a:t>排出係数：</a:t>
            </a:r>
            <a:r>
              <a:rPr lang="en-US" altLang="ja-JP" sz="900">
                <a:latin typeface="Century" panose="02040604050505020304" pitchFamily="18" charset="0"/>
              </a:rPr>
              <a:t>OOOkgCO2/kWh</a:t>
            </a:r>
            <a:r>
              <a:rPr lang="ja-JP" altLang="en-US" sz="900">
                <a:latin typeface="Century" panose="02040604050505020304" pitchFamily="18" charset="0"/>
              </a:rPr>
              <a:t>、年間</a:t>
            </a:r>
            <a:r>
              <a:rPr lang="en-US" altLang="ja-JP" sz="900">
                <a:latin typeface="Century" panose="02040604050505020304" pitchFamily="18" charset="0"/>
              </a:rPr>
              <a:t>CO2</a:t>
            </a:r>
            <a:r>
              <a:rPr lang="ja-JP" altLang="en-US" sz="900">
                <a:latin typeface="Century" panose="02040604050505020304" pitchFamily="18" charset="0"/>
              </a:rPr>
              <a:t>削減量＝</a:t>
            </a:r>
            <a:r>
              <a:rPr lang="en-US" altLang="ja-JP" sz="900">
                <a:latin typeface="Century" panose="02040604050505020304" pitchFamily="18" charset="0"/>
              </a:rPr>
              <a:t>OOkgCO2/</a:t>
            </a:r>
            <a:r>
              <a:rPr lang="ja-JP" altLang="en-US" sz="900">
                <a:latin typeface="Century" panose="02040604050505020304" pitchFamily="18" charset="0"/>
              </a:rPr>
              <a:t>年</a:t>
            </a:r>
            <a:r>
              <a:rPr lang="en-US" altLang="ja-JP" sz="900">
                <a:latin typeface="Century" panose="02040604050505020304" pitchFamily="18" charset="0"/>
              </a:rPr>
              <a:t>/</a:t>
            </a:r>
            <a:r>
              <a:rPr lang="ja-JP" altLang="en-US" sz="900">
                <a:latin typeface="Century" panose="02040604050505020304" pitchFamily="18" charset="0"/>
              </a:rPr>
              <a:t>台</a:t>
            </a:r>
            <a:endParaRPr lang="ja-JP" altLang="en-US" sz="900"/>
          </a:p>
          <a:p>
            <a:pPr eaLnBrk="1" hangingPunct="1">
              <a:spcBef>
                <a:spcPct val="0"/>
              </a:spcBef>
              <a:buFontTx/>
              <a:buNone/>
            </a:pPr>
            <a:r>
              <a:rPr lang="ja-JP" altLang="en-US" sz="900"/>
              <a:t>・累積</a:t>
            </a:r>
            <a:r>
              <a:rPr lang="en-US" altLang="ja-JP" sz="900"/>
              <a:t>CO2</a:t>
            </a:r>
            <a:r>
              <a:rPr lang="ja-JP" altLang="en-US" sz="900"/>
              <a:t>削減量：○○万</a:t>
            </a:r>
            <a:r>
              <a:rPr lang="en-US" altLang="ja-JP" sz="900"/>
              <a:t>t-CO2</a:t>
            </a:r>
          </a:p>
          <a:p>
            <a:pPr eaLnBrk="1" hangingPunct="1">
              <a:spcBef>
                <a:spcPct val="0"/>
              </a:spcBef>
              <a:buFontTx/>
              <a:buNone/>
            </a:pPr>
            <a:r>
              <a:rPr lang="ja-JP" altLang="en-US" sz="900"/>
              <a:t>・</a:t>
            </a:r>
            <a:r>
              <a:rPr lang="en-US" altLang="ja-JP" sz="900"/>
              <a:t> CO2</a:t>
            </a:r>
            <a:r>
              <a:rPr lang="ja-JP" altLang="en-US" sz="900"/>
              <a:t>削減コスト</a:t>
            </a:r>
            <a:endParaRPr lang="en-US" altLang="ja-JP" sz="900"/>
          </a:p>
        </p:txBody>
      </p:sp>
      <p:sp>
        <p:nvSpPr>
          <p:cNvPr id="18440" name="角丸四角形吹き出し 11">
            <a:extLst>
              <a:ext uri="{FF2B5EF4-FFF2-40B4-BE49-F238E27FC236}">
                <a16:creationId xmlns:a16="http://schemas.microsoft.com/office/drawing/2014/main" id="{1C579E25-22ED-26EE-43EC-3D368AFD5441}"/>
              </a:ext>
            </a:extLst>
          </p:cNvPr>
          <p:cNvSpPr>
            <a:spLocks noChangeArrowheads="1"/>
          </p:cNvSpPr>
          <p:nvPr/>
        </p:nvSpPr>
        <p:spPr bwMode="auto">
          <a:xfrm>
            <a:off x="6049963" y="3806825"/>
            <a:ext cx="3171825" cy="2587625"/>
          </a:xfrm>
          <a:prstGeom prst="wedgeRoundRectCallout">
            <a:avLst>
              <a:gd name="adj1" fmla="val -60477"/>
              <a:gd name="adj2" fmla="val 45111"/>
              <a:gd name="adj3" fmla="val 16667"/>
            </a:avLst>
          </a:prstGeom>
          <a:solidFill>
            <a:srgbClr val="FFCC99"/>
          </a:solidFill>
          <a:ln w="9525" algn="ctr">
            <a:solidFill>
              <a:schemeClr val="tx1"/>
            </a:solidFill>
            <a:round/>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en-US" altLang="ja-JP" sz="1000"/>
          </a:p>
          <a:p>
            <a:pPr eaLnBrk="1" hangingPunct="1"/>
            <a:endParaRPr lang="en-US" altLang="ja-JP" sz="1000"/>
          </a:p>
          <a:p>
            <a:pPr eaLnBrk="1" hangingPunct="1"/>
            <a:endParaRPr lang="ja-JP" altLang="en-US" sz="1000"/>
          </a:p>
        </p:txBody>
      </p:sp>
      <p:sp>
        <p:nvSpPr>
          <p:cNvPr id="11" name="星 7 10">
            <a:extLst>
              <a:ext uri="{FF2B5EF4-FFF2-40B4-BE49-F238E27FC236}">
                <a16:creationId xmlns:a16="http://schemas.microsoft.com/office/drawing/2014/main" id="{A766330F-A2DD-EE23-3AF3-9E010057B994}"/>
              </a:ext>
            </a:extLst>
          </p:cNvPr>
          <p:cNvSpPr/>
          <p:nvPr/>
        </p:nvSpPr>
        <p:spPr bwMode="auto">
          <a:xfrm flipH="1">
            <a:off x="10063163" y="11113"/>
            <a:ext cx="198437" cy="198437"/>
          </a:xfrm>
          <a:prstGeom prst="star7">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p:spPr>
        <p:txBody>
          <a:bodyPr wrap="none" anchor="ctr"/>
          <a:lstStyle/>
          <a:p>
            <a:pPr eaLnBrk="1" hangingPunct="1">
              <a:defRPr/>
            </a:pPr>
            <a:endParaRPr lang="ja-JP" altLang="en-US">
              <a:latin typeface="Arial" charset="0"/>
            </a:endParaRPr>
          </a:p>
        </p:txBody>
      </p:sp>
      <p:sp>
        <p:nvSpPr>
          <p:cNvPr id="12" name="テキスト ボックス 31">
            <a:extLst>
              <a:ext uri="{FF2B5EF4-FFF2-40B4-BE49-F238E27FC236}">
                <a16:creationId xmlns:a16="http://schemas.microsoft.com/office/drawing/2014/main" id="{9CB91E73-C6DC-3C59-FEDD-54E9018C2B63}"/>
              </a:ext>
            </a:extLst>
          </p:cNvPr>
          <p:cNvSpPr txBox="1">
            <a:spLocks noChangeArrowheads="1"/>
          </p:cNvSpPr>
          <p:nvPr/>
        </p:nvSpPr>
        <p:spPr bwMode="auto">
          <a:xfrm>
            <a:off x="6111875" y="3862388"/>
            <a:ext cx="3009900" cy="2405062"/>
          </a:xfrm>
          <a:prstGeom prst="rect">
            <a:avLst/>
          </a:prstGeom>
          <a:noFill/>
          <a:ln>
            <a:noFill/>
          </a:ln>
        </p:spPr>
        <p:txBody>
          <a:bodyPr>
            <a:spAutoFit/>
          </a:bodyPr>
          <a:lstStyle>
            <a:lvl1pPr marL="182563" indent="-182563">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6000" indent="-72000" eaLnBrk="1" hangingPunct="1">
              <a:lnSpc>
                <a:spcPct val="90000"/>
              </a:lnSpc>
              <a:defRPr/>
            </a:pPr>
            <a:r>
              <a:rPr lang="ja-JP" altLang="en-US" sz="1000" dirty="0">
                <a:latin typeface="ＭＳ Ｐゴシック" panose="020B0600070205080204" pitchFamily="50" charset="-128"/>
              </a:rPr>
              <a:t>・販売開始年度、</a:t>
            </a:r>
            <a:r>
              <a:rPr lang="en-US" altLang="ja-JP" sz="1000" dirty="0">
                <a:latin typeface="ＭＳ Ｐゴシック" panose="020B0600070205080204" pitchFamily="50" charset="-128"/>
              </a:rPr>
              <a:t>2030</a:t>
            </a:r>
            <a:r>
              <a:rPr lang="ja-JP" altLang="en-US" sz="1000" dirty="0">
                <a:latin typeface="ＭＳ Ｐゴシック" panose="020B0600070205080204" pitchFamily="50" charset="-128"/>
              </a:rPr>
              <a:t>年及び</a:t>
            </a:r>
            <a:r>
              <a:rPr lang="en-US" altLang="ja-JP" sz="1000" dirty="0">
                <a:latin typeface="ＭＳ Ｐゴシック" panose="020B0600070205080204" pitchFamily="50" charset="-128"/>
              </a:rPr>
              <a:t>2050</a:t>
            </a:r>
            <a:r>
              <a:rPr lang="ja-JP" altLang="en-US" sz="1000" dirty="0">
                <a:latin typeface="ＭＳ Ｐゴシック" panose="020B0600070205080204" pitchFamily="50" charset="-128"/>
              </a:rPr>
              <a:t>年度に期待される年度別</a:t>
            </a:r>
            <a:r>
              <a:rPr lang="en-US" altLang="ja-JP" sz="1000" dirty="0">
                <a:latin typeface="ＭＳ Ｐゴシック" panose="020B0600070205080204" pitchFamily="50" charset="-128"/>
              </a:rPr>
              <a:t>CO2</a:t>
            </a:r>
            <a:r>
              <a:rPr lang="ja-JP" altLang="en-US" sz="1000" dirty="0">
                <a:latin typeface="ＭＳ Ｐゴシック" panose="020B0600070205080204" pitchFamily="50" charset="-128"/>
              </a:rPr>
              <a:t>削減量、当該年度までの累積削減量と</a:t>
            </a:r>
            <a:r>
              <a:rPr lang="en-US" altLang="ja-JP" sz="1000" dirty="0">
                <a:latin typeface="ＭＳ Ｐゴシック" panose="020B0600070205080204" pitchFamily="50" charset="-128"/>
              </a:rPr>
              <a:t>CO2</a:t>
            </a:r>
            <a:r>
              <a:rPr lang="ja-JP" altLang="en-US" sz="1000" dirty="0">
                <a:latin typeface="ＭＳ Ｐゴシック" panose="020B0600070205080204" pitchFamily="50" charset="-128"/>
              </a:rPr>
              <a:t>削減コストを記載してください。</a:t>
            </a:r>
            <a:endParaRPr lang="en-US" altLang="ja-JP" sz="1000" dirty="0">
              <a:latin typeface="ＭＳ Ｐゴシック" panose="020B0600070205080204" pitchFamily="50" charset="-128"/>
            </a:endParaRPr>
          </a:p>
          <a:p>
            <a:pPr marL="36000" indent="-457200" eaLnBrk="1" hangingPunct="1">
              <a:lnSpc>
                <a:spcPct val="90000"/>
              </a:lnSpc>
              <a:defRPr/>
            </a:pPr>
            <a:r>
              <a:rPr lang="ja-JP" altLang="en-US" sz="1000" dirty="0"/>
              <a:t>・</a:t>
            </a:r>
            <a:r>
              <a:rPr lang="en-US" altLang="ja-JP" sz="1000" dirty="0"/>
              <a:t>CO2</a:t>
            </a:r>
            <a:r>
              <a:rPr lang="ja-JP" altLang="en-US" sz="1000" dirty="0"/>
              <a:t>削減量等は以下に従い算出し、参考資料に端的に記載してください。</a:t>
            </a:r>
            <a:endParaRPr lang="en-US" altLang="ja-JP" sz="1000" dirty="0"/>
          </a:p>
          <a:p>
            <a:pPr marL="36000" indent="-457200" eaLnBrk="1" hangingPunct="1">
              <a:lnSpc>
                <a:spcPct val="90000"/>
              </a:lnSpc>
              <a:defRPr/>
            </a:pPr>
            <a:endParaRPr lang="en-US" altLang="ja-JP" sz="1000" dirty="0"/>
          </a:p>
          <a:p>
            <a:pPr marL="432000" indent="-457200" eaLnBrk="1" hangingPunct="1">
              <a:lnSpc>
                <a:spcPct val="90000"/>
              </a:lnSpc>
              <a:defRPr/>
            </a:pPr>
            <a:r>
              <a:rPr lang="ja-JP" altLang="en-US" sz="1000" dirty="0"/>
              <a:t>削減量：当該年度における販売見込み量</a:t>
            </a:r>
            <a:r>
              <a:rPr lang="en-US" altLang="ja-JP" sz="1000" dirty="0"/>
              <a:t>×</a:t>
            </a:r>
            <a:r>
              <a:rPr lang="ja-JP" altLang="en-US" sz="1000" dirty="0"/>
              <a:t>製品の単年度削減量</a:t>
            </a:r>
            <a:endParaRPr lang="en-US" altLang="ja-JP" sz="1000" dirty="0"/>
          </a:p>
          <a:p>
            <a:pPr eaLnBrk="1" hangingPunct="1">
              <a:lnSpc>
                <a:spcPct val="90000"/>
              </a:lnSpc>
              <a:defRPr/>
            </a:pPr>
            <a:endParaRPr lang="en-US" altLang="ja-JP" sz="1000" dirty="0"/>
          </a:p>
          <a:p>
            <a:pPr marL="684000" indent="-684000" eaLnBrk="1" hangingPunct="1">
              <a:lnSpc>
                <a:spcPct val="90000"/>
              </a:lnSpc>
              <a:defRPr/>
            </a:pPr>
            <a:r>
              <a:rPr lang="ja-JP" altLang="en-US" sz="1000" dirty="0"/>
              <a:t>累積削減量：当該年度までの</a:t>
            </a:r>
            <a:r>
              <a:rPr lang="ja-JP" altLang="en-US" sz="1000" b="1" dirty="0">
                <a:solidFill>
                  <a:srgbClr val="FF0000"/>
                </a:solidFill>
              </a:rPr>
              <a:t>累積</a:t>
            </a:r>
            <a:r>
              <a:rPr lang="ja-JP" altLang="en-US" sz="1000" dirty="0"/>
              <a:t>販売見込量</a:t>
            </a:r>
            <a:r>
              <a:rPr lang="en-US" altLang="ja-JP" sz="1000" dirty="0"/>
              <a:t>×</a:t>
            </a:r>
            <a:r>
              <a:rPr lang="ja-JP" altLang="en-US" sz="1000" dirty="0"/>
              <a:t>製品の単年度削減量</a:t>
            </a:r>
            <a:r>
              <a:rPr lang="en-US" altLang="ja-JP" sz="1000" dirty="0"/>
              <a:t>×</a:t>
            </a:r>
            <a:r>
              <a:rPr lang="ja-JP" altLang="en-US" sz="1000" dirty="0"/>
              <a:t>耐用年数</a:t>
            </a:r>
            <a:r>
              <a:rPr lang="ja-JP" altLang="en-US" sz="900" dirty="0"/>
              <a:t>（ただし、製品の導入時期によって過大に算出されないようご留意ください。）</a:t>
            </a:r>
            <a:endParaRPr lang="en-US" altLang="ja-JP" sz="900" dirty="0"/>
          </a:p>
          <a:p>
            <a:pPr eaLnBrk="1" hangingPunct="1">
              <a:lnSpc>
                <a:spcPct val="90000"/>
              </a:lnSpc>
              <a:defRPr/>
            </a:pPr>
            <a:endParaRPr lang="en-US" altLang="ja-JP" sz="1000" dirty="0"/>
          </a:p>
          <a:p>
            <a:pPr marL="576000" indent="-576000" eaLnBrk="1" hangingPunct="1">
              <a:lnSpc>
                <a:spcPct val="90000"/>
              </a:lnSpc>
              <a:defRPr/>
            </a:pPr>
            <a:r>
              <a:rPr lang="ja-JP" altLang="en-US" sz="1000" dirty="0"/>
              <a:t>削減コスト：当該年度</a:t>
            </a:r>
            <a:r>
              <a:rPr lang="ja-JP" altLang="en-US" sz="1000" b="1" dirty="0">
                <a:solidFill>
                  <a:srgbClr val="FF0000"/>
                </a:solidFill>
              </a:rPr>
              <a:t>断面</a:t>
            </a:r>
            <a:r>
              <a:rPr lang="ja-JP" altLang="en-US" sz="1000" dirty="0"/>
              <a:t>において、</a:t>
            </a:r>
            <a:r>
              <a:rPr lang="en-US" altLang="ja-JP" sz="1000" dirty="0"/>
              <a:t>1</a:t>
            </a:r>
            <a:r>
              <a:rPr lang="ja-JP" altLang="en-US" sz="1000" dirty="0"/>
              <a:t>台あたりの製品価格</a:t>
            </a:r>
            <a:r>
              <a:rPr lang="ja-JP" altLang="en-US" sz="900" dirty="0"/>
              <a:t>（</a:t>
            </a:r>
            <a:r>
              <a:rPr lang="en-US" altLang="ja-JP" sz="900" dirty="0"/>
              <a:t>=</a:t>
            </a:r>
            <a:r>
              <a:rPr lang="ja-JP" altLang="en-US" sz="900" dirty="0"/>
              <a:t>目標販売価格）</a:t>
            </a:r>
            <a:r>
              <a:rPr lang="en-US" altLang="ja-JP" sz="1000" dirty="0"/>
              <a:t>÷CO2</a:t>
            </a:r>
            <a:r>
              <a:rPr lang="ja-JP" altLang="en-US" sz="1000" dirty="0"/>
              <a:t>削減量</a:t>
            </a:r>
            <a:r>
              <a:rPr lang="ja-JP" altLang="en-US" sz="900" dirty="0"/>
              <a:t>（開発品</a:t>
            </a:r>
            <a:r>
              <a:rPr lang="en-US" altLang="ja-JP" sz="900" dirty="0"/>
              <a:t>1</a:t>
            </a:r>
            <a:r>
              <a:rPr lang="ja-JP" altLang="en-US" sz="900" dirty="0"/>
              <a:t>台あたりの単年度削減量</a:t>
            </a:r>
            <a:r>
              <a:rPr lang="en-US" altLang="ja-JP" sz="900" dirty="0"/>
              <a:t>×</a:t>
            </a:r>
            <a:r>
              <a:rPr lang="ja-JP" altLang="en-US" sz="900" dirty="0"/>
              <a:t>耐用年数）</a:t>
            </a:r>
            <a:endParaRPr lang="en-US" altLang="ja-JP" sz="900" dirty="0"/>
          </a:p>
        </p:txBody>
      </p:sp>
      <p:pic>
        <p:nvPicPr>
          <p:cNvPr id="18443" name="図 12">
            <a:extLst>
              <a:ext uri="{FF2B5EF4-FFF2-40B4-BE49-F238E27FC236}">
                <a16:creationId xmlns:a16="http://schemas.microsoft.com/office/drawing/2014/main" id="{7E9132D2-7474-9618-26D6-06014136D64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21250" y="1131888"/>
            <a:ext cx="5268913" cy="2322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
            <a:extLst>
              <a:ext uri="{FF2B5EF4-FFF2-40B4-BE49-F238E27FC236}">
                <a16:creationId xmlns:a16="http://schemas.microsoft.com/office/drawing/2014/main" id="{FBE8ED3E-FA32-B3AA-0A8C-F066D78B925D}"/>
              </a:ext>
            </a:extLst>
          </p:cNvPr>
          <p:cNvSpPr txBox="1">
            <a:spLocks noChangeArrowheads="1"/>
          </p:cNvSpPr>
          <p:nvPr/>
        </p:nvSpPr>
        <p:spPr bwMode="auto">
          <a:xfrm>
            <a:off x="419100" y="673100"/>
            <a:ext cx="2057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t>○その他</a:t>
            </a:r>
          </a:p>
        </p:txBody>
      </p:sp>
      <p:sp>
        <p:nvSpPr>
          <p:cNvPr id="9223" name="テキスト ボックス 61">
            <a:extLst>
              <a:ext uri="{FF2B5EF4-FFF2-40B4-BE49-F238E27FC236}">
                <a16:creationId xmlns:a16="http://schemas.microsoft.com/office/drawing/2014/main" id="{577F3487-C3C9-55E6-3411-0C6AD00489F6}"/>
              </a:ext>
            </a:extLst>
          </p:cNvPr>
          <p:cNvSpPr txBox="1">
            <a:spLocks noChangeArrowheads="1"/>
          </p:cNvSpPr>
          <p:nvPr/>
        </p:nvSpPr>
        <p:spPr bwMode="auto">
          <a:xfrm>
            <a:off x="650875" y="1038225"/>
            <a:ext cx="8589963" cy="5262563"/>
          </a:xfrm>
          <a:prstGeom prst="rect">
            <a:avLst/>
          </a:prstGeom>
          <a:noFill/>
          <a:ln>
            <a:noFill/>
          </a:ln>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defRPr/>
            </a:pPr>
            <a:r>
              <a:rPr lang="ja-JP" altLang="en-US" sz="1050" i="1" dirty="0"/>
              <a:t>・そのほか、本課題を実施する上で競合技術の開発状況／開発技術の優位性、開発技術の展開、情報発信の実績、安全性、論文・特許・その他実績等、</a:t>
            </a:r>
            <a:r>
              <a:rPr lang="en-US" altLang="ja-JP" sz="1050" i="1" dirty="0"/>
              <a:t>PR</a:t>
            </a:r>
            <a:r>
              <a:rPr lang="ja-JP" altLang="en-US" sz="1050" i="1" dirty="0"/>
              <a:t>したいことを適宜図表を用いながら自由に記載してください。（３頁以内）</a:t>
            </a:r>
            <a:endParaRPr lang="en-US" altLang="ja-JP" sz="1050" i="1" dirty="0"/>
          </a:p>
          <a:p>
            <a:pPr eaLnBrk="1" hangingPunct="1">
              <a:spcBef>
                <a:spcPct val="0"/>
              </a:spcBef>
              <a:buFontTx/>
              <a:buNone/>
              <a:defRPr/>
            </a:pPr>
            <a:endParaRPr lang="en-US" altLang="ja-JP" sz="1050" i="1" dirty="0"/>
          </a:p>
          <a:p>
            <a:pPr eaLnBrk="1" hangingPunct="1">
              <a:spcBef>
                <a:spcPct val="0"/>
              </a:spcBef>
              <a:buFontTx/>
              <a:buNone/>
              <a:defRPr/>
            </a:pPr>
            <a:endParaRPr lang="en-US" altLang="ja-JP" sz="1050" i="1" dirty="0"/>
          </a:p>
          <a:p>
            <a:pPr eaLnBrk="1" hangingPunct="1">
              <a:spcBef>
                <a:spcPct val="0"/>
              </a:spcBef>
              <a:buFontTx/>
              <a:buNone/>
              <a:defRPr/>
            </a:pPr>
            <a:r>
              <a:rPr lang="ja-JP" altLang="en-US" sz="1050" b="1" i="1" dirty="0"/>
              <a:t>○バイオマス・循環資源等の入手から最終的な利用までのライフサイクル全体での温室効果ガス削減率がベースラインシナリオと比較し</a:t>
            </a:r>
            <a:r>
              <a:rPr lang="en-US" altLang="ja-JP" sz="1050" b="1" i="1" dirty="0"/>
              <a:t>50</a:t>
            </a:r>
            <a:r>
              <a:rPr lang="ja-JP" altLang="en-US" sz="1050" b="1" i="1" dirty="0"/>
              <a:t>％以上で</a:t>
            </a:r>
            <a:endParaRPr lang="en-US" altLang="ja-JP" sz="1050" b="1" i="1" dirty="0"/>
          </a:p>
          <a:p>
            <a:pPr eaLnBrk="1" hangingPunct="1">
              <a:spcBef>
                <a:spcPct val="0"/>
              </a:spcBef>
              <a:buFontTx/>
              <a:buNone/>
              <a:defRPr/>
            </a:pPr>
            <a:r>
              <a:rPr lang="ja-JP" altLang="en-US" sz="1050" b="1" i="1" dirty="0"/>
              <a:t>　あることの根拠（必須：バイオマス・循環資源分野のみ対象）</a:t>
            </a:r>
            <a:endParaRPr lang="en-US" altLang="ja-JP" sz="1050" b="1" i="1" dirty="0"/>
          </a:p>
          <a:p>
            <a:pPr eaLnBrk="1" hangingPunct="1">
              <a:spcBef>
                <a:spcPct val="0"/>
              </a:spcBef>
              <a:buFontTx/>
              <a:buNone/>
              <a:defRPr/>
            </a:pPr>
            <a:endParaRPr lang="en-US" altLang="ja-JP" sz="1050" i="1" dirty="0"/>
          </a:p>
          <a:p>
            <a:pPr eaLnBrk="1" hangingPunct="1">
              <a:spcBef>
                <a:spcPct val="0"/>
              </a:spcBef>
              <a:buFontTx/>
              <a:buNone/>
              <a:defRPr/>
            </a:pPr>
            <a:r>
              <a:rPr lang="ja-JP" altLang="en-US" sz="1050" i="1" dirty="0"/>
              <a:t>○競合技術の開発状況／開発技術の優位性</a:t>
            </a:r>
            <a:endParaRPr lang="en-US" altLang="ja-JP" sz="1050" i="1" dirty="0"/>
          </a:p>
          <a:p>
            <a:pPr eaLnBrk="1" hangingPunct="1">
              <a:spcBef>
                <a:spcPct val="0"/>
              </a:spcBef>
              <a:buFontTx/>
              <a:buNone/>
              <a:defRPr/>
            </a:pPr>
            <a:r>
              <a:rPr lang="ja-JP" altLang="en-US" sz="1050" i="1" dirty="0"/>
              <a:t> ・応募時／事業終了後で要素技術</a:t>
            </a:r>
            <a:r>
              <a:rPr lang="en-US" altLang="ja-JP" sz="1050" i="1" dirty="0"/>
              <a:t>A</a:t>
            </a:r>
            <a:r>
              <a:rPr lang="ja-JP" altLang="en-US" sz="1050" i="1" dirty="0"/>
              <a:t>の競合にあたる技術</a:t>
            </a:r>
            <a:r>
              <a:rPr lang="en-US" altLang="ja-JP" sz="1050" i="1" dirty="0"/>
              <a:t>B</a:t>
            </a:r>
            <a:r>
              <a:rPr lang="ja-JP" altLang="en-US" sz="1050" i="1" dirty="0"/>
              <a:t>は〇〇が課題となっている一方、要素技術</a:t>
            </a:r>
            <a:r>
              <a:rPr lang="en-US" altLang="ja-JP" sz="1050" i="1" dirty="0"/>
              <a:t>A</a:t>
            </a:r>
            <a:r>
              <a:rPr lang="ja-JP" altLang="en-US" sz="1050" i="1" dirty="0"/>
              <a:t>は○○という開発成果を達成し得る可能性が</a:t>
            </a:r>
            <a:br>
              <a:rPr lang="en-US" altLang="ja-JP" sz="1050" i="1" dirty="0"/>
            </a:br>
            <a:r>
              <a:rPr lang="ja-JP" altLang="en-US" sz="1050" i="1" dirty="0"/>
              <a:t>　あることから、 優位性があると考えられる。</a:t>
            </a:r>
            <a:endParaRPr lang="en-US" altLang="ja-JP" sz="1050" i="1" dirty="0"/>
          </a:p>
          <a:p>
            <a:pPr eaLnBrk="1" hangingPunct="1">
              <a:spcBef>
                <a:spcPct val="0"/>
              </a:spcBef>
              <a:buFontTx/>
              <a:buNone/>
              <a:defRPr/>
            </a:pPr>
            <a:r>
              <a:rPr lang="ja-JP" altLang="en-US" sz="1050" i="1" dirty="0"/>
              <a:t> ・全体システムとしては○○という特徴があることから、▲▲という効果に繋がると考えられるため、競合技術にあたる□□よりも普及可能性が高い。</a:t>
            </a:r>
            <a:endParaRPr lang="en-US" altLang="ja-JP" sz="1050" i="1" dirty="0"/>
          </a:p>
          <a:p>
            <a:pPr eaLnBrk="1" hangingPunct="1">
              <a:spcBef>
                <a:spcPct val="0"/>
              </a:spcBef>
              <a:buFontTx/>
              <a:buNone/>
              <a:defRPr/>
            </a:pPr>
            <a:endParaRPr lang="en-US" altLang="ja-JP" sz="1050" i="1" dirty="0"/>
          </a:p>
          <a:p>
            <a:pPr eaLnBrk="1" hangingPunct="1">
              <a:spcBef>
                <a:spcPct val="0"/>
              </a:spcBef>
              <a:buFontTx/>
              <a:buNone/>
              <a:defRPr/>
            </a:pPr>
            <a:r>
              <a:rPr lang="ja-JP" altLang="en-US" sz="1050" i="1" dirty="0"/>
              <a:t>○開発技術の展開について　</a:t>
            </a:r>
          </a:p>
          <a:p>
            <a:pPr eaLnBrk="1" hangingPunct="1">
              <a:spcBef>
                <a:spcPct val="0"/>
              </a:spcBef>
              <a:buFontTx/>
              <a:buNone/>
              <a:defRPr/>
            </a:pPr>
            <a:r>
              <a:rPr lang="ja-JP" altLang="en-US" sz="1050" i="1" dirty="0"/>
              <a:t> ・要素技術Ａは、今回開発したシステム以外にも、○○システムへの組み込みが可能であり、更なる</a:t>
            </a:r>
            <a:r>
              <a:rPr lang="en-US" altLang="ja-JP" sz="1050" i="1" dirty="0"/>
              <a:t>CO2</a:t>
            </a:r>
            <a:r>
              <a:rPr lang="ja-JP" altLang="en-US" sz="1050" i="1" dirty="0"/>
              <a:t>削減効果が期待される。</a:t>
            </a:r>
            <a:endParaRPr lang="en-US" altLang="ja-JP" sz="1050" i="1" dirty="0"/>
          </a:p>
          <a:p>
            <a:pPr eaLnBrk="1" hangingPunct="1">
              <a:spcBef>
                <a:spcPct val="0"/>
              </a:spcBef>
              <a:buFontTx/>
              <a:buNone/>
              <a:defRPr/>
            </a:pPr>
            <a:r>
              <a:rPr lang="ja-JP" altLang="en-US" sz="1050" i="1" dirty="0"/>
              <a:t> ・全体システムについては、○○装置への適用が考えられるほか、▲▲システムとの強調運転による</a:t>
            </a:r>
            <a:r>
              <a:rPr lang="en-US" altLang="ja-JP" sz="1050" i="1" dirty="0"/>
              <a:t>CO2</a:t>
            </a:r>
            <a:r>
              <a:rPr lang="ja-JP" altLang="en-US" sz="1050" i="1" dirty="0"/>
              <a:t>削減効果の拡大が見込まれる。</a:t>
            </a:r>
            <a:endParaRPr lang="en-US" altLang="ja-JP" sz="1050" i="1" dirty="0"/>
          </a:p>
          <a:p>
            <a:pPr eaLnBrk="1" hangingPunct="1">
              <a:spcBef>
                <a:spcPct val="0"/>
              </a:spcBef>
              <a:buFontTx/>
              <a:buNone/>
              <a:defRPr/>
            </a:pPr>
            <a:r>
              <a:rPr lang="en-US" altLang="ja-JP" sz="1050" i="1" dirty="0"/>
              <a:t> </a:t>
            </a:r>
            <a:r>
              <a:rPr lang="ja-JP" altLang="en-US" sz="1050" i="1" dirty="0"/>
              <a:t>・以上より、本システムの開発により□□分野の</a:t>
            </a:r>
            <a:r>
              <a:rPr lang="en-US" altLang="ja-JP" sz="1050" i="1" dirty="0"/>
              <a:t>××</a:t>
            </a:r>
            <a:r>
              <a:rPr lang="ja-JP" altLang="en-US" sz="1050" i="1" dirty="0"/>
              <a:t>部門における大幅な</a:t>
            </a:r>
            <a:r>
              <a:rPr lang="en-US" altLang="ja-JP" sz="1050" i="1" dirty="0"/>
              <a:t>CO2</a:t>
            </a:r>
            <a:r>
              <a:rPr lang="ja-JP" altLang="en-US" sz="1050" i="1" dirty="0"/>
              <a:t>削減効果の発現と低炭素型機器への更新が進むことが期待される。</a:t>
            </a:r>
          </a:p>
          <a:p>
            <a:pPr eaLnBrk="1" hangingPunct="1">
              <a:spcBef>
                <a:spcPct val="0"/>
              </a:spcBef>
              <a:buFontTx/>
              <a:buNone/>
              <a:defRPr/>
            </a:pPr>
            <a:endParaRPr lang="en-US" altLang="ja-JP" sz="1050" i="1" dirty="0">
              <a:solidFill>
                <a:srgbClr val="FF0000"/>
              </a:solidFill>
            </a:endParaRPr>
          </a:p>
          <a:p>
            <a:pPr eaLnBrk="1" hangingPunct="1">
              <a:spcBef>
                <a:spcPct val="0"/>
              </a:spcBef>
              <a:buFontTx/>
              <a:buNone/>
              <a:defRPr/>
            </a:pPr>
            <a:r>
              <a:rPr lang="ja-JP" altLang="en-US" sz="1050" i="1" dirty="0"/>
              <a:t>○情報発信の実績</a:t>
            </a:r>
            <a:endParaRPr lang="en-US" altLang="ja-JP" sz="1050" i="1" dirty="0"/>
          </a:p>
          <a:p>
            <a:pPr eaLnBrk="1" hangingPunct="1">
              <a:spcBef>
                <a:spcPct val="0"/>
              </a:spcBef>
              <a:buFontTx/>
              <a:buNone/>
              <a:defRPr/>
            </a:pPr>
            <a:r>
              <a:rPr lang="en-US" altLang="ja-JP" sz="1050" i="1" dirty="0"/>
              <a:t> </a:t>
            </a:r>
            <a:r>
              <a:rPr lang="ja-JP" altLang="en-US" sz="1050" i="1" dirty="0"/>
              <a:t>・本技術を○○年○月○日の○○学会において発表。</a:t>
            </a:r>
            <a:endParaRPr lang="en-US" altLang="ja-JP" sz="1050" i="1" dirty="0"/>
          </a:p>
          <a:p>
            <a:pPr eaLnBrk="1" hangingPunct="1">
              <a:spcBef>
                <a:spcPct val="0"/>
              </a:spcBef>
              <a:buFontTx/>
              <a:buNone/>
              <a:defRPr/>
            </a:pPr>
            <a:r>
              <a:rPr lang="en-US" altLang="ja-JP" sz="1050" i="1" dirty="0"/>
              <a:t> </a:t>
            </a:r>
            <a:r>
              <a:rPr lang="ja-JP" altLang="en-US" sz="1050" i="1" dirty="0"/>
              <a:t>・○○展示会において、関連技術のポスターを出展予定。</a:t>
            </a:r>
            <a:endParaRPr lang="en-US" altLang="ja-JP" sz="1050" i="1" dirty="0"/>
          </a:p>
          <a:p>
            <a:pPr eaLnBrk="1" hangingPunct="1">
              <a:spcBef>
                <a:spcPct val="0"/>
              </a:spcBef>
              <a:buFontTx/>
              <a:buNone/>
              <a:defRPr/>
            </a:pPr>
            <a:endParaRPr lang="en-US" altLang="ja-JP" sz="1050" i="1" dirty="0"/>
          </a:p>
          <a:p>
            <a:pPr eaLnBrk="1" hangingPunct="1">
              <a:spcBef>
                <a:spcPct val="0"/>
              </a:spcBef>
              <a:buFontTx/>
              <a:buNone/>
              <a:defRPr/>
            </a:pPr>
            <a:r>
              <a:rPr lang="ja-JP" altLang="en-US" sz="1050" i="1" dirty="0"/>
              <a:t>○安全性</a:t>
            </a:r>
          </a:p>
          <a:p>
            <a:pPr eaLnBrk="1" hangingPunct="1">
              <a:spcBef>
                <a:spcPct val="0"/>
              </a:spcBef>
              <a:buFontTx/>
              <a:buNone/>
              <a:defRPr/>
            </a:pPr>
            <a:r>
              <a:rPr lang="ja-JP" altLang="en-US" sz="1050" i="1" dirty="0"/>
              <a:t> ・人体や環境等に対する安全性を確保するために、○○や○○の施策の実施を検討中。</a:t>
            </a:r>
            <a:endParaRPr lang="en-US" altLang="ja-JP" sz="1050" i="1" dirty="0"/>
          </a:p>
          <a:p>
            <a:pPr eaLnBrk="1" hangingPunct="1">
              <a:spcBef>
                <a:spcPct val="0"/>
              </a:spcBef>
              <a:buFontTx/>
              <a:buNone/>
              <a:defRPr/>
            </a:pPr>
            <a:r>
              <a:rPr lang="ja-JP" altLang="en-US" sz="1050" i="1" dirty="0"/>
              <a:t> ・人体や環境等への悪影響を排除するため、○○の機能を開発済み。</a:t>
            </a:r>
          </a:p>
          <a:p>
            <a:pPr eaLnBrk="1" hangingPunct="1">
              <a:spcBef>
                <a:spcPct val="0"/>
              </a:spcBef>
              <a:buFontTx/>
              <a:buNone/>
              <a:defRPr/>
            </a:pPr>
            <a:endParaRPr lang="ja-JP" altLang="en-US" sz="1050" i="1" dirty="0"/>
          </a:p>
          <a:p>
            <a:pPr eaLnBrk="1" hangingPunct="1">
              <a:spcBef>
                <a:spcPct val="0"/>
              </a:spcBef>
              <a:buFontTx/>
              <a:buNone/>
              <a:defRPr/>
            </a:pPr>
            <a:r>
              <a:rPr lang="ja-JP" altLang="en-US" sz="1050" i="1" dirty="0"/>
              <a:t>○論文・特許・その他実績</a:t>
            </a:r>
            <a:endParaRPr lang="en-US" altLang="ja-JP" sz="1050" i="1" dirty="0"/>
          </a:p>
          <a:p>
            <a:pPr eaLnBrk="1" hangingPunct="1">
              <a:spcBef>
                <a:spcPct val="0"/>
              </a:spcBef>
              <a:buFontTx/>
              <a:buNone/>
              <a:defRPr/>
            </a:pPr>
            <a:r>
              <a:rPr lang="ja-JP" altLang="en-US" sz="1050" i="1" dirty="0"/>
              <a:t> ・要素技術Ａについて、〇〇（査読付き海外誌等）で発表済み。</a:t>
            </a:r>
            <a:endParaRPr lang="en-US" altLang="ja-JP" sz="1050" i="1" dirty="0"/>
          </a:p>
          <a:p>
            <a:pPr eaLnBrk="1" hangingPunct="1">
              <a:spcBef>
                <a:spcPct val="0"/>
              </a:spcBef>
              <a:buFontTx/>
              <a:buNone/>
              <a:defRPr/>
            </a:pPr>
            <a:r>
              <a:rPr lang="en-US" altLang="ja-JP" sz="1050" i="1" dirty="0"/>
              <a:t> </a:t>
            </a:r>
            <a:r>
              <a:rPr lang="ja-JP" altLang="en-US" sz="1050" i="1" dirty="0"/>
              <a:t>・要素技術Ｂについて、特許出願中</a:t>
            </a:r>
            <a:r>
              <a:rPr lang="en-US" altLang="ja-JP" sz="1050" i="1" dirty="0"/>
              <a:t>/</a:t>
            </a:r>
            <a:r>
              <a:rPr lang="ja-JP" altLang="en-US" sz="1050" i="1" dirty="0"/>
              <a:t>取得済み。</a:t>
            </a:r>
            <a:endParaRPr lang="en-US" altLang="ja-JP" sz="1050" i="1" dirty="0"/>
          </a:p>
          <a:p>
            <a:pPr eaLnBrk="1" hangingPunct="1">
              <a:spcBef>
                <a:spcPct val="0"/>
              </a:spcBef>
              <a:buFontTx/>
              <a:buNone/>
              <a:defRPr/>
            </a:pPr>
            <a:r>
              <a:rPr lang="ja-JP" altLang="en-US" sz="1050" i="1" dirty="0"/>
              <a:t> ・要素技術Ｃについて、〇〇（府省等・地方公共団体等官公庁・民間）で採用され導入済み。</a:t>
            </a:r>
            <a:r>
              <a:rPr lang="ja-JP" altLang="en-US" sz="1050" i="1" dirty="0">
                <a:solidFill>
                  <a:srgbClr val="FF0000"/>
                </a:solidFill>
              </a:rPr>
              <a:t>　</a:t>
            </a:r>
            <a:endParaRPr lang="en-US" altLang="ja-JP" sz="1050" i="1" dirty="0">
              <a:solidFill>
                <a:srgbClr val="FF0000"/>
              </a:solidFill>
            </a:endParaRPr>
          </a:p>
          <a:p>
            <a:pPr eaLnBrk="1" hangingPunct="1">
              <a:spcBef>
                <a:spcPct val="0"/>
              </a:spcBef>
              <a:buFontTx/>
              <a:buNone/>
              <a:defRPr/>
            </a:pPr>
            <a:endParaRPr lang="en-US" altLang="ja-JP" sz="1050" i="1" dirty="0">
              <a:solidFill>
                <a:srgbClr val="FF0000"/>
              </a:solidFill>
            </a:endParaRPr>
          </a:p>
          <a:p>
            <a:pPr eaLnBrk="1" hangingPunct="1">
              <a:spcBef>
                <a:spcPct val="0"/>
              </a:spcBef>
              <a:buFontTx/>
              <a:buNone/>
              <a:defRPr/>
            </a:pPr>
            <a:r>
              <a:rPr lang="ja-JP" altLang="en-US" sz="1050" i="1" dirty="0"/>
              <a:t>○提案内容は、国連の持続可能な開発目標（</a:t>
            </a:r>
            <a:r>
              <a:rPr lang="en-US" altLang="ja-JP" sz="1050" i="1" dirty="0"/>
              <a:t>SDGs</a:t>
            </a:r>
            <a:r>
              <a:rPr lang="ja-JP" altLang="en-US" sz="1050" i="1" dirty="0"/>
              <a:t>）の</a:t>
            </a:r>
            <a:r>
              <a:rPr lang="en-US" altLang="ja-JP" sz="1050" i="1" dirty="0"/>
              <a:t>17</a:t>
            </a:r>
            <a:r>
              <a:rPr lang="ja-JP" altLang="en-US" sz="1050" i="1" dirty="0"/>
              <a:t>の目標のうち、どの目標に貢献する取組だと考えますか？目標番号を最大３つまで記入ください。最も貢献する目標番号には◎を記入ください。（参考：</a:t>
            </a:r>
            <a:r>
              <a:rPr lang="en-US" altLang="ja-JP" sz="1050" i="1" dirty="0"/>
              <a:t> https://www.mofa.go.jp/mofaj/gaiko/oda/sdgs/index.html </a:t>
            </a:r>
            <a:r>
              <a:rPr lang="ja-JP" altLang="en-US" sz="1050" i="1" dirty="0"/>
              <a:t>）</a:t>
            </a:r>
            <a:endParaRPr lang="ja-JP" altLang="en-US" sz="1050" i="1" dirty="0">
              <a:solidFill>
                <a:srgbClr val="FF0000"/>
              </a:solidFill>
            </a:endParaRPr>
          </a:p>
        </p:txBody>
      </p:sp>
      <p:sp>
        <p:nvSpPr>
          <p:cNvPr id="19460" name="Text Box 18">
            <a:extLst>
              <a:ext uri="{FF2B5EF4-FFF2-40B4-BE49-F238E27FC236}">
                <a16:creationId xmlns:a16="http://schemas.microsoft.com/office/drawing/2014/main" id="{97FA4EF1-DE9B-99BA-1160-74D912C75DD6}"/>
              </a:ext>
            </a:extLst>
          </p:cNvPr>
          <p:cNvSpPr txBox="1">
            <a:spLocks noChangeArrowheads="1"/>
          </p:cNvSpPr>
          <p:nvPr/>
        </p:nvSpPr>
        <p:spPr bwMode="auto">
          <a:xfrm>
            <a:off x="1122363" y="228600"/>
            <a:ext cx="517683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i="1"/>
              <a:t>余白を</a:t>
            </a:r>
            <a:r>
              <a:rPr lang="en-US" altLang="ja-JP" sz="1200" i="1"/>
              <a:t>1.5</a:t>
            </a:r>
            <a:r>
              <a:rPr lang="ja-JP" altLang="en-US" sz="1200" i="1"/>
              <a:t>ｃｍ程度設けること</a:t>
            </a:r>
            <a:r>
              <a:rPr lang="ja-JP" altLang="en-US" sz="1200" i="1">
                <a:solidFill>
                  <a:srgbClr val="FF0000"/>
                </a:solidFill>
              </a:rPr>
              <a:t>（提出時にはこの記載は削除してください）</a:t>
            </a:r>
          </a:p>
        </p:txBody>
      </p:sp>
      <p:sp>
        <p:nvSpPr>
          <p:cNvPr id="19461" name="AutoShape 17">
            <a:extLst>
              <a:ext uri="{FF2B5EF4-FFF2-40B4-BE49-F238E27FC236}">
                <a16:creationId xmlns:a16="http://schemas.microsoft.com/office/drawing/2014/main" id="{929718E1-1FB3-CA92-8264-B6D800D83D7E}"/>
              </a:ext>
            </a:extLst>
          </p:cNvPr>
          <p:cNvSpPr>
            <a:spLocks/>
          </p:cNvSpPr>
          <p:nvPr/>
        </p:nvSpPr>
        <p:spPr bwMode="auto">
          <a:xfrm>
            <a:off x="941388" y="0"/>
            <a:ext cx="152400" cy="762000"/>
          </a:xfrm>
          <a:prstGeom prst="rightBrace">
            <a:avLst>
              <a:gd name="adj1" fmla="val 41667"/>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9462" name="スライド番号プレースホルダー 1">
            <a:extLst>
              <a:ext uri="{FF2B5EF4-FFF2-40B4-BE49-F238E27FC236}">
                <a16:creationId xmlns:a16="http://schemas.microsoft.com/office/drawing/2014/main" id="{BA6094F3-BE26-AEE4-A9C4-D4A3FA345D9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DB02C163-D240-4F59-9EC3-694D17FDC3AB}" type="slidenum">
              <a:rPr lang="en-US" altLang="ja-JP" smtClean="0"/>
              <a:pPr/>
              <a:t>13</a:t>
            </a:fld>
            <a:endParaRPr lang="en-US" altLang="ja-JP"/>
          </a:p>
        </p:txBody>
      </p:sp>
      <p:sp>
        <p:nvSpPr>
          <p:cNvPr id="7" name="星 7 6">
            <a:extLst>
              <a:ext uri="{FF2B5EF4-FFF2-40B4-BE49-F238E27FC236}">
                <a16:creationId xmlns:a16="http://schemas.microsoft.com/office/drawing/2014/main" id="{A5A3F228-0A49-7FFD-347D-6D49F413CDCA}"/>
              </a:ext>
            </a:extLst>
          </p:cNvPr>
          <p:cNvSpPr/>
          <p:nvPr/>
        </p:nvSpPr>
        <p:spPr bwMode="auto">
          <a:xfrm flipH="1">
            <a:off x="10063163" y="11113"/>
            <a:ext cx="198437" cy="198437"/>
          </a:xfrm>
          <a:prstGeom prst="star7">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p:spPr>
        <p:txBody>
          <a:bodyPr wrap="none" anchor="ctr"/>
          <a:lstStyle/>
          <a:p>
            <a:pPr eaLnBrk="1" hangingPunct="1">
              <a:defRPr/>
            </a:pPr>
            <a:endParaRPr lang="ja-JP" altLang="en-US">
              <a:latin typeface="Arial"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2">
            <a:extLst>
              <a:ext uri="{FF2B5EF4-FFF2-40B4-BE49-F238E27FC236}">
                <a16:creationId xmlns:a16="http://schemas.microsoft.com/office/drawing/2014/main" id="{A0BB2163-C3EF-48CC-E1B8-415F3980AFB1}"/>
              </a:ext>
            </a:extLst>
          </p:cNvPr>
          <p:cNvSpPr txBox="1">
            <a:spLocks noChangeArrowheads="1"/>
          </p:cNvSpPr>
          <p:nvPr/>
        </p:nvSpPr>
        <p:spPr bwMode="auto">
          <a:xfrm>
            <a:off x="419100" y="673100"/>
            <a:ext cx="9842500" cy="69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800"/>
              <a:t>○</a:t>
            </a:r>
            <a:r>
              <a:rPr lang="ja-JP" altLang="en-US" sz="1800"/>
              <a:t>技術開発・実証事業の実績</a:t>
            </a:r>
            <a:endParaRPr lang="en-US" altLang="ja-JP" sz="1800"/>
          </a:p>
          <a:p>
            <a:pPr eaLnBrk="1" hangingPunct="1">
              <a:spcBef>
                <a:spcPct val="50000"/>
              </a:spcBef>
              <a:buFontTx/>
              <a:buNone/>
            </a:pPr>
            <a:r>
              <a:rPr lang="ja-JP" altLang="en-US" sz="1400"/>
              <a:t>　</a:t>
            </a:r>
            <a:endParaRPr lang="en-US" altLang="ja-JP" sz="1800" i="1"/>
          </a:p>
        </p:txBody>
      </p:sp>
      <p:sp>
        <p:nvSpPr>
          <p:cNvPr id="20483" name="AutoShape 3">
            <a:extLst>
              <a:ext uri="{FF2B5EF4-FFF2-40B4-BE49-F238E27FC236}">
                <a16:creationId xmlns:a16="http://schemas.microsoft.com/office/drawing/2014/main" id="{022DF106-3810-C00D-471E-B6BB634A8FF3}"/>
              </a:ext>
            </a:extLst>
          </p:cNvPr>
          <p:cNvSpPr>
            <a:spLocks/>
          </p:cNvSpPr>
          <p:nvPr/>
        </p:nvSpPr>
        <p:spPr bwMode="auto">
          <a:xfrm>
            <a:off x="1289050" y="0"/>
            <a:ext cx="152400" cy="762000"/>
          </a:xfrm>
          <a:prstGeom prst="rightBrace">
            <a:avLst>
              <a:gd name="adj1" fmla="val 41667"/>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0484" name="Text Box 4">
            <a:extLst>
              <a:ext uri="{FF2B5EF4-FFF2-40B4-BE49-F238E27FC236}">
                <a16:creationId xmlns:a16="http://schemas.microsoft.com/office/drawing/2014/main" id="{18A94387-1CCD-6FE5-9AD3-D553F0BF4FF0}"/>
              </a:ext>
            </a:extLst>
          </p:cNvPr>
          <p:cNvSpPr txBox="1">
            <a:spLocks noChangeArrowheads="1"/>
          </p:cNvSpPr>
          <p:nvPr/>
        </p:nvSpPr>
        <p:spPr bwMode="auto">
          <a:xfrm>
            <a:off x="1470025" y="228600"/>
            <a:ext cx="48720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i="1"/>
              <a:t>余白を</a:t>
            </a:r>
            <a:r>
              <a:rPr lang="en-US" altLang="ja-JP" sz="1200" i="1"/>
              <a:t>1.5</a:t>
            </a:r>
            <a:r>
              <a:rPr lang="ja-JP" altLang="en-US" sz="1200" i="1"/>
              <a:t>ｃｍ程度設けること</a:t>
            </a:r>
            <a:r>
              <a:rPr lang="ja-JP" altLang="en-US" sz="1200" i="1">
                <a:solidFill>
                  <a:srgbClr val="FF0000"/>
                </a:solidFill>
              </a:rPr>
              <a:t>（提出時にはこの記載は削除してください）</a:t>
            </a:r>
          </a:p>
        </p:txBody>
      </p:sp>
      <p:sp>
        <p:nvSpPr>
          <p:cNvPr id="20485" name="Text Box 7">
            <a:extLst>
              <a:ext uri="{FF2B5EF4-FFF2-40B4-BE49-F238E27FC236}">
                <a16:creationId xmlns:a16="http://schemas.microsoft.com/office/drawing/2014/main" id="{2E9378E7-B04C-461E-007A-DF5FD7B3B1F2}"/>
              </a:ext>
            </a:extLst>
          </p:cNvPr>
          <p:cNvSpPr txBox="1">
            <a:spLocks noChangeArrowheads="1"/>
          </p:cNvSpPr>
          <p:nvPr/>
        </p:nvSpPr>
        <p:spPr bwMode="auto">
          <a:xfrm>
            <a:off x="781050" y="2038350"/>
            <a:ext cx="8686800" cy="1492250"/>
          </a:xfrm>
          <a:prstGeom prst="rect">
            <a:avLst/>
          </a:prstGeom>
          <a:noFill/>
          <a:ln w="952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400" i="1" dirty="0"/>
              <a:t>＜留意事項＞</a:t>
            </a:r>
            <a:endParaRPr lang="en-US" altLang="ja-JP" sz="1400" i="1" dirty="0"/>
          </a:p>
          <a:p>
            <a:pPr eaLnBrk="1" hangingPunct="1">
              <a:spcBef>
                <a:spcPct val="50000"/>
              </a:spcBef>
              <a:buFontTx/>
              <a:buNone/>
            </a:pPr>
            <a:r>
              <a:rPr lang="ja-JP" altLang="en-US" sz="1400" b="1" i="1" dirty="0">
                <a:solidFill>
                  <a:srgbClr val="FF0000"/>
                </a:solidFill>
              </a:rPr>
              <a:t>技術開発代表者又は共同実施者が過去に実施した、本提案と関連性が高い助成課題がある場合に作成ください。該当者以外は本ページを削除してください。</a:t>
            </a:r>
          </a:p>
          <a:p>
            <a:pPr eaLnBrk="1" hangingPunct="1">
              <a:spcBef>
                <a:spcPct val="50000"/>
              </a:spcBef>
              <a:buFontTx/>
              <a:buNone/>
            </a:pPr>
            <a:r>
              <a:rPr lang="ja-JP" altLang="en-US" sz="1400" i="1" dirty="0"/>
              <a:t>既助成課題の資料を活用し、概要、普及状況、既助成課題の</a:t>
            </a:r>
            <a:r>
              <a:rPr lang="en-US" altLang="ja-JP" sz="1400" i="1" dirty="0"/>
              <a:t>CO2</a:t>
            </a:r>
            <a:r>
              <a:rPr lang="ja-JP" altLang="en-US" sz="1400" i="1" dirty="0"/>
              <a:t>削減効果等を記載してください。</a:t>
            </a:r>
            <a:endParaRPr lang="en-US" altLang="ja-JP" sz="1400" i="1" dirty="0"/>
          </a:p>
          <a:p>
            <a:pPr eaLnBrk="1" hangingPunct="1">
              <a:spcBef>
                <a:spcPct val="50000"/>
              </a:spcBef>
              <a:buFontTx/>
              <a:buNone/>
            </a:pPr>
            <a:r>
              <a:rPr lang="ja-JP" altLang="en-US" sz="1400" i="1" dirty="0"/>
              <a:t>必要に応じて写真・図表等を使用し、事業内容を理解する上で参考となる資料を添付してください。（２頁以内）</a:t>
            </a:r>
            <a:endParaRPr lang="en-US" altLang="ja-JP" sz="1400" i="1" dirty="0"/>
          </a:p>
        </p:txBody>
      </p:sp>
      <p:sp>
        <p:nvSpPr>
          <p:cNvPr id="20486" name="スライド番号プレースホルダー 1">
            <a:extLst>
              <a:ext uri="{FF2B5EF4-FFF2-40B4-BE49-F238E27FC236}">
                <a16:creationId xmlns:a16="http://schemas.microsoft.com/office/drawing/2014/main" id="{90EAAE47-FC32-9FB3-21DA-4D495456BC2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64B7D1D9-B70E-47CD-AE40-DA558218AA24}" type="slidenum">
              <a:rPr lang="en-US" altLang="ja-JP" smtClean="0"/>
              <a:pPr/>
              <a:t>14</a:t>
            </a:fld>
            <a:endParaRPr lang="en-US" altLang="ja-JP"/>
          </a:p>
        </p:txBody>
      </p:sp>
      <p:sp>
        <p:nvSpPr>
          <p:cNvPr id="7" name="星 7 6">
            <a:extLst>
              <a:ext uri="{FF2B5EF4-FFF2-40B4-BE49-F238E27FC236}">
                <a16:creationId xmlns:a16="http://schemas.microsoft.com/office/drawing/2014/main" id="{9DF3717C-2F2A-BF98-23F1-812A989F8E20}"/>
              </a:ext>
            </a:extLst>
          </p:cNvPr>
          <p:cNvSpPr/>
          <p:nvPr/>
        </p:nvSpPr>
        <p:spPr bwMode="auto">
          <a:xfrm flipH="1">
            <a:off x="10063163" y="11113"/>
            <a:ext cx="198437" cy="198437"/>
          </a:xfrm>
          <a:prstGeom prst="star7">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p:spPr>
        <p:txBody>
          <a:bodyPr wrap="none" anchor="ctr"/>
          <a:lstStyle/>
          <a:p>
            <a:pPr eaLnBrk="1" hangingPunct="1">
              <a:defRPr/>
            </a:pPr>
            <a:endParaRPr lang="ja-JP" altLang="en-US">
              <a:latin typeface="Arial"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コンテンツ プレースホルダー 2">
            <a:extLst>
              <a:ext uri="{FF2B5EF4-FFF2-40B4-BE49-F238E27FC236}">
                <a16:creationId xmlns:a16="http://schemas.microsoft.com/office/drawing/2014/main" id="{F7CE02BF-ED98-97DE-7E9B-4F40E107EFB8}"/>
              </a:ext>
            </a:extLst>
          </p:cNvPr>
          <p:cNvSpPr txBox="1">
            <a:spLocks noChangeArrowheads="1"/>
          </p:cNvSpPr>
          <p:nvPr/>
        </p:nvSpPr>
        <p:spPr bwMode="auto">
          <a:xfrm>
            <a:off x="271463" y="1582738"/>
            <a:ext cx="9718675" cy="5070475"/>
          </a:xfrm>
          <a:prstGeom prst="rect">
            <a:avLst/>
          </a:prstGeom>
          <a:noFill/>
          <a:ln w="9525">
            <a:solidFill>
              <a:srgbClr val="000000"/>
            </a:solidFill>
            <a:miter lim="800000"/>
            <a:headEnd/>
            <a:tailEnd/>
          </a:ln>
        </p:spPr>
        <p:txBody>
          <a:bodyPr lIns="99779" tIns="49890" rIns="99779" bIns="49890"/>
          <a:lstStyle>
            <a:lvl1pPr marL="0" indent="0" algn="ctr" defTabSz="998538" rtl="0" eaLnBrk="0" fontAlgn="base" hangingPunct="0">
              <a:spcBef>
                <a:spcPct val="20000"/>
              </a:spcBef>
              <a:spcAft>
                <a:spcPct val="0"/>
              </a:spcAft>
              <a:buNone/>
              <a:defRPr kumimoji="1" sz="3500">
                <a:solidFill>
                  <a:schemeClr val="tx1"/>
                </a:solidFill>
                <a:latin typeface="+mn-lt"/>
                <a:ea typeface="+mn-ea"/>
                <a:cs typeface="+mn-cs"/>
              </a:defRPr>
            </a:lvl1pPr>
            <a:lvl2pPr marL="457200" indent="0" algn="ctr" defTabSz="998538" rtl="0" eaLnBrk="0" fontAlgn="base" hangingPunct="0">
              <a:spcBef>
                <a:spcPct val="20000"/>
              </a:spcBef>
              <a:spcAft>
                <a:spcPct val="0"/>
              </a:spcAft>
              <a:buNone/>
              <a:defRPr kumimoji="1" sz="3100">
                <a:solidFill>
                  <a:schemeClr val="tx1"/>
                </a:solidFill>
                <a:latin typeface="+mn-lt"/>
                <a:ea typeface="+mn-ea"/>
              </a:defRPr>
            </a:lvl2pPr>
            <a:lvl3pPr marL="914400" indent="0" algn="ctr" defTabSz="998538" rtl="0" eaLnBrk="0" fontAlgn="base" hangingPunct="0">
              <a:spcBef>
                <a:spcPct val="20000"/>
              </a:spcBef>
              <a:spcAft>
                <a:spcPct val="0"/>
              </a:spcAft>
              <a:buNone/>
              <a:defRPr kumimoji="1" sz="2600">
                <a:solidFill>
                  <a:schemeClr val="tx1"/>
                </a:solidFill>
                <a:latin typeface="+mn-lt"/>
                <a:ea typeface="+mn-ea"/>
              </a:defRPr>
            </a:lvl3pPr>
            <a:lvl4pPr marL="1371600" indent="0" algn="ctr" defTabSz="998538" rtl="0" eaLnBrk="0" fontAlgn="base" hangingPunct="0">
              <a:spcBef>
                <a:spcPct val="20000"/>
              </a:spcBef>
              <a:spcAft>
                <a:spcPct val="0"/>
              </a:spcAft>
              <a:buNone/>
              <a:defRPr kumimoji="1" sz="2200">
                <a:solidFill>
                  <a:schemeClr val="tx1"/>
                </a:solidFill>
                <a:latin typeface="+mn-lt"/>
                <a:ea typeface="+mn-ea"/>
              </a:defRPr>
            </a:lvl4pPr>
            <a:lvl5pPr marL="1828800" indent="0" algn="ctr" defTabSz="998538" rtl="0" eaLnBrk="0" fontAlgn="base" hangingPunct="0">
              <a:spcBef>
                <a:spcPct val="20000"/>
              </a:spcBef>
              <a:spcAft>
                <a:spcPct val="0"/>
              </a:spcAft>
              <a:buNone/>
              <a:defRPr kumimoji="1" sz="2200">
                <a:solidFill>
                  <a:schemeClr val="tx1"/>
                </a:solidFill>
                <a:latin typeface="+mn-lt"/>
                <a:ea typeface="+mn-ea"/>
              </a:defRPr>
            </a:lvl5pPr>
            <a:lvl6pPr marL="2286000" indent="0" algn="ctr" defTabSz="998538" rtl="0" fontAlgn="base">
              <a:spcBef>
                <a:spcPct val="20000"/>
              </a:spcBef>
              <a:spcAft>
                <a:spcPct val="0"/>
              </a:spcAft>
              <a:buNone/>
              <a:defRPr kumimoji="1" sz="2200">
                <a:solidFill>
                  <a:schemeClr val="tx1"/>
                </a:solidFill>
                <a:latin typeface="+mn-lt"/>
                <a:ea typeface="+mn-ea"/>
              </a:defRPr>
            </a:lvl6pPr>
            <a:lvl7pPr marL="2743200" indent="0" algn="ctr" defTabSz="998538" rtl="0" fontAlgn="base">
              <a:spcBef>
                <a:spcPct val="20000"/>
              </a:spcBef>
              <a:spcAft>
                <a:spcPct val="0"/>
              </a:spcAft>
              <a:buNone/>
              <a:defRPr kumimoji="1" sz="2200">
                <a:solidFill>
                  <a:schemeClr val="tx1"/>
                </a:solidFill>
                <a:latin typeface="+mn-lt"/>
                <a:ea typeface="+mn-ea"/>
              </a:defRPr>
            </a:lvl7pPr>
            <a:lvl8pPr marL="3200400" indent="0" algn="ctr" defTabSz="998538" rtl="0" fontAlgn="base">
              <a:spcBef>
                <a:spcPct val="20000"/>
              </a:spcBef>
              <a:spcAft>
                <a:spcPct val="0"/>
              </a:spcAft>
              <a:buNone/>
              <a:defRPr kumimoji="1" sz="2200">
                <a:solidFill>
                  <a:schemeClr val="tx1"/>
                </a:solidFill>
                <a:latin typeface="+mn-lt"/>
                <a:ea typeface="+mn-ea"/>
              </a:defRPr>
            </a:lvl8pPr>
            <a:lvl9pPr marL="3657600" indent="0" algn="ctr" defTabSz="998538" rtl="0" fontAlgn="base">
              <a:spcBef>
                <a:spcPct val="20000"/>
              </a:spcBef>
              <a:spcAft>
                <a:spcPct val="0"/>
              </a:spcAft>
              <a:buNone/>
              <a:defRPr kumimoji="1" sz="2200">
                <a:solidFill>
                  <a:schemeClr val="tx1"/>
                </a:solidFill>
                <a:latin typeface="+mn-lt"/>
                <a:ea typeface="+mn-ea"/>
              </a:defRPr>
            </a:lvl9pPr>
          </a:lstStyle>
          <a:p>
            <a:pPr marL="182563" indent="-182563" algn="l">
              <a:defRPr/>
            </a:pPr>
            <a:r>
              <a:rPr lang="ja-JP" altLang="en-US" sz="2800" kern="0" dirty="0"/>
              <a:t>○様式内の案内に沿って作成してください。</a:t>
            </a:r>
            <a:r>
              <a:rPr lang="ja-JP" altLang="en-US" sz="2800" u="sng" kern="0" dirty="0"/>
              <a:t>案内から逸脱した資料は不受理となる場合があります。</a:t>
            </a:r>
            <a:r>
              <a:rPr lang="ja-JP" altLang="en-US" sz="2800" kern="0" dirty="0"/>
              <a:t>また特に以下の点にご留意ください。</a:t>
            </a:r>
            <a:endParaRPr lang="en-US" altLang="ja-JP" sz="2800" kern="0" dirty="0"/>
          </a:p>
          <a:p>
            <a:pPr marL="182563" indent="-182563" algn="l">
              <a:defRPr/>
            </a:pPr>
            <a:r>
              <a:rPr lang="ja-JP" altLang="en-US" sz="2400" kern="0" dirty="0"/>
              <a:t>　・最新の様式を用いているか</a:t>
            </a:r>
            <a:r>
              <a:rPr lang="ja-JP" altLang="en-US" sz="2200" kern="0" dirty="0"/>
              <a:t>（過去の公募の様式を用いていないか）</a:t>
            </a:r>
            <a:r>
              <a:rPr lang="ja-JP" altLang="en-US" sz="2400" kern="0" dirty="0"/>
              <a:t>。</a:t>
            </a:r>
            <a:endParaRPr lang="en-US" altLang="ja-JP" sz="2400" kern="0" dirty="0"/>
          </a:p>
          <a:p>
            <a:pPr marL="182563" indent="-182563" algn="l">
              <a:defRPr/>
            </a:pPr>
            <a:r>
              <a:rPr lang="ja-JP" altLang="en-US" sz="2400" kern="0" dirty="0"/>
              <a:t>　・所定のページ数や文字ポイント等で記載しているか。</a:t>
            </a:r>
            <a:endParaRPr lang="en-US" altLang="ja-JP" sz="2400" kern="0" dirty="0"/>
          </a:p>
          <a:p>
            <a:pPr marL="360000" indent="-360000" algn="l">
              <a:defRPr/>
            </a:pPr>
            <a:r>
              <a:rPr lang="ja-JP" altLang="en-US" sz="2400" kern="0" dirty="0"/>
              <a:t>　・金額、</a:t>
            </a:r>
            <a:r>
              <a:rPr lang="en-US" altLang="ja-JP" sz="2400" kern="0" dirty="0"/>
              <a:t>CO2</a:t>
            </a:r>
            <a:r>
              <a:rPr lang="ja-JP" altLang="en-US" sz="2400" kern="0" dirty="0"/>
              <a:t>削減量等の数値について、</a:t>
            </a:r>
            <a:endParaRPr lang="en-US" altLang="ja-JP" sz="2400" kern="0" dirty="0"/>
          </a:p>
          <a:p>
            <a:pPr marL="360000" indent="-360000" algn="l">
              <a:defRPr/>
            </a:pPr>
            <a:r>
              <a:rPr lang="ja-JP" altLang="en-US" sz="2400" kern="0" dirty="0"/>
              <a:t>　　 ｰ 桁数等が正しく記載されているか。</a:t>
            </a:r>
            <a:endParaRPr lang="en-US" altLang="ja-JP" sz="2400" kern="0" dirty="0"/>
          </a:p>
          <a:p>
            <a:pPr marL="360000" indent="-360000" algn="l">
              <a:spcBef>
                <a:spcPts val="0"/>
              </a:spcBef>
              <a:defRPr/>
            </a:pPr>
            <a:r>
              <a:rPr lang="ja-JP" altLang="en-US" sz="2000" kern="0" dirty="0"/>
              <a:t>　　　 　 （様式内で単位を設定している箇所がありますのでご注意ください）</a:t>
            </a:r>
            <a:endParaRPr lang="en-US" altLang="ja-JP" sz="2000" kern="0" dirty="0"/>
          </a:p>
          <a:p>
            <a:pPr marL="360000" indent="-360000" algn="l">
              <a:defRPr/>
            </a:pPr>
            <a:r>
              <a:rPr lang="ja-JP" altLang="en-US" sz="2400" kern="0" dirty="0"/>
              <a:t>　　 ｰ 有効数字等が統一されているか。</a:t>
            </a:r>
            <a:endParaRPr lang="en-US" altLang="ja-JP" sz="2400" kern="0" dirty="0"/>
          </a:p>
          <a:p>
            <a:pPr marL="360000" indent="-360000" algn="l">
              <a:defRPr/>
            </a:pPr>
            <a:r>
              <a:rPr lang="ja-JP" altLang="en-US" sz="2400" kern="0" dirty="0"/>
              <a:t>　 　ｰ 正しく計算が行われているか。</a:t>
            </a:r>
            <a:endParaRPr lang="en-US" altLang="ja-JP" sz="2800" kern="0" dirty="0"/>
          </a:p>
          <a:p>
            <a:pPr marL="182563" indent="-182563" algn="l">
              <a:defRPr/>
            </a:pPr>
            <a:r>
              <a:rPr lang="ja-JP" altLang="en-US" sz="2400" kern="0" dirty="0"/>
              <a:t>　・項目の記載もれが無いか、申請書からヒアリング資料に転記する際、適切に転記できているか。なお、項目・項目名の変更はしないでください。</a:t>
            </a:r>
          </a:p>
          <a:p>
            <a:pPr marL="182563" indent="-182563" algn="l">
              <a:defRPr/>
            </a:pPr>
            <a:endParaRPr lang="en-US" altLang="ja-JP" sz="2400" kern="0" dirty="0"/>
          </a:p>
          <a:p>
            <a:pPr marL="182563" indent="-182563" algn="l">
              <a:defRPr/>
            </a:pPr>
            <a:endParaRPr lang="en-US" altLang="ja-JP" sz="1800" kern="0" dirty="0"/>
          </a:p>
        </p:txBody>
      </p:sp>
      <p:sp>
        <p:nvSpPr>
          <p:cNvPr id="5123" name="スライド番号プレースホルダー 3">
            <a:extLst>
              <a:ext uri="{FF2B5EF4-FFF2-40B4-BE49-F238E27FC236}">
                <a16:creationId xmlns:a16="http://schemas.microsoft.com/office/drawing/2014/main" id="{87F5A6E6-3F7E-A2C5-3121-B549A7E1B0F7}"/>
              </a:ext>
            </a:extLst>
          </p:cNvPr>
          <p:cNvSpPr>
            <a:spLocks noGrp="1" noChangeArrowheads="1"/>
          </p:cNvSpPr>
          <p:nvPr>
            <p:ph type="sldNum" sz="quarter" idx="12"/>
          </p:nvPr>
        </p:nvSpPr>
        <p:spPr>
          <a:xfrm>
            <a:off x="7416800" y="6619875"/>
            <a:ext cx="2393950" cy="500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90AE6066-6FF7-470D-8B7D-0E73ED04B22D}" type="slidenum">
              <a:rPr lang="en-US" altLang="ja-JP" smtClean="0"/>
              <a:pPr/>
              <a:t>2</a:t>
            </a:fld>
            <a:endParaRPr lang="en-US" altLang="ja-JP"/>
          </a:p>
        </p:txBody>
      </p:sp>
      <p:sp>
        <p:nvSpPr>
          <p:cNvPr id="7" name="タイトル 1">
            <a:extLst>
              <a:ext uri="{FF2B5EF4-FFF2-40B4-BE49-F238E27FC236}">
                <a16:creationId xmlns:a16="http://schemas.microsoft.com/office/drawing/2014/main" id="{B83ADC1A-2BBF-16A6-0129-C8D26314A038}"/>
              </a:ext>
            </a:extLst>
          </p:cNvPr>
          <p:cNvSpPr txBox="1">
            <a:spLocks noChangeArrowheads="1"/>
          </p:cNvSpPr>
          <p:nvPr/>
        </p:nvSpPr>
        <p:spPr bwMode="auto">
          <a:xfrm>
            <a:off x="1354138" y="187325"/>
            <a:ext cx="7553325" cy="1200150"/>
          </a:xfrm>
          <a:prstGeom prst="rect">
            <a:avLst/>
          </a:prstGeom>
          <a:noFill/>
          <a:ln>
            <a:noFill/>
          </a:ln>
        </p:spPr>
        <p:txBody>
          <a:bodyPr lIns="99779" tIns="49890" rIns="99779" bIns="49890" anchor="ctr"/>
          <a:lstStyle>
            <a:lvl1pPr algn="ctr" defTabSz="998538" rtl="0" eaLnBrk="0" fontAlgn="base" hangingPunct="0">
              <a:spcBef>
                <a:spcPct val="0"/>
              </a:spcBef>
              <a:spcAft>
                <a:spcPct val="0"/>
              </a:spcAft>
              <a:defRPr kumimoji="1" sz="4800">
                <a:solidFill>
                  <a:schemeClr val="tx2"/>
                </a:solidFill>
                <a:latin typeface="+mj-lt"/>
                <a:ea typeface="+mj-ea"/>
                <a:cs typeface="+mj-cs"/>
              </a:defRPr>
            </a:lvl1pPr>
            <a:lvl2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2pPr>
            <a:lvl3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3pPr>
            <a:lvl4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4pPr>
            <a:lvl5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5pPr>
            <a:lvl6pPr marL="457200" algn="ctr" defTabSz="998538" rtl="0" fontAlgn="base">
              <a:spcBef>
                <a:spcPct val="0"/>
              </a:spcBef>
              <a:spcAft>
                <a:spcPct val="0"/>
              </a:spcAft>
              <a:defRPr kumimoji="1" sz="4800">
                <a:solidFill>
                  <a:schemeClr val="tx2"/>
                </a:solidFill>
                <a:latin typeface="Arial" charset="0"/>
                <a:ea typeface="ＭＳ Ｐゴシック" pitchFamily="50" charset="-128"/>
              </a:defRPr>
            </a:lvl6pPr>
            <a:lvl7pPr marL="914400" algn="ctr" defTabSz="998538" rtl="0" fontAlgn="base">
              <a:spcBef>
                <a:spcPct val="0"/>
              </a:spcBef>
              <a:spcAft>
                <a:spcPct val="0"/>
              </a:spcAft>
              <a:defRPr kumimoji="1" sz="4800">
                <a:solidFill>
                  <a:schemeClr val="tx2"/>
                </a:solidFill>
                <a:latin typeface="Arial" charset="0"/>
                <a:ea typeface="ＭＳ Ｐゴシック" pitchFamily="50" charset="-128"/>
              </a:defRPr>
            </a:lvl7pPr>
            <a:lvl8pPr marL="1371600" algn="ctr" defTabSz="998538" rtl="0" fontAlgn="base">
              <a:spcBef>
                <a:spcPct val="0"/>
              </a:spcBef>
              <a:spcAft>
                <a:spcPct val="0"/>
              </a:spcAft>
              <a:defRPr kumimoji="1" sz="4800">
                <a:solidFill>
                  <a:schemeClr val="tx2"/>
                </a:solidFill>
                <a:latin typeface="Arial" charset="0"/>
                <a:ea typeface="ＭＳ Ｐゴシック" pitchFamily="50" charset="-128"/>
              </a:defRPr>
            </a:lvl8pPr>
            <a:lvl9pPr marL="1828800" algn="ctr" defTabSz="998538" rtl="0" fontAlgn="base">
              <a:spcBef>
                <a:spcPct val="0"/>
              </a:spcBef>
              <a:spcAft>
                <a:spcPct val="0"/>
              </a:spcAft>
              <a:defRPr kumimoji="1" sz="4800">
                <a:solidFill>
                  <a:schemeClr val="tx2"/>
                </a:solidFill>
                <a:latin typeface="Arial" charset="0"/>
                <a:ea typeface="ＭＳ Ｐゴシック" pitchFamily="50" charset="-128"/>
              </a:defRPr>
            </a:lvl9pPr>
          </a:lstStyle>
          <a:p>
            <a:pPr>
              <a:defRPr/>
            </a:pPr>
            <a:r>
              <a:rPr lang="ja-JP" altLang="en-US" sz="3600" kern="0" dirty="0">
                <a:solidFill>
                  <a:schemeClr val="tx1"/>
                </a:solidFill>
              </a:rPr>
              <a:t>ヒアリング資料の作成について②</a:t>
            </a:r>
            <a:br>
              <a:rPr lang="en-US" altLang="ja-JP" sz="3600" kern="0" dirty="0">
                <a:solidFill>
                  <a:schemeClr val="tx1"/>
                </a:solidFill>
              </a:rPr>
            </a:br>
            <a:r>
              <a:rPr lang="en-US" altLang="ja-JP" sz="1800" kern="0" dirty="0">
                <a:solidFill>
                  <a:schemeClr val="tx1"/>
                </a:solidFill>
              </a:rPr>
              <a:t>※</a:t>
            </a:r>
            <a:r>
              <a:rPr lang="ja-JP" altLang="en-US" sz="1800" kern="0" dirty="0">
                <a:solidFill>
                  <a:schemeClr val="tx1"/>
                </a:solidFill>
              </a:rPr>
              <a:t>本スライドは削除して提出してください。</a:t>
            </a:r>
            <a:endParaRPr lang="ja-JP" altLang="en-US" sz="3600" kern="0"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コンテンツ プレースホルダー 2">
            <a:extLst>
              <a:ext uri="{FF2B5EF4-FFF2-40B4-BE49-F238E27FC236}">
                <a16:creationId xmlns:a16="http://schemas.microsoft.com/office/drawing/2014/main" id="{B249B57E-AB5B-81F4-BBE1-E907DBE3270C}"/>
              </a:ext>
            </a:extLst>
          </p:cNvPr>
          <p:cNvSpPr>
            <a:spLocks noGrp="1" noChangeArrowheads="1"/>
          </p:cNvSpPr>
          <p:nvPr>
            <p:ph idx="1"/>
          </p:nvPr>
        </p:nvSpPr>
        <p:spPr>
          <a:xfrm>
            <a:off x="271463" y="1581150"/>
            <a:ext cx="9718675" cy="4752975"/>
          </a:xfrm>
          <a:ln>
            <a:solidFill>
              <a:schemeClr val="tx1"/>
            </a:solidFill>
            <a:miter lim="800000"/>
            <a:headEnd/>
            <a:tailEnd/>
          </a:ln>
        </p:spPr>
        <p:txBody>
          <a:bodyPr/>
          <a:lstStyle/>
          <a:p>
            <a:r>
              <a:rPr lang="ja-JP" altLang="ja-JP" sz="2000"/>
              <a:t>斜体の部分は</a:t>
            </a:r>
            <a:r>
              <a:rPr lang="ja-JP" altLang="en-US" sz="2000"/>
              <a:t>すべて</a:t>
            </a:r>
            <a:r>
              <a:rPr lang="ja-JP" altLang="ja-JP" sz="2000"/>
              <a:t>削除して</a:t>
            </a:r>
            <a:r>
              <a:rPr lang="ja-JP" altLang="en-US" sz="2000"/>
              <a:t>くだ</a:t>
            </a:r>
            <a:r>
              <a:rPr lang="ja-JP" altLang="ja-JP" sz="2000"/>
              <a:t>さい。</a:t>
            </a:r>
            <a:r>
              <a:rPr lang="ja-JP" altLang="en-US" sz="2000"/>
              <a:t>斜体の文言をそのまま使いたい場合は斜体を解除し、提出資料に斜体がないようにしてください。</a:t>
            </a:r>
            <a:r>
              <a:rPr lang="ja-JP" altLang="ja-JP" sz="2000"/>
              <a:t>他の部分も記載内容を大きく削らない範囲で必要に応じて削除・修正をお願いします。</a:t>
            </a:r>
            <a:endParaRPr lang="en-US" altLang="ja-JP" sz="2000"/>
          </a:p>
          <a:p>
            <a:r>
              <a:rPr lang="ja-JP" altLang="ja-JP" sz="2000"/>
              <a:t>サンプルの構成（ページ構成、枠取り等）を崩さないようにしてください。</a:t>
            </a:r>
          </a:p>
          <a:p>
            <a:r>
              <a:rPr lang="ja-JP" altLang="ja-JP" sz="2000"/>
              <a:t>文字ポイント数は</a:t>
            </a:r>
            <a:r>
              <a:rPr lang="en-US" altLang="ja-JP" sz="2000"/>
              <a:t>10.5</a:t>
            </a:r>
            <a:r>
              <a:rPr lang="ja-JP" altLang="ja-JP" sz="2000"/>
              <a:t>ポイント以上（図表中の文字は小さすぎない範囲で任意の大きさ）とし</a:t>
            </a:r>
            <a:r>
              <a:rPr lang="ja-JP" altLang="en-US" sz="2000"/>
              <a:t>てください</a:t>
            </a:r>
            <a:r>
              <a:rPr lang="ja-JP" altLang="ja-JP" sz="2000"/>
              <a:t>。</a:t>
            </a:r>
          </a:p>
          <a:p>
            <a:r>
              <a:rPr lang="en-US" altLang="ja-JP" sz="2000"/>
              <a:t>Microsoft PowerPoint 2010</a:t>
            </a:r>
            <a:r>
              <a:rPr lang="ja-JP" altLang="en-US" sz="2000"/>
              <a:t>以降のバージョン</a:t>
            </a:r>
            <a:r>
              <a:rPr lang="ja-JP" altLang="ja-JP" sz="2000"/>
              <a:t>を使用して作成してください。</a:t>
            </a:r>
          </a:p>
          <a:p>
            <a:r>
              <a:rPr lang="en-US" altLang="ja-JP" sz="2000"/>
              <a:t>PDF</a:t>
            </a:r>
            <a:r>
              <a:rPr lang="ja-JP" altLang="en-US" sz="2000"/>
              <a:t>へ</a:t>
            </a:r>
            <a:r>
              <a:rPr lang="ja-JP" altLang="ja-JP" sz="2000"/>
              <a:t>変換等せず、パワーポイントで提出してください。</a:t>
            </a:r>
          </a:p>
          <a:p>
            <a:r>
              <a:rPr lang="ja-JP" altLang="ja-JP" sz="2000"/>
              <a:t>添付ファイルが</a:t>
            </a:r>
            <a:r>
              <a:rPr lang="en-US" altLang="ja-JP" sz="2000"/>
              <a:t>10MB</a:t>
            </a:r>
            <a:r>
              <a:rPr lang="ja-JP" altLang="ja-JP" sz="2000"/>
              <a:t>を超える</a:t>
            </a:r>
            <a:r>
              <a:rPr lang="ja-JP" altLang="en-US" sz="2000"/>
              <a:t>メール</a:t>
            </a:r>
            <a:r>
              <a:rPr lang="ja-JP" altLang="ja-JP" sz="2000"/>
              <a:t>は受信できませんので、その際には分割して提出してください。</a:t>
            </a:r>
            <a:endParaRPr lang="en-US" altLang="ja-JP" sz="2000"/>
          </a:p>
          <a:p>
            <a:r>
              <a:rPr lang="ja-JP" altLang="en-US" sz="2000"/>
              <a:t>経費については、原則としてすべて税込みで記載してください。</a:t>
            </a:r>
            <a:endParaRPr lang="en-US" altLang="ja-JP" sz="2000"/>
          </a:p>
          <a:p>
            <a:r>
              <a:rPr lang="ja-JP" altLang="en-US" sz="2000"/>
              <a:t>令和６年度公募における実施期間については、</a:t>
            </a:r>
            <a:r>
              <a:rPr lang="ja-JP" altLang="en-US" sz="2000" b="1" u="sng">
                <a:solidFill>
                  <a:srgbClr val="FF0000"/>
                </a:solidFill>
              </a:rPr>
              <a:t>最大で令和７年度までの２年度</a:t>
            </a:r>
            <a:r>
              <a:rPr lang="ja-JP" altLang="en-US" sz="2000"/>
              <a:t>です。</a:t>
            </a:r>
            <a:endParaRPr lang="en-US" altLang="ja-JP" sz="2000"/>
          </a:p>
        </p:txBody>
      </p:sp>
      <p:sp>
        <p:nvSpPr>
          <p:cNvPr id="6147" name="スライド番号プレースホルダー 1">
            <a:extLst>
              <a:ext uri="{FF2B5EF4-FFF2-40B4-BE49-F238E27FC236}">
                <a16:creationId xmlns:a16="http://schemas.microsoft.com/office/drawing/2014/main" id="{DB142F8C-7C6A-E04F-CD09-EB7038D60F5B}"/>
              </a:ext>
            </a:extLst>
          </p:cNvPr>
          <p:cNvSpPr>
            <a:spLocks noGrp="1"/>
          </p:cNvSpPr>
          <p:nvPr>
            <p:ph type="sldNum" sz="quarter" idx="12"/>
          </p:nvPr>
        </p:nvSpPr>
        <p:spPr>
          <a:xfrm>
            <a:off x="7416800" y="6619875"/>
            <a:ext cx="2393950" cy="500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70898CE1-C79E-4041-8772-BC3E6283BF21}" type="slidenum">
              <a:rPr lang="en-US" altLang="ja-JP" smtClean="0"/>
              <a:pPr/>
              <a:t>3</a:t>
            </a:fld>
            <a:endParaRPr lang="en-US" altLang="ja-JP"/>
          </a:p>
        </p:txBody>
      </p:sp>
      <p:sp>
        <p:nvSpPr>
          <p:cNvPr id="2" name="タイトル 1">
            <a:extLst>
              <a:ext uri="{FF2B5EF4-FFF2-40B4-BE49-F238E27FC236}">
                <a16:creationId xmlns:a16="http://schemas.microsoft.com/office/drawing/2014/main" id="{1A18DA13-A7A1-EE13-72B4-65DDFFCAA71C}"/>
              </a:ext>
            </a:extLst>
          </p:cNvPr>
          <p:cNvSpPr txBox="1">
            <a:spLocks noChangeArrowheads="1"/>
          </p:cNvSpPr>
          <p:nvPr/>
        </p:nvSpPr>
        <p:spPr bwMode="auto">
          <a:xfrm>
            <a:off x="1354138" y="182563"/>
            <a:ext cx="7553325" cy="1200150"/>
          </a:xfrm>
          <a:prstGeom prst="rect">
            <a:avLst/>
          </a:prstGeom>
          <a:noFill/>
          <a:ln>
            <a:noFill/>
          </a:ln>
        </p:spPr>
        <p:txBody>
          <a:bodyPr lIns="99779" tIns="49890" rIns="99779" bIns="49890" anchor="ctr"/>
          <a:lstStyle>
            <a:lvl1pPr algn="ctr" defTabSz="998538" rtl="0" eaLnBrk="0" fontAlgn="base" hangingPunct="0">
              <a:spcBef>
                <a:spcPct val="0"/>
              </a:spcBef>
              <a:spcAft>
                <a:spcPct val="0"/>
              </a:spcAft>
              <a:defRPr kumimoji="1" sz="4800">
                <a:solidFill>
                  <a:schemeClr val="tx2"/>
                </a:solidFill>
                <a:latin typeface="+mj-lt"/>
                <a:ea typeface="+mj-ea"/>
                <a:cs typeface="+mj-cs"/>
              </a:defRPr>
            </a:lvl1pPr>
            <a:lvl2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2pPr>
            <a:lvl3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3pPr>
            <a:lvl4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4pPr>
            <a:lvl5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5pPr>
            <a:lvl6pPr marL="457200" algn="ctr" defTabSz="998538" rtl="0" fontAlgn="base">
              <a:spcBef>
                <a:spcPct val="0"/>
              </a:spcBef>
              <a:spcAft>
                <a:spcPct val="0"/>
              </a:spcAft>
              <a:defRPr kumimoji="1" sz="4800">
                <a:solidFill>
                  <a:schemeClr val="tx2"/>
                </a:solidFill>
                <a:latin typeface="Arial" charset="0"/>
                <a:ea typeface="ＭＳ Ｐゴシック" pitchFamily="50" charset="-128"/>
              </a:defRPr>
            </a:lvl6pPr>
            <a:lvl7pPr marL="914400" algn="ctr" defTabSz="998538" rtl="0" fontAlgn="base">
              <a:spcBef>
                <a:spcPct val="0"/>
              </a:spcBef>
              <a:spcAft>
                <a:spcPct val="0"/>
              </a:spcAft>
              <a:defRPr kumimoji="1" sz="4800">
                <a:solidFill>
                  <a:schemeClr val="tx2"/>
                </a:solidFill>
                <a:latin typeface="Arial" charset="0"/>
                <a:ea typeface="ＭＳ Ｐゴシック" pitchFamily="50" charset="-128"/>
              </a:defRPr>
            </a:lvl7pPr>
            <a:lvl8pPr marL="1371600" algn="ctr" defTabSz="998538" rtl="0" fontAlgn="base">
              <a:spcBef>
                <a:spcPct val="0"/>
              </a:spcBef>
              <a:spcAft>
                <a:spcPct val="0"/>
              </a:spcAft>
              <a:defRPr kumimoji="1" sz="4800">
                <a:solidFill>
                  <a:schemeClr val="tx2"/>
                </a:solidFill>
                <a:latin typeface="Arial" charset="0"/>
                <a:ea typeface="ＭＳ Ｐゴシック" pitchFamily="50" charset="-128"/>
              </a:defRPr>
            </a:lvl8pPr>
            <a:lvl9pPr marL="1828800" algn="ctr" defTabSz="998538" rtl="0" fontAlgn="base">
              <a:spcBef>
                <a:spcPct val="0"/>
              </a:spcBef>
              <a:spcAft>
                <a:spcPct val="0"/>
              </a:spcAft>
              <a:defRPr kumimoji="1" sz="4800">
                <a:solidFill>
                  <a:schemeClr val="tx2"/>
                </a:solidFill>
                <a:latin typeface="Arial" charset="0"/>
                <a:ea typeface="ＭＳ Ｐゴシック" pitchFamily="50" charset="-128"/>
              </a:defRPr>
            </a:lvl9pPr>
          </a:lstStyle>
          <a:p>
            <a:pPr>
              <a:defRPr/>
            </a:pPr>
            <a:r>
              <a:rPr lang="ja-JP" altLang="en-US" sz="3600" kern="0" dirty="0">
                <a:solidFill>
                  <a:schemeClr val="tx1"/>
                </a:solidFill>
              </a:rPr>
              <a:t>ヒアリング資料の作成について③</a:t>
            </a:r>
            <a:br>
              <a:rPr lang="en-US" altLang="ja-JP" sz="3600" kern="0" dirty="0">
                <a:solidFill>
                  <a:schemeClr val="tx1"/>
                </a:solidFill>
              </a:rPr>
            </a:br>
            <a:r>
              <a:rPr lang="en-US" altLang="ja-JP" sz="1800" kern="0" dirty="0">
                <a:solidFill>
                  <a:schemeClr val="tx1"/>
                </a:solidFill>
              </a:rPr>
              <a:t>※</a:t>
            </a:r>
            <a:r>
              <a:rPr lang="ja-JP" altLang="en-US" sz="1800" kern="0" dirty="0">
                <a:solidFill>
                  <a:schemeClr val="tx1"/>
                </a:solidFill>
              </a:rPr>
              <a:t>本スライドは削除して提出してください。</a:t>
            </a:r>
            <a:endParaRPr lang="ja-JP" altLang="en-US" sz="3600" kern="0" dirty="0">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AutoShape 58">
            <a:extLst>
              <a:ext uri="{FF2B5EF4-FFF2-40B4-BE49-F238E27FC236}">
                <a16:creationId xmlns:a16="http://schemas.microsoft.com/office/drawing/2014/main" id="{9DCBFB01-D415-199B-046B-FE9768DD4F3E}"/>
              </a:ext>
            </a:extLst>
          </p:cNvPr>
          <p:cNvSpPr>
            <a:spLocks noChangeArrowheads="1"/>
          </p:cNvSpPr>
          <p:nvPr/>
        </p:nvSpPr>
        <p:spPr bwMode="auto">
          <a:xfrm>
            <a:off x="130175" y="754063"/>
            <a:ext cx="10009188" cy="6307137"/>
          </a:xfrm>
          <a:prstGeom prst="roundRect">
            <a:avLst>
              <a:gd name="adj" fmla="val 2213"/>
            </a:avLst>
          </a:prstGeom>
          <a:solidFill>
            <a:srgbClr val="FFFFFF">
              <a:alpha val="0"/>
            </a:srgbClr>
          </a:solidFill>
          <a:ln w="19050">
            <a:solidFill>
              <a:schemeClr val="tx1"/>
            </a:solidFill>
            <a:round/>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　　</a:t>
            </a:r>
          </a:p>
        </p:txBody>
      </p:sp>
      <p:sp>
        <p:nvSpPr>
          <p:cNvPr id="7171" name="Text Box 25">
            <a:extLst>
              <a:ext uri="{FF2B5EF4-FFF2-40B4-BE49-F238E27FC236}">
                <a16:creationId xmlns:a16="http://schemas.microsoft.com/office/drawing/2014/main" id="{0D584378-785F-74C7-8114-E2582AB0ED06}"/>
              </a:ext>
            </a:extLst>
          </p:cNvPr>
          <p:cNvSpPr txBox="1">
            <a:spLocks noChangeArrowheads="1"/>
          </p:cNvSpPr>
          <p:nvPr/>
        </p:nvSpPr>
        <p:spPr bwMode="auto">
          <a:xfrm>
            <a:off x="228600" y="665163"/>
            <a:ext cx="931863" cy="28416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49586" rIns="0" bIns="49586" anchor="ctr" anchorCtr="1">
            <a:spAutoFit/>
          </a:bodyPr>
          <a:lstStyle>
            <a:lvl1pPr defTabSz="992188">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92188">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92188">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92188">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92188">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92188"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92188"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92188"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92188"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200" b="1" u="sng">
                <a:solidFill>
                  <a:srgbClr val="000000"/>
                </a:solidFill>
                <a:latin typeface="ＭＳ Ｐゴシック" panose="020B0600070205080204" pitchFamily="50" charset="-128"/>
              </a:rPr>
              <a:t>(1)</a:t>
            </a:r>
            <a:r>
              <a:rPr lang="ja-JP" altLang="en-US" sz="1200" b="1" u="sng">
                <a:solidFill>
                  <a:srgbClr val="000000"/>
                </a:solidFill>
                <a:latin typeface="ＭＳ Ｐゴシック" panose="020B0600070205080204" pitchFamily="50" charset="-128"/>
              </a:rPr>
              <a:t>課題概要</a:t>
            </a:r>
          </a:p>
        </p:txBody>
      </p:sp>
      <p:sp>
        <p:nvSpPr>
          <p:cNvPr id="4100" name="Text Box 14">
            <a:extLst>
              <a:ext uri="{FF2B5EF4-FFF2-40B4-BE49-F238E27FC236}">
                <a16:creationId xmlns:a16="http://schemas.microsoft.com/office/drawing/2014/main" id="{5D62792B-A9B9-7CA4-6FA9-152F02D88635}"/>
              </a:ext>
            </a:extLst>
          </p:cNvPr>
          <p:cNvSpPr txBox="1">
            <a:spLocks noChangeArrowheads="1"/>
          </p:cNvSpPr>
          <p:nvPr/>
        </p:nvSpPr>
        <p:spPr bwMode="auto">
          <a:xfrm>
            <a:off x="206375" y="933450"/>
            <a:ext cx="4908550" cy="788988"/>
          </a:xfrm>
          <a:prstGeom prst="rect">
            <a:avLst/>
          </a:prstGeom>
          <a:noFill/>
          <a:ln>
            <a:noFill/>
          </a:ln>
        </p:spPr>
        <p:txBody>
          <a:bodyPr lIns="95218" tIns="47610" rIns="95218" bIns="47610">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lnSpc>
                <a:spcPct val="90000"/>
              </a:lnSpc>
              <a:spcBef>
                <a:spcPct val="0"/>
              </a:spcBef>
              <a:buFontTx/>
              <a:buNone/>
              <a:defRPr/>
            </a:pPr>
            <a:r>
              <a:rPr lang="ja-JP" altLang="en-US" sz="1000" b="1" dirty="0">
                <a:latin typeface="Century" panose="02040604050505020304" pitchFamily="18" charset="0"/>
              </a:rPr>
              <a:t>①</a:t>
            </a:r>
            <a:r>
              <a:rPr lang="en-US" altLang="ja-JP" sz="1000" b="1" dirty="0">
                <a:latin typeface="Century" panose="02040604050505020304" pitchFamily="18" charset="0"/>
              </a:rPr>
              <a:t>【</a:t>
            </a:r>
            <a:r>
              <a:rPr lang="ja-JP" altLang="en-US" sz="1000" b="1" dirty="0">
                <a:latin typeface="Century" panose="02040604050505020304" pitchFamily="18" charset="0"/>
              </a:rPr>
              <a:t>課題の概要・目的</a:t>
            </a:r>
            <a:r>
              <a:rPr lang="en-US" altLang="ja-JP" sz="1000" b="1" dirty="0">
                <a:latin typeface="Century" panose="02040604050505020304" pitchFamily="18" charset="0"/>
              </a:rPr>
              <a:t>】</a:t>
            </a:r>
          </a:p>
          <a:p>
            <a:pPr marL="93663" indent="-93663" eaLnBrk="1" hangingPunct="1">
              <a:lnSpc>
                <a:spcPct val="90000"/>
              </a:lnSpc>
              <a:spcBef>
                <a:spcPct val="0"/>
              </a:spcBef>
              <a:buFontTx/>
              <a:buNone/>
              <a:defRPr/>
            </a:pPr>
            <a:r>
              <a:rPr lang="ja-JP" altLang="en-US" sz="1000" i="1" dirty="0">
                <a:solidFill>
                  <a:srgbClr val="FF0000"/>
                </a:solidFill>
                <a:latin typeface="Century" panose="02040604050505020304" pitchFamily="18" charset="0"/>
              </a:rPr>
              <a:t>　本課題の概要及び本課題がどのように</a:t>
            </a:r>
            <a:r>
              <a:rPr lang="en-US" altLang="ja-JP" sz="1000" i="1" dirty="0">
                <a:solidFill>
                  <a:srgbClr val="FF0000"/>
                </a:solidFill>
                <a:latin typeface="Century" panose="02040604050505020304" pitchFamily="18" charset="0"/>
              </a:rPr>
              <a:t>CO2</a:t>
            </a:r>
            <a:r>
              <a:rPr lang="ja-JP" altLang="en-US" sz="1000" i="1" dirty="0">
                <a:solidFill>
                  <a:srgbClr val="FF0000"/>
                </a:solidFill>
                <a:latin typeface="Century" panose="02040604050505020304" pitchFamily="18" charset="0"/>
              </a:rPr>
              <a:t>排出削減に結び付くかについて、</a:t>
            </a:r>
            <a:r>
              <a:rPr lang="ja-JP" altLang="en-US" sz="1000" i="1" dirty="0">
                <a:solidFill>
                  <a:srgbClr val="FF0000"/>
                </a:solidFill>
                <a:latin typeface="Century" panose="02040604050505020304" pitchFamily="18" charset="0"/>
                <a:ea typeface="ＭＳ Ｐゴシック" charset="-128"/>
              </a:rPr>
              <a:t> 国内及び海外の動向や開発内容の理念・骨子、その意義（新規性・実用性・発展性）等を踏まえ、平易な表現で</a:t>
            </a:r>
            <a:r>
              <a:rPr lang="ja-JP" altLang="en-US" sz="1000" i="1" dirty="0">
                <a:solidFill>
                  <a:srgbClr val="FF0000"/>
                </a:solidFill>
                <a:latin typeface="Century" panose="02040604050505020304" pitchFamily="18" charset="0"/>
              </a:rPr>
              <a:t>分かりやすく端的に記載してください（</a:t>
            </a:r>
            <a:r>
              <a:rPr lang="en-US" altLang="ja-JP" sz="1000" i="1" dirty="0">
                <a:solidFill>
                  <a:srgbClr val="FF0000"/>
                </a:solidFill>
                <a:latin typeface="Century" panose="02040604050505020304" pitchFamily="18" charset="0"/>
              </a:rPr>
              <a:t>300</a:t>
            </a:r>
            <a:r>
              <a:rPr lang="ja-JP" altLang="en-US" sz="1000" i="1" dirty="0">
                <a:solidFill>
                  <a:srgbClr val="FF0000"/>
                </a:solidFill>
                <a:latin typeface="Century" panose="02040604050505020304" pitchFamily="18" charset="0"/>
              </a:rPr>
              <a:t>文字以内）。</a:t>
            </a:r>
          </a:p>
          <a:p>
            <a:pPr marL="93663" indent="-93663" eaLnBrk="1" hangingPunct="1">
              <a:lnSpc>
                <a:spcPct val="90000"/>
              </a:lnSpc>
              <a:spcBef>
                <a:spcPct val="0"/>
              </a:spcBef>
              <a:buFontTx/>
              <a:buNone/>
              <a:defRPr/>
            </a:pPr>
            <a:r>
              <a:rPr lang="ja-JP" altLang="en-US" sz="1000" i="1" dirty="0">
                <a:solidFill>
                  <a:srgbClr val="FF0000"/>
                </a:solidFill>
                <a:latin typeface="Century" panose="02040604050505020304" pitchFamily="18" charset="0"/>
              </a:rPr>
              <a:t>　</a:t>
            </a:r>
            <a:endParaRPr lang="en-US" altLang="ja-JP" sz="1000" i="1" dirty="0">
              <a:solidFill>
                <a:srgbClr val="FF0000"/>
              </a:solidFill>
              <a:latin typeface="Century" panose="02040604050505020304" pitchFamily="18" charset="0"/>
            </a:endParaRPr>
          </a:p>
        </p:txBody>
      </p:sp>
      <p:graphicFrame>
        <p:nvGraphicFramePr>
          <p:cNvPr id="3240" name="Group 168">
            <a:extLst>
              <a:ext uri="{FF2B5EF4-FFF2-40B4-BE49-F238E27FC236}">
                <a16:creationId xmlns:a16="http://schemas.microsoft.com/office/drawing/2014/main" id="{5AF55901-332F-5540-BC5B-17851185218B}"/>
              </a:ext>
            </a:extLst>
          </p:cNvPr>
          <p:cNvGraphicFramePr>
            <a:graphicFrameLocks noGrp="1"/>
          </p:cNvGraphicFramePr>
          <p:nvPr>
            <p:extLst>
              <p:ext uri="{D42A27DB-BD31-4B8C-83A1-F6EECF244321}">
                <p14:modId xmlns:p14="http://schemas.microsoft.com/office/powerpoint/2010/main" val="3681224733"/>
              </p:ext>
            </p:extLst>
          </p:nvPr>
        </p:nvGraphicFramePr>
        <p:xfrm>
          <a:off x="130175" y="157163"/>
          <a:ext cx="7146925" cy="574675"/>
        </p:xfrm>
        <a:graphic>
          <a:graphicData uri="http://schemas.openxmlformats.org/drawingml/2006/table">
            <a:tbl>
              <a:tblPr/>
              <a:tblGrid>
                <a:gridCol w="4460875">
                  <a:extLst>
                    <a:ext uri="{9D8B030D-6E8A-4147-A177-3AD203B41FA5}">
                      <a16:colId xmlns:a16="http://schemas.microsoft.com/office/drawing/2014/main" val="20000"/>
                    </a:ext>
                  </a:extLst>
                </a:gridCol>
                <a:gridCol w="2686050">
                  <a:extLst>
                    <a:ext uri="{9D8B030D-6E8A-4147-A177-3AD203B41FA5}">
                      <a16:colId xmlns:a16="http://schemas.microsoft.com/office/drawing/2014/main" val="20001"/>
                    </a:ext>
                  </a:extLst>
                </a:gridCol>
              </a:tblGrid>
              <a:tr h="300037">
                <a:tc gridSpan="2">
                  <a:txBody>
                    <a:bodyPr/>
                    <a:lstStyle/>
                    <a:p>
                      <a:pPr marL="0" marR="0" lvl="0" indent="0" algn="l" defTabSz="998538" rtl="0" eaLnBrk="1" fontAlgn="base" latinLnBrk="0" hangingPunct="1">
                        <a:lnSpc>
                          <a:spcPct val="100000"/>
                        </a:lnSpc>
                        <a:spcBef>
                          <a:spcPct val="20000"/>
                        </a:spcBef>
                        <a:spcAft>
                          <a:spcPct val="0"/>
                        </a:spcAft>
                        <a:buClrTx/>
                        <a:buSzTx/>
                        <a:buFontTx/>
                        <a:buNone/>
                        <a:tabLst/>
                      </a:pPr>
                      <a:r>
                        <a:rPr kumimoji="1" lang="en-US" altLang="ja-JP" sz="1200" b="1" i="0" u="none" strike="noStrike" cap="none" normalizeH="0" baseline="0" dirty="0">
                          <a:ln>
                            <a:noFill/>
                          </a:ln>
                          <a:solidFill>
                            <a:schemeClr val="tx1"/>
                          </a:solidFill>
                          <a:effectLst/>
                          <a:latin typeface="Arial" charset="0"/>
                          <a:ea typeface="ＭＳ Ｐゴシック" pitchFamily="50" charset="-128"/>
                        </a:rPr>
                        <a:t>【</a:t>
                      </a:r>
                      <a:r>
                        <a:rPr kumimoji="1" lang="ja-JP" altLang="en-US" sz="1200" b="1" i="0" u="none" strike="noStrike" cap="none" normalizeH="0" baseline="0" dirty="0">
                          <a:ln>
                            <a:noFill/>
                          </a:ln>
                          <a:solidFill>
                            <a:schemeClr val="tx1"/>
                          </a:solidFill>
                          <a:effectLst/>
                          <a:latin typeface="Arial" charset="0"/>
                          <a:ea typeface="ＭＳ Ｐゴシック" pitchFamily="50" charset="-128"/>
                        </a:rPr>
                        <a:t>課題名</a:t>
                      </a:r>
                      <a:r>
                        <a:rPr kumimoji="1" lang="en-US" altLang="ja-JP" sz="1200" b="1" i="0" u="none" strike="noStrike" cap="none" normalizeH="0" baseline="0" dirty="0">
                          <a:ln>
                            <a:noFill/>
                          </a:ln>
                          <a:solidFill>
                            <a:schemeClr val="tx1"/>
                          </a:solidFill>
                          <a:effectLst/>
                          <a:latin typeface="Arial" charset="0"/>
                          <a:ea typeface="ＭＳ Ｐゴシック" pitchFamily="50" charset="-128"/>
                        </a:rPr>
                        <a:t>】○○</a:t>
                      </a:r>
                      <a:r>
                        <a:rPr kumimoji="1" lang="ja-JP" altLang="en-US" sz="1200" b="1" i="0" u="none" strike="noStrike" cap="none" normalizeH="0" baseline="0" dirty="0">
                          <a:ln>
                            <a:noFill/>
                          </a:ln>
                          <a:solidFill>
                            <a:schemeClr val="tx1"/>
                          </a:solidFill>
                          <a:effectLst/>
                          <a:latin typeface="Arial" charset="0"/>
                          <a:ea typeface="ＭＳ Ｐゴシック" pitchFamily="50" charset="-128"/>
                        </a:rPr>
                        <a:t>に関する技術開発（補助）</a:t>
                      </a:r>
                    </a:p>
                  </a:txBody>
                  <a:tcPr marT="45745" marB="45745"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extLst>
                  <a:ext uri="{0D108BD9-81ED-4DB2-BD59-A6C34878D82A}">
                    <a16:rowId xmlns:a16="http://schemas.microsoft.com/office/drawing/2014/main" val="10000"/>
                  </a:ext>
                </a:extLst>
              </a:tr>
              <a:tr h="274638">
                <a:tc>
                  <a:txBody>
                    <a:bodyPr/>
                    <a:lstStyle/>
                    <a:p>
                      <a:pPr marL="0" marR="0" lvl="0" indent="0" algn="l" defTabSz="998538" rtl="0" eaLnBrk="1" fontAlgn="base" latinLnBrk="0" hangingPunct="1">
                        <a:lnSpc>
                          <a:spcPct val="100000"/>
                        </a:lnSpc>
                        <a:spcBef>
                          <a:spcPct val="20000"/>
                        </a:spcBef>
                        <a:spcAft>
                          <a:spcPct val="0"/>
                        </a:spcAft>
                        <a:buClrTx/>
                        <a:buSzTx/>
                        <a:buFontTx/>
                        <a:buNone/>
                        <a:tabLst/>
                      </a:pPr>
                      <a:r>
                        <a:rPr kumimoji="1" lang="en-US" altLang="ja-JP" sz="1200" b="1" i="0" u="none" strike="noStrike" cap="none" normalizeH="0" baseline="0" dirty="0">
                          <a:ln>
                            <a:noFill/>
                          </a:ln>
                          <a:solidFill>
                            <a:schemeClr val="tx1"/>
                          </a:solidFill>
                          <a:effectLst/>
                          <a:latin typeface="Arial" charset="0"/>
                          <a:ea typeface="ＭＳ Ｐゴシック" pitchFamily="50" charset="-128"/>
                        </a:rPr>
                        <a:t>【</a:t>
                      </a:r>
                      <a:r>
                        <a:rPr kumimoji="1" lang="ja-JP" altLang="en-US" sz="1200" b="1" i="0" u="none" strike="noStrike" cap="none" normalizeH="0" baseline="0" dirty="0">
                          <a:ln>
                            <a:noFill/>
                          </a:ln>
                          <a:solidFill>
                            <a:schemeClr val="tx1"/>
                          </a:solidFill>
                          <a:effectLst/>
                          <a:latin typeface="Arial" charset="0"/>
                          <a:ea typeface="ＭＳ Ｐゴシック" pitchFamily="50" charset="-128"/>
                        </a:rPr>
                        <a:t>代表者</a:t>
                      </a:r>
                      <a:r>
                        <a:rPr kumimoji="1" lang="en-US" altLang="ja-JP" sz="1200" b="1" i="0" u="none" strike="noStrike" cap="none" normalizeH="0" baseline="0" dirty="0">
                          <a:ln>
                            <a:noFill/>
                          </a:ln>
                          <a:solidFill>
                            <a:schemeClr val="tx1"/>
                          </a:solidFill>
                          <a:effectLst/>
                          <a:latin typeface="Arial" charset="0"/>
                          <a:ea typeface="ＭＳ Ｐゴシック" pitchFamily="50" charset="-128"/>
                        </a:rPr>
                        <a:t>】㈱○○</a:t>
                      </a:r>
                      <a:r>
                        <a:rPr kumimoji="1" lang="ja-JP" altLang="en-US" sz="1200" b="1" i="0" u="none" strike="noStrike" cap="none" normalizeH="0" baseline="0" dirty="0">
                          <a:ln>
                            <a:noFill/>
                          </a:ln>
                          <a:solidFill>
                            <a:schemeClr val="tx1"/>
                          </a:solidFill>
                          <a:effectLst/>
                          <a:latin typeface="Arial" charset="0"/>
                          <a:ea typeface="ＭＳ Ｐゴシック" pitchFamily="50" charset="-128"/>
                        </a:rPr>
                        <a:t>　○川○介</a:t>
                      </a:r>
                    </a:p>
                  </a:txBody>
                  <a:tcPr marT="45745" marB="4574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98538" rtl="0" eaLnBrk="1" fontAlgn="base" latinLnBrk="0" hangingPunct="1">
                        <a:lnSpc>
                          <a:spcPct val="100000"/>
                        </a:lnSpc>
                        <a:spcBef>
                          <a:spcPct val="20000"/>
                        </a:spcBef>
                        <a:spcAft>
                          <a:spcPct val="0"/>
                        </a:spcAft>
                        <a:buClrTx/>
                        <a:buSzTx/>
                        <a:buFontTx/>
                        <a:buNone/>
                        <a:tabLst/>
                      </a:pPr>
                      <a:r>
                        <a:rPr kumimoji="1" lang="en-US" altLang="ja-JP" sz="1100" b="1" i="0" u="none" strike="noStrike" cap="none" normalizeH="0" baseline="0" dirty="0">
                          <a:ln>
                            <a:noFill/>
                          </a:ln>
                          <a:solidFill>
                            <a:schemeClr val="tx1"/>
                          </a:solidFill>
                          <a:effectLst/>
                          <a:latin typeface="Arial" charset="0"/>
                          <a:ea typeface="ＭＳ Ｐゴシック" pitchFamily="50" charset="-128"/>
                        </a:rPr>
                        <a:t>【</a:t>
                      </a:r>
                      <a:r>
                        <a:rPr kumimoji="1" lang="ja-JP" altLang="en-US" sz="1100" b="1" i="0" u="none" strike="noStrike" cap="none" normalizeH="0" baseline="0" dirty="0">
                          <a:ln>
                            <a:noFill/>
                          </a:ln>
                          <a:solidFill>
                            <a:schemeClr val="tx1"/>
                          </a:solidFill>
                          <a:effectLst/>
                          <a:latin typeface="Arial" charset="0"/>
                          <a:ea typeface="ＭＳ Ｐゴシック" pitchFamily="50" charset="-128"/>
                        </a:rPr>
                        <a:t>実施予定年度</a:t>
                      </a:r>
                      <a:r>
                        <a:rPr kumimoji="1" lang="en-US" altLang="ja-JP" sz="1100" b="1" i="0" u="none" strike="noStrike" cap="none" normalizeH="0" baseline="0" dirty="0">
                          <a:ln>
                            <a:noFill/>
                          </a:ln>
                          <a:solidFill>
                            <a:schemeClr val="tx1"/>
                          </a:solidFill>
                          <a:effectLst/>
                          <a:latin typeface="Arial" charset="0"/>
                          <a:ea typeface="ＭＳ Ｐゴシック" pitchFamily="50" charset="-128"/>
                        </a:rPr>
                        <a:t>】</a:t>
                      </a:r>
                      <a:r>
                        <a:rPr kumimoji="1" lang="ja-JP" altLang="en-US" sz="1100" b="1" i="0" u="none" strike="noStrike" cap="none" normalizeH="0" baseline="0" dirty="0">
                          <a:ln>
                            <a:noFill/>
                          </a:ln>
                          <a:solidFill>
                            <a:schemeClr val="tx1"/>
                          </a:solidFill>
                          <a:effectLst/>
                          <a:latin typeface="Arial" charset="0"/>
                          <a:ea typeface="ＭＳ Ｐゴシック" pitchFamily="50" charset="-128"/>
                        </a:rPr>
                        <a:t>令和６年度～令和</a:t>
                      </a:r>
                      <a:r>
                        <a:rPr kumimoji="1" lang="en-US" altLang="ja-JP" sz="1100" b="1" i="0" u="none" strike="noStrike" cap="none" normalizeH="0" baseline="0" dirty="0">
                          <a:ln>
                            <a:noFill/>
                          </a:ln>
                          <a:solidFill>
                            <a:schemeClr val="tx1"/>
                          </a:solidFill>
                          <a:effectLst/>
                          <a:latin typeface="Arial" charset="0"/>
                          <a:ea typeface="ＭＳ Ｐゴシック" pitchFamily="50" charset="-128"/>
                        </a:rPr>
                        <a:t>X</a:t>
                      </a:r>
                      <a:r>
                        <a:rPr kumimoji="1" lang="ja-JP" altLang="en-US" sz="1100" b="1" i="0" u="none" strike="noStrike" cap="none" normalizeH="0" baseline="0" dirty="0">
                          <a:ln>
                            <a:noFill/>
                          </a:ln>
                          <a:solidFill>
                            <a:schemeClr val="tx1"/>
                          </a:solidFill>
                          <a:effectLst/>
                          <a:latin typeface="Arial" charset="0"/>
                          <a:ea typeface="ＭＳ Ｐゴシック" pitchFamily="50" charset="-128"/>
                        </a:rPr>
                        <a:t>年度</a:t>
                      </a:r>
                    </a:p>
                  </a:txBody>
                  <a:tcPr marT="45745" marB="4574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4111" name="Text Box 266">
            <a:extLst>
              <a:ext uri="{FF2B5EF4-FFF2-40B4-BE49-F238E27FC236}">
                <a16:creationId xmlns:a16="http://schemas.microsoft.com/office/drawing/2014/main" id="{EF06391C-23CD-7B7C-F2F0-564F90368F1F}"/>
              </a:ext>
            </a:extLst>
          </p:cNvPr>
          <p:cNvSpPr txBox="1">
            <a:spLocks noChangeArrowheads="1"/>
          </p:cNvSpPr>
          <p:nvPr/>
        </p:nvSpPr>
        <p:spPr bwMode="auto">
          <a:xfrm>
            <a:off x="8583613" y="111125"/>
            <a:ext cx="1654175" cy="276225"/>
          </a:xfrm>
          <a:prstGeom prst="rect">
            <a:avLst/>
          </a:prstGeom>
          <a:noFill/>
          <a:ln>
            <a:noFill/>
          </a:ln>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50000"/>
              </a:spcBef>
              <a:buFontTx/>
              <a:buNone/>
              <a:defRPr/>
            </a:pPr>
            <a:r>
              <a:rPr lang="ja-JP" altLang="en-US" sz="1200" dirty="0">
                <a:latin typeface="+mn-ea"/>
                <a:ea typeface="+mn-ea"/>
              </a:rPr>
              <a:t>令和６年○月○日</a:t>
            </a:r>
          </a:p>
        </p:txBody>
      </p:sp>
      <p:sp>
        <p:nvSpPr>
          <p:cNvPr id="4112" name="テキスト ボックス 38">
            <a:extLst>
              <a:ext uri="{FF2B5EF4-FFF2-40B4-BE49-F238E27FC236}">
                <a16:creationId xmlns:a16="http://schemas.microsoft.com/office/drawing/2014/main" id="{97AF8C67-F724-3032-AD90-D828163C3DD4}"/>
              </a:ext>
            </a:extLst>
          </p:cNvPr>
          <p:cNvSpPr txBox="1">
            <a:spLocks noChangeArrowheads="1"/>
          </p:cNvSpPr>
          <p:nvPr/>
        </p:nvSpPr>
        <p:spPr bwMode="auto">
          <a:xfrm>
            <a:off x="5153025" y="822325"/>
            <a:ext cx="5021263" cy="1255713"/>
          </a:xfrm>
          <a:prstGeom prst="rect">
            <a:avLst/>
          </a:prstGeom>
          <a:noFill/>
          <a:ln>
            <a:noFill/>
          </a:ln>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marL="93663" indent="-93663" eaLnBrk="1" hangingPunct="1">
              <a:lnSpc>
                <a:spcPct val="90000"/>
              </a:lnSpc>
              <a:spcBef>
                <a:spcPct val="0"/>
              </a:spcBef>
              <a:buFontTx/>
              <a:buNone/>
              <a:defRPr/>
            </a:pPr>
            <a:r>
              <a:rPr lang="ja-JP" altLang="en-US" sz="1050" b="1" dirty="0"/>
              <a:t>③</a:t>
            </a:r>
            <a:r>
              <a:rPr lang="en-US" altLang="ja-JP" sz="1050" b="1" dirty="0"/>
              <a:t>【</a:t>
            </a:r>
            <a:r>
              <a:rPr lang="ja-JP" altLang="en-US" sz="1050" b="1" dirty="0"/>
              <a:t>システム構成</a:t>
            </a:r>
            <a:r>
              <a:rPr lang="en-US" altLang="ja-JP" sz="1050" b="1" dirty="0"/>
              <a:t>】</a:t>
            </a:r>
          </a:p>
          <a:p>
            <a:pPr marL="93663" indent="-93663" eaLnBrk="1" hangingPunct="1">
              <a:lnSpc>
                <a:spcPct val="90000"/>
              </a:lnSpc>
              <a:spcBef>
                <a:spcPct val="0"/>
              </a:spcBef>
              <a:buFontTx/>
              <a:buNone/>
              <a:defRPr/>
            </a:pPr>
            <a:r>
              <a:rPr lang="ja-JP" altLang="en-US" sz="1050" dirty="0">
                <a:solidFill>
                  <a:srgbClr val="FF0000"/>
                </a:solidFill>
              </a:rPr>
              <a:t>　</a:t>
            </a:r>
            <a:r>
              <a:rPr lang="ja-JP" altLang="en-US" sz="1050" i="1" dirty="0">
                <a:solidFill>
                  <a:srgbClr val="FF0000"/>
                </a:solidFill>
              </a:rPr>
              <a:t>本技術開発で開発する装置やシステムの社会における位置付け（システム環境等）及びシステム構成について、分かりやすくかつ従来機器・システムに対する変更・改良点を図示してください。導入技術やエネルギーフロー、マテリアルフロー、システムフローが分かるよう作成してください。「②技術開発の内容」に記載した内容に対応して、核となる技術や</a:t>
            </a:r>
            <a:r>
              <a:rPr lang="en-US" altLang="ja-JP" sz="1050" i="1" dirty="0">
                <a:solidFill>
                  <a:srgbClr val="FF0000"/>
                </a:solidFill>
              </a:rPr>
              <a:t>PR</a:t>
            </a:r>
            <a:r>
              <a:rPr lang="ja-JP" altLang="en-US" sz="1050" i="1" dirty="0">
                <a:solidFill>
                  <a:srgbClr val="FF0000"/>
                </a:solidFill>
              </a:rPr>
              <a:t>ポイントを明確にしてください。</a:t>
            </a:r>
            <a:endParaRPr lang="en-US" altLang="ja-JP" sz="1050" i="1" dirty="0">
              <a:solidFill>
                <a:srgbClr val="FF0000"/>
              </a:solidFill>
            </a:endParaRPr>
          </a:p>
          <a:p>
            <a:pPr marL="93663" indent="-93663" eaLnBrk="1" hangingPunct="1">
              <a:lnSpc>
                <a:spcPct val="90000"/>
              </a:lnSpc>
              <a:spcBef>
                <a:spcPct val="0"/>
              </a:spcBef>
              <a:buFontTx/>
              <a:buNone/>
              <a:defRPr/>
            </a:pPr>
            <a:r>
              <a:rPr lang="ja-JP" altLang="en-US" sz="1050" i="1" dirty="0">
                <a:latin typeface="Century" panose="02040604050505020304" pitchFamily="18" charset="0"/>
              </a:rPr>
              <a:t>＜記入例＞</a:t>
            </a:r>
            <a:endParaRPr lang="en-US" altLang="ja-JP" sz="1050" i="1" dirty="0">
              <a:latin typeface="Century" panose="02040604050505020304" pitchFamily="18" charset="0"/>
            </a:endParaRPr>
          </a:p>
          <a:p>
            <a:pPr marL="93663" indent="-93663" eaLnBrk="1" hangingPunct="1">
              <a:lnSpc>
                <a:spcPct val="90000"/>
              </a:lnSpc>
              <a:spcBef>
                <a:spcPct val="0"/>
              </a:spcBef>
              <a:buFontTx/>
              <a:buNone/>
              <a:defRPr/>
            </a:pPr>
            <a:r>
              <a:rPr lang="ja-JP" altLang="en-US" sz="1050" i="1" dirty="0">
                <a:latin typeface="Century" panose="02040604050505020304" pitchFamily="18" charset="0"/>
              </a:rPr>
              <a:t>・システム環境</a:t>
            </a:r>
            <a:endParaRPr lang="en-US" altLang="ja-JP" sz="1050" i="1" dirty="0">
              <a:latin typeface="Century" panose="02040604050505020304" pitchFamily="18" charset="0"/>
            </a:endParaRPr>
          </a:p>
        </p:txBody>
      </p:sp>
      <p:sp>
        <p:nvSpPr>
          <p:cNvPr id="4114" name="Text Box 31">
            <a:extLst>
              <a:ext uri="{FF2B5EF4-FFF2-40B4-BE49-F238E27FC236}">
                <a16:creationId xmlns:a16="http://schemas.microsoft.com/office/drawing/2014/main" id="{6B9EF9B1-F0B4-D150-1D2B-4A38177EA244}"/>
              </a:ext>
            </a:extLst>
          </p:cNvPr>
          <p:cNvSpPr txBox="1">
            <a:spLocks noChangeArrowheads="1"/>
          </p:cNvSpPr>
          <p:nvPr/>
        </p:nvSpPr>
        <p:spPr bwMode="auto">
          <a:xfrm>
            <a:off x="5153025" y="5680075"/>
            <a:ext cx="5022850" cy="1404938"/>
          </a:xfrm>
          <a:prstGeom prst="rect">
            <a:avLst/>
          </a:prstGeom>
          <a:noFill/>
          <a:ln>
            <a:noFill/>
          </a:ln>
        </p:spPr>
        <p:txBody>
          <a:bodyPr lIns="95218" tIns="47610" rIns="95218" bIns="47610">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lnSpc>
                <a:spcPct val="90000"/>
              </a:lnSpc>
              <a:spcBef>
                <a:spcPct val="0"/>
              </a:spcBef>
              <a:buFontTx/>
              <a:buNone/>
              <a:defRPr/>
            </a:pPr>
            <a:r>
              <a:rPr lang="ja-JP" altLang="en-US" sz="1050" b="1" dirty="0">
                <a:latin typeface="Century" panose="02040604050505020304" pitchFamily="18" charset="0"/>
              </a:rPr>
              <a:t>④</a:t>
            </a:r>
            <a:r>
              <a:rPr lang="en-US" altLang="ja-JP" sz="1050" b="1" dirty="0">
                <a:latin typeface="Century" panose="02040604050505020304" pitchFamily="18" charset="0"/>
              </a:rPr>
              <a:t>【</a:t>
            </a:r>
            <a:r>
              <a:rPr lang="ja-JP" altLang="en-US" sz="1050" b="1" dirty="0">
                <a:latin typeface="Century" panose="02040604050505020304" pitchFamily="18" charset="0"/>
              </a:rPr>
              <a:t>技術開発の目標・リスク</a:t>
            </a:r>
            <a:r>
              <a:rPr lang="en-US" altLang="ja-JP" sz="1050" b="1" dirty="0">
                <a:latin typeface="Century" panose="02040604050505020304" pitchFamily="18" charset="0"/>
              </a:rPr>
              <a:t>】</a:t>
            </a:r>
          </a:p>
          <a:p>
            <a:pPr eaLnBrk="1" hangingPunct="1">
              <a:lnSpc>
                <a:spcPct val="90000"/>
              </a:lnSpc>
              <a:spcBef>
                <a:spcPct val="0"/>
              </a:spcBef>
              <a:buFontTx/>
              <a:buNone/>
              <a:defRPr/>
            </a:pPr>
            <a:r>
              <a:rPr lang="ja-JP" altLang="en-US" sz="1050" dirty="0">
                <a:latin typeface="Century" panose="02040604050505020304" pitchFamily="18" charset="0"/>
              </a:rPr>
              <a:t>○想定ユーザ・利用価値：</a:t>
            </a:r>
            <a:r>
              <a:rPr lang="ja-JP" altLang="en-US" sz="1050" i="1" dirty="0">
                <a:solidFill>
                  <a:srgbClr val="FF0000"/>
                </a:solidFill>
                <a:latin typeface="Century" panose="02040604050505020304" pitchFamily="18" charset="0"/>
              </a:rPr>
              <a:t>想定するユーザ及びユーザニーズを満たす付加価値</a:t>
            </a:r>
            <a:endParaRPr lang="en-US" altLang="ja-JP" sz="1050" i="1" dirty="0">
              <a:solidFill>
                <a:srgbClr val="FF0000"/>
              </a:solidFill>
              <a:latin typeface="Century" panose="02040604050505020304" pitchFamily="18" charset="0"/>
            </a:endParaRPr>
          </a:p>
          <a:p>
            <a:pPr eaLnBrk="1" hangingPunct="1">
              <a:lnSpc>
                <a:spcPct val="90000"/>
              </a:lnSpc>
              <a:spcBef>
                <a:spcPct val="0"/>
              </a:spcBef>
              <a:buFontTx/>
              <a:buNone/>
              <a:defRPr/>
            </a:pPr>
            <a:r>
              <a:rPr lang="ja-JP" altLang="en-US" sz="1050" dirty="0">
                <a:latin typeface="Century" panose="02040604050505020304" pitchFamily="18" charset="0"/>
              </a:rPr>
              <a:t>○目標となる仕様及び性能：</a:t>
            </a:r>
            <a:r>
              <a:rPr lang="ja-JP" altLang="en-US" sz="1050" i="1" dirty="0">
                <a:solidFill>
                  <a:srgbClr val="FF0000"/>
                </a:solidFill>
                <a:latin typeface="Century" panose="02040604050505020304" pitchFamily="18" charset="0"/>
              </a:rPr>
              <a:t>課題実施期間終了時点での最終目標を記載してください。内容に応じて、重要な仕様（サイズ、製品能力等）、性能（耐用年数、効率、</a:t>
            </a:r>
            <a:r>
              <a:rPr lang="en-US" altLang="ja-JP" sz="1050" i="1" dirty="0">
                <a:solidFill>
                  <a:srgbClr val="FF0000"/>
                </a:solidFill>
                <a:latin typeface="Century" panose="02040604050505020304" pitchFamily="18" charset="0"/>
              </a:rPr>
              <a:t>COP</a:t>
            </a:r>
            <a:r>
              <a:rPr lang="ja-JP" altLang="en-US" sz="1050" i="1" dirty="0" err="1">
                <a:solidFill>
                  <a:srgbClr val="FF0000"/>
                </a:solidFill>
                <a:latin typeface="Century" panose="02040604050505020304" pitchFamily="18" charset="0"/>
              </a:rPr>
              <a:t>、</a:t>
            </a:r>
            <a:r>
              <a:rPr lang="ja-JP" altLang="en-US" sz="1050" i="1" dirty="0">
                <a:solidFill>
                  <a:srgbClr val="FF0000"/>
                </a:solidFill>
                <a:latin typeface="Century" panose="02040604050505020304" pitchFamily="18" charset="0"/>
              </a:rPr>
              <a:t>省エネ率等）等について、できるだけ従来品と比較しながら記載してください。②で記載した各開発要素について、単独で販売可能な製品となり得る等その仕様が設定できる場合には、最終的な目標となる仕様・性能の項に、これらも含めて記載ください。</a:t>
            </a:r>
            <a:endParaRPr lang="en-US" altLang="ja-JP" sz="1050" i="1" dirty="0">
              <a:solidFill>
                <a:srgbClr val="FF0000"/>
              </a:solidFill>
              <a:latin typeface="Century" panose="02040604050505020304" pitchFamily="18" charset="0"/>
            </a:endParaRPr>
          </a:p>
          <a:p>
            <a:pPr eaLnBrk="1" hangingPunct="1">
              <a:lnSpc>
                <a:spcPct val="90000"/>
              </a:lnSpc>
              <a:spcBef>
                <a:spcPct val="0"/>
              </a:spcBef>
              <a:buFontTx/>
              <a:buNone/>
              <a:defRPr/>
            </a:pPr>
            <a:r>
              <a:rPr lang="ja-JP" altLang="en-US" sz="1050" dirty="0">
                <a:latin typeface="Century" panose="02040604050505020304" pitchFamily="18" charset="0"/>
              </a:rPr>
              <a:t>○開発工程のリスク・対応策：</a:t>
            </a:r>
            <a:r>
              <a:rPr lang="ja-JP" altLang="en-US" sz="1050" i="1" dirty="0">
                <a:solidFill>
                  <a:srgbClr val="FF0000"/>
                </a:solidFill>
                <a:latin typeface="Century" panose="02040604050505020304" pitchFamily="18" charset="0"/>
                <a:ea typeface="ＭＳ Ｐゴシック" charset="-128"/>
              </a:rPr>
              <a:t>本事業の要素、システムの潜在的な開発リスクとその対応策を記載してください。</a:t>
            </a:r>
            <a:endParaRPr lang="en-US" altLang="ja-JP" sz="1050" i="1" dirty="0">
              <a:solidFill>
                <a:srgbClr val="FF0000"/>
              </a:solidFill>
              <a:latin typeface="Century" panose="02040604050505020304" pitchFamily="18" charset="0"/>
              <a:ea typeface="ＭＳ Ｐゴシック" charset="-128"/>
            </a:endParaRPr>
          </a:p>
        </p:txBody>
      </p:sp>
      <p:sp>
        <p:nvSpPr>
          <p:cNvPr id="4" name="テキスト ボックス 3">
            <a:extLst>
              <a:ext uri="{FF2B5EF4-FFF2-40B4-BE49-F238E27FC236}">
                <a16:creationId xmlns:a16="http://schemas.microsoft.com/office/drawing/2014/main" id="{49C8F637-2B88-E2F0-22FB-19CE2747E505}"/>
              </a:ext>
            </a:extLst>
          </p:cNvPr>
          <p:cNvSpPr txBox="1"/>
          <p:nvPr/>
        </p:nvSpPr>
        <p:spPr>
          <a:xfrm>
            <a:off x="234950" y="2039938"/>
            <a:ext cx="4860925" cy="3536353"/>
          </a:xfrm>
          <a:prstGeom prst="rect">
            <a:avLst/>
          </a:prstGeom>
          <a:noFill/>
        </p:spPr>
        <p:txBody>
          <a:bodyPr bIns="0">
            <a:spAutoFit/>
          </a:bodyPr>
          <a:lstStyle/>
          <a:p>
            <a:pPr eaLnBrk="1" hangingPunct="1">
              <a:lnSpc>
                <a:spcPct val="90000"/>
              </a:lnSpc>
              <a:defRPr/>
            </a:pPr>
            <a:r>
              <a:rPr lang="ja-JP" altLang="en-US" sz="1050" b="1" dirty="0">
                <a:latin typeface="Century" panose="02040604050505020304" pitchFamily="18" charset="0"/>
              </a:rPr>
              <a:t>②</a:t>
            </a:r>
            <a:r>
              <a:rPr lang="en-US" altLang="ja-JP" sz="1050" b="1" dirty="0">
                <a:latin typeface="Century" panose="02040604050505020304" pitchFamily="18" charset="0"/>
              </a:rPr>
              <a:t>【</a:t>
            </a:r>
            <a:r>
              <a:rPr lang="ja-JP" altLang="en-US" sz="1050" b="1" dirty="0">
                <a:latin typeface="Century" panose="02040604050505020304" pitchFamily="18" charset="0"/>
              </a:rPr>
              <a:t>技術開発の内容</a:t>
            </a:r>
            <a:r>
              <a:rPr lang="en-US" altLang="ja-JP" sz="1050" b="1" dirty="0">
                <a:latin typeface="Century" panose="02040604050505020304" pitchFamily="18" charset="0"/>
              </a:rPr>
              <a:t>】</a:t>
            </a:r>
            <a:endParaRPr lang="en-US" altLang="ja-JP" sz="1050" dirty="0">
              <a:solidFill>
                <a:srgbClr val="FF0000"/>
              </a:solidFill>
              <a:latin typeface="Century" panose="02040604050505020304" pitchFamily="18" charset="0"/>
              <a:ea typeface="ＭＳ Ｐゴシック" charset="-128"/>
            </a:endParaRPr>
          </a:p>
          <a:p>
            <a:pPr eaLnBrk="1" hangingPunct="1">
              <a:lnSpc>
                <a:spcPct val="90000"/>
              </a:lnSpc>
              <a:defRPr/>
            </a:pPr>
            <a:r>
              <a:rPr lang="ja-JP" altLang="en-US" sz="1050" dirty="0">
                <a:latin typeface="Century" panose="02040604050505020304" pitchFamily="18" charset="0"/>
                <a:ea typeface="ＭＳ Ｐゴシック" charset="-128"/>
              </a:rPr>
              <a:t>○重要な開発要素</a:t>
            </a:r>
            <a:endParaRPr lang="en-US" altLang="ja-JP" sz="1050" dirty="0">
              <a:latin typeface="Century" panose="02040604050505020304" pitchFamily="18" charset="0"/>
              <a:ea typeface="ＭＳ Ｐゴシック" charset="-128"/>
            </a:endParaRPr>
          </a:p>
          <a:p>
            <a:pPr eaLnBrk="1" hangingPunct="1">
              <a:lnSpc>
                <a:spcPct val="90000"/>
              </a:lnSpc>
              <a:defRPr/>
            </a:pPr>
            <a:r>
              <a:rPr lang="ja-JP" altLang="en-US" sz="1050" dirty="0">
                <a:solidFill>
                  <a:srgbClr val="FF0000"/>
                </a:solidFill>
                <a:latin typeface="Century" panose="02040604050505020304" pitchFamily="18" charset="0"/>
                <a:ea typeface="ＭＳ Ｐゴシック" charset="-128"/>
              </a:rPr>
              <a:t>　</a:t>
            </a:r>
            <a:r>
              <a:rPr lang="ja-JP" altLang="en-US" sz="1050" i="1" dirty="0">
                <a:solidFill>
                  <a:srgbClr val="FF0000"/>
                </a:solidFill>
                <a:latin typeface="Century" panose="02040604050505020304" pitchFamily="18" charset="0"/>
                <a:ea typeface="ＭＳ Ｐゴシック" charset="-128"/>
              </a:rPr>
              <a:t>本課題において重要となる開発要素を３つ以内で選び、解決すべき課題、それに対する取組方針及びその進捗状況について、下記の</a:t>
            </a:r>
            <a:r>
              <a:rPr lang="en-US" altLang="ja-JP" sz="1050" i="1" dirty="0">
                <a:solidFill>
                  <a:srgbClr val="FF0000"/>
                </a:solidFill>
                <a:latin typeface="Century" panose="02040604050505020304" pitchFamily="18" charset="0"/>
                <a:ea typeface="ＭＳ Ｐゴシック" charset="-128"/>
              </a:rPr>
              <a:t>A1</a:t>
            </a:r>
            <a:r>
              <a:rPr lang="ja-JP" altLang="en-US" sz="1050" i="1" dirty="0">
                <a:solidFill>
                  <a:srgbClr val="FF0000"/>
                </a:solidFill>
                <a:latin typeface="Century" panose="02040604050505020304" pitchFamily="18" charset="0"/>
                <a:ea typeface="ＭＳ Ｐゴシック" charset="-128"/>
              </a:rPr>
              <a:t>～</a:t>
            </a:r>
            <a:r>
              <a:rPr lang="en-US" altLang="ja-JP" sz="1050" i="1" dirty="0">
                <a:solidFill>
                  <a:srgbClr val="FF0000"/>
                </a:solidFill>
                <a:latin typeface="Century" panose="02040604050505020304" pitchFamily="18" charset="0"/>
                <a:ea typeface="ＭＳ Ｐゴシック" charset="-128"/>
              </a:rPr>
              <a:t>A2</a:t>
            </a:r>
            <a:r>
              <a:rPr lang="ja-JP" altLang="en-US" sz="1050" i="1" dirty="0">
                <a:solidFill>
                  <a:srgbClr val="FF0000"/>
                </a:solidFill>
                <a:latin typeface="Century" panose="02040604050505020304" pitchFamily="18" charset="0"/>
                <a:ea typeface="ＭＳ Ｐゴシック" charset="-128"/>
              </a:rPr>
              <a:t>に記載してください（各</a:t>
            </a:r>
            <a:r>
              <a:rPr lang="en-US" altLang="ja-JP" sz="1050" i="1" dirty="0">
                <a:solidFill>
                  <a:srgbClr val="FF0000"/>
                </a:solidFill>
                <a:latin typeface="Century" panose="02040604050505020304" pitchFamily="18" charset="0"/>
                <a:ea typeface="ＭＳ Ｐゴシック" charset="-128"/>
              </a:rPr>
              <a:t>100</a:t>
            </a:r>
            <a:r>
              <a:rPr lang="ja-JP" altLang="en-US" sz="1050" i="1" dirty="0">
                <a:solidFill>
                  <a:srgbClr val="FF0000"/>
                </a:solidFill>
                <a:latin typeface="Century" panose="02040604050505020304" pitchFamily="18" charset="0"/>
                <a:ea typeface="ＭＳ Ｐゴシック" charset="-128"/>
              </a:rPr>
              <a:t>文字以内）。ここで選んだ開発要素は</a:t>
            </a:r>
            <a:r>
              <a:rPr lang="en-US" altLang="ja-JP" sz="1050" i="1" dirty="0">
                <a:solidFill>
                  <a:srgbClr val="FF0000"/>
                </a:solidFill>
                <a:latin typeface="Century" panose="02040604050505020304" pitchFamily="18" charset="0"/>
                <a:ea typeface="ＭＳ Ｐゴシック" charset="-128"/>
              </a:rPr>
              <a:t>TRL</a:t>
            </a:r>
            <a:r>
              <a:rPr lang="ja-JP" altLang="en-US" sz="1050" i="1" dirty="0">
                <a:solidFill>
                  <a:srgbClr val="FF0000"/>
                </a:solidFill>
                <a:latin typeface="Century" panose="02040604050505020304" pitchFamily="18" charset="0"/>
                <a:ea typeface="ＭＳ Ｐゴシック" charset="-128"/>
              </a:rPr>
              <a:t>調査票と同じ開発要素としてください。</a:t>
            </a:r>
            <a:endParaRPr lang="en-US" altLang="ja-JP" sz="1050" i="1" dirty="0">
              <a:solidFill>
                <a:srgbClr val="FF0000"/>
              </a:solidFill>
              <a:latin typeface="Century" panose="02040604050505020304" pitchFamily="18" charset="0"/>
              <a:ea typeface="ＭＳ Ｐゴシック" charset="-128"/>
            </a:endParaRPr>
          </a:p>
          <a:p>
            <a:pPr eaLnBrk="1" hangingPunct="1">
              <a:lnSpc>
                <a:spcPct val="90000"/>
              </a:lnSpc>
              <a:defRPr/>
            </a:pPr>
            <a:r>
              <a:rPr lang="ja-JP" altLang="en-US" sz="1050" i="1" dirty="0">
                <a:solidFill>
                  <a:srgbClr val="FF0000"/>
                </a:solidFill>
                <a:latin typeface="Century" panose="02040604050505020304" pitchFamily="18" charset="0"/>
                <a:ea typeface="ＭＳ Ｐゴシック" charset="-128"/>
              </a:rPr>
              <a:t>　併せて、実用化に十分な技術レベルに到達する時期を記載してください。（例：実用化レベルに○○年到達見込）</a:t>
            </a:r>
            <a:endParaRPr lang="en-US" altLang="ja-JP" sz="1050" dirty="0">
              <a:solidFill>
                <a:srgbClr val="FF0000"/>
              </a:solidFill>
              <a:latin typeface="Century" panose="02040604050505020304" pitchFamily="18" charset="0"/>
              <a:ea typeface="ＭＳ Ｐゴシック" charset="-128"/>
            </a:endParaRPr>
          </a:p>
          <a:p>
            <a:pPr eaLnBrk="1" hangingPunct="1">
              <a:lnSpc>
                <a:spcPct val="90000"/>
              </a:lnSpc>
              <a:defRPr/>
            </a:pPr>
            <a:r>
              <a:rPr lang="en-US" altLang="ja-JP" sz="1050" dirty="0">
                <a:latin typeface="Century" panose="02040604050505020304" pitchFamily="18" charset="0"/>
                <a:ea typeface="ＭＳ Ｐゴシック" charset="-128"/>
              </a:rPr>
              <a:t>A1. 【</a:t>
            </a:r>
            <a:r>
              <a:rPr lang="ja-JP" altLang="en-US" sz="1050" i="1" dirty="0">
                <a:latin typeface="Century" panose="02040604050505020304" pitchFamily="18" charset="0"/>
                <a:ea typeface="ＭＳ Ｐゴシック" charset="-128"/>
              </a:rPr>
              <a:t>開発要素名</a:t>
            </a:r>
            <a:r>
              <a:rPr lang="en-US" altLang="ja-JP" sz="1050" dirty="0">
                <a:latin typeface="Century" panose="02040604050505020304" pitchFamily="18" charset="0"/>
                <a:ea typeface="ＭＳ Ｐゴシック" charset="-128"/>
              </a:rPr>
              <a:t>】</a:t>
            </a:r>
          </a:p>
          <a:p>
            <a:pPr eaLnBrk="1" hangingPunct="1">
              <a:lnSpc>
                <a:spcPct val="90000"/>
              </a:lnSpc>
              <a:defRPr/>
            </a:pPr>
            <a:r>
              <a:rPr lang="ja-JP" altLang="en-US" sz="1050" i="1" dirty="0">
                <a:solidFill>
                  <a:srgbClr val="FF0000"/>
                </a:solidFill>
                <a:latin typeface="Century" panose="02040604050505020304" pitchFamily="18" charset="0"/>
                <a:ea typeface="ＭＳ Ｐゴシック" charset="-128"/>
              </a:rPr>
              <a:t>　解決すべき課題とこれに対する取組方針（別ページの年度別開発内容の総括）及び方針の根拠となる科学的・技術的原理等を記載ください。</a:t>
            </a:r>
            <a:endParaRPr lang="en-US" altLang="ja-JP" sz="1050" i="1" dirty="0">
              <a:solidFill>
                <a:srgbClr val="FF0000"/>
              </a:solidFill>
              <a:latin typeface="Century" panose="02040604050505020304" pitchFamily="18" charset="0"/>
              <a:ea typeface="ＭＳ Ｐゴシック" charset="-128"/>
            </a:endParaRPr>
          </a:p>
          <a:p>
            <a:pPr eaLnBrk="1" hangingPunct="1">
              <a:lnSpc>
                <a:spcPct val="90000"/>
              </a:lnSpc>
              <a:defRPr/>
            </a:pPr>
            <a:endParaRPr lang="en-US" altLang="ja-JP" sz="1050" dirty="0">
              <a:solidFill>
                <a:srgbClr val="FF0000"/>
              </a:solidFill>
              <a:latin typeface="Century" panose="02040604050505020304" pitchFamily="18" charset="0"/>
              <a:ea typeface="ＭＳ Ｐゴシック" charset="-128"/>
            </a:endParaRPr>
          </a:p>
          <a:p>
            <a:pPr eaLnBrk="1" hangingPunct="1">
              <a:lnSpc>
                <a:spcPct val="90000"/>
              </a:lnSpc>
              <a:defRPr/>
            </a:pPr>
            <a:endParaRPr lang="en-US" altLang="ja-JP" sz="1050" dirty="0">
              <a:solidFill>
                <a:srgbClr val="FF0000"/>
              </a:solidFill>
              <a:latin typeface="Century" panose="02040604050505020304" pitchFamily="18" charset="0"/>
              <a:ea typeface="ＭＳ Ｐゴシック" charset="-128"/>
            </a:endParaRPr>
          </a:p>
          <a:p>
            <a:pPr eaLnBrk="1" hangingPunct="1">
              <a:lnSpc>
                <a:spcPct val="90000"/>
              </a:lnSpc>
              <a:defRPr/>
            </a:pPr>
            <a:r>
              <a:rPr lang="en-US" altLang="ja-JP" sz="1050" dirty="0">
                <a:latin typeface="Century" panose="02040604050505020304" pitchFamily="18" charset="0"/>
                <a:ea typeface="ＭＳ Ｐゴシック" charset="-128"/>
              </a:rPr>
              <a:t>A2. 【</a:t>
            </a:r>
            <a:r>
              <a:rPr lang="ja-JP" altLang="en-US" sz="1050" i="1" dirty="0">
                <a:latin typeface="Century" panose="02040604050505020304" pitchFamily="18" charset="0"/>
                <a:ea typeface="ＭＳ Ｐゴシック" charset="-128"/>
              </a:rPr>
              <a:t>開発要素名</a:t>
            </a:r>
            <a:r>
              <a:rPr lang="en-US" altLang="ja-JP" sz="1050" dirty="0">
                <a:latin typeface="Century" panose="02040604050505020304" pitchFamily="18" charset="0"/>
                <a:ea typeface="ＭＳ Ｐゴシック" charset="-128"/>
              </a:rPr>
              <a:t>】</a:t>
            </a:r>
          </a:p>
          <a:p>
            <a:pPr eaLnBrk="1" hangingPunct="1">
              <a:lnSpc>
                <a:spcPct val="90000"/>
              </a:lnSpc>
              <a:defRPr/>
            </a:pPr>
            <a:r>
              <a:rPr lang="ja-JP" altLang="en-US" sz="1050" i="1" dirty="0">
                <a:solidFill>
                  <a:srgbClr val="FF0000"/>
                </a:solidFill>
                <a:latin typeface="Century" panose="02040604050505020304" pitchFamily="18" charset="0"/>
                <a:ea typeface="ＭＳ Ｐゴシック" charset="-128"/>
              </a:rPr>
              <a:t>　重要な開発要素が３つ以上ある場合は、項番を</a:t>
            </a:r>
            <a:r>
              <a:rPr lang="en-US" altLang="ja-JP" sz="1050" i="1" dirty="0">
                <a:solidFill>
                  <a:srgbClr val="FF0000"/>
                </a:solidFill>
                <a:latin typeface="Century" panose="02040604050505020304" pitchFamily="18" charset="0"/>
                <a:ea typeface="ＭＳ Ｐゴシック" charset="-128"/>
              </a:rPr>
              <a:t>A3</a:t>
            </a:r>
            <a:r>
              <a:rPr lang="ja-JP" altLang="en-US" sz="1050" i="1" dirty="0">
                <a:solidFill>
                  <a:srgbClr val="FF0000"/>
                </a:solidFill>
                <a:latin typeface="Century" panose="02040604050505020304" pitchFamily="18" charset="0"/>
                <a:ea typeface="ＭＳ Ｐゴシック" charset="-128"/>
              </a:rPr>
              <a:t>から付して記してください。</a:t>
            </a:r>
            <a:endParaRPr lang="en-US" altLang="ja-JP" sz="1050" i="1" dirty="0">
              <a:solidFill>
                <a:srgbClr val="FF0000"/>
              </a:solidFill>
              <a:latin typeface="Century" panose="02040604050505020304" pitchFamily="18" charset="0"/>
              <a:ea typeface="ＭＳ Ｐゴシック" charset="-128"/>
            </a:endParaRPr>
          </a:p>
          <a:p>
            <a:pPr eaLnBrk="1" hangingPunct="1">
              <a:lnSpc>
                <a:spcPct val="90000"/>
              </a:lnSpc>
              <a:defRPr/>
            </a:pPr>
            <a:endParaRPr lang="en-US" altLang="ja-JP" sz="1050" i="1" dirty="0">
              <a:solidFill>
                <a:srgbClr val="FF0000"/>
              </a:solidFill>
              <a:latin typeface="Century" panose="02040604050505020304" pitchFamily="18" charset="0"/>
              <a:ea typeface="ＭＳ Ｐゴシック" charset="-128"/>
            </a:endParaRPr>
          </a:p>
          <a:p>
            <a:pPr eaLnBrk="1" hangingPunct="1">
              <a:lnSpc>
                <a:spcPct val="90000"/>
              </a:lnSpc>
              <a:defRPr/>
            </a:pPr>
            <a:endParaRPr lang="ja-JP" altLang="en-US" sz="1050" i="1" dirty="0">
              <a:latin typeface="Century" panose="02040604050505020304" pitchFamily="18" charset="0"/>
              <a:ea typeface="ＭＳ Ｐゴシック" charset="-128"/>
            </a:endParaRPr>
          </a:p>
          <a:p>
            <a:pPr eaLnBrk="1" hangingPunct="1">
              <a:lnSpc>
                <a:spcPct val="90000"/>
              </a:lnSpc>
              <a:defRPr/>
            </a:pPr>
            <a:r>
              <a:rPr lang="en-US" altLang="ja-JP" sz="1050" dirty="0">
                <a:latin typeface="Century" panose="02040604050505020304" pitchFamily="18" charset="0"/>
                <a:ea typeface="ＭＳ Ｐゴシック" charset="-128"/>
              </a:rPr>
              <a:t>B. 【</a:t>
            </a:r>
            <a:r>
              <a:rPr lang="ja-JP" altLang="en-US" sz="1050" dirty="0">
                <a:latin typeface="Century" panose="02040604050505020304" pitchFamily="18" charset="0"/>
                <a:ea typeface="ＭＳ Ｐゴシック" charset="-128"/>
              </a:rPr>
              <a:t>システム統合</a:t>
            </a:r>
            <a:r>
              <a:rPr lang="en-US" altLang="ja-JP" sz="1050" dirty="0">
                <a:latin typeface="Century" panose="02040604050505020304" pitchFamily="18" charset="0"/>
                <a:ea typeface="ＭＳ Ｐゴシック" charset="-128"/>
              </a:rPr>
              <a:t>】</a:t>
            </a:r>
          </a:p>
          <a:p>
            <a:pPr eaLnBrk="1" hangingPunct="1">
              <a:lnSpc>
                <a:spcPct val="90000"/>
              </a:lnSpc>
              <a:defRPr/>
            </a:pPr>
            <a:r>
              <a:rPr lang="ja-JP" altLang="en-US" sz="1050" i="1" dirty="0">
                <a:solidFill>
                  <a:srgbClr val="FF0000"/>
                </a:solidFill>
                <a:latin typeface="Century" panose="02040604050505020304" pitchFamily="18" charset="0"/>
                <a:ea typeface="ＭＳ Ｐゴシック" charset="-128"/>
              </a:rPr>
              <a:t>　開発要素を統合し、機能を発現するシステムを構築するための解決すべき課題とこれに対する取組方針を記載してください（別ページの年度別開発内容の総括）</a:t>
            </a:r>
          </a:p>
          <a:p>
            <a:pPr eaLnBrk="1" hangingPunct="1">
              <a:lnSpc>
                <a:spcPct val="90000"/>
              </a:lnSpc>
              <a:defRPr/>
            </a:pPr>
            <a:endParaRPr lang="ja-JP" altLang="en-US" sz="1050" i="1" dirty="0">
              <a:solidFill>
                <a:srgbClr val="FF0000"/>
              </a:solidFill>
              <a:latin typeface="Century" panose="02040604050505020304" pitchFamily="18" charset="0"/>
              <a:ea typeface="ＭＳ Ｐゴシック" charset="-128"/>
            </a:endParaRPr>
          </a:p>
          <a:p>
            <a:pPr eaLnBrk="1" hangingPunct="1">
              <a:lnSpc>
                <a:spcPct val="90000"/>
              </a:lnSpc>
              <a:defRPr/>
            </a:pPr>
            <a:r>
              <a:rPr lang="en-US" altLang="ja-JP" sz="1050" dirty="0">
                <a:latin typeface="Century" panose="02040604050505020304" pitchFamily="18" charset="0"/>
                <a:ea typeface="ＭＳ Ｐゴシック" charset="-128"/>
              </a:rPr>
              <a:t>C. 【</a:t>
            </a:r>
            <a:r>
              <a:rPr lang="ja-JP" altLang="en-US" sz="1050" dirty="0">
                <a:latin typeface="Century" panose="02040604050505020304" pitchFamily="18" charset="0"/>
                <a:ea typeface="ＭＳ Ｐゴシック" charset="-128"/>
              </a:rPr>
              <a:t>実証</a:t>
            </a:r>
            <a:r>
              <a:rPr lang="en-US" altLang="ja-JP" sz="1050" dirty="0">
                <a:latin typeface="Century" panose="02040604050505020304" pitchFamily="18" charset="0"/>
                <a:ea typeface="ＭＳ Ｐゴシック" charset="-128"/>
              </a:rPr>
              <a:t>】</a:t>
            </a:r>
          </a:p>
          <a:p>
            <a:pPr eaLnBrk="1" hangingPunct="1">
              <a:lnSpc>
                <a:spcPct val="90000"/>
              </a:lnSpc>
              <a:defRPr/>
            </a:pPr>
            <a:r>
              <a:rPr lang="ja-JP" altLang="en-US" sz="1050" i="1" dirty="0">
                <a:solidFill>
                  <a:srgbClr val="FF0000"/>
                </a:solidFill>
                <a:latin typeface="Century" panose="02040604050505020304" pitchFamily="18" charset="0"/>
                <a:ea typeface="ＭＳ Ｐゴシック" charset="-128"/>
              </a:rPr>
              <a:t>　実証の具体的な内容と解決すべき課題に対する取組方針を記載してください（別ページの年度別開発内容の総括）</a:t>
            </a:r>
          </a:p>
          <a:p>
            <a:pPr eaLnBrk="1" hangingPunct="1">
              <a:lnSpc>
                <a:spcPct val="90000"/>
              </a:lnSpc>
              <a:defRPr/>
            </a:pPr>
            <a:endParaRPr lang="en-US" altLang="ja-JP" sz="1050" dirty="0">
              <a:solidFill>
                <a:srgbClr val="FF0000"/>
              </a:solidFill>
              <a:latin typeface="Century" panose="02040604050505020304" pitchFamily="18" charset="0"/>
              <a:ea typeface="ＭＳ Ｐゴシック" charset="-128"/>
            </a:endParaRPr>
          </a:p>
        </p:txBody>
      </p:sp>
      <p:grpSp>
        <p:nvGrpSpPr>
          <p:cNvPr id="7187" name="グループ化 4">
            <a:extLst>
              <a:ext uri="{FF2B5EF4-FFF2-40B4-BE49-F238E27FC236}">
                <a16:creationId xmlns:a16="http://schemas.microsoft.com/office/drawing/2014/main" id="{ADA8F6C1-D72E-85CD-E99B-E60F384EF627}"/>
              </a:ext>
            </a:extLst>
          </p:cNvPr>
          <p:cNvGrpSpPr>
            <a:grpSpLocks/>
          </p:cNvGrpSpPr>
          <p:nvPr/>
        </p:nvGrpSpPr>
        <p:grpSpPr bwMode="auto">
          <a:xfrm>
            <a:off x="5551488" y="3394075"/>
            <a:ext cx="4519612" cy="2401888"/>
            <a:chOff x="5551488" y="3497263"/>
            <a:chExt cx="4519612" cy="2515764"/>
          </a:xfrm>
        </p:grpSpPr>
        <p:sp>
          <p:nvSpPr>
            <p:cNvPr id="7212" name="AutoShape 45">
              <a:extLst>
                <a:ext uri="{FF2B5EF4-FFF2-40B4-BE49-F238E27FC236}">
                  <a16:creationId xmlns:a16="http://schemas.microsoft.com/office/drawing/2014/main" id="{21BD357E-5690-D8C6-8CF6-3CE532E81117}"/>
                </a:ext>
              </a:extLst>
            </p:cNvPr>
            <p:cNvSpPr>
              <a:spLocks noChangeArrowheads="1"/>
            </p:cNvSpPr>
            <p:nvPr/>
          </p:nvSpPr>
          <p:spPr bwMode="auto">
            <a:xfrm rot="5436961">
              <a:off x="5864225" y="3898901"/>
              <a:ext cx="276225" cy="260350"/>
            </a:xfrm>
            <a:prstGeom prst="homePlate">
              <a:avLst>
                <a:gd name="adj" fmla="val 28877"/>
              </a:avLst>
            </a:prstGeom>
            <a:solidFill>
              <a:schemeClr val="bg1"/>
            </a:solidFill>
            <a:ln w="9525">
              <a:solidFill>
                <a:schemeClr val="tx1"/>
              </a:solidFill>
              <a:miter lim="800000"/>
              <a:headEnd/>
              <a:tailEnd/>
            </a:ln>
          </p:spPr>
          <p:txBody>
            <a:bodyPr rot="10800000" vert="eaVert"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i="1"/>
            </a:p>
          </p:txBody>
        </p:sp>
        <p:sp>
          <p:nvSpPr>
            <p:cNvPr id="7213" name="AutoShape 46">
              <a:extLst>
                <a:ext uri="{FF2B5EF4-FFF2-40B4-BE49-F238E27FC236}">
                  <a16:creationId xmlns:a16="http://schemas.microsoft.com/office/drawing/2014/main" id="{F7685FB6-9FA2-039C-3E79-42B19BC92D98}"/>
                </a:ext>
              </a:extLst>
            </p:cNvPr>
            <p:cNvSpPr>
              <a:spLocks noChangeArrowheads="1"/>
            </p:cNvSpPr>
            <p:nvPr/>
          </p:nvSpPr>
          <p:spPr bwMode="auto">
            <a:xfrm>
              <a:off x="5886450" y="4206875"/>
              <a:ext cx="234950" cy="19685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chemeClr val="bg1"/>
            </a:solidFill>
            <a:ln w="9525">
              <a:solidFill>
                <a:schemeClr val="tx1"/>
              </a:solidFill>
              <a:miter lim="800000"/>
              <a:headEnd/>
              <a:tailEnd/>
            </a:ln>
          </p:spPr>
          <p:txBody>
            <a:bodyPr wrap="none" anchor="ctr"/>
            <a:lstStyle/>
            <a:p>
              <a:endParaRPr lang="ja-JP" altLang="en-US"/>
            </a:p>
          </p:txBody>
        </p:sp>
        <p:sp>
          <p:nvSpPr>
            <p:cNvPr id="7214" name="Rectangle 47">
              <a:extLst>
                <a:ext uri="{FF2B5EF4-FFF2-40B4-BE49-F238E27FC236}">
                  <a16:creationId xmlns:a16="http://schemas.microsoft.com/office/drawing/2014/main" id="{DB2811CD-0D56-F6FC-F41F-74F771EA7656}"/>
                </a:ext>
              </a:extLst>
            </p:cNvPr>
            <p:cNvSpPr>
              <a:spLocks noChangeArrowheads="1"/>
            </p:cNvSpPr>
            <p:nvPr/>
          </p:nvSpPr>
          <p:spPr bwMode="auto">
            <a:xfrm>
              <a:off x="5927725" y="4427538"/>
              <a:ext cx="446088" cy="80962"/>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i="1"/>
            </a:p>
          </p:txBody>
        </p:sp>
        <p:sp>
          <p:nvSpPr>
            <p:cNvPr id="7215" name="Line 48">
              <a:extLst>
                <a:ext uri="{FF2B5EF4-FFF2-40B4-BE49-F238E27FC236}">
                  <a16:creationId xmlns:a16="http://schemas.microsoft.com/office/drawing/2014/main" id="{36E22929-9E57-0B6A-A58D-DA8F57708BD9}"/>
                </a:ext>
              </a:extLst>
            </p:cNvPr>
            <p:cNvSpPr>
              <a:spLocks noChangeShapeType="1"/>
            </p:cNvSpPr>
            <p:nvPr/>
          </p:nvSpPr>
          <p:spPr bwMode="auto">
            <a:xfrm>
              <a:off x="6380163" y="4467225"/>
              <a:ext cx="957262"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7216" name="AutoShape 49">
              <a:extLst>
                <a:ext uri="{FF2B5EF4-FFF2-40B4-BE49-F238E27FC236}">
                  <a16:creationId xmlns:a16="http://schemas.microsoft.com/office/drawing/2014/main" id="{7B43DD98-BF2A-EDD4-DFDB-4344DAA8A9B8}"/>
                </a:ext>
              </a:extLst>
            </p:cNvPr>
            <p:cNvSpPr>
              <a:spLocks noChangeArrowheads="1"/>
            </p:cNvSpPr>
            <p:nvPr/>
          </p:nvSpPr>
          <p:spPr bwMode="auto">
            <a:xfrm>
              <a:off x="7359650" y="4375150"/>
              <a:ext cx="576263" cy="179388"/>
            </a:xfrm>
            <a:prstGeom prst="homePlate">
              <a:avLst>
                <a:gd name="adj" fmla="val 45657"/>
              </a:avLst>
            </a:prstGeom>
            <a:solidFill>
              <a:schemeClr val="bg1"/>
            </a:solidFill>
            <a:ln w="9525">
              <a:solidFill>
                <a:schemeClr val="tx1"/>
              </a:solidFill>
              <a:miter lim="800000"/>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i="1"/>
            </a:p>
          </p:txBody>
        </p:sp>
        <p:sp>
          <p:nvSpPr>
            <p:cNvPr id="7217" name="Rectangle 50">
              <a:extLst>
                <a:ext uri="{FF2B5EF4-FFF2-40B4-BE49-F238E27FC236}">
                  <a16:creationId xmlns:a16="http://schemas.microsoft.com/office/drawing/2014/main" id="{99A2DE14-26A9-F981-0746-5E5282415247}"/>
                </a:ext>
              </a:extLst>
            </p:cNvPr>
            <p:cNvSpPr>
              <a:spLocks noChangeArrowheads="1"/>
            </p:cNvSpPr>
            <p:nvPr/>
          </p:nvSpPr>
          <p:spPr bwMode="auto">
            <a:xfrm>
              <a:off x="8299450" y="3989388"/>
              <a:ext cx="176213" cy="657225"/>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i="1"/>
            </a:p>
          </p:txBody>
        </p:sp>
        <p:sp>
          <p:nvSpPr>
            <p:cNvPr id="7218" name="Rectangle 51">
              <a:extLst>
                <a:ext uri="{FF2B5EF4-FFF2-40B4-BE49-F238E27FC236}">
                  <a16:creationId xmlns:a16="http://schemas.microsoft.com/office/drawing/2014/main" id="{BE66B48A-3F45-9A6B-3E19-06D685224FBE}"/>
                </a:ext>
              </a:extLst>
            </p:cNvPr>
            <p:cNvSpPr>
              <a:spLocks noChangeArrowheads="1"/>
            </p:cNvSpPr>
            <p:nvPr/>
          </p:nvSpPr>
          <p:spPr bwMode="auto">
            <a:xfrm>
              <a:off x="9009063" y="5302250"/>
              <a:ext cx="317500" cy="290513"/>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i="1"/>
            </a:p>
          </p:txBody>
        </p:sp>
        <p:sp>
          <p:nvSpPr>
            <p:cNvPr id="7219" name="Rectangle 52">
              <a:extLst>
                <a:ext uri="{FF2B5EF4-FFF2-40B4-BE49-F238E27FC236}">
                  <a16:creationId xmlns:a16="http://schemas.microsoft.com/office/drawing/2014/main" id="{E1C504AB-FEDA-2E33-67E0-2D6E6F56B396}"/>
                </a:ext>
              </a:extLst>
            </p:cNvPr>
            <p:cNvSpPr>
              <a:spLocks noChangeArrowheads="1"/>
            </p:cNvSpPr>
            <p:nvPr/>
          </p:nvSpPr>
          <p:spPr bwMode="auto">
            <a:xfrm>
              <a:off x="6305550" y="5395913"/>
              <a:ext cx="687388" cy="420687"/>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i="1"/>
            </a:p>
          </p:txBody>
        </p:sp>
        <p:sp>
          <p:nvSpPr>
            <p:cNvPr id="7220" name="Text Box 53">
              <a:extLst>
                <a:ext uri="{FF2B5EF4-FFF2-40B4-BE49-F238E27FC236}">
                  <a16:creationId xmlns:a16="http://schemas.microsoft.com/office/drawing/2014/main" id="{8E3F5749-DA5F-3D17-D3AF-2042BA322265}"/>
                </a:ext>
              </a:extLst>
            </p:cNvPr>
            <p:cNvSpPr txBox="1">
              <a:spLocks noChangeArrowheads="1"/>
            </p:cNvSpPr>
            <p:nvPr/>
          </p:nvSpPr>
          <p:spPr bwMode="auto">
            <a:xfrm>
              <a:off x="8551863" y="3983038"/>
              <a:ext cx="727075" cy="207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611" tIns="41806" rIns="83611" bIns="41806">
              <a:spAutoFit/>
            </a:bodyPr>
            <a:lstStyle>
              <a:lvl1pPr defTabSz="8382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8382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8382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800" i="1"/>
                <a:t>熱回収装置</a:t>
              </a:r>
            </a:p>
          </p:txBody>
        </p:sp>
        <p:sp>
          <p:nvSpPr>
            <p:cNvPr id="7221" name="Text Box 54">
              <a:extLst>
                <a:ext uri="{FF2B5EF4-FFF2-40B4-BE49-F238E27FC236}">
                  <a16:creationId xmlns:a16="http://schemas.microsoft.com/office/drawing/2014/main" id="{71483EF3-986B-1D22-F052-2EEE0BC7CF09}"/>
                </a:ext>
              </a:extLst>
            </p:cNvPr>
            <p:cNvSpPr txBox="1">
              <a:spLocks noChangeArrowheads="1"/>
            </p:cNvSpPr>
            <p:nvPr/>
          </p:nvSpPr>
          <p:spPr bwMode="auto">
            <a:xfrm>
              <a:off x="8640763" y="4668838"/>
              <a:ext cx="622300" cy="207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611" tIns="41806" rIns="83611" bIns="41806">
              <a:spAutoFit/>
            </a:bodyPr>
            <a:lstStyle>
              <a:lvl1pPr defTabSz="8382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8382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8382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800" i="1"/>
                <a:t>気液分離</a:t>
              </a:r>
            </a:p>
          </p:txBody>
        </p:sp>
        <p:sp>
          <p:nvSpPr>
            <p:cNvPr id="7222" name="Text Box 55">
              <a:extLst>
                <a:ext uri="{FF2B5EF4-FFF2-40B4-BE49-F238E27FC236}">
                  <a16:creationId xmlns:a16="http://schemas.microsoft.com/office/drawing/2014/main" id="{AD9FEDFF-36D3-F6C3-6420-07DBB3596E2D}"/>
                </a:ext>
              </a:extLst>
            </p:cNvPr>
            <p:cNvSpPr txBox="1">
              <a:spLocks noChangeArrowheads="1"/>
            </p:cNvSpPr>
            <p:nvPr/>
          </p:nvSpPr>
          <p:spPr bwMode="auto">
            <a:xfrm>
              <a:off x="8399463" y="4276725"/>
              <a:ext cx="620712" cy="207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611" tIns="41806" rIns="83611" bIns="41806">
              <a:spAutoFit/>
            </a:bodyPr>
            <a:lstStyle>
              <a:lvl1pPr defTabSz="8382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8382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8382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800" i="1"/>
                <a:t>反応装置</a:t>
              </a:r>
            </a:p>
          </p:txBody>
        </p:sp>
        <p:sp>
          <p:nvSpPr>
            <p:cNvPr id="7223" name="Text Box 56">
              <a:extLst>
                <a:ext uri="{FF2B5EF4-FFF2-40B4-BE49-F238E27FC236}">
                  <a16:creationId xmlns:a16="http://schemas.microsoft.com/office/drawing/2014/main" id="{6C282BD0-A27F-B68E-E272-25D9574C9176}"/>
                </a:ext>
              </a:extLst>
            </p:cNvPr>
            <p:cNvSpPr txBox="1">
              <a:spLocks noChangeArrowheads="1"/>
            </p:cNvSpPr>
            <p:nvPr/>
          </p:nvSpPr>
          <p:spPr bwMode="auto">
            <a:xfrm>
              <a:off x="7283450" y="4543425"/>
              <a:ext cx="1109663" cy="207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611" tIns="41806" rIns="83611" bIns="41806">
              <a:spAutoFit/>
            </a:bodyPr>
            <a:lstStyle>
              <a:lvl1pPr defTabSz="8382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8382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8382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800" i="1"/>
                <a:t>連続高圧注入装置</a:t>
              </a:r>
            </a:p>
          </p:txBody>
        </p:sp>
        <p:sp>
          <p:nvSpPr>
            <p:cNvPr id="7224" name="Text Box 57">
              <a:extLst>
                <a:ext uri="{FF2B5EF4-FFF2-40B4-BE49-F238E27FC236}">
                  <a16:creationId xmlns:a16="http://schemas.microsoft.com/office/drawing/2014/main" id="{FCD9AE7B-4C71-0089-624D-32C46E88BDEC}"/>
                </a:ext>
              </a:extLst>
            </p:cNvPr>
            <p:cNvSpPr txBox="1">
              <a:spLocks noChangeArrowheads="1"/>
            </p:cNvSpPr>
            <p:nvPr/>
          </p:nvSpPr>
          <p:spPr bwMode="auto">
            <a:xfrm>
              <a:off x="7418388" y="3770313"/>
              <a:ext cx="576262" cy="330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611" tIns="41806" rIns="83611" bIns="41806">
              <a:spAutoFit/>
            </a:bodyPr>
            <a:lstStyle>
              <a:lvl1pPr defTabSz="8382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8382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8382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800" i="1"/>
                <a:t>超臨界水供給装置</a:t>
              </a:r>
            </a:p>
          </p:txBody>
        </p:sp>
        <p:sp>
          <p:nvSpPr>
            <p:cNvPr id="7225" name="Text Box 58">
              <a:extLst>
                <a:ext uri="{FF2B5EF4-FFF2-40B4-BE49-F238E27FC236}">
                  <a16:creationId xmlns:a16="http://schemas.microsoft.com/office/drawing/2014/main" id="{BA404547-6366-BA53-E24F-86E8C6FEDF37}"/>
                </a:ext>
              </a:extLst>
            </p:cNvPr>
            <p:cNvSpPr txBox="1">
              <a:spLocks noChangeArrowheads="1"/>
            </p:cNvSpPr>
            <p:nvPr/>
          </p:nvSpPr>
          <p:spPr bwMode="auto">
            <a:xfrm>
              <a:off x="9297988" y="5316538"/>
              <a:ext cx="622300" cy="330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611" tIns="41806" rIns="83611" bIns="41806">
              <a:spAutoFit/>
            </a:bodyPr>
            <a:lstStyle>
              <a:lvl1pPr defTabSz="8382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8382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8382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800" i="1"/>
                <a:t>ガス精製装置</a:t>
              </a:r>
            </a:p>
          </p:txBody>
        </p:sp>
        <p:sp>
          <p:nvSpPr>
            <p:cNvPr id="7226" name="Text Box 59">
              <a:extLst>
                <a:ext uri="{FF2B5EF4-FFF2-40B4-BE49-F238E27FC236}">
                  <a16:creationId xmlns:a16="http://schemas.microsoft.com/office/drawing/2014/main" id="{C09B81C3-E55C-76BA-CDAE-6BA2256EB29C}"/>
                </a:ext>
              </a:extLst>
            </p:cNvPr>
            <p:cNvSpPr txBox="1">
              <a:spLocks noChangeArrowheads="1"/>
            </p:cNvSpPr>
            <p:nvPr/>
          </p:nvSpPr>
          <p:spPr bwMode="auto">
            <a:xfrm>
              <a:off x="7935913" y="5141913"/>
              <a:ext cx="855662" cy="207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611" tIns="41806" rIns="83611" bIns="41806">
              <a:spAutoFit/>
            </a:bodyPr>
            <a:lstStyle>
              <a:lvl1pPr defTabSz="8382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8382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8382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800" i="1"/>
                <a:t>ガスホルダ</a:t>
              </a:r>
            </a:p>
          </p:txBody>
        </p:sp>
        <p:sp>
          <p:nvSpPr>
            <p:cNvPr id="7227" name="Text Box 60">
              <a:extLst>
                <a:ext uri="{FF2B5EF4-FFF2-40B4-BE49-F238E27FC236}">
                  <a16:creationId xmlns:a16="http://schemas.microsoft.com/office/drawing/2014/main" id="{DAC53953-38CC-EABD-0203-67002997067A}"/>
                </a:ext>
              </a:extLst>
            </p:cNvPr>
            <p:cNvSpPr txBox="1">
              <a:spLocks noChangeArrowheads="1"/>
            </p:cNvSpPr>
            <p:nvPr/>
          </p:nvSpPr>
          <p:spPr bwMode="auto">
            <a:xfrm>
              <a:off x="6273800" y="5459413"/>
              <a:ext cx="768350" cy="330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611" tIns="41806" rIns="83611" bIns="41806">
              <a:spAutoFit/>
            </a:bodyPr>
            <a:lstStyle>
              <a:lvl1pPr defTabSz="8382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8382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8382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50000"/>
                </a:spcBef>
                <a:buFontTx/>
                <a:buNone/>
              </a:pPr>
              <a:r>
                <a:rPr lang="ja-JP" altLang="en-US" sz="800" i="1"/>
                <a:t>ガスエンジン発電機</a:t>
              </a:r>
            </a:p>
          </p:txBody>
        </p:sp>
        <p:sp>
          <p:nvSpPr>
            <p:cNvPr id="7228" name="Text Box 61">
              <a:extLst>
                <a:ext uri="{FF2B5EF4-FFF2-40B4-BE49-F238E27FC236}">
                  <a16:creationId xmlns:a16="http://schemas.microsoft.com/office/drawing/2014/main" id="{EB5E4E28-F116-D56B-AC90-54486D34DA7E}"/>
                </a:ext>
              </a:extLst>
            </p:cNvPr>
            <p:cNvSpPr txBox="1">
              <a:spLocks noChangeArrowheads="1"/>
            </p:cNvSpPr>
            <p:nvPr/>
          </p:nvSpPr>
          <p:spPr bwMode="auto">
            <a:xfrm>
              <a:off x="6178550" y="3903663"/>
              <a:ext cx="787400" cy="207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611" tIns="41806" rIns="83611" bIns="41806">
              <a:spAutoFit/>
            </a:bodyPr>
            <a:lstStyle>
              <a:lvl1pPr defTabSz="8382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8382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8382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800" i="1"/>
                <a:t>破砕機</a:t>
              </a:r>
            </a:p>
          </p:txBody>
        </p:sp>
        <p:sp>
          <p:nvSpPr>
            <p:cNvPr id="7229" name="Text Box 62">
              <a:extLst>
                <a:ext uri="{FF2B5EF4-FFF2-40B4-BE49-F238E27FC236}">
                  <a16:creationId xmlns:a16="http://schemas.microsoft.com/office/drawing/2014/main" id="{5C4386A8-B5BF-C457-6490-0A5BC9A5B63A}"/>
                </a:ext>
              </a:extLst>
            </p:cNvPr>
            <p:cNvSpPr txBox="1">
              <a:spLocks noChangeArrowheads="1"/>
            </p:cNvSpPr>
            <p:nvPr/>
          </p:nvSpPr>
          <p:spPr bwMode="auto">
            <a:xfrm>
              <a:off x="6178550" y="4197350"/>
              <a:ext cx="600075" cy="207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611" tIns="41806" rIns="83611" bIns="41806">
              <a:spAutoFit/>
            </a:bodyPr>
            <a:lstStyle>
              <a:lvl1pPr defTabSz="8382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8382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8382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800" i="1"/>
                <a:t>貯蔵槽</a:t>
              </a:r>
            </a:p>
          </p:txBody>
        </p:sp>
        <p:sp>
          <p:nvSpPr>
            <p:cNvPr id="7230" name="Text Box 63">
              <a:extLst>
                <a:ext uri="{FF2B5EF4-FFF2-40B4-BE49-F238E27FC236}">
                  <a16:creationId xmlns:a16="http://schemas.microsoft.com/office/drawing/2014/main" id="{DC17E52B-7146-52A0-310B-9BF9A8581B7E}"/>
                </a:ext>
              </a:extLst>
            </p:cNvPr>
            <p:cNvSpPr txBox="1">
              <a:spLocks noChangeArrowheads="1"/>
            </p:cNvSpPr>
            <p:nvPr/>
          </p:nvSpPr>
          <p:spPr bwMode="auto">
            <a:xfrm>
              <a:off x="5803900" y="4560888"/>
              <a:ext cx="787400" cy="207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611" tIns="41806" rIns="83611" bIns="41806">
              <a:spAutoFit/>
            </a:bodyPr>
            <a:lstStyle>
              <a:lvl1pPr defTabSz="8382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8382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8382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800" i="1"/>
                <a:t>搬送ポンプ</a:t>
              </a:r>
            </a:p>
          </p:txBody>
        </p:sp>
        <p:sp>
          <p:nvSpPr>
            <p:cNvPr id="7231" name="Text Box 64">
              <a:extLst>
                <a:ext uri="{FF2B5EF4-FFF2-40B4-BE49-F238E27FC236}">
                  <a16:creationId xmlns:a16="http://schemas.microsoft.com/office/drawing/2014/main" id="{27559214-42A8-479D-EF12-1F018E45D531}"/>
                </a:ext>
              </a:extLst>
            </p:cNvPr>
            <p:cNvSpPr txBox="1">
              <a:spLocks noChangeArrowheads="1"/>
            </p:cNvSpPr>
            <p:nvPr/>
          </p:nvSpPr>
          <p:spPr bwMode="auto">
            <a:xfrm>
              <a:off x="5551488" y="3557588"/>
              <a:ext cx="1116012" cy="207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611" tIns="41806" rIns="83611" bIns="41806">
              <a:spAutoFit/>
            </a:bodyPr>
            <a:lstStyle>
              <a:lvl1pPr defTabSz="8382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8382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8382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800" i="1"/>
                <a:t>厨芥、食品残渣等</a:t>
              </a:r>
            </a:p>
          </p:txBody>
        </p:sp>
        <p:sp>
          <p:nvSpPr>
            <p:cNvPr id="7232" name="Rectangle 65">
              <a:extLst>
                <a:ext uri="{FF2B5EF4-FFF2-40B4-BE49-F238E27FC236}">
                  <a16:creationId xmlns:a16="http://schemas.microsoft.com/office/drawing/2014/main" id="{979D1221-0F73-2553-D39B-62D2FDE33465}"/>
                </a:ext>
              </a:extLst>
            </p:cNvPr>
            <p:cNvSpPr>
              <a:spLocks noChangeArrowheads="1"/>
            </p:cNvSpPr>
            <p:nvPr/>
          </p:nvSpPr>
          <p:spPr bwMode="auto">
            <a:xfrm>
              <a:off x="7154863" y="3602038"/>
              <a:ext cx="2500312" cy="145256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i="1"/>
            </a:p>
          </p:txBody>
        </p:sp>
        <p:sp>
          <p:nvSpPr>
            <p:cNvPr id="7233" name="Text Box 66">
              <a:extLst>
                <a:ext uri="{FF2B5EF4-FFF2-40B4-BE49-F238E27FC236}">
                  <a16:creationId xmlns:a16="http://schemas.microsoft.com/office/drawing/2014/main" id="{A4E9D411-6344-221A-B050-FAB2467F98C7}"/>
                </a:ext>
              </a:extLst>
            </p:cNvPr>
            <p:cNvSpPr txBox="1">
              <a:spLocks noChangeArrowheads="1"/>
            </p:cNvSpPr>
            <p:nvPr/>
          </p:nvSpPr>
          <p:spPr bwMode="auto">
            <a:xfrm>
              <a:off x="7664450" y="3497263"/>
              <a:ext cx="1416050" cy="222250"/>
            </a:xfrm>
            <a:prstGeom prst="rect">
              <a:avLst/>
            </a:prstGeom>
            <a:solidFill>
              <a:schemeClr val="bg1"/>
            </a:solidFill>
            <a:ln w="9525">
              <a:solidFill>
                <a:schemeClr val="tx1"/>
              </a:solidFill>
              <a:miter lim="800000"/>
              <a:headEnd/>
              <a:tailEnd/>
            </a:ln>
          </p:spPr>
          <p:txBody>
            <a:bodyPr lIns="83611" tIns="41806" rIns="83611" bIns="41806" anchor="ctr">
              <a:spAutoFit/>
            </a:bodyPr>
            <a:lstStyle>
              <a:lvl1pPr defTabSz="8382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8382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8382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900" i="1"/>
                <a:t>超臨界水ガス化システム</a:t>
              </a:r>
            </a:p>
          </p:txBody>
        </p:sp>
        <p:sp>
          <p:nvSpPr>
            <p:cNvPr id="7234" name="Text Box 67">
              <a:extLst>
                <a:ext uri="{FF2B5EF4-FFF2-40B4-BE49-F238E27FC236}">
                  <a16:creationId xmlns:a16="http://schemas.microsoft.com/office/drawing/2014/main" id="{3C0F4863-B6F8-DC44-5814-20FA38C6637B}"/>
                </a:ext>
              </a:extLst>
            </p:cNvPr>
            <p:cNvSpPr txBox="1">
              <a:spLocks noChangeArrowheads="1"/>
            </p:cNvSpPr>
            <p:nvPr/>
          </p:nvSpPr>
          <p:spPr bwMode="auto">
            <a:xfrm>
              <a:off x="7459663" y="5805488"/>
              <a:ext cx="819150" cy="207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611" tIns="41806" rIns="83611" bIns="41806">
              <a:spAutoFit/>
            </a:bodyPr>
            <a:lstStyle>
              <a:lvl1pPr defTabSz="8382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8382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8382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800" i="1"/>
                <a:t>ガス混合装置</a:t>
              </a:r>
            </a:p>
          </p:txBody>
        </p:sp>
        <p:sp>
          <p:nvSpPr>
            <p:cNvPr id="7235" name="Rectangle 68">
              <a:extLst>
                <a:ext uri="{FF2B5EF4-FFF2-40B4-BE49-F238E27FC236}">
                  <a16:creationId xmlns:a16="http://schemas.microsoft.com/office/drawing/2014/main" id="{762A8BCF-A2C9-3693-115D-C58D2899D91D}"/>
                </a:ext>
              </a:extLst>
            </p:cNvPr>
            <p:cNvSpPr>
              <a:spLocks noChangeArrowheads="1"/>
            </p:cNvSpPr>
            <p:nvPr/>
          </p:nvSpPr>
          <p:spPr bwMode="auto">
            <a:xfrm>
              <a:off x="7691438" y="5424488"/>
              <a:ext cx="161925" cy="346075"/>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i="1"/>
            </a:p>
          </p:txBody>
        </p:sp>
        <p:sp>
          <p:nvSpPr>
            <p:cNvPr id="7236" name="Text Box 69">
              <a:extLst>
                <a:ext uri="{FF2B5EF4-FFF2-40B4-BE49-F238E27FC236}">
                  <a16:creationId xmlns:a16="http://schemas.microsoft.com/office/drawing/2014/main" id="{78236672-AB19-C4A9-2C9F-09A930552C73}"/>
                </a:ext>
              </a:extLst>
            </p:cNvPr>
            <p:cNvSpPr txBox="1">
              <a:spLocks noChangeArrowheads="1"/>
            </p:cNvSpPr>
            <p:nvPr/>
          </p:nvSpPr>
          <p:spPr bwMode="auto">
            <a:xfrm>
              <a:off x="8205788" y="4772025"/>
              <a:ext cx="434975" cy="207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611" tIns="41806" rIns="83611" bIns="41806">
              <a:spAutoFit/>
            </a:bodyPr>
            <a:lstStyle>
              <a:lvl1pPr defTabSz="8382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8382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8382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800" i="1"/>
                <a:t>灰分</a:t>
              </a:r>
            </a:p>
          </p:txBody>
        </p:sp>
        <p:sp>
          <p:nvSpPr>
            <p:cNvPr id="7237" name="Line 70">
              <a:extLst>
                <a:ext uri="{FF2B5EF4-FFF2-40B4-BE49-F238E27FC236}">
                  <a16:creationId xmlns:a16="http://schemas.microsoft.com/office/drawing/2014/main" id="{AD15CD12-A1D2-02EC-EE20-714C5BAFC541}"/>
                </a:ext>
              </a:extLst>
            </p:cNvPr>
            <p:cNvSpPr>
              <a:spLocks noChangeShapeType="1"/>
            </p:cNvSpPr>
            <p:nvPr/>
          </p:nvSpPr>
          <p:spPr bwMode="auto">
            <a:xfrm>
              <a:off x="7942263" y="4456113"/>
              <a:ext cx="363537"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7238" name="Text Box 71">
              <a:extLst>
                <a:ext uri="{FF2B5EF4-FFF2-40B4-BE49-F238E27FC236}">
                  <a16:creationId xmlns:a16="http://schemas.microsoft.com/office/drawing/2014/main" id="{91ED26E7-8DBD-A90E-649F-1E75CE4267B5}"/>
                </a:ext>
              </a:extLst>
            </p:cNvPr>
            <p:cNvSpPr txBox="1">
              <a:spLocks noChangeArrowheads="1"/>
            </p:cNvSpPr>
            <p:nvPr/>
          </p:nvSpPr>
          <p:spPr bwMode="auto">
            <a:xfrm>
              <a:off x="8426450" y="5707063"/>
              <a:ext cx="879475" cy="207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611" tIns="41806" rIns="83611" bIns="41806">
              <a:spAutoFit/>
            </a:bodyPr>
            <a:lstStyle>
              <a:lvl1pPr defTabSz="8382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8382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8382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800" i="1"/>
                <a:t>都市ガス</a:t>
              </a:r>
            </a:p>
          </p:txBody>
        </p:sp>
        <p:sp>
          <p:nvSpPr>
            <p:cNvPr id="7239" name="Text Box 72">
              <a:extLst>
                <a:ext uri="{FF2B5EF4-FFF2-40B4-BE49-F238E27FC236}">
                  <a16:creationId xmlns:a16="http://schemas.microsoft.com/office/drawing/2014/main" id="{FE47E9CB-2241-69E1-782A-4A1E0F09A6BC}"/>
                </a:ext>
              </a:extLst>
            </p:cNvPr>
            <p:cNvSpPr txBox="1">
              <a:spLocks noChangeArrowheads="1"/>
            </p:cNvSpPr>
            <p:nvPr/>
          </p:nvSpPr>
          <p:spPr bwMode="auto">
            <a:xfrm>
              <a:off x="5892800" y="5257800"/>
              <a:ext cx="515938" cy="207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611" tIns="41806" rIns="83611" bIns="41806">
              <a:spAutoFit/>
            </a:bodyPr>
            <a:lstStyle>
              <a:lvl1pPr defTabSz="8382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8382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8382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800" i="1"/>
                <a:t>電力</a:t>
              </a:r>
            </a:p>
          </p:txBody>
        </p:sp>
        <p:sp>
          <p:nvSpPr>
            <p:cNvPr id="7240" name="Text Box 73">
              <a:extLst>
                <a:ext uri="{FF2B5EF4-FFF2-40B4-BE49-F238E27FC236}">
                  <a16:creationId xmlns:a16="http://schemas.microsoft.com/office/drawing/2014/main" id="{971C0D41-30FD-9CCF-2A3F-3416DD419522}"/>
                </a:ext>
              </a:extLst>
            </p:cNvPr>
            <p:cNvSpPr txBox="1">
              <a:spLocks noChangeArrowheads="1"/>
            </p:cNvSpPr>
            <p:nvPr/>
          </p:nvSpPr>
          <p:spPr bwMode="auto">
            <a:xfrm>
              <a:off x="5907088" y="5678488"/>
              <a:ext cx="485775" cy="207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611" tIns="41806" rIns="83611" bIns="41806">
              <a:spAutoFit/>
            </a:bodyPr>
            <a:lstStyle>
              <a:lvl1pPr defTabSz="8382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8382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8382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800" i="1"/>
                <a:t>温水</a:t>
              </a:r>
            </a:p>
          </p:txBody>
        </p:sp>
        <p:sp>
          <p:nvSpPr>
            <p:cNvPr id="7241" name="AutoShape 74">
              <a:extLst>
                <a:ext uri="{FF2B5EF4-FFF2-40B4-BE49-F238E27FC236}">
                  <a16:creationId xmlns:a16="http://schemas.microsoft.com/office/drawing/2014/main" id="{2DB706B8-F8E7-5A88-229F-5542415C5A79}"/>
                </a:ext>
              </a:extLst>
            </p:cNvPr>
            <p:cNvSpPr>
              <a:spLocks noChangeArrowheads="1"/>
            </p:cNvSpPr>
            <p:nvPr/>
          </p:nvSpPr>
          <p:spPr bwMode="auto">
            <a:xfrm>
              <a:off x="5969000" y="3786188"/>
              <a:ext cx="115888" cy="82550"/>
            </a:xfrm>
            <a:prstGeom prst="downArrow">
              <a:avLst>
                <a:gd name="adj1" fmla="val 50000"/>
                <a:gd name="adj2" fmla="val 25000"/>
              </a:avLst>
            </a:prstGeom>
            <a:solidFill>
              <a:schemeClr val="bg1"/>
            </a:solidFill>
            <a:ln w="9525">
              <a:solidFill>
                <a:schemeClr val="tx1"/>
              </a:solidFill>
              <a:miter lim="800000"/>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i="1"/>
            </a:p>
          </p:txBody>
        </p:sp>
        <p:sp>
          <p:nvSpPr>
            <p:cNvPr id="7242" name="Line 75">
              <a:extLst>
                <a:ext uri="{FF2B5EF4-FFF2-40B4-BE49-F238E27FC236}">
                  <a16:creationId xmlns:a16="http://schemas.microsoft.com/office/drawing/2014/main" id="{6C84A5A9-8BE1-29C7-77F2-B92550393A0E}"/>
                </a:ext>
              </a:extLst>
            </p:cNvPr>
            <p:cNvSpPr>
              <a:spLocks noChangeShapeType="1"/>
            </p:cNvSpPr>
            <p:nvPr/>
          </p:nvSpPr>
          <p:spPr bwMode="auto">
            <a:xfrm>
              <a:off x="8382000" y="4646613"/>
              <a:ext cx="0" cy="177800"/>
            </a:xfrm>
            <a:prstGeom prst="line">
              <a:avLst/>
            </a:prstGeom>
            <a:noFill/>
            <a:ln w="9525">
              <a:solidFill>
                <a:schemeClr val="tx1"/>
              </a:solidFill>
              <a:prstDash val="dash"/>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7243" name="Freeform 76">
              <a:extLst>
                <a:ext uri="{FF2B5EF4-FFF2-40B4-BE49-F238E27FC236}">
                  <a16:creationId xmlns:a16="http://schemas.microsoft.com/office/drawing/2014/main" id="{189B92F6-C1FD-85B0-38B1-15E16E8E27F3}"/>
                </a:ext>
              </a:extLst>
            </p:cNvPr>
            <p:cNvSpPr>
              <a:spLocks/>
            </p:cNvSpPr>
            <p:nvPr/>
          </p:nvSpPr>
          <p:spPr bwMode="auto">
            <a:xfrm>
              <a:off x="8382000" y="3914775"/>
              <a:ext cx="792163" cy="1393825"/>
            </a:xfrm>
            <a:custGeom>
              <a:avLst/>
              <a:gdLst>
                <a:gd name="T0" fmla="*/ 0 w 540"/>
                <a:gd name="T1" fmla="*/ 2147483646 h 896"/>
                <a:gd name="T2" fmla="*/ 0 w 540"/>
                <a:gd name="T3" fmla="*/ 0 h 896"/>
                <a:gd name="T4" fmla="*/ 2147483646 w 540"/>
                <a:gd name="T5" fmla="*/ 0 h 896"/>
                <a:gd name="T6" fmla="*/ 2147483646 w 540"/>
                <a:gd name="T7" fmla="*/ 2147483646 h 896"/>
                <a:gd name="T8" fmla="*/ 0 60000 65536"/>
                <a:gd name="T9" fmla="*/ 0 60000 65536"/>
                <a:gd name="T10" fmla="*/ 0 60000 65536"/>
                <a:gd name="T11" fmla="*/ 0 60000 65536"/>
                <a:gd name="T12" fmla="*/ 0 w 540"/>
                <a:gd name="T13" fmla="*/ 0 h 896"/>
                <a:gd name="T14" fmla="*/ 540 w 540"/>
                <a:gd name="T15" fmla="*/ 896 h 896"/>
              </a:gdLst>
              <a:ahLst/>
              <a:cxnLst>
                <a:cxn ang="T8">
                  <a:pos x="T0" y="T1"/>
                </a:cxn>
                <a:cxn ang="T9">
                  <a:pos x="T2" y="T3"/>
                </a:cxn>
                <a:cxn ang="T10">
                  <a:pos x="T4" y="T5"/>
                </a:cxn>
                <a:cxn ang="T11">
                  <a:pos x="T6" y="T7"/>
                </a:cxn>
              </a:cxnLst>
              <a:rect l="T12" t="T13" r="T14" b="T15"/>
              <a:pathLst>
                <a:path w="540" h="896">
                  <a:moveTo>
                    <a:pt x="0" y="44"/>
                  </a:moveTo>
                  <a:lnTo>
                    <a:pt x="0" y="0"/>
                  </a:lnTo>
                  <a:lnTo>
                    <a:pt x="540" y="0"/>
                  </a:lnTo>
                  <a:lnTo>
                    <a:pt x="540" y="896"/>
                  </a:lnTo>
                </a:path>
              </a:pathLst>
            </a:custGeom>
            <a:noFill/>
            <a:ln w="12700">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7244" name="Rectangle 77">
              <a:extLst>
                <a:ext uri="{FF2B5EF4-FFF2-40B4-BE49-F238E27FC236}">
                  <a16:creationId xmlns:a16="http://schemas.microsoft.com/office/drawing/2014/main" id="{5F97B8FA-2BC7-A423-005F-771F45CE3634}"/>
                </a:ext>
              </a:extLst>
            </p:cNvPr>
            <p:cNvSpPr>
              <a:spLocks noChangeArrowheads="1"/>
            </p:cNvSpPr>
            <p:nvPr/>
          </p:nvSpPr>
          <p:spPr bwMode="auto">
            <a:xfrm>
              <a:off x="9061450" y="4530725"/>
              <a:ext cx="330200" cy="179388"/>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i="1"/>
            </a:p>
          </p:txBody>
        </p:sp>
        <p:sp>
          <p:nvSpPr>
            <p:cNvPr id="7245" name="Freeform 78">
              <a:extLst>
                <a:ext uri="{FF2B5EF4-FFF2-40B4-BE49-F238E27FC236}">
                  <a16:creationId xmlns:a16="http://schemas.microsoft.com/office/drawing/2014/main" id="{79A38108-A15B-2B45-A7E8-D68A7B17446C}"/>
                </a:ext>
              </a:extLst>
            </p:cNvPr>
            <p:cNvSpPr>
              <a:spLocks/>
            </p:cNvSpPr>
            <p:nvPr/>
          </p:nvSpPr>
          <p:spPr bwMode="auto">
            <a:xfrm>
              <a:off x="8024813" y="3833813"/>
              <a:ext cx="1266825" cy="696912"/>
            </a:xfrm>
            <a:custGeom>
              <a:avLst/>
              <a:gdLst>
                <a:gd name="T0" fmla="*/ 2147483646 w 864"/>
                <a:gd name="T1" fmla="*/ 2147483646 h 484"/>
                <a:gd name="T2" fmla="*/ 2147483646 w 864"/>
                <a:gd name="T3" fmla="*/ 0 h 484"/>
                <a:gd name="T4" fmla="*/ 0 w 864"/>
                <a:gd name="T5" fmla="*/ 0 h 484"/>
                <a:gd name="T6" fmla="*/ 0 w 864"/>
                <a:gd name="T7" fmla="*/ 2147483646 h 484"/>
                <a:gd name="T8" fmla="*/ 0 60000 65536"/>
                <a:gd name="T9" fmla="*/ 0 60000 65536"/>
                <a:gd name="T10" fmla="*/ 0 60000 65536"/>
                <a:gd name="T11" fmla="*/ 0 60000 65536"/>
                <a:gd name="T12" fmla="*/ 0 w 864"/>
                <a:gd name="T13" fmla="*/ 0 h 484"/>
                <a:gd name="T14" fmla="*/ 864 w 864"/>
                <a:gd name="T15" fmla="*/ 484 h 484"/>
              </a:gdLst>
              <a:ahLst/>
              <a:cxnLst>
                <a:cxn ang="T8">
                  <a:pos x="T0" y="T1"/>
                </a:cxn>
                <a:cxn ang="T9">
                  <a:pos x="T2" y="T3"/>
                </a:cxn>
                <a:cxn ang="T10">
                  <a:pos x="T4" y="T5"/>
                </a:cxn>
                <a:cxn ang="T11">
                  <a:pos x="T6" y="T7"/>
                </a:cxn>
              </a:cxnLst>
              <a:rect l="T12" t="T13" r="T14" b="T15"/>
              <a:pathLst>
                <a:path w="864" h="484">
                  <a:moveTo>
                    <a:pt x="864" y="484"/>
                  </a:moveTo>
                  <a:lnTo>
                    <a:pt x="864" y="0"/>
                  </a:lnTo>
                  <a:lnTo>
                    <a:pt x="0" y="0"/>
                  </a:lnTo>
                  <a:lnTo>
                    <a:pt x="0" y="408"/>
                  </a:lnTo>
                </a:path>
              </a:pathLst>
            </a:custGeom>
            <a:noFill/>
            <a:ln w="9525">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7246" name="Rectangle 79">
              <a:extLst>
                <a:ext uri="{FF2B5EF4-FFF2-40B4-BE49-F238E27FC236}">
                  <a16:creationId xmlns:a16="http://schemas.microsoft.com/office/drawing/2014/main" id="{5D759751-B7FB-4684-1588-97A072E6C1B1}"/>
                </a:ext>
              </a:extLst>
            </p:cNvPr>
            <p:cNvSpPr>
              <a:spLocks noChangeArrowheads="1"/>
            </p:cNvSpPr>
            <p:nvPr/>
          </p:nvSpPr>
          <p:spPr bwMode="auto">
            <a:xfrm>
              <a:off x="7859713" y="4086225"/>
              <a:ext cx="311150" cy="1397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i="1"/>
            </a:p>
          </p:txBody>
        </p:sp>
        <p:sp>
          <p:nvSpPr>
            <p:cNvPr id="7247" name="Rectangle 80">
              <a:extLst>
                <a:ext uri="{FF2B5EF4-FFF2-40B4-BE49-F238E27FC236}">
                  <a16:creationId xmlns:a16="http://schemas.microsoft.com/office/drawing/2014/main" id="{BF60B06D-CF56-9DFF-4F3D-A86A0EFF9A93}"/>
                </a:ext>
              </a:extLst>
            </p:cNvPr>
            <p:cNvSpPr>
              <a:spLocks noChangeArrowheads="1"/>
            </p:cNvSpPr>
            <p:nvPr/>
          </p:nvSpPr>
          <p:spPr bwMode="auto">
            <a:xfrm>
              <a:off x="8804275" y="3763963"/>
              <a:ext cx="163513" cy="219075"/>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i="1"/>
            </a:p>
          </p:txBody>
        </p:sp>
        <p:sp>
          <p:nvSpPr>
            <p:cNvPr id="7248" name="Text Box 81">
              <a:extLst>
                <a:ext uri="{FF2B5EF4-FFF2-40B4-BE49-F238E27FC236}">
                  <a16:creationId xmlns:a16="http://schemas.microsoft.com/office/drawing/2014/main" id="{19667E99-AA87-3E1C-8D33-32678EA195B2}"/>
                </a:ext>
              </a:extLst>
            </p:cNvPr>
            <p:cNvSpPr txBox="1">
              <a:spLocks noChangeArrowheads="1"/>
            </p:cNvSpPr>
            <p:nvPr/>
          </p:nvSpPr>
          <p:spPr bwMode="auto">
            <a:xfrm>
              <a:off x="9237663" y="4178300"/>
              <a:ext cx="347662" cy="207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611" tIns="41806" rIns="83611" bIns="41806">
              <a:spAutoFit/>
            </a:bodyPr>
            <a:lstStyle>
              <a:lvl1pPr defTabSz="8382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8382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8382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800" i="1"/>
                <a:t>水</a:t>
              </a:r>
            </a:p>
          </p:txBody>
        </p:sp>
        <p:sp>
          <p:nvSpPr>
            <p:cNvPr id="7249" name="Text Box 82">
              <a:extLst>
                <a:ext uri="{FF2B5EF4-FFF2-40B4-BE49-F238E27FC236}">
                  <a16:creationId xmlns:a16="http://schemas.microsoft.com/office/drawing/2014/main" id="{80347008-3A3E-4C2A-E2F5-880DDDD645B5}"/>
                </a:ext>
              </a:extLst>
            </p:cNvPr>
            <p:cNvSpPr txBox="1">
              <a:spLocks noChangeArrowheads="1"/>
            </p:cNvSpPr>
            <p:nvPr/>
          </p:nvSpPr>
          <p:spPr bwMode="auto">
            <a:xfrm>
              <a:off x="8534400" y="5046663"/>
              <a:ext cx="722313" cy="207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611" tIns="41806" rIns="83611" bIns="41806">
              <a:spAutoFit/>
            </a:bodyPr>
            <a:lstStyle>
              <a:lvl1pPr defTabSz="8382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8382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8382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800" i="1"/>
                <a:t>可燃性ガス</a:t>
              </a:r>
            </a:p>
          </p:txBody>
        </p:sp>
        <p:sp>
          <p:nvSpPr>
            <p:cNvPr id="7250" name="Line 83">
              <a:extLst>
                <a:ext uri="{FF2B5EF4-FFF2-40B4-BE49-F238E27FC236}">
                  <a16:creationId xmlns:a16="http://schemas.microsoft.com/office/drawing/2014/main" id="{2D3D9A3B-0580-2EE7-666F-46CE32D55E66}"/>
                </a:ext>
              </a:extLst>
            </p:cNvPr>
            <p:cNvSpPr>
              <a:spLocks noChangeShapeType="1"/>
            </p:cNvSpPr>
            <p:nvPr/>
          </p:nvSpPr>
          <p:spPr bwMode="auto">
            <a:xfrm flipH="1">
              <a:off x="7862888" y="5688013"/>
              <a:ext cx="1427162"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7251" name="Line 84">
              <a:extLst>
                <a:ext uri="{FF2B5EF4-FFF2-40B4-BE49-F238E27FC236}">
                  <a16:creationId xmlns:a16="http://schemas.microsoft.com/office/drawing/2014/main" id="{5FB400F0-768F-3676-4F25-CD5509CDF019}"/>
                </a:ext>
              </a:extLst>
            </p:cNvPr>
            <p:cNvSpPr>
              <a:spLocks noChangeShapeType="1"/>
            </p:cNvSpPr>
            <p:nvPr/>
          </p:nvSpPr>
          <p:spPr bwMode="auto">
            <a:xfrm flipH="1" flipV="1">
              <a:off x="7853363" y="5487988"/>
              <a:ext cx="1155700" cy="635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7252" name="AutoShape 85">
              <a:extLst>
                <a:ext uri="{FF2B5EF4-FFF2-40B4-BE49-F238E27FC236}">
                  <a16:creationId xmlns:a16="http://schemas.microsoft.com/office/drawing/2014/main" id="{906DDD5F-0228-BF08-7600-F5D2C128D15B}"/>
                </a:ext>
              </a:extLst>
            </p:cNvPr>
            <p:cNvSpPr>
              <a:spLocks noChangeArrowheads="1"/>
            </p:cNvSpPr>
            <p:nvPr/>
          </p:nvSpPr>
          <p:spPr bwMode="auto">
            <a:xfrm>
              <a:off x="8193088" y="5337175"/>
              <a:ext cx="323850" cy="260350"/>
            </a:xfrm>
            <a:prstGeom prst="roundRect">
              <a:avLst>
                <a:gd name="adj" fmla="val 16667"/>
              </a:avLst>
            </a:prstGeom>
            <a:solidFill>
              <a:schemeClr val="bg1"/>
            </a:solidFill>
            <a:ln w="9525">
              <a:solidFill>
                <a:schemeClr val="tx1"/>
              </a:solidFill>
              <a:round/>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i="1"/>
            </a:p>
          </p:txBody>
        </p:sp>
        <p:sp>
          <p:nvSpPr>
            <p:cNvPr id="7253" name="Line 86">
              <a:extLst>
                <a:ext uri="{FF2B5EF4-FFF2-40B4-BE49-F238E27FC236}">
                  <a16:creationId xmlns:a16="http://schemas.microsoft.com/office/drawing/2014/main" id="{F2D4202B-EF32-E972-3202-E5107FDB6721}"/>
                </a:ext>
              </a:extLst>
            </p:cNvPr>
            <p:cNvSpPr>
              <a:spLocks noChangeShapeType="1"/>
            </p:cNvSpPr>
            <p:nvPr/>
          </p:nvSpPr>
          <p:spPr bwMode="auto">
            <a:xfrm flipH="1">
              <a:off x="7424738" y="5611813"/>
              <a:ext cx="276225"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7254" name="Line 87">
              <a:extLst>
                <a:ext uri="{FF2B5EF4-FFF2-40B4-BE49-F238E27FC236}">
                  <a16:creationId xmlns:a16="http://schemas.microsoft.com/office/drawing/2014/main" id="{B500647B-6DF3-E421-7F91-FA68E374DECD}"/>
                </a:ext>
              </a:extLst>
            </p:cNvPr>
            <p:cNvSpPr>
              <a:spLocks noChangeShapeType="1"/>
            </p:cNvSpPr>
            <p:nvPr/>
          </p:nvSpPr>
          <p:spPr bwMode="auto">
            <a:xfrm flipH="1">
              <a:off x="5903913" y="5481638"/>
              <a:ext cx="409575"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7255" name="Line 88">
              <a:extLst>
                <a:ext uri="{FF2B5EF4-FFF2-40B4-BE49-F238E27FC236}">
                  <a16:creationId xmlns:a16="http://schemas.microsoft.com/office/drawing/2014/main" id="{F9C2F861-B7FC-FEFE-9E81-5A578E5864DB}"/>
                </a:ext>
              </a:extLst>
            </p:cNvPr>
            <p:cNvSpPr>
              <a:spLocks noChangeShapeType="1"/>
            </p:cNvSpPr>
            <p:nvPr/>
          </p:nvSpPr>
          <p:spPr bwMode="auto">
            <a:xfrm flipH="1">
              <a:off x="5889625" y="5668963"/>
              <a:ext cx="409575"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7256" name="Rectangle 89">
              <a:extLst>
                <a:ext uri="{FF2B5EF4-FFF2-40B4-BE49-F238E27FC236}">
                  <a16:creationId xmlns:a16="http://schemas.microsoft.com/office/drawing/2014/main" id="{1CFE4021-2435-9ADA-5081-AE026B1F3BAA}"/>
                </a:ext>
              </a:extLst>
            </p:cNvPr>
            <p:cNvSpPr>
              <a:spLocks noChangeArrowheads="1"/>
            </p:cNvSpPr>
            <p:nvPr/>
          </p:nvSpPr>
          <p:spPr bwMode="auto">
            <a:xfrm>
              <a:off x="7286625" y="5424488"/>
              <a:ext cx="152400" cy="3556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i="1"/>
            </a:p>
          </p:txBody>
        </p:sp>
        <p:sp>
          <p:nvSpPr>
            <p:cNvPr id="7257" name="Line 90">
              <a:extLst>
                <a:ext uri="{FF2B5EF4-FFF2-40B4-BE49-F238E27FC236}">
                  <a16:creationId xmlns:a16="http://schemas.microsoft.com/office/drawing/2014/main" id="{8C6E0034-A3E9-277F-1614-7F64BC3E642F}"/>
                </a:ext>
              </a:extLst>
            </p:cNvPr>
            <p:cNvSpPr>
              <a:spLocks noChangeShapeType="1"/>
            </p:cNvSpPr>
            <p:nvPr/>
          </p:nvSpPr>
          <p:spPr bwMode="auto">
            <a:xfrm flipH="1">
              <a:off x="6989763" y="5614988"/>
              <a:ext cx="300037"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7258" name="Text Box 91">
              <a:extLst>
                <a:ext uri="{FF2B5EF4-FFF2-40B4-BE49-F238E27FC236}">
                  <a16:creationId xmlns:a16="http://schemas.microsoft.com/office/drawing/2014/main" id="{41CCC097-E7E6-8380-6344-C892A080C22A}"/>
                </a:ext>
              </a:extLst>
            </p:cNvPr>
            <p:cNvSpPr txBox="1">
              <a:spLocks noChangeArrowheads="1"/>
            </p:cNvSpPr>
            <p:nvPr/>
          </p:nvSpPr>
          <p:spPr bwMode="auto">
            <a:xfrm>
              <a:off x="7027863" y="5208588"/>
              <a:ext cx="809625" cy="207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611" tIns="41806" rIns="83611" bIns="41806">
              <a:spAutoFit/>
            </a:bodyPr>
            <a:lstStyle>
              <a:lvl1pPr defTabSz="8382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8382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8382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8382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8382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800" i="1"/>
                <a:t>サージタンク</a:t>
              </a:r>
            </a:p>
          </p:txBody>
        </p:sp>
        <p:sp>
          <p:nvSpPr>
            <p:cNvPr id="7259" name="線吹き出し 2 77">
              <a:extLst>
                <a:ext uri="{FF2B5EF4-FFF2-40B4-BE49-F238E27FC236}">
                  <a16:creationId xmlns:a16="http://schemas.microsoft.com/office/drawing/2014/main" id="{52909F4C-D427-A436-C2FE-3314C31F5DA2}"/>
                </a:ext>
              </a:extLst>
            </p:cNvPr>
            <p:cNvSpPr>
              <a:spLocks/>
            </p:cNvSpPr>
            <p:nvPr/>
          </p:nvSpPr>
          <p:spPr bwMode="auto">
            <a:xfrm>
              <a:off x="6073775" y="4818063"/>
              <a:ext cx="600075" cy="249237"/>
            </a:xfrm>
            <a:prstGeom prst="callout2">
              <a:avLst>
                <a:gd name="adj1" fmla="val 51903"/>
                <a:gd name="adj2" fmla="val 98222"/>
                <a:gd name="adj3" fmla="val -65968"/>
                <a:gd name="adj4" fmla="val 138060"/>
                <a:gd name="adj5" fmla="val -67986"/>
                <a:gd name="adj6" fmla="val 177843"/>
              </a:avLst>
            </a:prstGeom>
            <a:solidFill>
              <a:schemeClr val="bg1"/>
            </a:solidFill>
            <a:ln w="9525" algn="ctr">
              <a:solidFill>
                <a:srgbClr val="3366CC"/>
              </a:solidFill>
              <a:round/>
              <a:headEnd/>
              <a:tailEnd type="arrow" w="med" len="me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1000" i="1">
                  <a:solidFill>
                    <a:srgbClr val="0066CC"/>
                  </a:solidFill>
                </a:rPr>
                <a:t>開発要素</a:t>
              </a:r>
              <a:r>
                <a:rPr lang="en-US" altLang="ja-JP" sz="1000" i="1">
                  <a:solidFill>
                    <a:srgbClr val="0066CC"/>
                  </a:solidFill>
                </a:rPr>
                <a:t>A2</a:t>
              </a:r>
            </a:p>
            <a:p>
              <a:pPr algn="ctr" eaLnBrk="1" hangingPunct="1"/>
              <a:r>
                <a:rPr lang="ja-JP" altLang="en-US" sz="1000" i="1">
                  <a:solidFill>
                    <a:srgbClr val="0066CC"/>
                  </a:solidFill>
                </a:rPr>
                <a:t>（構成最適化）</a:t>
              </a:r>
            </a:p>
          </p:txBody>
        </p:sp>
        <p:sp>
          <p:nvSpPr>
            <p:cNvPr id="7260" name="線吹き出し 2 78">
              <a:extLst>
                <a:ext uri="{FF2B5EF4-FFF2-40B4-BE49-F238E27FC236}">
                  <a16:creationId xmlns:a16="http://schemas.microsoft.com/office/drawing/2014/main" id="{D36544F0-FE2C-3C3F-8A82-25E1FC1F7B55}"/>
                </a:ext>
              </a:extLst>
            </p:cNvPr>
            <p:cNvSpPr>
              <a:spLocks/>
            </p:cNvSpPr>
            <p:nvPr/>
          </p:nvSpPr>
          <p:spPr bwMode="auto">
            <a:xfrm>
              <a:off x="9285288" y="4770438"/>
              <a:ext cx="785812" cy="296862"/>
            </a:xfrm>
            <a:prstGeom prst="callout2">
              <a:avLst>
                <a:gd name="adj1" fmla="val 48218"/>
                <a:gd name="adj2" fmla="val -5287"/>
                <a:gd name="adj3" fmla="val 48319"/>
                <a:gd name="adj4" fmla="val -70250"/>
                <a:gd name="adj5" fmla="val -51204"/>
                <a:gd name="adj6" fmla="val -102639"/>
              </a:avLst>
            </a:prstGeom>
            <a:solidFill>
              <a:schemeClr val="bg1"/>
            </a:solidFill>
            <a:ln w="9525" algn="ctr">
              <a:solidFill>
                <a:srgbClr val="3366CC"/>
              </a:solidFill>
              <a:round/>
              <a:headEnd/>
              <a:tailEnd type="arrow" w="med" len="me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1000" i="1">
                  <a:solidFill>
                    <a:srgbClr val="0066CC"/>
                  </a:solidFill>
                </a:rPr>
                <a:t>開発要素</a:t>
              </a:r>
              <a:r>
                <a:rPr lang="en-US" altLang="ja-JP" sz="1000" i="1">
                  <a:solidFill>
                    <a:srgbClr val="0066CC"/>
                  </a:solidFill>
                </a:rPr>
                <a:t>A1</a:t>
              </a:r>
            </a:p>
            <a:p>
              <a:pPr algn="ctr" eaLnBrk="1" hangingPunct="1"/>
              <a:r>
                <a:rPr lang="ja-JP" altLang="en-US" sz="1000" i="1">
                  <a:solidFill>
                    <a:srgbClr val="0066CC"/>
                  </a:solidFill>
                </a:rPr>
                <a:t>（触媒決定法）</a:t>
              </a:r>
            </a:p>
          </p:txBody>
        </p:sp>
      </p:grpSp>
      <p:grpSp>
        <p:nvGrpSpPr>
          <p:cNvPr id="7188" name="グループ化 15">
            <a:extLst>
              <a:ext uri="{FF2B5EF4-FFF2-40B4-BE49-F238E27FC236}">
                <a16:creationId xmlns:a16="http://schemas.microsoft.com/office/drawing/2014/main" id="{DBF03DC1-3770-CAA5-21D7-D37BF02B3127}"/>
              </a:ext>
            </a:extLst>
          </p:cNvPr>
          <p:cNvGrpSpPr>
            <a:grpSpLocks/>
          </p:cNvGrpSpPr>
          <p:nvPr/>
        </p:nvGrpSpPr>
        <p:grpSpPr bwMode="auto">
          <a:xfrm>
            <a:off x="5621338" y="1570038"/>
            <a:ext cx="4051300" cy="1730375"/>
            <a:chOff x="5620964" y="1576133"/>
            <a:chExt cx="4052231" cy="1731791"/>
          </a:xfrm>
        </p:grpSpPr>
        <p:sp>
          <p:nvSpPr>
            <p:cNvPr id="7193" name="角丸四角形 5">
              <a:extLst>
                <a:ext uri="{FF2B5EF4-FFF2-40B4-BE49-F238E27FC236}">
                  <a16:creationId xmlns:a16="http://schemas.microsoft.com/office/drawing/2014/main" id="{1872C3CA-8075-CA47-7A78-ED524EC65B87}"/>
                </a:ext>
              </a:extLst>
            </p:cNvPr>
            <p:cNvSpPr>
              <a:spLocks noChangeArrowheads="1"/>
            </p:cNvSpPr>
            <p:nvPr/>
          </p:nvSpPr>
          <p:spPr bwMode="auto">
            <a:xfrm>
              <a:off x="6613597" y="1787205"/>
              <a:ext cx="2777818" cy="1520719"/>
            </a:xfrm>
            <a:prstGeom prst="roundRect">
              <a:avLst>
                <a:gd name="adj" fmla="val 10657"/>
              </a:avLst>
            </a:prstGeom>
            <a:noFill/>
            <a:ln w="9525" algn="ctr">
              <a:solidFill>
                <a:schemeClr val="tx1"/>
              </a:solidFill>
              <a:prstDash val="dash"/>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sz="900" i="1"/>
            </a:p>
          </p:txBody>
        </p:sp>
        <p:pic>
          <p:nvPicPr>
            <p:cNvPr id="7194" name="Picture 11" descr="D:\Temporary Internet Files\Temporary Internet Files\Content.IE5\UW28CLDZ\MCj03189640000[1].wmf">
              <a:extLst>
                <a:ext uri="{FF2B5EF4-FFF2-40B4-BE49-F238E27FC236}">
                  <a16:creationId xmlns:a16="http://schemas.microsoft.com/office/drawing/2014/main" id="{B22157E1-15FD-0749-1CD0-95E1F432279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34155" y="2139364"/>
              <a:ext cx="347132" cy="435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95" name="Picture 96">
              <a:extLst>
                <a:ext uri="{FF2B5EF4-FFF2-40B4-BE49-F238E27FC236}">
                  <a16:creationId xmlns:a16="http://schemas.microsoft.com/office/drawing/2014/main" id="{6ABC275D-81DE-8DE8-1535-80227E2D2B1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20964" y="2506720"/>
              <a:ext cx="467238" cy="3645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96" name="Picture 13" descr="D:\Temporary Internet Files\Temporary Internet Files\Content.IE5\N7OOCKED\MCj03465110000[1].wmf">
              <a:extLst>
                <a:ext uri="{FF2B5EF4-FFF2-40B4-BE49-F238E27FC236}">
                  <a16:creationId xmlns:a16="http://schemas.microsoft.com/office/drawing/2014/main" id="{DC5092C0-B747-9A7B-A2D9-2C999E651AB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84586" y="2679782"/>
              <a:ext cx="336879" cy="5377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97" name="テキスト ボックス 154">
              <a:extLst>
                <a:ext uri="{FF2B5EF4-FFF2-40B4-BE49-F238E27FC236}">
                  <a16:creationId xmlns:a16="http://schemas.microsoft.com/office/drawing/2014/main" id="{D37DFD0C-2FBC-F12B-EF26-63748669C2A5}"/>
                </a:ext>
              </a:extLst>
            </p:cNvPr>
            <p:cNvSpPr txBox="1">
              <a:spLocks noChangeArrowheads="1"/>
            </p:cNvSpPr>
            <p:nvPr/>
          </p:nvSpPr>
          <p:spPr bwMode="auto">
            <a:xfrm>
              <a:off x="6103199" y="2091289"/>
              <a:ext cx="877365" cy="3696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900" i="1"/>
                <a:t>都市系廃棄物</a:t>
              </a:r>
              <a:endParaRPr lang="en-US" altLang="ja-JP" sz="900" i="1"/>
            </a:p>
            <a:p>
              <a:pPr eaLnBrk="1" hangingPunct="1">
                <a:spcBef>
                  <a:spcPct val="0"/>
                </a:spcBef>
                <a:buFontTx/>
                <a:buNone/>
              </a:pPr>
              <a:r>
                <a:rPr lang="ja-JP" altLang="en-US" sz="900" i="1"/>
                <a:t>食品廃棄物</a:t>
              </a:r>
            </a:p>
          </p:txBody>
        </p:sp>
        <p:cxnSp>
          <p:nvCxnSpPr>
            <p:cNvPr id="7198" name="直線矢印コネクタ 50">
              <a:extLst>
                <a:ext uri="{FF2B5EF4-FFF2-40B4-BE49-F238E27FC236}">
                  <a16:creationId xmlns:a16="http://schemas.microsoft.com/office/drawing/2014/main" id="{703A54A2-9CFB-58F8-5A6B-AC1960A245B7}"/>
                </a:ext>
              </a:extLst>
            </p:cNvPr>
            <p:cNvCxnSpPr>
              <a:cxnSpLocks noChangeShapeType="1"/>
            </p:cNvCxnSpPr>
            <p:nvPr/>
          </p:nvCxnSpPr>
          <p:spPr bwMode="auto">
            <a:xfrm>
              <a:off x="6273787" y="2463752"/>
              <a:ext cx="679618" cy="133483"/>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pic>
          <p:nvPicPr>
            <p:cNvPr id="7199" name="Picture 12" descr="D:\Temporary Internet Files\Temporary Internet Files\Content.IE5\UW28CLDZ\MCj01497100000[1].wmf">
              <a:extLst>
                <a:ext uri="{FF2B5EF4-FFF2-40B4-BE49-F238E27FC236}">
                  <a16:creationId xmlns:a16="http://schemas.microsoft.com/office/drawing/2014/main" id="{9ED19990-39F1-9EA4-E777-811FF296B97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216617" y="2570198"/>
              <a:ext cx="724881" cy="3327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200" name="テキスト ボックス 47">
              <a:extLst>
                <a:ext uri="{FF2B5EF4-FFF2-40B4-BE49-F238E27FC236}">
                  <a16:creationId xmlns:a16="http://schemas.microsoft.com/office/drawing/2014/main" id="{C9E6184B-4A3B-BBCA-24F9-AA4696288469}"/>
                </a:ext>
              </a:extLst>
            </p:cNvPr>
            <p:cNvSpPr txBox="1">
              <a:spLocks noChangeArrowheads="1"/>
            </p:cNvSpPr>
            <p:nvPr/>
          </p:nvSpPr>
          <p:spPr bwMode="auto">
            <a:xfrm>
              <a:off x="7019391" y="2189825"/>
              <a:ext cx="323239" cy="1080000"/>
            </a:xfrm>
            <a:prstGeom prst="rect">
              <a:avLst/>
            </a:prstGeom>
            <a:solidFill>
              <a:schemeClr val="accent1"/>
            </a:solidFill>
            <a:ln w="9525">
              <a:solidFill>
                <a:schemeClr val="tx1"/>
              </a:solidFill>
              <a:miter lim="800000"/>
              <a:headEnd/>
              <a:tailEnd/>
            </a:ln>
          </p:spPr>
          <p:txBody>
            <a:bodyPr vert="eaVert"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900" i="1"/>
                <a:t>▲▲システム</a:t>
              </a:r>
            </a:p>
          </p:txBody>
        </p:sp>
        <p:sp>
          <p:nvSpPr>
            <p:cNvPr id="7201" name="右矢印 53">
              <a:extLst>
                <a:ext uri="{FF2B5EF4-FFF2-40B4-BE49-F238E27FC236}">
                  <a16:creationId xmlns:a16="http://schemas.microsoft.com/office/drawing/2014/main" id="{ECCEBB73-8EA5-E2B1-8F78-07EEB9887887}"/>
                </a:ext>
              </a:extLst>
            </p:cNvPr>
            <p:cNvSpPr>
              <a:spLocks noChangeArrowheads="1"/>
            </p:cNvSpPr>
            <p:nvPr/>
          </p:nvSpPr>
          <p:spPr bwMode="auto">
            <a:xfrm>
              <a:off x="7428171" y="2375583"/>
              <a:ext cx="667901" cy="708484"/>
            </a:xfrm>
            <a:prstGeom prst="rightArrow">
              <a:avLst>
                <a:gd name="adj1" fmla="val 50000"/>
                <a:gd name="adj2" fmla="val 50000"/>
              </a:avLst>
            </a:prstGeom>
            <a:solidFill>
              <a:schemeClr val="accent1"/>
            </a:solidFill>
            <a:ln w="9525" algn="ctr">
              <a:solidFill>
                <a:schemeClr val="tx1"/>
              </a:solidFill>
              <a:round/>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900" i="1"/>
                <a:t>可燃性</a:t>
              </a:r>
              <a:endParaRPr lang="en-US" altLang="ja-JP" sz="900" i="1"/>
            </a:p>
            <a:p>
              <a:pPr eaLnBrk="1" hangingPunct="1">
                <a:spcBef>
                  <a:spcPct val="0"/>
                </a:spcBef>
                <a:buFontTx/>
                <a:buNone/>
              </a:pPr>
              <a:r>
                <a:rPr lang="ja-JP" altLang="en-US" sz="900" i="1"/>
                <a:t>ガス</a:t>
              </a:r>
            </a:p>
          </p:txBody>
        </p:sp>
        <p:sp>
          <p:nvSpPr>
            <p:cNvPr id="7202" name="テキスト ボックス 158">
              <a:extLst>
                <a:ext uri="{FF2B5EF4-FFF2-40B4-BE49-F238E27FC236}">
                  <a16:creationId xmlns:a16="http://schemas.microsoft.com/office/drawing/2014/main" id="{0D570DFB-4A97-3FCD-4EE4-DEE2958D96CA}"/>
                </a:ext>
              </a:extLst>
            </p:cNvPr>
            <p:cNvSpPr txBox="1">
              <a:spLocks noChangeArrowheads="1"/>
            </p:cNvSpPr>
            <p:nvPr/>
          </p:nvSpPr>
          <p:spPr bwMode="auto">
            <a:xfrm>
              <a:off x="8173955" y="2189825"/>
              <a:ext cx="338400" cy="1080000"/>
            </a:xfrm>
            <a:prstGeom prst="rect">
              <a:avLst/>
            </a:prstGeom>
            <a:solidFill>
              <a:schemeClr val="accent1"/>
            </a:solidFill>
            <a:ln w="9525">
              <a:solidFill>
                <a:schemeClr val="tx1"/>
              </a:solidFill>
              <a:miter lim="800000"/>
              <a:headEnd/>
              <a:tailEnd/>
            </a:ln>
          </p:spPr>
          <p:txBody>
            <a:bodyPr vert="eaVert"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900" i="1"/>
                <a:t>ガスエンジン</a:t>
              </a:r>
              <a:endParaRPr lang="en-US" altLang="ja-JP" sz="900" i="1"/>
            </a:p>
            <a:p>
              <a:pPr algn="ctr" eaLnBrk="1" hangingPunct="1">
                <a:spcBef>
                  <a:spcPct val="0"/>
                </a:spcBef>
                <a:buFontTx/>
                <a:buNone/>
              </a:pPr>
              <a:r>
                <a:rPr lang="ja-JP" altLang="en-US" sz="900" i="1"/>
                <a:t>発電機</a:t>
              </a:r>
            </a:p>
          </p:txBody>
        </p:sp>
        <p:sp>
          <p:nvSpPr>
            <p:cNvPr id="7203" name="右矢印 159">
              <a:extLst>
                <a:ext uri="{FF2B5EF4-FFF2-40B4-BE49-F238E27FC236}">
                  <a16:creationId xmlns:a16="http://schemas.microsoft.com/office/drawing/2014/main" id="{49162608-A977-93E4-D21B-98B9BBD78EDB}"/>
                </a:ext>
              </a:extLst>
            </p:cNvPr>
            <p:cNvSpPr>
              <a:spLocks noChangeArrowheads="1"/>
            </p:cNvSpPr>
            <p:nvPr/>
          </p:nvSpPr>
          <p:spPr bwMode="auto">
            <a:xfrm>
              <a:off x="8575986" y="2299466"/>
              <a:ext cx="697251" cy="328572"/>
            </a:xfrm>
            <a:prstGeom prst="rightArrow">
              <a:avLst>
                <a:gd name="adj1" fmla="val 50000"/>
                <a:gd name="adj2" fmla="val 49996"/>
              </a:avLst>
            </a:prstGeom>
            <a:solidFill>
              <a:srgbClr val="FFFF00"/>
            </a:solidFill>
            <a:ln w="9525" algn="ctr">
              <a:solidFill>
                <a:schemeClr val="tx1"/>
              </a:solidFill>
              <a:round/>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900" i="1"/>
                <a:t>電力</a:t>
              </a:r>
            </a:p>
          </p:txBody>
        </p:sp>
        <p:sp>
          <p:nvSpPr>
            <p:cNvPr id="7204" name="右矢印 160">
              <a:extLst>
                <a:ext uri="{FF2B5EF4-FFF2-40B4-BE49-F238E27FC236}">
                  <a16:creationId xmlns:a16="http://schemas.microsoft.com/office/drawing/2014/main" id="{AB08F9B9-706B-63E8-7C5E-D01858D7D8EE}"/>
                </a:ext>
              </a:extLst>
            </p:cNvPr>
            <p:cNvSpPr>
              <a:spLocks noChangeArrowheads="1"/>
            </p:cNvSpPr>
            <p:nvPr/>
          </p:nvSpPr>
          <p:spPr bwMode="auto">
            <a:xfrm>
              <a:off x="8580343" y="2728367"/>
              <a:ext cx="688536" cy="349108"/>
            </a:xfrm>
            <a:prstGeom prst="rightArrow">
              <a:avLst>
                <a:gd name="adj1" fmla="val 50000"/>
                <a:gd name="adj2" fmla="val 49992"/>
              </a:avLst>
            </a:prstGeom>
            <a:solidFill>
              <a:srgbClr val="FFC000"/>
            </a:solidFill>
            <a:ln w="9525" algn="ctr">
              <a:solidFill>
                <a:schemeClr val="tx1"/>
              </a:solidFill>
              <a:round/>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900" i="1"/>
                <a:t>温水</a:t>
              </a:r>
            </a:p>
          </p:txBody>
        </p:sp>
        <p:sp>
          <p:nvSpPr>
            <p:cNvPr id="7205" name="線吹き出し 2 4">
              <a:extLst>
                <a:ext uri="{FF2B5EF4-FFF2-40B4-BE49-F238E27FC236}">
                  <a16:creationId xmlns:a16="http://schemas.microsoft.com/office/drawing/2014/main" id="{C27A77DF-1A57-4F52-D9A4-F389CA8CC9FC}"/>
                </a:ext>
              </a:extLst>
            </p:cNvPr>
            <p:cNvSpPr>
              <a:spLocks/>
            </p:cNvSpPr>
            <p:nvPr/>
          </p:nvSpPr>
          <p:spPr bwMode="auto">
            <a:xfrm>
              <a:off x="6256033" y="1838026"/>
              <a:ext cx="600795" cy="248260"/>
            </a:xfrm>
            <a:prstGeom prst="callout2">
              <a:avLst>
                <a:gd name="adj1" fmla="val 44532"/>
                <a:gd name="adj2" fmla="val 97704"/>
                <a:gd name="adj3" fmla="val 47940"/>
                <a:gd name="adj4" fmla="val 120116"/>
                <a:gd name="adj5" fmla="val 135009"/>
                <a:gd name="adj6" fmla="val 136551"/>
              </a:avLst>
            </a:prstGeom>
            <a:solidFill>
              <a:schemeClr val="bg1"/>
            </a:solidFill>
            <a:ln w="9525" algn="ctr">
              <a:solidFill>
                <a:srgbClr val="3366CC"/>
              </a:solidFill>
              <a:round/>
              <a:headEnd/>
              <a:tailEnd type="arrow" w="med" len="me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900" i="1">
                  <a:solidFill>
                    <a:srgbClr val="0066CC"/>
                  </a:solidFill>
                </a:rPr>
                <a:t>開発内容</a:t>
              </a:r>
            </a:p>
          </p:txBody>
        </p:sp>
        <p:sp>
          <p:nvSpPr>
            <p:cNvPr id="7206" name="線吹き出し 2 76">
              <a:extLst>
                <a:ext uri="{FF2B5EF4-FFF2-40B4-BE49-F238E27FC236}">
                  <a16:creationId xmlns:a16="http://schemas.microsoft.com/office/drawing/2014/main" id="{9380C6B1-665D-A240-9274-5F230681F2B6}"/>
                </a:ext>
              </a:extLst>
            </p:cNvPr>
            <p:cNvSpPr>
              <a:spLocks/>
            </p:cNvSpPr>
            <p:nvPr/>
          </p:nvSpPr>
          <p:spPr bwMode="auto">
            <a:xfrm>
              <a:off x="8937197" y="1576133"/>
              <a:ext cx="600795" cy="248260"/>
            </a:xfrm>
            <a:prstGeom prst="callout2">
              <a:avLst>
                <a:gd name="adj1" fmla="val 44532"/>
                <a:gd name="adj2" fmla="val -3764"/>
                <a:gd name="adj3" fmla="val 44532"/>
                <a:gd name="adj4" fmla="val -27856"/>
                <a:gd name="adj5" fmla="val 94083"/>
                <a:gd name="adj6" fmla="val -36787"/>
              </a:avLst>
            </a:prstGeom>
            <a:solidFill>
              <a:schemeClr val="bg1"/>
            </a:solidFill>
            <a:ln w="9525" algn="ctr">
              <a:solidFill>
                <a:srgbClr val="3366CC"/>
              </a:solidFill>
              <a:round/>
              <a:headEnd/>
              <a:tailEnd type="arrow" w="med" len="me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900" i="1">
                  <a:solidFill>
                    <a:srgbClr val="0066CC"/>
                  </a:solidFill>
                </a:rPr>
                <a:t>実証範囲</a:t>
              </a:r>
            </a:p>
          </p:txBody>
        </p:sp>
        <p:cxnSp>
          <p:nvCxnSpPr>
            <p:cNvPr id="7207" name="直線矢印コネクタ 50">
              <a:extLst>
                <a:ext uri="{FF2B5EF4-FFF2-40B4-BE49-F238E27FC236}">
                  <a16:creationId xmlns:a16="http://schemas.microsoft.com/office/drawing/2014/main" id="{05BEA735-4534-962C-DA86-599763A810AB}"/>
                </a:ext>
              </a:extLst>
            </p:cNvPr>
            <p:cNvCxnSpPr>
              <a:cxnSpLocks noChangeShapeType="1"/>
            </p:cNvCxnSpPr>
            <p:nvPr/>
          </p:nvCxnSpPr>
          <p:spPr bwMode="auto">
            <a:xfrm flipV="1">
              <a:off x="6273787" y="2891124"/>
              <a:ext cx="679618" cy="133483"/>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3" name="雲 2">
              <a:extLst>
                <a:ext uri="{FF2B5EF4-FFF2-40B4-BE49-F238E27FC236}">
                  <a16:creationId xmlns:a16="http://schemas.microsoft.com/office/drawing/2014/main" id="{B5B21F3B-DB99-6066-45A4-57A55FC4C5C6}"/>
                </a:ext>
              </a:extLst>
            </p:cNvPr>
            <p:cNvSpPr/>
            <p:nvPr/>
          </p:nvSpPr>
          <p:spPr bwMode="auto">
            <a:xfrm>
              <a:off x="9306398" y="2032118"/>
              <a:ext cx="366797" cy="1170945"/>
            </a:xfrm>
            <a:prstGeom prst="cloud">
              <a:avLst/>
            </a:prstGeom>
            <a:solidFill>
              <a:schemeClr val="accent1"/>
            </a:solidFill>
            <a:ln w="9525" cap="flat" cmpd="sng" algn="ctr">
              <a:solidFill>
                <a:schemeClr val="accent1"/>
              </a:solidFill>
              <a:prstDash val="solid"/>
              <a:round/>
              <a:headEnd type="none" w="med" len="med"/>
              <a:tailEnd type="none" w="med" len="med"/>
            </a:ln>
            <a:effectLst/>
          </p:spPr>
          <p:txBody>
            <a:bodyPr wrap="none" anchor="ctr"/>
            <a:lstStyle/>
            <a:p>
              <a:pPr algn="ctr" eaLnBrk="1" hangingPunct="1">
                <a:defRPr/>
              </a:pPr>
              <a:r>
                <a:rPr lang="ja-JP" altLang="en-US" sz="900" i="1" dirty="0">
                  <a:latin typeface="Arial" charset="0"/>
                </a:rPr>
                <a:t>地域</a:t>
              </a:r>
              <a:endParaRPr lang="en-US" altLang="ja-JP" sz="900" i="1" dirty="0">
                <a:latin typeface="Arial" charset="0"/>
              </a:endParaRPr>
            </a:p>
            <a:p>
              <a:pPr algn="ctr" eaLnBrk="1" hangingPunct="1">
                <a:defRPr/>
              </a:pPr>
              <a:r>
                <a:rPr lang="ja-JP" altLang="en-US" sz="900" i="1" dirty="0">
                  <a:latin typeface="Arial" charset="0"/>
                </a:rPr>
                <a:t>エネルギー</a:t>
              </a:r>
              <a:endParaRPr lang="en-US" altLang="ja-JP" sz="900" i="1" dirty="0">
                <a:latin typeface="Arial" charset="0"/>
              </a:endParaRPr>
            </a:p>
            <a:p>
              <a:pPr algn="ctr" eaLnBrk="1" hangingPunct="1">
                <a:defRPr/>
              </a:pPr>
              <a:r>
                <a:rPr lang="ja-JP" altLang="en-US" sz="900" i="1" dirty="0">
                  <a:latin typeface="Arial" charset="0"/>
                </a:rPr>
                <a:t>需要</a:t>
              </a:r>
            </a:p>
          </p:txBody>
        </p:sp>
        <p:sp>
          <p:nvSpPr>
            <p:cNvPr id="7209" name="正方形/長方形 4">
              <a:extLst>
                <a:ext uri="{FF2B5EF4-FFF2-40B4-BE49-F238E27FC236}">
                  <a16:creationId xmlns:a16="http://schemas.microsoft.com/office/drawing/2014/main" id="{4DD1C9D9-C5DB-F5DE-6A2A-C6943D393783}"/>
                </a:ext>
              </a:extLst>
            </p:cNvPr>
            <p:cNvSpPr>
              <a:spLocks noChangeArrowheads="1"/>
            </p:cNvSpPr>
            <p:nvPr/>
          </p:nvSpPr>
          <p:spPr bwMode="auto">
            <a:xfrm>
              <a:off x="7222122" y="1851781"/>
              <a:ext cx="1080000" cy="288000"/>
            </a:xfrm>
            <a:prstGeom prst="rect">
              <a:avLst/>
            </a:prstGeom>
            <a:solidFill>
              <a:schemeClr val="accent1"/>
            </a:solidFill>
            <a:ln w="9525" algn="ctr">
              <a:solidFill>
                <a:schemeClr val="tx1"/>
              </a:solidFill>
              <a:round/>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900" i="1"/>
                <a:t>廃棄物処理事業者</a:t>
              </a:r>
              <a:endParaRPr lang="en-US" altLang="ja-JP" sz="900" i="1"/>
            </a:p>
            <a:p>
              <a:pPr algn="ctr" eaLnBrk="1" hangingPunct="1"/>
              <a:r>
                <a:rPr lang="ja-JP" altLang="en-US" sz="900" i="1"/>
                <a:t>（ユーザ）</a:t>
              </a:r>
            </a:p>
          </p:txBody>
        </p:sp>
        <p:cxnSp>
          <p:nvCxnSpPr>
            <p:cNvPr id="7210" name="カギ線コネクタ 9">
              <a:extLst>
                <a:ext uri="{FF2B5EF4-FFF2-40B4-BE49-F238E27FC236}">
                  <a16:creationId xmlns:a16="http://schemas.microsoft.com/office/drawing/2014/main" id="{6FC6C2D5-DE7C-5841-EA83-280172BD7958}"/>
                </a:ext>
              </a:extLst>
            </p:cNvPr>
            <p:cNvCxnSpPr>
              <a:cxnSpLocks noChangeShapeType="1"/>
              <a:stCxn id="7209" idx="1"/>
              <a:endCxn id="7200" idx="0"/>
            </p:cNvCxnSpPr>
            <p:nvPr/>
          </p:nvCxnSpPr>
          <p:spPr bwMode="auto">
            <a:xfrm rot="10800000" flipV="1">
              <a:off x="7181012" y="1995782"/>
              <a:ext cx="41110" cy="194043"/>
            </a:xfrm>
            <a:prstGeom prst="bentConnector2">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7211" name="カギ線コネクタ 85">
              <a:extLst>
                <a:ext uri="{FF2B5EF4-FFF2-40B4-BE49-F238E27FC236}">
                  <a16:creationId xmlns:a16="http://schemas.microsoft.com/office/drawing/2014/main" id="{57C033B2-B3F6-E355-DA4E-FF047ED12113}"/>
                </a:ext>
              </a:extLst>
            </p:cNvPr>
            <p:cNvCxnSpPr>
              <a:cxnSpLocks noChangeShapeType="1"/>
              <a:stCxn id="7209" idx="3"/>
              <a:endCxn id="7202" idx="0"/>
            </p:cNvCxnSpPr>
            <p:nvPr/>
          </p:nvCxnSpPr>
          <p:spPr bwMode="auto">
            <a:xfrm>
              <a:off x="8302122" y="1995781"/>
              <a:ext cx="41033" cy="194044"/>
            </a:xfrm>
            <a:prstGeom prst="bentConnector2">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sp>
        <p:nvSpPr>
          <p:cNvPr id="15" name="正方形/長方形 14">
            <a:extLst>
              <a:ext uri="{FF2B5EF4-FFF2-40B4-BE49-F238E27FC236}">
                <a16:creationId xmlns:a16="http://schemas.microsoft.com/office/drawing/2014/main" id="{6A743446-589B-F354-59BB-3DD95B062766}"/>
              </a:ext>
            </a:extLst>
          </p:cNvPr>
          <p:cNvSpPr/>
          <p:nvPr/>
        </p:nvSpPr>
        <p:spPr>
          <a:xfrm>
            <a:off x="5243513" y="3324225"/>
            <a:ext cx="1012825" cy="238125"/>
          </a:xfrm>
          <a:prstGeom prst="rect">
            <a:avLst/>
          </a:prstGeom>
        </p:spPr>
        <p:txBody>
          <a:bodyPr wrap="none">
            <a:spAutoFit/>
          </a:bodyPr>
          <a:lstStyle/>
          <a:p>
            <a:pPr eaLnBrk="1" hangingPunct="1">
              <a:lnSpc>
                <a:spcPct val="90000"/>
              </a:lnSpc>
              <a:defRPr/>
            </a:pPr>
            <a:r>
              <a:rPr lang="ja-JP" altLang="en-US" sz="1050" i="1" dirty="0">
                <a:latin typeface="Century" panose="02040604050505020304" pitchFamily="18" charset="0"/>
                <a:ea typeface="ＭＳ Ｐゴシック" charset="-128"/>
              </a:rPr>
              <a:t>・システム構成</a:t>
            </a:r>
            <a:endParaRPr lang="en-US" altLang="ja-JP" sz="1050" i="1" dirty="0">
              <a:latin typeface="Century" panose="02040604050505020304" pitchFamily="18" charset="0"/>
              <a:ea typeface="ＭＳ Ｐゴシック" charset="-128"/>
            </a:endParaRPr>
          </a:p>
        </p:txBody>
      </p:sp>
      <p:sp>
        <p:nvSpPr>
          <p:cNvPr id="81" name="Text Box 11">
            <a:extLst>
              <a:ext uri="{FF2B5EF4-FFF2-40B4-BE49-F238E27FC236}">
                <a16:creationId xmlns:a16="http://schemas.microsoft.com/office/drawing/2014/main" id="{80377046-67D0-C910-3C40-20FFBFE3C185}"/>
              </a:ext>
            </a:extLst>
          </p:cNvPr>
          <p:cNvSpPr txBox="1">
            <a:spLocks noChangeArrowheads="1"/>
          </p:cNvSpPr>
          <p:nvPr/>
        </p:nvSpPr>
        <p:spPr bwMode="auto">
          <a:xfrm>
            <a:off x="7596188" y="412750"/>
            <a:ext cx="1795462" cy="254000"/>
          </a:xfrm>
          <a:prstGeom prst="rect">
            <a:avLst/>
          </a:prstGeom>
          <a:noFill/>
          <a:ln w="9525">
            <a:solidFill>
              <a:schemeClr val="tx1"/>
            </a:solidFill>
            <a:prstDash val="dash"/>
            <a:miter lim="800000"/>
            <a:headEnd/>
            <a:tailEnd/>
          </a:ln>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defRPr/>
            </a:pPr>
            <a:r>
              <a:rPr lang="en-US" altLang="ja-JP" sz="1050" i="1" dirty="0"/>
              <a:t>※</a:t>
            </a:r>
            <a:r>
              <a:rPr lang="ja-JP" altLang="en-US" sz="1050" i="1" dirty="0"/>
              <a:t>　本頁は１頁に収めること。</a:t>
            </a:r>
          </a:p>
        </p:txBody>
      </p:sp>
      <p:sp>
        <p:nvSpPr>
          <p:cNvPr id="7191" name="スライド番号プレースホルダー 1">
            <a:extLst>
              <a:ext uri="{FF2B5EF4-FFF2-40B4-BE49-F238E27FC236}">
                <a16:creationId xmlns:a16="http://schemas.microsoft.com/office/drawing/2014/main" id="{CA66E782-E97A-099F-68D1-7313AC854EB6}"/>
              </a:ext>
            </a:extLst>
          </p:cNvPr>
          <p:cNvSpPr>
            <a:spLocks noGrp="1"/>
          </p:cNvSpPr>
          <p:nvPr>
            <p:ph type="sldNum" sz="quarter" idx="12"/>
          </p:nvPr>
        </p:nvSpPr>
        <p:spPr>
          <a:xfrm>
            <a:off x="7942263" y="6934200"/>
            <a:ext cx="2393950" cy="500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F80B4718-7950-4560-8A34-5D0C8598AC87}" type="slidenum">
              <a:rPr lang="en-US" altLang="ja-JP" smtClean="0"/>
              <a:pPr/>
              <a:t>4</a:t>
            </a:fld>
            <a:endParaRPr lang="en-US" altLang="ja-JP"/>
          </a:p>
        </p:txBody>
      </p:sp>
      <p:sp>
        <p:nvSpPr>
          <p:cNvPr id="2" name="星 7 1">
            <a:extLst>
              <a:ext uri="{FF2B5EF4-FFF2-40B4-BE49-F238E27FC236}">
                <a16:creationId xmlns:a16="http://schemas.microsoft.com/office/drawing/2014/main" id="{F608F39B-ABEC-96BA-CB56-5207DE3A4D44}"/>
              </a:ext>
            </a:extLst>
          </p:cNvPr>
          <p:cNvSpPr/>
          <p:nvPr/>
        </p:nvSpPr>
        <p:spPr bwMode="auto">
          <a:xfrm flipH="1">
            <a:off x="10063163" y="11113"/>
            <a:ext cx="198437" cy="198437"/>
          </a:xfrm>
          <a:prstGeom prst="star7">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p:spPr>
        <p:txBody>
          <a:bodyPr wrap="none" anchor="ctr"/>
          <a:lstStyle/>
          <a:p>
            <a:pPr eaLnBrk="1" hangingPunct="1">
              <a:defRPr/>
            </a:pPr>
            <a:endParaRPr lang="ja-JP" altLang="en-US">
              <a:latin typeface="Arial"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AutoShape 58">
            <a:extLst>
              <a:ext uri="{FF2B5EF4-FFF2-40B4-BE49-F238E27FC236}">
                <a16:creationId xmlns:a16="http://schemas.microsoft.com/office/drawing/2014/main" id="{D5DBB96B-C449-092F-CADC-8DFCCC01F32E}"/>
              </a:ext>
            </a:extLst>
          </p:cNvPr>
          <p:cNvSpPr>
            <a:spLocks noChangeArrowheads="1"/>
          </p:cNvSpPr>
          <p:nvPr/>
        </p:nvSpPr>
        <p:spPr bwMode="auto">
          <a:xfrm>
            <a:off x="138113" y="158750"/>
            <a:ext cx="10001250" cy="6911975"/>
          </a:xfrm>
          <a:prstGeom prst="roundRect">
            <a:avLst>
              <a:gd name="adj" fmla="val 2213"/>
            </a:avLst>
          </a:prstGeom>
          <a:solidFill>
            <a:srgbClr val="FFFFFF">
              <a:alpha val="0"/>
            </a:srgbClr>
          </a:solidFill>
          <a:ln w="19050">
            <a:solidFill>
              <a:schemeClr val="tx1"/>
            </a:solidFill>
            <a:round/>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　　</a:t>
            </a:r>
          </a:p>
        </p:txBody>
      </p:sp>
      <p:sp>
        <p:nvSpPr>
          <p:cNvPr id="31" name="テキスト ボックス 37">
            <a:extLst>
              <a:ext uri="{FF2B5EF4-FFF2-40B4-BE49-F238E27FC236}">
                <a16:creationId xmlns:a16="http://schemas.microsoft.com/office/drawing/2014/main" id="{97D38EFF-B308-6B5B-91DD-0C8C0DF35D08}"/>
              </a:ext>
            </a:extLst>
          </p:cNvPr>
          <p:cNvSpPr txBox="1">
            <a:spLocks noChangeArrowheads="1"/>
          </p:cNvSpPr>
          <p:nvPr/>
        </p:nvSpPr>
        <p:spPr bwMode="auto">
          <a:xfrm>
            <a:off x="5138738" y="4994275"/>
            <a:ext cx="5003800" cy="819150"/>
          </a:xfrm>
          <a:prstGeom prst="rect">
            <a:avLst/>
          </a:prstGeom>
          <a:noFill/>
          <a:ln>
            <a:noFill/>
          </a:ln>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lnSpc>
                <a:spcPct val="90000"/>
              </a:lnSpc>
              <a:spcBef>
                <a:spcPct val="0"/>
              </a:spcBef>
              <a:buFontTx/>
              <a:buNone/>
              <a:defRPr/>
            </a:pPr>
            <a:r>
              <a:rPr lang="ja-JP" altLang="en-US" sz="1050" b="1" dirty="0">
                <a:latin typeface="ＭＳ Ｐゴシック" panose="020B0600070205080204" pitchFamily="50" charset="-128"/>
              </a:rPr>
              <a:t>④</a:t>
            </a:r>
            <a:r>
              <a:rPr lang="en-US" altLang="ja-JP" sz="1050" b="1" dirty="0">
                <a:latin typeface="ＭＳ Ｐゴシック" panose="020B0600070205080204" pitchFamily="50" charset="-128"/>
              </a:rPr>
              <a:t>【</a:t>
            </a:r>
            <a:r>
              <a:rPr lang="ja-JP" altLang="en-US" sz="1050" b="1" dirty="0">
                <a:latin typeface="ＭＳ Ｐゴシック" panose="020B0600070205080204" pitchFamily="50" charset="-128"/>
              </a:rPr>
              <a:t>エネルギー起源ＣＯ２削減効果</a:t>
            </a:r>
            <a:r>
              <a:rPr lang="en-US" altLang="ja-JP" sz="1050" b="1" dirty="0">
                <a:latin typeface="ＭＳ Ｐゴシック" panose="020B0600070205080204" pitchFamily="50" charset="-128"/>
              </a:rPr>
              <a:t>】</a:t>
            </a:r>
          </a:p>
          <a:p>
            <a:pPr eaLnBrk="1" hangingPunct="1">
              <a:lnSpc>
                <a:spcPct val="90000"/>
              </a:lnSpc>
              <a:spcBef>
                <a:spcPct val="0"/>
              </a:spcBef>
              <a:buFontTx/>
              <a:buNone/>
              <a:defRPr/>
            </a:pPr>
            <a:endParaRPr lang="en-US" altLang="ja-JP" sz="1050" b="1" dirty="0">
              <a:latin typeface="ＭＳ Ｐゴシック" panose="020B0600070205080204" pitchFamily="50" charset="-128"/>
            </a:endParaRPr>
          </a:p>
          <a:p>
            <a:pPr eaLnBrk="1" hangingPunct="1">
              <a:lnSpc>
                <a:spcPct val="90000"/>
              </a:lnSpc>
              <a:spcBef>
                <a:spcPct val="0"/>
              </a:spcBef>
              <a:buFontTx/>
              <a:buNone/>
              <a:defRPr/>
            </a:pPr>
            <a:endParaRPr lang="en-US" altLang="ja-JP" sz="1050" b="1" dirty="0">
              <a:latin typeface="ＭＳ Ｐゴシック" panose="020B0600070205080204" pitchFamily="50" charset="-128"/>
            </a:endParaRPr>
          </a:p>
          <a:p>
            <a:pPr eaLnBrk="1" hangingPunct="1">
              <a:lnSpc>
                <a:spcPct val="90000"/>
              </a:lnSpc>
              <a:spcBef>
                <a:spcPct val="0"/>
              </a:spcBef>
              <a:buFontTx/>
              <a:buNone/>
              <a:defRPr/>
            </a:pPr>
            <a:endParaRPr lang="en-US" altLang="ja-JP" sz="1050" b="1" dirty="0">
              <a:latin typeface="ＭＳ Ｐゴシック" panose="020B0600070205080204" pitchFamily="50" charset="-128"/>
            </a:endParaRPr>
          </a:p>
          <a:p>
            <a:pPr eaLnBrk="1" hangingPunct="1">
              <a:lnSpc>
                <a:spcPct val="90000"/>
              </a:lnSpc>
              <a:spcBef>
                <a:spcPct val="0"/>
              </a:spcBef>
              <a:buFontTx/>
              <a:buNone/>
              <a:defRPr/>
            </a:pPr>
            <a:endParaRPr lang="en-US" altLang="ja-JP" sz="1050" b="1" dirty="0">
              <a:latin typeface="ＭＳ Ｐゴシック" panose="020B0600070205080204" pitchFamily="50" charset="-128"/>
            </a:endParaRPr>
          </a:p>
        </p:txBody>
      </p:sp>
      <p:sp>
        <p:nvSpPr>
          <p:cNvPr id="9220" name="Text Box 62">
            <a:extLst>
              <a:ext uri="{FF2B5EF4-FFF2-40B4-BE49-F238E27FC236}">
                <a16:creationId xmlns:a16="http://schemas.microsoft.com/office/drawing/2014/main" id="{21916A56-219C-33BB-AA47-4846E8B42B1C}"/>
              </a:ext>
            </a:extLst>
          </p:cNvPr>
          <p:cNvSpPr txBox="1">
            <a:spLocks noChangeArrowheads="1"/>
          </p:cNvSpPr>
          <p:nvPr/>
        </p:nvSpPr>
        <p:spPr bwMode="auto">
          <a:xfrm>
            <a:off x="295275" y="90488"/>
            <a:ext cx="1122363" cy="2794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47605" rIns="0"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b="1" u="sng">
                <a:solidFill>
                  <a:srgbClr val="000000"/>
                </a:solidFill>
                <a:latin typeface="ＭＳ Ｐゴシック" panose="020B0600070205080204" pitchFamily="50" charset="-128"/>
              </a:rPr>
              <a:t>（</a:t>
            </a:r>
            <a:r>
              <a:rPr lang="en-US" altLang="ja-JP" sz="1200" b="1" u="sng">
                <a:solidFill>
                  <a:srgbClr val="000000"/>
                </a:solidFill>
                <a:latin typeface="ＭＳ Ｐゴシック" panose="020B0600070205080204" pitchFamily="50" charset="-128"/>
              </a:rPr>
              <a:t>2</a:t>
            </a:r>
            <a:r>
              <a:rPr lang="ja-JP" altLang="en-US" sz="1200" b="1" u="sng">
                <a:solidFill>
                  <a:srgbClr val="000000"/>
                </a:solidFill>
                <a:latin typeface="ＭＳ Ｐゴシック" panose="020B0600070205080204" pitchFamily="50" charset="-128"/>
              </a:rPr>
              <a:t>）実施計画等</a:t>
            </a:r>
          </a:p>
        </p:txBody>
      </p:sp>
      <p:sp>
        <p:nvSpPr>
          <p:cNvPr id="6159" name="Rectangle 215">
            <a:extLst>
              <a:ext uri="{FF2B5EF4-FFF2-40B4-BE49-F238E27FC236}">
                <a16:creationId xmlns:a16="http://schemas.microsoft.com/office/drawing/2014/main" id="{137A6BAB-32FD-7F60-0AE1-B6B0FC1C0702}"/>
              </a:ext>
            </a:extLst>
          </p:cNvPr>
          <p:cNvSpPr>
            <a:spLocks noChangeArrowheads="1"/>
          </p:cNvSpPr>
          <p:nvPr/>
        </p:nvSpPr>
        <p:spPr bwMode="auto">
          <a:xfrm>
            <a:off x="244475" y="322263"/>
            <a:ext cx="4859338" cy="1657350"/>
          </a:xfrm>
          <a:prstGeom prst="rect">
            <a:avLst/>
          </a:prstGeom>
          <a:noFill/>
          <a:ln>
            <a:noFill/>
          </a:ln>
        </p:spPr>
        <p:txBody>
          <a:bodyPr lIns="99779" tIns="49890" rIns="99779" bIns="49890"/>
          <a:lstStyle>
            <a:lvl1pPr marL="82550" indent="-8255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marL="0" indent="0" eaLnBrk="1" hangingPunct="1">
              <a:lnSpc>
                <a:spcPct val="90000"/>
              </a:lnSpc>
              <a:buFontTx/>
              <a:buNone/>
              <a:defRPr/>
            </a:pPr>
            <a:r>
              <a:rPr lang="ja-JP" altLang="en-US" sz="1050" b="1" i="1" dirty="0">
                <a:latin typeface="Century" panose="02040604050505020304" pitchFamily="18" charset="0"/>
              </a:rPr>
              <a:t>①</a:t>
            </a:r>
            <a:r>
              <a:rPr lang="en-US" altLang="ja-JP" sz="1050" b="1" i="1" dirty="0">
                <a:latin typeface="Century" panose="02040604050505020304" pitchFamily="18" charset="0"/>
              </a:rPr>
              <a:t>【</a:t>
            </a:r>
            <a:r>
              <a:rPr lang="ja-JP" altLang="en-US" sz="1050" b="1" i="1" dirty="0">
                <a:latin typeface="Century" panose="02040604050505020304" pitchFamily="18" charset="0"/>
              </a:rPr>
              <a:t>実施体制</a:t>
            </a:r>
            <a:r>
              <a:rPr lang="en-US" altLang="ja-JP" sz="1050" b="1" i="1" dirty="0">
                <a:latin typeface="Century" panose="02040604050505020304" pitchFamily="18" charset="0"/>
              </a:rPr>
              <a:t>】</a:t>
            </a:r>
          </a:p>
          <a:p>
            <a:pPr marL="0" indent="0" eaLnBrk="1" hangingPunct="1">
              <a:lnSpc>
                <a:spcPct val="90000"/>
              </a:lnSpc>
              <a:buFontTx/>
              <a:buNone/>
              <a:defRPr/>
            </a:pPr>
            <a:r>
              <a:rPr lang="ja-JP" altLang="en-US" sz="1050" i="1" dirty="0">
                <a:solidFill>
                  <a:srgbClr val="FF0000"/>
                </a:solidFill>
                <a:latin typeface="Century" panose="02040604050505020304" pitchFamily="18" charset="0"/>
              </a:rPr>
              <a:t> </a:t>
            </a:r>
            <a:r>
              <a:rPr lang="ja-JP" altLang="ja-JP" sz="1050" i="1" dirty="0">
                <a:solidFill>
                  <a:srgbClr val="FF0000"/>
                </a:solidFill>
              </a:rPr>
              <a:t>実施体制について、各実施者が</a:t>
            </a:r>
            <a:r>
              <a:rPr lang="ja-JP" altLang="en-US" sz="1050" i="1" dirty="0">
                <a:solidFill>
                  <a:srgbClr val="FF0000"/>
                </a:solidFill>
              </a:rPr>
              <a:t>取り組む</a:t>
            </a:r>
            <a:r>
              <a:rPr lang="ja-JP" altLang="ja-JP" sz="1050" i="1" dirty="0">
                <a:solidFill>
                  <a:srgbClr val="FF0000"/>
                </a:solidFill>
              </a:rPr>
              <a:t>要素技術及び分担業務</a:t>
            </a:r>
            <a:r>
              <a:rPr lang="ja-JP" altLang="en-US" sz="1050" i="1" dirty="0">
                <a:solidFill>
                  <a:srgbClr val="FF0000"/>
                </a:solidFill>
              </a:rPr>
              <a:t>を</a:t>
            </a:r>
            <a:r>
              <a:rPr lang="ja-JP" altLang="ja-JP" sz="1050" i="1" dirty="0">
                <a:solidFill>
                  <a:srgbClr val="FF0000"/>
                </a:solidFill>
              </a:rPr>
              <a:t>関連</a:t>
            </a:r>
            <a:r>
              <a:rPr lang="ja-JP" altLang="en-US" sz="1050" i="1" dirty="0">
                <a:solidFill>
                  <a:srgbClr val="FF0000"/>
                </a:solidFill>
              </a:rPr>
              <a:t>する</a:t>
            </a:r>
            <a:r>
              <a:rPr lang="ja-JP" altLang="ja-JP" sz="1050" i="1" dirty="0">
                <a:solidFill>
                  <a:srgbClr val="FF0000"/>
                </a:solidFill>
              </a:rPr>
              <a:t>分野の知見・過去の業績と</a:t>
            </a:r>
            <a:r>
              <a:rPr lang="ja-JP" altLang="en-US" sz="1050" i="1" dirty="0">
                <a:solidFill>
                  <a:srgbClr val="FF0000"/>
                </a:solidFill>
              </a:rPr>
              <a:t>とも</a:t>
            </a:r>
            <a:r>
              <a:rPr lang="ja-JP" altLang="ja-JP" sz="1050" i="1" dirty="0">
                <a:solidFill>
                  <a:srgbClr val="FF0000"/>
                </a:solidFill>
              </a:rPr>
              <a:t>に簡潔に記載してください。</a:t>
            </a:r>
            <a:r>
              <a:rPr lang="ja-JP" altLang="en-US" sz="1050" i="1" dirty="0">
                <a:solidFill>
                  <a:srgbClr val="FF0000"/>
                </a:solidFill>
              </a:rPr>
              <a:t>あわせて、</a:t>
            </a:r>
            <a:r>
              <a:rPr lang="ja-JP" altLang="ja-JP" sz="1050" i="1" dirty="0">
                <a:solidFill>
                  <a:srgbClr val="FF0000"/>
                </a:solidFill>
              </a:rPr>
              <a:t>事業終了後の</a:t>
            </a:r>
            <a:r>
              <a:rPr lang="ja-JP" altLang="en-US" sz="1050" i="1" dirty="0">
                <a:solidFill>
                  <a:srgbClr val="FF0000"/>
                </a:solidFill>
              </a:rPr>
              <a:t>実用化・</a:t>
            </a:r>
            <a:r>
              <a:rPr lang="ja-JP" altLang="ja-JP" sz="1050" i="1" dirty="0">
                <a:solidFill>
                  <a:srgbClr val="FF0000"/>
                </a:solidFill>
              </a:rPr>
              <a:t>製品化・</a:t>
            </a:r>
            <a:r>
              <a:rPr lang="ja-JP" altLang="en-US" sz="1050" i="1" dirty="0">
                <a:solidFill>
                  <a:srgbClr val="FF0000"/>
                </a:solidFill>
              </a:rPr>
              <a:t>販売</a:t>
            </a:r>
            <a:r>
              <a:rPr lang="ja-JP" altLang="ja-JP" sz="1050" i="1" dirty="0">
                <a:solidFill>
                  <a:srgbClr val="FF0000"/>
                </a:solidFill>
              </a:rPr>
              <a:t>を担当する者（メーカー等）が</a:t>
            </a:r>
            <a:r>
              <a:rPr lang="ja-JP" altLang="en-US" sz="1050" i="1" dirty="0">
                <a:solidFill>
                  <a:srgbClr val="FF0000"/>
                </a:solidFill>
              </a:rPr>
              <a:t>明確にわかるように</a:t>
            </a:r>
            <a:r>
              <a:rPr lang="ja-JP" altLang="ja-JP" sz="1050" i="1" dirty="0">
                <a:solidFill>
                  <a:srgbClr val="FF0000"/>
                </a:solidFill>
              </a:rPr>
              <a:t>記載し</a:t>
            </a:r>
            <a:r>
              <a:rPr lang="ja-JP" altLang="en-US" sz="1050" i="1" dirty="0">
                <a:solidFill>
                  <a:srgbClr val="FF0000"/>
                </a:solidFill>
              </a:rPr>
              <a:t>、可能であれば、事業期間中における実用化担当事業者内での連携に向けたスケジュールや作業フロー（例：○○開発部との協議を○○から開始）を記載してください</a:t>
            </a:r>
            <a:r>
              <a:rPr lang="ja-JP" altLang="ja-JP" sz="1050" i="1" dirty="0">
                <a:solidFill>
                  <a:srgbClr val="FF0000"/>
                </a:solidFill>
              </a:rPr>
              <a:t>。</a:t>
            </a:r>
            <a:endParaRPr lang="en-US" altLang="ja-JP" sz="1050" i="1" dirty="0">
              <a:solidFill>
                <a:srgbClr val="FF0000"/>
              </a:solidFill>
            </a:endParaRPr>
          </a:p>
          <a:p>
            <a:pPr marL="0" indent="0" eaLnBrk="1" hangingPunct="1">
              <a:lnSpc>
                <a:spcPct val="90000"/>
              </a:lnSpc>
              <a:buFontTx/>
              <a:buNone/>
              <a:defRPr/>
            </a:pPr>
            <a:r>
              <a:rPr lang="ja-JP" altLang="en-US" sz="1050" i="1" dirty="0">
                <a:solidFill>
                  <a:srgbClr val="FF0000"/>
                </a:solidFill>
              </a:rPr>
              <a:t>実証フィールド提供者等の共同実施者以外の主要な関係者がいれば、協力者として記載してください。</a:t>
            </a:r>
            <a:endParaRPr lang="en-US" altLang="ja-JP" sz="1050" i="1" dirty="0">
              <a:solidFill>
                <a:srgbClr val="FF0000"/>
              </a:solidFill>
            </a:endParaRPr>
          </a:p>
          <a:p>
            <a:pPr marL="0" indent="0" eaLnBrk="1" hangingPunct="1">
              <a:lnSpc>
                <a:spcPct val="90000"/>
              </a:lnSpc>
              <a:buFontTx/>
              <a:buNone/>
              <a:defRPr/>
            </a:pPr>
            <a:r>
              <a:rPr lang="ja-JP" altLang="en-US" sz="1050" i="1" dirty="0">
                <a:solidFill>
                  <a:srgbClr val="FF0000"/>
                </a:solidFill>
              </a:rPr>
              <a:t>製品化・販売を担当する事業者が実施体制内にいない場合には、余白に候補事業者を記載し、現時点での調整状況を簡潔に記載してください。</a:t>
            </a:r>
            <a:endParaRPr lang="en-US" altLang="ja-JP" sz="1050" i="1" dirty="0">
              <a:solidFill>
                <a:srgbClr val="FF0000"/>
              </a:solidFill>
            </a:endParaRPr>
          </a:p>
          <a:p>
            <a:pPr marL="0" indent="0" eaLnBrk="1" hangingPunct="1">
              <a:lnSpc>
                <a:spcPct val="90000"/>
              </a:lnSpc>
              <a:buFontTx/>
              <a:buNone/>
              <a:defRPr/>
            </a:pPr>
            <a:r>
              <a:rPr lang="ja-JP" altLang="en-US" sz="1050" i="1" dirty="0">
                <a:latin typeface="Century" panose="02040604050505020304" pitchFamily="18" charset="0"/>
              </a:rPr>
              <a:t>＜記入例＞</a:t>
            </a:r>
            <a:endParaRPr lang="en-US" altLang="ja-JP" sz="1050" i="1" dirty="0">
              <a:latin typeface="Century" panose="02040604050505020304" pitchFamily="18" charset="0"/>
            </a:endParaRPr>
          </a:p>
          <a:p>
            <a:pPr marL="0" indent="0" eaLnBrk="1" hangingPunct="1">
              <a:lnSpc>
                <a:spcPct val="90000"/>
              </a:lnSpc>
              <a:buFontTx/>
              <a:buNone/>
              <a:defRPr/>
            </a:pPr>
            <a:endParaRPr lang="ja-JP" altLang="ja-JP" sz="1050" i="1" dirty="0">
              <a:solidFill>
                <a:srgbClr val="FF0000"/>
              </a:solidFill>
            </a:endParaRPr>
          </a:p>
        </p:txBody>
      </p:sp>
      <p:sp>
        <p:nvSpPr>
          <p:cNvPr id="6160" name="Rectangle 215">
            <a:extLst>
              <a:ext uri="{FF2B5EF4-FFF2-40B4-BE49-F238E27FC236}">
                <a16:creationId xmlns:a16="http://schemas.microsoft.com/office/drawing/2014/main" id="{B79B3868-7CC2-61BC-EBDB-C39455D8F7EA}"/>
              </a:ext>
            </a:extLst>
          </p:cNvPr>
          <p:cNvSpPr>
            <a:spLocks noChangeArrowheads="1"/>
          </p:cNvSpPr>
          <p:nvPr/>
        </p:nvSpPr>
        <p:spPr bwMode="auto">
          <a:xfrm>
            <a:off x="295275" y="3822700"/>
            <a:ext cx="4859338" cy="1062038"/>
          </a:xfrm>
          <a:prstGeom prst="rect">
            <a:avLst/>
          </a:prstGeom>
          <a:noFill/>
          <a:ln>
            <a:noFill/>
          </a:ln>
        </p:spPr>
        <p:txBody>
          <a:bodyPr lIns="99779" tIns="49890" rIns="99779" bIns="49890"/>
          <a:lstStyle>
            <a:lvl1pPr marL="82550" indent="-8255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lnSpc>
                <a:spcPct val="90000"/>
              </a:lnSpc>
              <a:buFontTx/>
              <a:buNone/>
              <a:defRPr/>
            </a:pPr>
            <a:r>
              <a:rPr lang="ja-JP" altLang="en-US" sz="1050" b="1" i="1" dirty="0">
                <a:latin typeface="Century" panose="02040604050505020304" pitchFamily="18" charset="0"/>
              </a:rPr>
              <a:t>②</a:t>
            </a:r>
            <a:r>
              <a:rPr lang="en-US" altLang="ja-JP" sz="1050" b="1" i="1" dirty="0">
                <a:latin typeface="Century" panose="02040604050505020304" pitchFamily="18" charset="0"/>
              </a:rPr>
              <a:t>【</a:t>
            </a:r>
            <a:r>
              <a:rPr lang="ja-JP" altLang="en-US" sz="1050" b="1" i="1" dirty="0">
                <a:latin typeface="Century" panose="02040604050505020304" pitchFamily="18" charset="0"/>
              </a:rPr>
              <a:t>実施スケジュール</a:t>
            </a:r>
            <a:r>
              <a:rPr lang="en-US" altLang="ja-JP" sz="1050" b="1" i="1" dirty="0">
                <a:latin typeface="Century" panose="02040604050505020304" pitchFamily="18" charset="0"/>
              </a:rPr>
              <a:t>】</a:t>
            </a:r>
          </a:p>
          <a:p>
            <a:pPr marL="0" indent="0" eaLnBrk="1" hangingPunct="1">
              <a:lnSpc>
                <a:spcPct val="90000"/>
              </a:lnSpc>
              <a:buFontTx/>
              <a:buNone/>
              <a:defRPr/>
            </a:pPr>
            <a:r>
              <a:rPr lang="ja-JP" altLang="en-US" sz="1050" i="1" dirty="0">
                <a:solidFill>
                  <a:srgbClr val="FF0000"/>
                </a:solidFill>
                <a:latin typeface="+mn-ea"/>
                <a:ea typeface="+mn-ea"/>
              </a:rPr>
              <a:t>事業実施スケジュール及び事業費について、開発要素及び統合システムごとに記載してください（こちらの記載は本</a:t>
            </a:r>
            <a:r>
              <a:rPr lang="en-US" altLang="ja-JP" sz="1050" i="1" dirty="0" err="1">
                <a:solidFill>
                  <a:srgbClr val="FF0000"/>
                </a:solidFill>
                <a:latin typeface="+mn-ea"/>
                <a:ea typeface="+mn-ea"/>
              </a:rPr>
              <a:t>ppt</a:t>
            </a:r>
            <a:r>
              <a:rPr lang="ja-JP" altLang="en-US" sz="1050" i="1" dirty="0">
                <a:solidFill>
                  <a:srgbClr val="FF0000"/>
                </a:solidFill>
                <a:latin typeface="+mn-ea"/>
                <a:ea typeface="+mn-ea"/>
              </a:rPr>
              <a:t>内</a:t>
            </a:r>
            <a:r>
              <a:rPr lang="ja-JP" altLang="en-US" sz="1050" i="1" dirty="0">
                <a:solidFill>
                  <a:srgbClr val="FF0000"/>
                </a:solidFill>
                <a:latin typeface="+mn-ea"/>
              </a:rPr>
              <a:t>「○実施に伴う経費」と申請書</a:t>
            </a:r>
            <a:r>
              <a:rPr lang="ja-JP" altLang="en-US" sz="1050" i="1" dirty="0">
                <a:solidFill>
                  <a:srgbClr val="FF0000"/>
                </a:solidFill>
                <a:latin typeface="+mn-ea"/>
                <a:ea typeface="+mn-ea"/>
              </a:rPr>
              <a:t>の費用との整合が取れるように記載してください）。</a:t>
            </a:r>
            <a:endParaRPr lang="en-US" altLang="ja-JP" sz="1050" i="1" dirty="0">
              <a:solidFill>
                <a:srgbClr val="FF0000"/>
              </a:solidFill>
              <a:latin typeface="+mn-ea"/>
              <a:ea typeface="+mn-ea"/>
            </a:endParaRPr>
          </a:p>
          <a:p>
            <a:pPr marL="0" indent="0" eaLnBrk="1" hangingPunct="1">
              <a:lnSpc>
                <a:spcPct val="90000"/>
              </a:lnSpc>
              <a:buFontTx/>
              <a:buNone/>
              <a:defRPr/>
            </a:pPr>
            <a:endParaRPr lang="en-US" altLang="ja-JP" sz="1050" i="1" dirty="0">
              <a:latin typeface="+mn-ea"/>
              <a:ea typeface="+mn-ea"/>
            </a:endParaRPr>
          </a:p>
          <a:p>
            <a:pPr marL="0" indent="0" eaLnBrk="1" hangingPunct="1">
              <a:lnSpc>
                <a:spcPct val="90000"/>
              </a:lnSpc>
              <a:buFontTx/>
              <a:buNone/>
              <a:defRPr/>
            </a:pPr>
            <a:r>
              <a:rPr lang="ja-JP" altLang="en-US" sz="1050" i="1" dirty="0">
                <a:latin typeface="+mn-ea"/>
                <a:ea typeface="+mn-ea"/>
              </a:rPr>
              <a:t>＜記入例＞</a:t>
            </a:r>
            <a:endParaRPr lang="en-US" altLang="ja-JP" sz="1050" i="1" dirty="0">
              <a:latin typeface="+mn-ea"/>
              <a:ea typeface="+mn-ea"/>
            </a:endParaRPr>
          </a:p>
          <a:p>
            <a:pPr eaLnBrk="1" hangingPunct="1">
              <a:lnSpc>
                <a:spcPct val="90000"/>
              </a:lnSpc>
              <a:buFontTx/>
              <a:buNone/>
              <a:defRPr/>
            </a:pPr>
            <a:endParaRPr lang="ja-JP" altLang="en-US" sz="1050" i="1" dirty="0">
              <a:solidFill>
                <a:srgbClr val="FF0000"/>
              </a:solidFill>
              <a:latin typeface="Century" panose="02040604050505020304" pitchFamily="18" charset="0"/>
            </a:endParaRPr>
          </a:p>
        </p:txBody>
      </p:sp>
      <p:grpSp>
        <p:nvGrpSpPr>
          <p:cNvPr id="9223" name="グループ化 1">
            <a:extLst>
              <a:ext uri="{FF2B5EF4-FFF2-40B4-BE49-F238E27FC236}">
                <a16:creationId xmlns:a16="http://schemas.microsoft.com/office/drawing/2014/main" id="{7FBAB298-F9D7-FB34-1667-D8680DC9B582}"/>
              </a:ext>
            </a:extLst>
          </p:cNvPr>
          <p:cNvGrpSpPr>
            <a:grpSpLocks/>
          </p:cNvGrpSpPr>
          <p:nvPr/>
        </p:nvGrpSpPr>
        <p:grpSpPr bwMode="auto">
          <a:xfrm>
            <a:off x="373063" y="2076450"/>
            <a:ext cx="4600575" cy="1968500"/>
            <a:chOff x="512763" y="1781026"/>
            <a:chExt cx="4599865" cy="1969611"/>
          </a:xfrm>
        </p:grpSpPr>
        <p:sp>
          <p:nvSpPr>
            <p:cNvPr id="9309" name="Text Box 46">
              <a:extLst>
                <a:ext uri="{FF2B5EF4-FFF2-40B4-BE49-F238E27FC236}">
                  <a16:creationId xmlns:a16="http://schemas.microsoft.com/office/drawing/2014/main" id="{5D763385-7401-E5EC-B1FE-D963BCD06C6B}"/>
                </a:ext>
              </a:extLst>
            </p:cNvPr>
            <p:cNvSpPr txBox="1">
              <a:spLocks noChangeArrowheads="1"/>
            </p:cNvSpPr>
            <p:nvPr/>
          </p:nvSpPr>
          <p:spPr bwMode="auto">
            <a:xfrm>
              <a:off x="700088" y="2009688"/>
              <a:ext cx="620712" cy="2192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800" i="1">
                  <a:solidFill>
                    <a:srgbClr val="000000"/>
                  </a:solidFill>
                  <a:latin typeface="Century" panose="02040604050505020304" pitchFamily="18" charset="0"/>
                </a:rPr>
                <a:t>（Ａ）社</a:t>
              </a:r>
            </a:p>
          </p:txBody>
        </p:sp>
        <p:sp>
          <p:nvSpPr>
            <p:cNvPr id="9310" name="Text Box 48">
              <a:extLst>
                <a:ext uri="{FF2B5EF4-FFF2-40B4-BE49-F238E27FC236}">
                  <a16:creationId xmlns:a16="http://schemas.microsoft.com/office/drawing/2014/main" id="{8D9A62F8-39DB-FA2E-5882-771DEB7F7E82}"/>
                </a:ext>
              </a:extLst>
            </p:cNvPr>
            <p:cNvSpPr txBox="1">
              <a:spLocks noChangeArrowheads="1"/>
            </p:cNvSpPr>
            <p:nvPr/>
          </p:nvSpPr>
          <p:spPr bwMode="auto">
            <a:xfrm>
              <a:off x="2825750" y="2019213"/>
              <a:ext cx="754063" cy="2192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800" i="1">
                  <a:solidFill>
                    <a:srgbClr val="000000"/>
                  </a:solidFill>
                  <a:latin typeface="Century" panose="02040604050505020304" pitchFamily="18" charset="0"/>
                </a:rPr>
                <a:t>（Ｂ）社</a:t>
              </a:r>
            </a:p>
          </p:txBody>
        </p:sp>
        <p:cxnSp>
          <p:nvCxnSpPr>
            <p:cNvPr id="9311" name="AutoShape 51">
              <a:extLst>
                <a:ext uri="{FF2B5EF4-FFF2-40B4-BE49-F238E27FC236}">
                  <a16:creationId xmlns:a16="http://schemas.microsoft.com/office/drawing/2014/main" id="{2E497310-0FB6-4A84-AB90-7AA577683821}"/>
                </a:ext>
              </a:extLst>
            </p:cNvPr>
            <p:cNvCxnSpPr>
              <a:cxnSpLocks noChangeShapeType="1"/>
            </p:cNvCxnSpPr>
            <p:nvPr/>
          </p:nvCxnSpPr>
          <p:spPr bwMode="auto">
            <a:xfrm>
              <a:off x="1330325" y="2125663"/>
              <a:ext cx="1495425" cy="1390650"/>
            </a:xfrm>
            <a:prstGeom prst="bentConnector3">
              <a:avLst>
                <a:gd name="adj1" fmla="val 50000"/>
              </a:avLst>
            </a:prstGeom>
            <a:noFill/>
            <a:ln w="12700">
              <a:solidFill>
                <a:schemeClr val="tx1"/>
              </a:solidFill>
              <a:miter lim="800000"/>
              <a:headEnd/>
              <a:tailEnd/>
            </a:ln>
            <a:extLst>
              <a:ext uri="{909E8E84-426E-40DD-AFC4-6F175D3DCCD1}">
                <a14:hiddenFill xmlns:a14="http://schemas.microsoft.com/office/drawing/2010/main">
                  <a:noFill/>
                </a14:hiddenFill>
              </a:ext>
            </a:extLst>
          </p:spPr>
        </p:cxnSp>
        <p:sp>
          <p:nvSpPr>
            <p:cNvPr id="9312" name="Text Box 52">
              <a:extLst>
                <a:ext uri="{FF2B5EF4-FFF2-40B4-BE49-F238E27FC236}">
                  <a16:creationId xmlns:a16="http://schemas.microsoft.com/office/drawing/2014/main" id="{947C135F-9842-097B-4481-10466273E1A0}"/>
                </a:ext>
              </a:extLst>
            </p:cNvPr>
            <p:cNvSpPr txBox="1">
              <a:spLocks noChangeArrowheads="1"/>
            </p:cNvSpPr>
            <p:nvPr/>
          </p:nvSpPr>
          <p:spPr bwMode="auto">
            <a:xfrm>
              <a:off x="761247" y="1781026"/>
              <a:ext cx="499985" cy="219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800" i="1">
                  <a:latin typeface="Century" panose="02040604050505020304" pitchFamily="18" charset="0"/>
                </a:rPr>
                <a:t>代表者</a:t>
              </a:r>
            </a:p>
          </p:txBody>
        </p:sp>
        <p:sp>
          <p:nvSpPr>
            <p:cNvPr id="9313" name="Text Box 53">
              <a:extLst>
                <a:ext uri="{FF2B5EF4-FFF2-40B4-BE49-F238E27FC236}">
                  <a16:creationId xmlns:a16="http://schemas.microsoft.com/office/drawing/2014/main" id="{DDD1FFCE-144B-34B2-3CFF-4B1D76F2BCC1}"/>
                </a:ext>
              </a:extLst>
            </p:cNvPr>
            <p:cNvSpPr txBox="1">
              <a:spLocks noChangeArrowheads="1"/>
            </p:cNvSpPr>
            <p:nvPr/>
          </p:nvSpPr>
          <p:spPr bwMode="auto">
            <a:xfrm>
              <a:off x="2854325" y="1782763"/>
              <a:ext cx="6985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800" i="1" dirty="0">
                  <a:solidFill>
                    <a:srgbClr val="000000"/>
                  </a:solidFill>
                  <a:latin typeface="Century" panose="02040604050505020304" pitchFamily="18" charset="0"/>
                </a:rPr>
                <a:t>共同実施者</a:t>
              </a:r>
            </a:p>
          </p:txBody>
        </p:sp>
        <p:sp>
          <p:nvSpPr>
            <p:cNvPr id="9314" name="Text Box 218">
              <a:extLst>
                <a:ext uri="{FF2B5EF4-FFF2-40B4-BE49-F238E27FC236}">
                  <a16:creationId xmlns:a16="http://schemas.microsoft.com/office/drawing/2014/main" id="{E5F41597-897E-9143-3916-1E992D83066C}"/>
                </a:ext>
              </a:extLst>
            </p:cNvPr>
            <p:cNvSpPr txBox="1">
              <a:spLocks noChangeArrowheads="1"/>
            </p:cNvSpPr>
            <p:nvPr/>
          </p:nvSpPr>
          <p:spPr bwMode="auto">
            <a:xfrm>
              <a:off x="2832100" y="2738351"/>
              <a:ext cx="744538" cy="2192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800" i="1">
                  <a:solidFill>
                    <a:srgbClr val="000000"/>
                  </a:solidFill>
                  <a:latin typeface="Century" panose="02040604050505020304" pitchFamily="18" charset="0"/>
                </a:rPr>
                <a:t>（Ｃ）大学</a:t>
              </a:r>
            </a:p>
          </p:txBody>
        </p:sp>
        <p:sp>
          <p:nvSpPr>
            <p:cNvPr id="9315" name="Text Box 219">
              <a:extLst>
                <a:ext uri="{FF2B5EF4-FFF2-40B4-BE49-F238E27FC236}">
                  <a16:creationId xmlns:a16="http://schemas.microsoft.com/office/drawing/2014/main" id="{55F714F8-B6F4-ECCC-A356-1C66C41FD12D}"/>
                </a:ext>
              </a:extLst>
            </p:cNvPr>
            <p:cNvSpPr txBox="1">
              <a:spLocks noChangeArrowheads="1"/>
            </p:cNvSpPr>
            <p:nvPr/>
          </p:nvSpPr>
          <p:spPr bwMode="auto">
            <a:xfrm>
              <a:off x="2843213" y="3408275"/>
              <a:ext cx="754062" cy="2192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800" i="1">
                  <a:solidFill>
                    <a:srgbClr val="000000"/>
                  </a:solidFill>
                  <a:latin typeface="Century" panose="02040604050505020304" pitchFamily="18" charset="0"/>
                </a:rPr>
                <a:t>（Ｄ）市</a:t>
              </a:r>
            </a:p>
          </p:txBody>
        </p:sp>
        <p:cxnSp>
          <p:nvCxnSpPr>
            <p:cNvPr id="9316" name="AutoShape 222">
              <a:extLst>
                <a:ext uri="{FF2B5EF4-FFF2-40B4-BE49-F238E27FC236}">
                  <a16:creationId xmlns:a16="http://schemas.microsoft.com/office/drawing/2014/main" id="{A06C82CF-89FD-0673-5EEC-2FB1153C21A1}"/>
                </a:ext>
              </a:extLst>
            </p:cNvPr>
            <p:cNvCxnSpPr>
              <a:cxnSpLocks noChangeShapeType="1"/>
            </p:cNvCxnSpPr>
            <p:nvPr/>
          </p:nvCxnSpPr>
          <p:spPr bwMode="auto">
            <a:xfrm>
              <a:off x="1330325" y="2119313"/>
              <a:ext cx="1495425" cy="728662"/>
            </a:xfrm>
            <a:prstGeom prst="bentConnector3">
              <a:avLst>
                <a:gd name="adj1" fmla="val 50000"/>
              </a:avLst>
            </a:prstGeom>
            <a:noFill/>
            <a:ln w="12700">
              <a:solidFill>
                <a:schemeClr val="tx1"/>
              </a:solidFill>
              <a:miter lim="800000"/>
              <a:headEnd/>
              <a:tailEnd/>
            </a:ln>
            <a:extLst>
              <a:ext uri="{909E8E84-426E-40DD-AFC4-6F175D3DCCD1}">
                <a14:hiddenFill xmlns:a14="http://schemas.microsoft.com/office/drawing/2010/main">
                  <a:noFill/>
                </a14:hiddenFill>
              </a:ext>
            </a:extLst>
          </p:spPr>
        </p:cxnSp>
        <p:sp>
          <p:nvSpPr>
            <p:cNvPr id="9317" name="Text Box 271">
              <a:extLst>
                <a:ext uri="{FF2B5EF4-FFF2-40B4-BE49-F238E27FC236}">
                  <a16:creationId xmlns:a16="http://schemas.microsoft.com/office/drawing/2014/main" id="{BB272F68-2A21-94C1-898C-7E2CC52130EC}"/>
                </a:ext>
              </a:extLst>
            </p:cNvPr>
            <p:cNvSpPr txBox="1">
              <a:spLocks noChangeArrowheads="1"/>
            </p:cNvSpPr>
            <p:nvPr/>
          </p:nvSpPr>
          <p:spPr bwMode="auto">
            <a:xfrm>
              <a:off x="2830315" y="2495463"/>
              <a:ext cx="705247" cy="21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800" i="1" dirty="0">
                  <a:solidFill>
                    <a:srgbClr val="000000"/>
                  </a:solidFill>
                  <a:latin typeface="Century" panose="02040604050505020304" pitchFamily="18" charset="0"/>
                </a:rPr>
                <a:t>共同実施者</a:t>
              </a:r>
            </a:p>
          </p:txBody>
        </p:sp>
        <p:sp>
          <p:nvSpPr>
            <p:cNvPr id="9318" name="Text Box 272">
              <a:extLst>
                <a:ext uri="{FF2B5EF4-FFF2-40B4-BE49-F238E27FC236}">
                  <a16:creationId xmlns:a16="http://schemas.microsoft.com/office/drawing/2014/main" id="{9298E6C2-13E6-A55E-D693-B4125F35737B}"/>
                </a:ext>
              </a:extLst>
            </p:cNvPr>
            <p:cNvSpPr txBox="1">
              <a:spLocks noChangeArrowheads="1"/>
            </p:cNvSpPr>
            <p:nvPr/>
          </p:nvSpPr>
          <p:spPr bwMode="auto">
            <a:xfrm>
              <a:off x="2937675" y="3181263"/>
              <a:ext cx="500062" cy="21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800" i="1">
                  <a:solidFill>
                    <a:srgbClr val="000000"/>
                  </a:solidFill>
                  <a:latin typeface="Century" panose="02040604050505020304" pitchFamily="18" charset="0"/>
                </a:rPr>
                <a:t>協力者</a:t>
              </a:r>
            </a:p>
          </p:txBody>
        </p:sp>
        <p:sp>
          <p:nvSpPr>
            <p:cNvPr id="9319" name="Text Box 217">
              <a:extLst>
                <a:ext uri="{FF2B5EF4-FFF2-40B4-BE49-F238E27FC236}">
                  <a16:creationId xmlns:a16="http://schemas.microsoft.com/office/drawing/2014/main" id="{28D6D1E4-FD40-2501-41EA-782E91D1B6BF}"/>
                </a:ext>
              </a:extLst>
            </p:cNvPr>
            <p:cNvSpPr txBox="1">
              <a:spLocks noChangeArrowheads="1"/>
            </p:cNvSpPr>
            <p:nvPr/>
          </p:nvSpPr>
          <p:spPr bwMode="auto">
            <a:xfrm>
              <a:off x="512763" y="2209800"/>
              <a:ext cx="1616075" cy="835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800" i="1">
                  <a:solidFill>
                    <a:srgbClr val="000000"/>
                  </a:solidFill>
                  <a:latin typeface="Century" panose="02040604050505020304" pitchFamily="18" charset="0"/>
                </a:rPr>
                <a:t>（Ａシステムの開発、総括）</a:t>
              </a:r>
            </a:p>
            <a:p>
              <a:pPr eaLnBrk="1" hangingPunct="1">
                <a:spcBef>
                  <a:spcPct val="0"/>
                </a:spcBef>
                <a:buFontTx/>
                <a:buNone/>
              </a:pPr>
              <a:r>
                <a:rPr lang="ja-JP" altLang="en-US" sz="800" i="1">
                  <a:solidFill>
                    <a:srgbClr val="000000"/>
                  </a:solidFill>
                  <a:latin typeface="Century" panose="02040604050505020304" pitchFamily="18" charset="0"/>
                </a:rPr>
                <a:t>○○システムの開発実績あり</a:t>
              </a:r>
            </a:p>
            <a:p>
              <a:pPr eaLnBrk="1" hangingPunct="1">
                <a:spcBef>
                  <a:spcPct val="0"/>
                </a:spcBef>
                <a:buFontTx/>
                <a:buNone/>
              </a:pPr>
              <a:r>
                <a:rPr lang="ja-JP" altLang="en-US" sz="800" i="1">
                  <a:solidFill>
                    <a:srgbClr val="000000"/>
                  </a:solidFill>
                  <a:latin typeface="Century" panose="02040604050505020304" pitchFamily="18" charset="0"/>
                </a:rPr>
                <a:t>○○分野について○年間の業務実績あり</a:t>
              </a:r>
              <a:endParaRPr lang="en-US" altLang="ja-JP" sz="800" i="1">
                <a:solidFill>
                  <a:srgbClr val="000000"/>
                </a:solidFill>
                <a:latin typeface="Century" panose="02040604050505020304" pitchFamily="18" charset="0"/>
              </a:endParaRPr>
            </a:p>
            <a:p>
              <a:pPr eaLnBrk="1" hangingPunct="1">
                <a:spcBef>
                  <a:spcPct val="0"/>
                </a:spcBef>
                <a:buFontTx/>
                <a:buNone/>
              </a:pPr>
              <a:r>
                <a:rPr lang="ja-JP" altLang="en-US" sz="800" i="1">
                  <a:solidFill>
                    <a:srgbClr val="000000"/>
                  </a:solidFill>
                  <a:latin typeface="Century" panose="02040604050505020304" pitchFamily="18" charset="0"/>
                </a:rPr>
                <a:t>事業終了後の製品化・販売を担当</a:t>
              </a:r>
            </a:p>
          </p:txBody>
        </p:sp>
        <p:sp>
          <p:nvSpPr>
            <p:cNvPr id="9320" name="Text Box 224">
              <a:extLst>
                <a:ext uri="{FF2B5EF4-FFF2-40B4-BE49-F238E27FC236}">
                  <a16:creationId xmlns:a16="http://schemas.microsoft.com/office/drawing/2014/main" id="{257B7875-5FDE-A22F-022F-5057ED3FDD6D}"/>
                </a:ext>
              </a:extLst>
            </p:cNvPr>
            <p:cNvSpPr txBox="1">
              <a:spLocks noChangeArrowheads="1"/>
            </p:cNvSpPr>
            <p:nvPr/>
          </p:nvSpPr>
          <p:spPr bwMode="auto">
            <a:xfrm>
              <a:off x="3552825" y="1933575"/>
              <a:ext cx="144780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800" i="1">
                  <a:solidFill>
                    <a:srgbClr val="000000"/>
                  </a:solidFill>
                  <a:latin typeface="Century" panose="02040604050505020304" pitchFamily="18" charset="0"/>
                </a:rPr>
                <a:t>（Ｂシステムの開発）</a:t>
              </a:r>
            </a:p>
            <a:p>
              <a:pPr eaLnBrk="1" hangingPunct="1">
                <a:spcBef>
                  <a:spcPct val="0"/>
                </a:spcBef>
                <a:buFontTx/>
                <a:buNone/>
              </a:pPr>
              <a:r>
                <a:rPr lang="ja-JP" altLang="en-US" sz="800" i="1">
                  <a:solidFill>
                    <a:srgbClr val="000000"/>
                  </a:solidFill>
                  <a:latin typeface="Century" panose="02040604050505020304" pitchFamily="18" charset="0"/>
                </a:rPr>
                <a:t>○○分野について○年間の業務実績あり</a:t>
              </a:r>
            </a:p>
          </p:txBody>
        </p:sp>
        <p:sp>
          <p:nvSpPr>
            <p:cNvPr id="9321" name="Text Box 225">
              <a:extLst>
                <a:ext uri="{FF2B5EF4-FFF2-40B4-BE49-F238E27FC236}">
                  <a16:creationId xmlns:a16="http://schemas.microsoft.com/office/drawing/2014/main" id="{590E0B4E-5E73-989C-305E-0921FB4502B4}"/>
                </a:ext>
              </a:extLst>
            </p:cNvPr>
            <p:cNvSpPr txBox="1">
              <a:spLocks noChangeArrowheads="1"/>
            </p:cNvSpPr>
            <p:nvPr/>
          </p:nvSpPr>
          <p:spPr bwMode="auto">
            <a:xfrm>
              <a:off x="3552825" y="2620963"/>
              <a:ext cx="143033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800" i="1">
                  <a:solidFill>
                    <a:srgbClr val="000000"/>
                  </a:solidFill>
                  <a:latin typeface="Century" panose="02040604050505020304" pitchFamily="18" charset="0"/>
                </a:rPr>
                <a:t>（Ｃ要素の開発）</a:t>
              </a:r>
            </a:p>
            <a:p>
              <a:pPr eaLnBrk="1" hangingPunct="1">
                <a:spcBef>
                  <a:spcPct val="0"/>
                </a:spcBef>
                <a:buFontTx/>
                <a:buNone/>
              </a:pPr>
              <a:r>
                <a:rPr lang="ja-JP" altLang="en-US" sz="800" i="1">
                  <a:solidFill>
                    <a:srgbClr val="000000"/>
                  </a:solidFill>
                  <a:latin typeface="Century" panose="02040604050505020304" pitchFamily="18" charset="0"/>
                </a:rPr>
                <a:t>○○分野について○年間の業務実績あり</a:t>
              </a:r>
            </a:p>
          </p:txBody>
        </p:sp>
        <p:sp>
          <p:nvSpPr>
            <p:cNvPr id="9322" name="Text Box 226">
              <a:extLst>
                <a:ext uri="{FF2B5EF4-FFF2-40B4-BE49-F238E27FC236}">
                  <a16:creationId xmlns:a16="http://schemas.microsoft.com/office/drawing/2014/main" id="{320B7152-06D0-872A-06A3-B04F9EA026F6}"/>
                </a:ext>
              </a:extLst>
            </p:cNvPr>
            <p:cNvSpPr txBox="1">
              <a:spLocks noChangeArrowheads="1"/>
            </p:cNvSpPr>
            <p:nvPr/>
          </p:nvSpPr>
          <p:spPr bwMode="auto">
            <a:xfrm>
              <a:off x="3536950" y="3285165"/>
              <a:ext cx="1575678" cy="465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5213" tIns="47605" rIns="95213"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800" i="1">
                  <a:solidFill>
                    <a:srgbClr val="000000"/>
                  </a:solidFill>
                  <a:latin typeface="Century" panose="02040604050505020304" pitchFamily="18" charset="0"/>
                </a:rPr>
                <a:t>（実証フィールドの提供）</a:t>
              </a:r>
              <a:endParaRPr lang="en-US" altLang="ja-JP" sz="800" i="1">
                <a:solidFill>
                  <a:srgbClr val="000000"/>
                </a:solidFill>
                <a:latin typeface="Century" panose="02040604050505020304" pitchFamily="18" charset="0"/>
              </a:endParaRPr>
            </a:p>
            <a:p>
              <a:pPr eaLnBrk="1" hangingPunct="1">
                <a:spcBef>
                  <a:spcPct val="0"/>
                </a:spcBef>
                <a:buFontTx/>
                <a:buNone/>
              </a:pPr>
              <a:r>
                <a:rPr lang="ja-JP" altLang="en-US" sz="800" i="1">
                  <a:solidFill>
                    <a:srgbClr val="000000"/>
                  </a:solidFill>
                  <a:latin typeface="Century" panose="02040604050505020304" pitchFamily="18" charset="0"/>
                </a:rPr>
                <a:t>○○の実証に適した○○地区を</a:t>
              </a:r>
              <a:endParaRPr lang="en-US" altLang="ja-JP" sz="800" i="1">
                <a:solidFill>
                  <a:srgbClr val="000000"/>
                </a:solidFill>
                <a:latin typeface="Century" panose="02040604050505020304" pitchFamily="18" charset="0"/>
              </a:endParaRPr>
            </a:p>
            <a:p>
              <a:pPr eaLnBrk="1" hangingPunct="1">
                <a:spcBef>
                  <a:spcPct val="0"/>
                </a:spcBef>
                <a:buFontTx/>
                <a:buNone/>
              </a:pPr>
              <a:r>
                <a:rPr lang="ja-JP" altLang="en-US" sz="800" i="1">
                  <a:solidFill>
                    <a:srgbClr val="000000"/>
                  </a:solidFill>
                  <a:latin typeface="Century" panose="02040604050505020304" pitchFamily="18" charset="0"/>
                </a:rPr>
                <a:t>実証フィールドとして提供</a:t>
              </a:r>
            </a:p>
          </p:txBody>
        </p:sp>
        <p:sp>
          <p:nvSpPr>
            <p:cNvPr id="9323" name="Line 270">
              <a:extLst>
                <a:ext uri="{FF2B5EF4-FFF2-40B4-BE49-F238E27FC236}">
                  <a16:creationId xmlns:a16="http://schemas.microsoft.com/office/drawing/2014/main" id="{5126506E-D111-CB54-0345-E82873CE251E}"/>
                </a:ext>
              </a:extLst>
            </p:cNvPr>
            <p:cNvSpPr>
              <a:spLocks noChangeShapeType="1"/>
            </p:cNvSpPr>
            <p:nvPr/>
          </p:nvSpPr>
          <p:spPr bwMode="auto">
            <a:xfrm>
              <a:off x="1360488" y="2119313"/>
              <a:ext cx="1465262" cy="95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6168" name="Text Box 31">
            <a:extLst>
              <a:ext uri="{FF2B5EF4-FFF2-40B4-BE49-F238E27FC236}">
                <a16:creationId xmlns:a16="http://schemas.microsoft.com/office/drawing/2014/main" id="{B0C26B27-00CA-0A4C-2576-FFCE8A8984C4}"/>
              </a:ext>
            </a:extLst>
          </p:cNvPr>
          <p:cNvSpPr txBox="1">
            <a:spLocks noChangeArrowheads="1"/>
          </p:cNvSpPr>
          <p:nvPr/>
        </p:nvSpPr>
        <p:spPr bwMode="auto">
          <a:xfrm>
            <a:off x="5133975" y="366713"/>
            <a:ext cx="5003800" cy="4733925"/>
          </a:xfrm>
          <a:prstGeom prst="rect">
            <a:avLst/>
          </a:prstGeom>
          <a:noFill/>
          <a:ln>
            <a:noFill/>
          </a:ln>
        </p:spPr>
        <p:txBody>
          <a:bodyPr lIns="95218" tIns="47610" rIns="95218" bIns="47610">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defRPr/>
            </a:pPr>
            <a:r>
              <a:rPr lang="ja-JP" altLang="en-US" sz="1050" b="1" dirty="0">
                <a:latin typeface="Century" panose="02040604050505020304" pitchFamily="18" charset="0"/>
              </a:rPr>
              <a:t>③</a:t>
            </a:r>
            <a:r>
              <a:rPr lang="en-US" altLang="ja-JP" sz="1050" b="1" dirty="0">
                <a:latin typeface="Century" panose="02040604050505020304" pitchFamily="18" charset="0"/>
              </a:rPr>
              <a:t>【</a:t>
            </a:r>
            <a:r>
              <a:rPr lang="ja-JP" altLang="en-US" sz="1050" b="1" dirty="0">
                <a:latin typeface="Century" panose="02040604050505020304" pitchFamily="18" charset="0"/>
              </a:rPr>
              <a:t>事業化・普及の見込み</a:t>
            </a:r>
            <a:r>
              <a:rPr lang="en-US" altLang="ja-JP" sz="1050" b="1" dirty="0">
                <a:latin typeface="Century" panose="02040604050505020304" pitchFamily="18" charset="0"/>
              </a:rPr>
              <a:t>】</a:t>
            </a:r>
          </a:p>
          <a:p>
            <a:pPr eaLnBrk="1" hangingPunct="1">
              <a:spcBef>
                <a:spcPct val="0"/>
              </a:spcBef>
              <a:buFontTx/>
              <a:buNone/>
              <a:defRPr/>
            </a:pPr>
            <a:r>
              <a:rPr lang="en-US" altLang="ja-JP" sz="1050" dirty="0">
                <a:latin typeface="Century" panose="02040604050505020304" pitchFamily="18" charset="0"/>
              </a:rPr>
              <a:t>○</a:t>
            </a:r>
            <a:r>
              <a:rPr lang="ja-JP" altLang="en-US" sz="1050" dirty="0">
                <a:latin typeface="Century" panose="02040604050505020304" pitchFamily="18" charset="0"/>
              </a:rPr>
              <a:t>事業化計画</a:t>
            </a:r>
            <a:endParaRPr lang="en-US" altLang="ja-JP" sz="1050" dirty="0">
              <a:latin typeface="Century" panose="02040604050505020304" pitchFamily="18" charset="0"/>
            </a:endParaRPr>
          </a:p>
          <a:p>
            <a:pPr eaLnBrk="1" hangingPunct="1">
              <a:spcBef>
                <a:spcPct val="0"/>
              </a:spcBef>
              <a:buFontTx/>
              <a:buNone/>
              <a:defRPr/>
            </a:pPr>
            <a:r>
              <a:rPr lang="ja-JP" altLang="en-US" sz="1050" dirty="0">
                <a:latin typeface="Century" panose="02040604050505020304" pitchFamily="18" charset="0"/>
              </a:rPr>
              <a:t> </a:t>
            </a:r>
            <a:endParaRPr lang="en-US" altLang="ja-JP" sz="1050" dirty="0">
              <a:latin typeface="Century" panose="02040604050505020304" pitchFamily="18" charset="0"/>
            </a:endParaRPr>
          </a:p>
          <a:p>
            <a:pPr eaLnBrk="1" hangingPunct="1">
              <a:spcBef>
                <a:spcPct val="0"/>
              </a:spcBef>
              <a:buFontTx/>
              <a:buNone/>
              <a:defRPr/>
            </a:pPr>
            <a:endParaRPr lang="en-US" altLang="ja-JP" sz="1050" dirty="0">
              <a:solidFill>
                <a:srgbClr val="FF0000"/>
              </a:solidFill>
              <a:latin typeface="Century" panose="02040604050505020304" pitchFamily="18" charset="0"/>
            </a:endParaRPr>
          </a:p>
          <a:p>
            <a:pPr eaLnBrk="1" hangingPunct="1">
              <a:spcBef>
                <a:spcPct val="0"/>
              </a:spcBef>
              <a:buFontTx/>
              <a:buNone/>
              <a:defRPr/>
            </a:pPr>
            <a:r>
              <a:rPr lang="ja-JP" altLang="en-US" sz="1050" i="1" dirty="0">
                <a:solidFill>
                  <a:srgbClr val="FF0000"/>
                </a:solidFill>
                <a:latin typeface="Century" panose="02040604050505020304" pitchFamily="18" charset="0"/>
              </a:rPr>
              <a:t>事業化計画について、以下を参考に記載してください。また、</a:t>
            </a:r>
            <a:r>
              <a:rPr lang="ja-JP" altLang="en-US" sz="1050" b="1" i="1" u="sng" dirty="0">
                <a:solidFill>
                  <a:srgbClr val="FF0000"/>
                </a:solidFill>
                <a:latin typeface="Century" panose="02040604050505020304" pitchFamily="18" charset="0"/>
              </a:rPr>
              <a:t>事業終了後の社内体制・サプライヤー・ユーザー・規制当局等関係者との調整、工場立地場所、導入エリア、特許取得の方向性等を詳細に示したロードマップをご提出ください。</a:t>
            </a:r>
            <a:endParaRPr lang="en-US" altLang="ja-JP" sz="1050" b="1" i="1" u="sng" dirty="0">
              <a:solidFill>
                <a:srgbClr val="FF0000"/>
              </a:solidFill>
              <a:latin typeface="Century" panose="02040604050505020304" pitchFamily="18" charset="0"/>
            </a:endParaRPr>
          </a:p>
          <a:p>
            <a:pPr eaLnBrk="1" hangingPunct="1">
              <a:lnSpc>
                <a:spcPct val="90000"/>
              </a:lnSpc>
              <a:spcBef>
                <a:spcPct val="0"/>
              </a:spcBef>
              <a:buFontTx/>
              <a:buNone/>
              <a:defRPr/>
            </a:pPr>
            <a:r>
              <a:rPr lang="ja-JP" altLang="en-US" sz="1050" i="1" dirty="0">
                <a:solidFill>
                  <a:srgbClr val="FF0000"/>
                </a:solidFill>
                <a:latin typeface="Century" panose="02040604050505020304" pitchFamily="18" charset="0"/>
              </a:rPr>
              <a:t> ・ </a:t>
            </a:r>
            <a:r>
              <a:rPr lang="en-US" altLang="ja-JP" sz="1050" i="1" dirty="0">
                <a:solidFill>
                  <a:srgbClr val="FF0000"/>
                </a:solidFill>
                <a:latin typeface="Century" panose="02040604050505020304" pitchFamily="18" charset="0"/>
              </a:rPr>
              <a:t>20XX</a:t>
            </a:r>
            <a:r>
              <a:rPr lang="ja-JP" altLang="en-US" sz="1050" i="1" dirty="0">
                <a:solidFill>
                  <a:srgbClr val="FF0000"/>
                </a:solidFill>
                <a:latin typeface="Century" panose="02040604050505020304" pitchFamily="18" charset="0"/>
              </a:rPr>
              <a:t>年までに、○○の特許を出願／取得した上で、販売開始</a:t>
            </a:r>
            <a:endParaRPr lang="en-US" altLang="ja-JP" sz="1050" i="1" dirty="0">
              <a:solidFill>
                <a:srgbClr val="00B050"/>
              </a:solidFill>
              <a:latin typeface="Century" panose="02040604050505020304" pitchFamily="18" charset="0"/>
            </a:endParaRPr>
          </a:p>
          <a:p>
            <a:pPr eaLnBrk="1" hangingPunct="1">
              <a:lnSpc>
                <a:spcPct val="90000"/>
              </a:lnSpc>
              <a:spcBef>
                <a:spcPct val="0"/>
              </a:spcBef>
              <a:buFontTx/>
              <a:buNone/>
              <a:defRPr/>
            </a:pPr>
            <a:r>
              <a:rPr lang="ja-JP" altLang="en-US" sz="1050" i="1" dirty="0">
                <a:solidFill>
                  <a:srgbClr val="FF0000"/>
                </a:solidFill>
                <a:latin typeface="Century" panose="02040604050505020304" pitchFamily="18" charset="0"/>
              </a:rPr>
              <a:t> ・ </a:t>
            </a:r>
            <a:r>
              <a:rPr lang="en-US" altLang="ja-JP" sz="1050" i="1" dirty="0">
                <a:solidFill>
                  <a:srgbClr val="FF0000"/>
                </a:solidFill>
                <a:latin typeface="Century" panose="02040604050505020304" pitchFamily="18" charset="0"/>
              </a:rPr>
              <a:t>20YY</a:t>
            </a:r>
            <a:r>
              <a:rPr lang="ja-JP" altLang="en-US" sz="1050" i="1" dirty="0">
                <a:solidFill>
                  <a:srgbClr val="FF0000"/>
                </a:solidFill>
                <a:latin typeface="Century" panose="02040604050505020304" pitchFamily="18" charset="0"/>
              </a:rPr>
              <a:t>年までに、低コスト化、省力化を実施し、販売開始</a:t>
            </a:r>
          </a:p>
          <a:p>
            <a:pPr eaLnBrk="1" hangingPunct="1">
              <a:lnSpc>
                <a:spcPct val="90000"/>
              </a:lnSpc>
              <a:spcBef>
                <a:spcPct val="0"/>
              </a:spcBef>
              <a:buFontTx/>
              <a:buNone/>
              <a:defRPr/>
            </a:pPr>
            <a:r>
              <a:rPr lang="ja-JP" altLang="en-US" sz="1050" i="1" dirty="0">
                <a:solidFill>
                  <a:srgbClr val="FF0000"/>
                </a:solidFill>
                <a:latin typeface="Century" panose="02040604050505020304" pitchFamily="18" charset="0"/>
              </a:rPr>
              <a:t> ・ </a:t>
            </a:r>
            <a:r>
              <a:rPr lang="en-US" altLang="ja-JP" sz="1050" i="1" dirty="0">
                <a:solidFill>
                  <a:srgbClr val="FF0000"/>
                </a:solidFill>
                <a:latin typeface="Century" panose="02040604050505020304" pitchFamily="18" charset="0"/>
              </a:rPr>
              <a:t>20ZZ</a:t>
            </a:r>
            <a:r>
              <a:rPr lang="ja-JP" altLang="en-US" sz="1050" i="1" dirty="0">
                <a:solidFill>
                  <a:srgbClr val="FF0000"/>
                </a:solidFill>
                <a:latin typeface="Century" panose="02040604050505020304" pitchFamily="18" charset="0"/>
              </a:rPr>
              <a:t>年を目処とし、関連企業における販売ネットワークを核として、販売開始</a:t>
            </a:r>
            <a:endParaRPr lang="en-US" altLang="ja-JP" sz="1050" dirty="0">
              <a:latin typeface="Century" panose="02040604050505020304" pitchFamily="18" charset="0"/>
            </a:endParaRPr>
          </a:p>
          <a:p>
            <a:pPr eaLnBrk="1" hangingPunct="1">
              <a:lnSpc>
                <a:spcPct val="90000"/>
              </a:lnSpc>
              <a:spcBef>
                <a:spcPct val="0"/>
              </a:spcBef>
              <a:buFontTx/>
              <a:buNone/>
              <a:defRPr/>
            </a:pPr>
            <a:r>
              <a:rPr lang="ja-JP" altLang="en-US" sz="1050" dirty="0">
                <a:latin typeface="Century" panose="02040604050505020304" pitchFamily="18" charset="0"/>
              </a:rPr>
              <a:t>○事業展開における普及の見込み</a:t>
            </a:r>
            <a:endParaRPr lang="en-US" altLang="ja-JP" sz="1050" dirty="0">
              <a:latin typeface="Century" panose="02040604050505020304" pitchFamily="18" charset="0"/>
            </a:endParaRPr>
          </a:p>
          <a:p>
            <a:pPr eaLnBrk="1" hangingPunct="1">
              <a:lnSpc>
                <a:spcPct val="90000"/>
              </a:lnSpc>
              <a:spcBef>
                <a:spcPct val="0"/>
              </a:spcBef>
              <a:buFontTx/>
              <a:buNone/>
              <a:defRPr/>
            </a:pPr>
            <a:r>
              <a:rPr lang="ja-JP" altLang="en-US" sz="1050" i="1" dirty="0">
                <a:solidFill>
                  <a:srgbClr val="FF0000"/>
                </a:solidFill>
                <a:latin typeface="Century" panose="02040604050505020304" pitchFamily="18" charset="0"/>
              </a:rPr>
              <a:t>普及シナリオを想定するのに必要な以下のような情報を記載してください。普及のためにインフラ等が必要となる場合は、それらの導入コスト等についても記載してください。</a:t>
            </a:r>
            <a:endParaRPr lang="en-US" altLang="ja-JP" sz="1050" i="1" dirty="0">
              <a:solidFill>
                <a:srgbClr val="FF0000"/>
              </a:solidFill>
              <a:latin typeface="Century" panose="02040604050505020304" pitchFamily="18" charset="0"/>
            </a:endParaRPr>
          </a:p>
          <a:p>
            <a:pPr eaLnBrk="1" hangingPunct="1">
              <a:lnSpc>
                <a:spcPct val="90000"/>
              </a:lnSpc>
              <a:spcBef>
                <a:spcPct val="0"/>
              </a:spcBef>
              <a:buFontTx/>
              <a:buNone/>
              <a:defRPr/>
            </a:pPr>
            <a:r>
              <a:rPr lang="en-US" altLang="ja-JP" sz="1050" i="1" dirty="0">
                <a:solidFill>
                  <a:srgbClr val="FF0000"/>
                </a:solidFill>
                <a:latin typeface="Century" panose="02040604050505020304" pitchFamily="18" charset="0"/>
              </a:rPr>
              <a:t> </a:t>
            </a:r>
            <a:r>
              <a:rPr lang="ja-JP" altLang="en-US" sz="1050" i="1" dirty="0">
                <a:solidFill>
                  <a:srgbClr val="FF0000"/>
                </a:solidFill>
                <a:latin typeface="Century" panose="02040604050505020304" pitchFamily="18" charset="0"/>
              </a:rPr>
              <a:t>・対象市場規模、想定事業規模</a:t>
            </a:r>
            <a:endParaRPr lang="en-US" altLang="ja-JP" sz="1050" i="1" dirty="0">
              <a:solidFill>
                <a:srgbClr val="FF0000"/>
              </a:solidFill>
              <a:latin typeface="Century" panose="02040604050505020304" pitchFamily="18" charset="0"/>
            </a:endParaRPr>
          </a:p>
          <a:p>
            <a:pPr eaLnBrk="1" hangingPunct="1">
              <a:lnSpc>
                <a:spcPct val="90000"/>
              </a:lnSpc>
              <a:spcBef>
                <a:spcPct val="0"/>
              </a:spcBef>
              <a:buFontTx/>
              <a:buNone/>
              <a:defRPr/>
            </a:pPr>
            <a:r>
              <a:rPr lang="ja-JP" altLang="en-US" sz="1050" i="1" dirty="0">
                <a:solidFill>
                  <a:srgbClr val="FF0000"/>
                </a:solidFill>
                <a:latin typeface="Century" panose="02040604050505020304" pitchFamily="18" charset="0"/>
              </a:rPr>
              <a:t> ・導入コスト目標：○○万円</a:t>
            </a:r>
            <a:r>
              <a:rPr lang="en-US" altLang="ja-JP" sz="1050" i="1" dirty="0">
                <a:solidFill>
                  <a:srgbClr val="FF0000"/>
                </a:solidFill>
                <a:latin typeface="Century" panose="02040604050505020304" pitchFamily="18" charset="0"/>
              </a:rPr>
              <a:t>/kW</a:t>
            </a:r>
            <a:r>
              <a:rPr lang="ja-JP" altLang="en-US" sz="1050" i="1" dirty="0">
                <a:solidFill>
                  <a:srgbClr val="FF0000"/>
                </a:solidFill>
                <a:latin typeface="Century" panose="02040604050505020304" pitchFamily="18" charset="0"/>
              </a:rPr>
              <a:t>（従来品の価格：○○万円</a:t>
            </a:r>
            <a:r>
              <a:rPr lang="en-US" altLang="ja-JP" sz="1050" i="1" dirty="0">
                <a:solidFill>
                  <a:srgbClr val="FF0000"/>
                </a:solidFill>
                <a:latin typeface="Century" panose="02040604050505020304" pitchFamily="18" charset="0"/>
              </a:rPr>
              <a:t>/kW</a:t>
            </a:r>
            <a:r>
              <a:rPr lang="ja-JP" altLang="en-US" sz="1050" i="1" dirty="0">
                <a:solidFill>
                  <a:srgbClr val="FF0000"/>
                </a:solidFill>
                <a:latin typeface="Century" panose="02040604050505020304" pitchFamily="18" charset="0"/>
              </a:rPr>
              <a:t>）</a:t>
            </a:r>
            <a:endParaRPr lang="en-US" altLang="ja-JP" sz="1050" i="1" dirty="0">
              <a:solidFill>
                <a:srgbClr val="FF0000"/>
              </a:solidFill>
              <a:latin typeface="Century" panose="02040604050505020304" pitchFamily="18" charset="0"/>
            </a:endParaRPr>
          </a:p>
          <a:p>
            <a:pPr eaLnBrk="1" hangingPunct="1">
              <a:lnSpc>
                <a:spcPct val="90000"/>
              </a:lnSpc>
              <a:spcBef>
                <a:spcPct val="0"/>
              </a:spcBef>
              <a:buFontTx/>
              <a:buNone/>
              <a:defRPr/>
            </a:pPr>
            <a:r>
              <a:rPr lang="en-US" altLang="ja-JP" sz="1050" i="1" dirty="0">
                <a:solidFill>
                  <a:srgbClr val="FF0000"/>
                </a:solidFill>
                <a:latin typeface="Century" panose="02040604050505020304" pitchFamily="18" charset="0"/>
              </a:rPr>
              <a:t> </a:t>
            </a:r>
            <a:r>
              <a:rPr lang="ja-JP" altLang="en-US" sz="1050" i="1" dirty="0">
                <a:solidFill>
                  <a:srgbClr val="FF0000"/>
                </a:solidFill>
                <a:latin typeface="Century" panose="02040604050505020304" pitchFamily="18" charset="0"/>
              </a:rPr>
              <a:t>・運用コスト目標：○○万円</a:t>
            </a:r>
            <a:r>
              <a:rPr lang="en-US" altLang="ja-JP" sz="1050" i="1" dirty="0">
                <a:solidFill>
                  <a:srgbClr val="FF0000"/>
                </a:solidFill>
                <a:latin typeface="Century" panose="02040604050505020304" pitchFamily="18" charset="0"/>
              </a:rPr>
              <a:t>/kW</a:t>
            </a:r>
            <a:r>
              <a:rPr lang="ja-JP" altLang="en-US" sz="1050" i="1" dirty="0">
                <a:solidFill>
                  <a:srgbClr val="FF0000"/>
                </a:solidFill>
                <a:latin typeface="Century" panose="02040604050505020304" pitchFamily="18" charset="0"/>
              </a:rPr>
              <a:t>（従来品の価格：○○万円</a:t>
            </a:r>
            <a:r>
              <a:rPr lang="en-US" altLang="ja-JP" sz="1050" i="1" dirty="0">
                <a:solidFill>
                  <a:srgbClr val="FF0000"/>
                </a:solidFill>
                <a:latin typeface="Century" panose="02040604050505020304" pitchFamily="18" charset="0"/>
              </a:rPr>
              <a:t>/kW</a:t>
            </a:r>
            <a:r>
              <a:rPr lang="ja-JP" altLang="en-US" sz="1050" i="1" dirty="0">
                <a:solidFill>
                  <a:srgbClr val="FF0000"/>
                </a:solidFill>
                <a:latin typeface="Century" panose="02040604050505020304" pitchFamily="18" charset="0"/>
              </a:rPr>
              <a:t>）</a:t>
            </a:r>
            <a:endParaRPr lang="en-US" altLang="ja-JP" sz="1050" i="1" dirty="0">
              <a:solidFill>
                <a:srgbClr val="FF0000"/>
              </a:solidFill>
              <a:latin typeface="Century" panose="02040604050505020304" pitchFamily="18" charset="0"/>
            </a:endParaRPr>
          </a:p>
          <a:p>
            <a:pPr eaLnBrk="1" hangingPunct="1">
              <a:lnSpc>
                <a:spcPct val="90000"/>
              </a:lnSpc>
              <a:spcBef>
                <a:spcPct val="0"/>
              </a:spcBef>
              <a:buFontTx/>
              <a:buNone/>
              <a:defRPr/>
            </a:pPr>
            <a:r>
              <a:rPr lang="ja-JP" altLang="en-US" sz="1050" i="1" dirty="0">
                <a:solidFill>
                  <a:srgbClr val="FF0000"/>
                </a:solidFill>
                <a:latin typeface="Century" panose="02040604050505020304" pitchFamily="18" charset="0"/>
              </a:rPr>
              <a:t> ・製品単純回収年数：○年程度（導入コスト差額</a:t>
            </a:r>
            <a:r>
              <a:rPr lang="en-US" altLang="ja-JP" sz="1050" i="1" dirty="0">
                <a:solidFill>
                  <a:srgbClr val="FF0000"/>
                </a:solidFill>
                <a:latin typeface="Century" panose="02040604050505020304" pitchFamily="18" charset="0"/>
              </a:rPr>
              <a:t>÷</a:t>
            </a:r>
            <a:r>
              <a:rPr lang="ja-JP" altLang="en-US" sz="1050" i="1" dirty="0">
                <a:solidFill>
                  <a:srgbClr val="FF0000"/>
                </a:solidFill>
                <a:latin typeface="Century" panose="02040604050505020304" pitchFamily="18" charset="0"/>
              </a:rPr>
              <a:t>年間運用コスト差額）</a:t>
            </a:r>
            <a:endParaRPr lang="en-US" altLang="ja-JP" sz="1050" i="1" dirty="0">
              <a:solidFill>
                <a:srgbClr val="FF0000"/>
              </a:solidFill>
              <a:latin typeface="Century" panose="02040604050505020304" pitchFamily="18" charset="0"/>
            </a:endParaRPr>
          </a:p>
          <a:p>
            <a:pPr eaLnBrk="1" hangingPunct="1">
              <a:lnSpc>
                <a:spcPct val="90000"/>
              </a:lnSpc>
              <a:spcBef>
                <a:spcPct val="0"/>
              </a:spcBef>
              <a:buFontTx/>
              <a:buNone/>
              <a:defRPr/>
            </a:pPr>
            <a:r>
              <a:rPr lang="ja-JP" altLang="en-US" sz="1050" dirty="0">
                <a:latin typeface="Century" panose="02040604050505020304" pitchFamily="18" charset="0"/>
              </a:rPr>
              <a:t>○年度別販売見込み</a:t>
            </a:r>
            <a:endParaRPr lang="en-US" altLang="ja-JP" sz="1050" dirty="0">
              <a:latin typeface="Century" panose="02040604050505020304" pitchFamily="18" charset="0"/>
            </a:endParaRPr>
          </a:p>
          <a:p>
            <a:pPr eaLnBrk="1" hangingPunct="1">
              <a:lnSpc>
                <a:spcPct val="90000"/>
              </a:lnSpc>
              <a:spcBef>
                <a:spcPct val="0"/>
              </a:spcBef>
              <a:buFontTx/>
              <a:buNone/>
              <a:defRPr/>
            </a:pPr>
            <a:r>
              <a:rPr lang="ja-JP" altLang="en-US" sz="1050" i="1" dirty="0">
                <a:solidFill>
                  <a:srgbClr val="FF0000"/>
                </a:solidFill>
              </a:rPr>
              <a:t>注：複数の製品がある場合には、それぞれについて記載してください。</a:t>
            </a:r>
            <a:endParaRPr lang="en-US" altLang="ja-JP" sz="1050" i="1" dirty="0">
              <a:solidFill>
                <a:srgbClr val="FF0000"/>
              </a:solidFill>
            </a:endParaRPr>
          </a:p>
          <a:p>
            <a:pPr eaLnBrk="1" hangingPunct="1">
              <a:lnSpc>
                <a:spcPct val="90000"/>
              </a:lnSpc>
              <a:spcBef>
                <a:spcPct val="0"/>
              </a:spcBef>
              <a:buFontTx/>
              <a:buNone/>
              <a:defRPr/>
            </a:pPr>
            <a:endParaRPr lang="en-US" altLang="ja-JP" sz="1050" i="1" dirty="0">
              <a:solidFill>
                <a:srgbClr val="FF0000"/>
              </a:solidFill>
            </a:endParaRPr>
          </a:p>
          <a:p>
            <a:pPr eaLnBrk="1" hangingPunct="1">
              <a:lnSpc>
                <a:spcPct val="90000"/>
              </a:lnSpc>
              <a:spcBef>
                <a:spcPct val="0"/>
              </a:spcBef>
              <a:buFontTx/>
              <a:buNone/>
              <a:defRPr/>
            </a:pPr>
            <a:endParaRPr lang="ja-JP" altLang="en-US" sz="1050" dirty="0">
              <a:latin typeface="Century" panose="02040604050505020304" pitchFamily="18" charset="0"/>
            </a:endParaRPr>
          </a:p>
          <a:p>
            <a:pPr eaLnBrk="1" hangingPunct="1">
              <a:lnSpc>
                <a:spcPct val="90000"/>
              </a:lnSpc>
              <a:spcBef>
                <a:spcPct val="0"/>
              </a:spcBef>
              <a:buFontTx/>
              <a:buNone/>
              <a:defRPr/>
            </a:pPr>
            <a:endParaRPr lang="en-US" altLang="ja-JP" sz="1050" dirty="0">
              <a:solidFill>
                <a:srgbClr val="FF0000"/>
              </a:solidFill>
              <a:latin typeface="Century" panose="02040604050505020304" pitchFamily="18" charset="0"/>
            </a:endParaRPr>
          </a:p>
          <a:p>
            <a:pPr eaLnBrk="1" hangingPunct="1">
              <a:lnSpc>
                <a:spcPct val="90000"/>
              </a:lnSpc>
              <a:spcBef>
                <a:spcPct val="0"/>
              </a:spcBef>
              <a:buFontTx/>
              <a:buNone/>
              <a:defRPr/>
            </a:pPr>
            <a:endParaRPr lang="en-US" altLang="ja-JP" sz="1050" dirty="0">
              <a:latin typeface="Century" panose="02040604050505020304" pitchFamily="18" charset="0"/>
            </a:endParaRPr>
          </a:p>
          <a:p>
            <a:pPr eaLnBrk="1" hangingPunct="1">
              <a:lnSpc>
                <a:spcPct val="90000"/>
              </a:lnSpc>
              <a:spcBef>
                <a:spcPct val="0"/>
              </a:spcBef>
              <a:buFontTx/>
              <a:buNone/>
              <a:defRPr/>
            </a:pPr>
            <a:endParaRPr lang="en-US" altLang="ja-JP" sz="1050" dirty="0">
              <a:latin typeface="Century" panose="02040604050505020304" pitchFamily="18" charset="0"/>
            </a:endParaRPr>
          </a:p>
          <a:p>
            <a:pPr eaLnBrk="1" hangingPunct="1">
              <a:lnSpc>
                <a:spcPct val="90000"/>
              </a:lnSpc>
              <a:spcBef>
                <a:spcPct val="0"/>
              </a:spcBef>
              <a:buFontTx/>
              <a:buNone/>
              <a:defRPr/>
            </a:pPr>
            <a:endParaRPr lang="en-US" altLang="ja-JP" sz="1050" dirty="0">
              <a:latin typeface="Century" panose="02040604050505020304" pitchFamily="18" charset="0"/>
            </a:endParaRPr>
          </a:p>
          <a:p>
            <a:pPr eaLnBrk="1" hangingPunct="1">
              <a:lnSpc>
                <a:spcPct val="90000"/>
              </a:lnSpc>
              <a:spcBef>
                <a:spcPct val="0"/>
              </a:spcBef>
              <a:buFontTx/>
              <a:buNone/>
              <a:defRPr/>
            </a:pPr>
            <a:endParaRPr lang="en-US" altLang="ja-JP" sz="1050" dirty="0">
              <a:latin typeface="Century" panose="02040604050505020304" pitchFamily="18" charset="0"/>
            </a:endParaRPr>
          </a:p>
          <a:p>
            <a:pPr eaLnBrk="1" hangingPunct="1">
              <a:lnSpc>
                <a:spcPct val="90000"/>
              </a:lnSpc>
              <a:spcBef>
                <a:spcPts val="600"/>
              </a:spcBef>
              <a:buFontTx/>
              <a:buNone/>
              <a:defRPr/>
            </a:pPr>
            <a:r>
              <a:rPr lang="ja-JP" altLang="en-US" sz="1050" dirty="0">
                <a:latin typeface="ＭＳ Ｐゴシック" panose="020B0600070205080204" pitchFamily="50" charset="-128"/>
              </a:rPr>
              <a:t>○普及におけるリスク（課題・障害）</a:t>
            </a:r>
            <a:endParaRPr lang="en-US" altLang="ja-JP" sz="1050" i="1" dirty="0">
              <a:solidFill>
                <a:srgbClr val="FF0000"/>
              </a:solidFill>
              <a:latin typeface="ＭＳ Ｐゴシック" panose="020B0600070205080204" pitchFamily="50" charset="-128"/>
            </a:endParaRPr>
          </a:p>
          <a:p>
            <a:pPr eaLnBrk="1" hangingPunct="1">
              <a:lnSpc>
                <a:spcPct val="90000"/>
              </a:lnSpc>
              <a:spcBef>
                <a:spcPct val="0"/>
              </a:spcBef>
              <a:buFontTx/>
              <a:buNone/>
              <a:defRPr/>
            </a:pPr>
            <a:r>
              <a:rPr lang="ja-JP" altLang="en-US" sz="1050" i="1" dirty="0">
                <a:solidFill>
                  <a:srgbClr val="FF0000"/>
                </a:solidFill>
                <a:latin typeface="ＭＳ Ｐゴシック" panose="020B0600070205080204" pitchFamily="50" charset="-128"/>
              </a:rPr>
              <a:t> ・○○の法規制をクリアするために、△△に対しての更なる規制緩和が必要</a:t>
            </a:r>
            <a:endParaRPr lang="en-US" altLang="ja-JP" sz="1050" i="1" dirty="0">
              <a:solidFill>
                <a:srgbClr val="FF0000"/>
              </a:solidFill>
              <a:latin typeface="ＭＳ Ｐゴシック" panose="020B0600070205080204" pitchFamily="50" charset="-128"/>
            </a:endParaRPr>
          </a:p>
          <a:p>
            <a:pPr eaLnBrk="1" hangingPunct="1">
              <a:lnSpc>
                <a:spcPct val="90000"/>
              </a:lnSpc>
              <a:spcBef>
                <a:spcPct val="0"/>
              </a:spcBef>
              <a:buFontTx/>
              <a:buNone/>
              <a:defRPr/>
            </a:pPr>
            <a:r>
              <a:rPr lang="ja-JP" altLang="en-US" sz="1050" i="1" dirty="0">
                <a:solidFill>
                  <a:srgbClr val="FF0000"/>
                </a:solidFill>
                <a:latin typeface="ＭＳ Ｐゴシック" panose="020B0600070205080204" pitchFamily="50" charset="-128"/>
              </a:rPr>
              <a:t> ・○○のインフラ整備や周辺技術の普及等が必要</a:t>
            </a:r>
            <a:endParaRPr lang="en-US" altLang="ja-JP" sz="1050" i="1" dirty="0">
              <a:solidFill>
                <a:srgbClr val="FF0000"/>
              </a:solidFill>
              <a:latin typeface="ＭＳ Ｐゴシック" panose="020B0600070205080204" pitchFamily="50" charset="-128"/>
            </a:endParaRPr>
          </a:p>
          <a:p>
            <a:pPr eaLnBrk="1" hangingPunct="1">
              <a:lnSpc>
                <a:spcPct val="90000"/>
              </a:lnSpc>
              <a:spcBef>
                <a:spcPct val="0"/>
              </a:spcBef>
              <a:buFontTx/>
              <a:buNone/>
              <a:defRPr/>
            </a:pPr>
            <a:r>
              <a:rPr lang="ja-JP" altLang="en-US" sz="1050" i="1" dirty="0">
                <a:solidFill>
                  <a:srgbClr val="FF0000"/>
                </a:solidFill>
                <a:latin typeface="ＭＳ Ｐゴシック" panose="020B0600070205080204" pitchFamily="50" charset="-128"/>
              </a:rPr>
              <a:t> ・○○のコストが高く、新たなマーケットの掘り起こしが必要</a:t>
            </a:r>
            <a:endParaRPr lang="en-US" altLang="ja-JP" sz="1050" i="1" dirty="0">
              <a:solidFill>
                <a:srgbClr val="FF0000"/>
              </a:solidFill>
              <a:latin typeface="ＭＳ Ｐゴシック" panose="020B0600070205080204" pitchFamily="50" charset="-128"/>
            </a:endParaRPr>
          </a:p>
        </p:txBody>
      </p:sp>
      <p:graphicFrame>
        <p:nvGraphicFramePr>
          <p:cNvPr id="29" name="表 28">
            <a:extLst>
              <a:ext uri="{FF2B5EF4-FFF2-40B4-BE49-F238E27FC236}">
                <a16:creationId xmlns:a16="http://schemas.microsoft.com/office/drawing/2014/main" id="{C149760D-D404-8443-1300-E3D0FF6C3922}"/>
              </a:ext>
            </a:extLst>
          </p:cNvPr>
          <p:cNvGraphicFramePr>
            <a:graphicFrameLocks noGrp="1"/>
          </p:cNvGraphicFramePr>
          <p:nvPr/>
        </p:nvGraphicFramePr>
        <p:xfrm>
          <a:off x="5302250" y="760413"/>
          <a:ext cx="4779963" cy="258762"/>
        </p:xfrm>
        <a:graphic>
          <a:graphicData uri="http://schemas.openxmlformats.org/drawingml/2006/table">
            <a:tbl>
              <a:tblPr/>
              <a:tblGrid>
                <a:gridCol w="1664630">
                  <a:extLst>
                    <a:ext uri="{9D8B030D-6E8A-4147-A177-3AD203B41FA5}">
                      <a16:colId xmlns:a16="http://schemas.microsoft.com/office/drawing/2014/main" val="20000"/>
                    </a:ext>
                  </a:extLst>
                </a:gridCol>
                <a:gridCol w="3115333">
                  <a:extLst>
                    <a:ext uri="{9D8B030D-6E8A-4147-A177-3AD203B41FA5}">
                      <a16:colId xmlns:a16="http://schemas.microsoft.com/office/drawing/2014/main" val="20001"/>
                    </a:ext>
                  </a:extLst>
                </a:gridCol>
              </a:tblGrid>
              <a:tr h="25876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a:ln>
                            <a:noFill/>
                          </a:ln>
                          <a:solidFill>
                            <a:schemeClr val="accent2"/>
                          </a:solidFill>
                          <a:effectLst/>
                          <a:latin typeface="Arial" charset="0"/>
                          <a:ea typeface="ＭＳ Ｐゴシック" pitchFamily="50" charset="-128"/>
                        </a:rPr>
                        <a:t>事業化を担う主たる事業者</a:t>
                      </a:r>
                      <a:endParaRPr kumimoji="1" lang="en-US" altLang="ja-JP" sz="1000" b="0" i="0" u="none" strike="noStrike" cap="none" normalizeH="0" baseline="0" dirty="0">
                        <a:ln>
                          <a:noFill/>
                        </a:ln>
                        <a:solidFill>
                          <a:schemeClr val="accent2"/>
                        </a:solidFill>
                        <a:effectLst/>
                        <a:latin typeface="Arial" charset="0"/>
                        <a:ea typeface="ＭＳ Ｐゴシック" pitchFamily="50" charset="-128"/>
                      </a:endParaRPr>
                    </a:p>
                  </a:txBody>
                  <a:tcPr marL="91461" marR="91461" marT="45392" marB="4539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cap="none" normalizeH="0" baseline="0" dirty="0">
                          <a:ln>
                            <a:noFill/>
                          </a:ln>
                          <a:solidFill>
                            <a:schemeClr val="accent2"/>
                          </a:solidFill>
                          <a:effectLst/>
                          <a:latin typeface="Arial" charset="0"/>
                          <a:ea typeface="ＭＳ Ｐゴシック" pitchFamily="50" charset="-128"/>
                        </a:rPr>
                        <a:t>事業化を主に担う事業者名を記載してください。</a:t>
                      </a:r>
                    </a:p>
                  </a:txBody>
                  <a:tcPr marL="91461" marR="91461" marT="45392" marB="4539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0"/>
                  </a:ext>
                </a:extLst>
              </a:tr>
            </a:tbl>
          </a:graphicData>
        </a:graphic>
      </p:graphicFrame>
      <p:graphicFrame>
        <p:nvGraphicFramePr>
          <p:cNvPr id="30" name="表 29">
            <a:extLst>
              <a:ext uri="{FF2B5EF4-FFF2-40B4-BE49-F238E27FC236}">
                <a16:creationId xmlns:a16="http://schemas.microsoft.com/office/drawing/2014/main" id="{3CD5E984-1FCA-9543-AF1F-105E29161A08}"/>
              </a:ext>
            </a:extLst>
          </p:cNvPr>
          <p:cNvGraphicFramePr>
            <a:graphicFrameLocks noGrp="1"/>
          </p:cNvGraphicFramePr>
          <p:nvPr/>
        </p:nvGraphicFramePr>
        <p:xfrm>
          <a:off x="5353050" y="5221288"/>
          <a:ext cx="4676775" cy="242888"/>
        </p:xfrm>
        <a:graphic>
          <a:graphicData uri="http://schemas.openxmlformats.org/drawingml/2006/table">
            <a:tbl>
              <a:tblPr/>
              <a:tblGrid>
                <a:gridCol w="3654750">
                  <a:extLst>
                    <a:ext uri="{9D8B030D-6E8A-4147-A177-3AD203B41FA5}">
                      <a16:colId xmlns:a16="http://schemas.microsoft.com/office/drawing/2014/main" val="20000"/>
                    </a:ext>
                  </a:extLst>
                </a:gridCol>
                <a:gridCol w="1022025">
                  <a:extLst>
                    <a:ext uri="{9D8B030D-6E8A-4147-A177-3AD203B41FA5}">
                      <a16:colId xmlns:a16="http://schemas.microsoft.com/office/drawing/2014/main" val="20001"/>
                    </a:ext>
                  </a:extLst>
                </a:gridCol>
              </a:tblGrid>
              <a:tr h="24288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開発品</a:t>
                      </a:r>
                      <a:r>
                        <a:rPr kumimoji="1" lang="ja-JP" altLang="en-US" sz="1000" b="0" i="1"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（装置</a:t>
                      </a:r>
                      <a:r>
                        <a:rPr kumimoji="1" lang="en-US" altLang="ja-JP" sz="1000" b="0" i="1"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a:t>
                      </a:r>
                      <a:r>
                        <a:rPr kumimoji="1" lang="ja-JP" altLang="en-US" sz="1000" b="0" i="1"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システム）</a:t>
                      </a:r>
                      <a:r>
                        <a:rPr kumimoji="1" lang="en-US" altLang="ja-JP" sz="10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1</a:t>
                      </a:r>
                      <a:r>
                        <a:rPr kumimoji="1" lang="ja-JP" altLang="en-US" sz="10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台当たりの</a:t>
                      </a:r>
                      <a:r>
                        <a:rPr kumimoji="1" lang="en-US" altLang="ja-JP" sz="10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CO2</a:t>
                      </a:r>
                      <a:r>
                        <a:rPr kumimoji="1" lang="ja-JP" altLang="en-US" sz="10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削減量（</a:t>
                      </a:r>
                      <a:r>
                        <a:rPr kumimoji="1" lang="en-US" altLang="ja-JP" sz="10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t-CO2/</a:t>
                      </a:r>
                      <a:r>
                        <a:rPr kumimoji="1" lang="ja-JP" altLang="en-US" sz="10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台・年）</a:t>
                      </a:r>
                    </a:p>
                  </a:txBody>
                  <a:tcPr marL="91430" marR="91430" marT="45244" marB="452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Arial" charset="0"/>
                        <a:ea typeface="ＭＳ Ｐゴシック" pitchFamily="50" charset="-128"/>
                      </a:endParaRPr>
                    </a:p>
                  </a:txBody>
                  <a:tcPr marL="91430" marR="91430" marT="45244" marB="452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0"/>
                  </a:ext>
                </a:extLst>
              </a:tr>
            </a:tbl>
          </a:graphicData>
        </a:graphic>
      </p:graphicFrame>
      <p:sp>
        <p:nvSpPr>
          <p:cNvPr id="32" name="Text Box 11">
            <a:extLst>
              <a:ext uri="{FF2B5EF4-FFF2-40B4-BE49-F238E27FC236}">
                <a16:creationId xmlns:a16="http://schemas.microsoft.com/office/drawing/2014/main" id="{6FED1974-F598-E301-6D32-F6FC8D6BA3D7}"/>
              </a:ext>
            </a:extLst>
          </p:cNvPr>
          <p:cNvSpPr txBox="1">
            <a:spLocks noChangeArrowheads="1"/>
          </p:cNvSpPr>
          <p:nvPr/>
        </p:nvSpPr>
        <p:spPr bwMode="auto">
          <a:xfrm>
            <a:off x="8342313" y="223838"/>
            <a:ext cx="1795462" cy="254000"/>
          </a:xfrm>
          <a:prstGeom prst="rect">
            <a:avLst/>
          </a:prstGeom>
          <a:noFill/>
          <a:ln w="9525">
            <a:solidFill>
              <a:schemeClr val="tx1"/>
            </a:solidFill>
            <a:prstDash val="dash"/>
            <a:miter lim="800000"/>
            <a:headEnd/>
            <a:tailEnd/>
          </a:ln>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defRPr/>
            </a:pPr>
            <a:r>
              <a:rPr lang="en-US" altLang="ja-JP" sz="1050" i="1" dirty="0"/>
              <a:t>※</a:t>
            </a:r>
            <a:r>
              <a:rPr lang="ja-JP" altLang="en-US" sz="1050" i="1" dirty="0"/>
              <a:t>　本頁は１頁に収めること。</a:t>
            </a:r>
          </a:p>
        </p:txBody>
      </p:sp>
      <p:graphicFrame>
        <p:nvGraphicFramePr>
          <p:cNvPr id="9242" name="Object 2">
            <a:extLst>
              <a:ext uri="{FF2B5EF4-FFF2-40B4-BE49-F238E27FC236}">
                <a16:creationId xmlns:a16="http://schemas.microsoft.com/office/drawing/2014/main" id="{77E98891-BC8C-B930-A0FF-88762E781300}"/>
              </a:ext>
            </a:extLst>
          </p:cNvPr>
          <p:cNvGraphicFramePr>
            <a:graphicFrameLocks noChangeAspect="1"/>
          </p:cNvGraphicFramePr>
          <p:nvPr>
            <p:extLst>
              <p:ext uri="{D42A27DB-BD31-4B8C-83A1-F6EECF244321}">
                <p14:modId xmlns:p14="http://schemas.microsoft.com/office/powerpoint/2010/main" val="3104657440"/>
              </p:ext>
            </p:extLst>
          </p:nvPr>
        </p:nvGraphicFramePr>
        <p:xfrm>
          <a:off x="390525" y="5003800"/>
          <a:ext cx="4865688" cy="1820863"/>
        </p:xfrm>
        <a:graphic>
          <a:graphicData uri="http://schemas.openxmlformats.org/presentationml/2006/ole">
            <mc:AlternateContent xmlns:mc="http://schemas.openxmlformats.org/markup-compatibility/2006">
              <mc:Choice xmlns:v="urn:schemas-microsoft-com:vml" Requires="v">
                <p:oleObj name="Worksheet" r:id="rId3" imgW="4038911" imgH="1705148" progId="Excel.Sheet.8">
                  <p:embed/>
                </p:oleObj>
              </mc:Choice>
              <mc:Fallback>
                <p:oleObj name="Worksheet" r:id="rId3" imgW="4038911" imgH="1705148" progId="Excel.Sheet.8">
                  <p:embed/>
                  <p:pic>
                    <p:nvPicPr>
                      <p:cNvPr id="0" name="Object 2"/>
                      <p:cNvPicPr>
                        <a:picLocks noChangeAspect="1" noChangeArrowheads="1"/>
                      </p:cNvPicPr>
                      <p:nvPr/>
                    </p:nvPicPr>
                    <p:blipFill>
                      <a:blip r:embed="rId4"/>
                      <a:srcRect/>
                      <a:stretch>
                        <a:fillRect/>
                      </a:stretch>
                    </p:blipFill>
                    <p:spPr bwMode="auto">
                      <a:xfrm>
                        <a:off x="390525" y="5003800"/>
                        <a:ext cx="4865688" cy="1820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 name="表 33">
            <a:extLst>
              <a:ext uri="{FF2B5EF4-FFF2-40B4-BE49-F238E27FC236}">
                <a16:creationId xmlns:a16="http://schemas.microsoft.com/office/drawing/2014/main" id="{FB080D26-E3FB-08C9-F5F6-CC79A5CB947A}"/>
              </a:ext>
            </a:extLst>
          </p:cNvPr>
          <p:cNvGraphicFramePr>
            <a:graphicFrameLocks noGrp="1"/>
          </p:cNvGraphicFramePr>
          <p:nvPr/>
        </p:nvGraphicFramePr>
        <p:xfrm>
          <a:off x="5349875" y="5468938"/>
          <a:ext cx="4676775" cy="242888"/>
        </p:xfrm>
        <a:graphic>
          <a:graphicData uri="http://schemas.openxmlformats.org/drawingml/2006/table">
            <a:tbl>
              <a:tblPr/>
              <a:tblGrid>
                <a:gridCol w="3654750">
                  <a:extLst>
                    <a:ext uri="{9D8B030D-6E8A-4147-A177-3AD203B41FA5}">
                      <a16:colId xmlns:a16="http://schemas.microsoft.com/office/drawing/2014/main" val="20000"/>
                    </a:ext>
                  </a:extLst>
                </a:gridCol>
                <a:gridCol w="1022025">
                  <a:extLst>
                    <a:ext uri="{9D8B030D-6E8A-4147-A177-3AD203B41FA5}">
                      <a16:colId xmlns:a16="http://schemas.microsoft.com/office/drawing/2014/main" val="20001"/>
                    </a:ext>
                  </a:extLst>
                </a:gridCol>
              </a:tblGrid>
              <a:tr h="24288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開発品</a:t>
                      </a:r>
                      <a:r>
                        <a:rPr kumimoji="1" lang="ja-JP" altLang="en-US" sz="1000" b="0" i="1"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（装置</a:t>
                      </a:r>
                      <a:r>
                        <a:rPr kumimoji="1" lang="en-US" altLang="ja-JP" sz="1000" b="0" i="1"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a:t>
                      </a:r>
                      <a:r>
                        <a:rPr kumimoji="1" lang="ja-JP" altLang="en-US" sz="1000" b="0" i="1"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システム）</a:t>
                      </a:r>
                      <a:r>
                        <a:rPr kumimoji="1" lang="ja-JP" altLang="en-US" sz="10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の耐用年数（年）</a:t>
                      </a:r>
                    </a:p>
                  </a:txBody>
                  <a:tcPr marL="91430" marR="91430" marT="45244" marB="452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Arial" charset="0"/>
                        <a:ea typeface="ＭＳ Ｐゴシック" pitchFamily="50" charset="-128"/>
                      </a:endParaRPr>
                    </a:p>
                  </a:txBody>
                  <a:tcPr marL="91430" marR="91430" marT="45244" marB="4524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0"/>
                  </a:ext>
                </a:extLst>
              </a:tr>
            </a:tbl>
          </a:graphicData>
        </a:graphic>
      </p:graphicFrame>
      <p:sp>
        <p:nvSpPr>
          <p:cNvPr id="35" name="星 7 34">
            <a:extLst>
              <a:ext uri="{FF2B5EF4-FFF2-40B4-BE49-F238E27FC236}">
                <a16:creationId xmlns:a16="http://schemas.microsoft.com/office/drawing/2014/main" id="{83B566B3-422F-6452-0A0B-9570F4372CC4}"/>
              </a:ext>
            </a:extLst>
          </p:cNvPr>
          <p:cNvSpPr/>
          <p:nvPr/>
        </p:nvSpPr>
        <p:spPr bwMode="auto">
          <a:xfrm flipH="1">
            <a:off x="10063163" y="11113"/>
            <a:ext cx="198437" cy="198437"/>
          </a:xfrm>
          <a:prstGeom prst="star7">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p:spPr>
        <p:txBody>
          <a:bodyPr wrap="none" anchor="ctr"/>
          <a:lstStyle/>
          <a:p>
            <a:pPr eaLnBrk="1" hangingPunct="1">
              <a:defRPr/>
            </a:pPr>
            <a:endParaRPr lang="ja-JP" altLang="en-US">
              <a:latin typeface="Arial" charset="0"/>
            </a:endParaRPr>
          </a:p>
        </p:txBody>
      </p:sp>
      <p:sp>
        <p:nvSpPr>
          <p:cNvPr id="9252" name="スライド番号プレースホルダー 1">
            <a:extLst>
              <a:ext uri="{FF2B5EF4-FFF2-40B4-BE49-F238E27FC236}">
                <a16:creationId xmlns:a16="http://schemas.microsoft.com/office/drawing/2014/main" id="{47CFA941-866A-0BB6-3DFC-2F78306C9CF5}"/>
              </a:ext>
            </a:extLst>
          </p:cNvPr>
          <p:cNvSpPr txBox="1">
            <a:spLocks/>
          </p:cNvSpPr>
          <p:nvPr/>
        </p:nvSpPr>
        <p:spPr bwMode="auto">
          <a:xfrm>
            <a:off x="9837738" y="6929438"/>
            <a:ext cx="487362" cy="500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779" tIns="49890" rIns="99779" bIns="49890"/>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r" eaLnBrk="1" hangingPunct="1">
              <a:spcBef>
                <a:spcPct val="0"/>
              </a:spcBef>
              <a:buFontTx/>
              <a:buNone/>
            </a:pPr>
            <a:fld id="{E3EB8420-53C9-4C85-ABEC-DE0190CD6BA3}" type="slidenum">
              <a:rPr lang="en-US" altLang="ja-JP" sz="1500"/>
              <a:pPr algn="r" eaLnBrk="1" hangingPunct="1">
                <a:spcBef>
                  <a:spcPct val="0"/>
                </a:spcBef>
                <a:buFontTx/>
                <a:buNone/>
              </a:pPr>
              <a:t>5</a:t>
            </a:fld>
            <a:endParaRPr lang="en-US" altLang="ja-JP" sz="1500"/>
          </a:p>
        </p:txBody>
      </p:sp>
      <p:graphicFrame>
        <p:nvGraphicFramePr>
          <p:cNvPr id="3" name="表 2">
            <a:extLst>
              <a:ext uri="{FF2B5EF4-FFF2-40B4-BE49-F238E27FC236}">
                <a16:creationId xmlns:a16="http://schemas.microsoft.com/office/drawing/2014/main" id="{BFE95D71-8C08-1E01-22E1-C2A74C7C9335}"/>
              </a:ext>
            </a:extLst>
          </p:cNvPr>
          <p:cNvGraphicFramePr>
            <a:graphicFrameLocks noGrp="1"/>
          </p:cNvGraphicFramePr>
          <p:nvPr/>
        </p:nvGraphicFramePr>
        <p:xfrm>
          <a:off x="5384800" y="3292475"/>
          <a:ext cx="4657724" cy="998539"/>
        </p:xfrm>
        <a:graphic>
          <a:graphicData uri="http://schemas.openxmlformats.org/drawingml/2006/table">
            <a:tbl>
              <a:tblPr/>
              <a:tblGrid>
                <a:gridCol w="1309577">
                  <a:extLst>
                    <a:ext uri="{9D8B030D-6E8A-4147-A177-3AD203B41FA5}">
                      <a16:colId xmlns:a16="http://schemas.microsoft.com/office/drawing/2014/main" val="20000"/>
                    </a:ext>
                  </a:extLst>
                </a:gridCol>
                <a:gridCol w="1116049">
                  <a:extLst>
                    <a:ext uri="{9D8B030D-6E8A-4147-A177-3AD203B41FA5}">
                      <a16:colId xmlns:a16="http://schemas.microsoft.com/office/drawing/2014/main" val="20001"/>
                    </a:ext>
                  </a:extLst>
                </a:gridCol>
                <a:gridCol w="1116049">
                  <a:extLst>
                    <a:ext uri="{9D8B030D-6E8A-4147-A177-3AD203B41FA5}">
                      <a16:colId xmlns:a16="http://schemas.microsoft.com/office/drawing/2014/main" val="20002"/>
                    </a:ext>
                  </a:extLst>
                </a:gridCol>
                <a:gridCol w="1116049">
                  <a:extLst>
                    <a:ext uri="{9D8B030D-6E8A-4147-A177-3AD203B41FA5}">
                      <a16:colId xmlns:a16="http://schemas.microsoft.com/office/drawing/2014/main" val="20003"/>
                    </a:ext>
                  </a:extLst>
                </a:gridCol>
              </a:tblGrid>
              <a:tr h="3129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Arial" charset="0"/>
                          <a:ea typeface="ＭＳ Ｐゴシック" pitchFamily="50" charset="-128"/>
                        </a:rPr>
                        <a:t>年度</a:t>
                      </a:r>
                    </a:p>
                  </a:txBody>
                  <a:tcPr marL="91469" marR="91469" marT="45640" marB="456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700" b="0" i="1" u="none" strike="noStrike" cap="none" normalizeH="0" baseline="0" dirty="0">
                          <a:ln>
                            <a:noFill/>
                          </a:ln>
                          <a:solidFill>
                            <a:schemeClr val="tx1"/>
                          </a:solidFill>
                          <a:effectLst/>
                          <a:latin typeface="Arial" charset="0"/>
                          <a:ea typeface="ＭＳ Ｐゴシック" pitchFamily="50" charset="-128"/>
                        </a:rPr>
                        <a:t>20</a:t>
                      </a:r>
                      <a:r>
                        <a:rPr kumimoji="1" lang="ja-JP" altLang="en-US" sz="700" b="0" i="1" u="none" strike="noStrike" cap="none" normalizeH="0" baseline="0" dirty="0">
                          <a:ln>
                            <a:noFill/>
                          </a:ln>
                          <a:solidFill>
                            <a:schemeClr val="tx1"/>
                          </a:solidFill>
                          <a:effectLst/>
                          <a:latin typeface="Arial" charset="0"/>
                          <a:ea typeface="ＭＳ Ｐゴシック" pitchFamily="50" charset="-128"/>
                        </a:rPr>
                        <a:t>●●</a:t>
                      </a:r>
                      <a:endParaRPr kumimoji="1" lang="en-US" altLang="ja-JP" sz="700" b="0" i="1" u="none" strike="noStrike" cap="none" normalizeH="0" baseline="0" dirty="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700" b="0" i="1" u="none" strike="noStrike" cap="none" normalizeH="0" baseline="0" dirty="0">
                          <a:ln>
                            <a:noFill/>
                          </a:ln>
                          <a:solidFill>
                            <a:schemeClr val="tx1"/>
                          </a:solidFill>
                          <a:effectLst/>
                          <a:latin typeface="Arial" charset="0"/>
                          <a:ea typeface="ＭＳ Ｐゴシック" pitchFamily="50" charset="-128"/>
                        </a:rPr>
                        <a:t>（販売開始年度を記載）</a:t>
                      </a:r>
                    </a:p>
                  </a:txBody>
                  <a:tcPr marL="91469" marR="91469" marT="45640" marB="456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900" b="0" i="0" u="none" strike="noStrike" cap="none" normalizeH="0" baseline="0" dirty="0">
                          <a:ln>
                            <a:noFill/>
                          </a:ln>
                          <a:solidFill>
                            <a:schemeClr val="tx1"/>
                          </a:solidFill>
                          <a:effectLst/>
                          <a:latin typeface="Arial" charset="0"/>
                          <a:ea typeface="ＭＳ Ｐゴシック" pitchFamily="50" charset="-128"/>
                        </a:rPr>
                        <a:t>2030</a:t>
                      </a:r>
                      <a:endParaRPr kumimoji="1" lang="ja-JP" altLang="en-US" sz="900" b="0" i="0" u="none" strike="noStrike" cap="none" normalizeH="0" baseline="0" dirty="0">
                        <a:ln>
                          <a:noFill/>
                        </a:ln>
                        <a:solidFill>
                          <a:schemeClr val="tx1"/>
                        </a:solidFill>
                        <a:effectLst/>
                        <a:latin typeface="Arial" charset="0"/>
                        <a:ea typeface="ＭＳ Ｐゴシック" pitchFamily="50" charset="-128"/>
                      </a:endParaRPr>
                    </a:p>
                  </a:txBody>
                  <a:tcPr marL="91469" marR="91469" marT="45640" marB="456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900" b="0" i="0" u="none" strike="noStrike" cap="none" normalizeH="0" baseline="0" dirty="0">
                          <a:ln>
                            <a:noFill/>
                          </a:ln>
                          <a:solidFill>
                            <a:schemeClr val="tx1"/>
                          </a:solidFill>
                          <a:effectLst/>
                          <a:latin typeface="Arial" charset="0"/>
                          <a:ea typeface="ＭＳ Ｐゴシック" pitchFamily="50" charset="-128"/>
                        </a:rPr>
                        <a:t>2050</a:t>
                      </a:r>
                      <a:endParaRPr kumimoji="1" lang="ja-JP" altLang="en-US" sz="900" b="0" i="0" u="none" strike="noStrike" cap="none" normalizeH="0" baseline="0" dirty="0">
                        <a:ln>
                          <a:noFill/>
                        </a:ln>
                        <a:solidFill>
                          <a:schemeClr val="tx1"/>
                        </a:solidFill>
                        <a:effectLst/>
                        <a:latin typeface="Arial" charset="0"/>
                        <a:ea typeface="ＭＳ Ｐゴシック" pitchFamily="50" charset="-128"/>
                      </a:endParaRPr>
                    </a:p>
                  </a:txBody>
                  <a:tcPr marL="91469" marR="91469" marT="45640" marB="456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2285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900" b="0" i="1" u="none" strike="noStrike" cap="none" normalizeH="0" baseline="0" dirty="0">
                          <a:ln>
                            <a:noFill/>
                          </a:ln>
                          <a:solidFill>
                            <a:srgbClr val="000000"/>
                          </a:solidFill>
                          <a:effectLst/>
                          <a:latin typeface="Arial" charset="0"/>
                          <a:ea typeface="ＭＳ Ｐゴシック" pitchFamily="50" charset="-128"/>
                        </a:rPr>
                        <a:t>目標販売台数（台）</a:t>
                      </a:r>
                    </a:p>
                  </a:txBody>
                  <a:tcPr marL="91469" marR="91469" marT="45640" marB="456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9" marR="91469" marT="45640" marB="456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9" marR="91469" marT="45640" marB="456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9" marR="91469" marT="45640" marB="456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1"/>
                  </a:ext>
                </a:extLst>
              </a:tr>
              <a:tr h="2285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900" b="0" i="1" u="none" strike="noStrike" cap="none" normalizeH="0" baseline="0" dirty="0">
                          <a:ln>
                            <a:noFill/>
                          </a:ln>
                          <a:solidFill>
                            <a:srgbClr val="000000"/>
                          </a:solidFill>
                          <a:effectLst/>
                          <a:latin typeface="Arial" charset="0"/>
                          <a:ea typeface="ＭＳ Ｐゴシック" pitchFamily="50" charset="-128"/>
                        </a:rPr>
                        <a:t>目標累積販売台（台）</a:t>
                      </a:r>
                    </a:p>
                  </a:txBody>
                  <a:tcPr marL="91469" marR="91469" marT="45640" marB="456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9" marR="91469" marT="45640" marB="456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9" marR="91469" marT="45640" marB="456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9" marR="91469" marT="45640" marB="456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2"/>
                  </a:ext>
                </a:extLst>
              </a:tr>
              <a:tr h="228538">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900" b="0" i="1" u="none" strike="noStrike" cap="none" normalizeH="0" baseline="0" dirty="0">
                          <a:ln>
                            <a:noFill/>
                          </a:ln>
                          <a:solidFill>
                            <a:srgbClr val="000000"/>
                          </a:solidFill>
                          <a:effectLst/>
                          <a:latin typeface="Arial" charset="0"/>
                          <a:ea typeface="ＭＳ Ｐゴシック" pitchFamily="50" charset="-128"/>
                        </a:rPr>
                        <a:t>目標販売価格（円</a:t>
                      </a:r>
                      <a:r>
                        <a:rPr kumimoji="1" lang="en-US" altLang="ja-JP" sz="900" b="0" i="1" u="none" strike="noStrike" cap="none" normalizeH="0" baseline="0" dirty="0">
                          <a:ln>
                            <a:noFill/>
                          </a:ln>
                          <a:solidFill>
                            <a:srgbClr val="000000"/>
                          </a:solidFill>
                          <a:effectLst/>
                          <a:latin typeface="Arial" charset="0"/>
                          <a:ea typeface="ＭＳ Ｐゴシック" pitchFamily="50" charset="-128"/>
                        </a:rPr>
                        <a:t>/</a:t>
                      </a:r>
                      <a:r>
                        <a:rPr kumimoji="1" lang="ja-JP" altLang="en-US" sz="900" b="0" i="1" u="none" strike="noStrike" cap="none" normalizeH="0" baseline="0" dirty="0">
                          <a:ln>
                            <a:noFill/>
                          </a:ln>
                          <a:solidFill>
                            <a:srgbClr val="000000"/>
                          </a:solidFill>
                          <a:effectLst/>
                          <a:latin typeface="Arial" charset="0"/>
                          <a:ea typeface="ＭＳ Ｐゴシック" pitchFamily="50" charset="-128"/>
                        </a:rPr>
                        <a:t>台）</a:t>
                      </a:r>
                    </a:p>
                  </a:txBody>
                  <a:tcPr marL="91469" marR="91469" marT="45640" marB="4564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9" marR="91469" marT="45640" marB="4564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9" marR="91469" marT="45640" marB="4564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9" marR="91469" marT="45640" marB="4564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3"/>
                  </a:ext>
                </a:extLst>
              </a:tr>
            </a:tbl>
          </a:graphicData>
        </a:graphic>
      </p:graphicFrame>
      <p:graphicFrame>
        <p:nvGraphicFramePr>
          <p:cNvPr id="4" name="表 3">
            <a:extLst>
              <a:ext uri="{FF2B5EF4-FFF2-40B4-BE49-F238E27FC236}">
                <a16:creationId xmlns:a16="http://schemas.microsoft.com/office/drawing/2014/main" id="{531DE1B0-FAFD-537C-7E39-2C74273FCBCF}"/>
              </a:ext>
            </a:extLst>
          </p:cNvPr>
          <p:cNvGraphicFramePr>
            <a:graphicFrameLocks noGrp="1"/>
          </p:cNvGraphicFramePr>
          <p:nvPr/>
        </p:nvGraphicFramePr>
        <p:xfrm>
          <a:off x="5302250" y="5846763"/>
          <a:ext cx="4799014" cy="1003300"/>
        </p:xfrm>
        <a:graphic>
          <a:graphicData uri="http://schemas.openxmlformats.org/drawingml/2006/table">
            <a:tbl>
              <a:tblPr/>
              <a:tblGrid>
                <a:gridCol w="1450942">
                  <a:extLst>
                    <a:ext uri="{9D8B030D-6E8A-4147-A177-3AD203B41FA5}">
                      <a16:colId xmlns:a16="http://schemas.microsoft.com/office/drawing/2014/main" val="20000"/>
                    </a:ext>
                  </a:extLst>
                </a:gridCol>
                <a:gridCol w="1116024">
                  <a:extLst>
                    <a:ext uri="{9D8B030D-6E8A-4147-A177-3AD203B41FA5}">
                      <a16:colId xmlns:a16="http://schemas.microsoft.com/office/drawing/2014/main" val="20001"/>
                    </a:ext>
                  </a:extLst>
                </a:gridCol>
                <a:gridCol w="1116024">
                  <a:extLst>
                    <a:ext uri="{9D8B030D-6E8A-4147-A177-3AD203B41FA5}">
                      <a16:colId xmlns:a16="http://schemas.microsoft.com/office/drawing/2014/main" val="20002"/>
                    </a:ext>
                  </a:extLst>
                </a:gridCol>
                <a:gridCol w="1116024">
                  <a:extLst>
                    <a:ext uri="{9D8B030D-6E8A-4147-A177-3AD203B41FA5}">
                      <a16:colId xmlns:a16="http://schemas.microsoft.com/office/drawing/2014/main" val="20003"/>
                    </a:ext>
                  </a:extLst>
                </a:gridCol>
              </a:tblGrid>
              <a:tr h="30457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Arial" charset="0"/>
                          <a:ea typeface="ＭＳ Ｐゴシック" pitchFamily="50" charset="-128"/>
                        </a:rPr>
                        <a:t>年度</a:t>
                      </a:r>
                    </a:p>
                  </a:txBody>
                  <a:tcPr marL="91467" marR="91467" marT="45572" marB="4557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700" b="0" i="1" u="none" strike="noStrike" cap="none" normalizeH="0" baseline="0" dirty="0">
                          <a:ln>
                            <a:noFill/>
                          </a:ln>
                          <a:solidFill>
                            <a:schemeClr val="tx1"/>
                          </a:solidFill>
                          <a:effectLst/>
                          <a:latin typeface="Arial" charset="0"/>
                          <a:ea typeface="ＭＳ Ｐゴシック" pitchFamily="50" charset="-128"/>
                        </a:rPr>
                        <a:t>20</a:t>
                      </a:r>
                      <a:r>
                        <a:rPr kumimoji="1" lang="ja-JP" altLang="en-US" sz="700" b="0" i="1" u="none" strike="noStrike" cap="none" normalizeH="0" baseline="0" dirty="0">
                          <a:ln>
                            <a:noFill/>
                          </a:ln>
                          <a:solidFill>
                            <a:schemeClr val="tx1"/>
                          </a:solidFill>
                          <a:effectLst/>
                          <a:latin typeface="Arial" charset="0"/>
                          <a:ea typeface="ＭＳ Ｐゴシック" pitchFamily="50" charset="-128"/>
                        </a:rPr>
                        <a:t>●●</a:t>
                      </a:r>
                      <a:endParaRPr kumimoji="1" lang="en-US" altLang="ja-JP" sz="700" b="0" i="1" u="none" strike="noStrike" cap="none" normalizeH="0" baseline="0" dirty="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700" b="0" i="1" u="none" strike="noStrike" cap="none" normalizeH="0" baseline="0" dirty="0">
                          <a:ln>
                            <a:noFill/>
                          </a:ln>
                          <a:solidFill>
                            <a:schemeClr val="tx1"/>
                          </a:solidFill>
                          <a:effectLst/>
                          <a:latin typeface="Arial" charset="0"/>
                          <a:ea typeface="ＭＳ Ｐゴシック" pitchFamily="50" charset="-128"/>
                        </a:rPr>
                        <a:t>（販売開始年度を記載）</a:t>
                      </a:r>
                    </a:p>
                  </a:txBody>
                  <a:tcPr marL="91467" marR="91467" marT="45572" marB="4557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900" b="0" i="0" u="none" strike="noStrike" cap="none" normalizeH="0" baseline="0" dirty="0">
                          <a:ln>
                            <a:noFill/>
                          </a:ln>
                          <a:solidFill>
                            <a:schemeClr val="tx1"/>
                          </a:solidFill>
                          <a:effectLst/>
                          <a:latin typeface="Arial" charset="0"/>
                          <a:ea typeface="ＭＳ Ｐゴシック" pitchFamily="50" charset="-128"/>
                        </a:rPr>
                        <a:t>2030</a:t>
                      </a:r>
                      <a:endParaRPr kumimoji="1" lang="ja-JP" altLang="en-US" sz="900" b="0" i="0" u="none" strike="noStrike" cap="none" normalizeH="0" baseline="0" dirty="0">
                        <a:ln>
                          <a:noFill/>
                        </a:ln>
                        <a:solidFill>
                          <a:schemeClr val="tx1"/>
                        </a:solidFill>
                        <a:effectLst/>
                        <a:latin typeface="Arial" charset="0"/>
                        <a:ea typeface="ＭＳ Ｐゴシック" pitchFamily="50" charset="-128"/>
                      </a:endParaRPr>
                    </a:p>
                  </a:txBody>
                  <a:tcPr marL="91467" marR="91467" marT="45572" marB="4557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900" b="0" i="0" u="none" strike="noStrike" cap="none" normalizeH="0" baseline="0" dirty="0">
                          <a:ln>
                            <a:noFill/>
                          </a:ln>
                          <a:solidFill>
                            <a:schemeClr val="tx1"/>
                          </a:solidFill>
                          <a:effectLst/>
                          <a:latin typeface="Arial" charset="0"/>
                          <a:ea typeface="ＭＳ Ｐゴシック" pitchFamily="50" charset="-128"/>
                        </a:rPr>
                        <a:t>2050</a:t>
                      </a:r>
                      <a:endParaRPr kumimoji="1" lang="ja-JP" altLang="en-US" sz="900" b="0" i="0" u="none" strike="noStrike" cap="none" normalizeH="0" baseline="0" dirty="0">
                        <a:ln>
                          <a:noFill/>
                        </a:ln>
                        <a:solidFill>
                          <a:schemeClr val="tx1"/>
                        </a:solidFill>
                        <a:effectLst/>
                        <a:latin typeface="Arial" charset="0"/>
                        <a:ea typeface="ＭＳ Ｐゴシック" pitchFamily="50" charset="-128"/>
                      </a:endParaRPr>
                    </a:p>
                  </a:txBody>
                  <a:tcPr marL="91467" marR="91467" marT="45572" marB="4557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22834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800" b="0" i="1" u="none" strike="noStrike" cap="none" normalizeH="0" baseline="0" dirty="0">
                          <a:ln>
                            <a:noFill/>
                          </a:ln>
                          <a:solidFill>
                            <a:srgbClr val="000000"/>
                          </a:solidFill>
                          <a:effectLst/>
                          <a:latin typeface="Arial" charset="0"/>
                          <a:ea typeface="ＭＳ Ｐゴシック" pitchFamily="50" charset="-128"/>
                        </a:rPr>
                        <a:t>CO2</a:t>
                      </a:r>
                      <a:r>
                        <a:rPr kumimoji="1" lang="ja-JP" altLang="en-US" sz="800" b="0" i="1" u="none" strike="noStrike" cap="none" normalizeH="0" baseline="0" dirty="0">
                          <a:ln>
                            <a:noFill/>
                          </a:ln>
                          <a:solidFill>
                            <a:srgbClr val="000000"/>
                          </a:solidFill>
                          <a:effectLst/>
                          <a:latin typeface="Arial" charset="0"/>
                          <a:ea typeface="ＭＳ Ｐゴシック" pitchFamily="50" charset="-128"/>
                        </a:rPr>
                        <a:t>削減量（万</a:t>
                      </a:r>
                      <a:r>
                        <a:rPr kumimoji="1" lang="ja-JP" altLang="en-US" sz="800" b="0" i="1" u="none" strike="noStrike" cap="none" normalizeH="0" baseline="0" dirty="0" err="1">
                          <a:ln>
                            <a:noFill/>
                          </a:ln>
                          <a:solidFill>
                            <a:srgbClr val="000000"/>
                          </a:solidFill>
                          <a:effectLst/>
                          <a:latin typeface="Arial" charset="0"/>
                          <a:ea typeface="ＭＳ Ｐゴシック" pitchFamily="50" charset="-128"/>
                        </a:rPr>
                        <a:t>ｔ</a:t>
                      </a:r>
                      <a:r>
                        <a:rPr kumimoji="1" lang="en-US" altLang="ja-JP" sz="800" b="0" i="1" u="none" strike="noStrike" cap="none" normalizeH="0" baseline="0" dirty="0">
                          <a:ln>
                            <a:noFill/>
                          </a:ln>
                          <a:solidFill>
                            <a:srgbClr val="000000"/>
                          </a:solidFill>
                          <a:effectLst/>
                          <a:latin typeface="Arial" charset="0"/>
                          <a:ea typeface="ＭＳ Ｐゴシック" pitchFamily="50" charset="-128"/>
                        </a:rPr>
                        <a:t>-</a:t>
                      </a:r>
                      <a:r>
                        <a:rPr kumimoji="1" lang="ja-JP" altLang="en-US" sz="800" b="0" i="1" u="none" strike="noStrike" cap="none" normalizeH="0" baseline="0" dirty="0">
                          <a:ln>
                            <a:noFill/>
                          </a:ln>
                          <a:solidFill>
                            <a:srgbClr val="000000"/>
                          </a:solidFill>
                          <a:effectLst/>
                          <a:latin typeface="Arial" charset="0"/>
                          <a:ea typeface="ＭＳ Ｐゴシック" pitchFamily="50" charset="-128"/>
                        </a:rPr>
                        <a:t>ＣＯ</a:t>
                      </a:r>
                      <a:r>
                        <a:rPr kumimoji="1" lang="en-US" altLang="ja-JP" sz="800" b="0" i="1" u="none" strike="noStrike" cap="none" normalizeH="0" baseline="0" dirty="0">
                          <a:ln>
                            <a:noFill/>
                          </a:ln>
                          <a:solidFill>
                            <a:srgbClr val="000000"/>
                          </a:solidFill>
                          <a:effectLst/>
                          <a:latin typeface="Arial" charset="0"/>
                          <a:ea typeface="ＭＳ Ｐゴシック" pitchFamily="50" charset="-128"/>
                        </a:rPr>
                        <a:t>2/</a:t>
                      </a:r>
                      <a:r>
                        <a:rPr kumimoji="1" lang="ja-JP" altLang="en-US" sz="800" b="0" i="1" u="none" strike="noStrike" cap="none" normalizeH="0" baseline="0" dirty="0">
                          <a:ln>
                            <a:noFill/>
                          </a:ln>
                          <a:solidFill>
                            <a:srgbClr val="000000"/>
                          </a:solidFill>
                          <a:effectLst/>
                          <a:latin typeface="Arial" charset="0"/>
                          <a:ea typeface="ＭＳ Ｐゴシック" pitchFamily="50" charset="-128"/>
                        </a:rPr>
                        <a:t>年）</a:t>
                      </a:r>
                    </a:p>
                  </a:txBody>
                  <a:tcPr marL="91467" marR="91467" marT="45572" marB="4557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7" marR="91467" marT="45572" marB="4557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7" marR="91467" marT="45572" marB="4557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7" marR="91467" marT="45572" marB="4557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1"/>
                  </a:ext>
                </a:extLst>
              </a:tr>
              <a:tr h="242036">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800" b="0" i="1" u="none" strike="noStrike" cap="none" normalizeH="0" baseline="0" dirty="0">
                          <a:ln>
                            <a:noFill/>
                          </a:ln>
                          <a:solidFill>
                            <a:srgbClr val="000000"/>
                          </a:solidFill>
                          <a:effectLst/>
                          <a:latin typeface="Arial" charset="0"/>
                          <a:ea typeface="ＭＳ Ｐゴシック" pitchFamily="50" charset="-128"/>
                        </a:rPr>
                        <a:t>累積</a:t>
                      </a:r>
                      <a:r>
                        <a:rPr kumimoji="1" lang="en-US" altLang="ja-JP" sz="800" b="0" i="1" u="none" strike="noStrike" cap="none" normalizeH="0" baseline="0" dirty="0">
                          <a:ln>
                            <a:noFill/>
                          </a:ln>
                          <a:solidFill>
                            <a:srgbClr val="000000"/>
                          </a:solidFill>
                          <a:effectLst/>
                          <a:latin typeface="Arial" charset="0"/>
                          <a:ea typeface="ＭＳ Ｐゴシック" pitchFamily="50" charset="-128"/>
                        </a:rPr>
                        <a:t>CO2</a:t>
                      </a:r>
                      <a:r>
                        <a:rPr kumimoji="1" lang="ja-JP" altLang="en-US" sz="800" b="0" i="1" u="none" strike="noStrike" cap="none" normalizeH="0" baseline="0" dirty="0">
                          <a:ln>
                            <a:noFill/>
                          </a:ln>
                          <a:solidFill>
                            <a:srgbClr val="000000"/>
                          </a:solidFill>
                          <a:effectLst/>
                          <a:latin typeface="Arial" charset="0"/>
                          <a:ea typeface="ＭＳ Ｐゴシック" pitchFamily="50" charset="-128"/>
                        </a:rPr>
                        <a:t>削減量（万</a:t>
                      </a:r>
                      <a:r>
                        <a:rPr kumimoji="1" lang="ja-JP" altLang="en-US" sz="800" b="0" i="1" u="none" strike="noStrike" cap="none" normalizeH="0" baseline="0" dirty="0" err="1">
                          <a:ln>
                            <a:noFill/>
                          </a:ln>
                          <a:solidFill>
                            <a:srgbClr val="000000"/>
                          </a:solidFill>
                          <a:effectLst/>
                          <a:latin typeface="Arial" charset="0"/>
                          <a:ea typeface="ＭＳ Ｐゴシック" pitchFamily="50" charset="-128"/>
                        </a:rPr>
                        <a:t>ｔ</a:t>
                      </a:r>
                      <a:r>
                        <a:rPr kumimoji="1" lang="en-US" altLang="ja-JP" sz="800" b="0" i="1" u="none" strike="noStrike" cap="none" normalizeH="0" baseline="0" dirty="0">
                          <a:ln>
                            <a:noFill/>
                          </a:ln>
                          <a:solidFill>
                            <a:srgbClr val="000000"/>
                          </a:solidFill>
                          <a:effectLst/>
                          <a:latin typeface="Arial" charset="0"/>
                          <a:ea typeface="ＭＳ Ｐゴシック" pitchFamily="50" charset="-128"/>
                        </a:rPr>
                        <a:t>-</a:t>
                      </a:r>
                      <a:r>
                        <a:rPr kumimoji="1" lang="ja-JP" altLang="en-US" sz="800" b="0" i="1" u="none" strike="noStrike" cap="none" normalizeH="0" baseline="0" dirty="0">
                          <a:ln>
                            <a:noFill/>
                          </a:ln>
                          <a:solidFill>
                            <a:srgbClr val="000000"/>
                          </a:solidFill>
                          <a:effectLst/>
                          <a:latin typeface="Arial" charset="0"/>
                          <a:ea typeface="ＭＳ Ｐゴシック" pitchFamily="50" charset="-128"/>
                        </a:rPr>
                        <a:t>ＣＯ</a:t>
                      </a:r>
                      <a:r>
                        <a:rPr kumimoji="1" lang="en-US" altLang="ja-JP" sz="800" b="0" i="1" u="none" strike="noStrike" cap="none" normalizeH="0" baseline="0" dirty="0">
                          <a:ln>
                            <a:noFill/>
                          </a:ln>
                          <a:solidFill>
                            <a:srgbClr val="000000"/>
                          </a:solidFill>
                          <a:effectLst/>
                          <a:latin typeface="Arial" charset="0"/>
                          <a:ea typeface="ＭＳ Ｐゴシック" pitchFamily="50" charset="-128"/>
                        </a:rPr>
                        <a:t>2</a:t>
                      </a:r>
                      <a:r>
                        <a:rPr kumimoji="1" lang="ja-JP" altLang="en-US" sz="800" b="0" i="1" u="none" strike="noStrike" cap="none" normalizeH="0" baseline="0" dirty="0">
                          <a:ln>
                            <a:noFill/>
                          </a:ln>
                          <a:solidFill>
                            <a:srgbClr val="000000"/>
                          </a:solidFill>
                          <a:effectLst/>
                          <a:latin typeface="Arial" charset="0"/>
                          <a:ea typeface="ＭＳ Ｐゴシック" pitchFamily="50" charset="-128"/>
                        </a:rPr>
                        <a:t>）</a:t>
                      </a:r>
                    </a:p>
                  </a:txBody>
                  <a:tcPr marL="91467" marR="91467" marT="45572" marB="4557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7" marR="91467" marT="45572" marB="4557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7" marR="91467" marT="45572" marB="4557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7" marR="91467" marT="45572" marB="4557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2"/>
                  </a:ext>
                </a:extLst>
              </a:tr>
              <a:tr h="228347">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800" b="0" i="1" u="none" strike="noStrike" cap="none" normalizeH="0" baseline="0" dirty="0">
                          <a:ln>
                            <a:noFill/>
                          </a:ln>
                          <a:solidFill>
                            <a:srgbClr val="000000"/>
                          </a:solidFill>
                          <a:effectLst/>
                          <a:latin typeface="Arial" charset="0"/>
                          <a:ea typeface="ＭＳ Ｐゴシック" pitchFamily="50" charset="-128"/>
                        </a:rPr>
                        <a:t>CO2</a:t>
                      </a:r>
                      <a:r>
                        <a:rPr kumimoji="1" lang="ja-JP" altLang="en-US" sz="800" b="0" i="1" u="none" strike="noStrike" cap="none" normalizeH="0" baseline="0" dirty="0">
                          <a:ln>
                            <a:noFill/>
                          </a:ln>
                          <a:solidFill>
                            <a:srgbClr val="000000"/>
                          </a:solidFill>
                          <a:effectLst/>
                          <a:latin typeface="Arial" charset="0"/>
                          <a:ea typeface="ＭＳ Ｐゴシック" pitchFamily="50" charset="-128"/>
                        </a:rPr>
                        <a:t>削減コスト（円</a:t>
                      </a:r>
                      <a:r>
                        <a:rPr kumimoji="1" lang="en-US" altLang="ja-JP" sz="800" b="0" i="1" u="none" strike="noStrike" cap="none" normalizeH="0" baseline="0" dirty="0">
                          <a:ln>
                            <a:noFill/>
                          </a:ln>
                          <a:solidFill>
                            <a:srgbClr val="000000"/>
                          </a:solidFill>
                          <a:effectLst/>
                          <a:latin typeface="Arial" charset="0"/>
                          <a:ea typeface="ＭＳ Ｐゴシック" pitchFamily="50" charset="-128"/>
                        </a:rPr>
                        <a:t>/t-CO2</a:t>
                      </a:r>
                      <a:r>
                        <a:rPr kumimoji="1" lang="ja-JP" altLang="en-US" sz="800" b="0" i="1" u="none" strike="noStrike" cap="none" normalizeH="0" baseline="0" dirty="0">
                          <a:ln>
                            <a:noFill/>
                          </a:ln>
                          <a:solidFill>
                            <a:srgbClr val="000000"/>
                          </a:solidFill>
                          <a:effectLst/>
                          <a:latin typeface="Arial" charset="0"/>
                          <a:ea typeface="ＭＳ Ｐゴシック" pitchFamily="50" charset="-128"/>
                        </a:rPr>
                        <a:t>）</a:t>
                      </a:r>
                    </a:p>
                  </a:txBody>
                  <a:tcPr marL="91467" marR="91467" marT="45572" marB="4557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7" marR="91467" marT="45572" marB="4557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7" marR="91467" marT="45572" marB="4557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rgbClr val="000000"/>
                        </a:solidFill>
                        <a:effectLst/>
                        <a:latin typeface="Arial" charset="0"/>
                        <a:ea typeface="ＭＳ Ｐゴシック" pitchFamily="50" charset="-128"/>
                      </a:endParaRPr>
                    </a:p>
                  </a:txBody>
                  <a:tcPr marL="91467" marR="91467" marT="45572" marB="4557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3"/>
                  </a:ext>
                </a:extLst>
              </a:tr>
            </a:tbl>
          </a:graphicData>
        </a:graphic>
      </p:graphicFrame>
      <p:sp>
        <p:nvSpPr>
          <p:cNvPr id="9307" name="角丸四角形吹き出し 30">
            <a:extLst>
              <a:ext uri="{FF2B5EF4-FFF2-40B4-BE49-F238E27FC236}">
                <a16:creationId xmlns:a16="http://schemas.microsoft.com/office/drawing/2014/main" id="{5148337E-3E89-7D7B-97BE-57839D6A3CB6}"/>
              </a:ext>
            </a:extLst>
          </p:cNvPr>
          <p:cNvSpPr>
            <a:spLocks noChangeArrowheads="1"/>
          </p:cNvSpPr>
          <p:nvPr/>
        </p:nvSpPr>
        <p:spPr bwMode="auto">
          <a:xfrm>
            <a:off x="7037388" y="4243388"/>
            <a:ext cx="2986087" cy="2693987"/>
          </a:xfrm>
          <a:prstGeom prst="wedgeRoundRectCallout">
            <a:avLst>
              <a:gd name="adj1" fmla="val -60477"/>
              <a:gd name="adj2" fmla="val 45111"/>
              <a:gd name="adj3" fmla="val 16667"/>
            </a:avLst>
          </a:prstGeom>
          <a:solidFill>
            <a:srgbClr val="FFCC99"/>
          </a:solidFill>
          <a:ln w="9525" algn="ctr">
            <a:solidFill>
              <a:schemeClr val="tx1"/>
            </a:solidFill>
            <a:round/>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en-US" altLang="ja-JP" sz="1000"/>
          </a:p>
          <a:p>
            <a:pPr eaLnBrk="1" hangingPunct="1"/>
            <a:endParaRPr lang="en-US" altLang="ja-JP" sz="1000"/>
          </a:p>
          <a:p>
            <a:pPr eaLnBrk="1" hangingPunct="1"/>
            <a:endParaRPr lang="ja-JP" altLang="en-US" sz="1000"/>
          </a:p>
        </p:txBody>
      </p:sp>
      <p:sp>
        <p:nvSpPr>
          <p:cNvPr id="5" name="テキスト ボックス 31">
            <a:extLst>
              <a:ext uri="{FF2B5EF4-FFF2-40B4-BE49-F238E27FC236}">
                <a16:creationId xmlns:a16="http://schemas.microsoft.com/office/drawing/2014/main" id="{2518E22C-2479-4B2D-E78D-31C677B1A648}"/>
              </a:ext>
            </a:extLst>
          </p:cNvPr>
          <p:cNvSpPr txBox="1">
            <a:spLocks noChangeArrowheads="1"/>
          </p:cNvSpPr>
          <p:nvPr/>
        </p:nvSpPr>
        <p:spPr bwMode="auto">
          <a:xfrm>
            <a:off x="6989763" y="4413250"/>
            <a:ext cx="3009900" cy="2405063"/>
          </a:xfrm>
          <a:prstGeom prst="rect">
            <a:avLst/>
          </a:prstGeom>
          <a:noFill/>
          <a:ln>
            <a:noFill/>
          </a:ln>
        </p:spPr>
        <p:txBody>
          <a:bodyPr>
            <a:spAutoFit/>
          </a:bodyPr>
          <a:lstStyle>
            <a:lvl1pPr marL="182563" indent="-182563">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6000" indent="-72000" eaLnBrk="1" hangingPunct="1">
              <a:lnSpc>
                <a:spcPct val="90000"/>
              </a:lnSpc>
              <a:defRPr/>
            </a:pPr>
            <a:r>
              <a:rPr lang="ja-JP" altLang="en-US" sz="1000" dirty="0">
                <a:latin typeface="ＭＳ Ｐゴシック" panose="020B0600070205080204" pitchFamily="50" charset="-128"/>
              </a:rPr>
              <a:t>・販売開始年度、</a:t>
            </a:r>
            <a:r>
              <a:rPr lang="en-US" altLang="ja-JP" sz="1000" dirty="0">
                <a:latin typeface="ＭＳ Ｐゴシック" panose="020B0600070205080204" pitchFamily="50" charset="-128"/>
              </a:rPr>
              <a:t>2030</a:t>
            </a:r>
            <a:r>
              <a:rPr lang="ja-JP" altLang="en-US" sz="1000" dirty="0">
                <a:latin typeface="ＭＳ Ｐゴシック" panose="020B0600070205080204" pitchFamily="50" charset="-128"/>
              </a:rPr>
              <a:t>年及び</a:t>
            </a:r>
            <a:r>
              <a:rPr lang="en-US" altLang="ja-JP" sz="1000" dirty="0">
                <a:latin typeface="ＭＳ Ｐゴシック" panose="020B0600070205080204" pitchFamily="50" charset="-128"/>
              </a:rPr>
              <a:t>2050</a:t>
            </a:r>
            <a:r>
              <a:rPr lang="ja-JP" altLang="en-US" sz="1000" dirty="0">
                <a:latin typeface="ＭＳ Ｐゴシック" panose="020B0600070205080204" pitchFamily="50" charset="-128"/>
              </a:rPr>
              <a:t>年度に期待される年度別</a:t>
            </a:r>
            <a:r>
              <a:rPr lang="en-US" altLang="ja-JP" sz="1000" dirty="0">
                <a:latin typeface="ＭＳ Ｐゴシック" panose="020B0600070205080204" pitchFamily="50" charset="-128"/>
              </a:rPr>
              <a:t>CO2</a:t>
            </a:r>
            <a:r>
              <a:rPr lang="ja-JP" altLang="en-US" sz="1000" dirty="0">
                <a:latin typeface="ＭＳ Ｐゴシック" panose="020B0600070205080204" pitchFamily="50" charset="-128"/>
              </a:rPr>
              <a:t>削減量、当該年度までの累積削減量と</a:t>
            </a:r>
            <a:r>
              <a:rPr lang="en-US" altLang="ja-JP" sz="1000" dirty="0">
                <a:latin typeface="ＭＳ Ｐゴシック" panose="020B0600070205080204" pitchFamily="50" charset="-128"/>
              </a:rPr>
              <a:t>CO2</a:t>
            </a:r>
            <a:r>
              <a:rPr lang="ja-JP" altLang="en-US" sz="1000" dirty="0">
                <a:latin typeface="ＭＳ Ｐゴシック" panose="020B0600070205080204" pitchFamily="50" charset="-128"/>
              </a:rPr>
              <a:t>削減コストを記載してください。</a:t>
            </a:r>
            <a:endParaRPr lang="en-US" altLang="ja-JP" sz="1000" dirty="0">
              <a:latin typeface="ＭＳ Ｐゴシック" panose="020B0600070205080204" pitchFamily="50" charset="-128"/>
            </a:endParaRPr>
          </a:p>
          <a:p>
            <a:pPr marL="36000" indent="-457200" eaLnBrk="1" hangingPunct="1">
              <a:lnSpc>
                <a:spcPct val="90000"/>
              </a:lnSpc>
              <a:defRPr/>
            </a:pPr>
            <a:r>
              <a:rPr lang="ja-JP" altLang="en-US" sz="1000" dirty="0"/>
              <a:t>・</a:t>
            </a:r>
            <a:r>
              <a:rPr lang="en-US" altLang="ja-JP" sz="1000" dirty="0"/>
              <a:t>CO2</a:t>
            </a:r>
            <a:r>
              <a:rPr lang="ja-JP" altLang="en-US" sz="1000" dirty="0"/>
              <a:t>削減量等は以下に従い算出し、参考資料に端的に記載してください。</a:t>
            </a:r>
            <a:endParaRPr lang="en-US" altLang="ja-JP" sz="1000" dirty="0"/>
          </a:p>
          <a:p>
            <a:pPr marL="36000" indent="-457200" eaLnBrk="1" hangingPunct="1">
              <a:lnSpc>
                <a:spcPct val="90000"/>
              </a:lnSpc>
              <a:defRPr/>
            </a:pPr>
            <a:endParaRPr lang="en-US" altLang="ja-JP" sz="1000" dirty="0"/>
          </a:p>
          <a:p>
            <a:pPr marL="432000" indent="-457200" eaLnBrk="1" hangingPunct="1">
              <a:lnSpc>
                <a:spcPct val="90000"/>
              </a:lnSpc>
              <a:defRPr/>
            </a:pPr>
            <a:r>
              <a:rPr lang="ja-JP" altLang="en-US" sz="1000" dirty="0"/>
              <a:t>削減量：当該年度における販売見込み量</a:t>
            </a:r>
            <a:r>
              <a:rPr lang="en-US" altLang="ja-JP" sz="1000" dirty="0"/>
              <a:t>×</a:t>
            </a:r>
            <a:r>
              <a:rPr lang="ja-JP" altLang="en-US" sz="1000" dirty="0"/>
              <a:t>製品の単年度削減量</a:t>
            </a:r>
            <a:endParaRPr lang="en-US" altLang="ja-JP" sz="1000" dirty="0"/>
          </a:p>
          <a:p>
            <a:pPr eaLnBrk="1" hangingPunct="1">
              <a:lnSpc>
                <a:spcPct val="90000"/>
              </a:lnSpc>
              <a:defRPr/>
            </a:pPr>
            <a:endParaRPr lang="en-US" altLang="ja-JP" sz="1000" dirty="0"/>
          </a:p>
          <a:p>
            <a:pPr marL="684000" indent="-684000" eaLnBrk="1" hangingPunct="1">
              <a:lnSpc>
                <a:spcPct val="90000"/>
              </a:lnSpc>
              <a:defRPr/>
            </a:pPr>
            <a:r>
              <a:rPr lang="ja-JP" altLang="en-US" sz="1000" dirty="0"/>
              <a:t>累積削減量：当該年度までの</a:t>
            </a:r>
            <a:r>
              <a:rPr lang="ja-JP" altLang="en-US" sz="1000" b="1" dirty="0">
                <a:solidFill>
                  <a:srgbClr val="FF0000"/>
                </a:solidFill>
              </a:rPr>
              <a:t>累積</a:t>
            </a:r>
            <a:r>
              <a:rPr lang="ja-JP" altLang="en-US" sz="1000" dirty="0"/>
              <a:t>販売見込量</a:t>
            </a:r>
            <a:r>
              <a:rPr lang="en-US" altLang="ja-JP" sz="1000" dirty="0"/>
              <a:t>×</a:t>
            </a:r>
            <a:r>
              <a:rPr lang="ja-JP" altLang="en-US" sz="1000" dirty="0"/>
              <a:t>製品の単年度削減量</a:t>
            </a:r>
            <a:r>
              <a:rPr lang="en-US" altLang="ja-JP" sz="1000" dirty="0"/>
              <a:t>×</a:t>
            </a:r>
            <a:r>
              <a:rPr lang="ja-JP" altLang="en-US" sz="1000" dirty="0"/>
              <a:t>耐用年数</a:t>
            </a:r>
            <a:r>
              <a:rPr lang="ja-JP" altLang="en-US" sz="900" dirty="0"/>
              <a:t>（ただし、製品の導入時期によって過大に算出されないようご留意ください。）</a:t>
            </a:r>
            <a:endParaRPr lang="en-US" altLang="ja-JP" sz="900" dirty="0"/>
          </a:p>
          <a:p>
            <a:pPr eaLnBrk="1" hangingPunct="1">
              <a:lnSpc>
                <a:spcPct val="90000"/>
              </a:lnSpc>
              <a:defRPr/>
            </a:pPr>
            <a:endParaRPr lang="en-US" altLang="ja-JP" sz="1000" dirty="0"/>
          </a:p>
          <a:p>
            <a:pPr marL="576000" indent="-576000" eaLnBrk="1" hangingPunct="1">
              <a:lnSpc>
                <a:spcPct val="90000"/>
              </a:lnSpc>
              <a:defRPr/>
            </a:pPr>
            <a:r>
              <a:rPr lang="ja-JP" altLang="en-US" sz="1000" dirty="0"/>
              <a:t>削減コスト：当該年度</a:t>
            </a:r>
            <a:r>
              <a:rPr lang="ja-JP" altLang="en-US" sz="1000" b="1" dirty="0">
                <a:solidFill>
                  <a:srgbClr val="FF0000"/>
                </a:solidFill>
              </a:rPr>
              <a:t>断面</a:t>
            </a:r>
            <a:r>
              <a:rPr lang="ja-JP" altLang="en-US" sz="1000" dirty="0"/>
              <a:t>において、</a:t>
            </a:r>
            <a:r>
              <a:rPr lang="en-US" altLang="ja-JP" sz="1000" dirty="0"/>
              <a:t>1</a:t>
            </a:r>
            <a:r>
              <a:rPr lang="ja-JP" altLang="en-US" sz="1000" dirty="0"/>
              <a:t>台あたりの製品価格</a:t>
            </a:r>
            <a:r>
              <a:rPr lang="ja-JP" altLang="en-US" sz="900" dirty="0"/>
              <a:t>（</a:t>
            </a:r>
            <a:r>
              <a:rPr lang="en-US" altLang="ja-JP" sz="900" dirty="0"/>
              <a:t>=</a:t>
            </a:r>
            <a:r>
              <a:rPr lang="ja-JP" altLang="en-US" sz="900" dirty="0"/>
              <a:t>目標販売価格）</a:t>
            </a:r>
            <a:r>
              <a:rPr lang="en-US" altLang="ja-JP" sz="1000" dirty="0"/>
              <a:t>÷CO2</a:t>
            </a:r>
            <a:r>
              <a:rPr lang="ja-JP" altLang="en-US" sz="1000" dirty="0"/>
              <a:t>削減量</a:t>
            </a:r>
            <a:r>
              <a:rPr lang="ja-JP" altLang="en-US" sz="900" dirty="0"/>
              <a:t>（開発品</a:t>
            </a:r>
            <a:r>
              <a:rPr lang="en-US" altLang="ja-JP" sz="900" dirty="0"/>
              <a:t>1</a:t>
            </a:r>
            <a:r>
              <a:rPr lang="ja-JP" altLang="en-US" sz="900" dirty="0"/>
              <a:t>台あたりの単年度削減量</a:t>
            </a:r>
            <a:r>
              <a:rPr lang="en-US" altLang="ja-JP" sz="900" dirty="0"/>
              <a:t>×</a:t>
            </a:r>
            <a:r>
              <a:rPr lang="ja-JP" altLang="en-US" sz="900" dirty="0"/>
              <a:t>耐用年数）</a:t>
            </a:r>
            <a:endParaRPr lang="en-US" altLang="ja-JP" sz="9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AutoShape 58">
            <a:extLst>
              <a:ext uri="{FF2B5EF4-FFF2-40B4-BE49-F238E27FC236}">
                <a16:creationId xmlns:a16="http://schemas.microsoft.com/office/drawing/2014/main" id="{1C31151C-FD7F-938B-67B1-6C2D8072BDCB}"/>
              </a:ext>
            </a:extLst>
          </p:cNvPr>
          <p:cNvSpPr>
            <a:spLocks noChangeArrowheads="1"/>
          </p:cNvSpPr>
          <p:nvPr/>
        </p:nvSpPr>
        <p:spPr bwMode="auto">
          <a:xfrm>
            <a:off x="138113" y="169863"/>
            <a:ext cx="10001250" cy="6911975"/>
          </a:xfrm>
          <a:prstGeom prst="roundRect">
            <a:avLst>
              <a:gd name="adj" fmla="val 2213"/>
            </a:avLst>
          </a:prstGeom>
          <a:solidFill>
            <a:srgbClr val="FFFFFF">
              <a:alpha val="0"/>
            </a:srgbClr>
          </a:solidFill>
          <a:ln w="19050">
            <a:solidFill>
              <a:schemeClr val="tx1"/>
            </a:solidFill>
            <a:round/>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　　</a:t>
            </a:r>
          </a:p>
        </p:txBody>
      </p:sp>
      <p:sp>
        <p:nvSpPr>
          <p:cNvPr id="11267" name="Text Box 62">
            <a:extLst>
              <a:ext uri="{FF2B5EF4-FFF2-40B4-BE49-F238E27FC236}">
                <a16:creationId xmlns:a16="http://schemas.microsoft.com/office/drawing/2014/main" id="{9E8CD6EE-5507-B510-FB3B-5BB0BD8BEAFA}"/>
              </a:ext>
            </a:extLst>
          </p:cNvPr>
          <p:cNvSpPr txBox="1">
            <a:spLocks noChangeArrowheads="1"/>
          </p:cNvSpPr>
          <p:nvPr/>
        </p:nvSpPr>
        <p:spPr bwMode="auto">
          <a:xfrm>
            <a:off x="268288" y="30163"/>
            <a:ext cx="2511425" cy="2794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47605" rIns="0" bIns="47605" anchor="ctr" anchorCtr="1">
            <a:spAutoFit/>
          </a:bodyPr>
          <a:lstStyle>
            <a:lvl1pPr defTabSz="95250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5250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defTabSz="9525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525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b="1" u="sng">
                <a:solidFill>
                  <a:srgbClr val="000000"/>
                </a:solidFill>
                <a:latin typeface="ＭＳ Ｐゴシック" panose="020B0600070205080204" pitchFamily="50" charset="-128"/>
              </a:rPr>
              <a:t>（</a:t>
            </a:r>
            <a:r>
              <a:rPr lang="en-US" altLang="ja-JP" sz="1200" b="1" u="sng">
                <a:solidFill>
                  <a:srgbClr val="000000"/>
                </a:solidFill>
                <a:latin typeface="ＭＳ Ｐゴシック" panose="020B0600070205080204" pitchFamily="50" charset="-128"/>
              </a:rPr>
              <a:t>3</a:t>
            </a:r>
            <a:r>
              <a:rPr lang="ja-JP" altLang="en-US" sz="1200" b="1" u="sng">
                <a:solidFill>
                  <a:srgbClr val="000000"/>
                </a:solidFill>
                <a:latin typeface="ＭＳ Ｐゴシック" panose="020B0600070205080204" pitchFamily="50" charset="-128"/>
              </a:rPr>
              <a:t>）開発項目毎の全体スケジュール</a:t>
            </a:r>
          </a:p>
        </p:txBody>
      </p:sp>
      <p:sp>
        <p:nvSpPr>
          <p:cNvPr id="87" name="Text Box 21">
            <a:extLst>
              <a:ext uri="{FF2B5EF4-FFF2-40B4-BE49-F238E27FC236}">
                <a16:creationId xmlns:a16="http://schemas.microsoft.com/office/drawing/2014/main" id="{4FA42CA5-B358-172F-AB3F-DE8A3CCDCABD}"/>
              </a:ext>
            </a:extLst>
          </p:cNvPr>
          <p:cNvSpPr txBox="1">
            <a:spLocks noChangeArrowheads="1"/>
          </p:cNvSpPr>
          <p:nvPr/>
        </p:nvSpPr>
        <p:spPr bwMode="auto">
          <a:xfrm>
            <a:off x="230188" y="224483"/>
            <a:ext cx="9817100" cy="415498"/>
          </a:xfrm>
          <a:prstGeom prst="rect">
            <a:avLst/>
          </a:prstGeom>
          <a:noFill/>
          <a:ln w="9525">
            <a:solidFill>
              <a:schemeClr val="tx1"/>
            </a:solidFill>
            <a:prstDash val="dash"/>
            <a:miter lim="800000"/>
            <a:headEnd/>
            <a:tailEnd/>
          </a:ln>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defRPr/>
            </a:pPr>
            <a:r>
              <a:rPr lang="ja-JP" altLang="en-US" sz="1050" i="1" dirty="0"/>
              <a:t>＜留意事項＞実施期間を通しての技術開発項目、目標、実施計画について記載してください。課題概要（</a:t>
            </a:r>
            <a:r>
              <a:rPr lang="en-US" altLang="ja-JP" sz="1050" i="1" dirty="0"/>
              <a:t>1</a:t>
            </a:r>
            <a:r>
              <a:rPr lang="ja-JP" altLang="en-US" sz="1050" i="1" dirty="0"/>
              <a:t>ページ）の②に記載した</a:t>
            </a:r>
            <a:r>
              <a:rPr lang="en-US" altLang="ja-JP" sz="1050" i="1" dirty="0"/>
              <a:t>A1, A2,</a:t>
            </a:r>
            <a:r>
              <a:rPr lang="ja-JP" altLang="en-US" sz="1050" i="1" dirty="0"/>
              <a:t>・・・</a:t>
            </a:r>
            <a:r>
              <a:rPr lang="en-US" altLang="ja-JP" sz="1050" i="1" dirty="0"/>
              <a:t>, B,C</a:t>
            </a:r>
            <a:r>
              <a:rPr lang="ja-JP" altLang="en-US" sz="1050" i="1" dirty="0"/>
              <a:t>と連動させて各項目についてそれぞれの関係性が分かるよう記載してください。なお、各行は技術開発項目ごととしてください（実施機関ごと等としない）。</a:t>
            </a:r>
            <a:endParaRPr lang="ja-JP" altLang="en-US" sz="1050" i="1" strike="sngStrike" dirty="0">
              <a:solidFill>
                <a:srgbClr val="00B050"/>
              </a:solidFill>
            </a:endParaRPr>
          </a:p>
        </p:txBody>
      </p:sp>
      <p:sp>
        <p:nvSpPr>
          <p:cNvPr id="27" name="星 7 26">
            <a:extLst>
              <a:ext uri="{FF2B5EF4-FFF2-40B4-BE49-F238E27FC236}">
                <a16:creationId xmlns:a16="http://schemas.microsoft.com/office/drawing/2014/main" id="{EE27D1D5-CAE5-C418-ABB4-3D6A71B5AB08}"/>
              </a:ext>
            </a:extLst>
          </p:cNvPr>
          <p:cNvSpPr/>
          <p:nvPr/>
        </p:nvSpPr>
        <p:spPr bwMode="auto">
          <a:xfrm flipH="1">
            <a:off x="10063163" y="11113"/>
            <a:ext cx="198437" cy="198437"/>
          </a:xfrm>
          <a:prstGeom prst="star7">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p:spPr>
        <p:txBody>
          <a:bodyPr wrap="none" anchor="ctr"/>
          <a:lstStyle/>
          <a:p>
            <a:pPr eaLnBrk="1" hangingPunct="1">
              <a:defRPr/>
            </a:pPr>
            <a:endParaRPr lang="ja-JP" altLang="en-US">
              <a:latin typeface="Arial" charset="0"/>
            </a:endParaRPr>
          </a:p>
        </p:txBody>
      </p:sp>
      <p:graphicFrame>
        <p:nvGraphicFramePr>
          <p:cNvPr id="2" name="表 1">
            <a:extLst>
              <a:ext uri="{FF2B5EF4-FFF2-40B4-BE49-F238E27FC236}">
                <a16:creationId xmlns:a16="http://schemas.microsoft.com/office/drawing/2014/main" id="{1CEA5FE6-A607-C31B-EF46-AE8FBC91E568}"/>
              </a:ext>
            </a:extLst>
          </p:cNvPr>
          <p:cNvGraphicFramePr>
            <a:graphicFrameLocks noGrp="1"/>
          </p:cNvGraphicFramePr>
          <p:nvPr>
            <p:extLst>
              <p:ext uri="{D42A27DB-BD31-4B8C-83A1-F6EECF244321}">
                <p14:modId xmlns:p14="http://schemas.microsoft.com/office/powerpoint/2010/main" val="134029850"/>
              </p:ext>
            </p:extLst>
          </p:nvPr>
        </p:nvGraphicFramePr>
        <p:xfrm>
          <a:off x="233363" y="752475"/>
          <a:ext cx="9880597" cy="4676775"/>
        </p:xfrm>
        <a:graphic>
          <a:graphicData uri="http://schemas.openxmlformats.org/drawingml/2006/table">
            <a:tbl>
              <a:tblPr firstRow="1" bandRow="1">
                <a:tableStyleId>{21E4AEA4-8DFA-4A89-87EB-49C32662AFE0}</a:tableStyleId>
              </a:tblPr>
              <a:tblGrid>
                <a:gridCol w="551927">
                  <a:extLst>
                    <a:ext uri="{9D8B030D-6E8A-4147-A177-3AD203B41FA5}">
                      <a16:colId xmlns:a16="http://schemas.microsoft.com/office/drawing/2014/main" val="20000"/>
                    </a:ext>
                  </a:extLst>
                </a:gridCol>
                <a:gridCol w="551927">
                  <a:extLst>
                    <a:ext uri="{9D8B030D-6E8A-4147-A177-3AD203B41FA5}">
                      <a16:colId xmlns:a16="http://schemas.microsoft.com/office/drawing/2014/main" val="20001"/>
                    </a:ext>
                  </a:extLst>
                </a:gridCol>
                <a:gridCol w="1566927">
                  <a:extLst>
                    <a:ext uri="{9D8B030D-6E8A-4147-A177-3AD203B41FA5}">
                      <a16:colId xmlns:a16="http://schemas.microsoft.com/office/drawing/2014/main" val="20002"/>
                    </a:ext>
                  </a:extLst>
                </a:gridCol>
                <a:gridCol w="600818">
                  <a:extLst>
                    <a:ext uri="{9D8B030D-6E8A-4147-A177-3AD203B41FA5}">
                      <a16:colId xmlns:a16="http://schemas.microsoft.com/office/drawing/2014/main" val="20003"/>
                    </a:ext>
                  </a:extLst>
                </a:gridCol>
                <a:gridCol w="600818">
                  <a:extLst>
                    <a:ext uri="{9D8B030D-6E8A-4147-A177-3AD203B41FA5}">
                      <a16:colId xmlns:a16="http://schemas.microsoft.com/office/drawing/2014/main" val="20004"/>
                    </a:ext>
                  </a:extLst>
                </a:gridCol>
                <a:gridCol w="600818">
                  <a:extLst>
                    <a:ext uri="{9D8B030D-6E8A-4147-A177-3AD203B41FA5}">
                      <a16:colId xmlns:a16="http://schemas.microsoft.com/office/drawing/2014/main" val="20005"/>
                    </a:ext>
                  </a:extLst>
                </a:gridCol>
                <a:gridCol w="600818">
                  <a:extLst>
                    <a:ext uri="{9D8B030D-6E8A-4147-A177-3AD203B41FA5}">
                      <a16:colId xmlns:a16="http://schemas.microsoft.com/office/drawing/2014/main" val="20006"/>
                    </a:ext>
                  </a:extLst>
                </a:gridCol>
                <a:gridCol w="600818">
                  <a:extLst>
                    <a:ext uri="{9D8B030D-6E8A-4147-A177-3AD203B41FA5}">
                      <a16:colId xmlns:a16="http://schemas.microsoft.com/office/drawing/2014/main" val="20007"/>
                    </a:ext>
                  </a:extLst>
                </a:gridCol>
                <a:gridCol w="600818">
                  <a:extLst>
                    <a:ext uri="{9D8B030D-6E8A-4147-A177-3AD203B41FA5}">
                      <a16:colId xmlns:a16="http://schemas.microsoft.com/office/drawing/2014/main" val="20008"/>
                    </a:ext>
                  </a:extLst>
                </a:gridCol>
                <a:gridCol w="600818">
                  <a:extLst>
                    <a:ext uri="{9D8B030D-6E8A-4147-A177-3AD203B41FA5}">
                      <a16:colId xmlns:a16="http://schemas.microsoft.com/office/drawing/2014/main" val="20009"/>
                    </a:ext>
                  </a:extLst>
                </a:gridCol>
                <a:gridCol w="600818">
                  <a:extLst>
                    <a:ext uri="{9D8B030D-6E8A-4147-A177-3AD203B41FA5}">
                      <a16:colId xmlns:a16="http://schemas.microsoft.com/office/drawing/2014/main" val="20010"/>
                    </a:ext>
                  </a:extLst>
                </a:gridCol>
                <a:gridCol w="600818">
                  <a:extLst>
                    <a:ext uri="{9D8B030D-6E8A-4147-A177-3AD203B41FA5}">
                      <a16:colId xmlns:a16="http://schemas.microsoft.com/office/drawing/2014/main" val="20011"/>
                    </a:ext>
                  </a:extLst>
                </a:gridCol>
                <a:gridCol w="600818">
                  <a:extLst>
                    <a:ext uri="{9D8B030D-6E8A-4147-A177-3AD203B41FA5}">
                      <a16:colId xmlns:a16="http://schemas.microsoft.com/office/drawing/2014/main" val="20012"/>
                    </a:ext>
                  </a:extLst>
                </a:gridCol>
                <a:gridCol w="600818">
                  <a:extLst>
                    <a:ext uri="{9D8B030D-6E8A-4147-A177-3AD203B41FA5}">
                      <a16:colId xmlns:a16="http://schemas.microsoft.com/office/drawing/2014/main" val="20013"/>
                    </a:ext>
                  </a:extLst>
                </a:gridCol>
                <a:gridCol w="600818">
                  <a:extLst>
                    <a:ext uri="{9D8B030D-6E8A-4147-A177-3AD203B41FA5}">
                      <a16:colId xmlns:a16="http://schemas.microsoft.com/office/drawing/2014/main" val="20014"/>
                    </a:ext>
                  </a:extLst>
                </a:gridCol>
              </a:tblGrid>
              <a:tr h="735902">
                <a:tc>
                  <a:txBody>
                    <a:bodyPr/>
                    <a:lstStyle/>
                    <a:p>
                      <a:pPr algn="ctr"/>
                      <a:r>
                        <a:rPr kumimoji="1" lang="ja-JP" altLang="en-US" sz="1400" dirty="0"/>
                        <a:t>技術開発項目</a:t>
                      </a:r>
                    </a:p>
                  </a:txBody>
                  <a:tcPr marL="91435" marR="91435" marT="45722" marB="45722"/>
                </a:tc>
                <a:tc>
                  <a:txBody>
                    <a:bodyPr/>
                    <a:lstStyle/>
                    <a:p>
                      <a:pPr algn="ctr"/>
                      <a:r>
                        <a:rPr kumimoji="1" lang="ja-JP" altLang="en-US" sz="1400" dirty="0"/>
                        <a:t>実施機関</a:t>
                      </a:r>
                    </a:p>
                  </a:txBody>
                  <a:tcPr marL="91435" marR="91435" marT="45722" marB="45722"/>
                </a:tc>
                <a:tc>
                  <a:txBody>
                    <a:bodyPr/>
                    <a:lstStyle/>
                    <a:p>
                      <a:pPr algn="ctr"/>
                      <a:r>
                        <a:rPr kumimoji="1" lang="ja-JP" altLang="en-US" sz="1400" dirty="0"/>
                        <a:t>目標</a:t>
                      </a:r>
                    </a:p>
                  </a:txBody>
                  <a:tcPr marL="91435" marR="91435" marT="45722" marB="45722"/>
                </a:tc>
                <a:tc gridSpan="6">
                  <a:txBody>
                    <a:bodyPr/>
                    <a:lstStyle/>
                    <a:p>
                      <a:pPr algn="ctr"/>
                      <a:r>
                        <a:rPr kumimoji="1" lang="ja-JP" altLang="en-US" sz="1800" dirty="0"/>
                        <a:t>令和６年度</a:t>
                      </a:r>
                    </a:p>
                  </a:txBody>
                  <a:tcPr marL="91435" marR="91435" marT="45722" marB="45722" anchor="ctr"/>
                </a:tc>
                <a:tc hMerge="1">
                  <a:txBody>
                    <a:bodyPr/>
                    <a:lstStyle/>
                    <a:p>
                      <a:pPr algn="ctr"/>
                      <a:endParaRPr kumimoji="1" lang="en-US" altLang="ja-JP" sz="1800" dirty="0"/>
                    </a:p>
                  </a:txBody>
                  <a:tcPr marL="91435" marR="91435" marT="45722" marB="45722"/>
                </a:tc>
                <a:tc hMerge="1">
                  <a:txBody>
                    <a:bodyPr/>
                    <a:lstStyle/>
                    <a:p>
                      <a:endParaRPr dirty="0"/>
                    </a:p>
                  </a:txBody>
                  <a:tcPr marL="91435" marR="91435" marT="45722" marB="45722"/>
                </a:tc>
                <a:tc hMerge="1">
                  <a:txBody>
                    <a:bodyPr/>
                    <a:lstStyle/>
                    <a:p>
                      <a:endParaRPr kumimoji="1" lang="ja-JP" altLang="en-US" dirty="0"/>
                    </a:p>
                  </a:txBody>
                  <a:tcPr/>
                </a:tc>
                <a:tc hMerge="1">
                  <a:txBody>
                    <a:bodyPr/>
                    <a:lstStyle/>
                    <a:p>
                      <a:endParaRPr/>
                    </a:p>
                  </a:txBody>
                  <a:tcPr marL="91435" marR="91435" marT="45722" marB="45722"/>
                </a:tc>
                <a:tc hMerge="1">
                  <a:txBody>
                    <a:bodyPr/>
                    <a:lstStyle/>
                    <a:p>
                      <a:endParaRPr kumimoji="1" lang="ja-JP" altLang="en-US" dirty="0"/>
                    </a:p>
                  </a:txBody>
                  <a:tcPr/>
                </a:tc>
                <a:tc grid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dirty="0"/>
                        <a:t>令和７年度</a:t>
                      </a:r>
                    </a:p>
                  </a:txBody>
                  <a:tcPr marL="91435" marR="91435" marT="45722" marB="45722" anchor="ctr"/>
                </a:tc>
                <a:tc hMerge="1">
                  <a:txBody>
                    <a:bodyPr/>
                    <a:lstStyle/>
                    <a:p>
                      <a:endParaRPr kumimoji="1" lang="ja-JP" altLang="en-US" dirty="0"/>
                    </a:p>
                  </a:txBody>
                  <a:tcPr/>
                </a:tc>
                <a:tc hMerge="1">
                  <a:txBody>
                    <a:bodyPr/>
                    <a:lstStyle/>
                    <a:p>
                      <a:endParaRPr dirty="0"/>
                    </a:p>
                  </a:txBody>
                  <a:tcPr marL="91435" marR="91435" marT="45722" marB="45722"/>
                </a:tc>
                <a:tc hMerge="1">
                  <a:txBody>
                    <a:bodyPr/>
                    <a:lstStyle/>
                    <a:p>
                      <a:pPr algn="ctr"/>
                      <a:endParaRPr kumimoji="1" lang="ja-JP" altLang="en-US" sz="1800" dirty="0"/>
                    </a:p>
                  </a:txBody>
                  <a:tcPr marL="91442" marR="91442" marT="45718" marB="45718"/>
                </a:tc>
                <a:tc hMerge="1">
                  <a:txBody>
                    <a:bodyPr/>
                    <a:lstStyle/>
                    <a:p>
                      <a:pPr algn="ctr"/>
                      <a:endParaRPr kumimoji="1" lang="ja-JP" altLang="en-US" sz="1800" dirty="0"/>
                    </a:p>
                  </a:txBody>
                  <a:tcPr marL="91442" marR="91442" marT="45718" marB="45718"/>
                </a:tc>
                <a:tc hMerge="1">
                  <a:txBody>
                    <a:bodyPr/>
                    <a:lstStyle/>
                    <a:p>
                      <a:pPr algn="ctr"/>
                      <a:endParaRPr kumimoji="1" lang="ja-JP" altLang="en-US" sz="1800" dirty="0"/>
                    </a:p>
                  </a:txBody>
                  <a:tcPr marL="91442" marR="91442" marT="45718" marB="45718"/>
                </a:tc>
                <a:extLst>
                  <a:ext uri="{0D108BD9-81ED-4DB2-BD59-A6C34878D82A}">
                    <a16:rowId xmlns:a16="http://schemas.microsoft.com/office/drawing/2014/main" val="10000"/>
                  </a:ext>
                </a:extLst>
              </a:tr>
              <a:tr h="735902">
                <a:tc>
                  <a:txBody>
                    <a:bodyPr/>
                    <a:lstStyle/>
                    <a:p>
                      <a:endParaRPr kumimoji="1" lang="ja-JP" altLang="en-US" sz="1200" dirty="0"/>
                    </a:p>
                  </a:txBody>
                  <a:tcPr marL="91435" marR="91435" marT="45722" marB="45722"/>
                </a:tc>
                <a:tc>
                  <a:txBody>
                    <a:bodyPr/>
                    <a:lstStyle/>
                    <a:p>
                      <a:r>
                        <a:rPr kumimoji="1" lang="ja-JP" altLang="en-US" sz="1200" dirty="0"/>
                        <a:t>チーム全体</a:t>
                      </a:r>
                    </a:p>
                  </a:txBody>
                  <a:tcPr marL="91435" marR="91435" marT="45722" marB="45722"/>
                </a:tc>
                <a:tc>
                  <a:txBody>
                    <a:bodyPr/>
                    <a:lstStyle/>
                    <a:p>
                      <a:r>
                        <a:rPr kumimoji="1" lang="ja-JP" altLang="en-US" sz="1200" i="1" dirty="0"/>
                        <a:t>プロジェクト目標を記載してください</a:t>
                      </a:r>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extLst>
                  <a:ext uri="{0D108BD9-81ED-4DB2-BD59-A6C34878D82A}">
                    <a16:rowId xmlns:a16="http://schemas.microsoft.com/office/drawing/2014/main" val="10001"/>
                  </a:ext>
                </a:extLst>
              </a:tr>
              <a:tr h="735902">
                <a:tc>
                  <a:txBody>
                    <a:bodyPr/>
                    <a:lstStyle/>
                    <a:p>
                      <a:r>
                        <a:rPr kumimoji="1" lang="en-US" altLang="ja-JP" sz="1800" dirty="0"/>
                        <a:t>A1</a:t>
                      </a:r>
                      <a:endParaRPr kumimoji="1" lang="ja-JP" altLang="en-US" sz="1800" dirty="0"/>
                    </a:p>
                  </a:txBody>
                  <a:tcPr marL="91435" marR="91435" marT="45722" marB="45722"/>
                </a:tc>
                <a:tc>
                  <a:txBody>
                    <a:bodyPr/>
                    <a:lstStyle/>
                    <a:p>
                      <a:r>
                        <a:rPr kumimoji="1" lang="ja-JP" altLang="en-US" sz="1200" dirty="0"/>
                        <a:t>ＸＸ株式会社</a:t>
                      </a:r>
                    </a:p>
                  </a:txBody>
                  <a:tcPr marL="91435" marR="91435" marT="45722" marB="4572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i="1" dirty="0"/>
                        <a:t>開発項目</a:t>
                      </a:r>
                      <a:r>
                        <a:rPr kumimoji="1" lang="en-US" altLang="ja-JP" sz="1200" i="1" dirty="0"/>
                        <a:t>A1</a:t>
                      </a:r>
                      <a:r>
                        <a:rPr kumimoji="1" lang="ja-JP" altLang="en-US" sz="1200" i="1" dirty="0"/>
                        <a:t>における定量的な目標を記載してください</a:t>
                      </a:r>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extLst>
                  <a:ext uri="{0D108BD9-81ED-4DB2-BD59-A6C34878D82A}">
                    <a16:rowId xmlns:a16="http://schemas.microsoft.com/office/drawing/2014/main" val="10002"/>
                  </a:ext>
                </a:extLst>
              </a:tr>
              <a:tr h="823023">
                <a:tc>
                  <a:txBody>
                    <a:bodyPr/>
                    <a:lstStyle/>
                    <a:p>
                      <a:r>
                        <a:rPr kumimoji="1" lang="en-US" altLang="ja-JP" sz="1800" dirty="0"/>
                        <a:t>A2</a:t>
                      </a:r>
                      <a:endParaRPr kumimoji="1" lang="ja-JP" altLang="en-US" sz="1800" dirty="0"/>
                    </a:p>
                  </a:txBody>
                  <a:tcPr marL="91435" marR="91435" marT="45722" marB="4572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t>YY</a:t>
                      </a:r>
                      <a:r>
                        <a:rPr kumimoji="1" lang="ja-JP" altLang="en-US" sz="1200" dirty="0"/>
                        <a:t>株式会社</a:t>
                      </a:r>
                    </a:p>
                  </a:txBody>
                  <a:tcPr marL="91435" marR="91435" marT="45722" marB="4572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i="1" dirty="0"/>
                        <a:t>開発項目</a:t>
                      </a:r>
                      <a:r>
                        <a:rPr kumimoji="1" lang="en-US" altLang="ja-JP" sz="1200" i="1" dirty="0"/>
                        <a:t>A2</a:t>
                      </a:r>
                      <a:r>
                        <a:rPr kumimoji="1" lang="ja-JP" altLang="en-US" sz="1200" i="1" dirty="0"/>
                        <a:t>における定量的な目標を記載してください</a:t>
                      </a:r>
                    </a:p>
                    <a:p>
                      <a:endParaRPr kumimoji="1" lang="ja-JP" altLang="en-US" sz="12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a:p>
                  </a:txBody>
                  <a:tcPr marL="91435" marR="91435" marT="45722" marB="45722"/>
                </a:tc>
                <a:tc>
                  <a:txBody>
                    <a:bodyPr/>
                    <a:lstStyle/>
                    <a:p>
                      <a:endParaRPr kumimoji="1" lang="ja-JP" altLang="en-US" sz="180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extLst>
                  <a:ext uri="{0D108BD9-81ED-4DB2-BD59-A6C34878D82A}">
                    <a16:rowId xmlns:a16="http://schemas.microsoft.com/office/drawing/2014/main" val="10003"/>
                  </a:ext>
                </a:extLst>
              </a:tr>
              <a:tr h="823023">
                <a:tc>
                  <a:txBody>
                    <a:bodyPr/>
                    <a:lstStyle/>
                    <a:p>
                      <a:r>
                        <a:rPr kumimoji="1" lang="en-US" altLang="ja-JP" sz="1800" dirty="0"/>
                        <a:t>B</a:t>
                      </a:r>
                      <a:endParaRPr kumimoji="1" lang="ja-JP" altLang="en-US" sz="1800" dirty="0"/>
                    </a:p>
                  </a:txBody>
                  <a:tcPr marL="91435" marR="91435" marT="45722" marB="45722"/>
                </a:tc>
                <a:tc>
                  <a:txBody>
                    <a:bodyPr/>
                    <a:lstStyle/>
                    <a:p>
                      <a:r>
                        <a:rPr kumimoji="1" lang="ja-JP" altLang="en-US" sz="1800" dirty="0"/>
                        <a:t>・・・</a:t>
                      </a:r>
                    </a:p>
                  </a:txBody>
                  <a:tcPr marL="91435" marR="91435" marT="45722" marB="4572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i="1" dirty="0"/>
                        <a:t>開発項目</a:t>
                      </a:r>
                      <a:r>
                        <a:rPr kumimoji="1" lang="en-US" altLang="ja-JP" sz="1200" i="1" dirty="0"/>
                        <a:t>B</a:t>
                      </a:r>
                      <a:r>
                        <a:rPr kumimoji="1" lang="ja-JP" altLang="en-US" sz="1200" i="1" dirty="0"/>
                        <a:t>における定量的な目標を記載してください</a:t>
                      </a:r>
                    </a:p>
                    <a:p>
                      <a:endParaRPr kumimoji="1" lang="ja-JP" altLang="en-US" sz="1200" dirty="0"/>
                    </a:p>
                  </a:txBody>
                  <a:tcPr marL="91435" marR="91435" marT="45722" marB="45722"/>
                </a:tc>
                <a:tc>
                  <a:txBody>
                    <a:bodyPr/>
                    <a:lstStyle/>
                    <a:p>
                      <a:endParaRPr kumimoji="1" lang="ja-JP" altLang="en-US" sz="1800"/>
                    </a:p>
                  </a:txBody>
                  <a:tcPr marL="91435" marR="91435" marT="45722" marB="45722"/>
                </a:tc>
                <a:tc>
                  <a:txBody>
                    <a:bodyPr/>
                    <a:lstStyle/>
                    <a:p>
                      <a:endParaRPr kumimoji="1" lang="ja-JP" altLang="en-US" sz="1800"/>
                    </a:p>
                  </a:txBody>
                  <a:tcPr marL="91435" marR="91435" marT="45722" marB="45722"/>
                </a:tc>
                <a:tc>
                  <a:txBody>
                    <a:bodyPr/>
                    <a:lstStyle/>
                    <a:p>
                      <a:endParaRPr kumimoji="1" lang="ja-JP" altLang="en-US" sz="180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extLst>
                  <a:ext uri="{0D108BD9-81ED-4DB2-BD59-A6C34878D82A}">
                    <a16:rowId xmlns:a16="http://schemas.microsoft.com/office/drawing/2014/main" val="10005"/>
                  </a:ext>
                </a:extLst>
              </a:tr>
              <a:tr h="823023">
                <a:tc>
                  <a:txBody>
                    <a:bodyPr/>
                    <a:lstStyle/>
                    <a:p>
                      <a:r>
                        <a:rPr kumimoji="1" lang="en-US" altLang="ja-JP" sz="1800" dirty="0"/>
                        <a:t>C</a:t>
                      </a:r>
                      <a:endParaRPr kumimoji="1" lang="ja-JP" altLang="en-US" sz="1800" dirty="0"/>
                    </a:p>
                  </a:txBody>
                  <a:tcPr marL="91435" marR="91435" marT="45722" marB="45722"/>
                </a:tc>
                <a:tc>
                  <a:txBody>
                    <a:bodyPr/>
                    <a:lstStyle/>
                    <a:p>
                      <a:r>
                        <a:rPr kumimoji="1" lang="ja-JP" altLang="en-US" sz="1800" dirty="0"/>
                        <a:t>・・・</a:t>
                      </a:r>
                    </a:p>
                  </a:txBody>
                  <a:tcPr marL="91435" marR="91435" marT="45722" marB="4572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i="1" dirty="0"/>
                        <a:t>開発項目</a:t>
                      </a:r>
                      <a:r>
                        <a:rPr kumimoji="1" lang="en-US" altLang="ja-JP" sz="1200" i="1" dirty="0"/>
                        <a:t>C</a:t>
                      </a:r>
                      <a:r>
                        <a:rPr kumimoji="1" lang="ja-JP" altLang="en-US" sz="1200" i="1" dirty="0"/>
                        <a:t>における定量的な目標を記載してください</a:t>
                      </a:r>
                    </a:p>
                    <a:p>
                      <a:endParaRPr kumimoji="1" lang="ja-JP" altLang="en-US" sz="12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tc>
                  <a:txBody>
                    <a:bodyPr/>
                    <a:lstStyle/>
                    <a:p>
                      <a:endParaRPr kumimoji="1" lang="ja-JP" altLang="en-US" sz="1800" dirty="0"/>
                    </a:p>
                  </a:txBody>
                  <a:tcPr marL="91435" marR="91435" marT="45722" marB="45722"/>
                </a:tc>
                <a:extLst>
                  <a:ext uri="{0D108BD9-81ED-4DB2-BD59-A6C34878D82A}">
                    <a16:rowId xmlns:a16="http://schemas.microsoft.com/office/drawing/2014/main" val="10006"/>
                  </a:ext>
                </a:extLst>
              </a:tr>
            </a:tbl>
          </a:graphicData>
        </a:graphic>
      </p:graphicFrame>
      <p:sp>
        <p:nvSpPr>
          <p:cNvPr id="11407" name="テキスト ボックス 62">
            <a:extLst>
              <a:ext uri="{FF2B5EF4-FFF2-40B4-BE49-F238E27FC236}">
                <a16:creationId xmlns:a16="http://schemas.microsoft.com/office/drawing/2014/main" id="{CB338ED7-2841-EE33-9C1C-163C1D4AF22A}"/>
              </a:ext>
            </a:extLst>
          </p:cNvPr>
          <p:cNvSpPr txBox="1">
            <a:spLocks noChangeArrowheads="1"/>
          </p:cNvSpPr>
          <p:nvPr/>
        </p:nvSpPr>
        <p:spPr bwMode="auto">
          <a:xfrm>
            <a:off x="6513513" y="3568700"/>
            <a:ext cx="890587"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100"/>
              <a:t>○○の評価</a:t>
            </a:r>
          </a:p>
        </p:txBody>
      </p:sp>
      <p:sp>
        <p:nvSpPr>
          <p:cNvPr id="11408" name="テキスト ボックス 63">
            <a:extLst>
              <a:ext uri="{FF2B5EF4-FFF2-40B4-BE49-F238E27FC236}">
                <a16:creationId xmlns:a16="http://schemas.microsoft.com/office/drawing/2014/main" id="{C69D5987-F4E4-3072-59C8-E8816C03E314}"/>
              </a:ext>
            </a:extLst>
          </p:cNvPr>
          <p:cNvSpPr txBox="1">
            <a:spLocks noChangeArrowheads="1"/>
          </p:cNvSpPr>
          <p:nvPr/>
        </p:nvSpPr>
        <p:spPr bwMode="auto">
          <a:xfrm>
            <a:off x="4373563" y="2987675"/>
            <a:ext cx="890587"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100"/>
              <a:t>○○の開発</a:t>
            </a:r>
          </a:p>
        </p:txBody>
      </p:sp>
      <p:sp>
        <p:nvSpPr>
          <p:cNvPr id="11409" name="スライド番号プレースホルダー 1">
            <a:extLst>
              <a:ext uri="{FF2B5EF4-FFF2-40B4-BE49-F238E27FC236}">
                <a16:creationId xmlns:a16="http://schemas.microsoft.com/office/drawing/2014/main" id="{E4CD516F-600B-D7C0-BF77-91E3E289EFC7}"/>
              </a:ext>
            </a:extLst>
          </p:cNvPr>
          <p:cNvSpPr>
            <a:spLocks noGrp="1"/>
          </p:cNvSpPr>
          <p:nvPr>
            <p:ph type="sldNum" sz="quarter" idx="12"/>
          </p:nvPr>
        </p:nvSpPr>
        <p:spPr>
          <a:xfrm>
            <a:off x="9837738" y="6929438"/>
            <a:ext cx="487362" cy="5000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50A84089-1B8B-457E-90DA-CBFF84C7969B}" type="slidenum">
              <a:rPr lang="en-US" altLang="ja-JP" smtClean="0"/>
              <a:pPr/>
              <a:t>6</a:t>
            </a:fld>
            <a:endParaRPr lang="en-US" altLang="ja-JP"/>
          </a:p>
        </p:txBody>
      </p:sp>
      <p:cxnSp>
        <p:nvCxnSpPr>
          <p:cNvPr id="11410" name="直線矢印コネクタ 43">
            <a:extLst>
              <a:ext uri="{FF2B5EF4-FFF2-40B4-BE49-F238E27FC236}">
                <a16:creationId xmlns:a16="http://schemas.microsoft.com/office/drawing/2014/main" id="{4D7F93F0-513D-A8CF-801E-5671BDA984D5}"/>
              </a:ext>
            </a:extLst>
          </p:cNvPr>
          <p:cNvCxnSpPr>
            <a:cxnSpLocks noChangeShapeType="1"/>
          </p:cNvCxnSpPr>
          <p:nvPr/>
        </p:nvCxnSpPr>
        <p:spPr bwMode="auto">
          <a:xfrm>
            <a:off x="8964613" y="5000625"/>
            <a:ext cx="842962" cy="0"/>
          </a:xfrm>
          <a:prstGeom prst="straightConnector1">
            <a:avLst/>
          </a:prstGeom>
          <a:noFill/>
          <a:ln w="9525"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11425" name="直線矢印コネクタ 8">
            <a:extLst>
              <a:ext uri="{FF2B5EF4-FFF2-40B4-BE49-F238E27FC236}">
                <a16:creationId xmlns:a16="http://schemas.microsoft.com/office/drawing/2014/main" id="{E6BBC9E1-ABB4-7C4C-C143-5EE3C3ABC068}"/>
              </a:ext>
            </a:extLst>
          </p:cNvPr>
          <p:cNvCxnSpPr>
            <a:cxnSpLocks noChangeShapeType="1"/>
          </p:cNvCxnSpPr>
          <p:nvPr/>
        </p:nvCxnSpPr>
        <p:spPr bwMode="auto">
          <a:xfrm>
            <a:off x="5310963" y="2444750"/>
            <a:ext cx="997268" cy="0"/>
          </a:xfrm>
          <a:prstGeom prst="straightConnector1">
            <a:avLst/>
          </a:prstGeom>
          <a:noFill/>
          <a:ln w="9525"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11426" name="直線矢印コネクタ 37">
            <a:extLst>
              <a:ext uri="{FF2B5EF4-FFF2-40B4-BE49-F238E27FC236}">
                <a16:creationId xmlns:a16="http://schemas.microsoft.com/office/drawing/2014/main" id="{AA6E5755-6590-2A8C-9130-D44DD7F23283}"/>
              </a:ext>
            </a:extLst>
          </p:cNvPr>
          <p:cNvCxnSpPr>
            <a:cxnSpLocks noChangeShapeType="1"/>
          </p:cNvCxnSpPr>
          <p:nvPr/>
        </p:nvCxnSpPr>
        <p:spPr bwMode="auto">
          <a:xfrm>
            <a:off x="5310963" y="3282950"/>
            <a:ext cx="1200962" cy="0"/>
          </a:xfrm>
          <a:prstGeom prst="straightConnector1">
            <a:avLst/>
          </a:prstGeom>
          <a:noFill/>
          <a:ln w="9525"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11428" name="直線矢印コネクタ 43">
            <a:extLst>
              <a:ext uri="{FF2B5EF4-FFF2-40B4-BE49-F238E27FC236}">
                <a16:creationId xmlns:a16="http://schemas.microsoft.com/office/drawing/2014/main" id="{FB2449F4-1D90-98EE-7183-B26705758A8C}"/>
              </a:ext>
            </a:extLst>
          </p:cNvPr>
          <p:cNvCxnSpPr>
            <a:cxnSpLocks noChangeShapeType="1"/>
          </p:cNvCxnSpPr>
          <p:nvPr/>
        </p:nvCxnSpPr>
        <p:spPr bwMode="auto">
          <a:xfrm>
            <a:off x="8156328" y="4178296"/>
            <a:ext cx="843076" cy="0"/>
          </a:xfrm>
          <a:prstGeom prst="straightConnector1">
            <a:avLst/>
          </a:prstGeom>
          <a:noFill/>
          <a:ln w="9525"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11429" name="直線矢印コネクタ 46">
            <a:extLst>
              <a:ext uri="{FF2B5EF4-FFF2-40B4-BE49-F238E27FC236}">
                <a16:creationId xmlns:a16="http://schemas.microsoft.com/office/drawing/2014/main" id="{29D3B68C-049B-49BE-57AD-41612EFE3415}"/>
              </a:ext>
            </a:extLst>
          </p:cNvPr>
          <p:cNvCxnSpPr>
            <a:cxnSpLocks noChangeShapeType="1"/>
          </p:cNvCxnSpPr>
          <p:nvPr/>
        </p:nvCxnSpPr>
        <p:spPr bwMode="auto">
          <a:xfrm>
            <a:off x="5495322" y="2787650"/>
            <a:ext cx="1016603" cy="0"/>
          </a:xfrm>
          <a:prstGeom prst="straightConnector1">
            <a:avLst/>
          </a:prstGeom>
          <a:noFill/>
          <a:ln w="9525"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
        <p:nvSpPr>
          <p:cNvPr id="11430" name="テキスト ボックス 14">
            <a:extLst>
              <a:ext uri="{FF2B5EF4-FFF2-40B4-BE49-F238E27FC236}">
                <a16:creationId xmlns:a16="http://schemas.microsoft.com/office/drawing/2014/main" id="{D6BDA55C-D23D-19A4-6237-46D8641B6742}"/>
              </a:ext>
            </a:extLst>
          </p:cNvPr>
          <p:cNvSpPr txBox="1">
            <a:spLocks noChangeArrowheads="1"/>
          </p:cNvSpPr>
          <p:nvPr/>
        </p:nvSpPr>
        <p:spPr bwMode="auto">
          <a:xfrm>
            <a:off x="4258495" y="2182813"/>
            <a:ext cx="889987"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100"/>
              <a:t>○○の開発</a:t>
            </a:r>
          </a:p>
        </p:txBody>
      </p:sp>
      <p:sp>
        <p:nvSpPr>
          <p:cNvPr id="11431" name="テキスト ボックス 48">
            <a:extLst>
              <a:ext uri="{FF2B5EF4-FFF2-40B4-BE49-F238E27FC236}">
                <a16:creationId xmlns:a16="http://schemas.microsoft.com/office/drawing/2014/main" id="{5B87C734-C0B6-99AF-70BB-54D96AEE858C}"/>
              </a:ext>
            </a:extLst>
          </p:cNvPr>
          <p:cNvSpPr txBox="1">
            <a:spLocks noChangeArrowheads="1"/>
          </p:cNvSpPr>
          <p:nvPr/>
        </p:nvSpPr>
        <p:spPr bwMode="auto">
          <a:xfrm>
            <a:off x="5555756" y="2534935"/>
            <a:ext cx="889987"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100" dirty="0"/>
              <a:t>○○の開発</a:t>
            </a:r>
          </a:p>
        </p:txBody>
      </p:sp>
      <p:sp>
        <p:nvSpPr>
          <p:cNvPr id="11433" name="テキスト ボックス 56">
            <a:extLst>
              <a:ext uri="{FF2B5EF4-FFF2-40B4-BE49-F238E27FC236}">
                <a16:creationId xmlns:a16="http://schemas.microsoft.com/office/drawing/2014/main" id="{641D4966-09EE-0CC7-877B-303FE757860A}"/>
              </a:ext>
            </a:extLst>
          </p:cNvPr>
          <p:cNvSpPr txBox="1">
            <a:spLocks noChangeArrowheads="1"/>
          </p:cNvSpPr>
          <p:nvPr/>
        </p:nvSpPr>
        <p:spPr bwMode="auto">
          <a:xfrm>
            <a:off x="7673972" y="3277140"/>
            <a:ext cx="997389"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100" dirty="0"/>
              <a:t>○○との統合</a:t>
            </a:r>
          </a:p>
        </p:txBody>
      </p:sp>
      <p:cxnSp>
        <p:nvCxnSpPr>
          <p:cNvPr id="11434" name="直線矢印コネクタ 58">
            <a:extLst>
              <a:ext uri="{FF2B5EF4-FFF2-40B4-BE49-F238E27FC236}">
                <a16:creationId xmlns:a16="http://schemas.microsoft.com/office/drawing/2014/main" id="{74B33711-E58A-7DF1-28DD-9BD6C6C5BD07}"/>
              </a:ext>
            </a:extLst>
          </p:cNvPr>
          <p:cNvCxnSpPr>
            <a:cxnSpLocks noChangeShapeType="1"/>
          </p:cNvCxnSpPr>
          <p:nvPr/>
        </p:nvCxnSpPr>
        <p:spPr bwMode="auto">
          <a:xfrm>
            <a:off x="6511925" y="3562350"/>
            <a:ext cx="1162044" cy="0"/>
          </a:xfrm>
          <a:prstGeom prst="straightConnector1">
            <a:avLst/>
          </a:prstGeom>
          <a:noFill/>
          <a:ln w="9525"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11435" name="直線矢印コネクタ 64">
            <a:extLst>
              <a:ext uri="{FF2B5EF4-FFF2-40B4-BE49-F238E27FC236}">
                <a16:creationId xmlns:a16="http://schemas.microsoft.com/office/drawing/2014/main" id="{7F058B79-4428-C47A-2071-998D6A07B251}"/>
              </a:ext>
            </a:extLst>
          </p:cNvPr>
          <p:cNvCxnSpPr>
            <a:cxnSpLocks noChangeShapeType="1"/>
          </p:cNvCxnSpPr>
          <p:nvPr/>
        </p:nvCxnSpPr>
        <p:spPr bwMode="auto">
          <a:xfrm>
            <a:off x="8167443" y="3625850"/>
            <a:ext cx="0" cy="495300"/>
          </a:xfrm>
          <a:prstGeom prst="straightConnector1">
            <a:avLst/>
          </a:prstGeom>
          <a:noFill/>
          <a:ln w="9525" algn="ctr">
            <a:solidFill>
              <a:schemeClr val="tx1"/>
            </a:solidFill>
            <a:prstDash val="dash"/>
            <a:round/>
            <a:headEnd/>
            <a:tailEnd type="triangle" w="med" len="med"/>
          </a:ln>
          <a:extLst>
            <a:ext uri="{909E8E84-426E-40DD-AFC4-6F175D3DCCD1}">
              <a14:hiddenFill xmlns:a14="http://schemas.microsoft.com/office/drawing/2010/main">
                <a:noFill/>
              </a14:hiddenFill>
            </a:ext>
          </a:extLst>
        </p:spPr>
      </p:cxnSp>
      <p:cxnSp>
        <p:nvCxnSpPr>
          <p:cNvPr id="11436" name="直線矢印コネクタ 70">
            <a:extLst>
              <a:ext uri="{FF2B5EF4-FFF2-40B4-BE49-F238E27FC236}">
                <a16:creationId xmlns:a16="http://schemas.microsoft.com/office/drawing/2014/main" id="{E6E63755-0094-CB60-CC94-6F8C8752ED2B}"/>
              </a:ext>
            </a:extLst>
          </p:cNvPr>
          <p:cNvCxnSpPr>
            <a:cxnSpLocks noChangeShapeType="1"/>
          </p:cNvCxnSpPr>
          <p:nvPr/>
        </p:nvCxnSpPr>
        <p:spPr bwMode="auto">
          <a:xfrm flipH="1" flipV="1">
            <a:off x="9828190" y="1998663"/>
            <a:ext cx="11499" cy="2972594"/>
          </a:xfrm>
          <a:prstGeom prst="straightConnector1">
            <a:avLst/>
          </a:prstGeom>
          <a:noFill/>
          <a:ln w="9525" algn="ctr">
            <a:solidFill>
              <a:schemeClr val="tx1"/>
            </a:solidFill>
            <a:prstDash val="dash"/>
            <a:round/>
            <a:headEnd/>
            <a:tailEnd type="triangle" w="med" len="med"/>
          </a:ln>
          <a:extLst>
            <a:ext uri="{909E8E84-426E-40DD-AFC4-6F175D3DCCD1}">
              <a14:hiddenFill xmlns:a14="http://schemas.microsoft.com/office/drawing/2010/main">
                <a:noFill/>
              </a14:hiddenFill>
            </a:ext>
          </a:extLst>
        </p:spPr>
      </p:cxnSp>
      <p:sp>
        <p:nvSpPr>
          <p:cNvPr id="21" name="ドーナツ 7170">
            <a:extLst>
              <a:ext uri="{FF2B5EF4-FFF2-40B4-BE49-F238E27FC236}">
                <a16:creationId xmlns:a16="http://schemas.microsoft.com/office/drawing/2014/main" id="{7A62DBBB-AA3C-38AF-667D-7CD2EBDAC83F}"/>
              </a:ext>
            </a:extLst>
          </p:cNvPr>
          <p:cNvSpPr/>
          <p:nvPr/>
        </p:nvSpPr>
        <p:spPr bwMode="auto">
          <a:xfrm>
            <a:off x="9656763" y="1655763"/>
            <a:ext cx="342900" cy="342900"/>
          </a:xfrm>
          <a:prstGeom prst="donut">
            <a:avLst/>
          </a:prstGeom>
          <a:solidFill>
            <a:schemeClr val="bg1"/>
          </a:solidFill>
          <a:ln w="9525" cap="flat" cmpd="sng" algn="ctr">
            <a:solidFill>
              <a:schemeClr val="tx1"/>
            </a:solidFill>
            <a:prstDash val="solid"/>
            <a:round/>
            <a:headEnd type="none" w="med" len="med"/>
            <a:tailEnd type="none" w="med" len="med"/>
          </a:ln>
          <a:effectLst/>
        </p:spPr>
        <p:txBody>
          <a:bodyPr wrap="none" anchor="ctr"/>
          <a:lstStyle/>
          <a:p>
            <a:pPr eaLnBrk="1" hangingPunct="1">
              <a:defRPr/>
            </a:pPr>
            <a:endParaRPr lang="ja-JP" altLang="en-US">
              <a:latin typeface="Arial" charset="0"/>
            </a:endParaRPr>
          </a:p>
        </p:txBody>
      </p:sp>
      <p:cxnSp>
        <p:nvCxnSpPr>
          <p:cNvPr id="11438" name="直線矢印コネクタ 73">
            <a:extLst>
              <a:ext uri="{FF2B5EF4-FFF2-40B4-BE49-F238E27FC236}">
                <a16:creationId xmlns:a16="http://schemas.microsoft.com/office/drawing/2014/main" id="{5C48189C-B0FE-F10C-2F4A-49C4326B41CE}"/>
              </a:ext>
            </a:extLst>
          </p:cNvPr>
          <p:cNvCxnSpPr>
            <a:cxnSpLocks noChangeShapeType="1"/>
          </p:cNvCxnSpPr>
          <p:nvPr/>
        </p:nvCxnSpPr>
        <p:spPr bwMode="auto">
          <a:xfrm>
            <a:off x="7686304" y="2878932"/>
            <a:ext cx="0" cy="646920"/>
          </a:xfrm>
          <a:prstGeom prst="straightConnector1">
            <a:avLst/>
          </a:prstGeom>
          <a:noFill/>
          <a:ln w="9525" algn="ctr">
            <a:solidFill>
              <a:schemeClr val="tx1"/>
            </a:solidFill>
            <a:prstDash val="dash"/>
            <a:round/>
            <a:headEnd/>
            <a:tailEnd type="triangle" w="med" len="med"/>
          </a:ln>
          <a:extLst>
            <a:ext uri="{909E8E84-426E-40DD-AFC4-6F175D3DCCD1}">
              <a14:hiddenFill xmlns:a14="http://schemas.microsoft.com/office/drawing/2010/main">
                <a:noFill/>
              </a14:hiddenFill>
            </a:ext>
          </a:extLst>
        </p:spPr>
      </p:cxnSp>
      <p:sp>
        <p:nvSpPr>
          <p:cNvPr id="11439" name="テキスト ボックス 56">
            <a:extLst>
              <a:ext uri="{FF2B5EF4-FFF2-40B4-BE49-F238E27FC236}">
                <a16:creationId xmlns:a16="http://schemas.microsoft.com/office/drawing/2014/main" id="{0E985900-17BB-DADB-0385-4502406FB464}"/>
              </a:ext>
            </a:extLst>
          </p:cNvPr>
          <p:cNvSpPr txBox="1">
            <a:spLocks noChangeArrowheads="1"/>
          </p:cNvSpPr>
          <p:nvPr/>
        </p:nvSpPr>
        <p:spPr bwMode="auto">
          <a:xfrm>
            <a:off x="7954689" y="4216396"/>
            <a:ext cx="982793"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100" dirty="0"/>
              <a:t>システム統合</a:t>
            </a:r>
          </a:p>
        </p:txBody>
      </p:sp>
      <p:cxnSp>
        <p:nvCxnSpPr>
          <p:cNvPr id="11440" name="直線矢印コネクタ 64">
            <a:extLst>
              <a:ext uri="{FF2B5EF4-FFF2-40B4-BE49-F238E27FC236}">
                <a16:creationId xmlns:a16="http://schemas.microsoft.com/office/drawing/2014/main" id="{5A78FB4F-CE01-2C55-EEE0-59CF3478FA93}"/>
              </a:ext>
            </a:extLst>
          </p:cNvPr>
          <p:cNvCxnSpPr>
            <a:cxnSpLocks noChangeShapeType="1"/>
          </p:cNvCxnSpPr>
          <p:nvPr/>
        </p:nvCxnSpPr>
        <p:spPr bwMode="auto">
          <a:xfrm>
            <a:off x="8988290" y="4227508"/>
            <a:ext cx="0" cy="736600"/>
          </a:xfrm>
          <a:prstGeom prst="straightConnector1">
            <a:avLst/>
          </a:prstGeom>
          <a:noFill/>
          <a:ln w="9525" algn="ctr">
            <a:solidFill>
              <a:schemeClr val="tx1"/>
            </a:solidFill>
            <a:prstDash val="dash"/>
            <a:round/>
            <a:headEnd/>
            <a:tailEnd type="triangle" w="med" len="med"/>
          </a:ln>
          <a:extLst>
            <a:ext uri="{909E8E84-426E-40DD-AFC4-6F175D3DCCD1}">
              <a14:hiddenFill xmlns:a14="http://schemas.microsoft.com/office/drawing/2010/main">
                <a:noFill/>
              </a14:hiddenFill>
            </a:ext>
          </a:extLst>
        </p:spPr>
      </p:cxnSp>
      <p:sp>
        <p:nvSpPr>
          <p:cNvPr id="11441" name="テキスト ボックス 56">
            <a:extLst>
              <a:ext uri="{FF2B5EF4-FFF2-40B4-BE49-F238E27FC236}">
                <a16:creationId xmlns:a16="http://schemas.microsoft.com/office/drawing/2014/main" id="{13B9AB2B-D769-FB2E-2EDD-C5ABC799C0EF}"/>
              </a:ext>
            </a:extLst>
          </p:cNvPr>
          <p:cNvSpPr txBox="1">
            <a:spLocks noChangeArrowheads="1"/>
          </p:cNvSpPr>
          <p:nvPr/>
        </p:nvSpPr>
        <p:spPr bwMode="auto">
          <a:xfrm>
            <a:off x="8988290" y="4703758"/>
            <a:ext cx="890707"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100"/>
              <a:t>○○の実証</a:t>
            </a:r>
          </a:p>
        </p:txBody>
      </p:sp>
      <p:cxnSp>
        <p:nvCxnSpPr>
          <p:cNvPr id="11412" name="直線矢印コネクタ 8">
            <a:extLst>
              <a:ext uri="{FF2B5EF4-FFF2-40B4-BE49-F238E27FC236}">
                <a16:creationId xmlns:a16="http://schemas.microsoft.com/office/drawing/2014/main" id="{977F2BD2-3CCF-720A-247B-8863E0620EE1}"/>
              </a:ext>
            </a:extLst>
          </p:cNvPr>
          <p:cNvCxnSpPr>
            <a:cxnSpLocks noChangeShapeType="1"/>
          </p:cNvCxnSpPr>
          <p:nvPr/>
        </p:nvCxnSpPr>
        <p:spPr bwMode="auto">
          <a:xfrm>
            <a:off x="4102100" y="2446338"/>
            <a:ext cx="1208088" cy="0"/>
          </a:xfrm>
          <a:prstGeom prst="straightConnector1">
            <a:avLst/>
          </a:prstGeom>
          <a:noFill/>
          <a:ln w="9525"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
        <p:nvSpPr>
          <p:cNvPr id="11413" name="テキスト ボックス 14">
            <a:extLst>
              <a:ext uri="{FF2B5EF4-FFF2-40B4-BE49-F238E27FC236}">
                <a16:creationId xmlns:a16="http://schemas.microsoft.com/office/drawing/2014/main" id="{59A6236A-7FC4-256A-8794-F188FF486A1B}"/>
              </a:ext>
            </a:extLst>
          </p:cNvPr>
          <p:cNvSpPr txBox="1">
            <a:spLocks noChangeArrowheads="1"/>
          </p:cNvSpPr>
          <p:nvPr/>
        </p:nvSpPr>
        <p:spPr bwMode="auto">
          <a:xfrm>
            <a:off x="5414963" y="2182813"/>
            <a:ext cx="890587"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100"/>
              <a:t>○○の開発</a:t>
            </a:r>
          </a:p>
        </p:txBody>
      </p:sp>
      <p:sp>
        <p:nvSpPr>
          <p:cNvPr id="11414" name="テキスト ボックス 63">
            <a:extLst>
              <a:ext uri="{FF2B5EF4-FFF2-40B4-BE49-F238E27FC236}">
                <a16:creationId xmlns:a16="http://schemas.microsoft.com/office/drawing/2014/main" id="{A82AB844-D49D-3C29-576F-2EA850676BC5}"/>
              </a:ext>
            </a:extLst>
          </p:cNvPr>
          <p:cNvSpPr txBox="1">
            <a:spLocks noChangeArrowheads="1"/>
          </p:cNvSpPr>
          <p:nvPr/>
        </p:nvSpPr>
        <p:spPr bwMode="auto">
          <a:xfrm>
            <a:off x="5556250" y="2989263"/>
            <a:ext cx="889000"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100"/>
              <a:t>○○の開発</a:t>
            </a:r>
          </a:p>
        </p:txBody>
      </p:sp>
      <p:cxnSp>
        <p:nvCxnSpPr>
          <p:cNvPr id="11415" name="直線矢印コネクタ 37">
            <a:extLst>
              <a:ext uri="{FF2B5EF4-FFF2-40B4-BE49-F238E27FC236}">
                <a16:creationId xmlns:a16="http://schemas.microsoft.com/office/drawing/2014/main" id="{A401D10E-01DB-DFDB-84CE-1699B39D1F1C}"/>
              </a:ext>
            </a:extLst>
          </p:cNvPr>
          <p:cNvCxnSpPr>
            <a:cxnSpLocks noChangeShapeType="1"/>
          </p:cNvCxnSpPr>
          <p:nvPr/>
        </p:nvCxnSpPr>
        <p:spPr bwMode="auto">
          <a:xfrm>
            <a:off x="4783138" y="3282950"/>
            <a:ext cx="527050" cy="0"/>
          </a:xfrm>
          <a:prstGeom prst="straightConnector1">
            <a:avLst/>
          </a:prstGeom>
          <a:noFill/>
          <a:ln w="9525"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
        <p:nvSpPr>
          <p:cNvPr id="11423" name="角丸四角形吹き出し 30">
            <a:extLst>
              <a:ext uri="{FF2B5EF4-FFF2-40B4-BE49-F238E27FC236}">
                <a16:creationId xmlns:a16="http://schemas.microsoft.com/office/drawing/2014/main" id="{8717770A-8BB4-FBF8-FDAE-3FE0C7764BC6}"/>
              </a:ext>
            </a:extLst>
          </p:cNvPr>
          <p:cNvSpPr>
            <a:spLocks noChangeArrowheads="1"/>
          </p:cNvSpPr>
          <p:nvPr/>
        </p:nvSpPr>
        <p:spPr bwMode="auto">
          <a:xfrm>
            <a:off x="5556250" y="1655763"/>
            <a:ext cx="1714500" cy="414337"/>
          </a:xfrm>
          <a:prstGeom prst="wedgeRoundRectCallout">
            <a:avLst>
              <a:gd name="adj1" fmla="val -60477"/>
              <a:gd name="adj2" fmla="val 45111"/>
              <a:gd name="adj3" fmla="val 16667"/>
            </a:avLst>
          </a:prstGeom>
          <a:solidFill>
            <a:srgbClr val="FFCC99"/>
          </a:solidFill>
          <a:ln w="9525" algn="ctr">
            <a:solidFill>
              <a:schemeClr val="tx1"/>
            </a:solidFill>
            <a:round/>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en-US" altLang="ja-JP" sz="1000"/>
          </a:p>
          <a:p>
            <a:pPr eaLnBrk="1" hangingPunct="1"/>
            <a:endParaRPr lang="en-US" altLang="ja-JP" sz="1000"/>
          </a:p>
          <a:p>
            <a:pPr eaLnBrk="1" hangingPunct="1"/>
            <a:endParaRPr lang="ja-JP" altLang="en-US" sz="1000"/>
          </a:p>
        </p:txBody>
      </p:sp>
      <p:sp>
        <p:nvSpPr>
          <p:cNvPr id="11424" name="テキスト ボックス 31">
            <a:extLst>
              <a:ext uri="{FF2B5EF4-FFF2-40B4-BE49-F238E27FC236}">
                <a16:creationId xmlns:a16="http://schemas.microsoft.com/office/drawing/2014/main" id="{A4E92B0B-6604-0A72-889B-FB65648D69B3}"/>
              </a:ext>
            </a:extLst>
          </p:cNvPr>
          <p:cNvSpPr txBox="1">
            <a:spLocks noChangeArrowheads="1"/>
          </p:cNvSpPr>
          <p:nvPr/>
        </p:nvSpPr>
        <p:spPr bwMode="auto">
          <a:xfrm>
            <a:off x="5551488" y="1687513"/>
            <a:ext cx="175418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925" indent="-71438">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lnSpc>
                <a:spcPct val="90000"/>
              </a:lnSpc>
            </a:pPr>
            <a:r>
              <a:rPr lang="ja-JP" altLang="en-US" sz="1000">
                <a:latin typeface="ＭＳ Ｐゴシック" panose="020B0600070205080204" pitchFamily="50" charset="-128"/>
              </a:rPr>
              <a:t>・技術開発項目は、年度毎で区切るようお願いします。</a:t>
            </a:r>
            <a:endParaRPr lang="en-US" altLang="ja-JP" sz="900"/>
          </a:p>
        </p:txBody>
      </p:sp>
      <p:cxnSp>
        <p:nvCxnSpPr>
          <p:cNvPr id="7" name="直線矢印コネクタ 46">
            <a:extLst>
              <a:ext uri="{FF2B5EF4-FFF2-40B4-BE49-F238E27FC236}">
                <a16:creationId xmlns:a16="http://schemas.microsoft.com/office/drawing/2014/main" id="{DFDABDD3-603E-073D-6E97-CD5DDB75654B}"/>
              </a:ext>
            </a:extLst>
          </p:cNvPr>
          <p:cNvCxnSpPr>
            <a:cxnSpLocks noChangeShapeType="1"/>
          </p:cNvCxnSpPr>
          <p:nvPr/>
        </p:nvCxnSpPr>
        <p:spPr bwMode="auto">
          <a:xfrm>
            <a:off x="6525703" y="2787323"/>
            <a:ext cx="1179222" cy="0"/>
          </a:xfrm>
          <a:prstGeom prst="straightConnector1">
            <a:avLst/>
          </a:prstGeom>
          <a:noFill/>
          <a:ln w="9525"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
        <p:nvSpPr>
          <p:cNvPr id="9" name="テキスト ボックス 48">
            <a:extLst>
              <a:ext uri="{FF2B5EF4-FFF2-40B4-BE49-F238E27FC236}">
                <a16:creationId xmlns:a16="http://schemas.microsoft.com/office/drawing/2014/main" id="{FD8F64A7-FADF-9E04-6E4A-B6CAA5025160}"/>
              </a:ext>
            </a:extLst>
          </p:cNvPr>
          <p:cNvSpPr txBox="1">
            <a:spLocks noChangeArrowheads="1"/>
          </p:cNvSpPr>
          <p:nvPr/>
        </p:nvSpPr>
        <p:spPr bwMode="auto">
          <a:xfrm>
            <a:off x="6532540" y="2509207"/>
            <a:ext cx="889987"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100" dirty="0"/>
              <a:t>○○の開発</a:t>
            </a:r>
          </a:p>
        </p:txBody>
      </p:sp>
      <p:cxnSp>
        <p:nvCxnSpPr>
          <p:cNvPr id="10" name="直線矢印コネクタ 58">
            <a:extLst>
              <a:ext uri="{FF2B5EF4-FFF2-40B4-BE49-F238E27FC236}">
                <a16:creationId xmlns:a16="http://schemas.microsoft.com/office/drawing/2014/main" id="{BC045E1E-2835-8BB9-6037-CC135D6EA341}"/>
              </a:ext>
            </a:extLst>
          </p:cNvPr>
          <p:cNvCxnSpPr>
            <a:cxnSpLocks noChangeShapeType="1"/>
          </p:cNvCxnSpPr>
          <p:nvPr/>
        </p:nvCxnSpPr>
        <p:spPr bwMode="auto">
          <a:xfrm>
            <a:off x="7704925" y="3562350"/>
            <a:ext cx="462518" cy="0"/>
          </a:xfrm>
          <a:prstGeom prst="straightConnector1">
            <a:avLst/>
          </a:prstGeom>
          <a:noFill/>
          <a:ln w="9525"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a:extLst>
              <a:ext uri="{FF2B5EF4-FFF2-40B4-BE49-F238E27FC236}">
                <a16:creationId xmlns:a16="http://schemas.microsoft.com/office/drawing/2014/main" id="{160BE53C-B99C-4332-CE87-F6E79D2104AE}"/>
              </a:ext>
            </a:extLst>
          </p:cNvPr>
          <p:cNvSpPr txBox="1">
            <a:spLocks noChangeArrowheads="1"/>
          </p:cNvSpPr>
          <p:nvPr/>
        </p:nvSpPr>
        <p:spPr bwMode="auto">
          <a:xfrm>
            <a:off x="419100" y="673100"/>
            <a:ext cx="90535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800"/>
              <a:t>○</a:t>
            </a:r>
            <a:r>
              <a:rPr lang="ja-JP" altLang="en-US" sz="1800"/>
              <a:t>令和６年度の技術開発の目標と内容　</a:t>
            </a:r>
            <a:endParaRPr lang="ja-JP" altLang="en-US" sz="1400" i="1">
              <a:solidFill>
                <a:srgbClr val="FF0000"/>
              </a:solidFill>
            </a:endParaRPr>
          </a:p>
        </p:txBody>
      </p:sp>
      <p:sp>
        <p:nvSpPr>
          <p:cNvPr id="13315" name="AutoShape 7">
            <a:extLst>
              <a:ext uri="{FF2B5EF4-FFF2-40B4-BE49-F238E27FC236}">
                <a16:creationId xmlns:a16="http://schemas.microsoft.com/office/drawing/2014/main" id="{BD699286-783E-E3E4-75E3-EF4FD371F173}"/>
              </a:ext>
            </a:extLst>
          </p:cNvPr>
          <p:cNvSpPr>
            <a:spLocks/>
          </p:cNvSpPr>
          <p:nvPr/>
        </p:nvSpPr>
        <p:spPr bwMode="auto">
          <a:xfrm>
            <a:off x="1289050" y="0"/>
            <a:ext cx="152400" cy="762000"/>
          </a:xfrm>
          <a:prstGeom prst="rightBrace">
            <a:avLst>
              <a:gd name="adj1" fmla="val 41667"/>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3316" name="Text Box 8">
            <a:extLst>
              <a:ext uri="{FF2B5EF4-FFF2-40B4-BE49-F238E27FC236}">
                <a16:creationId xmlns:a16="http://schemas.microsoft.com/office/drawing/2014/main" id="{D2AEEB40-CFC7-6661-F8F5-82BEA3C2C262}"/>
              </a:ext>
            </a:extLst>
          </p:cNvPr>
          <p:cNvSpPr txBox="1">
            <a:spLocks noChangeArrowheads="1"/>
          </p:cNvSpPr>
          <p:nvPr/>
        </p:nvSpPr>
        <p:spPr bwMode="auto">
          <a:xfrm>
            <a:off x="1470025" y="228600"/>
            <a:ext cx="49307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i="1"/>
              <a:t>余白を</a:t>
            </a:r>
            <a:r>
              <a:rPr lang="en-US" altLang="ja-JP" sz="1200" i="1"/>
              <a:t>1.5</a:t>
            </a:r>
            <a:r>
              <a:rPr lang="ja-JP" altLang="en-US" sz="1200" i="1"/>
              <a:t>ｃｍ程度設けること</a:t>
            </a:r>
            <a:endParaRPr lang="ja-JP" altLang="en-US" sz="1200" i="1">
              <a:solidFill>
                <a:srgbClr val="FF0000"/>
              </a:solidFill>
            </a:endParaRPr>
          </a:p>
        </p:txBody>
      </p:sp>
      <p:graphicFrame>
        <p:nvGraphicFramePr>
          <p:cNvPr id="9" name="Group 50">
            <a:extLst>
              <a:ext uri="{FF2B5EF4-FFF2-40B4-BE49-F238E27FC236}">
                <a16:creationId xmlns:a16="http://schemas.microsoft.com/office/drawing/2014/main" id="{663F8CAA-0D35-B4E5-1F10-1D142E4C976A}"/>
              </a:ext>
            </a:extLst>
          </p:cNvPr>
          <p:cNvGraphicFramePr>
            <a:graphicFrameLocks noGrp="1"/>
          </p:cNvGraphicFramePr>
          <p:nvPr>
            <p:extLst>
              <p:ext uri="{D42A27DB-BD31-4B8C-83A1-F6EECF244321}">
                <p14:modId xmlns:p14="http://schemas.microsoft.com/office/powerpoint/2010/main" val="1379776724"/>
              </p:ext>
            </p:extLst>
          </p:nvPr>
        </p:nvGraphicFramePr>
        <p:xfrm>
          <a:off x="522288" y="1042988"/>
          <a:ext cx="9456737" cy="4553696"/>
        </p:xfrm>
        <a:graphic>
          <a:graphicData uri="http://schemas.openxmlformats.org/drawingml/2006/table">
            <a:tbl>
              <a:tblPr/>
              <a:tblGrid>
                <a:gridCol w="703955">
                  <a:extLst>
                    <a:ext uri="{9D8B030D-6E8A-4147-A177-3AD203B41FA5}">
                      <a16:colId xmlns:a16="http://schemas.microsoft.com/office/drawing/2014/main" val="20000"/>
                    </a:ext>
                  </a:extLst>
                </a:gridCol>
                <a:gridCol w="2795151">
                  <a:extLst>
                    <a:ext uri="{9D8B030D-6E8A-4147-A177-3AD203B41FA5}">
                      <a16:colId xmlns:a16="http://schemas.microsoft.com/office/drawing/2014/main" val="20001"/>
                    </a:ext>
                  </a:extLst>
                </a:gridCol>
                <a:gridCol w="5957631">
                  <a:extLst>
                    <a:ext uri="{9D8B030D-6E8A-4147-A177-3AD203B41FA5}">
                      <a16:colId xmlns:a16="http://schemas.microsoft.com/office/drawing/2014/main" val="20002"/>
                    </a:ext>
                  </a:extLst>
                </a:gridCol>
              </a:tblGrid>
              <a:tr h="25912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36" marR="91436"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a:ln>
                            <a:noFill/>
                          </a:ln>
                          <a:solidFill>
                            <a:schemeClr val="tx1"/>
                          </a:solidFill>
                          <a:effectLst/>
                          <a:latin typeface="Arial" charset="0"/>
                          <a:ea typeface="ＭＳ Ｐゴシック" pitchFamily="50" charset="-128"/>
                        </a:rPr>
                        <a:t>技術開発項目</a:t>
                      </a:r>
                    </a:p>
                  </a:txBody>
                  <a:tcPr marL="91436" marR="91436"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a:ln>
                            <a:noFill/>
                          </a:ln>
                          <a:solidFill>
                            <a:schemeClr val="tx1"/>
                          </a:solidFill>
                          <a:effectLst/>
                          <a:latin typeface="Arial" charset="0"/>
                          <a:ea typeface="ＭＳ Ｐゴシック" pitchFamily="50" charset="-128"/>
                        </a:rPr>
                        <a:t>当該技術の現状</a:t>
                      </a:r>
                    </a:p>
                  </a:txBody>
                  <a:tcPr marL="91436" marR="91436"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34320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Arial" charset="0"/>
                          <a:ea typeface="ＭＳ Ｐゴシック" pitchFamily="50" charset="-128"/>
                        </a:rPr>
                        <a:t>全体</a:t>
                      </a:r>
                    </a:p>
                  </a:txBody>
                  <a:tcPr marL="91434" marR="91434"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cap="none" normalizeH="0" baseline="0" dirty="0">
                          <a:ln>
                            <a:noFill/>
                          </a:ln>
                          <a:solidFill>
                            <a:srgbClr val="FF0000"/>
                          </a:solidFill>
                          <a:effectLst/>
                          <a:latin typeface="Arial" charset="0"/>
                          <a:ea typeface="ＭＳ Ｐゴシック" pitchFamily="50" charset="-128"/>
                        </a:rPr>
                        <a:t>全体として開発する内容を端的に記載してください。</a:t>
                      </a:r>
                      <a:endParaRPr kumimoji="1" lang="en-US" altLang="ja-JP" sz="1100" b="0" i="1" u="none" strike="noStrike" cap="none" normalizeH="0" baseline="0" dirty="0">
                        <a:ln>
                          <a:noFill/>
                        </a:ln>
                        <a:solidFill>
                          <a:srgbClr val="FF0000"/>
                        </a:solidFill>
                        <a:effectLst/>
                        <a:latin typeface="Arial" charset="0"/>
                        <a:ea typeface="ＭＳ Ｐゴシック" pitchFamily="50" charset="-128"/>
                      </a:endParaRPr>
                    </a:p>
                  </a:txBody>
                  <a:tcPr marL="91434" marR="91434"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cap="none" normalizeH="0" baseline="0" dirty="0">
                          <a:ln>
                            <a:noFill/>
                          </a:ln>
                          <a:solidFill>
                            <a:srgbClr val="FF0000"/>
                          </a:solidFill>
                          <a:effectLst/>
                          <a:latin typeface="Arial" charset="0"/>
                          <a:ea typeface="ＭＳ Ｐゴシック" pitchFamily="50" charset="-128"/>
                        </a:rPr>
                        <a:t>・技術開発事業全体の応募時の準備状況（既存の類似技術との比較等）について、具体的かつ定量的に（数値で）記載してください。</a:t>
                      </a:r>
                      <a:endParaRPr kumimoji="1" lang="en-US" altLang="ja-JP" sz="1100" b="0" i="1" u="none" strike="noStrike" cap="none" normalizeH="0" baseline="0" dirty="0">
                        <a:ln>
                          <a:noFill/>
                        </a:ln>
                        <a:solidFill>
                          <a:srgbClr val="FF0000"/>
                        </a:solidFill>
                        <a:effectLst/>
                        <a:latin typeface="Arial" charset="0"/>
                        <a:ea typeface="ＭＳ Ｐゴシック" pitchFamily="50" charset="-128"/>
                      </a:endParaRPr>
                    </a:p>
                  </a:txBody>
                  <a:tcPr marL="91436" marR="91436"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1143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Arial" charset="0"/>
                          <a:ea typeface="ＭＳ Ｐゴシック" pitchFamily="50" charset="-128"/>
                        </a:rPr>
                        <a:t>A1</a:t>
                      </a: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34" marR="91434"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cap="none" normalizeH="0" baseline="0" dirty="0">
                          <a:ln>
                            <a:noFill/>
                          </a:ln>
                          <a:solidFill>
                            <a:srgbClr val="FF0000"/>
                          </a:solidFill>
                          <a:effectLst/>
                          <a:latin typeface="Arial" charset="0"/>
                          <a:ea typeface="ＭＳ Ｐゴシック" pitchFamily="50" charset="-128"/>
                        </a:rPr>
                        <a:t>開発要素</a:t>
                      </a:r>
                      <a:r>
                        <a:rPr kumimoji="1" lang="en-US" altLang="ja-JP" sz="1100" b="0" i="1" u="none" strike="noStrike" cap="none" normalizeH="0" baseline="0" dirty="0">
                          <a:ln>
                            <a:noFill/>
                          </a:ln>
                          <a:solidFill>
                            <a:srgbClr val="FF0000"/>
                          </a:solidFill>
                          <a:effectLst/>
                          <a:latin typeface="Arial" charset="0"/>
                          <a:ea typeface="ＭＳ Ｐゴシック" pitchFamily="50" charset="-128"/>
                        </a:rPr>
                        <a:t>A1</a:t>
                      </a:r>
                      <a:r>
                        <a:rPr kumimoji="1" lang="ja-JP" altLang="en-US" sz="1100" b="0" i="1" u="none" strike="noStrike" cap="none" normalizeH="0" baseline="0" dirty="0">
                          <a:ln>
                            <a:noFill/>
                          </a:ln>
                          <a:solidFill>
                            <a:srgbClr val="FF0000"/>
                          </a:solidFill>
                          <a:effectLst/>
                          <a:latin typeface="Arial" charset="0"/>
                          <a:ea typeface="ＭＳ Ｐゴシック" pitchFamily="50" charset="-128"/>
                        </a:rPr>
                        <a:t>の開発要素名を記載してください。</a:t>
                      </a:r>
                      <a:endParaRPr kumimoji="1" lang="en-US" altLang="ja-JP" sz="1100" b="0" i="1" u="none" strike="noStrike" cap="none" normalizeH="0" baseline="0" dirty="0">
                        <a:ln>
                          <a:noFill/>
                        </a:ln>
                        <a:solidFill>
                          <a:srgbClr val="FF0000"/>
                        </a:solidFill>
                        <a:effectLst/>
                        <a:latin typeface="Arial" charset="0"/>
                        <a:ea typeface="ＭＳ Ｐゴシック" pitchFamily="50" charset="-128"/>
                      </a:endParaRPr>
                    </a:p>
                  </a:txBody>
                  <a:tcPr marL="91434" marR="91434"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cap="none" normalizeH="0" baseline="0" dirty="0">
                          <a:ln>
                            <a:noFill/>
                          </a:ln>
                          <a:solidFill>
                            <a:srgbClr val="FF0000"/>
                          </a:solidFill>
                          <a:effectLst/>
                          <a:latin typeface="Arial" charset="0"/>
                          <a:ea typeface="ＭＳ Ｐゴシック" pitchFamily="50" charset="-128"/>
                        </a:rPr>
                        <a:t>・各要素技術／システムの応募時の準備状況（既存の類似技術との比較等）について、具体的かつ定量的に（数値で）記載してください。（以下同様）</a:t>
                      </a:r>
                    </a:p>
                  </a:txBody>
                  <a:tcPr marL="91436" marR="91436"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4825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Arial" charset="0"/>
                          <a:ea typeface="ＭＳ Ｐゴシック" pitchFamily="50" charset="-128"/>
                        </a:rPr>
                        <a:t>A2</a:t>
                      </a: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34" marR="91434"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1" u="none" strike="noStrike" cap="none" normalizeH="0" baseline="0" dirty="0">
                          <a:ln>
                            <a:noFill/>
                          </a:ln>
                          <a:solidFill>
                            <a:srgbClr val="FF0000"/>
                          </a:solidFill>
                          <a:effectLst/>
                          <a:latin typeface="Arial" charset="0"/>
                          <a:ea typeface="ＭＳ Ｐゴシック" pitchFamily="50" charset="-128"/>
                        </a:rPr>
                        <a:t>開発要素</a:t>
                      </a:r>
                      <a:r>
                        <a:rPr kumimoji="1" lang="en-US" altLang="ja-JP" sz="1100" b="0" i="1" u="none" strike="noStrike" cap="none" normalizeH="0" baseline="0" dirty="0">
                          <a:ln>
                            <a:noFill/>
                          </a:ln>
                          <a:solidFill>
                            <a:srgbClr val="FF0000"/>
                          </a:solidFill>
                          <a:effectLst/>
                          <a:latin typeface="Arial" charset="0"/>
                          <a:ea typeface="ＭＳ Ｐゴシック" pitchFamily="50" charset="-128"/>
                        </a:rPr>
                        <a:t>A2</a:t>
                      </a:r>
                      <a:r>
                        <a:rPr kumimoji="1" lang="ja-JP" altLang="en-US" sz="1100" b="0" i="1" u="none" strike="noStrike" cap="none" normalizeH="0" baseline="0" dirty="0">
                          <a:ln>
                            <a:noFill/>
                          </a:ln>
                          <a:solidFill>
                            <a:srgbClr val="FF0000"/>
                          </a:solidFill>
                          <a:effectLst/>
                          <a:latin typeface="Arial" charset="0"/>
                          <a:ea typeface="ＭＳ Ｐゴシック" pitchFamily="50" charset="-128"/>
                        </a:rPr>
                        <a:t>の開発要素名を記載してください。</a:t>
                      </a:r>
                      <a:endParaRPr kumimoji="1" lang="en-US" altLang="ja-JP" sz="1100" b="0" i="1" u="none" strike="noStrike" cap="none" normalizeH="0" baseline="0" dirty="0">
                        <a:ln>
                          <a:noFill/>
                        </a:ln>
                        <a:solidFill>
                          <a:srgbClr val="FF0000"/>
                        </a:solidFill>
                        <a:effectLst/>
                        <a:latin typeface="Arial" charset="0"/>
                        <a:ea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100" b="0" i="1" u="none" strike="noStrike" cap="none" normalizeH="0" baseline="0" dirty="0">
                          <a:ln>
                            <a:noFill/>
                          </a:ln>
                          <a:solidFill>
                            <a:srgbClr val="FF0000"/>
                          </a:solidFill>
                          <a:effectLst/>
                          <a:latin typeface="Arial" charset="0"/>
                          <a:ea typeface="ＭＳ Ｐゴシック" pitchFamily="50" charset="-128"/>
                        </a:rPr>
                        <a:t>※</a:t>
                      </a:r>
                      <a:r>
                        <a:rPr kumimoji="1" lang="ja-JP" altLang="en-US" sz="1100" b="0" i="1" u="none" strike="noStrike" cap="none" normalizeH="0" baseline="0" dirty="0">
                          <a:ln>
                            <a:noFill/>
                          </a:ln>
                          <a:solidFill>
                            <a:srgbClr val="FF0000"/>
                          </a:solidFill>
                          <a:effectLst/>
                          <a:latin typeface="Arial" charset="0"/>
                          <a:ea typeface="ＭＳ Ｐゴシック" pitchFamily="50" charset="-128"/>
                        </a:rPr>
                        <a:t>以降、開発要素数に応じて適宜追加・削除してください。</a:t>
                      </a:r>
                      <a:endParaRPr kumimoji="1" lang="en-US" altLang="ja-JP" sz="1100" b="0" i="1" u="none" strike="noStrike" cap="none" normalizeH="0" baseline="0" dirty="0">
                        <a:ln>
                          <a:noFill/>
                        </a:ln>
                        <a:solidFill>
                          <a:srgbClr val="FF0000"/>
                        </a:solidFill>
                        <a:effectLst/>
                        <a:latin typeface="Arial" charset="0"/>
                        <a:ea typeface="ＭＳ Ｐゴシック" pitchFamily="50" charset="-128"/>
                      </a:endParaRPr>
                    </a:p>
                  </a:txBody>
                  <a:tcPr marL="91434" marR="91434"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36" marR="91436"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4825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Arial" charset="0"/>
                          <a:ea typeface="ＭＳ Ｐゴシック" pitchFamily="50" charset="-128"/>
                        </a:rPr>
                        <a:t>B</a:t>
                      </a: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34" marR="91434"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cap="none" normalizeH="0" baseline="0" dirty="0">
                          <a:ln>
                            <a:noFill/>
                          </a:ln>
                          <a:solidFill>
                            <a:srgbClr val="FF0000"/>
                          </a:solidFill>
                          <a:effectLst/>
                          <a:latin typeface="Arial" charset="0"/>
                          <a:ea typeface="ＭＳ Ｐゴシック" pitchFamily="50" charset="-128"/>
                        </a:rPr>
                        <a:t>システム統合の内容を端的に記載してください。</a:t>
                      </a:r>
                      <a:endParaRPr kumimoji="1" lang="ja-JP" altLang="en-US" sz="1100" b="0" i="1" u="none" strike="noStrike" cap="none" normalizeH="0" baseline="0" dirty="0">
                        <a:ln>
                          <a:noFill/>
                        </a:ln>
                        <a:solidFill>
                          <a:srgbClr val="0070C0"/>
                        </a:solidFill>
                        <a:effectLst/>
                        <a:latin typeface="Arial" charset="0"/>
                        <a:ea typeface="ＭＳ Ｐゴシック" pitchFamily="50" charset="-128"/>
                      </a:endParaRPr>
                    </a:p>
                  </a:txBody>
                  <a:tcPr marL="91434" marR="91434"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36" marR="91436"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2675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Arial" charset="0"/>
                          <a:ea typeface="ＭＳ Ｐゴシック" pitchFamily="50" charset="-128"/>
                        </a:rPr>
                        <a:t>C</a:t>
                      </a:r>
                      <a:endParaRPr kumimoji="1" lang="ja-JP" altLang="en-US" sz="1100" b="0" i="0" u="none" strike="noStrike" cap="none" normalizeH="0" baseline="0" dirty="0">
                        <a:ln>
                          <a:noFill/>
                        </a:ln>
                        <a:solidFill>
                          <a:srgbClr val="0070C0"/>
                        </a:solidFill>
                        <a:effectLst/>
                        <a:latin typeface="Arial" charset="0"/>
                        <a:ea typeface="ＭＳ Ｐゴシック" pitchFamily="50" charset="-128"/>
                      </a:endParaRPr>
                    </a:p>
                  </a:txBody>
                  <a:tcPr marL="91434" marR="91434"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cap="none" normalizeH="0" baseline="0" dirty="0">
                          <a:ln>
                            <a:noFill/>
                          </a:ln>
                          <a:solidFill>
                            <a:srgbClr val="FF0000"/>
                          </a:solidFill>
                          <a:effectLst/>
                          <a:latin typeface="Arial" charset="0"/>
                          <a:ea typeface="ＭＳ Ｐゴシック" pitchFamily="50" charset="-128"/>
                        </a:rPr>
                        <a:t>実証の内容を端的に記載してください。</a:t>
                      </a:r>
                      <a:endParaRPr kumimoji="1" lang="ja-JP" altLang="en-US" sz="1100" b="0" i="1" u="none" strike="noStrike" cap="none" normalizeH="0" baseline="0" dirty="0">
                        <a:ln>
                          <a:noFill/>
                        </a:ln>
                        <a:solidFill>
                          <a:srgbClr val="0070C0"/>
                        </a:solidFill>
                        <a:effectLst/>
                        <a:latin typeface="Arial" charset="0"/>
                        <a:ea typeface="ＭＳ Ｐゴシック" pitchFamily="50" charset="-128"/>
                      </a:endParaRPr>
                    </a:p>
                  </a:txBody>
                  <a:tcPr marL="91434" marR="91434"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36" marR="91436" marT="45733" marB="4573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10" name="Text Box 21">
            <a:extLst>
              <a:ext uri="{FF2B5EF4-FFF2-40B4-BE49-F238E27FC236}">
                <a16:creationId xmlns:a16="http://schemas.microsoft.com/office/drawing/2014/main" id="{042CA72F-7311-5006-3F9B-190BC5C90EB4}"/>
              </a:ext>
            </a:extLst>
          </p:cNvPr>
          <p:cNvSpPr txBox="1">
            <a:spLocks noChangeArrowheads="1"/>
          </p:cNvSpPr>
          <p:nvPr/>
        </p:nvSpPr>
        <p:spPr bwMode="auto">
          <a:xfrm>
            <a:off x="4597400" y="152400"/>
            <a:ext cx="5381625" cy="738188"/>
          </a:xfrm>
          <a:prstGeom prst="rect">
            <a:avLst/>
          </a:prstGeom>
          <a:noFill/>
          <a:ln w="9525">
            <a:solidFill>
              <a:schemeClr val="tx1"/>
            </a:solidFill>
            <a:prstDash val="dash"/>
            <a:miter lim="800000"/>
            <a:headEnd/>
            <a:tailEnd/>
          </a:ln>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defRPr/>
            </a:pPr>
            <a:r>
              <a:rPr lang="ja-JP" altLang="en-US" sz="1050" i="1" dirty="0"/>
              <a:t>＜留意事項＞技術開発全体及び各要素技術の目標及び技術開発内容について、以下の表に記載してください。課題概要（</a:t>
            </a:r>
            <a:r>
              <a:rPr lang="en-US" altLang="ja-JP" sz="1050" i="1" dirty="0"/>
              <a:t>1</a:t>
            </a:r>
            <a:r>
              <a:rPr lang="ja-JP" altLang="en-US" sz="1050" i="1" dirty="0"/>
              <a:t>ページ）の②に記載した</a:t>
            </a:r>
            <a:r>
              <a:rPr lang="en-US" altLang="ja-JP" sz="1050" i="1" dirty="0"/>
              <a:t>A1, A2,</a:t>
            </a:r>
            <a:r>
              <a:rPr lang="ja-JP" altLang="en-US" sz="1050" i="1" dirty="0"/>
              <a:t>・・・</a:t>
            </a:r>
            <a:r>
              <a:rPr lang="en-US" altLang="ja-JP" sz="1050" i="1" dirty="0"/>
              <a:t>, B,C,D</a:t>
            </a:r>
            <a:r>
              <a:rPr lang="ja-JP" altLang="en-US" sz="1050" i="1" dirty="0"/>
              <a:t>と連動させて各項目について簡潔に記載してください。各セル内の行数は変更してかまいません。必要のない行は消去してください。（１頁に収めること）</a:t>
            </a:r>
          </a:p>
        </p:txBody>
      </p:sp>
      <p:sp>
        <p:nvSpPr>
          <p:cNvPr id="13356" name="スライド番号プレースホルダー 1">
            <a:extLst>
              <a:ext uri="{FF2B5EF4-FFF2-40B4-BE49-F238E27FC236}">
                <a16:creationId xmlns:a16="http://schemas.microsoft.com/office/drawing/2014/main" id="{9F9D8CA4-F4DF-288A-08A7-C81DE7B1F3DE}"/>
              </a:ext>
            </a:extLst>
          </p:cNvPr>
          <p:cNvSpPr>
            <a:spLocks noGrp="1"/>
          </p:cNvSpPr>
          <p:nvPr>
            <p:ph type="sldNum" sz="quarter" idx="12"/>
          </p:nvPr>
        </p:nvSpPr>
        <p:spPr>
          <a:xfrm>
            <a:off x="7867650" y="6927850"/>
            <a:ext cx="2393950" cy="500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F620D9C2-6B7C-4C1C-AE44-E8249D94D084}" type="slidenum">
              <a:rPr lang="en-US" altLang="ja-JP" smtClean="0"/>
              <a:pPr/>
              <a:t>7</a:t>
            </a:fld>
            <a:endParaRPr lang="en-US" altLang="ja-JP"/>
          </a:p>
        </p:txBody>
      </p:sp>
      <p:sp>
        <p:nvSpPr>
          <p:cNvPr id="8" name="星 7 7">
            <a:extLst>
              <a:ext uri="{FF2B5EF4-FFF2-40B4-BE49-F238E27FC236}">
                <a16:creationId xmlns:a16="http://schemas.microsoft.com/office/drawing/2014/main" id="{9A2CDA44-9BC3-0F12-0258-DDC315444417}"/>
              </a:ext>
            </a:extLst>
          </p:cNvPr>
          <p:cNvSpPr/>
          <p:nvPr/>
        </p:nvSpPr>
        <p:spPr bwMode="auto">
          <a:xfrm flipH="1">
            <a:off x="10063163" y="11113"/>
            <a:ext cx="198437" cy="198437"/>
          </a:xfrm>
          <a:prstGeom prst="star7">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p:spPr>
        <p:txBody>
          <a:bodyPr wrap="none" anchor="ctr"/>
          <a:lstStyle/>
          <a:p>
            <a:pPr eaLnBrk="1" hangingPunct="1">
              <a:defRPr/>
            </a:pPr>
            <a:endParaRPr lang="ja-JP" altLang="en-US">
              <a:latin typeface="Arial"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a:extLst>
              <a:ext uri="{FF2B5EF4-FFF2-40B4-BE49-F238E27FC236}">
                <a16:creationId xmlns:a16="http://schemas.microsoft.com/office/drawing/2014/main" id="{DB17D1E8-122B-9745-C78B-D40A95772C32}"/>
              </a:ext>
            </a:extLst>
          </p:cNvPr>
          <p:cNvSpPr txBox="1">
            <a:spLocks noChangeArrowheads="1"/>
          </p:cNvSpPr>
          <p:nvPr/>
        </p:nvSpPr>
        <p:spPr bwMode="auto">
          <a:xfrm>
            <a:off x="276225" y="1166813"/>
            <a:ext cx="90535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800"/>
              <a:t>○</a:t>
            </a:r>
            <a:r>
              <a:rPr lang="ja-JP" altLang="en-US" sz="1800"/>
              <a:t>実施期間中における技術開発の目標と内容　</a:t>
            </a:r>
            <a:endParaRPr lang="ja-JP" altLang="en-US" sz="1400" i="1">
              <a:solidFill>
                <a:srgbClr val="FF0000"/>
              </a:solidFill>
            </a:endParaRPr>
          </a:p>
        </p:txBody>
      </p:sp>
      <p:sp>
        <p:nvSpPr>
          <p:cNvPr id="14339" name="AutoShape 7">
            <a:extLst>
              <a:ext uri="{FF2B5EF4-FFF2-40B4-BE49-F238E27FC236}">
                <a16:creationId xmlns:a16="http://schemas.microsoft.com/office/drawing/2014/main" id="{A2EA7424-34F8-5ABB-AB65-332C37327615}"/>
              </a:ext>
            </a:extLst>
          </p:cNvPr>
          <p:cNvSpPr>
            <a:spLocks/>
          </p:cNvSpPr>
          <p:nvPr/>
        </p:nvSpPr>
        <p:spPr bwMode="auto">
          <a:xfrm>
            <a:off x="1289050" y="0"/>
            <a:ext cx="152400" cy="762000"/>
          </a:xfrm>
          <a:prstGeom prst="rightBrace">
            <a:avLst>
              <a:gd name="adj1" fmla="val 41667"/>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4340" name="Text Box 8">
            <a:extLst>
              <a:ext uri="{FF2B5EF4-FFF2-40B4-BE49-F238E27FC236}">
                <a16:creationId xmlns:a16="http://schemas.microsoft.com/office/drawing/2014/main" id="{014EB810-989A-3CA3-AF52-BDEE9952D42E}"/>
              </a:ext>
            </a:extLst>
          </p:cNvPr>
          <p:cNvSpPr txBox="1">
            <a:spLocks noChangeArrowheads="1"/>
          </p:cNvSpPr>
          <p:nvPr/>
        </p:nvSpPr>
        <p:spPr bwMode="auto">
          <a:xfrm>
            <a:off x="1470025" y="228600"/>
            <a:ext cx="49307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i="1"/>
              <a:t>余白を</a:t>
            </a:r>
            <a:r>
              <a:rPr lang="en-US" altLang="ja-JP" sz="1200" i="1"/>
              <a:t>1.5</a:t>
            </a:r>
            <a:r>
              <a:rPr lang="ja-JP" altLang="en-US" sz="1200" i="1"/>
              <a:t>ｃｍ程度設けること</a:t>
            </a:r>
            <a:endParaRPr lang="ja-JP" altLang="en-US" sz="1200" i="1">
              <a:solidFill>
                <a:srgbClr val="FF0000"/>
              </a:solidFill>
            </a:endParaRPr>
          </a:p>
        </p:txBody>
      </p:sp>
      <p:graphicFrame>
        <p:nvGraphicFramePr>
          <p:cNvPr id="9" name="Group 50">
            <a:extLst>
              <a:ext uri="{FF2B5EF4-FFF2-40B4-BE49-F238E27FC236}">
                <a16:creationId xmlns:a16="http://schemas.microsoft.com/office/drawing/2014/main" id="{4283EBD0-7F40-2660-CC4D-EAAF1CA3639B}"/>
              </a:ext>
            </a:extLst>
          </p:cNvPr>
          <p:cNvGraphicFramePr>
            <a:graphicFrameLocks noGrp="1"/>
          </p:cNvGraphicFramePr>
          <p:nvPr>
            <p:extLst>
              <p:ext uri="{D42A27DB-BD31-4B8C-83A1-F6EECF244321}">
                <p14:modId xmlns:p14="http://schemas.microsoft.com/office/powerpoint/2010/main" val="1316704318"/>
              </p:ext>
            </p:extLst>
          </p:nvPr>
        </p:nvGraphicFramePr>
        <p:xfrm>
          <a:off x="407195" y="1631950"/>
          <a:ext cx="9447211" cy="4240270"/>
        </p:xfrm>
        <a:graphic>
          <a:graphicData uri="http://schemas.openxmlformats.org/drawingml/2006/table">
            <a:tbl>
              <a:tblPr/>
              <a:tblGrid>
                <a:gridCol w="716827">
                  <a:extLst>
                    <a:ext uri="{9D8B030D-6E8A-4147-A177-3AD203B41FA5}">
                      <a16:colId xmlns:a16="http://schemas.microsoft.com/office/drawing/2014/main" val="20000"/>
                    </a:ext>
                  </a:extLst>
                </a:gridCol>
                <a:gridCol w="2147740">
                  <a:extLst>
                    <a:ext uri="{9D8B030D-6E8A-4147-A177-3AD203B41FA5}">
                      <a16:colId xmlns:a16="http://schemas.microsoft.com/office/drawing/2014/main" val="20001"/>
                    </a:ext>
                  </a:extLst>
                </a:gridCol>
                <a:gridCol w="2217452">
                  <a:extLst>
                    <a:ext uri="{9D8B030D-6E8A-4147-A177-3AD203B41FA5}">
                      <a16:colId xmlns:a16="http://schemas.microsoft.com/office/drawing/2014/main" val="20002"/>
                    </a:ext>
                  </a:extLst>
                </a:gridCol>
                <a:gridCol w="2147740">
                  <a:extLst>
                    <a:ext uri="{9D8B030D-6E8A-4147-A177-3AD203B41FA5}">
                      <a16:colId xmlns:a16="http://schemas.microsoft.com/office/drawing/2014/main" val="20003"/>
                    </a:ext>
                  </a:extLst>
                </a:gridCol>
                <a:gridCol w="2217452">
                  <a:extLst>
                    <a:ext uri="{9D8B030D-6E8A-4147-A177-3AD203B41FA5}">
                      <a16:colId xmlns:a16="http://schemas.microsoft.com/office/drawing/2014/main" val="20004"/>
                    </a:ext>
                  </a:extLst>
                </a:gridCol>
              </a:tblGrid>
              <a:tr h="426799">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a:ln>
                            <a:noFill/>
                          </a:ln>
                          <a:solidFill>
                            <a:schemeClr val="tx1"/>
                          </a:solidFill>
                          <a:effectLst/>
                          <a:latin typeface="Arial" charset="0"/>
                          <a:ea typeface="ＭＳ Ｐゴシック" pitchFamily="50" charset="-128"/>
                        </a:rPr>
                        <a:t>令和６年度の目標</a:t>
                      </a: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a:ln>
                            <a:noFill/>
                          </a:ln>
                          <a:solidFill>
                            <a:schemeClr val="tx1"/>
                          </a:solidFill>
                          <a:effectLst/>
                          <a:latin typeface="Arial" charset="0"/>
                          <a:ea typeface="ＭＳ Ｐゴシック" pitchFamily="50" charset="-128"/>
                        </a:rPr>
                        <a:t>令和６年度の技術開発内容</a:t>
                      </a: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a:ln>
                            <a:noFill/>
                          </a:ln>
                          <a:solidFill>
                            <a:schemeClr val="tx1"/>
                          </a:solidFill>
                          <a:effectLst/>
                          <a:latin typeface="Arial" charset="0"/>
                          <a:ea typeface="ＭＳ Ｐゴシック" pitchFamily="50" charset="-128"/>
                        </a:rPr>
                        <a:t>令和７年度の目標</a:t>
                      </a: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a:ln>
                            <a:noFill/>
                          </a:ln>
                          <a:solidFill>
                            <a:schemeClr val="tx1"/>
                          </a:solidFill>
                          <a:effectLst/>
                          <a:latin typeface="Arial" charset="0"/>
                          <a:ea typeface="ＭＳ Ｐゴシック" pitchFamily="50" charset="-128"/>
                        </a:rPr>
                        <a:t>令和７年度の技術開発内容</a:t>
                      </a: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29892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Arial" charset="0"/>
                          <a:ea typeface="ＭＳ Ｐゴシック" pitchFamily="50" charset="-128"/>
                        </a:rPr>
                        <a:t>全体</a:t>
                      </a:r>
                    </a:p>
                  </a:txBody>
                  <a:tcPr marL="91447" marR="91447"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cap="none" normalizeH="0" baseline="0" dirty="0">
                          <a:ln>
                            <a:noFill/>
                          </a:ln>
                          <a:solidFill>
                            <a:srgbClr val="FF0000"/>
                          </a:solidFill>
                          <a:effectLst/>
                          <a:latin typeface="Arial" charset="0"/>
                          <a:ea typeface="ＭＳ Ｐゴシック" pitchFamily="50" charset="-128"/>
                        </a:rPr>
                        <a:t>・技術開発事業全体として</a:t>
                      </a:r>
                      <a:r>
                        <a:rPr kumimoji="1" lang="ja-JP" altLang="en-US" sz="1100" b="0" i="1" u="none" strike="noStrike" kern="1200" cap="none" normalizeH="0" baseline="0" dirty="0">
                          <a:ln>
                            <a:noFill/>
                          </a:ln>
                          <a:solidFill>
                            <a:srgbClr val="FF0000"/>
                          </a:solidFill>
                          <a:effectLst/>
                          <a:latin typeface="Arial" charset="0"/>
                          <a:ea typeface="ＭＳ Ｐゴシック" pitchFamily="50" charset="-128"/>
                          <a:cs typeface="+mn-cs"/>
                        </a:rPr>
                        <a:t>の</a:t>
                      </a:r>
                      <a:r>
                        <a:rPr kumimoji="1" lang="ja-JP" altLang="en-US" sz="1100" b="0" i="1" u="none" strike="noStrike" cap="none" normalizeH="0" baseline="0" dirty="0">
                          <a:ln>
                            <a:noFill/>
                          </a:ln>
                          <a:solidFill>
                            <a:srgbClr val="FF0000"/>
                          </a:solidFill>
                          <a:effectLst/>
                          <a:latin typeface="Arial" charset="0"/>
                          <a:ea typeface="ＭＳ Ｐゴシック" pitchFamily="50" charset="-128"/>
                        </a:rPr>
                        <a:t>目標について、具体的かつ定量的に（数値で）記載してください。</a:t>
                      </a:r>
                      <a:endParaRPr kumimoji="1" lang="en-US" altLang="ja-JP" sz="1100" b="0" i="1" u="none" strike="noStrike" cap="none" normalizeH="0" baseline="0" dirty="0">
                        <a:ln>
                          <a:noFill/>
                        </a:ln>
                        <a:solidFill>
                          <a:srgbClr val="FF0000"/>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kern="1200" cap="none" normalizeH="0" baseline="0" dirty="0">
                          <a:ln>
                            <a:noFill/>
                          </a:ln>
                          <a:solidFill>
                            <a:srgbClr val="FF0000"/>
                          </a:solidFill>
                          <a:effectLst/>
                          <a:latin typeface="Arial" charset="0"/>
                          <a:ea typeface="ＭＳ Ｐゴシック" pitchFamily="50" charset="-128"/>
                          <a:cs typeface="+mn-cs"/>
                        </a:rPr>
                        <a:t>・</a:t>
                      </a:r>
                      <a:r>
                        <a:rPr kumimoji="1" lang="ja-JP" altLang="en-US" sz="1100" b="0" i="1" u="none" strike="noStrike" cap="none" normalizeH="0" baseline="0" dirty="0">
                          <a:ln>
                            <a:noFill/>
                          </a:ln>
                          <a:solidFill>
                            <a:srgbClr val="FF0000"/>
                          </a:solidFill>
                          <a:effectLst/>
                          <a:latin typeface="Arial" charset="0"/>
                          <a:ea typeface="ＭＳ Ｐゴシック" pitchFamily="50" charset="-128"/>
                        </a:rPr>
                        <a:t>実施予定の技術開発内容について、具体的かつ定量的に（数値で）記載してください。</a:t>
                      </a: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1" u="none" strike="noStrike" cap="none" normalizeH="0" baseline="0" dirty="0">
                        <a:ln>
                          <a:noFill/>
                        </a:ln>
                        <a:solidFill>
                          <a:srgbClr val="FF0000"/>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cap="none" normalizeH="0" baseline="0" dirty="0">
                          <a:ln>
                            <a:noFill/>
                          </a:ln>
                          <a:solidFill>
                            <a:srgbClr val="FF0000"/>
                          </a:solidFill>
                          <a:effectLst/>
                          <a:latin typeface="Arial" charset="0"/>
                          <a:ea typeface="ＭＳ Ｐゴシック" pitchFamily="50" charset="-128"/>
                        </a:rPr>
                        <a:t>・技術開発事業全体として</a:t>
                      </a:r>
                      <a:r>
                        <a:rPr kumimoji="1" lang="ja-JP" altLang="en-US" sz="1100" b="0" i="1" u="none" strike="noStrike" kern="1200" cap="none" normalizeH="0" baseline="0" dirty="0">
                          <a:ln>
                            <a:noFill/>
                          </a:ln>
                          <a:solidFill>
                            <a:srgbClr val="FF0000"/>
                          </a:solidFill>
                          <a:effectLst/>
                          <a:latin typeface="Arial" charset="0"/>
                          <a:ea typeface="ＭＳ Ｐゴシック" pitchFamily="50" charset="-128"/>
                          <a:cs typeface="+mn-cs"/>
                        </a:rPr>
                        <a:t>の</a:t>
                      </a:r>
                      <a:r>
                        <a:rPr kumimoji="1" lang="ja-JP" altLang="en-US" sz="1100" b="0" i="1" u="none" strike="noStrike" cap="none" normalizeH="0" baseline="0" dirty="0">
                          <a:ln>
                            <a:noFill/>
                          </a:ln>
                          <a:solidFill>
                            <a:srgbClr val="FF0000"/>
                          </a:solidFill>
                          <a:effectLst/>
                          <a:latin typeface="Arial" charset="0"/>
                          <a:ea typeface="ＭＳ Ｐゴシック" pitchFamily="50" charset="-128"/>
                        </a:rPr>
                        <a:t>目標について、具体的かつ定量的に（数値で）記載してください。</a:t>
                      </a:r>
                      <a:endParaRPr kumimoji="1" lang="en-US" altLang="ja-JP" sz="1100" b="0" i="1" u="none" strike="noStrike" cap="none" normalizeH="0" baseline="0" dirty="0">
                        <a:ln>
                          <a:noFill/>
                        </a:ln>
                        <a:solidFill>
                          <a:srgbClr val="FF0000"/>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kern="1200" cap="none" normalizeH="0" baseline="0" dirty="0">
                          <a:ln>
                            <a:noFill/>
                          </a:ln>
                          <a:solidFill>
                            <a:srgbClr val="FF0000"/>
                          </a:solidFill>
                          <a:effectLst/>
                          <a:latin typeface="Arial" charset="0"/>
                          <a:ea typeface="ＭＳ Ｐゴシック" pitchFamily="50" charset="-128"/>
                          <a:cs typeface="+mn-cs"/>
                        </a:rPr>
                        <a:t>・</a:t>
                      </a:r>
                      <a:r>
                        <a:rPr kumimoji="1" lang="ja-JP" altLang="en-US" sz="1100" b="0" i="1" u="none" strike="noStrike" cap="none" normalizeH="0" baseline="0" dirty="0">
                          <a:ln>
                            <a:noFill/>
                          </a:ln>
                          <a:solidFill>
                            <a:srgbClr val="FF0000"/>
                          </a:solidFill>
                          <a:effectLst/>
                          <a:latin typeface="Arial" charset="0"/>
                          <a:ea typeface="ＭＳ Ｐゴシック" pitchFamily="50" charset="-128"/>
                        </a:rPr>
                        <a:t>実施予定の技術開発内容について、具体的かつ定量的に（数値で）記載してください。</a:t>
                      </a: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27004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Arial" charset="0"/>
                          <a:ea typeface="ＭＳ Ｐゴシック" pitchFamily="50" charset="-128"/>
                        </a:rPr>
                        <a:t>A1</a:t>
                      </a: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7" marR="91447"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cap="none" normalizeH="0" baseline="0" dirty="0">
                          <a:ln>
                            <a:noFill/>
                          </a:ln>
                          <a:solidFill>
                            <a:srgbClr val="FF0000"/>
                          </a:solidFill>
                          <a:effectLst/>
                          <a:latin typeface="Arial" charset="0"/>
                          <a:ea typeface="ＭＳ Ｐゴシック" pitchFamily="50" charset="-128"/>
                        </a:rPr>
                        <a:t>・各要素技術／システムの目標について、具体的かつ定量的に（数値で）記載してください。（以下同様）</a:t>
                      </a: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kern="1200" cap="none" normalizeH="0" baseline="0" dirty="0">
                          <a:ln>
                            <a:noFill/>
                          </a:ln>
                          <a:solidFill>
                            <a:srgbClr val="FF0000"/>
                          </a:solidFill>
                          <a:effectLst/>
                          <a:latin typeface="Arial" charset="0"/>
                          <a:ea typeface="ＭＳ Ｐゴシック" pitchFamily="50" charset="-128"/>
                          <a:cs typeface="+mn-cs"/>
                        </a:rPr>
                        <a:t>・</a:t>
                      </a:r>
                      <a:r>
                        <a:rPr kumimoji="1" lang="ja-JP" altLang="en-US" sz="1100" b="0" i="1" u="none" strike="noStrike" cap="none" normalizeH="0" baseline="0" dirty="0">
                          <a:ln>
                            <a:noFill/>
                          </a:ln>
                          <a:solidFill>
                            <a:srgbClr val="FF0000"/>
                          </a:solidFill>
                          <a:effectLst/>
                          <a:latin typeface="Arial" charset="0"/>
                          <a:ea typeface="ＭＳ Ｐゴシック" pitchFamily="50" charset="-128"/>
                        </a:rPr>
                        <a:t>実施予定の各要素技術／システムの技術開発内容について、具体的かつ定量的に（数値で）記載してください。（以下同様）</a:t>
                      </a: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cap="none" normalizeH="0" baseline="0" dirty="0">
                          <a:ln>
                            <a:noFill/>
                          </a:ln>
                          <a:solidFill>
                            <a:srgbClr val="FF0000"/>
                          </a:solidFill>
                          <a:effectLst/>
                          <a:latin typeface="Arial" charset="0"/>
                          <a:ea typeface="ＭＳ Ｐゴシック" pitchFamily="50" charset="-128"/>
                        </a:rPr>
                        <a:t>・各要素技術／システムの目標について、具体的かつ定量的に（数値で）記載してください。（以下同様）</a:t>
                      </a: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1" u="none" strike="noStrike" kern="1200" cap="none" normalizeH="0" baseline="0" dirty="0">
                          <a:ln>
                            <a:noFill/>
                          </a:ln>
                          <a:solidFill>
                            <a:srgbClr val="FF0000"/>
                          </a:solidFill>
                          <a:effectLst/>
                          <a:latin typeface="Arial" charset="0"/>
                          <a:ea typeface="ＭＳ Ｐゴシック" pitchFamily="50" charset="-128"/>
                          <a:cs typeface="+mn-cs"/>
                        </a:rPr>
                        <a:t>・</a:t>
                      </a:r>
                      <a:r>
                        <a:rPr kumimoji="1" lang="ja-JP" altLang="en-US" sz="1100" b="0" i="1" u="none" strike="noStrike" cap="none" normalizeH="0" baseline="0" dirty="0">
                          <a:ln>
                            <a:noFill/>
                          </a:ln>
                          <a:solidFill>
                            <a:srgbClr val="FF0000"/>
                          </a:solidFill>
                          <a:effectLst/>
                          <a:latin typeface="Arial" charset="0"/>
                          <a:ea typeface="ＭＳ Ｐゴシック" pitchFamily="50" charset="-128"/>
                        </a:rPr>
                        <a:t>実施予定の各要素技術／システムの技術開発内容について、具体的かつ定量的に（数値で）記載してください。（以下同様）</a:t>
                      </a: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2052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Arial" charset="0"/>
                          <a:ea typeface="ＭＳ Ｐゴシック" pitchFamily="50" charset="-128"/>
                        </a:rPr>
                        <a:t>A2</a:t>
                      </a: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7" marR="91447"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2675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Arial" charset="0"/>
                          <a:ea typeface="ＭＳ Ｐゴシック" pitchFamily="50" charset="-128"/>
                        </a:rPr>
                        <a:t>B</a:t>
                      </a: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7" marR="91447"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972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a:ln>
                            <a:noFill/>
                          </a:ln>
                          <a:solidFill>
                            <a:schemeClr val="tx1"/>
                          </a:solidFill>
                          <a:effectLst/>
                          <a:latin typeface="Arial" charset="0"/>
                          <a:ea typeface="ＭＳ Ｐゴシック" pitchFamily="50" charset="-128"/>
                        </a:rPr>
                        <a:t>C</a:t>
                      </a: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7" marR="91447"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Arial" charset="0"/>
                        <a:ea typeface="ＭＳ Ｐゴシック" pitchFamily="50" charset="-128"/>
                      </a:endParaRPr>
                    </a:p>
                  </a:txBody>
                  <a:tcPr marL="91449" marR="91449" marT="45738" marB="457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14415" name="Text Box 21">
            <a:extLst>
              <a:ext uri="{FF2B5EF4-FFF2-40B4-BE49-F238E27FC236}">
                <a16:creationId xmlns:a16="http://schemas.microsoft.com/office/drawing/2014/main" id="{2B07ADCF-827F-30E3-0AC1-514AA80A3CA4}"/>
              </a:ext>
            </a:extLst>
          </p:cNvPr>
          <p:cNvSpPr txBox="1">
            <a:spLocks noChangeArrowheads="1"/>
          </p:cNvSpPr>
          <p:nvPr/>
        </p:nvSpPr>
        <p:spPr bwMode="auto">
          <a:xfrm>
            <a:off x="4294188" y="338138"/>
            <a:ext cx="5867400" cy="552450"/>
          </a:xfrm>
          <a:prstGeom prst="rect">
            <a:avLst/>
          </a:prstGeom>
          <a:noFill/>
          <a:ln w="952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000" i="1"/>
              <a:t>＜留意事項＞技術開発全体及び各要素技術の目標及び技術開発内容について、以下の表に記載してください。課題概要（</a:t>
            </a:r>
            <a:r>
              <a:rPr lang="en-US" altLang="ja-JP" sz="1000" i="1"/>
              <a:t>1</a:t>
            </a:r>
            <a:r>
              <a:rPr lang="ja-JP" altLang="en-US" sz="1000" i="1"/>
              <a:t>ページ）の②に記載した</a:t>
            </a:r>
            <a:r>
              <a:rPr lang="en-US" altLang="ja-JP" sz="1000" i="1"/>
              <a:t>A1, A2,</a:t>
            </a:r>
            <a:r>
              <a:rPr lang="ja-JP" altLang="en-US" sz="1000" i="1"/>
              <a:t>・・・</a:t>
            </a:r>
            <a:r>
              <a:rPr lang="en-US" altLang="ja-JP" sz="1000" i="1"/>
              <a:t>, B,C,D</a:t>
            </a:r>
            <a:r>
              <a:rPr lang="ja-JP" altLang="en-US" sz="1000" i="1"/>
              <a:t>と連動させて各項目について簡潔に記載してください。各セル内の行数は変更してかまいません。必要のない行は消去してください。（１頁に収めること）</a:t>
            </a:r>
            <a:endParaRPr lang="en-US" altLang="ja-JP" sz="1000" i="1"/>
          </a:p>
        </p:txBody>
      </p:sp>
      <p:sp>
        <p:nvSpPr>
          <p:cNvPr id="14416" name="スライド番号プレースホルダー 1">
            <a:extLst>
              <a:ext uri="{FF2B5EF4-FFF2-40B4-BE49-F238E27FC236}">
                <a16:creationId xmlns:a16="http://schemas.microsoft.com/office/drawing/2014/main" id="{E5652479-1C75-D02D-2C6B-F5DB1F871300}"/>
              </a:ext>
            </a:extLst>
          </p:cNvPr>
          <p:cNvSpPr>
            <a:spLocks noGrp="1"/>
          </p:cNvSpPr>
          <p:nvPr>
            <p:ph type="sldNum" sz="quarter" idx="12"/>
          </p:nvPr>
        </p:nvSpPr>
        <p:spPr>
          <a:xfrm>
            <a:off x="7867650" y="6938963"/>
            <a:ext cx="2393950" cy="5000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C1FFEDDD-5272-46C3-9158-4CED3B302349}" type="slidenum">
              <a:rPr lang="en-US" altLang="ja-JP" smtClean="0"/>
              <a:pPr/>
              <a:t>8</a:t>
            </a:fld>
            <a:endParaRPr lang="en-US" altLang="ja-JP"/>
          </a:p>
        </p:txBody>
      </p:sp>
      <p:sp>
        <p:nvSpPr>
          <p:cNvPr id="8" name="星 7 7">
            <a:extLst>
              <a:ext uri="{FF2B5EF4-FFF2-40B4-BE49-F238E27FC236}">
                <a16:creationId xmlns:a16="http://schemas.microsoft.com/office/drawing/2014/main" id="{0A5FA041-E63E-45F8-2F44-0FBF5BB7D507}"/>
              </a:ext>
            </a:extLst>
          </p:cNvPr>
          <p:cNvSpPr/>
          <p:nvPr/>
        </p:nvSpPr>
        <p:spPr bwMode="auto">
          <a:xfrm flipH="1">
            <a:off x="10063163" y="11113"/>
            <a:ext cx="198437" cy="198437"/>
          </a:xfrm>
          <a:prstGeom prst="star7">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p:spPr>
        <p:txBody>
          <a:bodyPr wrap="none" anchor="ctr"/>
          <a:lstStyle/>
          <a:p>
            <a:pPr eaLnBrk="1" hangingPunct="1">
              <a:defRPr/>
            </a:pPr>
            <a:endParaRPr lang="ja-JP" altLang="en-US">
              <a:latin typeface="Arial"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a:extLst>
              <a:ext uri="{FF2B5EF4-FFF2-40B4-BE49-F238E27FC236}">
                <a16:creationId xmlns:a16="http://schemas.microsoft.com/office/drawing/2014/main" id="{51F4CA7B-CE0E-EB62-3CDA-1E5835C31928}"/>
              </a:ext>
            </a:extLst>
          </p:cNvPr>
          <p:cNvSpPr txBox="1">
            <a:spLocks noChangeArrowheads="1"/>
          </p:cNvSpPr>
          <p:nvPr/>
        </p:nvSpPr>
        <p:spPr bwMode="auto">
          <a:xfrm>
            <a:off x="419100" y="673100"/>
            <a:ext cx="48958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800" dirty="0"/>
              <a:t>○</a:t>
            </a:r>
            <a:r>
              <a:rPr lang="ja-JP" altLang="en-US" sz="1800" dirty="0"/>
              <a:t>実施に伴う経費（補助：実施期間全体総額）</a:t>
            </a:r>
          </a:p>
        </p:txBody>
      </p:sp>
      <p:sp>
        <p:nvSpPr>
          <p:cNvPr id="15363" name="AutoShape 7">
            <a:extLst>
              <a:ext uri="{FF2B5EF4-FFF2-40B4-BE49-F238E27FC236}">
                <a16:creationId xmlns:a16="http://schemas.microsoft.com/office/drawing/2014/main" id="{822DAD9B-CBAD-554D-2AED-B3797BF28A7D}"/>
              </a:ext>
            </a:extLst>
          </p:cNvPr>
          <p:cNvSpPr>
            <a:spLocks/>
          </p:cNvSpPr>
          <p:nvPr/>
        </p:nvSpPr>
        <p:spPr bwMode="auto">
          <a:xfrm>
            <a:off x="1289050" y="0"/>
            <a:ext cx="152400" cy="762000"/>
          </a:xfrm>
          <a:prstGeom prst="rightBrace">
            <a:avLst>
              <a:gd name="adj1" fmla="val 41667"/>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5364" name="Text Box 8">
            <a:extLst>
              <a:ext uri="{FF2B5EF4-FFF2-40B4-BE49-F238E27FC236}">
                <a16:creationId xmlns:a16="http://schemas.microsoft.com/office/drawing/2014/main" id="{402960D3-DA59-A34B-D010-0B33DA992497}"/>
              </a:ext>
            </a:extLst>
          </p:cNvPr>
          <p:cNvSpPr txBox="1">
            <a:spLocks noChangeArrowheads="1"/>
          </p:cNvSpPr>
          <p:nvPr/>
        </p:nvSpPr>
        <p:spPr bwMode="auto">
          <a:xfrm>
            <a:off x="1470025" y="228600"/>
            <a:ext cx="49307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200" i="1"/>
              <a:t>余白を</a:t>
            </a:r>
            <a:r>
              <a:rPr lang="en-US" altLang="ja-JP" sz="1200" i="1"/>
              <a:t>1.5</a:t>
            </a:r>
            <a:r>
              <a:rPr lang="ja-JP" altLang="en-US" sz="1200" i="1"/>
              <a:t>ｃｍ程度設けること</a:t>
            </a:r>
            <a:r>
              <a:rPr lang="ja-JP" altLang="en-US" sz="1200" i="1">
                <a:solidFill>
                  <a:srgbClr val="FF0000"/>
                </a:solidFill>
              </a:rPr>
              <a:t>（提出時にはこの記載は削除してください）</a:t>
            </a:r>
          </a:p>
        </p:txBody>
      </p:sp>
      <p:sp>
        <p:nvSpPr>
          <p:cNvPr id="12295" name="Text Box 11">
            <a:extLst>
              <a:ext uri="{FF2B5EF4-FFF2-40B4-BE49-F238E27FC236}">
                <a16:creationId xmlns:a16="http://schemas.microsoft.com/office/drawing/2014/main" id="{AA8C0A94-5FB4-A8E9-37DD-9CEFB5D99083}"/>
              </a:ext>
            </a:extLst>
          </p:cNvPr>
          <p:cNvSpPr txBox="1">
            <a:spLocks noChangeArrowheads="1"/>
          </p:cNvSpPr>
          <p:nvPr/>
        </p:nvSpPr>
        <p:spPr bwMode="auto">
          <a:xfrm>
            <a:off x="5429250" y="449263"/>
            <a:ext cx="4425950" cy="577850"/>
          </a:xfrm>
          <a:prstGeom prst="rect">
            <a:avLst/>
          </a:prstGeom>
          <a:noFill/>
          <a:ln w="9525">
            <a:solidFill>
              <a:schemeClr val="tx1"/>
            </a:solidFill>
            <a:prstDash val="dash"/>
            <a:miter lim="800000"/>
            <a:headEnd/>
            <a:tailEnd/>
          </a:ln>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defRPr/>
            </a:pPr>
            <a:r>
              <a:rPr lang="ja-JP" altLang="en-US" sz="1050" i="1" dirty="0"/>
              <a:t>＜留意事項＞提案の実施期間における、補助業務に係る経費総額について記載してください。（１頁に収めること）</a:t>
            </a:r>
            <a:br>
              <a:rPr lang="en-US" altLang="ja-JP" sz="1050" i="1" dirty="0"/>
            </a:br>
            <a:endParaRPr lang="ja-JP" altLang="en-US" sz="1050" i="1" dirty="0">
              <a:highlight>
                <a:srgbClr val="00FF00"/>
              </a:highlight>
            </a:endParaRPr>
          </a:p>
        </p:txBody>
      </p:sp>
      <p:graphicFrame>
        <p:nvGraphicFramePr>
          <p:cNvPr id="2" name="表 1">
            <a:extLst>
              <a:ext uri="{FF2B5EF4-FFF2-40B4-BE49-F238E27FC236}">
                <a16:creationId xmlns:a16="http://schemas.microsoft.com/office/drawing/2014/main" id="{C1DF70FC-5DF3-7408-644B-79772315B64C}"/>
              </a:ext>
            </a:extLst>
          </p:cNvPr>
          <p:cNvGraphicFramePr>
            <a:graphicFrameLocks noGrp="1"/>
          </p:cNvGraphicFramePr>
          <p:nvPr/>
        </p:nvGraphicFramePr>
        <p:xfrm>
          <a:off x="419100" y="1042988"/>
          <a:ext cx="9436100" cy="5332417"/>
        </p:xfrm>
        <a:graphic>
          <a:graphicData uri="http://schemas.openxmlformats.org/drawingml/2006/table">
            <a:tbl>
              <a:tblPr/>
              <a:tblGrid>
                <a:gridCol w="1288151">
                  <a:extLst>
                    <a:ext uri="{9D8B030D-6E8A-4147-A177-3AD203B41FA5}">
                      <a16:colId xmlns:a16="http://schemas.microsoft.com/office/drawing/2014/main" val="20000"/>
                    </a:ext>
                  </a:extLst>
                </a:gridCol>
                <a:gridCol w="1758923">
                  <a:extLst>
                    <a:ext uri="{9D8B030D-6E8A-4147-A177-3AD203B41FA5}">
                      <a16:colId xmlns:a16="http://schemas.microsoft.com/office/drawing/2014/main" val="20001"/>
                    </a:ext>
                  </a:extLst>
                </a:gridCol>
                <a:gridCol w="1500257">
                  <a:extLst>
                    <a:ext uri="{9D8B030D-6E8A-4147-A177-3AD203B41FA5}">
                      <a16:colId xmlns:a16="http://schemas.microsoft.com/office/drawing/2014/main" val="20002"/>
                    </a:ext>
                  </a:extLst>
                </a:gridCol>
                <a:gridCol w="4888769">
                  <a:extLst>
                    <a:ext uri="{9D8B030D-6E8A-4147-A177-3AD203B41FA5}">
                      <a16:colId xmlns:a16="http://schemas.microsoft.com/office/drawing/2014/main" val="20003"/>
                    </a:ext>
                  </a:extLst>
                </a:gridCol>
              </a:tblGrid>
              <a:tr h="271149">
                <a:tc gridSpan="2">
                  <a:txBody>
                    <a:bodyPr/>
                    <a:lstStyle/>
                    <a:p>
                      <a:pPr algn="ctr" fontAlgn="ctr"/>
                      <a:r>
                        <a:rPr lang="ja-JP" altLang="en-US" sz="1100" b="0" i="0" u="none" strike="noStrike" dirty="0">
                          <a:solidFill>
                            <a:srgbClr val="000000"/>
                          </a:solidFill>
                          <a:effectLst/>
                          <a:latin typeface="ＭＳ Ｐゴシック"/>
                        </a:rPr>
                        <a:t>経費項目</a:t>
                      </a:r>
                    </a:p>
                  </a:txBody>
                  <a:tcPr marL="9525" marR="9525" marT="95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rowSpan="2">
                  <a:txBody>
                    <a:bodyPr/>
                    <a:lstStyle/>
                    <a:p>
                      <a:pPr algn="ctr" fontAlgn="ctr"/>
                      <a:r>
                        <a:rPr lang="ja-JP" altLang="en-US" sz="1200" b="0" i="0" u="none" strike="noStrike" dirty="0">
                          <a:solidFill>
                            <a:srgbClr val="000000"/>
                          </a:solidFill>
                          <a:effectLst/>
                          <a:latin typeface="ＭＳ Ｐゴシック"/>
                        </a:rPr>
                        <a:t>金額（千円）</a:t>
                      </a: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rowSpan="2">
                  <a:txBody>
                    <a:bodyPr/>
                    <a:lstStyle/>
                    <a:p>
                      <a:pPr algn="ctr" fontAlgn="ctr"/>
                      <a:r>
                        <a:rPr lang="ja-JP" altLang="en-US" sz="1200" b="0" i="0" u="none" strike="noStrike" dirty="0">
                          <a:solidFill>
                            <a:srgbClr val="000000"/>
                          </a:solidFill>
                          <a:effectLst/>
                          <a:latin typeface="ＭＳ Ｐゴシック"/>
                        </a:rPr>
                        <a:t>主な内訳</a:t>
                      </a:r>
                    </a:p>
                  </a:txBody>
                  <a:tcPr marL="9525" marR="9525" marT="95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76981">
                <a:tc>
                  <a:txBody>
                    <a:bodyPr/>
                    <a:lstStyle/>
                    <a:p>
                      <a:pPr algn="ctr" fontAlgn="ctr"/>
                      <a:r>
                        <a:rPr lang="ja-JP" altLang="en-US" sz="1100" b="0" i="0" u="none" strike="noStrike" dirty="0">
                          <a:solidFill>
                            <a:srgbClr val="000000"/>
                          </a:solidFill>
                          <a:effectLst/>
                          <a:latin typeface="ＭＳ Ｐゴシック"/>
                        </a:rPr>
                        <a:t>費目</a:t>
                      </a:r>
                    </a:p>
                  </a:txBody>
                  <a:tcPr marL="9525" marR="9525" marT="95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fontAlgn="ctr"/>
                      <a:r>
                        <a:rPr lang="ja-JP" altLang="en-US" sz="1100" b="0" i="0" u="none" strike="noStrike" dirty="0">
                          <a:solidFill>
                            <a:srgbClr val="000000"/>
                          </a:solidFill>
                          <a:effectLst/>
                          <a:latin typeface="ＭＳ Ｐゴシック"/>
                        </a:rPr>
                        <a:t>細分</a:t>
                      </a: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1"/>
                  </a:ext>
                </a:extLst>
              </a:tr>
              <a:tr h="472457">
                <a:tc>
                  <a:txBody>
                    <a:bodyPr/>
                    <a:lstStyle/>
                    <a:p>
                      <a:pPr algn="ctr" fontAlgn="ctr"/>
                      <a:r>
                        <a:rPr lang="ja-JP" altLang="en-US" sz="1100" b="0" i="0" u="none" strike="noStrike" dirty="0">
                          <a:solidFill>
                            <a:srgbClr val="000000"/>
                          </a:solidFill>
                          <a:effectLst/>
                          <a:latin typeface="ＭＳ Ｐゴシック"/>
                        </a:rPr>
                        <a:t>人件費</a:t>
                      </a:r>
                    </a:p>
                  </a:txBody>
                  <a:tcPr marL="9525" marR="9525" marT="95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dirty="0">
                          <a:solidFill>
                            <a:srgbClr val="000000"/>
                          </a:solidFill>
                          <a:effectLst/>
                          <a:latin typeface="ＭＳ Ｐゴシック"/>
                        </a:rPr>
                        <a:t>人件費</a:t>
                      </a: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en-US" altLang="ja-JP" sz="1000" b="0" i="1" u="none" strike="noStrike" dirty="0">
                        <a:solidFill>
                          <a:srgbClr val="FF0000"/>
                        </a:solidFill>
                        <a:effectLst/>
                        <a:latin typeface="ＭＳ Ｐゴシック"/>
                      </a:endParaRPr>
                    </a:p>
                  </a:txBody>
                  <a:tcPr marL="9525" marR="9525" marT="95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1" u="none" strike="noStrike" dirty="0">
                          <a:solidFill>
                            <a:srgbClr val="FF0000"/>
                          </a:solidFill>
                          <a:effectLst/>
                          <a:latin typeface="ＭＳ Ｐゴシック"/>
                        </a:rPr>
                        <a:t>該当項目の内訳について、いくつか例示して記載してください。</a:t>
                      </a:r>
                      <a:endParaRPr lang="ja-JP" altLang="en-US" sz="1200" b="0" i="1" u="none" strike="noStrike" dirty="0">
                        <a:solidFill>
                          <a:srgbClr val="FF0000"/>
                        </a:solidFill>
                        <a:effectLst/>
                        <a:latin typeface="ＭＳ Ｐゴシック"/>
                      </a:endParaRPr>
                    </a:p>
                  </a:txBody>
                  <a:tcPr marL="9525" marR="9525" marT="9522"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470268">
                <a:tc rowSpan="6">
                  <a:txBody>
                    <a:bodyPr/>
                    <a:lstStyle/>
                    <a:p>
                      <a:pPr algn="ctr" fontAlgn="ctr"/>
                      <a:r>
                        <a:rPr lang="ja-JP" altLang="en-US" sz="1100" b="0" i="0" u="none" strike="noStrike" dirty="0">
                          <a:solidFill>
                            <a:srgbClr val="000000"/>
                          </a:solidFill>
                          <a:effectLst/>
                          <a:latin typeface="ＭＳ Ｐゴシック"/>
                        </a:rPr>
                        <a:t>業務費</a:t>
                      </a:r>
                      <a:endParaRPr lang="en-US" altLang="ja-JP" sz="1100" b="0" i="0" u="none" strike="noStrike" dirty="0">
                        <a:solidFill>
                          <a:srgbClr val="000000"/>
                        </a:solidFill>
                        <a:effectLst/>
                        <a:latin typeface="ＭＳ Ｐゴシック"/>
                      </a:endParaRPr>
                    </a:p>
                    <a:p>
                      <a:pPr algn="ctr" fontAlgn="ctr"/>
                      <a:r>
                        <a:rPr lang="en-US" altLang="ja-JP" sz="1100" b="0" i="1" u="none" strike="noStrike" dirty="0">
                          <a:solidFill>
                            <a:srgbClr val="FF0000"/>
                          </a:solidFill>
                          <a:effectLst/>
                          <a:latin typeface="ＭＳ Ｐゴシック"/>
                        </a:rPr>
                        <a:t>【</a:t>
                      </a:r>
                      <a:r>
                        <a:rPr lang="ja-JP" altLang="en-US" sz="1100" b="0" i="1" u="none" strike="noStrike" dirty="0">
                          <a:solidFill>
                            <a:srgbClr val="FF0000"/>
                          </a:solidFill>
                          <a:effectLst/>
                          <a:latin typeface="ＭＳ Ｐゴシック"/>
                        </a:rPr>
                        <a:t>公募要領を参考に、必要経費に合わせて適宜細分を追加・削除してください。</a:t>
                      </a:r>
                      <a:r>
                        <a:rPr lang="en-US" altLang="ja-JP" sz="1000" b="0" i="1" u="none" strike="noStrike" dirty="0">
                          <a:solidFill>
                            <a:srgbClr val="FF0000"/>
                          </a:solidFill>
                          <a:effectLst/>
                          <a:latin typeface="ＭＳ Ｐゴシック"/>
                        </a:rPr>
                        <a:t>】</a:t>
                      </a:r>
                      <a:endParaRPr lang="ja-JP" altLang="en-US" sz="1000" b="0" i="1" u="none" strike="noStrike" dirty="0">
                        <a:solidFill>
                          <a:srgbClr val="FF0000"/>
                        </a:solidFill>
                        <a:effectLst/>
                        <a:latin typeface="ＭＳ Ｐゴシック"/>
                      </a:endParaRPr>
                    </a:p>
                    <a:p>
                      <a:pPr algn="ctr" fontAlgn="ctr"/>
                      <a:endParaRPr lang="en-US" altLang="ja-JP" sz="1100" b="0" i="0" u="none" strike="noStrike" dirty="0">
                        <a:solidFill>
                          <a:srgbClr val="000000"/>
                        </a:solidFill>
                        <a:effectLst/>
                        <a:latin typeface="ＭＳ Ｐゴシック"/>
                      </a:endParaRPr>
                    </a:p>
                  </a:txBody>
                  <a:tcPr marL="9525" marR="9525" marT="95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dirty="0">
                          <a:solidFill>
                            <a:srgbClr val="000000"/>
                          </a:solidFill>
                          <a:effectLst/>
                          <a:latin typeface="ＭＳ Ｐゴシック"/>
                        </a:rPr>
                        <a:t>諸謝金</a:t>
                      </a: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p>
                  </a:txBody>
                  <a:tcPr marL="9525" marR="9525" marT="95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18444">
                <a:tc vMerge="1">
                  <a:txBody>
                    <a:bodyPr/>
                    <a:lstStyle/>
                    <a:p>
                      <a:endParaRPr kumimoji="1" lang="ja-JP" altLang="en-US"/>
                    </a:p>
                  </a:txBody>
                  <a:tcPr/>
                </a:tc>
                <a:tc>
                  <a:txBody>
                    <a:bodyPr/>
                    <a:lstStyle/>
                    <a:p>
                      <a:pPr algn="ctr" fontAlgn="ctr"/>
                      <a:r>
                        <a:rPr lang="ja-JP" altLang="en-US" sz="1100" b="0" i="0" u="none" strike="noStrike" dirty="0">
                          <a:solidFill>
                            <a:srgbClr val="000000"/>
                          </a:solidFill>
                          <a:effectLst/>
                          <a:latin typeface="ＭＳ Ｐゴシック"/>
                        </a:rPr>
                        <a:t>旅費</a:t>
                      </a:r>
                      <a:endParaRPr lang="en-US" altLang="ja-JP" sz="1100" b="0" i="0" u="none" strike="noStrike" dirty="0">
                        <a:solidFill>
                          <a:srgbClr val="000000"/>
                        </a:solidFill>
                        <a:effectLst/>
                        <a:latin typeface="ＭＳ Ｐゴシック"/>
                      </a:endParaRP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endParaRPr lang="en-US" altLang="ja-JP" sz="1200" b="0" i="0" u="none" strike="noStrike" dirty="0">
                        <a:solidFill>
                          <a:srgbClr val="000000"/>
                        </a:solidFill>
                        <a:effectLst/>
                        <a:latin typeface="ＭＳ Ｐゴシック"/>
                      </a:endParaRPr>
                    </a:p>
                  </a:txBody>
                  <a:tcPr marL="9525" marR="9525" marT="95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447566">
                <a:tc vMerge="1">
                  <a:txBody>
                    <a:bodyPr/>
                    <a:lstStyle/>
                    <a:p>
                      <a:pPr algn="ctr" fontAlgn="ctr"/>
                      <a:endParaRPr lang="ja-JP" altLang="en-US" sz="1100" b="0" i="0" u="none" strike="noStrike" dirty="0">
                        <a:solidFill>
                          <a:srgbClr val="000000"/>
                        </a:solidFill>
                        <a:effectLst/>
                        <a:latin typeface="ＭＳ Ｐゴシック"/>
                      </a:endParaRPr>
                    </a:p>
                  </a:txBody>
                  <a:tcPr marL="9525" marR="9525" marT="952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dirty="0">
                          <a:solidFill>
                            <a:srgbClr val="000000"/>
                          </a:solidFill>
                          <a:effectLst/>
                          <a:latin typeface="ＭＳ Ｐゴシック"/>
                        </a:rPr>
                        <a:t>消耗品費</a:t>
                      </a: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p>
                  </a:txBody>
                  <a:tcPr marL="9525" marR="9525" marT="95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460266">
                <a:tc vMerge="1">
                  <a:txBody>
                    <a:bodyPr/>
                    <a:lstStyle/>
                    <a:p>
                      <a:pPr algn="ctr" fontAlgn="ctr"/>
                      <a:endParaRPr lang="ja-JP" altLang="en-US" sz="1000" b="0" i="1" u="none" strike="noStrike" dirty="0">
                        <a:solidFill>
                          <a:srgbClr val="FF0000"/>
                        </a:solidFill>
                        <a:effectLst/>
                        <a:latin typeface="ＭＳ Ｐゴシック"/>
                      </a:endParaRPr>
                    </a:p>
                  </a:txBody>
                  <a:tcPr marL="9525" marR="9525" marT="952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dirty="0">
                          <a:solidFill>
                            <a:srgbClr val="000000"/>
                          </a:solidFill>
                          <a:effectLst/>
                          <a:latin typeface="ＭＳ Ｐゴシック"/>
                        </a:rPr>
                        <a:t>借料及び損料</a:t>
                      </a: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p>
                  </a:txBody>
                  <a:tcPr marL="9525" marR="9525" marT="95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492282">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100" b="0" i="0" u="none" strike="noStrike" dirty="0">
                          <a:solidFill>
                            <a:srgbClr val="000000"/>
                          </a:solidFill>
                          <a:effectLst/>
                          <a:latin typeface="ＭＳ Ｐゴシック"/>
                        </a:rPr>
                        <a:t>雑役務費</a:t>
                      </a: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200" b="0" i="0" u="none" strike="noStrike" dirty="0">
                        <a:solidFill>
                          <a:srgbClr val="000000"/>
                        </a:solidFill>
                        <a:effectLst/>
                        <a:latin typeface="ＭＳ Ｐゴシック"/>
                      </a:endParaRP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200" b="0" i="0" u="none" strike="noStrike" dirty="0">
                        <a:solidFill>
                          <a:srgbClr val="000000"/>
                        </a:solidFill>
                        <a:effectLst/>
                        <a:latin typeface="ＭＳ Ｐゴシック"/>
                      </a:endParaRPr>
                    </a:p>
                  </a:txBody>
                  <a:tcPr marL="9525" marR="9525" marT="95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492282">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100" b="0" i="0" u="none" strike="noStrike" dirty="0">
                          <a:solidFill>
                            <a:srgbClr val="000000"/>
                          </a:solidFill>
                          <a:effectLst/>
                          <a:latin typeface="ＭＳ Ｐゴシック"/>
                        </a:rPr>
                        <a:t>外注費</a:t>
                      </a: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p>
                  </a:txBody>
                  <a:tcPr marL="9525" marR="9525" marT="95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512295">
                <a:tc gridSpan="2">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100" b="0" i="0" u="none" strike="noStrike" dirty="0">
                          <a:solidFill>
                            <a:srgbClr val="000000"/>
                          </a:solidFill>
                          <a:effectLst/>
                          <a:latin typeface="ＭＳ Ｐゴシック"/>
                        </a:rPr>
                        <a:t>共同実施費</a:t>
                      </a:r>
                    </a:p>
                  </a:txBody>
                  <a:tcPr marL="9525" marR="9525" marT="95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a:solidFill>
                          <a:srgbClr val="000000"/>
                        </a:solidFill>
                        <a:effectLst/>
                        <a:latin typeface="ＭＳ Ｐゴシック"/>
                      </a:endParaRPr>
                    </a:p>
                  </a:txBody>
                  <a:tcPr marL="9525" marR="9525"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00" b="0" i="1" u="none" strike="noStrike" dirty="0">
                        <a:solidFill>
                          <a:srgbClr val="FF0000"/>
                        </a:solidFill>
                        <a:effectLst/>
                        <a:latin typeface="ＭＳ Ｐゴシック"/>
                      </a:endParaRPr>
                    </a:p>
                  </a:txBody>
                  <a:tcPr marL="9525" marR="9525" marT="95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558161">
                <a:tc gridSpan="2">
                  <a:txBody>
                    <a:bodyPr/>
                    <a:lstStyle/>
                    <a:p>
                      <a:pPr algn="ctr" fontAlgn="ctr"/>
                      <a:r>
                        <a:rPr lang="ja-JP" altLang="en-US" sz="1100" b="0" i="0" u="none" strike="noStrike" dirty="0">
                          <a:solidFill>
                            <a:srgbClr val="000000"/>
                          </a:solidFill>
                          <a:effectLst/>
                          <a:latin typeface="ＭＳ Ｐゴシック"/>
                        </a:rPr>
                        <a:t>一般管理費</a:t>
                      </a:r>
                    </a:p>
                  </a:txBody>
                  <a:tcPr marL="9525" marR="9525" marT="95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fontAlgn="ctr"/>
                      <a:endParaRPr lang="ja-JP" altLang="en-US" sz="1200" b="0" i="0" u="none" strike="noStrike" dirty="0">
                        <a:solidFill>
                          <a:srgbClr val="000000"/>
                        </a:solidFill>
                        <a:effectLst/>
                        <a:latin typeface="ＭＳ Ｐゴシック"/>
                      </a:endParaRP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1" u="none" strike="noStrike" dirty="0">
                          <a:solidFill>
                            <a:srgbClr val="FF0000"/>
                          </a:solidFill>
                          <a:effectLst/>
                          <a:latin typeface="ＭＳ Ｐゴシック"/>
                        </a:rPr>
                        <a:t>直接経費より外注費・共同実施費を除いた総額に率を乗じて得た金額以下となるようにしてください（なお、合理的な率がない場合は環境省の定める</a:t>
                      </a:r>
                      <a:r>
                        <a:rPr lang="en-US" altLang="ja-JP" sz="1200" b="0" i="1" u="none" strike="noStrike" dirty="0">
                          <a:solidFill>
                            <a:srgbClr val="FF0000"/>
                          </a:solidFill>
                          <a:effectLst/>
                          <a:latin typeface="ＭＳ Ｐゴシック"/>
                        </a:rPr>
                        <a:t>15%</a:t>
                      </a:r>
                      <a:r>
                        <a:rPr lang="ja-JP" altLang="en-US" sz="1200" b="0" i="1" u="none" strike="noStrike" dirty="0">
                          <a:solidFill>
                            <a:srgbClr val="FF0000"/>
                          </a:solidFill>
                          <a:effectLst/>
                          <a:latin typeface="ＭＳ Ｐゴシック"/>
                        </a:rPr>
                        <a:t>を使用すること）。（例）</a:t>
                      </a:r>
                      <a:r>
                        <a:rPr lang="en-US" altLang="ja-JP" sz="1200" b="0" i="1" u="none" strike="noStrike" dirty="0">
                          <a:solidFill>
                            <a:srgbClr val="FF0000"/>
                          </a:solidFill>
                          <a:effectLst/>
                          <a:latin typeface="ＭＳ Ｐゴシック"/>
                        </a:rPr>
                        <a:t>(</a:t>
                      </a:r>
                      <a:r>
                        <a:rPr lang="ja-JP" altLang="en-US" sz="1200" b="0" i="1" u="none" strike="noStrike" dirty="0">
                          <a:solidFill>
                            <a:srgbClr val="FF0000"/>
                          </a:solidFill>
                          <a:effectLst/>
                          <a:latin typeface="ＭＳ Ｐゴシック"/>
                        </a:rPr>
                        <a:t>総額</a:t>
                      </a:r>
                      <a:r>
                        <a:rPr lang="en-US" altLang="ja-JP" sz="1200" b="0" i="1" u="none" strike="noStrike" dirty="0">
                          <a:solidFill>
                            <a:srgbClr val="FF0000"/>
                          </a:solidFill>
                          <a:effectLst/>
                          <a:latin typeface="ＭＳ Ｐゴシック"/>
                        </a:rPr>
                        <a:t>-</a:t>
                      </a:r>
                      <a:r>
                        <a:rPr lang="ja-JP" altLang="en-US" sz="1200" b="0" i="1" u="none" strike="noStrike" dirty="0">
                          <a:solidFill>
                            <a:srgbClr val="FF0000"/>
                          </a:solidFill>
                          <a:effectLst/>
                          <a:latin typeface="ＭＳ Ｐゴシック"/>
                        </a:rPr>
                        <a:t>外注費</a:t>
                      </a:r>
                      <a:r>
                        <a:rPr lang="en-US" altLang="ja-JP" sz="1200" b="0" i="1" u="none" strike="noStrike" dirty="0">
                          <a:solidFill>
                            <a:srgbClr val="FF0000"/>
                          </a:solidFill>
                          <a:effectLst/>
                          <a:latin typeface="ＭＳ Ｐゴシック"/>
                        </a:rPr>
                        <a:t>-</a:t>
                      </a:r>
                      <a:r>
                        <a:rPr lang="ja-JP" altLang="en-US" sz="1200" b="0" i="1" u="none" strike="noStrike" dirty="0">
                          <a:solidFill>
                            <a:srgbClr val="FF0000"/>
                          </a:solidFill>
                          <a:effectLst/>
                          <a:latin typeface="ＭＳ Ｐゴシック"/>
                        </a:rPr>
                        <a:t>共同実施費</a:t>
                      </a:r>
                      <a:r>
                        <a:rPr lang="en-US" altLang="ja-JP" sz="1200" b="0" i="1" u="none" strike="noStrike" dirty="0">
                          <a:solidFill>
                            <a:srgbClr val="FF0000"/>
                          </a:solidFill>
                          <a:effectLst/>
                          <a:latin typeface="ＭＳ Ｐゴシック"/>
                        </a:rPr>
                        <a:t>)×0.15</a:t>
                      </a:r>
                      <a:endParaRPr lang="ja-JP" altLang="en-US" sz="1200" b="0" i="1" u="none" strike="noStrike" dirty="0">
                        <a:solidFill>
                          <a:srgbClr val="FF0000"/>
                        </a:solidFill>
                        <a:effectLst/>
                        <a:latin typeface="ＭＳ Ｐゴシック"/>
                      </a:endParaRPr>
                    </a:p>
                  </a:txBody>
                  <a:tcPr marL="9525" marR="9525" marT="95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12700" cap="flat" cmpd="sng" algn="ctr">
                      <a:noFill/>
                      <a:prstDash val="solid"/>
                      <a:round/>
                      <a:headEnd type="none" w="med" len="med"/>
                      <a:tailEnd type="none" w="med" len="med"/>
                    </a:lnBlToTr>
                  </a:tcPr>
                </a:tc>
                <a:extLst>
                  <a:ext uri="{0D108BD9-81ED-4DB2-BD59-A6C34878D82A}">
                    <a16:rowId xmlns:a16="http://schemas.microsoft.com/office/drawing/2014/main" val="10010"/>
                  </a:ext>
                </a:extLst>
              </a:tr>
              <a:tr h="460265">
                <a:tc gridSpan="2">
                  <a:txBody>
                    <a:bodyPr/>
                    <a:lstStyle/>
                    <a:p>
                      <a:pPr algn="ctr" fontAlgn="ctr"/>
                      <a:r>
                        <a:rPr lang="ja-JP" altLang="en-US" sz="1100" b="0" i="0" u="none" strike="noStrike" dirty="0">
                          <a:solidFill>
                            <a:srgbClr val="000000"/>
                          </a:solidFill>
                          <a:effectLst/>
                          <a:latin typeface="ＭＳ Ｐゴシック"/>
                        </a:rPr>
                        <a:t>合計</a:t>
                      </a:r>
                    </a:p>
                  </a:txBody>
                  <a:tcPr marL="9525" marR="9525" marT="95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fontAlgn="ctr"/>
                      <a:r>
                        <a:rPr lang="ja-JP" altLang="en-US" sz="1200" b="0" i="0" u="none" strike="noStrike" dirty="0">
                          <a:solidFill>
                            <a:srgbClr val="000000"/>
                          </a:solidFill>
                          <a:effectLst/>
                          <a:latin typeface="ＭＳ Ｐゴシック"/>
                        </a:rPr>
                        <a:t>　</a:t>
                      </a:r>
                    </a:p>
                  </a:txBody>
                  <a:tcPr marL="9525" marR="9525"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ＭＳ Ｐゴシック"/>
                        </a:rPr>
                        <a:t>　</a:t>
                      </a:r>
                    </a:p>
                  </a:txBody>
                  <a:tcPr marL="9525" marR="9525" marT="95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BlToTr w="6350" cap="flat" cmpd="sng" algn="ctr">
                      <a:solidFill>
                        <a:srgbClr val="000000"/>
                      </a:solidFill>
                      <a:prstDash val="solid"/>
                      <a:round/>
                      <a:headEnd type="none" w="med" len="med"/>
                      <a:tailEnd type="none" w="med" len="med"/>
                    </a:lnBlToTr>
                  </a:tcPr>
                </a:tc>
                <a:extLst>
                  <a:ext uri="{0D108BD9-81ED-4DB2-BD59-A6C34878D82A}">
                    <a16:rowId xmlns:a16="http://schemas.microsoft.com/office/drawing/2014/main" val="10011"/>
                  </a:ext>
                </a:extLst>
              </a:tr>
            </a:tbl>
          </a:graphicData>
        </a:graphic>
      </p:graphicFrame>
      <p:sp>
        <p:nvSpPr>
          <p:cNvPr id="15423" name="テキスト ボックス 2">
            <a:extLst>
              <a:ext uri="{FF2B5EF4-FFF2-40B4-BE49-F238E27FC236}">
                <a16:creationId xmlns:a16="http://schemas.microsoft.com/office/drawing/2014/main" id="{19E43C29-718D-8EC9-9866-697544B2F43C}"/>
              </a:ext>
            </a:extLst>
          </p:cNvPr>
          <p:cNvSpPr txBox="1">
            <a:spLocks noChangeArrowheads="1"/>
          </p:cNvSpPr>
          <p:nvPr/>
        </p:nvSpPr>
        <p:spPr bwMode="auto">
          <a:xfrm>
            <a:off x="3935413" y="2608263"/>
            <a:ext cx="3803650" cy="646112"/>
          </a:xfrm>
          <a:prstGeom prst="rect">
            <a:avLst/>
          </a:prstGeom>
          <a:solidFill>
            <a:schemeClr val="bg1"/>
          </a:solidFill>
          <a:ln w="38100">
            <a:solidFill>
              <a:srgbClr val="FF0000"/>
            </a:solidFill>
            <a:miter lim="800000"/>
            <a:headEnd/>
            <a:tailEnd/>
          </a:ln>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i="1">
                <a:solidFill>
                  <a:srgbClr val="FF0000"/>
                </a:solidFill>
                <a:latin typeface="ＭＳ Ｐゴシック" panose="020B0600070205080204" pitchFamily="50" charset="-128"/>
              </a:rPr>
              <a:t>「金額（千円）」項目には必要な金額を</a:t>
            </a:r>
            <a:r>
              <a:rPr lang="ja-JP" altLang="en-US" b="1" i="1" u="sng">
                <a:solidFill>
                  <a:srgbClr val="FF0000"/>
                </a:solidFill>
                <a:latin typeface="ＭＳ Ｐゴシック" panose="020B0600070205080204" pitchFamily="50" charset="-128"/>
              </a:rPr>
              <a:t>税込（</a:t>
            </a:r>
            <a:r>
              <a:rPr lang="en-US" altLang="ja-JP" b="1" i="1" u="sng">
                <a:solidFill>
                  <a:srgbClr val="FF0000"/>
                </a:solidFill>
                <a:latin typeface="ＭＳ Ｐゴシック" panose="020B0600070205080204" pitchFamily="50" charset="-128"/>
              </a:rPr>
              <a:t>10%</a:t>
            </a:r>
            <a:r>
              <a:rPr lang="ja-JP" altLang="en-US" b="1" i="1" u="sng">
                <a:solidFill>
                  <a:srgbClr val="FF0000"/>
                </a:solidFill>
                <a:latin typeface="ＭＳ Ｐゴシック" panose="020B0600070205080204" pitchFamily="50" charset="-128"/>
              </a:rPr>
              <a:t>）</a:t>
            </a:r>
            <a:r>
              <a:rPr lang="ja-JP" altLang="en-US" i="1">
                <a:solidFill>
                  <a:srgbClr val="FF0000"/>
                </a:solidFill>
                <a:latin typeface="ＭＳ Ｐゴシック" panose="020B0600070205080204" pitchFamily="50" charset="-128"/>
              </a:rPr>
              <a:t>で記載してください。</a:t>
            </a:r>
            <a:endParaRPr lang="ja-JP" altLang="en-US"/>
          </a:p>
        </p:txBody>
      </p:sp>
      <p:sp>
        <p:nvSpPr>
          <p:cNvPr id="15424" name="スライド番号プレースホルダー 2">
            <a:extLst>
              <a:ext uri="{FF2B5EF4-FFF2-40B4-BE49-F238E27FC236}">
                <a16:creationId xmlns:a16="http://schemas.microsoft.com/office/drawing/2014/main" id="{827A2E8F-C6F0-E225-B740-E9857D7A9A3E}"/>
              </a:ext>
            </a:extLst>
          </p:cNvPr>
          <p:cNvSpPr>
            <a:spLocks noGrp="1"/>
          </p:cNvSpPr>
          <p:nvPr>
            <p:ph type="sldNum" sz="quarter" idx="12"/>
          </p:nvPr>
        </p:nvSpPr>
        <p:spPr>
          <a:xfrm>
            <a:off x="7767638" y="6888163"/>
            <a:ext cx="2393950" cy="5000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3C814ED2-0722-440F-8F1F-E86BD87803C5}" type="slidenum">
              <a:rPr lang="en-US" altLang="ja-JP" smtClean="0"/>
              <a:pPr/>
              <a:t>9</a:t>
            </a:fld>
            <a:endParaRPr lang="en-US" altLang="ja-JP"/>
          </a:p>
        </p:txBody>
      </p:sp>
      <p:sp>
        <p:nvSpPr>
          <p:cNvPr id="9" name="星 7 8">
            <a:extLst>
              <a:ext uri="{FF2B5EF4-FFF2-40B4-BE49-F238E27FC236}">
                <a16:creationId xmlns:a16="http://schemas.microsoft.com/office/drawing/2014/main" id="{571B67E7-ADCF-024C-9973-3FEFECC2B00F}"/>
              </a:ext>
            </a:extLst>
          </p:cNvPr>
          <p:cNvSpPr/>
          <p:nvPr/>
        </p:nvSpPr>
        <p:spPr bwMode="auto">
          <a:xfrm flipH="1">
            <a:off x="10063163" y="11113"/>
            <a:ext cx="198437" cy="198437"/>
          </a:xfrm>
          <a:prstGeom prst="star7">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p:spPr>
        <p:txBody>
          <a:bodyPr wrap="none" anchor="ctr"/>
          <a:lstStyle/>
          <a:p>
            <a:pPr eaLnBrk="1" hangingPunct="1">
              <a:defRPr/>
            </a:pPr>
            <a:endParaRPr lang="ja-JP" altLang="en-US">
              <a:latin typeface="Arial" charset="0"/>
            </a:endParaRPr>
          </a:p>
        </p:txBody>
      </p:sp>
    </p:spTree>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95dd2fa1-b726-4fca-aa36-b74180599d9b"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9073FCA9A557B44285DA21F762D7709A" ma:contentTypeVersion="8" ma:contentTypeDescription="新しいドキュメントを作成します。" ma:contentTypeScope="" ma:versionID="aad49681d21cb5bb5b0058bd64d90454">
  <xsd:schema xmlns:xsd="http://www.w3.org/2001/XMLSchema" xmlns:xs="http://www.w3.org/2001/XMLSchema" xmlns:p="http://schemas.microsoft.com/office/2006/metadata/properties" xmlns:ns3="95dd2fa1-b726-4fca-aa36-b74180599d9b" xmlns:ns4="a8421e42-a80e-4b7d-8d2b-72108247f6de" targetNamespace="http://schemas.microsoft.com/office/2006/metadata/properties" ma:root="true" ma:fieldsID="ebbfa41d0db0eaf8075e15b1e2fd2d9e" ns3:_="" ns4:_="">
    <xsd:import namespace="95dd2fa1-b726-4fca-aa36-b74180599d9b"/>
    <xsd:import namespace="a8421e42-a80e-4b7d-8d2b-72108247f6de"/>
    <xsd:element name="properties">
      <xsd:complexType>
        <xsd:sequence>
          <xsd:element name="documentManagement">
            <xsd:complexType>
              <xsd:all>
                <xsd:element ref="ns3:MediaServiceMetadata" minOccurs="0"/>
                <xsd:element ref="ns3:MediaServiceFastMetadata" minOccurs="0"/>
                <xsd:element ref="ns3:MediaServiceSearchProperties" minOccurs="0"/>
                <xsd:element ref="ns3:MediaServiceObjectDetectorVersions" minOccurs="0"/>
                <xsd:element ref="ns3:_activity"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5dd2fa1-b726-4fca-aa36-b74180599d9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_activity" ma:index="12" nillable="true" ma:displayName="_activity" ma:hidden="true" ma:internalName="_activity">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8421e42-a80e-4b7d-8d2b-72108247f6de" elementFormDefault="qualified">
    <xsd:import namespace="http://schemas.microsoft.com/office/2006/documentManagement/types"/>
    <xsd:import namespace="http://schemas.microsoft.com/office/infopath/2007/PartnerControls"/>
    <xsd:element name="SharedWithUsers" ma:index="13"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共有相手の詳細情報" ma:internalName="SharedWithDetails" ma:readOnly="true">
      <xsd:simpleType>
        <xsd:restriction base="dms:Note">
          <xsd:maxLength value="255"/>
        </xsd:restriction>
      </xsd:simpleType>
    </xsd:element>
    <xsd:element name="SharingHintHash" ma:index="15"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F9A83CF-58BC-4A55-A804-AA661E57A0EE}">
  <ds:schemaRefs>
    <ds:schemaRef ds:uri="95dd2fa1-b726-4fca-aa36-b74180599d9b"/>
    <ds:schemaRef ds:uri="http://purl.org/dc/dcmitype/"/>
    <ds:schemaRef ds:uri="http://schemas.microsoft.com/office/infopath/2007/PartnerControls"/>
    <ds:schemaRef ds:uri="http://purl.org/dc/terms/"/>
    <ds:schemaRef ds:uri="http://schemas.microsoft.com/office/2006/documentManagement/types"/>
    <ds:schemaRef ds:uri="http://schemas.openxmlformats.org/package/2006/metadata/core-properties"/>
    <ds:schemaRef ds:uri="a8421e42-a80e-4b7d-8d2b-72108247f6de"/>
    <ds:schemaRef ds:uri="http://www.w3.org/XML/1998/namespace"/>
    <ds:schemaRef ds:uri="http://schemas.microsoft.com/office/2006/metadata/properties"/>
    <ds:schemaRef ds:uri="http://purl.org/dc/elements/1.1/"/>
  </ds:schemaRefs>
</ds:datastoreItem>
</file>

<file path=customXml/itemProps2.xml><?xml version="1.0" encoding="utf-8"?>
<ds:datastoreItem xmlns:ds="http://schemas.openxmlformats.org/officeDocument/2006/customXml" ds:itemID="{FA94540C-4373-4F74-99E5-FFF802D5765F}">
  <ds:schemaRefs>
    <ds:schemaRef ds:uri="http://schemas.microsoft.com/sharepoint/v3/contenttype/forms"/>
  </ds:schemaRefs>
</ds:datastoreItem>
</file>

<file path=customXml/itemProps3.xml><?xml version="1.0" encoding="utf-8"?>
<ds:datastoreItem xmlns:ds="http://schemas.openxmlformats.org/officeDocument/2006/customXml" ds:itemID="{E302E226-6434-4646-BB1C-4053E823358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5dd2fa1-b726-4fca-aa36-b74180599d9b"/>
    <ds:schemaRef ds:uri="a8421e42-a80e-4b7d-8d2b-72108247f6d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Words>5097</Words>
  <PresentationFormat>ユーザー設定</PresentationFormat>
  <Paragraphs>419</Paragraphs>
  <Slides>14</Slides>
  <Notes>3</Notes>
  <HiddenSlides>0</HiddenSlides>
  <MMClips>0</MMClips>
  <ScaleCrop>false</ScaleCrop>
  <HeadingPairs>
    <vt:vector size="8" baseType="variant">
      <vt:variant>
        <vt:lpstr>使用されているフォント</vt:lpstr>
      </vt:variant>
      <vt:variant>
        <vt:i4>3</vt:i4>
      </vt:variant>
      <vt:variant>
        <vt:lpstr>テーマ</vt:lpstr>
      </vt:variant>
      <vt:variant>
        <vt:i4>1</vt:i4>
      </vt:variant>
      <vt:variant>
        <vt:lpstr>埋め込まれた OLE サーバー</vt:lpstr>
      </vt:variant>
      <vt:variant>
        <vt:i4>1</vt:i4>
      </vt:variant>
      <vt:variant>
        <vt:lpstr>スライド タイトル</vt:lpstr>
      </vt:variant>
      <vt:variant>
        <vt:i4>14</vt:i4>
      </vt:variant>
    </vt:vector>
  </HeadingPairs>
  <TitlesOfParts>
    <vt:vector size="19" baseType="lpstr">
      <vt:lpstr>ＭＳ Ｐゴシック</vt:lpstr>
      <vt:lpstr>Arial</vt:lpstr>
      <vt:lpstr>Century</vt:lpstr>
      <vt:lpstr>標準デザイン</vt:lpstr>
      <vt:lpstr>Worksheet</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0x0101009073FCA9A557B44285DA21F762D7709A</vt:lpwstr>
  </property>
</Properties>
</file>