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commentAuthors+xml" PartName="/ppt/commentAuthors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0" r:id="rId2"/>
    <p:sldId id="257" r:id="rId3"/>
    <p:sldId id="267" r:id="rId4"/>
    <p:sldId id="259" r:id="rId5"/>
    <p:sldId id="264" r:id="rId6"/>
    <p:sldId id="265" r:id="rId7"/>
    <p:sldId id="266" r:id="rId8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深津 英里（ERI FUKATSU）" initials="深津" lastIdx="1" clrIdx="0">
    <p:extLst>
      <p:ext uri="{19B8F6BF-5375-455C-9EA6-DF929625EA0E}">
        <p15:presenceInfo xmlns:p15="http://schemas.microsoft.com/office/powerpoint/2012/main" userId="S::FUKATS01@moe.go.jp::820e24cc-c272-4601-a812-01d18cea6c1e" providerId="AD"/>
      </p:ext>
    </p:extLst>
  </p:cmAuthor>
  <p:cmAuthor id="2" name="佐々木 真二郎（SHINJIRO SASAKI）" initials="佐々木" lastIdx="1" clrIdx="1">
    <p:extLst>
      <p:ext uri="{19B8F6BF-5375-455C-9EA6-DF929625EA0E}">
        <p15:presenceInfo xmlns:p15="http://schemas.microsoft.com/office/powerpoint/2012/main" userId="S::SASAKI17@moe.go.jp::47c24de1-6782-4109-a446-811dc18ed028" providerId="AD"/>
      </p:ext>
    </p:extLst>
  </p:cmAuthor>
  <p:cmAuthor id="3" name="加藤 久乃（HISANO KATO）" initials="加藤" lastIdx="1" clrIdx="2">
    <p:extLst>
      <p:ext uri="{19B8F6BF-5375-455C-9EA6-DF929625EA0E}">
        <p15:presenceInfo xmlns:p15="http://schemas.microsoft.com/office/powerpoint/2012/main" userId="S::KATO96@moe.go.jp::7fa5040d-e1d8-4443-adfd-86e2387bf992" providerId="AD"/>
      </p:ext>
    </p:extLst>
  </p:cmAuthor>
  <p:cmAuthor id="4" name="環境省" initials="T" lastIdx="1" clrIdx="3">
    <p:extLst>
      <p:ext uri="{19B8F6BF-5375-455C-9EA6-DF929625EA0E}">
        <p15:presenceInfo xmlns:p15="http://schemas.microsoft.com/office/powerpoint/2012/main" userId="環境省" providerId="None"/>
      </p:ext>
    </p:extLst>
  </p:cmAuthor>
  <p:cmAuthor id="5" name="ほのか 安藤" initials="ほ安" lastIdx="1" clrIdx="4">
    <p:extLst>
      <p:ext uri="{19B8F6BF-5375-455C-9EA6-DF929625EA0E}">
        <p15:presenceInfo xmlns:p15="http://schemas.microsoft.com/office/powerpoint/2012/main" userId="S::ANDO25@moe.go.jp::bfb09e20-8b2e-4344-a820-a969f6e552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F3F2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26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commentAuthors.xml" Type="http://schemas.openxmlformats.org/officeDocument/2006/relationships/commentAuthors"/><Relationship Id="rId11" Target="presProps.xml" Type="http://schemas.openxmlformats.org/officeDocument/2006/relationships/presProps"/><Relationship Id="rId12" Target="viewProps.xml" Type="http://schemas.openxmlformats.org/officeDocument/2006/relationships/viewProps"/><Relationship Id="rId13" Target="theme/theme1.xml" Type="http://schemas.openxmlformats.org/officeDocument/2006/relationships/theme"/><Relationship Id="rId14" Target="tableStyles.xml" Type="http://schemas.openxmlformats.org/officeDocument/2006/relationships/tableStyles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slides/slide3.xml" Type="http://schemas.openxmlformats.org/officeDocument/2006/relationships/slide"/><Relationship Id="rId5" Target="slides/slide4.xml" Type="http://schemas.openxmlformats.org/officeDocument/2006/relationships/slide"/><Relationship Id="rId6" Target="slides/slide5.xml" Type="http://schemas.openxmlformats.org/officeDocument/2006/relationships/slide"/><Relationship Id="rId7" Target="slides/slide6.xml" Type="http://schemas.openxmlformats.org/officeDocument/2006/relationships/slide"/><Relationship Id="rId8" Target="slides/slide7.xml" Type="http://schemas.openxmlformats.org/officeDocument/2006/relationships/slide"/><Relationship Id="rId9" Target="notesMasters/notesMaster1.xml" Type="http://schemas.openxmlformats.org/officeDocument/2006/relationships/notesMaster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DADE55-D3C3-462C-A805-067F1448E4B7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94BE9F-EF1D-46D3-BE21-E1D80EA5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9511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CC6E-3F0E-4065-BD27-907BB0C3A14D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CB82D-27A3-4B34-9B52-A682BF03E2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289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CC6E-3F0E-4065-BD27-907BB0C3A14D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CB82D-27A3-4B34-9B52-A682BF03E2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829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CC6E-3F0E-4065-BD27-907BB0C3A14D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CB82D-27A3-4B34-9B52-A682BF03E2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8060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CC6E-3F0E-4065-BD27-907BB0C3A14D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CB82D-27A3-4B34-9B52-A682BF03E2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6557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CC6E-3F0E-4065-BD27-907BB0C3A14D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CB82D-27A3-4B34-9B52-A682BF03E2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871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CC6E-3F0E-4065-BD27-907BB0C3A14D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CB82D-27A3-4B34-9B52-A682BF03E2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980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CC6E-3F0E-4065-BD27-907BB0C3A14D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CB82D-27A3-4B34-9B52-A682BF03E2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0362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CC6E-3F0E-4065-BD27-907BB0C3A14D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CB82D-27A3-4B34-9B52-A682BF03E2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0089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CC6E-3F0E-4065-BD27-907BB0C3A14D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CB82D-27A3-4B34-9B52-A682BF03E2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7220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CC6E-3F0E-4065-BD27-907BB0C3A14D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CB82D-27A3-4B34-9B52-A682BF03E2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71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CC6E-3F0E-4065-BD27-907BB0C3A14D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CB82D-27A3-4B34-9B52-A682BF03E2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1796193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7CC6E-3F0E-4065-BD27-907BB0C3A14D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CB82D-27A3-4B34-9B52-A682BF03E2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6700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6F26EA6B-BC58-F40C-B205-A82CA032D57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906000" cy="548640"/>
          </a:xfrm>
          <a:prstGeom prst="rect">
            <a:avLst/>
          </a:prstGeom>
          <a:solidFill>
            <a:srgbClr val="009999"/>
          </a:solidFill>
        </p:spPr>
        <p:txBody>
          <a:bodyPr vert="horz" lIns="72000" tIns="108000" rIns="72000" bIns="3600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脱炭素まちづくりアドバイザー受入れ計画書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スポット型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9CF78495-9C83-55DA-EA47-DF8AF08CF7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356347"/>
              </p:ext>
            </p:extLst>
          </p:nvPr>
        </p:nvGraphicFramePr>
        <p:xfrm>
          <a:off x="1462844" y="2033820"/>
          <a:ext cx="7466874" cy="224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1581">
                  <a:extLst>
                    <a:ext uri="{9D8B030D-6E8A-4147-A177-3AD203B41FA5}">
                      <a16:colId xmlns:a16="http://schemas.microsoft.com/office/drawing/2014/main" val="2862718920"/>
                    </a:ext>
                  </a:extLst>
                </a:gridCol>
                <a:gridCol w="4095293">
                  <a:extLst>
                    <a:ext uri="{9D8B030D-6E8A-4147-A177-3AD203B41FA5}">
                      <a16:colId xmlns:a16="http://schemas.microsoft.com/office/drawing/2014/main" val="980962891"/>
                    </a:ext>
                  </a:extLst>
                </a:gridCol>
              </a:tblGrid>
              <a:tr h="6862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地方公共団体名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i="1" dirty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ja-JP" altLang="en-US" sz="1400" b="0" i="1" dirty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複数地方公共団体の共同申請の場合は、関与する地方公共団体名全てを記入。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99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450385"/>
                  </a:ext>
                </a:extLst>
              </a:tr>
              <a:tr h="6862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「過疎地域の持続的発展の支援に関する特別措置法」（令和３年法律第１９号）に基づく過疎地域（第２条、第３条、第</a:t>
                      </a: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41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条～第</a:t>
                      </a: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43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条に規定する過疎地域）に該当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i="1" dirty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左記に該当する地域の場合、</a:t>
                      </a:r>
                      <a:endParaRPr kumimoji="1" lang="en-US" altLang="ja-JP" sz="1400" i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400" i="1" dirty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本欄に「○」を記入してください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99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601439"/>
                  </a:ext>
                </a:extLst>
              </a:tr>
              <a:tr h="6862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アドバイザー派遣が終了した後、事務局によるフォローアップ・アンケートにご協力いただきます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i="1" dirty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左記を充たす場合</a:t>
                      </a:r>
                      <a:endParaRPr kumimoji="1" lang="en-US" altLang="ja-JP" sz="1400" i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400" i="1" dirty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本欄に「○」を記入してください</a:t>
                      </a:r>
                    </a:p>
                    <a:p>
                      <a:pPr algn="ctr"/>
                      <a:endParaRPr kumimoji="1" lang="ja-JP" altLang="en-US" sz="1400" i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99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8761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7037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25EF4AB-BDF8-3243-873D-30A137F36A4A}"/>
              </a:ext>
            </a:extLst>
          </p:cNvPr>
          <p:cNvSpPr txBox="1"/>
          <p:nvPr/>
        </p:nvSpPr>
        <p:spPr>
          <a:xfrm>
            <a:off x="69670" y="148046"/>
            <a:ext cx="7287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009999"/>
              </a:buClr>
              <a:buFont typeface="Wingdings" panose="05000000000000000000" pitchFamily="2" charset="2"/>
              <a:buChar char="n"/>
            </a:pPr>
            <a:r>
              <a:rPr kumimoji="1" lang="ja-JP" altLang="en-US" b="1" dirty="0"/>
              <a:t>実施したい脱炭素施策・事業及び地域への寄与（</a:t>
            </a:r>
            <a:r>
              <a:rPr kumimoji="1" lang="en-US" altLang="ja-JP" b="1" dirty="0"/>
              <a:t>500</a:t>
            </a:r>
            <a:r>
              <a:rPr kumimoji="1" lang="ja-JP" altLang="en-US" b="1" dirty="0"/>
              <a:t>字程度以内）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B7C9B6F-9E5F-A110-6B1E-1089FE3EFA83}"/>
              </a:ext>
            </a:extLst>
          </p:cNvPr>
          <p:cNvSpPr txBox="1"/>
          <p:nvPr/>
        </p:nvSpPr>
        <p:spPr>
          <a:xfrm>
            <a:off x="322216" y="434647"/>
            <a:ext cx="91614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82563"/>
            <a:r>
              <a:rPr kumimoji="1" lang="en-US" altLang="ja-JP" sz="1600" i="1" dirty="0">
                <a:solidFill>
                  <a:schemeClr val="accent1"/>
                </a:solidFill>
              </a:rPr>
              <a:t>※</a:t>
            </a:r>
            <a:r>
              <a:rPr kumimoji="1" lang="ja-JP" altLang="en-US" sz="1600" i="1" dirty="0">
                <a:solidFill>
                  <a:schemeClr val="accent1"/>
                </a:solidFill>
              </a:rPr>
              <a:t>申請者が実施したい脱炭素に関する施策・事業構想の概要や、検討の進捗を記載してください。この際、この施策・事業が地域のどういった課題（環境・経済・社会の課題）を解決し、地域にどういった利益があるのかついてご説明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641102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E769974-6322-AA7E-724E-A73088337404}"/>
              </a:ext>
            </a:extLst>
          </p:cNvPr>
          <p:cNvSpPr txBox="1"/>
          <p:nvPr/>
        </p:nvSpPr>
        <p:spPr>
          <a:xfrm>
            <a:off x="0" y="132126"/>
            <a:ext cx="6046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009999"/>
              </a:buClr>
              <a:buFont typeface="Wingdings" panose="05000000000000000000" pitchFamily="2" charset="2"/>
              <a:buChar char="n"/>
            </a:pPr>
            <a:r>
              <a:rPr kumimoji="1" lang="ja-JP" altLang="en-US" b="1" dirty="0"/>
              <a:t>事業の計画及び実施に当たっての課題</a:t>
            </a:r>
            <a:r>
              <a:rPr kumimoji="1" lang="en-US" altLang="ja-JP" b="1" dirty="0"/>
              <a:t>(500</a:t>
            </a:r>
            <a:r>
              <a:rPr kumimoji="1" lang="ja-JP" altLang="en-US" b="1" dirty="0"/>
              <a:t>字程度以内</a:t>
            </a:r>
            <a:r>
              <a:rPr kumimoji="1" lang="en-US" altLang="ja-JP" b="1" dirty="0"/>
              <a:t>)</a:t>
            </a:r>
            <a:endParaRPr kumimoji="1" lang="ja-JP" altLang="en-US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93FEAA7-E52B-97B2-5542-5C8A8D531C39}"/>
              </a:ext>
            </a:extLst>
          </p:cNvPr>
          <p:cNvSpPr txBox="1"/>
          <p:nvPr/>
        </p:nvSpPr>
        <p:spPr>
          <a:xfrm>
            <a:off x="169816" y="501458"/>
            <a:ext cx="91614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82563"/>
            <a:r>
              <a:rPr kumimoji="1" lang="en-US" altLang="ja-JP" sz="1600" i="1" dirty="0">
                <a:solidFill>
                  <a:schemeClr val="accent1"/>
                </a:solidFill>
              </a:rPr>
              <a:t>※</a:t>
            </a:r>
            <a:r>
              <a:rPr kumimoji="1" lang="ja-JP" altLang="en-US" sz="1600" i="1" dirty="0">
                <a:solidFill>
                  <a:schemeClr val="accent1"/>
                </a:solidFill>
              </a:rPr>
              <a:t>前頁の施策・事業の実施に当たり、現在、誰が主体となり、どのような体制で取り組もうとしているか（庁内外）、中長期スケジュールがどのようになっているか、直面している課題が何かを（人材やノウハウなど足りていないリソース等）記載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82237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E769974-6322-AA7E-724E-A73088337404}"/>
              </a:ext>
            </a:extLst>
          </p:cNvPr>
          <p:cNvSpPr txBox="1"/>
          <p:nvPr/>
        </p:nvSpPr>
        <p:spPr>
          <a:xfrm>
            <a:off x="0" y="27988"/>
            <a:ext cx="6970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99"/>
              </a:buClr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アドバイザーに求める助言内容・派遣希望時期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(500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字程度以内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)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27D486C-3B59-402B-4854-74DF822E75CC}"/>
              </a:ext>
            </a:extLst>
          </p:cNvPr>
          <p:cNvSpPr txBox="1"/>
          <p:nvPr/>
        </p:nvSpPr>
        <p:spPr>
          <a:xfrm>
            <a:off x="269964" y="408519"/>
            <a:ext cx="91440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82563"/>
            <a:r>
              <a:rPr kumimoji="1" lang="en-US" altLang="ja-JP" sz="1600" i="1" dirty="0">
                <a:solidFill>
                  <a:schemeClr val="accent1"/>
                </a:solidFill>
                <a:latin typeface="+mn-ea"/>
              </a:rPr>
              <a:t>※</a:t>
            </a:r>
            <a:r>
              <a:rPr kumimoji="1" lang="ja-JP" altLang="en-US" sz="1600" i="1" dirty="0">
                <a:solidFill>
                  <a:schemeClr val="accent1"/>
                </a:solidFill>
                <a:latin typeface="+mn-ea"/>
              </a:rPr>
              <a:t>事業実施にあたっての課題を解決するため、アドバイザーに求める助言内容・派遣希望時期を記載してください。</a:t>
            </a:r>
            <a:endParaRPr kumimoji="1" lang="en-US" altLang="ja-JP" sz="1600" i="1" dirty="0">
              <a:solidFill>
                <a:schemeClr val="accent1"/>
              </a:solidFill>
              <a:latin typeface="+mn-ea"/>
            </a:endParaRPr>
          </a:p>
          <a:p>
            <a:pPr marL="182563" indent="-182563"/>
            <a:r>
              <a:rPr kumimoji="1" lang="en-US" altLang="ja-JP" sz="1600" i="1" dirty="0">
                <a:solidFill>
                  <a:schemeClr val="accent1"/>
                </a:solidFill>
                <a:latin typeface="+mn-ea"/>
              </a:rPr>
              <a:t>※</a:t>
            </a:r>
            <a:r>
              <a:rPr kumimoji="1" lang="ja-JP" altLang="en-US" sz="1600" i="1" dirty="0">
                <a:solidFill>
                  <a:schemeClr val="accent1"/>
                </a:solidFill>
                <a:latin typeface="+mn-ea"/>
              </a:rPr>
              <a:t>アドバイザーを受け入れる際に、誰を出席者としてどのような会議・打合せ・視察等を行いたいのか、具体的に記載してください。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402919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8EDBA2-B407-F186-D880-259F8BEA03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FBD7DF5-40DE-2735-B21D-22BF3A03C70E}"/>
              </a:ext>
            </a:extLst>
          </p:cNvPr>
          <p:cNvSpPr txBox="1"/>
          <p:nvPr/>
        </p:nvSpPr>
        <p:spPr>
          <a:xfrm>
            <a:off x="0" y="27988"/>
            <a:ext cx="4859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99"/>
              </a:buClr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アドバイザーに求める助言内容　（項目）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346BCA2-91EC-7455-60E9-7C21F8A6836E}"/>
              </a:ext>
            </a:extLst>
          </p:cNvPr>
          <p:cNvSpPr txBox="1"/>
          <p:nvPr/>
        </p:nvSpPr>
        <p:spPr>
          <a:xfrm>
            <a:off x="269964" y="408519"/>
            <a:ext cx="91440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82563"/>
            <a:r>
              <a:rPr kumimoji="1" lang="en-US" altLang="ja-JP" sz="1600" i="1" dirty="0">
                <a:solidFill>
                  <a:schemeClr val="accent1"/>
                </a:solidFill>
                <a:latin typeface="+mn-ea"/>
              </a:rPr>
              <a:t>※</a:t>
            </a:r>
            <a:r>
              <a:rPr kumimoji="1" lang="ja-JP" altLang="en-US" sz="1600" i="1" dirty="0">
                <a:solidFill>
                  <a:schemeClr val="accent1"/>
                </a:solidFill>
                <a:latin typeface="+mn-ea"/>
              </a:rPr>
              <a:t>求める助言内容について☑をお願いいたします。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EB9C012-2F94-17C7-937B-020F75148153}"/>
              </a:ext>
            </a:extLst>
          </p:cNvPr>
          <p:cNvSpPr txBox="1"/>
          <p:nvPr/>
        </p:nvSpPr>
        <p:spPr>
          <a:xfrm>
            <a:off x="136614" y="809625"/>
            <a:ext cx="3698448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再度エネ種別等</a:t>
            </a:r>
            <a:endParaRPr kumimoji="1" lang="en-US" altLang="ja-JP" dirty="0"/>
          </a:p>
          <a:p>
            <a:pPr marL="279400"/>
            <a:r>
              <a:rPr kumimoji="1" lang="ja-JP" altLang="en-US" dirty="0"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□</a:t>
            </a:r>
            <a:r>
              <a:rPr kumimoji="1" lang="ja-JP" altLang="en-US" sz="1800" dirty="0">
                <a:effectLst/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太</a:t>
            </a:r>
            <a:r>
              <a:rPr lang="ja-JP" altLang="ja-JP" sz="1800" dirty="0">
                <a:effectLst/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陽光</a:t>
            </a:r>
            <a:endParaRPr lang="ja-JP" altLang="ja-JP" sz="1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marL="279400"/>
            <a:r>
              <a:rPr kumimoji="1" lang="ja-JP" altLang="en-US" dirty="0"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□ </a:t>
            </a:r>
            <a:r>
              <a:rPr lang="en-US" altLang="ja-JP" sz="18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PPA</a:t>
            </a:r>
            <a:endParaRPr lang="ja-JP" altLang="ja-JP" sz="1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marL="279400"/>
            <a:r>
              <a:rPr kumimoji="1" lang="ja-JP" altLang="en-US" dirty="0"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□ </a:t>
            </a:r>
            <a:r>
              <a:rPr lang="en-US" altLang="ja-JP" sz="18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VPP</a:t>
            </a:r>
            <a:endParaRPr lang="ja-JP" altLang="ja-JP" sz="1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marL="279400"/>
            <a:r>
              <a:rPr kumimoji="1" lang="ja-JP" altLang="en-US" dirty="0"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□</a:t>
            </a:r>
            <a:r>
              <a:rPr lang="ja-JP" altLang="ja-JP" sz="1800" dirty="0">
                <a:effectLst/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営農型ソーラーシェアリング</a:t>
            </a:r>
            <a:endParaRPr lang="ja-JP" altLang="ja-JP" sz="1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marL="279400"/>
            <a:r>
              <a:rPr kumimoji="1" lang="ja-JP" altLang="en-US" dirty="0"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□</a:t>
            </a:r>
            <a:r>
              <a:rPr lang="ja-JP" altLang="ja-JP" sz="1800" dirty="0">
                <a:effectLst/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風力</a:t>
            </a:r>
            <a:endParaRPr lang="ja-JP" altLang="ja-JP" sz="1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marL="279400"/>
            <a:r>
              <a:rPr kumimoji="1" lang="ja-JP" altLang="en-US" dirty="0"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□</a:t>
            </a:r>
            <a:r>
              <a:rPr lang="ja-JP" altLang="ja-JP" sz="1800" dirty="0">
                <a:effectLst/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水素</a:t>
            </a:r>
            <a:endParaRPr lang="ja-JP" altLang="ja-JP" sz="1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marL="279400"/>
            <a:r>
              <a:rPr kumimoji="1" lang="ja-JP" altLang="en-US" dirty="0"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□</a:t>
            </a:r>
            <a:r>
              <a:rPr lang="ja-JP" altLang="ja-JP" sz="1800" dirty="0">
                <a:effectLst/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木質バイオマス</a:t>
            </a:r>
            <a:endParaRPr lang="ja-JP" altLang="ja-JP" sz="1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marL="279400"/>
            <a:r>
              <a:rPr kumimoji="1" lang="ja-JP" altLang="en-US" dirty="0"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□</a:t>
            </a:r>
            <a:r>
              <a:rPr lang="ja-JP" altLang="ja-JP" sz="1800" dirty="0">
                <a:effectLst/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小水力</a:t>
            </a:r>
            <a:endParaRPr lang="ja-JP" altLang="ja-JP" sz="1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marL="279400"/>
            <a:r>
              <a:rPr kumimoji="1" lang="ja-JP" altLang="en-US" dirty="0"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□</a:t>
            </a:r>
            <a:r>
              <a:rPr lang="ja-JP" altLang="ja-JP" sz="1800" dirty="0">
                <a:effectLst/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温泉配湯、温泉熱</a:t>
            </a:r>
            <a:endParaRPr lang="ja-JP" altLang="ja-JP" sz="1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marL="279400"/>
            <a:r>
              <a:rPr kumimoji="1" lang="ja-JP" altLang="en-US" dirty="0"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□</a:t>
            </a:r>
            <a:r>
              <a:rPr lang="ja-JP" altLang="ja-JP" sz="1800" dirty="0">
                <a:effectLst/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バイオガス（畜産）</a:t>
            </a:r>
            <a:endParaRPr lang="ja-JP" altLang="ja-JP" sz="1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marL="279400"/>
            <a:r>
              <a:rPr kumimoji="1" lang="ja-JP" altLang="en-US" dirty="0"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□</a:t>
            </a:r>
            <a:r>
              <a:rPr lang="ja-JP" altLang="ja-JP" sz="1800" dirty="0">
                <a:effectLst/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バイオガス（生ごみ）</a:t>
            </a:r>
            <a:endParaRPr lang="ja-JP" altLang="ja-JP" sz="1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marL="279400"/>
            <a:r>
              <a:rPr kumimoji="1" lang="ja-JP" altLang="en-US" dirty="0"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□</a:t>
            </a:r>
            <a:r>
              <a:rPr lang="ja-JP" altLang="ja-JP" sz="1800" dirty="0">
                <a:effectLst/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ごみ発電</a:t>
            </a:r>
            <a:endParaRPr lang="ja-JP" altLang="ja-JP" sz="1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marL="279400"/>
            <a:r>
              <a:rPr kumimoji="1" lang="ja-JP" altLang="en-US" dirty="0"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□</a:t>
            </a:r>
            <a:r>
              <a:rPr lang="ja-JP" altLang="ja-JP" sz="1800" dirty="0">
                <a:effectLst/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廃棄物由来燃料</a:t>
            </a:r>
            <a:endParaRPr lang="ja-JP" altLang="ja-JP" sz="1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marL="279400"/>
            <a:r>
              <a:rPr kumimoji="1" lang="ja-JP" altLang="en-US" dirty="0"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□</a:t>
            </a:r>
            <a:r>
              <a:rPr lang="ja-JP" altLang="ja-JP" dirty="0"/>
              <a:t>防災</a:t>
            </a:r>
            <a:r>
              <a:rPr lang="ja-JP" altLang="ja-JP" sz="1800" dirty="0">
                <a:effectLst/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レジリエンス</a:t>
            </a:r>
            <a:endParaRPr lang="ja-JP" altLang="ja-JP" sz="1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marL="279400"/>
            <a:r>
              <a:rPr kumimoji="1" lang="ja-JP" altLang="en-US" dirty="0"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□</a:t>
            </a:r>
            <a:r>
              <a:rPr lang="ja-JP" altLang="ja-JP" sz="1800" dirty="0">
                <a:effectLst/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地域マイクログリッド</a:t>
            </a:r>
            <a:endParaRPr lang="ja-JP" altLang="ja-JP" sz="1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marL="279400"/>
            <a:r>
              <a:rPr kumimoji="1" lang="ja-JP" altLang="en-US" dirty="0"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□ </a:t>
            </a:r>
            <a:r>
              <a:rPr lang="en-US" altLang="ja-JP" sz="18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EV</a:t>
            </a:r>
            <a:r>
              <a:rPr lang="ja-JP" altLang="ja-JP" sz="1800" dirty="0">
                <a:effectLst/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・モビリティ</a:t>
            </a:r>
            <a:endParaRPr lang="en-US" altLang="ja-JP" sz="1800" dirty="0">
              <a:effectLst/>
              <a:latin typeface="ＭＳ Ｐゴシック" panose="020B0600070205080204" pitchFamily="50" charset="-128"/>
              <a:ea typeface="ＭＳ 明朝" panose="02020609040205080304" pitchFamily="17" charset="-128"/>
              <a:cs typeface="ＭＳ Ｐゴシック" panose="020B0600070205080204" pitchFamily="50" charset="-128"/>
            </a:endParaRPr>
          </a:p>
          <a:p>
            <a:pPr marL="279400"/>
            <a:r>
              <a:rPr lang="ja-JP" altLang="en-US" dirty="0"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□その他（　）</a:t>
            </a:r>
            <a:endParaRPr lang="ja-JP" altLang="ja-JP" sz="1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24FF0F2-8DEF-6CEB-BD44-A563BAC93571}"/>
              </a:ext>
            </a:extLst>
          </p:cNvPr>
          <p:cNvSpPr txBox="1"/>
          <p:nvPr/>
        </p:nvSpPr>
        <p:spPr>
          <a:xfrm>
            <a:off x="4460964" y="838200"/>
            <a:ext cx="5083443" cy="64633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相談事項等</a:t>
            </a:r>
            <a:endParaRPr kumimoji="1" lang="en-US" altLang="ja-JP" dirty="0"/>
          </a:p>
          <a:p>
            <a:pPr marL="279400"/>
            <a:r>
              <a:rPr kumimoji="1" lang="ja-JP" altLang="en-US" dirty="0"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＜ビジョンや方針の作成＞</a:t>
            </a:r>
            <a:endParaRPr kumimoji="1" lang="en-US" altLang="ja-JP" dirty="0">
              <a:latin typeface="ＭＳ Ｐゴシック" panose="020B0600070205080204" pitchFamily="50" charset="-128"/>
              <a:ea typeface="ＭＳ 明朝" panose="02020609040205080304" pitchFamily="17" charset="-128"/>
              <a:cs typeface="ＭＳ Ｐゴシック" panose="020B0600070205080204" pitchFamily="50" charset="-128"/>
            </a:endParaRPr>
          </a:p>
          <a:p>
            <a:pPr marL="279400"/>
            <a:r>
              <a:rPr kumimoji="1" lang="ja-JP" altLang="en-US" dirty="0"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□</a:t>
            </a:r>
            <a:r>
              <a:rPr lang="ja-JP" altLang="ja-JP" sz="1800" dirty="0">
                <a:effectLst/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初期段階におけるビジョン・方向性の検討</a:t>
            </a:r>
            <a:endParaRPr lang="ja-JP" altLang="ja-JP" sz="1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marL="279400"/>
            <a:r>
              <a:rPr kumimoji="1" lang="ja-JP" altLang="en-US" dirty="0"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□</a:t>
            </a:r>
            <a:r>
              <a:rPr lang="ja-JP" altLang="ja-JP" sz="1800" dirty="0">
                <a:effectLst/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ポテンシャル調査</a:t>
            </a:r>
            <a:endParaRPr lang="ja-JP" altLang="ja-JP" sz="1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marL="279400"/>
            <a:r>
              <a:rPr kumimoji="1" lang="ja-JP" altLang="en-US" dirty="0"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□</a:t>
            </a:r>
            <a:r>
              <a:rPr lang="ja-JP" altLang="ja-JP" sz="1800" dirty="0">
                <a:effectLst/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区域施策編の策定</a:t>
            </a:r>
            <a:endParaRPr lang="en-US" altLang="ja-JP" sz="1800" dirty="0">
              <a:effectLst/>
              <a:latin typeface="ＭＳ Ｐゴシック" panose="020B0600070205080204" pitchFamily="50" charset="-128"/>
              <a:ea typeface="ＭＳ 明朝" panose="02020609040205080304" pitchFamily="17" charset="-128"/>
              <a:cs typeface="ＭＳ Ｐゴシック" panose="020B0600070205080204" pitchFamily="50" charset="-128"/>
            </a:endParaRPr>
          </a:p>
          <a:p>
            <a:pPr marL="279400"/>
            <a:endParaRPr lang="en-US" altLang="ja-JP" sz="1800" dirty="0">
              <a:effectLst/>
              <a:latin typeface="ＭＳ Ｐゴシック" panose="020B0600070205080204" pitchFamily="50" charset="-128"/>
              <a:ea typeface="ＭＳ 明朝" panose="02020609040205080304" pitchFamily="17" charset="-128"/>
              <a:cs typeface="ＭＳ Ｐゴシック" panose="020B0600070205080204" pitchFamily="50" charset="-128"/>
            </a:endParaRPr>
          </a:p>
          <a:p>
            <a:pPr marL="279400"/>
            <a:r>
              <a:rPr kumimoji="1" lang="ja-JP" altLang="en-US" dirty="0"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＜体制づくり・合意形成＞</a:t>
            </a:r>
            <a:endParaRPr kumimoji="1" lang="en-US" altLang="ja-JP" dirty="0">
              <a:latin typeface="ＭＳ Ｐゴシック" panose="020B0600070205080204" pitchFamily="50" charset="-128"/>
              <a:ea typeface="ＭＳ 明朝" panose="02020609040205080304" pitchFamily="17" charset="-128"/>
              <a:cs typeface="ＭＳ Ｐゴシック" panose="020B0600070205080204" pitchFamily="50" charset="-128"/>
            </a:endParaRPr>
          </a:p>
          <a:p>
            <a:pPr marL="279400"/>
            <a:r>
              <a:rPr kumimoji="1" lang="ja-JP" altLang="en-US" dirty="0"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□</a:t>
            </a:r>
            <a:r>
              <a:rPr lang="ja-JP" altLang="ja-JP" sz="1800" dirty="0">
                <a:effectLst/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地域間連携</a:t>
            </a:r>
            <a:endParaRPr lang="ja-JP" altLang="ja-JP" sz="1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marL="279400"/>
            <a:r>
              <a:rPr kumimoji="1" lang="ja-JP" altLang="en-US" dirty="0"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□</a:t>
            </a:r>
            <a:r>
              <a:rPr lang="ja-JP" altLang="ja-JP" sz="1800" dirty="0">
                <a:effectLst/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官民連携</a:t>
            </a:r>
            <a:endParaRPr lang="ja-JP" altLang="ja-JP" sz="1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marL="279400"/>
            <a:r>
              <a:rPr kumimoji="1" lang="ja-JP" altLang="en-US" dirty="0"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□</a:t>
            </a:r>
            <a:r>
              <a:rPr lang="ja-JP" altLang="ja-JP" sz="1800" dirty="0">
                <a:effectLst/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庁内連携</a:t>
            </a:r>
            <a:endParaRPr lang="ja-JP" altLang="ja-JP" sz="1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marL="279400"/>
            <a:r>
              <a:rPr kumimoji="1" lang="ja-JP" altLang="en-US" dirty="0"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□</a:t>
            </a:r>
            <a:r>
              <a:rPr lang="ja-JP" altLang="ja-JP" sz="1800" dirty="0">
                <a:effectLst/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住民や事業者との合意形成</a:t>
            </a:r>
            <a:endParaRPr lang="ja-JP" altLang="ja-JP" sz="1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marL="279400"/>
            <a:r>
              <a:rPr kumimoji="1" lang="ja-JP" altLang="en-US" dirty="0"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□</a:t>
            </a:r>
            <a:r>
              <a:rPr lang="ja-JP" altLang="ja-JP" sz="1800" dirty="0">
                <a:effectLst/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意識啓発・行動変容</a:t>
            </a:r>
            <a:endParaRPr lang="en-US" altLang="ja-JP" sz="1800" dirty="0">
              <a:effectLst/>
              <a:latin typeface="ＭＳ Ｐゴシック" panose="020B0600070205080204" pitchFamily="50" charset="-128"/>
              <a:ea typeface="ＭＳ 明朝" panose="02020609040205080304" pitchFamily="17" charset="-128"/>
              <a:cs typeface="ＭＳ Ｐゴシック" panose="020B0600070205080204" pitchFamily="50" charset="-128"/>
            </a:endParaRPr>
          </a:p>
          <a:p>
            <a:pPr marL="279400"/>
            <a:endParaRPr kumimoji="1" lang="en-US" altLang="ja-JP" dirty="0">
              <a:latin typeface="ＭＳ Ｐゴシック" panose="020B0600070205080204" pitchFamily="50" charset="-128"/>
              <a:ea typeface="ＭＳ 明朝" panose="02020609040205080304" pitchFamily="17" charset="-128"/>
              <a:cs typeface="ＭＳ Ｐゴシック" panose="020B0600070205080204" pitchFamily="50" charset="-128"/>
            </a:endParaRPr>
          </a:p>
          <a:p>
            <a:pPr marL="279400"/>
            <a:r>
              <a:rPr kumimoji="1" lang="ja-JP" altLang="en-US" dirty="0"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＜事業実施＞</a:t>
            </a:r>
            <a:endParaRPr lang="ja-JP" altLang="ja-JP" sz="1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marL="279400"/>
            <a:r>
              <a:rPr kumimoji="1" lang="ja-JP" altLang="en-US" dirty="0"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□</a:t>
            </a:r>
            <a:r>
              <a:rPr lang="ja-JP" altLang="ja-JP" sz="1800" dirty="0">
                <a:effectLst/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事業計画・事業性評価</a:t>
            </a:r>
            <a:endParaRPr lang="ja-JP" altLang="ja-JP" sz="1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marL="279400"/>
            <a:r>
              <a:rPr kumimoji="1" lang="ja-JP" altLang="en-US" dirty="0"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□</a:t>
            </a:r>
            <a:r>
              <a:rPr lang="ja-JP" altLang="ja-JP" sz="1800" dirty="0">
                <a:effectLst/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事業体制構築</a:t>
            </a:r>
            <a:endParaRPr lang="ja-JP" altLang="ja-JP" sz="1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marL="279400"/>
            <a:r>
              <a:rPr kumimoji="1" lang="ja-JP" altLang="en-US" dirty="0"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□</a:t>
            </a:r>
            <a:r>
              <a:rPr lang="ja-JP" altLang="ja-JP" sz="1800" dirty="0">
                <a:effectLst/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地域新電力</a:t>
            </a:r>
            <a:endParaRPr lang="en-US" altLang="ja-JP" sz="1800" dirty="0">
              <a:effectLst/>
              <a:latin typeface="ＭＳ Ｐゴシック" panose="020B0600070205080204" pitchFamily="50" charset="-128"/>
              <a:ea typeface="ＭＳ 明朝" panose="02020609040205080304" pitchFamily="17" charset="-128"/>
              <a:cs typeface="ＭＳ Ｐゴシック" panose="020B0600070205080204" pitchFamily="50" charset="-128"/>
            </a:endParaRPr>
          </a:p>
          <a:p>
            <a:pPr marL="279400"/>
            <a:r>
              <a:rPr kumimoji="1" lang="ja-JP" altLang="en-US" dirty="0"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□</a:t>
            </a:r>
            <a:r>
              <a:rPr lang="ja-JP" altLang="ja-JP" sz="1800" dirty="0">
                <a:effectLst/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資金調達</a:t>
            </a:r>
            <a:endParaRPr lang="en-US" altLang="ja-JP" sz="1800" dirty="0">
              <a:effectLst/>
              <a:latin typeface="ＭＳ Ｐゴシック" panose="020B0600070205080204" pitchFamily="50" charset="-128"/>
              <a:ea typeface="ＭＳ 明朝" panose="02020609040205080304" pitchFamily="17" charset="-128"/>
              <a:cs typeface="ＭＳ Ｐゴシック" panose="020B0600070205080204" pitchFamily="50" charset="-128"/>
            </a:endParaRPr>
          </a:p>
          <a:p>
            <a:pPr marL="279400"/>
            <a:r>
              <a:rPr kumimoji="1" lang="ja-JP" altLang="en-US" dirty="0"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□</a:t>
            </a:r>
            <a:r>
              <a:rPr lang="ja-JP" altLang="ja-JP" dirty="0"/>
              <a:t>熱供給</a:t>
            </a:r>
            <a:endParaRPr lang="en-US" altLang="ja-JP" dirty="0"/>
          </a:p>
          <a:p>
            <a:pPr marL="279400"/>
            <a:endParaRPr lang="ja-JP" altLang="ja-JP" dirty="0"/>
          </a:p>
          <a:p>
            <a:pPr marL="279400"/>
            <a:r>
              <a:rPr kumimoji="1" lang="ja-JP" altLang="en-US" dirty="0">
                <a:latin typeface="ＭＳ Ｐゴシック" panose="020B060007020508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□</a:t>
            </a:r>
            <a:r>
              <a:rPr lang="ja-JP" altLang="ja-JP" dirty="0"/>
              <a:t>その他</a:t>
            </a:r>
            <a:r>
              <a:rPr lang="ja-JP" altLang="en-US" dirty="0"/>
              <a:t>（　）</a:t>
            </a:r>
            <a:endParaRPr lang="ja-JP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0141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D50FBA-BF89-171B-96A4-FC7D365271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46BEDDB-C446-BD4C-74B5-F8CC8E10EB0A}"/>
              </a:ext>
            </a:extLst>
          </p:cNvPr>
          <p:cNvSpPr txBox="1"/>
          <p:nvPr/>
        </p:nvSpPr>
        <p:spPr>
          <a:xfrm>
            <a:off x="0" y="27988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99"/>
              </a:buClr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派遣希望アドバイザー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13AADAE-7E3C-EE03-7FF1-A2167E99C996}"/>
              </a:ext>
            </a:extLst>
          </p:cNvPr>
          <p:cNvSpPr txBox="1"/>
          <p:nvPr/>
        </p:nvSpPr>
        <p:spPr>
          <a:xfrm>
            <a:off x="102325" y="456844"/>
            <a:ext cx="914400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82563"/>
            <a:r>
              <a:rPr lang="ja-JP" altLang="en-US" dirty="0"/>
              <a:t>希望アドバイザーを御記入ください。</a:t>
            </a:r>
            <a:endParaRPr lang="en-US" altLang="ja-JP" dirty="0"/>
          </a:p>
          <a:p>
            <a:pPr marL="182563" indent="-182563"/>
            <a:r>
              <a:rPr lang="ja-JP" altLang="en-US" dirty="0"/>
              <a:t>　　なおすべて埋めていただく必要はなく、希望なしでも構いません。</a:t>
            </a:r>
            <a:endParaRPr lang="en-US" altLang="ja-JP" dirty="0"/>
          </a:p>
          <a:p>
            <a:pPr marL="182563" indent="-182563"/>
            <a:r>
              <a:rPr lang="ja-JP" altLang="en-US" dirty="0"/>
              <a:t>第１希望：</a:t>
            </a:r>
            <a:endParaRPr lang="en-US" altLang="ja-JP" dirty="0"/>
          </a:p>
          <a:p>
            <a:pPr marL="182563" indent="-182563"/>
            <a:r>
              <a:rPr lang="ja-JP" altLang="en-US" dirty="0"/>
              <a:t>第２希望：</a:t>
            </a:r>
            <a:endParaRPr lang="en-US" altLang="ja-JP" dirty="0"/>
          </a:p>
          <a:p>
            <a:pPr marL="182563" indent="-182563"/>
            <a:r>
              <a:rPr lang="ja-JP" altLang="en-US" dirty="0"/>
              <a:t>第３希望：</a:t>
            </a:r>
            <a:endParaRPr lang="en-US" altLang="ja-JP" dirty="0"/>
          </a:p>
          <a:p>
            <a:pPr marL="182563" indent="-182563"/>
            <a:r>
              <a:rPr lang="ja-JP" altLang="en-US" dirty="0"/>
              <a:t>第４希望：</a:t>
            </a:r>
            <a:endParaRPr lang="en-US" altLang="ja-JP" dirty="0"/>
          </a:p>
          <a:p>
            <a:pPr marL="182563" indent="-182563"/>
            <a:r>
              <a:rPr lang="ja-JP" altLang="en-US" dirty="0"/>
              <a:t>第５希望：</a:t>
            </a:r>
            <a:endParaRPr lang="en-US" altLang="ja-JP" dirty="0"/>
          </a:p>
          <a:p>
            <a:pPr marL="182563" indent="-182563"/>
            <a:endParaRPr lang="en-US" altLang="ja-JP" dirty="0"/>
          </a:p>
          <a:p>
            <a:r>
              <a:rPr lang="ja-JP" altLang="en-US" dirty="0"/>
              <a:t>理由：</a:t>
            </a:r>
            <a:endParaRPr lang="en-US" altLang="ja-JP" dirty="0"/>
          </a:p>
          <a:p>
            <a:endParaRPr lang="ja-JP" altLang="en-US" dirty="0"/>
          </a:p>
          <a:p>
            <a:r>
              <a:rPr kumimoji="1" lang="en-US" altLang="ja-JP" sz="1800" i="1" dirty="0">
                <a:solidFill>
                  <a:schemeClr val="accent1"/>
                </a:solidFill>
                <a:latin typeface="+mn-ea"/>
              </a:rPr>
              <a:t>※</a:t>
            </a:r>
            <a:r>
              <a:rPr kumimoji="1" lang="ja-JP" altLang="en-US" sz="1800" i="1" dirty="0">
                <a:solidFill>
                  <a:schemeClr val="accent1"/>
                </a:solidFill>
                <a:latin typeface="+mn-ea"/>
              </a:rPr>
              <a:t>派遣希望のアドバイザーとの間にこれまで何か関わりがあれば、「理由」欄に記載してください。（例）審議会の委員を務めてもらったことがある、何らかの事業を外注したことがある　</a:t>
            </a:r>
            <a:r>
              <a:rPr kumimoji="1" lang="en-US" altLang="ja-JP" sz="1800" i="1" dirty="0" err="1">
                <a:solidFill>
                  <a:schemeClr val="accent1"/>
                </a:solidFill>
                <a:latin typeface="+mn-ea"/>
              </a:rPr>
              <a:t>etc</a:t>
            </a:r>
            <a:endParaRPr kumimoji="1" lang="en-US" altLang="ja-JP" sz="1800" i="1" dirty="0">
              <a:solidFill>
                <a:schemeClr val="accent1"/>
              </a:solidFill>
              <a:latin typeface="+mn-ea"/>
            </a:endParaRPr>
          </a:p>
          <a:p>
            <a:endParaRPr lang="en-US" altLang="ja-JP" dirty="0"/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18360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727B2F-D26C-C93E-D040-D3D56D4F94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50EFBA0-04CA-96B8-A4D3-A6DF44CF5E8E}"/>
              </a:ext>
            </a:extLst>
          </p:cNvPr>
          <p:cNvSpPr txBox="1"/>
          <p:nvPr/>
        </p:nvSpPr>
        <p:spPr>
          <a:xfrm>
            <a:off x="0" y="27988"/>
            <a:ext cx="5089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99"/>
              </a:buClr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その他、特記事項があれば御記載ください。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353806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614</Words>
  <PresentationFormat>A4 210 x 297 mm</PresentationFormat>
  <Paragraphs>70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5" baseType="lpstr">
      <vt:lpstr>ＭＳ Ｐゴシック</vt:lpstr>
      <vt:lpstr>メイリオ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