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906000" cy="6858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9BD3"/>
    <a:srgbClr val="7E9DC2"/>
    <a:srgbClr val="73B0D7"/>
    <a:srgbClr val="66CCFF"/>
    <a:srgbClr val="0070C0"/>
    <a:srgbClr val="99CCFF"/>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ABB337-46DF-4542-AE2C-80AFD1C725FC}" v="5" dt="2024-04-18T05:31:09.910"/>
    <p1510:client id="{8B9031E1-C95C-45A3-B385-3F2BA45AC4C9}" v="9" dt="2024-04-18T06:49:36.686"/>
    <p1510:client id="{D8E02EDB-C85C-409D-A7DF-4B489DF1A7DF}" v="206" dt="2024-04-18T09:31:05.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1176" y="9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tags/tag1.xml" Type="http://schemas.openxmlformats.org/officeDocument/2006/relationships/tag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revisionInfo.xml" Type="http://schemas.microsoft.com/office/2015/10/relationships/revisionInfo"/></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90659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12361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48144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1738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35987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1178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85884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410260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75418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37062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2606556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tags/tag2.xml" Type="http://schemas.openxmlformats.org/officeDocument/2006/relationships/tags"/><Relationship Id="rId14" Target="../embeddings/oleObject1.bin" Type="http://schemas.openxmlformats.org/officeDocument/2006/relationships/oleObject"/><Relationship Id="rId15"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BE2DC47-DEF8-276F-A0A5-97F318E5B221}"/>
              </a:ext>
            </a:extLst>
          </p:cNvPr>
          <p:cNvGraphicFramePr>
            <a:graphicFrameLocks noChangeAspect="1"/>
          </p:cNvGraphicFramePr>
          <p:nvPr userDrawn="1">
            <p:custDataLst>
              <p:tags r:id="rId13"/>
            </p:custDataLst>
            <p:extLst>
              <p:ext uri="{D42A27DB-BD31-4B8C-83A1-F6EECF244321}">
                <p14:modId xmlns:p14="http://schemas.microsoft.com/office/powerpoint/2010/main" val="130285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4" imgW="540" imgH="541" progId="TCLayout.ActiveDocument.1">
                  <p:embed/>
                </p:oleObj>
              </mc:Choice>
              <mc:Fallback>
                <p:oleObj name="think-cell スライド" r:id="rId14" imgW="540" imgH="541" progId="TCLayout.ActiveDocument.1">
                  <p:embed/>
                  <p:pic>
                    <p:nvPicPr>
                      <p:cNvPr id="8" name="think-cell data - do not delete" hidden="1">
                        <a:extLst>
                          <a:ext uri="{FF2B5EF4-FFF2-40B4-BE49-F238E27FC236}">
                            <a16:creationId xmlns:a16="http://schemas.microsoft.com/office/drawing/2014/main" id="{BBE2DC47-DEF8-276F-A0A5-97F318E5B221}"/>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93DAF-81C2-4A9F-AA29-324D9D80EDA4}"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56622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75312-F8BC-2E7A-D8FD-2E0FC655ACC8}"/>
              </a:ext>
            </a:extLst>
          </p:cNvPr>
          <p:cNvSpPr/>
          <p:nvPr/>
        </p:nvSpPr>
        <p:spPr>
          <a:xfrm>
            <a:off x="507996" y="3946072"/>
            <a:ext cx="8710144" cy="2419692"/>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FDF80C-1CA3-D0E1-C665-8F584874D67D}"/>
              </a:ext>
            </a:extLst>
          </p:cNvPr>
          <p:cNvSpPr/>
          <p:nvPr/>
        </p:nvSpPr>
        <p:spPr>
          <a:xfrm>
            <a:off x="507996" y="522346"/>
            <a:ext cx="8710144" cy="3289301"/>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73B2C42F-71D2-9335-CB75-820D2479CF9C}"/>
              </a:ext>
            </a:extLst>
          </p:cNvPr>
          <p:cNvGrpSpPr/>
          <p:nvPr/>
        </p:nvGrpSpPr>
        <p:grpSpPr>
          <a:xfrm>
            <a:off x="2901793" y="1248041"/>
            <a:ext cx="1800000" cy="2213953"/>
            <a:chOff x="6084168" y="1561090"/>
            <a:chExt cx="1433395" cy="499733"/>
          </a:xfrm>
        </p:grpSpPr>
        <p:sp>
          <p:nvSpPr>
            <p:cNvPr id="6" name="正方形/長方形 5">
              <a:extLst>
                <a:ext uri="{FF2B5EF4-FFF2-40B4-BE49-F238E27FC236}">
                  <a16:creationId xmlns:a16="http://schemas.microsoft.com/office/drawing/2014/main" id="{D26E0573-B295-3A58-FD55-57239A4CEE25}"/>
                </a:ext>
              </a:extLst>
            </p:cNvPr>
            <p:cNvSpPr/>
            <p:nvPr/>
          </p:nvSpPr>
          <p:spPr bwMode="ltGray">
            <a:xfrm>
              <a:off x="6084168" y="1561090"/>
              <a:ext cx="1433395" cy="126008"/>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AAE61ED-56C8-7E46-9002-39AAB0B0BEC5}"/>
                </a:ext>
              </a:extLst>
            </p:cNvPr>
            <p:cNvSpPr/>
            <p:nvPr/>
          </p:nvSpPr>
          <p:spPr bwMode="ltGray">
            <a:xfrm>
              <a:off x="6084168" y="1691326"/>
              <a:ext cx="1433395" cy="369497"/>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4">
            <a:extLst>
              <a:ext uri="{FF2B5EF4-FFF2-40B4-BE49-F238E27FC236}">
                <a16:creationId xmlns:a16="http://schemas.microsoft.com/office/drawing/2014/main" id="{37C05C10-85E5-DF13-522D-169E56126455}"/>
              </a:ext>
            </a:extLst>
          </p:cNvPr>
          <p:cNvGrpSpPr/>
          <p:nvPr/>
        </p:nvGrpSpPr>
        <p:grpSpPr>
          <a:xfrm>
            <a:off x="5041432" y="1221530"/>
            <a:ext cx="1800000" cy="2232998"/>
            <a:chOff x="6084168" y="1556792"/>
            <a:chExt cx="1433395" cy="504032"/>
          </a:xfrm>
        </p:grpSpPr>
        <p:sp>
          <p:nvSpPr>
            <p:cNvPr id="9" name="正方形/長方形 8">
              <a:extLst>
                <a:ext uri="{FF2B5EF4-FFF2-40B4-BE49-F238E27FC236}">
                  <a16:creationId xmlns:a16="http://schemas.microsoft.com/office/drawing/2014/main" id="{CA9C33F0-3A85-CB7B-85BF-49A351763347}"/>
                </a:ext>
              </a:extLst>
            </p:cNvPr>
            <p:cNvSpPr/>
            <p:nvPr/>
          </p:nvSpPr>
          <p:spPr bwMode="ltGray">
            <a:xfrm>
              <a:off x="6084168" y="1556792"/>
              <a:ext cx="1433395" cy="135321"/>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124B3AA5-EFCC-0E90-2450-54D7B2D655EE}"/>
                </a:ext>
              </a:extLst>
            </p:cNvPr>
            <p:cNvSpPr/>
            <p:nvPr/>
          </p:nvSpPr>
          <p:spPr bwMode="ltGray">
            <a:xfrm>
              <a:off x="6084168" y="1694872"/>
              <a:ext cx="1433395" cy="365952"/>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defTabSz="914400" fontAlgn="base">
                <a:spcBef>
                  <a:spcPct val="0"/>
                </a:spcBef>
                <a:spcAft>
                  <a:spcPct val="0"/>
                </a:spcAft>
                <a:defRPr/>
              </a:pPr>
              <a:r>
                <a:rPr kumimoji="1" lang="ja-JP" altLang="en-US" sz="1200" dirty="0">
                  <a:solidFill>
                    <a:prstClr val="black"/>
                  </a:solidFill>
                  <a:latin typeface="Meiryo UI" panose="020B0604030504040204" pitchFamily="50" charset="-128"/>
                  <a:ea typeface="Meiryo UI" panose="020B0604030504040204" pitchFamily="50" charset="-128"/>
                </a:rPr>
                <a:t>役割：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p:txBody>
        </p:sp>
      </p:grpSp>
      <p:sp>
        <p:nvSpPr>
          <p:cNvPr id="11" name="正方形/長方形 10">
            <a:extLst>
              <a:ext uri="{FF2B5EF4-FFF2-40B4-BE49-F238E27FC236}">
                <a16:creationId xmlns:a16="http://schemas.microsoft.com/office/drawing/2014/main" id="{0DDE6A4B-4F44-469D-7B03-5C344E20A19A}"/>
              </a:ext>
            </a:extLst>
          </p:cNvPr>
          <p:cNvSpPr/>
          <p:nvPr/>
        </p:nvSpPr>
        <p:spPr bwMode="ltGray">
          <a:xfrm>
            <a:off x="762159" y="1226115"/>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F8F874-1CF0-11A3-07BB-D3F0C3904740}"/>
              </a:ext>
            </a:extLst>
          </p:cNvPr>
          <p:cNvSpPr/>
          <p:nvPr/>
        </p:nvSpPr>
        <p:spPr bwMode="ltGray">
          <a:xfrm>
            <a:off x="762158" y="1821039"/>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7C07EAD1-D586-A402-76BF-C06E8ED8291E}"/>
              </a:ext>
            </a:extLst>
          </p:cNvPr>
          <p:cNvSpPr/>
          <p:nvPr/>
        </p:nvSpPr>
        <p:spPr bwMode="ltGray">
          <a:xfrm>
            <a:off x="5168473"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7DA328DD-024C-F8CA-8194-73ADDD7D8A25}"/>
              </a:ext>
            </a:extLst>
          </p:cNvPr>
          <p:cNvSpPr txBox="1"/>
          <p:nvPr/>
        </p:nvSpPr>
        <p:spPr>
          <a:xfrm>
            <a:off x="5434527" y="4266343"/>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6C6F11A2-6538-DFD1-2800-7F4BA5EBD18B}"/>
              </a:ext>
            </a:extLst>
          </p:cNvPr>
          <p:cNvSpPr txBox="1"/>
          <p:nvPr/>
        </p:nvSpPr>
        <p:spPr>
          <a:xfrm>
            <a:off x="7115440" y="4217159"/>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a:extLst>
              <a:ext uri="{FF2B5EF4-FFF2-40B4-BE49-F238E27FC236}">
                <a16:creationId xmlns:a16="http://schemas.microsoft.com/office/drawing/2014/main" id="{806485D2-36C9-CCD3-8E22-10A6BB6BE5C1}"/>
              </a:ext>
            </a:extLst>
          </p:cNvPr>
          <p:cNvGrpSpPr/>
          <p:nvPr/>
        </p:nvGrpSpPr>
        <p:grpSpPr>
          <a:xfrm>
            <a:off x="7181067" y="1236464"/>
            <a:ext cx="1800001" cy="2229647"/>
            <a:chOff x="395533" y="4568157"/>
            <a:chExt cx="4752531" cy="1045285"/>
          </a:xfrm>
        </p:grpSpPr>
        <p:sp>
          <p:nvSpPr>
            <p:cNvPr id="17" name="正方形/長方形 16">
              <a:extLst>
                <a:ext uri="{FF2B5EF4-FFF2-40B4-BE49-F238E27FC236}">
                  <a16:creationId xmlns:a16="http://schemas.microsoft.com/office/drawing/2014/main" id="{19CF9420-B427-998D-4680-C182E82E5BC7}"/>
                </a:ext>
              </a:extLst>
            </p:cNvPr>
            <p:cNvSpPr/>
            <p:nvPr/>
          </p:nvSpPr>
          <p:spPr bwMode="ltGray">
            <a:xfrm>
              <a:off x="395536" y="4843619"/>
              <a:ext cx="4752528" cy="769823"/>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B8A6C81B-FE06-4723-3364-46C5D961D587}"/>
                </a:ext>
              </a:extLst>
            </p:cNvPr>
            <p:cNvSpPr/>
            <p:nvPr/>
          </p:nvSpPr>
          <p:spPr bwMode="ltGray">
            <a:xfrm>
              <a:off x="395533" y="4568157"/>
              <a:ext cx="4752528" cy="267142"/>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p>
          </p:txBody>
        </p:sp>
      </p:grpSp>
      <p:sp>
        <p:nvSpPr>
          <p:cNvPr id="19" name="正方形/長方形 18">
            <a:extLst>
              <a:ext uri="{FF2B5EF4-FFF2-40B4-BE49-F238E27FC236}">
                <a16:creationId xmlns:a16="http://schemas.microsoft.com/office/drawing/2014/main" id="{C9D71250-E6D3-9017-5BE9-CC5F3C3581D8}"/>
              </a:ext>
            </a:extLst>
          </p:cNvPr>
          <p:cNvSpPr/>
          <p:nvPr/>
        </p:nvSpPr>
        <p:spPr>
          <a:xfrm>
            <a:off x="5164532"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矢印: 下 20">
            <a:extLst>
              <a:ext uri="{FF2B5EF4-FFF2-40B4-BE49-F238E27FC236}">
                <a16:creationId xmlns:a16="http://schemas.microsoft.com/office/drawing/2014/main" id="{279F4640-DDE1-0CAD-162E-EB4E179E4D7B}"/>
              </a:ext>
            </a:extLst>
          </p:cNvPr>
          <p:cNvSpPr/>
          <p:nvPr/>
        </p:nvSpPr>
        <p:spPr>
          <a:xfrm>
            <a:off x="6014109"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43C0474C-DE66-AB44-7781-3A52778AD7CF}"/>
              </a:ext>
            </a:extLst>
          </p:cNvPr>
          <p:cNvSpPr/>
          <p:nvPr/>
        </p:nvSpPr>
        <p:spPr>
          <a:xfrm rot="10800000">
            <a:off x="6938608"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38E31DF-8B0E-BB90-9EE4-221DEE2363C8}"/>
              </a:ext>
            </a:extLst>
          </p:cNvPr>
          <p:cNvSpPr txBox="1"/>
          <p:nvPr/>
        </p:nvSpPr>
        <p:spPr>
          <a:xfrm>
            <a:off x="179511" y="101947"/>
            <a:ext cx="6693513"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　実施体制図 </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金融機関名：　　　　　　　　　　　　　　</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C7A9916-85B0-204F-C393-CF1524A01B06}"/>
              </a:ext>
            </a:extLst>
          </p:cNvPr>
          <p:cNvSpPr txBox="1"/>
          <p:nvPr/>
        </p:nvSpPr>
        <p:spPr>
          <a:xfrm>
            <a:off x="555799" y="585395"/>
            <a:ext cx="3360509" cy="338554"/>
          </a:xfrm>
          <a:prstGeom prst="rect">
            <a:avLst/>
          </a:prstGeom>
          <a:noFill/>
        </p:spPr>
        <p:txBody>
          <a:bodyPr wrap="square" rtlCol="0">
            <a:spAutoFit/>
          </a:bodyPr>
          <a:lstStyle/>
          <a:p>
            <a:r>
              <a:rPr kumimoji="1" lang="ja-JP" altLang="en-US" sz="1600" dirty="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0DAC1C69-5E37-AECB-94EF-6D32648FB316}"/>
              </a:ext>
            </a:extLst>
          </p:cNvPr>
          <p:cNvSpPr txBox="1"/>
          <p:nvPr/>
        </p:nvSpPr>
        <p:spPr>
          <a:xfrm>
            <a:off x="1642238" y="4238547"/>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6" name="テキスト ボックス 25">
            <a:extLst>
              <a:ext uri="{FF2B5EF4-FFF2-40B4-BE49-F238E27FC236}">
                <a16:creationId xmlns:a16="http://schemas.microsoft.com/office/drawing/2014/main" id="{A4971970-4727-2403-225A-37C9147D94F4}"/>
              </a:ext>
            </a:extLst>
          </p:cNvPr>
          <p:cNvSpPr txBox="1"/>
          <p:nvPr/>
        </p:nvSpPr>
        <p:spPr>
          <a:xfrm>
            <a:off x="3323151" y="4189363"/>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矢印: 下 26">
            <a:extLst>
              <a:ext uri="{FF2B5EF4-FFF2-40B4-BE49-F238E27FC236}">
                <a16:creationId xmlns:a16="http://schemas.microsoft.com/office/drawing/2014/main" id="{3CE4E98C-DD19-4507-295F-C89F0B08EDE3}"/>
              </a:ext>
            </a:extLst>
          </p:cNvPr>
          <p:cNvSpPr/>
          <p:nvPr/>
        </p:nvSpPr>
        <p:spPr>
          <a:xfrm>
            <a:off x="2201894" y="4049786"/>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38F7EAC8-B8DE-8C29-FCA3-7A4BD6B87993}"/>
              </a:ext>
            </a:extLst>
          </p:cNvPr>
          <p:cNvSpPr/>
          <p:nvPr/>
        </p:nvSpPr>
        <p:spPr>
          <a:xfrm rot="10800000">
            <a:off x="3083059" y="4031304"/>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B9C9636-59C7-29B4-47F6-5E8E0C352CC6}"/>
              </a:ext>
            </a:extLst>
          </p:cNvPr>
          <p:cNvSpPr txBox="1"/>
          <p:nvPr/>
        </p:nvSpPr>
        <p:spPr>
          <a:xfrm>
            <a:off x="507996" y="5997100"/>
            <a:ext cx="7411724" cy="338554"/>
          </a:xfrm>
          <a:prstGeom prst="rect">
            <a:avLst/>
          </a:prstGeom>
          <a:noFill/>
        </p:spPr>
        <p:txBody>
          <a:bodyPr wrap="square" rtlCol="0">
            <a:spAutoFit/>
          </a:bodyPr>
          <a:lstStyle/>
          <a:p>
            <a:r>
              <a:rPr kumimoji="1" lang="ja-JP" altLang="en-US" sz="1600" dirty="0">
                <a:solidFill>
                  <a:schemeClr val="accent4">
                    <a:lumMod val="75000"/>
                  </a:schemeClr>
                </a:solidFill>
                <a:latin typeface="Meiryo UI" panose="020B0604030504040204" pitchFamily="50" charset="-128"/>
                <a:ea typeface="Meiryo UI" panose="020B0604030504040204" pitchFamily="50" charset="-128"/>
              </a:rPr>
              <a:t>（任意）経営層の関与や経営層で構成される組織との連携がある場合は記載</a:t>
            </a:r>
          </a:p>
        </p:txBody>
      </p:sp>
      <p:sp>
        <p:nvSpPr>
          <p:cNvPr id="30" name="正方形/長方形 29">
            <a:extLst>
              <a:ext uri="{FF2B5EF4-FFF2-40B4-BE49-F238E27FC236}">
                <a16:creationId xmlns:a16="http://schemas.microsoft.com/office/drawing/2014/main" id="{457FDE77-E66F-2A92-C7B0-6C4E175E63D6}"/>
              </a:ext>
            </a:extLst>
          </p:cNvPr>
          <p:cNvSpPr/>
          <p:nvPr/>
        </p:nvSpPr>
        <p:spPr bwMode="ltGray">
          <a:xfrm>
            <a:off x="1426334"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C57C15EF-8B28-10D5-B69A-0C3849D049AE}"/>
              </a:ext>
            </a:extLst>
          </p:cNvPr>
          <p:cNvSpPr/>
          <p:nvPr/>
        </p:nvSpPr>
        <p:spPr>
          <a:xfrm>
            <a:off x="1422393"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経営層（○○担当役員）</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56B8A12B-3139-E4EC-7A48-6BA51472252D}"/>
              </a:ext>
            </a:extLst>
          </p:cNvPr>
          <p:cNvSpPr txBox="1"/>
          <p:nvPr/>
        </p:nvSpPr>
        <p:spPr>
          <a:xfrm>
            <a:off x="555799" y="6385248"/>
            <a:ext cx="7411724"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実施体制図については、上記の枠を使用せず自由に編集していただいて構いません。</a:t>
            </a:r>
          </a:p>
        </p:txBody>
      </p:sp>
    </p:spTree>
    <p:extLst>
      <p:ext uri="{BB962C8B-B14F-4D97-AF65-F5344CB8AC3E}">
        <p14:creationId xmlns:p14="http://schemas.microsoft.com/office/powerpoint/2010/main" val="32752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75312-F8BC-2E7A-D8FD-2E0FC655ACC8}"/>
              </a:ext>
            </a:extLst>
          </p:cNvPr>
          <p:cNvSpPr/>
          <p:nvPr/>
        </p:nvSpPr>
        <p:spPr>
          <a:xfrm>
            <a:off x="507996" y="3946072"/>
            <a:ext cx="8710144" cy="2419692"/>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FDF80C-1CA3-D0E1-C665-8F584874D67D}"/>
              </a:ext>
            </a:extLst>
          </p:cNvPr>
          <p:cNvSpPr/>
          <p:nvPr/>
        </p:nvSpPr>
        <p:spPr>
          <a:xfrm>
            <a:off x="507996" y="522346"/>
            <a:ext cx="8710144" cy="3289301"/>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dirty="0">
              <a:solidFill>
                <a:srgbClr val="FFFFFF"/>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73B2C42F-71D2-9335-CB75-820D2479CF9C}"/>
              </a:ext>
            </a:extLst>
          </p:cNvPr>
          <p:cNvGrpSpPr/>
          <p:nvPr/>
        </p:nvGrpSpPr>
        <p:grpSpPr>
          <a:xfrm>
            <a:off x="2901793" y="1248041"/>
            <a:ext cx="1800000" cy="2213953"/>
            <a:chOff x="6084168" y="1561090"/>
            <a:chExt cx="1433395" cy="499733"/>
          </a:xfrm>
        </p:grpSpPr>
        <p:sp>
          <p:nvSpPr>
            <p:cNvPr id="6" name="正方形/長方形 5">
              <a:extLst>
                <a:ext uri="{FF2B5EF4-FFF2-40B4-BE49-F238E27FC236}">
                  <a16:creationId xmlns:a16="http://schemas.microsoft.com/office/drawing/2014/main" id="{D26E0573-B295-3A58-FD55-57239A4CEE25}"/>
                </a:ext>
              </a:extLst>
            </p:cNvPr>
            <p:cNvSpPr/>
            <p:nvPr/>
          </p:nvSpPr>
          <p:spPr bwMode="ltGray">
            <a:xfrm>
              <a:off x="6084168" y="1561090"/>
              <a:ext cx="1433395" cy="126008"/>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AAE61ED-56C8-7E46-9002-39AAB0B0BEC5}"/>
                </a:ext>
              </a:extLst>
            </p:cNvPr>
            <p:cNvSpPr/>
            <p:nvPr/>
          </p:nvSpPr>
          <p:spPr bwMode="ltGray">
            <a:xfrm>
              <a:off x="6084168" y="1691326"/>
              <a:ext cx="1433395" cy="369497"/>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・経営企画部と連携し、エン</a:t>
              </a: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ゲージメント戦略を策定</a:t>
              </a: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4">
            <a:extLst>
              <a:ext uri="{FF2B5EF4-FFF2-40B4-BE49-F238E27FC236}">
                <a16:creationId xmlns:a16="http://schemas.microsoft.com/office/drawing/2014/main" id="{37C05C10-85E5-DF13-522D-169E56126455}"/>
              </a:ext>
            </a:extLst>
          </p:cNvPr>
          <p:cNvGrpSpPr/>
          <p:nvPr/>
        </p:nvGrpSpPr>
        <p:grpSpPr>
          <a:xfrm>
            <a:off x="5041432" y="1221530"/>
            <a:ext cx="1800000" cy="2232998"/>
            <a:chOff x="6084168" y="1556792"/>
            <a:chExt cx="1433395" cy="504032"/>
          </a:xfrm>
        </p:grpSpPr>
        <p:sp>
          <p:nvSpPr>
            <p:cNvPr id="9" name="正方形/長方形 8">
              <a:extLst>
                <a:ext uri="{FF2B5EF4-FFF2-40B4-BE49-F238E27FC236}">
                  <a16:creationId xmlns:a16="http://schemas.microsoft.com/office/drawing/2014/main" id="{CA9C33F0-3A85-CB7B-85BF-49A351763347}"/>
                </a:ext>
              </a:extLst>
            </p:cNvPr>
            <p:cNvSpPr/>
            <p:nvPr/>
          </p:nvSpPr>
          <p:spPr bwMode="ltGray">
            <a:xfrm>
              <a:off x="6084168" y="1556792"/>
              <a:ext cx="1433395" cy="135321"/>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コンサルティング部</a:t>
              </a:r>
              <a:endParaRPr lang="en-US" altLang="ja-JP" sz="1200" b="1" noProof="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124B3AA5-EFCC-0E90-2450-54D7B2D655EE}"/>
                </a:ext>
              </a:extLst>
            </p:cNvPr>
            <p:cNvSpPr/>
            <p:nvPr/>
          </p:nvSpPr>
          <p:spPr bwMode="ltGray">
            <a:xfrm>
              <a:off x="6084168" y="1694872"/>
              <a:ext cx="1433395" cy="365952"/>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defTabSz="914400" fontAlgn="base">
                <a:spcBef>
                  <a:spcPct val="0"/>
                </a:spcBef>
                <a:spcAft>
                  <a:spcPct val="0"/>
                </a:spcAft>
                <a:defRPr/>
              </a:pPr>
              <a:r>
                <a:rPr kumimoji="1" lang="ja-JP" altLang="en-US" sz="1200" dirty="0">
                  <a:solidFill>
                    <a:prstClr val="black"/>
                  </a:solidFill>
                  <a:latin typeface="Meiryo UI" panose="020B0604030504040204" pitchFamily="50" charset="-128"/>
                  <a:ea typeface="Meiryo UI" panose="020B0604030504040204" pitchFamily="50" charset="-128"/>
                </a:rPr>
                <a:t>役割：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dirty="0">
                  <a:solidFill>
                    <a:prstClr val="black"/>
                  </a:solidFill>
                  <a:latin typeface="Meiryo UI" pitchFamily="50" charset="-128"/>
                  <a:ea typeface="Meiryo UI" pitchFamily="50" charset="-128"/>
                </a:rPr>
                <a:t>・エンゲージメントを推進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dirty="0">
                  <a:solidFill>
                    <a:prstClr val="black"/>
                  </a:solidFill>
                  <a:latin typeface="Meiryo UI" pitchFamily="50" charset="-128"/>
                  <a:ea typeface="Meiryo UI" pitchFamily="50" charset="-128"/>
                </a:rPr>
                <a:t>（営業部店担当者のエンゲ</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dirty="0">
                  <a:solidFill>
                    <a:prstClr val="black"/>
                  </a:solidFill>
                  <a:latin typeface="Meiryo UI" pitchFamily="50" charset="-128"/>
                  <a:ea typeface="Meiryo UI" pitchFamily="50" charset="-128"/>
                </a:rPr>
                <a:t>ージメント支援、帯同訪問）</a:t>
              </a: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dirty="0">
                <a:solidFill>
                  <a:prstClr val="black"/>
                </a:solidFill>
                <a:latin typeface="Meiryo UI" pitchFamily="50" charset="-128"/>
                <a:ea typeface="Meiryo UI" pitchFamily="50" charset="-128"/>
              </a:endParaRPr>
            </a:p>
          </p:txBody>
        </p:sp>
      </p:grpSp>
      <p:sp>
        <p:nvSpPr>
          <p:cNvPr id="11" name="正方形/長方形 10">
            <a:extLst>
              <a:ext uri="{FF2B5EF4-FFF2-40B4-BE49-F238E27FC236}">
                <a16:creationId xmlns:a16="http://schemas.microsoft.com/office/drawing/2014/main" id="{0DDE6A4B-4F44-469D-7B03-5C344E20A19A}"/>
              </a:ext>
            </a:extLst>
          </p:cNvPr>
          <p:cNvSpPr/>
          <p:nvPr/>
        </p:nvSpPr>
        <p:spPr bwMode="ltGray">
          <a:xfrm>
            <a:off x="762159" y="1226115"/>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a:t>
            </a: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企画部</a:t>
            </a:r>
            <a:endParaRPr lang="en-US" altLang="ja-JP"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F8F874-1CF0-11A3-07BB-D3F0C3904740}"/>
              </a:ext>
            </a:extLst>
          </p:cNvPr>
          <p:cNvSpPr/>
          <p:nvPr/>
        </p:nvSpPr>
        <p:spPr bwMode="ltGray">
          <a:xfrm>
            <a:off x="762158" y="1821039"/>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・プログラム全体の取りまとめ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TCFD</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開示・移行戦略策</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定の実務</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・法人部と連携しエンゲージ</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メント戦略を策定</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7C07EAD1-D586-A402-76BF-C06E8ED8291E}"/>
              </a:ext>
            </a:extLst>
          </p:cNvPr>
          <p:cNvSpPr/>
          <p:nvPr/>
        </p:nvSpPr>
        <p:spPr bwMode="ltGray">
          <a:xfrm>
            <a:off x="5168473"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・全社サステナビリティ戦略策定・決議</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プログラム進捗・結果報告の受理、助言</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7DA328DD-024C-F8CA-8194-73ADDD7D8A25}"/>
              </a:ext>
            </a:extLst>
          </p:cNvPr>
          <p:cNvSpPr txBox="1"/>
          <p:nvPr/>
        </p:nvSpPr>
        <p:spPr>
          <a:xfrm>
            <a:off x="5434527" y="4266343"/>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6C6F11A2-6538-DFD1-2800-7F4BA5EBD18B}"/>
              </a:ext>
            </a:extLst>
          </p:cNvPr>
          <p:cNvSpPr txBox="1"/>
          <p:nvPr/>
        </p:nvSpPr>
        <p:spPr>
          <a:xfrm>
            <a:off x="7115440" y="4217159"/>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a:extLst>
              <a:ext uri="{FF2B5EF4-FFF2-40B4-BE49-F238E27FC236}">
                <a16:creationId xmlns:a16="http://schemas.microsoft.com/office/drawing/2014/main" id="{806485D2-36C9-CCD3-8E22-10A6BB6BE5C1}"/>
              </a:ext>
            </a:extLst>
          </p:cNvPr>
          <p:cNvGrpSpPr/>
          <p:nvPr/>
        </p:nvGrpSpPr>
        <p:grpSpPr>
          <a:xfrm>
            <a:off x="7181067" y="1236464"/>
            <a:ext cx="1800001" cy="2229647"/>
            <a:chOff x="395533" y="4568157"/>
            <a:chExt cx="4752531" cy="1045285"/>
          </a:xfrm>
        </p:grpSpPr>
        <p:sp>
          <p:nvSpPr>
            <p:cNvPr id="17" name="正方形/長方形 16">
              <a:extLst>
                <a:ext uri="{FF2B5EF4-FFF2-40B4-BE49-F238E27FC236}">
                  <a16:creationId xmlns:a16="http://schemas.microsoft.com/office/drawing/2014/main" id="{19CF9420-B427-998D-4680-C182E82E5BC7}"/>
                </a:ext>
              </a:extLst>
            </p:cNvPr>
            <p:cNvSpPr/>
            <p:nvPr/>
          </p:nvSpPr>
          <p:spPr bwMode="ltGray">
            <a:xfrm>
              <a:off x="395536" y="4843619"/>
              <a:ext cx="4752528" cy="769823"/>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・取引先へのエンゲージメン</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トの実施</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B8A6C81B-FE06-4723-3364-46C5D961D587}"/>
                </a:ext>
              </a:extLst>
            </p:cNvPr>
            <p:cNvSpPr/>
            <p:nvPr/>
          </p:nvSpPr>
          <p:spPr bwMode="ltGray">
            <a:xfrm>
              <a:off x="395533" y="4568157"/>
              <a:ext cx="4752528" cy="267142"/>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営業部店</a:t>
              </a:r>
            </a:p>
          </p:txBody>
        </p:sp>
      </p:grpSp>
      <p:sp>
        <p:nvSpPr>
          <p:cNvPr id="19" name="正方形/長方形 18">
            <a:extLst>
              <a:ext uri="{FF2B5EF4-FFF2-40B4-BE49-F238E27FC236}">
                <a16:creationId xmlns:a16="http://schemas.microsoft.com/office/drawing/2014/main" id="{C9D71250-E6D3-9017-5BE9-CC5F3C3581D8}"/>
              </a:ext>
            </a:extLst>
          </p:cNvPr>
          <p:cNvSpPr/>
          <p:nvPr/>
        </p:nvSpPr>
        <p:spPr>
          <a:xfrm>
            <a:off x="5164532"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サステナビリティ推進</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矢印: 下 20">
            <a:extLst>
              <a:ext uri="{FF2B5EF4-FFF2-40B4-BE49-F238E27FC236}">
                <a16:creationId xmlns:a16="http://schemas.microsoft.com/office/drawing/2014/main" id="{279F4640-DDE1-0CAD-162E-EB4E179E4D7B}"/>
              </a:ext>
            </a:extLst>
          </p:cNvPr>
          <p:cNvSpPr/>
          <p:nvPr/>
        </p:nvSpPr>
        <p:spPr>
          <a:xfrm>
            <a:off x="6014109"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43C0474C-DE66-AB44-7781-3A52778AD7CF}"/>
              </a:ext>
            </a:extLst>
          </p:cNvPr>
          <p:cNvSpPr/>
          <p:nvPr/>
        </p:nvSpPr>
        <p:spPr>
          <a:xfrm rot="10800000">
            <a:off x="6938608" y="4044515"/>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38E31DF-8B0E-BB90-9EE4-221DEE2363C8}"/>
              </a:ext>
            </a:extLst>
          </p:cNvPr>
          <p:cNvSpPr txBox="1"/>
          <p:nvPr/>
        </p:nvSpPr>
        <p:spPr>
          <a:xfrm>
            <a:off x="179511" y="101947"/>
            <a:ext cx="741172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　実施体制図（記載例）</a:t>
            </a:r>
            <a:r>
              <a:rPr kumimoji="1" lang="en-US" altLang="ja-JP"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金融機関名：環境銀行　</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C7A9916-85B0-204F-C393-CF1524A01B06}"/>
              </a:ext>
            </a:extLst>
          </p:cNvPr>
          <p:cNvSpPr txBox="1"/>
          <p:nvPr/>
        </p:nvSpPr>
        <p:spPr>
          <a:xfrm>
            <a:off x="555799" y="585395"/>
            <a:ext cx="3360509" cy="338554"/>
          </a:xfrm>
          <a:prstGeom prst="rect">
            <a:avLst/>
          </a:prstGeom>
          <a:noFill/>
        </p:spPr>
        <p:txBody>
          <a:bodyPr wrap="square" rtlCol="0">
            <a:spAutoFit/>
          </a:bodyPr>
          <a:lstStyle/>
          <a:p>
            <a:r>
              <a:rPr kumimoji="1" lang="ja-JP" altLang="en-US" sz="1600" dirty="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0DAC1C69-5E37-AECB-94EF-6D32648FB316}"/>
              </a:ext>
            </a:extLst>
          </p:cNvPr>
          <p:cNvSpPr txBox="1"/>
          <p:nvPr/>
        </p:nvSpPr>
        <p:spPr>
          <a:xfrm>
            <a:off x="1642238" y="4238547"/>
            <a:ext cx="648072" cy="338554"/>
          </a:xfrm>
          <a:prstGeom prst="rect">
            <a:avLst/>
          </a:prstGeom>
          <a:noFill/>
        </p:spPr>
        <p:txBody>
          <a:bodyPr wrap="square" rtlCol="0">
            <a:spAutoFit/>
          </a:bodyPr>
          <a:lstStyle/>
          <a:p>
            <a:pPr algn="just"/>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6" name="テキスト ボックス 25">
            <a:extLst>
              <a:ext uri="{FF2B5EF4-FFF2-40B4-BE49-F238E27FC236}">
                <a16:creationId xmlns:a16="http://schemas.microsoft.com/office/drawing/2014/main" id="{A4971970-4727-2403-225A-37C9147D94F4}"/>
              </a:ext>
            </a:extLst>
          </p:cNvPr>
          <p:cNvSpPr txBox="1"/>
          <p:nvPr/>
        </p:nvSpPr>
        <p:spPr>
          <a:xfrm>
            <a:off x="3323151" y="4189363"/>
            <a:ext cx="1224136" cy="338554"/>
          </a:xfrm>
          <a:prstGeom prst="rect">
            <a:avLst/>
          </a:prstGeom>
          <a:noFill/>
        </p:spPr>
        <p:txBody>
          <a:bodyPr wrap="square" rtlCol="0">
            <a:spAutoFit/>
          </a:bodyPr>
          <a:lstStyle/>
          <a:p>
            <a:pPr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矢印: 下 26">
            <a:extLst>
              <a:ext uri="{FF2B5EF4-FFF2-40B4-BE49-F238E27FC236}">
                <a16:creationId xmlns:a16="http://schemas.microsoft.com/office/drawing/2014/main" id="{3CE4E98C-DD19-4507-295F-C89F0B08EDE3}"/>
              </a:ext>
            </a:extLst>
          </p:cNvPr>
          <p:cNvSpPr/>
          <p:nvPr/>
        </p:nvSpPr>
        <p:spPr>
          <a:xfrm>
            <a:off x="2201894" y="4049786"/>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38F7EAC8-B8DE-8C29-FCA3-7A4BD6B87993}"/>
              </a:ext>
            </a:extLst>
          </p:cNvPr>
          <p:cNvSpPr/>
          <p:nvPr/>
        </p:nvSpPr>
        <p:spPr>
          <a:xfrm rot="10800000">
            <a:off x="3083059" y="4031304"/>
            <a:ext cx="176832" cy="72628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B9C9636-59C7-29B4-47F6-5E8E0C352CC6}"/>
              </a:ext>
            </a:extLst>
          </p:cNvPr>
          <p:cNvSpPr txBox="1"/>
          <p:nvPr/>
        </p:nvSpPr>
        <p:spPr>
          <a:xfrm>
            <a:off x="507996" y="5997100"/>
            <a:ext cx="7411724" cy="338554"/>
          </a:xfrm>
          <a:prstGeom prst="rect">
            <a:avLst/>
          </a:prstGeom>
          <a:noFill/>
        </p:spPr>
        <p:txBody>
          <a:bodyPr wrap="square" rtlCol="0">
            <a:spAutoFit/>
          </a:bodyPr>
          <a:lstStyle/>
          <a:p>
            <a:r>
              <a:rPr kumimoji="1" lang="ja-JP" altLang="en-US" sz="1600" dirty="0">
                <a:solidFill>
                  <a:schemeClr val="accent4">
                    <a:lumMod val="75000"/>
                  </a:schemeClr>
                </a:solidFill>
                <a:latin typeface="Meiryo UI" panose="020B0604030504040204" pitchFamily="50" charset="-128"/>
                <a:ea typeface="Meiryo UI" panose="020B0604030504040204" pitchFamily="50" charset="-128"/>
              </a:rPr>
              <a:t>（任意）経営層の関与や経営層で構成される組織との連携がある場合は記載</a:t>
            </a:r>
          </a:p>
        </p:txBody>
      </p:sp>
      <p:sp>
        <p:nvSpPr>
          <p:cNvPr id="30" name="正方形/長方形 29">
            <a:extLst>
              <a:ext uri="{FF2B5EF4-FFF2-40B4-BE49-F238E27FC236}">
                <a16:creationId xmlns:a16="http://schemas.microsoft.com/office/drawing/2014/main" id="{457FDE77-E66F-2A92-C7B0-6C4E175E63D6}"/>
              </a:ext>
            </a:extLst>
          </p:cNvPr>
          <p:cNvSpPr/>
          <p:nvPr/>
        </p:nvSpPr>
        <p:spPr bwMode="ltGray">
          <a:xfrm>
            <a:off x="1426334" y="5186039"/>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・報告の受理</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dirty="0">
                <a:solidFill>
                  <a:prstClr val="black"/>
                </a:solidFill>
                <a:latin typeface="Meiryo UI" pitchFamily="50" charset="-128"/>
                <a:ea typeface="Meiryo UI" pitchFamily="50" charset="-128"/>
                <a:cs typeface="Meiryo UI" pitchFamily="50" charset="-128"/>
              </a:rPr>
              <a:t>・サステナビリティの全社的な取組の推進</a:t>
            </a: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C57C15EF-8B28-10D5-B69A-0C3849D049AE}"/>
              </a:ext>
            </a:extLst>
          </p:cNvPr>
          <p:cNvSpPr/>
          <p:nvPr/>
        </p:nvSpPr>
        <p:spPr>
          <a:xfrm>
            <a:off x="1422393" y="4869244"/>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経営層（サステナビリティ担当役員）</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56B8A12B-3139-E4EC-7A48-6BA51472252D}"/>
              </a:ext>
            </a:extLst>
          </p:cNvPr>
          <p:cNvSpPr txBox="1"/>
          <p:nvPr/>
        </p:nvSpPr>
        <p:spPr>
          <a:xfrm>
            <a:off x="555799" y="6385248"/>
            <a:ext cx="7411724"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実施体制図については、上記の枠を使用せず自由に編集していただいて構いません。</a:t>
            </a:r>
          </a:p>
        </p:txBody>
      </p:sp>
    </p:spTree>
    <p:extLst>
      <p:ext uri="{BB962C8B-B14F-4D97-AF65-F5344CB8AC3E}">
        <p14:creationId xmlns:p14="http://schemas.microsoft.com/office/powerpoint/2010/main" val="17433473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F4EA64EF-3092-473C-994A-576D3A4BF737}" vid="{6B0B758C-595F-4ABD-A941-E9F0C7E622A0}"/>
    </a:ext>
  </a:extLst>
</a:theme>
</file>

<file path=docProps/app.xml><?xml version="1.0" encoding="utf-8"?>
<Properties xmlns="http://schemas.openxmlformats.org/officeDocument/2006/extended-properties" xmlns:vt="http://schemas.openxmlformats.org/officeDocument/2006/docPropsVTypes">
  <Template>Default Theme</Template>
  <Words>272</Words>
  <PresentationFormat>A4 210 x 297 mm</PresentationFormat>
  <Paragraphs>75</Paragraphs>
  <Slides>2</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6" baseType="lpstr">
      <vt:lpstr>Meiryo UI</vt:lpstr>
      <vt:lpstr>Arial</vt:lpstr>
      <vt:lpstr>Default Theme</vt:lpstr>
      <vt:lpstr>think-cell スライド</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