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customXmlProperties+xml" PartName="/customXml/itemProps1.xml"/>
  <Override ContentType="application/vnd.openxmlformats-officedocument.customXmlProperties+xml" PartName="/customXml/itemProps2.xml"/>
  <Override ContentType="application/vnd.openxmlformats-officedocument.customXmlProperties+xml" PartName="/customXml/itemProps3.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openxmlformats-officedocument.presentationml.commentAuthors+xml" PartName="/ppt/commentAuthors.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7"/>
  </p:notesMasterIdLst>
  <p:sldIdLst>
    <p:sldId id="256" r:id="rId5"/>
    <p:sldId id="257" r:id="rId6"/>
  </p:sldIdLst>
  <p:sldSz cx="6858000" cy="9144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大川 瑛子" initials="t" lastIdx="2" clrIdx="0">
    <p:extLst>
      <p:ext uri="{19B8F6BF-5375-455C-9EA6-DF929625EA0E}">
        <p15:presenceInfo xmlns:p15="http://schemas.microsoft.com/office/powerpoint/2012/main" userId="大川 瑛子" providerId="None"/>
      </p:ext>
    </p:extLst>
  </p:cmAuthor>
  <p:cmAuthor id="2" name="木村 勇貴（YUKI KIMURA）" initials="木村" lastIdx="4" clrIdx="1">
    <p:extLst>
      <p:ext uri="{19B8F6BF-5375-455C-9EA6-DF929625EA0E}">
        <p15:presenceInfo xmlns:p15="http://schemas.microsoft.com/office/powerpoint/2012/main" userId="S::KIMURA64@moe.go.jp::ad9d015e-ff3a-4067-b958-3a29e925a533" providerId="AD"/>
      </p:ext>
    </p:extLst>
  </p:cmAuthor>
  <p:cmAuthor id="3" name="酒井 郁" initials="KS" lastIdx="2" clrIdx="2">
    <p:extLst>
      <p:ext uri="{19B8F6BF-5375-455C-9EA6-DF929625EA0E}">
        <p15:presenceInfo xmlns:p15="http://schemas.microsoft.com/office/powerpoint/2012/main" userId="酒井 郁" providerId="None"/>
      </p:ext>
    </p:extLst>
  </p:cmAuthor>
  <p:cmAuthor id="4" name="守分 紀子（NORIKO MORIWAKE）" initials="守分" lastIdx="2" clrIdx="3">
    <p:extLst>
      <p:ext uri="{19B8F6BF-5375-455C-9EA6-DF929625EA0E}">
        <p15:presenceInfo xmlns:p15="http://schemas.microsoft.com/office/powerpoint/2012/main" userId="S::MORIWA01@moe.go.jp::530424d9-30b7-4fd4-8830-b647d238f01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4E4C"/>
    <a:srgbClr val="006666"/>
    <a:srgbClr val="2C5800"/>
    <a:srgbClr val="336600"/>
    <a:srgbClr val="006000"/>
    <a:srgbClr val="006600"/>
    <a:srgbClr val="2A5400"/>
    <a:srgbClr val="326400"/>
    <a:srgbClr val="C1EFFF"/>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125" d="100"/>
          <a:sy n="125" d="100"/>
        </p:scale>
        <p:origin x="2094" y="-486"/>
      </p:cViewPr>
      <p:guideLst/>
    </p:cSldViewPr>
  </p:slideViewPr>
  <p:notesTextViewPr>
    <p:cViewPr>
      <p:scale>
        <a:sx n="1" d="1"/>
        <a:sy n="1" d="1"/>
      </p:scale>
      <p:origin x="0" y="0"/>
    </p:cViewPr>
  </p:notesTextViewPr>
  <p:gridSpacing cx="72008" cy="72008"/>
</p:viewPr>
</file>

<file path=ppt/_rels/presentation.xml.rels><?xml version="1.0" encoding="UTF-8" standalone="yes"?><Relationships xmlns="http://schemas.openxmlformats.org/package/2006/relationships"><Relationship Id="rId1" Target="../customXml/item1.xml" Type="http://schemas.openxmlformats.org/officeDocument/2006/relationships/customXml"/><Relationship Id="rId10" Target="viewProps.xml" Type="http://schemas.openxmlformats.org/officeDocument/2006/relationships/viewProps"/><Relationship Id="rId11" Target="theme/theme1.xml" Type="http://schemas.openxmlformats.org/officeDocument/2006/relationships/theme"/><Relationship Id="rId12" Target="tableStyles.xml" Type="http://schemas.openxmlformats.org/officeDocument/2006/relationships/tableStyles"/><Relationship Id="rId2" Target="../customXml/item2.xml" Type="http://schemas.openxmlformats.org/officeDocument/2006/relationships/customXml"/><Relationship Id="rId3" Target="../customXml/item3.xml" Type="http://schemas.openxmlformats.org/officeDocument/2006/relationships/customXml"/><Relationship Id="rId4" Target="slideMasters/slideMaster1.xml" Type="http://schemas.openxmlformats.org/officeDocument/2006/relationships/slideMaster"/><Relationship Id="rId5" Target="slides/slide1.xml" Type="http://schemas.openxmlformats.org/officeDocument/2006/relationships/slide"/><Relationship Id="rId6" Target="slides/slide2.xml" Type="http://schemas.openxmlformats.org/officeDocument/2006/relationships/slide"/><Relationship Id="rId7" Target="notesMasters/notesMaster1.xml" Type="http://schemas.openxmlformats.org/officeDocument/2006/relationships/notesMaster"/><Relationship Id="rId8" Target="commentAuthors.xml" Type="http://schemas.openxmlformats.org/officeDocument/2006/relationships/commentAuthors"/><Relationship Id="rId9" Target="presProps.xml" Type="http://schemas.openxmlformats.org/officeDocument/2006/relationships/presProps"/></Relationships>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AD0346EE-1858-4B8C-9458-8AB97FC64A48}" type="datetimeFigureOut">
              <a:rPr kumimoji="1" lang="ja-JP" altLang="en-US" smtClean="0"/>
              <a:t>2023/8/7</a:t>
            </a:fld>
            <a:endParaRPr kumimoji="1" lang="ja-JP" altLang="en-US"/>
          </a:p>
        </p:txBody>
      </p:sp>
      <p:sp>
        <p:nvSpPr>
          <p:cNvPr id="4" name="スライド イメージ プレースホルダー 3"/>
          <p:cNvSpPr>
            <a:spLocks noGrp="1" noRot="1" noChangeAspect="1"/>
          </p:cNvSpPr>
          <p:nvPr>
            <p:ph type="sldImg" idx="2"/>
          </p:nvPr>
        </p:nvSpPr>
        <p:spPr>
          <a:xfrm>
            <a:off x="2146300" y="1243013"/>
            <a:ext cx="251460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9CB38D82-F832-434B-94D1-11DEBC0BEC0C}" type="slidenum">
              <a:rPr kumimoji="1" lang="ja-JP" altLang="en-US" smtClean="0"/>
              <a:t>‹#›</a:t>
            </a:fld>
            <a:endParaRPr kumimoji="1" lang="ja-JP" altLang="en-US"/>
          </a:p>
        </p:txBody>
      </p:sp>
    </p:spTree>
    <p:extLst>
      <p:ext uri="{BB962C8B-B14F-4D97-AF65-F5344CB8AC3E}">
        <p14:creationId xmlns:p14="http://schemas.microsoft.com/office/powerpoint/2010/main" val="134217852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B6B4A76-A6A2-4FDE-88BC-8F89C31462FF}" type="datetime1">
              <a:rPr kumimoji="1" lang="ja-JP" altLang="en-US" smtClean="0"/>
              <a:t>2023/8/7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0AFC4B6-6E84-4542-9315-8DED2D17C15A}" type="slidenum">
              <a:rPr kumimoji="1" lang="ja-JP" altLang="en-US" smtClean="0"/>
              <a:t>‹#›</a:t>
            </a:fld>
            <a:endParaRPr kumimoji="1" lang="ja-JP" altLang="en-US"/>
          </a:p>
        </p:txBody>
      </p:sp>
    </p:spTree>
    <p:extLst>
      <p:ext uri="{BB962C8B-B14F-4D97-AF65-F5344CB8AC3E}">
        <p14:creationId xmlns:p14="http://schemas.microsoft.com/office/powerpoint/2010/main" val="15286259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6C0B9A4-C11B-43BA-A9A4-75B91660E90A}" type="datetime1">
              <a:rPr kumimoji="1" lang="ja-JP" altLang="en-US" smtClean="0"/>
              <a:t>2023/8/7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0AFC4B6-6E84-4542-9315-8DED2D17C15A}" type="slidenum">
              <a:rPr kumimoji="1" lang="ja-JP" altLang="en-US" smtClean="0"/>
              <a:t>‹#›</a:t>
            </a:fld>
            <a:endParaRPr kumimoji="1" lang="ja-JP" altLang="en-US"/>
          </a:p>
        </p:txBody>
      </p:sp>
    </p:spTree>
    <p:extLst>
      <p:ext uri="{BB962C8B-B14F-4D97-AF65-F5344CB8AC3E}">
        <p14:creationId xmlns:p14="http://schemas.microsoft.com/office/powerpoint/2010/main" val="39205950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152E6E9-4F4B-484A-AFF0-D369AF7276DC}" type="datetime1">
              <a:rPr kumimoji="1" lang="ja-JP" altLang="en-US" smtClean="0"/>
              <a:t>2023/8/7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0AFC4B6-6E84-4542-9315-8DED2D17C15A}" type="slidenum">
              <a:rPr kumimoji="1" lang="ja-JP" altLang="en-US" smtClean="0"/>
              <a:t>‹#›</a:t>
            </a:fld>
            <a:endParaRPr kumimoji="1" lang="ja-JP" altLang="en-US"/>
          </a:p>
        </p:txBody>
      </p:sp>
    </p:spTree>
    <p:extLst>
      <p:ext uri="{BB962C8B-B14F-4D97-AF65-F5344CB8AC3E}">
        <p14:creationId xmlns:p14="http://schemas.microsoft.com/office/powerpoint/2010/main" val="28623821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B0F72E9-9FDD-454E-BF26-EE3ACEA9FC91}" type="datetime1">
              <a:rPr kumimoji="1" lang="ja-JP" altLang="en-US" smtClean="0"/>
              <a:t>2023/8/7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0AFC4B6-6E84-4542-9315-8DED2D17C15A}" type="slidenum">
              <a:rPr kumimoji="1" lang="ja-JP" altLang="en-US" smtClean="0"/>
              <a:t>‹#›</a:t>
            </a:fld>
            <a:endParaRPr kumimoji="1" lang="ja-JP" altLang="en-US"/>
          </a:p>
        </p:txBody>
      </p:sp>
    </p:spTree>
    <p:extLst>
      <p:ext uri="{BB962C8B-B14F-4D97-AF65-F5344CB8AC3E}">
        <p14:creationId xmlns:p14="http://schemas.microsoft.com/office/powerpoint/2010/main" val="29262083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7975161-24F0-41F2-8546-2DE6583E3CEF}" type="datetime1">
              <a:rPr kumimoji="1" lang="ja-JP" altLang="en-US" smtClean="0"/>
              <a:t>2023/8/7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0AFC4B6-6E84-4542-9315-8DED2D17C15A}" type="slidenum">
              <a:rPr kumimoji="1" lang="ja-JP" altLang="en-US" smtClean="0"/>
              <a:t>‹#›</a:t>
            </a:fld>
            <a:endParaRPr kumimoji="1" lang="ja-JP" altLang="en-US"/>
          </a:p>
        </p:txBody>
      </p:sp>
    </p:spTree>
    <p:extLst>
      <p:ext uri="{BB962C8B-B14F-4D97-AF65-F5344CB8AC3E}">
        <p14:creationId xmlns:p14="http://schemas.microsoft.com/office/powerpoint/2010/main" val="33237196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957C7FC2-EC59-4DF0-858D-ECCC66B2FCC3}" type="datetime1">
              <a:rPr kumimoji="1" lang="ja-JP" altLang="en-US" smtClean="0"/>
              <a:t>2023/8/7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0AFC4B6-6E84-4542-9315-8DED2D17C15A}" type="slidenum">
              <a:rPr kumimoji="1" lang="ja-JP" altLang="en-US" smtClean="0"/>
              <a:t>‹#›</a:t>
            </a:fld>
            <a:endParaRPr kumimoji="1" lang="ja-JP" altLang="en-US"/>
          </a:p>
        </p:txBody>
      </p:sp>
    </p:spTree>
    <p:extLst>
      <p:ext uri="{BB962C8B-B14F-4D97-AF65-F5344CB8AC3E}">
        <p14:creationId xmlns:p14="http://schemas.microsoft.com/office/powerpoint/2010/main" val="38577339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340100"/>
            <a:ext cx="2901255" cy="4912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340100"/>
            <a:ext cx="2915543" cy="4912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149969F-5DE0-4E3F-9FE5-EC45744EA9CD}" type="datetime1">
              <a:rPr kumimoji="1" lang="ja-JP" altLang="en-US" smtClean="0"/>
              <a:t>2023/8/7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0AFC4B6-6E84-4542-9315-8DED2D17C15A}" type="slidenum">
              <a:rPr kumimoji="1" lang="ja-JP" altLang="en-US" smtClean="0"/>
              <a:t>‹#›</a:t>
            </a:fld>
            <a:endParaRPr kumimoji="1" lang="ja-JP" altLang="en-US"/>
          </a:p>
        </p:txBody>
      </p:sp>
    </p:spTree>
    <p:extLst>
      <p:ext uri="{BB962C8B-B14F-4D97-AF65-F5344CB8AC3E}">
        <p14:creationId xmlns:p14="http://schemas.microsoft.com/office/powerpoint/2010/main" val="27733084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7198861-2AB5-4BA9-9E70-9082CC780CAD}" type="datetime1">
              <a:rPr kumimoji="1" lang="ja-JP" altLang="en-US" smtClean="0"/>
              <a:t>2023/8/7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0AFC4B6-6E84-4542-9315-8DED2D17C15A}" type="slidenum">
              <a:rPr kumimoji="1" lang="ja-JP" altLang="en-US" smtClean="0"/>
              <a:t>‹#›</a:t>
            </a:fld>
            <a:endParaRPr kumimoji="1" lang="ja-JP" altLang="en-US"/>
          </a:p>
        </p:txBody>
      </p:sp>
    </p:spTree>
    <p:extLst>
      <p:ext uri="{BB962C8B-B14F-4D97-AF65-F5344CB8AC3E}">
        <p14:creationId xmlns:p14="http://schemas.microsoft.com/office/powerpoint/2010/main" val="19580553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113D87-01C7-4EA5-B3B9-F477BBDC6C41}" type="datetime1">
              <a:rPr kumimoji="1" lang="ja-JP" altLang="en-US" smtClean="0"/>
              <a:t>2023/8/7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0AFC4B6-6E84-4542-9315-8DED2D17C15A}" type="slidenum">
              <a:rPr kumimoji="1" lang="ja-JP" altLang="en-US" smtClean="0"/>
              <a:t>‹#›</a:t>
            </a:fld>
            <a:endParaRPr kumimoji="1" lang="ja-JP" altLang="en-US"/>
          </a:p>
        </p:txBody>
      </p:sp>
    </p:spTree>
    <p:extLst>
      <p:ext uri="{BB962C8B-B14F-4D97-AF65-F5344CB8AC3E}">
        <p14:creationId xmlns:p14="http://schemas.microsoft.com/office/powerpoint/2010/main" val="4114171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6FEBAB5-4035-4FCA-9713-D2A03227588A}" type="datetime1">
              <a:rPr kumimoji="1" lang="ja-JP" altLang="en-US" smtClean="0"/>
              <a:t>2023/8/7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0AFC4B6-6E84-4542-9315-8DED2D17C15A}" type="slidenum">
              <a:rPr kumimoji="1" lang="ja-JP" altLang="en-US" smtClean="0"/>
              <a:t>‹#›</a:t>
            </a:fld>
            <a:endParaRPr kumimoji="1" lang="ja-JP" altLang="en-US"/>
          </a:p>
        </p:txBody>
      </p:sp>
    </p:spTree>
    <p:extLst>
      <p:ext uri="{BB962C8B-B14F-4D97-AF65-F5344CB8AC3E}">
        <p14:creationId xmlns:p14="http://schemas.microsoft.com/office/powerpoint/2010/main" val="16270998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A1D3B26-64A1-4154-9B62-CC9CCD234055}" type="datetime1">
              <a:rPr kumimoji="1" lang="ja-JP" altLang="en-US" smtClean="0"/>
              <a:t>2023/8/7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0AFC4B6-6E84-4542-9315-8DED2D17C15A}" type="slidenum">
              <a:rPr kumimoji="1" lang="ja-JP" altLang="en-US" smtClean="0"/>
              <a:t>‹#›</a:t>
            </a:fld>
            <a:endParaRPr kumimoji="1" lang="ja-JP" altLang="en-US"/>
          </a:p>
        </p:txBody>
      </p:sp>
    </p:spTree>
    <p:extLst>
      <p:ext uri="{BB962C8B-B14F-4D97-AF65-F5344CB8AC3E}">
        <p14:creationId xmlns:p14="http://schemas.microsoft.com/office/powerpoint/2010/main" val="2809380109"/>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35276555-5BE0-4C9C-B912-F0D3BEAA6670}" type="datetime1">
              <a:rPr kumimoji="1" lang="ja-JP" altLang="en-US" smtClean="0"/>
              <a:t>2023/8/7</a:t>
            </a:fld>
            <a:endParaRPr kumimoji="1" lang="ja-JP" alt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20AFC4B6-6E84-4542-9315-8DED2D17C15A}" type="slidenum">
              <a:rPr kumimoji="1" lang="ja-JP" altLang="en-US" smtClean="0"/>
              <a:t>‹#›</a:t>
            </a:fld>
            <a:endParaRPr kumimoji="1" lang="ja-JP" altLang="en-US"/>
          </a:p>
        </p:txBody>
      </p:sp>
    </p:spTree>
    <p:extLst>
      <p:ext uri="{BB962C8B-B14F-4D97-AF65-F5344CB8AC3E}">
        <p14:creationId xmlns:p14="http://schemas.microsoft.com/office/powerpoint/2010/main" val="104287091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1.pn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グループ化 1"/>
          <p:cNvGrpSpPr/>
          <p:nvPr/>
        </p:nvGrpSpPr>
        <p:grpSpPr>
          <a:xfrm>
            <a:off x="0" y="545078"/>
            <a:ext cx="6858000" cy="1112065"/>
            <a:chOff x="0" y="405598"/>
            <a:chExt cx="6858000" cy="1112065"/>
          </a:xfrm>
        </p:grpSpPr>
        <p:sp>
          <p:nvSpPr>
            <p:cNvPr id="7" name="テキスト ボックス 6"/>
            <p:cNvSpPr txBox="1"/>
            <p:nvPr/>
          </p:nvSpPr>
          <p:spPr>
            <a:xfrm>
              <a:off x="196276" y="840555"/>
              <a:ext cx="6459705" cy="677108"/>
            </a:xfrm>
            <a:prstGeom prst="rect">
              <a:avLst/>
            </a:prstGeom>
            <a:noFill/>
            <a:ln w="3175">
              <a:solidFill>
                <a:srgbClr val="004E4C"/>
              </a:solidFill>
              <a:prstDash val="solid"/>
            </a:ln>
          </p:spPr>
          <p:txBody>
            <a:bodyPr wrap="square" rtlCol="0">
              <a:spAutoFit/>
            </a:bodyPr>
            <a:lstStyle/>
            <a:p>
              <a:pPr algn="just"/>
              <a:r>
                <a:rPr kumimoji="1" lang="ja-JP" altLang="en-US" sz="1400" dirty="0"/>
                <a:t>　</a:t>
              </a:r>
              <a:r>
                <a:rPr kumimoji="1" lang="ja-JP" altLang="en-US" sz="1200" dirty="0"/>
                <a:t>正式名称は「特に水鳥の生息地として国際的に重要な湿地に関する条約」であり、</a:t>
              </a:r>
              <a:r>
                <a:rPr kumimoji="1" lang="en-US" altLang="ja-JP" sz="1200" dirty="0"/>
                <a:t>1971</a:t>
              </a:r>
              <a:r>
                <a:rPr kumimoji="1" lang="ja-JP" altLang="en-US" sz="1200" dirty="0"/>
                <a:t>年、イラン・ラムサールにおいて採択された。我が国は、</a:t>
              </a:r>
              <a:r>
                <a:rPr kumimoji="1" lang="en-US" altLang="ja-JP" sz="1200" dirty="0"/>
                <a:t>1980</a:t>
              </a:r>
              <a:r>
                <a:rPr kumimoji="1" lang="ja-JP" altLang="en-US" sz="1200" dirty="0"/>
                <a:t>年に加入。</a:t>
              </a:r>
              <a:r>
                <a:rPr kumimoji="1" lang="en-US" altLang="ja-JP" sz="1200" dirty="0"/>
                <a:t>2023</a:t>
              </a:r>
              <a:r>
                <a:rPr kumimoji="1" lang="ja-JP" altLang="en-US" sz="1200" dirty="0"/>
                <a:t>年</a:t>
              </a:r>
              <a:r>
                <a:rPr kumimoji="1" lang="en-US" altLang="ja-JP" sz="1200" dirty="0"/>
                <a:t>8</a:t>
              </a:r>
              <a:r>
                <a:rPr kumimoji="1" lang="ja-JP" altLang="en-US" sz="1200" dirty="0"/>
                <a:t>月現在、締約国は</a:t>
              </a:r>
              <a:r>
                <a:rPr kumimoji="1" lang="en-US" altLang="ja-JP" sz="1200" dirty="0"/>
                <a:t>172</a:t>
              </a:r>
              <a:r>
                <a:rPr kumimoji="1" lang="ja-JP" altLang="en-US" sz="1200" dirty="0"/>
                <a:t>カ国にのぼる。</a:t>
              </a:r>
              <a:endParaRPr kumimoji="1" lang="ja-JP" altLang="en-US" sz="1400" dirty="0"/>
            </a:p>
          </p:txBody>
        </p:sp>
        <p:sp>
          <p:nvSpPr>
            <p:cNvPr id="5" name="テキスト ボックス 4"/>
            <p:cNvSpPr txBox="1"/>
            <p:nvPr/>
          </p:nvSpPr>
          <p:spPr>
            <a:xfrm>
              <a:off x="0" y="405598"/>
              <a:ext cx="6858000" cy="307777"/>
            </a:xfrm>
            <a:prstGeom prst="rect">
              <a:avLst/>
            </a:prstGeom>
            <a:solidFill>
              <a:srgbClr val="004E4C"/>
            </a:solidFill>
          </p:spPr>
          <p:txBody>
            <a:bodyPr wrap="square" rtlCol="0">
              <a:spAutoFit/>
            </a:bodyPr>
            <a:lstStyle/>
            <a:p>
              <a:r>
                <a:rPr kumimoji="1" lang="ja-JP" altLang="en-US" sz="1400" b="1" dirty="0">
                  <a:solidFill>
                    <a:schemeClr val="bg1"/>
                  </a:solidFill>
                </a:rPr>
                <a:t>１．ラムサール条約とは</a:t>
              </a:r>
            </a:p>
          </p:txBody>
        </p:sp>
      </p:grpSp>
      <p:grpSp>
        <p:nvGrpSpPr>
          <p:cNvPr id="3" name="グループ化 2"/>
          <p:cNvGrpSpPr/>
          <p:nvPr/>
        </p:nvGrpSpPr>
        <p:grpSpPr>
          <a:xfrm>
            <a:off x="209320" y="1806761"/>
            <a:ext cx="6432485" cy="1308939"/>
            <a:chOff x="209320" y="1914177"/>
            <a:chExt cx="6432485" cy="1308939"/>
          </a:xfrm>
        </p:grpSpPr>
        <p:sp>
          <p:nvSpPr>
            <p:cNvPr id="8" name="テキスト ボックス 7"/>
            <p:cNvSpPr txBox="1"/>
            <p:nvPr/>
          </p:nvSpPr>
          <p:spPr>
            <a:xfrm>
              <a:off x="216195" y="1914177"/>
              <a:ext cx="2159566" cy="307777"/>
            </a:xfrm>
            <a:prstGeom prst="rect">
              <a:avLst/>
            </a:prstGeom>
            <a:noFill/>
          </p:spPr>
          <p:txBody>
            <a:bodyPr wrap="none" rtlCol="0">
              <a:spAutoFit/>
            </a:bodyPr>
            <a:lstStyle/>
            <a:p>
              <a:r>
                <a:rPr kumimoji="1" lang="ja-JP" altLang="en-US" sz="1400" b="1" dirty="0"/>
                <a:t>ラムサール条約湿地とは</a:t>
              </a:r>
            </a:p>
          </p:txBody>
        </p:sp>
        <p:sp>
          <p:nvSpPr>
            <p:cNvPr id="9" name="テキスト ボックス 8"/>
            <p:cNvSpPr txBox="1"/>
            <p:nvPr/>
          </p:nvSpPr>
          <p:spPr>
            <a:xfrm>
              <a:off x="209320" y="2176676"/>
              <a:ext cx="6432485" cy="1046440"/>
            </a:xfrm>
            <a:prstGeom prst="rect">
              <a:avLst/>
            </a:prstGeom>
            <a:noFill/>
          </p:spPr>
          <p:txBody>
            <a:bodyPr wrap="square" rtlCol="0">
              <a:spAutoFit/>
            </a:bodyPr>
            <a:lstStyle/>
            <a:p>
              <a:pPr algn="just"/>
              <a:r>
                <a:rPr kumimoji="1" lang="ja-JP" altLang="en-US" sz="1400" dirty="0"/>
                <a:t>　</a:t>
              </a:r>
              <a:r>
                <a:rPr kumimoji="1" lang="ja-JP" altLang="en-US" sz="1200" dirty="0">
                  <a:latin typeface="+mn-ea"/>
                </a:rPr>
                <a:t>ラムサール条約が定義する「湿地」は、湿原、湖沼、ダム湖、河川、ため池、湧水池、水田、地下水系、塩性湿地、マングローブ林、干潟、藻場、サンゴ礁など、さまざまなタイプの湿地を含む。締約国は、条約で定められた国際的な基準に沿って、自国の湿地を「国際的に重要な湿地に係る登録簿」に登録することとなっており、これらの「ラムサール条約湿地」は、</a:t>
              </a:r>
              <a:r>
                <a:rPr kumimoji="1" lang="en-US" altLang="ja-JP" sz="1200" dirty="0">
                  <a:latin typeface="+mn-ea"/>
                </a:rPr>
                <a:t>2023</a:t>
              </a:r>
              <a:r>
                <a:rPr kumimoji="1" lang="ja-JP" altLang="en-US" sz="1200" dirty="0">
                  <a:latin typeface="+mn-ea"/>
                </a:rPr>
                <a:t>年</a:t>
              </a:r>
              <a:r>
                <a:rPr kumimoji="1" lang="en-US" altLang="ja-JP" sz="1200" dirty="0">
                  <a:latin typeface="+mn-ea"/>
                </a:rPr>
                <a:t>8</a:t>
              </a:r>
              <a:r>
                <a:rPr kumimoji="1" lang="ja-JP" altLang="en-US" sz="1200" dirty="0">
                  <a:latin typeface="+mn-ea"/>
                </a:rPr>
                <a:t>月現在、世界に</a:t>
              </a:r>
              <a:r>
                <a:rPr kumimoji="1" lang="en-US" altLang="ja-JP" sz="1200" dirty="0">
                  <a:latin typeface="+mn-ea"/>
                </a:rPr>
                <a:t>2,493</a:t>
              </a:r>
              <a:r>
                <a:rPr kumimoji="1" lang="ja-JP" altLang="en-US" sz="1200" dirty="0">
                  <a:latin typeface="+mn-ea"/>
                </a:rPr>
                <a:t>カ所、日本に</a:t>
              </a:r>
              <a:r>
                <a:rPr kumimoji="1" lang="en-US" altLang="ja-JP" sz="1200" dirty="0">
                  <a:latin typeface="+mn-ea"/>
                </a:rPr>
                <a:t>53</a:t>
              </a:r>
              <a:r>
                <a:rPr kumimoji="1" lang="ja-JP" altLang="en-US" sz="1200" dirty="0">
                  <a:latin typeface="+mn-ea"/>
                </a:rPr>
                <a:t>カ所ある。</a:t>
              </a:r>
              <a:endParaRPr kumimoji="1" lang="ja-JP" altLang="en-US" sz="1100" dirty="0">
                <a:latin typeface="+mn-ea"/>
              </a:endParaRPr>
            </a:p>
          </p:txBody>
        </p:sp>
      </p:grpSp>
      <p:grpSp>
        <p:nvGrpSpPr>
          <p:cNvPr id="4" name="グループ化 3"/>
          <p:cNvGrpSpPr/>
          <p:nvPr/>
        </p:nvGrpSpPr>
        <p:grpSpPr>
          <a:xfrm>
            <a:off x="1" y="3307126"/>
            <a:ext cx="6858000" cy="1464070"/>
            <a:chOff x="0" y="3869875"/>
            <a:chExt cx="6858000" cy="1464070"/>
          </a:xfrm>
        </p:grpSpPr>
        <p:sp>
          <p:nvSpPr>
            <p:cNvPr id="6" name="テキスト ボックス 5"/>
            <p:cNvSpPr txBox="1"/>
            <p:nvPr/>
          </p:nvSpPr>
          <p:spPr>
            <a:xfrm>
              <a:off x="0" y="3869875"/>
              <a:ext cx="6858000" cy="307777"/>
            </a:xfrm>
            <a:prstGeom prst="rect">
              <a:avLst/>
            </a:prstGeom>
            <a:solidFill>
              <a:srgbClr val="004E4C"/>
            </a:solidFill>
          </p:spPr>
          <p:txBody>
            <a:bodyPr wrap="square" rtlCol="0">
              <a:spAutoFit/>
            </a:bodyPr>
            <a:lstStyle/>
            <a:p>
              <a:r>
                <a:rPr kumimoji="1" lang="ja-JP" altLang="en-US" sz="1400" b="1" dirty="0">
                  <a:solidFill>
                    <a:schemeClr val="bg1"/>
                  </a:solidFill>
                </a:rPr>
                <a:t>２．ラムサール条約湿地自治体認証とは</a:t>
              </a:r>
            </a:p>
          </p:txBody>
        </p:sp>
        <p:sp>
          <p:nvSpPr>
            <p:cNvPr id="10" name="テキスト ボックス 9"/>
            <p:cNvSpPr txBox="1"/>
            <p:nvPr/>
          </p:nvSpPr>
          <p:spPr>
            <a:xfrm>
              <a:off x="196276" y="4287505"/>
              <a:ext cx="6462940" cy="1046440"/>
            </a:xfrm>
            <a:prstGeom prst="rect">
              <a:avLst/>
            </a:prstGeom>
            <a:noFill/>
            <a:ln>
              <a:solidFill>
                <a:srgbClr val="004E4C"/>
              </a:solidFill>
              <a:prstDash val="solid"/>
            </a:ln>
          </p:spPr>
          <p:txBody>
            <a:bodyPr wrap="square" rtlCol="0">
              <a:spAutoFit/>
            </a:bodyPr>
            <a:lstStyle/>
            <a:p>
              <a:pPr algn="just"/>
              <a:r>
                <a:rPr kumimoji="1" lang="ja-JP" altLang="en-US" sz="1400" dirty="0"/>
                <a:t>　</a:t>
              </a:r>
              <a:r>
                <a:rPr kumimoji="1" lang="ja-JP" altLang="en-US" sz="1200" dirty="0"/>
                <a:t>条約の決議</a:t>
              </a:r>
              <a:r>
                <a:rPr kumimoji="1" lang="en-US" altLang="ja-JP" sz="1200" dirty="0"/>
                <a:t>XII.10</a:t>
              </a:r>
              <a:r>
                <a:rPr kumimoji="1" lang="ja-JP" altLang="en-US" sz="1200" dirty="0"/>
                <a:t>に基づき、湿地の保全・再生、管理への地域関係者の参加、普及啓発、環境教育等に関する国際基準に該当する自治体に対して認証を行うもの。自治体のブランド化、及び地域における湿地の保全やワイズユース（賢明な利用）の推進を図ることを目的とする。認証された自治体には、締約国会議（</a:t>
              </a:r>
              <a:r>
                <a:rPr kumimoji="1" lang="en-US" altLang="ja-JP" sz="1200" dirty="0"/>
                <a:t>COP</a:t>
              </a:r>
              <a:r>
                <a:rPr kumimoji="1" lang="ja-JP" altLang="en-US" sz="1200" dirty="0"/>
                <a:t>）において、条約事務局より認定証が授与されるとともにウェブサイト等で紹介される。</a:t>
              </a:r>
              <a:endParaRPr kumimoji="1" lang="en-US" altLang="ja-JP" sz="1400" dirty="0"/>
            </a:p>
          </p:txBody>
        </p:sp>
      </p:grpSp>
      <p:sp>
        <p:nvSpPr>
          <p:cNvPr id="12" name="テキスト ボックス 11"/>
          <p:cNvSpPr txBox="1"/>
          <p:nvPr/>
        </p:nvSpPr>
        <p:spPr>
          <a:xfrm>
            <a:off x="0" y="5397403"/>
            <a:ext cx="364202" cy="307777"/>
          </a:xfrm>
          <a:prstGeom prst="rect">
            <a:avLst/>
          </a:prstGeom>
          <a:noFill/>
        </p:spPr>
        <p:txBody>
          <a:bodyPr wrap="none" rtlCol="0">
            <a:spAutoFit/>
          </a:bodyPr>
          <a:lstStyle/>
          <a:p>
            <a:r>
              <a:rPr kumimoji="1" lang="ja-JP" altLang="en-US" sz="1400" dirty="0"/>
              <a:t>　</a:t>
            </a:r>
          </a:p>
        </p:txBody>
      </p:sp>
      <p:grpSp>
        <p:nvGrpSpPr>
          <p:cNvPr id="14" name="グループ化 13"/>
          <p:cNvGrpSpPr/>
          <p:nvPr/>
        </p:nvGrpSpPr>
        <p:grpSpPr>
          <a:xfrm>
            <a:off x="176005" y="4985766"/>
            <a:ext cx="6827509" cy="1142965"/>
            <a:chOff x="182101" y="5594081"/>
            <a:chExt cx="6827509" cy="1142965"/>
          </a:xfrm>
        </p:grpSpPr>
        <p:sp>
          <p:nvSpPr>
            <p:cNvPr id="11" name="テキスト ボックス 10"/>
            <p:cNvSpPr txBox="1"/>
            <p:nvPr/>
          </p:nvSpPr>
          <p:spPr>
            <a:xfrm>
              <a:off x="182101" y="5594081"/>
              <a:ext cx="902811" cy="307777"/>
            </a:xfrm>
            <a:prstGeom prst="rect">
              <a:avLst/>
            </a:prstGeom>
            <a:noFill/>
          </p:spPr>
          <p:txBody>
            <a:bodyPr wrap="none" rtlCol="0">
              <a:spAutoFit/>
            </a:bodyPr>
            <a:lstStyle/>
            <a:p>
              <a:r>
                <a:rPr kumimoji="1" lang="ja-JP" altLang="en-US" sz="1400" b="1" dirty="0"/>
                <a:t>申請対象</a:t>
              </a:r>
            </a:p>
          </p:txBody>
        </p:sp>
        <p:sp>
          <p:nvSpPr>
            <p:cNvPr id="13" name="テキスト ボックス 12"/>
            <p:cNvSpPr txBox="1"/>
            <p:nvPr/>
          </p:nvSpPr>
          <p:spPr>
            <a:xfrm>
              <a:off x="182101" y="5875272"/>
              <a:ext cx="6827509" cy="861774"/>
            </a:xfrm>
            <a:prstGeom prst="rect">
              <a:avLst/>
            </a:prstGeom>
            <a:noFill/>
          </p:spPr>
          <p:txBody>
            <a:bodyPr wrap="square" rtlCol="0">
              <a:spAutoFit/>
            </a:bodyPr>
            <a:lstStyle/>
            <a:p>
              <a:r>
                <a:rPr kumimoji="1" lang="ja-JP" altLang="en-US" sz="1200" dirty="0"/>
                <a:t>　自治体（都道府県、市町村）</a:t>
              </a:r>
              <a:endParaRPr kumimoji="1" lang="en-US" altLang="ja-JP" sz="1200" dirty="0"/>
            </a:p>
            <a:p>
              <a:r>
                <a:rPr kumimoji="1" lang="ja-JP" altLang="en-US" sz="1200" dirty="0"/>
                <a:t>　</a:t>
              </a:r>
              <a:r>
                <a:rPr kumimoji="1" lang="en-US" altLang="ja-JP" sz="1200" dirty="0"/>
                <a:t>※</a:t>
              </a:r>
              <a:r>
                <a:rPr kumimoji="1" lang="ja-JP" altLang="en-US" sz="1200" dirty="0"/>
                <a:t>ラムサール条約湿地もしくは重要な湿地が位置するもしくは隣接する自治体</a:t>
              </a:r>
              <a:endParaRPr kumimoji="1" lang="en-US" altLang="ja-JP" sz="1200" dirty="0"/>
            </a:p>
            <a:p>
              <a:r>
                <a:rPr kumimoji="1" lang="ja-JP" altLang="en-US" sz="1200" dirty="0"/>
                <a:t>　</a:t>
              </a:r>
              <a:r>
                <a:rPr kumimoji="1" lang="en-US" altLang="ja-JP" sz="1200" dirty="0"/>
                <a:t>※</a:t>
              </a:r>
              <a:r>
                <a:rPr kumimoji="1" lang="ja-JP" altLang="en-US" sz="1200" dirty="0"/>
                <a:t>複数の都道府県、市町村による申請も可能</a:t>
              </a:r>
              <a:endParaRPr kumimoji="1" lang="en-US" altLang="ja-JP" sz="1200" dirty="0">
                <a:solidFill>
                  <a:srgbClr val="FF0000"/>
                </a:solidFill>
              </a:endParaRPr>
            </a:p>
            <a:p>
              <a:endParaRPr kumimoji="1" lang="ja-JP" altLang="en-US" sz="1400" dirty="0"/>
            </a:p>
          </p:txBody>
        </p:sp>
      </p:grpSp>
      <p:grpSp>
        <p:nvGrpSpPr>
          <p:cNvPr id="19" name="グループ化 18"/>
          <p:cNvGrpSpPr/>
          <p:nvPr/>
        </p:nvGrpSpPr>
        <p:grpSpPr>
          <a:xfrm>
            <a:off x="176004" y="6027979"/>
            <a:ext cx="6538693" cy="514113"/>
            <a:chOff x="92974" y="5802374"/>
            <a:chExt cx="6538693" cy="514113"/>
          </a:xfrm>
        </p:grpSpPr>
        <p:sp>
          <p:nvSpPr>
            <p:cNvPr id="15" name="テキスト ボックス 14"/>
            <p:cNvSpPr txBox="1"/>
            <p:nvPr/>
          </p:nvSpPr>
          <p:spPr>
            <a:xfrm>
              <a:off x="92974" y="5802374"/>
              <a:ext cx="543739" cy="307777"/>
            </a:xfrm>
            <a:prstGeom prst="rect">
              <a:avLst/>
            </a:prstGeom>
            <a:noFill/>
          </p:spPr>
          <p:txBody>
            <a:bodyPr wrap="none" rtlCol="0">
              <a:spAutoFit/>
            </a:bodyPr>
            <a:lstStyle/>
            <a:p>
              <a:r>
                <a:rPr kumimoji="1" lang="ja-JP" altLang="en-US" sz="1400" b="1" dirty="0"/>
                <a:t>要件</a:t>
              </a:r>
            </a:p>
          </p:txBody>
        </p:sp>
        <p:sp>
          <p:nvSpPr>
            <p:cNvPr id="16" name="テキスト ボックス 15"/>
            <p:cNvSpPr txBox="1"/>
            <p:nvPr/>
          </p:nvSpPr>
          <p:spPr>
            <a:xfrm>
              <a:off x="92974" y="6039488"/>
              <a:ext cx="6538693" cy="276999"/>
            </a:xfrm>
            <a:prstGeom prst="rect">
              <a:avLst/>
            </a:prstGeom>
            <a:noFill/>
          </p:spPr>
          <p:txBody>
            <a:bodyPr wrap="square" rtlCol="0">
              <a:spAutoFit/>
            </a:bodyPr>
            <a:lstStyle/>
            <a:p>
              <a:pPr marL="358775" indent="-176213">
                <a:buFont typeface="Arial" panose="020B0604020202020204" pitchFamily="34" charset="0"/>
                <a:buChar char="•"/>
              </a:pPr>
              <a:r>
                <a:rPr kumimoji="1" lang="ja-JP" altLang="en-US" sz="1200" dirty="0"/>
                <a:t>定められた国際基準をすべてを満たすこと（詳細は、次頁を参照のこと）</a:t>
              </a:r>
              <a:endParaRPr kumimoji="1" lang="en-US" altLang="ja-JP" sz="1200" dirty="0"/>
            </a:p>
          </p:txBody>
        </p:sp>
      </p:grpSp>
      <p:grpSp>
        <p:nvGrpSpPr>
          <p:cNvPr id="20" name="グループ化 19"/>
          <p:cNvGrpSpPr/>
          <p:nvPr/>
        </p:nvGrpSpPr>
        <p:grpSpPr>
          <a:xfrm>
            <a:off x="180435" y="7565617"/>
            <a:ext cx="6461373" cy="1269561"/>
            <a:chOff x="-13857" y="6953189"/>
            <a:chExt cx="3330611" cy="1182508"/>
          </a:xfrm>
        </p:grpSpPr>
        <p:sp>
          <p:nvSpPr>
            <p:cNvPr id="17" name="テキスト ボックス 16"/>
            <p:cNvSpPr txBox="1"/>
            <p:nvPr/>
          </p:nvSpPr>
          <p:spPr>
            <a:xfrm>
              <a:off x="-13857" y="6953189"/>
              <a:ext cx="723275" cy="307777"/>
            </a:xfrm>
            <a:prstGeom prst="rect">
              <a:avLst/>
            </a:prstGeom>
            <a:noFill/>
          </p:spPr>
          <p:txBody>
            <a:bodyPr wrap="none" rtlCol="0">
              <a:spAutoFit/>
            </a:bodyPr>
            <a:lstStyle/>
            <a:p>
              <a:r>
                <a:rPr kumimoji="1" lang="ja-JP" altLang="en-US" sz="1400" b="1" dirty="0"/>
                <a:t>連絡先</a:t>
              </a:r>
            </a:p>
          </p:txBody>
        </p:sp>
        <p:sp>
          <p:nvSpPr>
            <p:cNvPr id="18" name="テキスト ボックス 17"/>
            <p:cNvSpPr txBox="1"/>
            <p:nvPr/>
          </p:nvSpPr>
          <p:spPr>
            <a:xfrm>
              <a:off x="-13856" y="7218345"/>
              <a:ext cx="3330610" cy="917352"/>
            </a:xfrm>
            <a:prstGeom prst="rect">
              <a:avLst/>
            </a:prstGeom>
            <a:noFill/>
          </p:spPr>
          <p:txBody>
            <a:bodyPr wrap="square" rtlCol="0">
              <a:spAutoFit/>
            </a:bodyPr>
            <a:lstStyle/>
            <a:p>
              <a:r>
                <a:rPr kumimoji="1" lang="ja-JP" altLang="en-US" sz="1200" dirty="0"/>
                <a:t>　環境省自然環境局野生生物課　専門官　酒井　郁</a:t>
              </a:r>
              <a:endParaRPr kumimoji="1" lang="en-US" altLang="ja-JP" sz="1200" dirty="0"/>
            </a:p>
            <a:p>
              <a:r>
                <a:rPr kumimoji="1" lang="ja-JP" altLang="en-US" sz="1200" dirty="0"/>
                <a:t>　　</a:t>
              </a:r>
              <a:r>
                <a:rPr lang="ja-JP" altLang="en-US" sz="1200" b="0" i="0" dirty="0">
                  <a:solidFill>
                    <a:srgbClr val="333333"/>
                  </a:solidFill>
                  <a:effectLst/>
                  <a:latin typeface="+mn-ea"/>
                </a:rPr>
                <a:t>代表　</a:t>
              </a:r>
              <a:r>
                <a:rPr lang="en-US" altLang="ja-JP" sz="1200" b="0" i="0" dirty="0">
                  <a:solidFill>
                    <a:srgbClr val="333333"/>
                  </a:solidFill>
                  <a:effectLst/>
                  <a:latin typeface="+mn-ea"/>
                </a:rPr>
                <a:t>03-3581-3351</a:t>
              </a:r>
              <a:r>
                <a:rPr lang="ja-JP" altLang="en-US" sz="1200" b="0" i="0" dirty="0">
                  <a:solidFill>
                    <a:srgbClr val="333333"/>
                  </a:solidFill>
                  <a:effectLst/>
                  <a:latin typeface="+mn-ea"/>
                </a:rPr>
                <a:t>　</a:t>
              </a:r>
              <a:r>
                <a:rPr kumimoji="1" lang="ja-JP" altLang="en-US" sz="1200" dirty="0">
                  <a:latin typeface="+mn-ea"/>
                </a:rPr>
                <a:t>直通　</a:t>
              </a:r>
              <a:r>
                <a:rPr kumimoji="1" lang="en-US" altLang="ja-JP" sz="1200" dirty="0">
                  <a:latin typeface="+mn-ea"/>
                </a:rPr>
                <a:t>03-5521-8284</a:t>
              </a:r>
            </a:p>
            <a:p>
              <a:r>
                <a:rPr kumimoji="1" lang="ja-JP" altLang="en-US" sz="1200" dirty="0">
                  <a:latin typeface="+mn-ea"/>
                </a:rPr>
                <a:t>　　メールアドレス</a:t>
              </a:r>
              <a:r>
                <a:rPr kumimoji="1" lang="en-US" altLang="ja-JP" sz="1200" dirty="0">
                  <a:latin typeface="+mn-ea"/>
                </a:rPr>
                <a:t>:</a:t>
              </a:r>
              <a:r>
                <a:rPr kumimoji="1" lang="ja-JP" altLang="en-US" sz="1200" dirty="0">
                  <a:latin typeface="+mn-ea"/>
                </a:rPr>
                <a:t>　</a:t>
              </a:r>
              <a:r>
                <a:rPr kumimoji="1" lang="en-US" altLang="ja-JP" sz="1200" dirty="0">
                  <a:latin typeface="+mn-ea"/>
                </a:rPr>
                <a:t>KAORU_SAKAI_atmark_env.go.jp</a:t>
              </a:r>
            </a:p>
            <a:p>
              <a:r>
                <a:rPr kumimoji="1" lang="ja-JP" altLang="en-US" sz="1100" dirty="0"/>
                <a:t>　　</a:t>
              </a:r>
              <a:r>
                <a:rPr kumimoji="1" lang="en-US" altLang="ja-JP" sz="1100" dirty="0"/>
                <a:t>※</a:t>
              </a:r>
              <a:r>
                <a:rPr kumimoji="1" lang="ja-JP" altLang="en-US" sz="1100" dirty="0"/>
                <a:t>迷惑メール防止のため、「</a:t>
              </a:r>
              <a:r>
                <a:rPr kumimoji="1" lang="en-US" altLang="ja-JP" sz="1100" dirty="0"/>
                <a:t>@</a:t>
              </a:r>
              <a:r>
                <a:rPr kumimoji="1" lang="ja-JP" altLang="en-US" sz="1100" dirty="0"/>
                <a:t>」を「</a:t>
              </a:r>
              <a:r>
                <a:rPr kumimoji="1" lang="en-US" altLang="ja-JP" sz="1100" dirty="0"/>
                <a:t>_</a:t>
              </a:r>
              <a:r>
                <a:rPr kumimoji="1" lang="en-US" altLang="ja-JP" sz="1100" dirty="0" err="1"/>
                <a:t>atmark</a:t>
              </a:r>
              <a:r>
                <a:rPr kumimoji="1" lang="en-US" altLang="ja-JP" sz="1100" dirty="0"/>
                <a:t>_</a:t>
              </a:r>
              <a:r>
                <a:rPr kumimoji="1" lang="ja-JP" altLang="en-US" sz="1100" dirty="0"/>
                <a:t>」表示しています。</a:t>
              </a:r>
              <a:endParaRPr kumimoji="1" lang="en-US" altLang="ja-JP" sz="1100" dirty="0"/>
            </a:p>
            <a:p>
              <a:r>
                <a:rPr kumimoji="1" lang="ja-JP" altLang="en-US" sz="1100" dirty="0"/>
                <a:t>　　　メールをお送りになる際は、「</a:t>
              </a:r>
              <a:r>
                <a:rPr kumimoji="1" lang="en-US" altLang="ja-JP" sz="1100" dirty="0"/>
                <a:t>_</a:t>
              </a:r>
              <a:r>
                <a:rPr kumimoji="1" lang="en-US" altLang="ja-JP" sz="1100" dirty="0" err="1"/>
                <a:t>atmark</a:t>
              </a:r>
              <a:r>
                <a:rPr kumimoji="1" lang="en-US" altLang="ja-JP" sz="1100" dirty="0"/>
                <a:t>_</a:t>
              </a:r>
              <a:r>
                <a:rPr kumimoji="1" lang="ja-JP" altLang="en-US" sz="1100" dirty="0"/>
                <a:t>」を「</a:t>
              </a:r>
              <a:r>
                <a:rPr kumimoji="1" lang="en-US" altLang="ja-JP" sz="1100" dirty="0"/>
                <a:t>@</a:t>
              </a:r>
              <a:r>
                <a:rPr kumimoji="1" lang="ja-JP" altLang="en-US" sz="1100" dirty="0"/>
                <a:t>」（半角）に直してください。</a:t>
              </a:r>
            </a:p>
          </p:txBody>
        </p:sp>
      </p:grpSp>
      <p:sp>
        <p:nvSpPr>
          <p:cNvPr id="24" name="テキスト ボックス 23"/>
          <p:cNvSpPr txBox="1"/>
          <p:nvPr/>
        </p:nvSpPr>
        <p:spPr>
          <a:xfrm>
            <a:off x="0" y="82225"/>
            <a:ext cx="6858000" cy="369332"/>
          </a:xfrm>
          <a:prstGeom prst="rect">
            <a:avLst/>
          </a:prstGeom>
          <a:noFill/>
        </p:spPr>
        <p:txBody>
          <a:bodyPr wrap="square" rtlCol="0">
            <a:spAutoFit/>
          </a:bodyPr>
          <a:lstStyle/>
          <a:p>
            <a:pPr algn="ctr"/>
            <a:r>
              <a:rPr kumimoji="1" lang="ja-JP" altLang="en-US" b="1" dirty="0"/>
              <a:t>ラムサール条約湿地自治体認証制度　概要</a:t>
            </a:r>
          </a:p>
        </p:txBody>
      </p:sp>
      <p:grpSp>
        <p:nvGrpSpPr>
          <p:cNvPr id="22" name="グループ化 21"/>
          <p:cNvGrpSpPr/>
          <p:nvPr/>
        </p:nvGrpSpPr>
        <p:grpSpPr>
          <a:xfrm>
            <a:off x="176005" y="6788538"/>
            <a:ext cx="4647426" cy="580383"/>
            <a:chOff x="92974" y="5984355"/>
            <a:chExt cx="4647426" cy="580383"/>
          </a:xfrm>
        </p:grpSpPr>
        <p:sp>
          <p:nvSpPr>
            <p:cNvPr id="23" name="テキスト ボックス 22"/>
            <p:cNvSpPr txBox="1"/>
            <p:nvPr/>
          </p:nvSpPr>
          <p:spPr>
            <a:xfrm>
              <a:off x="92974" y="5984355"/>
              <a:ext cx="902811" cy="307777"/>
            </a:xfrm>
            <a:prstGeom prst="rect">
              <a:avLst/>
            </a:prstGeom>
            <a:noFill/>
          </p:spPr>
          <p:txBody>
            <a:bodyPr wrap="none" rtlCol="0">
              <a:spAutoFit/>
            </a:bodyPr>
            <a:lstStyle/>
            <a:p>
              <a:r>
                <a:rPr kumimoji="1" lang="ja-JP" altLang="en-US" sz="1400" b="1" dirty="0"/>
                <a:t>有効期間</a:t>
              </a:r>
            </a:p>
          </p:txBody>
        </p:sp>
        <p:sp>
          <p:nvSpPr>
            <p:cNvPr id="25" name="テキスト ボックス 24"/>
            <p:cNvSpPr txBox="1"/>
            <p:nvPr/>
          </p:nvSpPr>
          <p:spPr>
            <a:xfrm>
              <a:off x="92974" y="6287739"/>
              <a:ext cx="4647426" cy="276999"/>
            </a:xfrm>
            <a:prstGeom prst="rect">
              <a:avLst/>
            </a:prstGeom>
            <a:noFill/>
          </p:spPr>
          <p:txBody>
            <a:bodyPr wrap="none" rtlCol="0">
              <a:spAutoFit/>
            </a:bodyPr>
            <a:lstStyle/>
            <a:p>
              <a:r>
                <a:rPr kumimoji="1" lang="ja-JP" altLang="en-US" sz="1200" dirty="0"/>
                <a:t>　認証から６年間（その後も基準を満たす場合は、更新が可能）</a:t>
              </a:r>
            </a:p>
          </p:txBody>
        </p:sp>
      </p:grpSp>
      <p:pic>
        <p:nvPicPr>
          <p:cNvPr id="30" name="図 29">
            <a:extLst>
              <a:ext uri="{FF2B5EF4-FFF2-40B4-BE49-F238E27FC236}">
                <a16:creationId xmlns:a16="http://schemas.microsoft.com/office/drawing/2014/main" id="{D70A368D-B6B8-4F99-9D96-E9118FB7E04D}"/>
              </a:ext>
            </a:extLst>
          </p:cNvPr>
          <p:cNvPicPr>
            <a:picLocks noChangeAspect="1"/>
          </p:cNvPicPr>
          <p:nvPr/>
        </p:nvPicPr>
        <p:blipFill rotWithShape="1">
          <a:blip r:embed="rId2"/>
          <a:srcRect l="26376" t="9894" r="25889" b="12777"/>
          <a:stretch/>
        </p:blipFill>
        <p:spPr>
          <a:xfrm>
            <a:off x="6001427" y="69057"/>
            <a:ext cx="488759" cy="415674"/>
          </a:xfrm>
          <a:prstGeom prst="rect">
            <a:avLst/>
          </a:prstGeom>
        </p:spPr>
      </p:pic>
      <p:sp>
        <p:nvSpPr>
          <p:cNvPr id="36" name="スライド番号プレースホルダー 35">
            <a:extLst>
              <a:ext uri="{FF2B5EF4-FFF2-40B4-BE49-F238E27FC236}">
                <a16:creationId xmlns:a16="http://schemas.microsoft.com/office/drawing/2014/main" id="{38B60ACE-2EDF-625C-79C1-C4DA36F344D3}"/>
              </a:ext>
            </a:extLst>
          </p:cNvPr>
          <p:cNvSpPr>
            <a:spLocks noGrp="1"/>
          </p:cNvSpPr>
          <p:nvPr>
            <p:ph type="sldNum" sz="quarter" idx="12"/>
          </p:nvPr>
        </p:nvSpPr>
        <p:spPr>
          <a:xfrm>
            <a:off x="5171647" y="8657167"/>
            <a:ext cx="1543050" cy="486833"/>
          </a:xfrm>
        </p:spPr>
        <p:txBody>
          <a:bodyPr/>
          <a:lstStyle/>
          <a:p>
            <a:fld id="{20AFC4B6-6E84-4542-9315-8DED2D17C15A}" type="slidenum">
              <a:rPr kumimoji="1" lang="ja-JP" altLang="en-US" sz="1050" smtClean="0"/>
              <a:t>1</a:t>
            </a:fld>
            <a:endParaRPr kumimoji="1" lang="ja-JP" altLang="en-US" sz="1050" dirty="0"/>
          </a:p>
        </p:txBody>
      </p:sp>
    </p:spTree>
    <p:extLst>
      <p:ext uri="{BB962C8B-B14F-4D97-AF65-F5344CB8AC3E}">
        <p14:creationId xmlns:p14="http://schemas.microsoft.com/office/powerpoint/2010/main" val="31446272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222492" y="280429"/>
            <a:ext cx="2159566" cy="307777"/>
          </a:xfrm>
          <a:prstGeom prst="rect">
            <a:avLst/>
          </a:prstGeom>
          <a:noFill/>
        </p:spPr>
        <p:txBody>
          <a:bodyPr wrap="none" rtlCol="0">
            <a:spAutoFit/>
          </a:bodyPr>
          <a:lstStyle/>
          <a:p>
            <a:r>
              <a:rPr kumimoji="1" lang="ja-JP" altLang="en-US" sz="1400" b="1" dirty="0"/>
              <a:t>認証の国際基準（仮訳）</a:t>
            </a:r>
          </a:p>
        </p:txBody>
      </p:sp>
      <p:graphicFrame>
        <p:nvGraphicFramePr>
          <p:cNvPr id="3" name="表 2"/>
          <p:cNvGraphicFramePr>
            <a:graphicFrameLocks noGrp="1"/>
          </p:cNvGraphicFramePr>
          <p:nvPr>
            <p:extLst>
              <p:ext uri="{D42A27DB-BD31-4B8C-83A1-F6EECF244321}">
                <p14:modId xmlns:p14="http://schemas.microsoft.com/office/powerpoint/2010/main" val="4009883552"/>
              </p:ext>
            </p:extLst>
          </p:nvPr>
        </p:nvGraphicFramePr>
        <p:xfrm>
          <a:off x="317787" y="693233"/>
          <a:ext cx="6222425" cy="5344160"/>
        </p:xfrm>
        <a:graphic>
          <a:graphicData uri="http://schemas.openxmlformats.org/drawingml/2006/table">
            <a:tbl>
              <a:tblPr firstRow="1" bandRow="1">
                <a:effectLst>
                  <a:outerShdw blurRad="50800" dist="50800" dir="5400000" algn="ctr" rotWithShape="0">
                    <a:schemeClr val="bg1">
                      <a:lumMod val="85000"/>
                    </a:schemeClr>
                  </a:outerShdw>
                </a:effectLst>
                <a:tableStyleId>{5C22544A-7EE6-4342-B048-85BDC9FD1C3A}</a:tableStyleId>
              </a:tblPr>
              <a:tblGrid>
                <a:gridCol w="345155">
                  <a:extLst>
                    <a:ext uri="{9D8B030D-6E8A-4147-A177-3AD203B41FA5}">
                      <a16:colId xmlns:a16="http://schemas.microsoft.com/office/drawing/2014/main" val="51297225"/>
                    </a:ext>
                  </a:extLst>
                </a:gridCol>
                <a:gridCol w="5877270">
                  <a:extLst>
                    <a:ext uri="{9D8B030D-6E8A-4147-A177-3AD203B41FA5}">
                      <a16:colId xmlns:a16="http://schemas.microsoft.com/office/drawing/2014/main" val="1177943041"/>
                    </a:ext>
                  </a:extLst>
                </a:gridCol>
              </a:tblGrid>
              <a:tr h="370840">
                <a:tc gridSpan="2">
                  <a:txBody>
                    <a:bodyPr/>
                    <a:lstStyle/>
                    <a:p>
                      <a:r>
                        <a:rPr kumimoji="1" lang="ja-JP" altLang="en-US" sz="1100" b="1" dirty="0">
                          <a:solidFill>
                            <a:schemeClr val="bg1"/>
                          </a:solidFill>
                        </a:rPr>
                        <a:t>グループ</a:t>
                      </a:r>
                      <a:r>
                        <a:rPr kumimoji="1" lang="en-US" altLang="ja-JP" sz="1100" b="1" dirty="0">
                          <a:solidFill>
                            <a:schemeClr val="bg1"/>
                          </a:solidFill>
                        </a:rPr>
                        <a:t>A</a:t>
                      </a:r>
                      <a:r>
                        <a:rPr kumimoji="1" lang="ja-JP" altLang="en-US" sz="1100" b="1" dirty="0">
                          <a:solidFill>
                            <a:schemeClr val="bg1"/>
                          </a:solidFill>
                        </a:rPr>
                        <a:t>　湿地の保全及びワイズユース（賢明な利用）の実現に基づく基準</a:t>
                      </a:r>
                    </a:p>
                  </a:txBody>
                  <a:tcPr anchor="ctr">
                    <a:lnL w="12700" cap="flat" cmpd="sng" algn="ctr">
                      <a:solidFill>
                        <a:srgbClr val="004E4C"/>
                      </a:solidFill>
                      <a:prstDash val="solid"/>
                      <a:round/>
                      <a:headEnd type="none" w="med" len="med"/>
                      <a:tailEnd type="none" w="med" len="med"/>
                    </a:lnL>
                    <a:lnR w="12700" cap="flat" cmpd="sng" algn="ctr">
                      <a:solidFill>
                        <a:srgbClr val="004E4C"/>
                      </a:solidFill>
                      <a:prstDash val="solid"/>
                      <a:round/>
                      <a:headEnd type="none" w="med" len="med"/>
                      <a:tailEnd type="none" w="med" len="med"/>
                    </a:lnR>
                    <a:lnT w="12700" cap="flat" cmpd="sng" algn="ctr">
                      <a:solidFill>
                        <a:srgbClr val="004E4C"/>
                      </a:solidFill>
                      <a:prstDash val="solid"/>
                      <a:round/>
                      <a:headEnd type="none" w="med" len="med"/>
                      <a:tailEnd type="none" w="med" len="med"/>
                    </a:lnT>
                    <a:lnB w="12700" cap="flat" cmpd="sng" algn="ctr">
                      <a:solidFill>
                        <a:srgbClr val="004E4C"/>
                      </a:solidFill>
                      <a:prstDash val="solid"/>
                      <a:round/>
                      <a:headEnd type="none" w="med" len="med"/>
                      <a:tailEnd type="none" w="med" len="med"/>
                    </a:lnB>
                    <a:lnTlToBr w="12700" cmpd="sng">
                      <a:noFill/>
                      <a:prstDash val="solid"/>
                    </a:lnTlToBr>
                    <a:lnBlToTr w="12700" cmpd="sng">
                      <a:noFill/>
                      <a:prstDash val="solid"/>
                    </a:lnBlToTr>
                    <a:solidFill>
                      <a:srgbClr val="004E4C"/>
                    </a:solidFill>
                  </a:tcPr>
                </a:tc>
                <a:tc hMerge="1">
                  <a:txBody>
                    <a:bodyPr/>
                    <a:lstStyle/>
                    <a:p>
                      <a:endParaRPr kumimoji="1" lang="ja-JP" altLang="en-US" dirty="0"/>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2160912105"/>
                  </a:ext>
                </a:extLst>
              </a:tr>
              <a:tr h="370840">
                <a:tc>
                  <a:txBody>
                    <a:bodyPr/>
                    <a:lstStyle/>
                    <a:p>
                      <a:pPr algn="ctr"/>
                      <a:r>
                        <a:rPr kumimoji="1" lang="en-US" altLang="ja-JP" sz="1100" dirty="0">
                          <a:solidFill>
                            <a:schemeClr val="tx1"/>
                          </a:solidFill>
                        </a:rPr>
                        <a:t>A1</a:t>
                      </a:r>
                      <a:endParaRPr kumimoji="1" lang="ja-JP" altLang="en-US" sz="1100" dirty="0">
                        <a:solidFill>
                          <a:schemeClr val="tx1"/>
                        </a:solidFill>
                      </a:endParaRPr>
                    </a:p>
                  </a:txBody>
                  <a:tcPr anchor="ctr">
                    <a:lnL w="12700" cap="flat" cmpd="sng" algn="ctr">
                      <a:solidFill>
                        <a:srgbClr val="004E4C"/>
                      </a:solidFill>
                      <a:prstDash val="solid"/>
                      <a:round/>
                      <a:headEnd type="none" w="med" len="med"/>
                      <a:tailEnd type="none" w="med" len="med"/>
                    </a:lnL>
                    <a:lnR w="12700" cap="flat" cmpd="sng" algn="ctr">
                      <a:solidFill>
                        <a:srgbClr val="004E4C"/>
                      </a:solidFill>
                      <a:prstDash val="solid"/>
                      <a:round/>
                      <a:headEnd type="none" w="med" len="med"/>
                      <a:tailEnd type="none" w="med" len="med"/>
                    </a:lnR>
                    <a:lnT w="12700" cap="flat" cmpd="sng" algn="ctr">
                      <a:solidFill>
                        <a:srgbClr val="004E4C"/>
                      </a:solidFill>
                      <a:prstDash val="solid"/>
                      <a:round/>
                      <a:headEnd type="none" w="med" len="med"/>
                      <a:tailEnd type="none" w="med" len="med"/>
                    </a:lnT>
                    <a:lnB w="12700" cap="flat" cmpd="sng" algn="ctr">
                      <a:solidFill>
                        <a:srgbClr val="004E4C"/>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000" dirty="0">
                          <a:solidFill>
                            <a:schemeClr val="tx1"/>
                          </a:solidFill>
                        </a:rPr>
                        <a:t>自治体の行政区分に完全にまたは部分的にラムサール条約湿地がある。（</a:t>
                      </a:r>
                      <a:r>
                        <a:rPr kumimoji="1" lang="en-US" altLang="ja-JP" sz="1000" dirty="0">
                          <a:solidFill>
                            <a:schemeClr val="tx1"/>
                          </a:solidFill>
                        </a:rPr>
                        <a:t>A1</a:t>
                      </a:r>
                      <a:r>
                        <a:rPr kumimoji="1" lang="ja-JP" altLang="en-US" sz="1000" dirty="0">
                          <a:solidFill>
                            <a:schemeClr val="tx1"/>
                          </a:solidFill>
                        </a:rPr>
                        <a:t>・</a:t>
                      </a:r>
                      <a:r>
                        <a:rPr kumimoji="1" lang="en-US" altLang="ja-JP" sz="1000" dirty="0">
                          <a:solidFill>
                            <a:schemeClr val="tx1"/>
                          </a:solidFill>
                        </a:rPr>
                        <a:t>A2</a:t>
                      </a:r>
                      <a:r>
                        <a:rPr kumimoji="1" lang="ja-JP" altLang="en-US" sz="1000" dirty="0">
                          <a:solidFill>
                            <a:schemeClr val="tx1"/>
                          </a:solidFill>
                        </a:rPr>
                        <a:t>はどちらかに該当）</a:t>
                      </a:r>
                    </a:p>
                  </a:txBody>
                  <a:tcPr anchor="ctr">
                    <a:lnL w="12700" cap="flat" cmpd="sng" algn="ctr">
                      <a:solidFill>
                        <a:srgbClr val="004E4C"/>
                      </a:solidFill>
                      <a:prstDash val="solid"/>
                      <a:round/>
                      <a:headEnd type="none" w="med" len="med"/>
                      <a:tailEnd type="none" w="med" len="med"/>
                    </a:lnL>
                    <a:lnR w="12700" cap="flat" cmpd="sng" algn="ctr">
                      <a:solidFill>
                        <a:srgbClr val="004E4C"/>
                      </a:solidFill>
                      <a:prstDash val="solid"/>
                      <a:round/>
                      <a:headEnd type="none" w="med" len="med"/>
                      <a:tailEnd type="none" w="med" len="med"/>
                    </a:lnR>
                    <a:lnT w="12700" cap="flat" cmpd="sng" algn="ctr">
                      <a:solidFill>
                        <a:srgbClr val="004E4C"/>
                      </a:solidFill>
                      <a:prstDash val="solid"/>
                      <a:round/>
                      <a:headEnd type="none" w="med" len="med"/>
                      <a:tailEnd type="none" w="med" len="med"/>
                    </a:lnT>
                    <a:lnB w="12700" cap="flat" cmpd="sng" algn="ctr">
                      <a:solidFill>
                        <a:srgbClr val="004E4C"/>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82961682"/>
                  </a:ext>
                </a:extLst>
              </a:tr>
              <a:tr h="370840">
                <a:tc>
                  <a:txBody>
                    <a:bodyPr/>
                    <a:lstStyle/>
                    <a:p>
                      <a:pPr algn="ctr"/>
                      <a:r>
                        <a:rPr kumimoji="1" lang="en-US" altLang="ja-JP" sz="1100" dirty="0">
                          <a:solidFill>
                            <a:schemeClr val="tx1"/>
                          </a:solidFill>
                        </a:rPr>
                        <a:t>A2</a:t>
                      </a:r>
                      <a:endParaRPr kumimoji="1" lang="ja-JP" altLang="en-US" sz="1100" dirty="0">
                        <a:solidFill>
                          <a:schemeClr val="tx1"/>
                        </a:solidFill>
                      </a:endParaRPr>
                    </a:p>
                  </a:txBody>
                  <a:tcPr anchor="ctr">
                    <a:lnL w="12700" cap="flat" cmpd="sng" algn="ctr">
                      <a:solidFill>
                        <a:srgbClr val="004E4C"/>
                      </a:solidFill>
                      <a:prstDash val="solid"/>
                      <a:round/>
                      <a:headEnd type="none" w="med" len="med"/>
                      <a:tailEnd type="none" w="med" len="med"/>
                    </a:lnL>
                    <a:lnR w="12700" cap="flat" cmpd="sng" algn="ctr">
                      <a:solidFill>
                        <a:srgbClr val="004E4C"/>
                      </a:solidFill>
                      <a:prstDash val="solid"/>
                      <a:round/>
                      <a:headEnd type="none" w="med" len="med"/>
                      <a:tailEnd type="none" w="med" len="med"/>
                    </a:lnR>
                    <a:lnT w="12700" cap="flat" cmpd="sng" algn="ctr">
                      <a:solidFill>
                        <a:srgbClr val="004E4C"/>
                      </a:solidFill>
                      <a:prstDash val="solid"/>
                      <a:round/>
                      <a:headEnd type="none" w="med" len="med"/>
                      <a:tailEnd type="none" w="med" len="med"/>
                    </a:lnT>
                    <a:lnB w="12700" cap="flat" cmpd="sng" algn="ctr">
                      <a:solidFill>
                        <a:srgbClr val="004E4C"/>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000" dirty="0">
                          <a:solidFill>
                            <a:schemeClr val="tx1"/>
                          </a:solidFill>
                        </a:rPr>
                        <a:t>自治体の行政区分に完全にまたは部分的にそのほかの重要な湿地がある。（</a:t>
                      </a:r>
                      <a:r>
                        <a:rPr kumimoji="1" lang="en-US" altLang="ja-JP" sz="1000" dirty="0">
                          <a:solidFill>
                            <a:schemeClr val="tx1"/>
                          </a:solidFill>
                        </a:rPr>
                        <a:t>A1</a:t>
                      </a:r>
                      <a:r>
                        <a:rPr kumimoji="1" lang="ja-JP" altLang="en-US" sz="1000" dirty="0">
                          <a:solidFill>
                            <a:schemeClr val="tx1"/>
                          </a:solidFill>
                        </a:rPr>
                        <a:t>・</a:t>
                      </a:r>
                      <a:r>
                        <a:rPr kumimoji="1" lang="en-US" altLang="ja-JP" sz="1000" dirty="0">
                          <a:solidFill>
                            <a:schemeClr val="tx1"/>
                          </a:solidFill>
                        </a:rPr>
                        <a:t>A2</a:t>
                      </a:r>
                      <a:r>
                        <a:rPr kumimoji="1" lang="ja-JP" altLang="en-US" sz="1000" dirty="0">
                          <a:solidFill>
                            <a:schemeClr val="tx1"/>
                          </a:solidFill>
                        </a:rPr>
                        <a:t>はどちらかに該当）</a:t>
                      </a:r>
                    </a:p>
                  </a:txBody>
                  <a:tcPr anchor="ctr">
                    <a:lnL w="12700" cap="flat" cmpd="sng" algn="ctr">
                      <a:solidFill>
                        <a:srgbClr val="004E4C"/>
                      </a:solidFill>
                      <a:prstDash val="solid"/>
                      <a:round/>
                      <a:headEnd type="none" w="med" len="med"/>
                      <a:tailEnd type="none" w="med" len="med"/>
                    </a:lnL>
                    <a:lnR w="12700" cap="flat" cmpd="sng" algn="ctr">
                      <a:solidFill>
                        <a:srgbClr val="004E4C"/>
                      </a:solidFill>
                      <a:prstDash val="solid"/>
                      <a:round/>
                      <a:headEnd type="none" w="med" len="med"/>
                      <a:tailEnd type="none" w="med" len="med"/>
                    </a:lnR>
                    <a:lnT w="12700" cap="flat" cmpd="sng" algn="ctr">
                      <a:solidFill>
                        <a:srgbClr val="004E4C"/>
                      </a:solidFill>
                      <a:prstDash val="solid"/>
                      <a:round/>
                      <a:headEnd type="none" w="med" len="med"/>
                      <a:tailEnd type="none" w="med" len="med"/>
                    </a:lnT>
                    <a:lnB w="12700" cap="flat" cmpd="sng" algn="ctr">
                      <a:solidFill>
                        <a:srgbClr val="004E4C"/>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87912872"/>
                  </a:ext>
                </a:extLst>
              </a:tr>
              <a:tr h="370840">
                <a:tc>
                  <a:txBody>
                    <a:bodyPr/>
                    <a:lstStyle/>
                    <a:p>
                      <a:pPr algn="ctr"/>
                      <a:r>
                        <a:rPr kumimoji="1" lang="en-US" altLang="ja-JP" sz="1100" dirty="0">
                          <a:solidFill>
                            <a:schemeClr val="tx1"/>
                          </a:solidFill>
                        </a:rPr>
                        <a:t>A3</a:t>
                      </a:r>
                      <a:endParaRPr kumimoji="1" lang="ja-JP" altLang="en-US" sz="1100" dirty="0">
                        <a:solidFill>
                          <a:schemeClr val="tx1"/>
                        </a:solidFill>
                      </a:endParaRPr>
                    </a:p>
                  </a:txBody>
                  <a:tcPr anchor="ctr">
                    <a:lnL w="12700" cap="flat" cmpd="sng" algn="ctr">
                      <a:solidFill>
                        <a:srgbClr val="004E4C"/>
                      </a:solidFill>
                      <a:prstDash val="solid"/>
                      <a:round/>
                      <a:headEnd type="none" w="med" len="med"/>
                      <a:tailEnd type="none" w="med" len="med"/>
                    </a:lnL>
                    <a:lnR w="12700" cap="flat" cmpd="sng" algn="ctr">
                      <a:solidFill>
                        <a:srgbClr val="004E4C"/>
                      </a:solidFill>
                      <a:prstDash val="solid"/>
                      <a:round/>
                      <a:headEnd type="none" w="med" len="med"/>
                      <a:tailEnd type="none" w="med" len="med"/>
                    </a:lnR>
                    <a:lnT w="12700" cap="flat" cmpd="sng" algn="ctr">
                      <a:solidFill>
                        <a:srgbClr val="004E4C"/>
                      </a:solidFill>
                      <a:prstDash val="solid"/>
                      <a:round/>
                      <a:headEnd type="none" w="med" len="med"/>
                      <a:tailEnd type="none" w="med" len="med"/>
                    </a:lnT>
                    <a:lnB w="12700" cap="flat" cmpd="sng" algn="ctr">
                      <a:solidFill>
                        <a:srgbClr val="004E4C"/>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000" dirty="0">
                          <a:solidFill>
                            <a:schemeClr val="tx1"/>
                          </a:solidFill>
                        </a:rPr>
                        <a:t>湿地の劣化及び損失を防ぐ国及び（または）地域の政策・法的措置・計画等がある。</a:t>
                      </a:r>
                    </a:p>
                  </a:txBody>
                  <a:tcPr anchor="ctr">
                    <a:lnL w="12700" cap="flat" cmpd="sng" algn="ctr">
                      <a:solidFill>
                        <a:srgbClr val="004E4C"/>
                      </a:solidFill>
                      <a:prstDash val="solid"/>
                      <a:round/>
                      <a:headEnd type="none" w="med" len="med"/>
                      <a:tailEnd type="none" w="med" len="med"/>
                    </a:lnL>
                    <a:lnR w="12700" cap="flat" cmpd="sng" algn="ctr">
                      <a:solidFill>
                        <a:srgbClr val="004E4C"/>
                      </a:solidFill>
                      <a:prstDash val="solid"/>
                      <a:round/>
                      <a:headEnd type="none" w="med" len="med"/>
                      <a:tailEnd type="none" w="med" len="med"/>
                    </a:lnR>
                    <a:lnT w="12700" cap="flat" cmpd="sng" algn="ctr">
                      <a:solidFill>
                        <a:srgbClr val="004E4C"/>
                      </a:solidFill>
                      <a:prstDash val="solid"/>
                      <a:round/>
                      <a:headEnd type="none" w="med" len="med"/>
                      <a:tailEnd type="none" w="med" len="med"/>
                    </a:lnT>
                    <a:lnB w="12700" cap="flat" cmpd="sng" algn="ctr">
                      <a:solidFill>
                        <a:srgbClr val="004E4C"/>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95241343"/>
                  </a:ext>
                </a:extLst>
              </a:tr>
              <a:tr h="370840">
                <a:tc>
                  <a:txBody>
                    <a:bodyPr/>
                    <a:lstStyle/>
                    <a:p>
                      <a:pPr algn="ctr"/>
                      <a:r>
                        <a:rPr kumimoji="1" lang="en-US" altLang="ja-JP" sz="1100" dirty="0">
                          <a:solidFill>
                            <a:schemeClr val="tx1"/>
                          </a:solidFill>
                        </a:rPr>
                        <a:t>A4</a:t>
                      </a:r>
                      <a:endParaRPr kumimoji="1" lang="ja-JP" altLang="en-US" sz="1100" dirty="0">
                        <a:solidFill>
                          <a:schemeClr val="tx1"/>
                        </a:solidFill>
                      </a:endParaRPr>
                    </a:p>
                  </a:txBody>
                  <a:tcPr anchor="ctr">
                    <a:lnL w="12700" cap="flat" cmpd="sng" algn="ctr">
                      <a:solidFill>
                        <a:srgbClr val="004E4C"/>
                      </a:solidFill>
                      <a:prstDash val="solid"/>
                      <a:round/>
                      <a:headEnd type="none" w="med" len="med"/>
                      <a:tailEnd type="none" w="med" len="med"/>
                    </a:lnL>
                    <a:lnR w="12700" cap="flat" cmpd="sng" algn="ctr">
                      <a:solidFill>
                        <a:srgbClr val="004E4C"/>
                      </a:solidFill>
                      <a:prstDash val="solid"/>
                      <a:round/>
                      <a:headEnd type="none" w="med" len="med"/>
                      <a:tailEnd type="none" w="med" len="med"/>
                    </a:lnR>
                    <a:lnT w="12700" cap="flat" cmpd="sng" algn="ctr">
                      <a:solidFill>
                        <a:srgbClr val="004E4C"/>
                      </a:solidFill>
                      <a:prstDash val="solid"/>
                      <a:round/>
                      <a:headEnd type="none" w="med" len="med"/>
                      <a:tailEnd type="none" w="med" len="med"/>
                    </a:lnT>
                    <a:lnB w="12700" cap="flat" cmpd="sng" algn="ctr">
                      <a:solidFill>
                        <a:srgbClr val="004E4C"/>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000" dirty="0">
                          <a:solidFill>
                            <a:schemeClr val="tx1"/>
                          </a:solidFill>
                        </a:rPr>
                        <a:t>都市の基盤を形成する要素として湿地を復元・創造した事例がある（洪水の制御、気候緩和、水質向上、レクリエーションの提供など）。</a:t>
                      </a:r>
                    </a:p>
                  </a:txBody>
                  <a:tcPr anchor="ctr">
                    <a:lnL w="12700" cap="flat" cmpd="sng" algn="ctr">
                      <a:solidFill>
                        <a:srgbClr val="004E4C"/>
                      </a:solidFill>
                      <a:prstDash val="solid"/>
                      <a:round/>
                      <a:headEnd type="none" w="med" len="med"/>
                      <a:tailEnd type="none" w="med" len="med"/>
                    </a:lnL>
                    <a:lnR w="12700" cap="flat" cmpd="sng" algn="ctr">
                      <a:solidFill>
                        <a:srgbClr val="004E4C"/>
                      </a:solidFill>
                      <a:prstDash val="solid"/>
                      <a:round/>
                      <a:headEnd type="none" w="med" len="med"/>
                      <a:tailEnd type="none" w="med" len="med"/>
                    </a:lnR>
                    <a:lnT w="12700" cap="flat" cmpd="sng" algn="ctr">
                      <a:solidFill>
                        <a:srgbClr val="004E4C"/>
                      </a:solidFill>
                      <a:prstDash val="solid"/>
                      <a:round/>
                      <a:headEnd type="none" w="med" len="med"/>
                      <a:tailEnd type="none" w="med" len="med"/>
                    </a:lnT>
                    <a:lnB w="12700" cap="flat" cmpd="sng" algn="ctr">
                      <a:solidFill>
                        <a:srgbClr val="004E4C"/>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25299367"/>
                  </a:ext>
                </a:extLst>
              </a:tr>
              <a:tr h="370840">
                <a:tc>
                  <a:txBody>
                    <a:bodyPr/>
                    <a:lstStyle/>
                    <a:p>
                      <a:pPr algn="ctr"/>
                      <a:r>
                        <a:rPr kumimoji="1" lang="en-US" altLang="ja-JP" sz="1100" dirty="0">
                          <a:solidFill>
                            <a:schemeClr val="tx1"/>
                          </a:solidFill>
                        </a:rPr>
                        <a:t>A5</a:t>
                      </a:r>
                      <a:endParaRPr kumimoji="1" lang="ja-JP" altLang="en-US" sz="1100" dirty="0">
                        <a:solidFill>
                          <a:schemeClr val="tx1"/>
                        </a:solidFill>
                      </a:endParaRPr>
                    </a:p>
                  </a:txBody>
                  <a:tcPr anchor="ctr">
                    <a:lnL w="12700" cap="flat" cmpd="sng" algn="ctr">
                      <a:solidFill>
                        <a:srgbClr val="004E4C"/>
                      </a:solidFill>
                      <a:prstDash val="solid"/>
                      <a:round/>
                      <a:headEnd type="none" w="med" len="med"/>
                      <a:tailEnd type="none" w="med" len="med"/>
                    </a:lnL>
                    <a:lnR w="12700" cap="flat" cmpd="sng" algn="ctr">
                      <a:solidFill>
                        <a:srgbClr val="004E4C"/>
                      </a:solidFill>
                      <a:prstDash val="solid"/>
                      <a:round/>
                      <a:headEnd type="none" w="med" len="med"/>
                      <a:tailEnd type="none" w="med" len="med"/>
                    </a:lnR>
                    <a:lnT w="12700" cap="flat" cmpd="sng" algn="ctr">
                      <a:solidFill>
                        <a:srgbClr val="004E4C"/>
                      </a:solidFill>
                      <a:prstDash val="solid"/>
                      <a:round/>
                      <a:headEnd type="none" w="med" len="med"/>
                      <a:tailEnd type="none" w="med" len="med"/>
                    </a:lnT>
                    <a:lnB w="12700" cap="flat" cmpd="sng" algn="ctr">
                      <a:solidFill>
                        <a:srgbClr val="004E4C"/>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000" dirty="0">
                          <a:solidFill>
                            <a:schemeClr val="tx1"/>
                          </a:solidFill>
                        </a:rPr>
                        <a:t>自治体の空間計画及び統合的な都市管理において、湿地の重要性が考慮されている。</a:t>
                      </a:r>
                    </a:p>
                  </a:txBody>
                  <a:tcPr anchor="ctr">
                    <a:lnL w="12700" cap="flat" cmpd="sng" algn="ctr">
                      <a:solidFill>
                        <a:srgbClr val="004E4C"/>
                      </a:solidFill>
                      <a:prstDash val="solid"/>
                      <a:round/>
                      <a:headEnd type="none" w="med" len="med"/>
                      <a:tailEnd type="none" w="med" len="med"/>
                    </a:lnL>
                    <a:lnR w="12700" cap="flat" cmpd="sng" algn="ctr">
                      <a:solidFill>
                        <a:srgbClr val="004E4C"/>
                      </a:solidFill>
                      <a:prstDash val="solid"/>
                      <a:round/>
                      <a:headEnd type="none" w="med" len="med"/>
                      <a:tailEnd type="none" w="med" len="med"/>
                    </a:lnR>
                    <a:lnT w="12700" cap="flat" cmpd="sng" algn="ctr">
                      <a:solidFill>
                        <a:srgbClr val="004E4C"/>
                      </a:solidFill>
                      <a:prstDash val="solid"/>
                      <a:round/>
                      <a:headEnd type="none" w="med" len="med"/>
                      <a:tailEnd type="none" w="med" len="med"/>
                    </a:lnT>
                    <a:lnB w="12700" cap="flat" cmpd="sng" algn="ctr">
                      <a:solidFill>
                        <a:srgbClr val="004E4C"/>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07553198"/>
                  </a:ext>
                </a:extLst>
              </a:tr>
              <a:tr h="370840">
                <a:tc>
                  <a:txBody>
                    <a:bodyPr/>
                    <a:lstStyle/>
                    <a:p>
                      <a:pPr algn="ctr"/>
                      <a:r>
                        <a:rPr kumimoji="1" lang="en-US" altLang="ja-JP" sz="1100" dirty="0">
                          <a:solidFill>
                            <a:schemeClr val="tx1"/>
                          </a:solidFill>
                        </a:rPr>
                        <a:t>A6</a:t>
                      </a:r>
                      <a:endParaRPr kumimoji="1" lang="ja-JP" altLang="en-US" sz="1100" dirty="0">
                        <a:solidFill>
                          <a:schemeClr val="tx1"/>
                        </a:solidFill>
                      </a:endParaRPr>
                    </a:p>
                  </a:txBody>
                  <a:tcPr anchor="ctr">
                    <a:lnL w="12700" cap="flat" cmpd="sng" algn="ctr">
                      <a:solidFill>
                        <a:srgbClr val="004E4C"/>
                      </a:solidFill>
                      <a:prstDash val="solid"/>
                      <a:round/>
                      <a:headEnd type="none" w="med" len="med"/>
                      <a:tailEnd type="none" w="med" len="med"/>
                    </a:lnL>
                    <a:lnR w="12700" cap="flat" cmpd="sng" algn="ctr">
                      <a:solidFill>
                        <a:srgbClr val="004E4C"/>
                      </a:solidFill>
                      <a:prstDash val="solid"/>
                      <a:round/>
                      <a:headEnd type="none" w="med" len="med"/>
                      <a:tailEnd type="none" w="med" len="med"/>
                    </a:lnR>
                    <a:lnT w="12700" cap="flat" cmpd="sng" algn="ctr">
                      <a:solidFill>
                        <a:srgbClr val="004E4C"/>
                      </a:solidFill>
                      <a:prstDash val="solid"/>
                      <a:round/>
                      <a:headEnd type="none" w="med" len="med"/>
                      <a:tailEnd type="none" w="med" len="med"/>
                    </a:lnT>
                    <a:lnB w="12700" cap="flat" cmpd="sng" algn="ctr">
                      <a:solidFill>
                        <a:srgbClr val="004E4C"/>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000" dirty="0">
                          <a:solidFill>
                            <a:schemeClr val="tx1"/>
                          </a:solidFill>
                        </a:rPr>
                        <a:t>地域社会が湿地の計画・管理に関与・参加している。</a:t>
                      </a:r>
                    </a:p>
                  </a:txBody>
                  <a:tcPr anchor="ctr">
                    <a:lnL w="12700" cap="flat" cmpd="sng" algn="ctr">
                      <a:solidFill>
                        <a:srgbClr val="004E4C"/>
                      </a:solidFill>
                      <a:prstDash val="solid"/>
                      <a:round/>
                      <a:headEnd type="none" w="med" len="med"/>
                      <a:tailEnd type="none" w="med" len="med"/>
                    </a:lnL>
                    <a:lnR w="12700" cap="flat" cmpd="sng" algn="ctr">
                      <a:solidFill>
                        <a:srgbClr val="004E4C"/>
                      </a:solidFill>
                      <a:prstDash val="solid"/>
                      <a:round/>
                      <a:headEnd type="none" w="med" len="med"/>
                      <a:tailEnd type="none" w="med" len="med"/>
                    </a:lnR>
                    <a:lnT w="12700" cap="flat" cmpd="sng" algn="ctr">
                      <a:solidFill>
                        <a:srgbClr val="004E4C"/>
                      </a:solidFill>
                      <a:prstDash val="solid"/>
                      <a:round/>
                      <a:headEnd type="none" w="med" len="med"/>
                      <a:tailEnd type="none" w="med" len="med"/>
                    </a:lnT>
                    <a:lnB w="12700" cap="flat" cmpd="sng" algn="ctr">
                      <a:solidFill>
                        <a:srgbClr val="004E4C"/>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17509388"/>
                  </a:ext>
                </a:extLst>
              </a:tr>
              <a:tr h="370840">
                <a:tc>
                  <a:txBody>
                    <a:bodyPr/>
                    <a:lstStyle/>
                    <a:p>
                      <a:pPr algn="ctr"/>
                      <a:r>
                        <a:rPr kumimoji="1" lang="en-US" altLang="ja-JP" sz="1100" dirty="0">
                          <a:solidFill>
                            <a:schemeClr val="tx1"/>
                          </a:solidFill>
                        </a:rPr>
                        <a:t>A7</a:t>
                      </a:r>
                      <a:endParaRPr kumimoji="1" lang="ja-JP" altLang="en-US" sz="1100" dirty="0">
                        <a:solidFill>
                          <a:schemeClr val="tx1"/>
                        </a:solidFill>
                      </a:endParaRPr>
                    </a:p>
                  </a:txBody>
                  <a:tcPr anchor="ctr">
                    <a:lnL w="12700" cap="flat" cmpd="sng" algn="ctr">
                      <a:solidFill>
                        <a:srgbClr val="004E4C"/>
                      </a:solidFill>
                      <a:prstDash val="solid"/>
                      <a:round/>
                      <a:headEnd type="none" w="med" len="med"/>
                      <a:tailEnd type="none" w="med" len="med"/>
                    </a:lnL>
                    <a:lnR w="12700" cap="flat" cmpd="sng" algn="ctr">
                      <a:solidFill>
                        <a:srgbClr val="004E4C"/>
                      </a:solidFill>
                      <a:prstDash val="solid"/>
                      <a:round/>
                      <a:headEnd type="none" w="med" len="med"/>
                      <a:tailEnd type="none" w="med" len="med"/>
                    </a:lnR>
                    <a:lnT w="12700" cap="flat" cmpd="sng" algn="ctr">
                      <a:solidFill>
                        <a:srgbClr val="004E4C"/>
                      </a:solidFill>
                      <a:prstDash val="solid"/>
                      <a:round/>
                      <a:headEnd type="none" w="med" len="med"/>
                      <a:tailEnd type="none" w="med" len="med"/>
                    </a:lnT>
                    <a:lnB w="12700" cap="flat" cmpd="sng" algn="ctr">
                      <a:solidFill>
                        <a:srgbClr val="004E4C"/>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000" dirty="0">
                          <a:solidFill>
                            <a:schemeClr val="tx1"/>
                          </a:solidFill>
                        </a:rPr>
                        <a:t>湿地に関する環境教育や情報配信、学校教育への導入等を通じて、湿地の価値に対する社会の意識を醸成し、湿地の賢明な利用を奨励している。</a:t>
                      </a:r>
                    </a:p>
                  </a:txBody>
                  <a:tcPr anchor="ctr">
                    <a:lnL w="12700" cap="flat" cmpd="sng" algn="ctr">
                      <a:solidFill>
                        <a:srgbClr val="004E4C"/>
                      </a:solidFill>
                      <a:prstDash val="solid"/>
                      <a:round/>
                      <a:headEnd type="none" w="med" len="med"/>
                      <a:tailEnd type="none" w="med" len="med"/>
                    </a:lnL>
                    <a:lnR w="12700" cap="flat" cmpd="sng" algn="ctr">
                      <a:solidFill>
                        <a:srgbClr val="004E4C"/>
                      </a:solidFill>
                      <a:prstDash val="solid"/>
                      <a:round/>
                      <a:headEnd type="none" w="med" len="med"/>
                      <a:tailEnd type="none" w="med" len="med"/>
                    </a:lnR>
                    <a:lnT w="12700" cap="flat" cmpd="sng" algn="ctr">
                      <a:solidFill>
                        <a:srgbClr val="004E4C"/>
                      </a:solidFill>
                      <a:prstDash val="solid"/>
                      <a:round/>
                      <a:headEnd type="none" w="med" len="med"/>
                      <a:tailEnd type="none" w="med" len="med"/>
                    </a:lnT>
                    <a:lnB w="12700" cap="flat" cmpd="sng" algn="ctr">
                      <a:solidFill>
                        <a:srgbClr val="004E4C"/>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24338041"/>
                  </a:ext>
                </a:extLst>
              </a:tr>
              <a:tr h="370840">
                <a:tc>
                  <a:txBody>
                    <a:bodyPr/>
                    <a:lstStyle/>
                    <a:p>
                      <a:pPr algn="ctr"/>
                      <a:r>
                        <a:rPr kumimoji="1" lang="en-US" altLang="ja-JP" sz="1100" dirty="0">
                          <a:solidFill>
                            <a:schemeClr val="tx1"/>
                          </a:solidFill>
                        </a:rPr>
                        <a:t>A8</a:t>
                      </a:r>
                      <a:endParaRPr kumimoji="1" lang="ja-JP" altLang="en-US" sz="1100" dirty="0">
                        <a:solidFill>
                          <a:schemeClr val="tx1"/>
                        </a:solidFill>
                      </a:endParaRPr>
                    </a:p>
                  </a:txBody>
                  <a:tcPr anchor="ctr">
                    <a:lnL w="12700" cap="flat" cmpd="sng" algn="ctr">
                      <a:solidFill>
                        <a:srgbClr val="004E4C"/>
                      </a:solidFill>
                      <a:prstDash val="solid"/>
                      <a:round/>
                      <a:headEnd type="none" w="med" len="med"/>
                      <a:tailEnd type="none" w="med" len="med"/>
                    </a:lnL>
                    <a:lnR w="12700" cap="flat" cmpd="sng" algn="ctr">
                      <a:solidFill>
                        <a:srgbClr val="004E4C"/>
                      </a:solidFill>
                      <a:prstDash val="solid"/>
                      <a:round/>
                      <a:headEnd type="none" w="med" len="med"/>
                      <a:tailEnd type="none" w="med" len="med"/>
                    </a:lnR>
                    <a:lnT w="12700" cap="flat" cmpd="sng" algn="ctr">
                      <a:solidFill>
                        <a:srgbClr val="004E4C"/>
                      </a:solidFill>
                      <a:prstDash val="solid"/>
                      <a:round/>
                      <a:headEnd type="none" w="med" len="med"/>
                      <a:tailEnd type="none" w="med" len="med"/>
                    </a:lnT>
                    <a:lnB w="12700" cap="flat" cmpd="sng" algn="ctr">
                      <a:solidFill>
                        <a:srgbClr val="004E4C"/>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000" dirty="0">
                          <a:solidFill>
                            <a:schemeClr val="tx1"/>
                          </a:solidFill>
                        </a:rPr>
                        <a:t>世界湿地の日（</a:t>
                      </a:r>
                      <a:r>
                        <a:rPr kumimoji="1" lang="en-US" altLang="ja-JP" sz="1000" dirty="0">
                          <a:solidFill>
                            <a:schemeClr val="tx1"/>
                          </a:solidFill>
                        </a:rPr>
                        <a:t>2</a:t>
                      </a:r>
                      <a:r>
                        <a:rPr kumimoji="1" lang="ja-JP" altLang="en-US" sz="1000" dirty="0">
                          <a:solidFill>
                            <a:schemeClr val="tx1"/>
                          </a:solidFill>
                        </a:rPr>
                        <a:t>月</a:t>
                      </a:r>
                      <a:r>
                        <a:rPr kumimoji="1" lang="en-US" altLang="ja-JP" sz="1000" dirty="0">
                          <a:solidFill>
                            <a:schemeClr val="tx1"/>
                          </a:solidFill>
                        </a:rPr>
                        <a:t>2</a:t>
                      </a:r>
                      <a:r>
                        <a:rPr kumimoji="1" lang="ja-JP" altLang="en-US" sz="1000" dirty="0">
                          <a:solidFill>
                            <a:schemeClr val="tx1"/>
                          </a:solidFill>
                        </a:rPr>
                        <a:t>日）前後でのイベントの実施を促進している。</a:t>
                      </a:r>
                    </a:p>
                  </a:txBody>
                  <a:tcPr anchor="ctr">
                    <a:lnL w="12700" cap="flat" cmpd="sng" algn="ctr">
                      <a:solidFill>
                        <a:srgbClr val="004E4C"/>
                      </a:solidFill>
                      <a:prstDash val="solid"/>
                      <a:round/>
                      <a:headEnd type="none" w="med" len="med"/>
                      <a:tailEnd type="none" w="med" len="med"/>
                    </a:lnL>
                    <a:lnR w="12700" cap="flat" cmpd="sng" algn="ctr">
                      <a:solidFill>
                        <a:srgbClr val="004E4C"/>
                      </a:solidFill>
                      <a:prstDash val="solid"/>
                      <a:round/>
                      <a:headEnd type="none" w="med" len="med"/>
                      <a:tailEnd type="none" w="med" len="med"/>
                    </a:lnR>
                    <a:lnT w="12700" cap="flat" cmpd="sng" algn="ctr">
                      <a:solidFill>
                        <a:srgbClr val="004E4C"/>
                      </a:solidFill>
                      <a:prstDash val="solid"/>
                      <a:round/>
                      <a:headEnd type="none" w="med" len="med"/>
                      <a:tailEnd type="none" w="med" len="med"/>
                    </a:lnT>
                    <a:lnB w="12700" cap="flat" cmpd="sng" algn="ctr">
                      <a:solidFill>
                        <a:srgbClr val="004E4C"/>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7355368"/>
                  </a:ext>
                </a:extLst>
              </a:tr>
              <a:tr h="370840">
                <a:tc>
                  <a:txBody>
                    <a:bodyPr/>
                    <a:lstStyle/>
                    <a:p>
                      <a:pPr algn="ctr"/>
                      <a:r>
                        <a:rPr kumimoji="1" lang="en-US" altLang="ja-JP" sz="1100" dirty="0">
                          <a:solidFill>
                            <a:schemeClr val="tx1"/>
                          </a:solidFill>
                        </a:rPr>
                        <a:t>A9</a:t>
                      </a:r>
                      <a:endParaRPr kumimoji="1" lang="ja-JP" altLang="en-US" sz="1100" dirty="0">
                        <a:solidFill>
                          <a:schemeClr val="tx1"/>
                        </a:solidFill>
                      </a:endParaRPr>
                    </a:p>
                  </a:txBody>
                  <a:tcPr anchor="ctr">
                    <a:lnL w="12700" cap="flat" cmpd="sng" algn="ctr">
                      <a:solidFill>
                        <a:srgbClr val="004E4C"/>
                      </a:solidFill>
                      <a:prstDash val="solid"/>
                      <a:round/>
                      <a:headEnd type="none" w="med" len="med"/>
                      <a:tailEnd type="none" w="med" len="med"/>
                    </a:lnL>
                    <a:lnR w="12700" cap="flat" cmpd="sng" algn="ctr">
                      <a:solidFill>
                        <a:srgbClr val="004E4C"/>
                      </a:solidFill>
                      <a:prstDash val="solid"/>
                      <a:round/>
                      <a:headEnd type="none" w="med" len="med"/>
                      <a:tailEnd type="none" w="med" len="med"/>
                    </a:lnR>
                    <a:lnT w="12700" cap="flat" cmpd="sng" algn="ctr">
                      <a:solidFill>
                        <a:srgbClr val="004E4C"/>
                      </a:solidFill>
                      <a:prstDash val="solid"/>
                      <a:round/>
                      <a:headEnd type="none" w="med" len="med"/>
                      <a:tailEnd type="none" w="med" len="med"/>
                    </a:lnT>
                    <a:lnB w="12700" cap="flat" cmpd="sng" algn="ctr">
                      <a:solidFill>
                        <a:srgbClr val="004E4C"/>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000" dirty="0"/>
                        <a:t>地域における湿地の保全や賢明な利用の</a:t>
                      </a:r>
                      <a:r>
                        <a:rPr kumimoji="1" lang="ja-JP" altLang="en-US" sz="1000" dirty="0">
                          <a:solidFill>
                            <a:schemeClr val="tx1"/>
                          </a:solidFill>
                        </a:rPr>
                        <a:t>支援・推進をする地域関係者や利害関係者、有識者等による委員会等の組織がある。</a:t>
                      </a:r>
                    </a:p>
                  </a:txBody>
                  <a:tcPr anchor="ctr">
                    <a:lnL w="12700" cap="flat" cmpd="sng" algn="ctr">
                      <a:solidFill>
                        <a:srgbClr val="004E4C"/>
                      </a:solidFill>
                      <a:prstDash val="solid"/>
                      <a:round/>
                      <a:headEnd type="none" w="med" len="med"/>
                      <a:tailEnd type="none" w="med" len="med"/>
                    </a:lnL>
                    <a:lnR w="12700" cap="flat" cmpd="sng" algn="ctr">
                      <a:solidFill>
                        <a:srgbClr val="004E4C"/>
                      </a:solidFill>
                      <a:prstDash val="solid"/>
                      <a:round/>
                      <a:headEnd type="none" w="med" len="med"/>
                      <a:tailEnd type="none" w="med" len="med"/>
                    </a:lnR>
                    <a:lnT w="12700" cap="flat" cmpd="sng" algn="ctr">
                      <a:solidFill>
                        <a:srgbClr val="004E4C"/>
                      </a:solidFill>
                      <a:prstDash val="solid"/>
                      <a:round/>
                      <a:headEnd type="none" w="med" len="med"/>
                      <a:tailEnd type="none" w="med" len="med"/>
                    </a:lnT>
                    <a:lnB w="12700" cap="flat" cmpd="sng" algn="ctr">
                      <a:solidFill>
                        <a:srgbClr val="004E4C"/>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70125921"/>
                  </a:ext>
                </a:extLst>
              </a:tr>
              <a:tr h="370840">
                <a:tc grid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bg1"/>
                          </a:solidFill>
                        </a:rPr>
                        <a:t>グループ</a:t>
                      </a:r>
                      <a:r>
                        <a:rPr kumimoji="1" lang="en-US" altLang="ja-JP" sz="1100" b="1" dirty="0">
                          <a:solidFill>
                            <a:schemeClr val="bg1"/>
                          </a:solidFill>
                        </a:rPr>
                        <a:t>B</a:t>
                      </a:r>
                      <a:r>
                        <a:rPr kumimoji="1" lang="ja-JP" altLang="en-US" sz="1100" b="1" dirty="0">
                          <a:solidFill>
                            <a:schemeClr val="bg1"/>
                          </a:solidFill>
                        </a:rPr>
                        <a:t>　相補的なアプローチ</a:t>
                      </a:r>
                    </a:p>
                  </a:txBody>
                  <a:tcPr anchor="ctr">
                    <a:lnL w="12700" cap="flat" cmpd="sng" algn="ctr">
                      <a:solidFill>
                        <a:srgbClr val="004E4C"/>
                      </a:solidFill>
                      <a:prstDash val="solid"/>
                      <a:round/>
                      <a:headEnd type="none" w="med" len="med"/>
                      <a:tailEnd type="none" w="med" len="med"/>
                    </a:lnL>
                    <a:lnR w="12700" cap="flat" cmpd="sng" algn="ctr">
                      <a:solidFill>
                        <a:srgbClr val="004E4C"/>
                      </a:solidFill>
                      <a:prstDash val="solid"/>
                      <a:round/>
                      <a:headEnd type="none" w="med" len="med"/>
                      <a:tailEnd type="none" w="med" len="med"/>
                    </a:lnR>
                    <a:lnT w="12700" cap="flat" cmpd="sng" algn="ctr">
                      <a:solidFill>
                        <a:srgbClr val="004E4C"/>
                      </a:solidFill>
                      <a:prstDash val="solid"/>
                      <a:round/>
                      <a:headEnd type="none" w="med" len="med"/>
                      <a:tailEnd type="none" w="med" len="med"/>
                    </a:lnT>
                    <a:lnB w="12700" cap="flat" cmpd="sng" algn="ctr">
                      <a:solidFill>
                        <a:srgbClr val="004E4C"/>
                      </a:solidFill>
                      <a:prstDash val="solid"/>
                      <a:round/>
                      <a:headEnd type="none" w="med" len="med"/>
                      <a:tailEnd type="none" w="med" len="med"/>
                    </a:lnB>
                    <a:lnTlToBr w="12700" cmpd="sng">
                      <a:noFill/>
                      <a:prstDash val="solid"/>
                    </a:lnTlToBr>
                    <a:lnBlToTr w="12700" cmpd="sng">
                      <a:noFill/>
                      <a:prstDash val="solid"/>
                    </a:lnBlToTr>
                    <a:solidFill>
                      <a:srgbClr val="004E4C"/>
                    </a:solidFill>
                  </a:tcPr>
                </a:tc>
                <a:tc hMerge="1">
                  <a:txBody>
                    <a:bodyPr/>
                    <a:lstStyle/>
                    <a:p>
                      <a:endParaRPr kumimoji="1" lang="ja-JP" altLang="en-US" sz="1100" dirty="0">
                        <a:solidFill>
                          <a:schemeClr val="tx1"/>
                        </a:solidFill>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1932819832"/>
                  </a:ext>
                </a:extLst>
              </a:tr>
              <a:tr h="370840">
                <a:tc>
                  <a:txBody>
                    <a:bodyPr/>
                    <a:lstStyle/>
                    <a:p>
                      <a:pPr algn="ctr"/>
                      <a:r>
                        <a:rPr kumimoji="1" lang="en-US" altLang="ja-JP" sz="1100" dirty="0">
                          <a:solidFill>
                            <a:schemeClr val="tx1"/>
                          </a:solidFill>
                        </a:rPr>
                        <a:t>B1</a:t>
                      </a:r>
                      <a:endParaRPr kumimoji="1" lang="ja-JP" altLang="en-US" sz="1100" dirty="0">
                        <a:solidFill>
                          <a:schemeClr val="tx1"/>
                        </a:solidFill>
                      </a:endParaRPr>
                    </a:p>
                  </a:txBody>
                  <a:tcPr anchor="ctr">
                    <a:lnL w="12700" cap="flat" cmpd="sng" algn="ctr">
                      <a:solidFill>
                        <a:srgbClr val="004E4C"/>
                      </a:solidFill>
                      <a:prstDash val="solid"/>
                      <a:round/>
                      <a:headEnd type="none" w="med" len="med"/>
                      <a:tailEnd type="none" w="med" len="med"/>
                    </a:lnL>
                    <a:lnR w="12700" cap="flat" cmpd="sng" algn="ctr">
                      <a:solidFill>
                        <a:srgbClr val="004E4C"/>
                      </a:solidFill>
                      <a:prstDash val="solid"/>
                      <a:round/>
                      <a:headEnd type="none" w="med" len="med"/>
                      <a:tailEnd type="none" w="med" len="med"/>
                    </a:lnR>
                    <a:lnT w="12700" cap="flat" cmpd="sng" algn="ctr">
                      <a:solidFill>
                        <a:srgbClr val="004E4C"/>
                      </a:solidFill>
                      <a:prstDash val="solid"/>
                      <a:round/>
                      <a:headEnd type="none" w="med" len="med"/>
                      <a:tailEnd type="none" w="med" len="med"/>
                    </a:lnT>
                    <a:lnB w="12700" cap="flat" cmpd="sng" algn="ctr">
                      <a:solidFill>
                        <a:srgbClr val="004E4C"/>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000" dirty="0">
                          <a:solidFill>
                            <a:schemeClr val="tx1"/>
                          </a:solidFill>
                        </a:rPr>
                        <a:t>水質及び公衆衛生基準を満たしている。</a:t>
                      </a:r>
                    </a:p>
                  </a:txBody>
                  <a:tcPr anchor="ctr">
                    <a:lnL w="12700" cap="flat" cmpd="sng" algn="ctr">
                      <a:solidFill>
                        <a:srgbClr val="004E4C"/>
                      </a:solidFill>
                      <a:prstDash val="solid"/>
                      <a:round/>
                      <a:headEnd type="none" w="med" len="med"/>
                      <a:tailEnd type="none" w="med" len="med"/>
                    </a:lnL>
                    <a:lnR w="12700" cap="flat" cmpd="sng" algn="ctr">
                      <a:solidFill>
                        <a:srgbClr val="004E4C"/>
                      </a:solidFill>
                      <a:prstDash val="solid"/>
                      <a:round/>
                      <a:headEnd type="none" w="med" len="med"/>
                      <a:tailEnd type="none" w="med" len="med"/>
                    </a:lnR>
                    <a:lnT w="12700" cap="flat" cmpd="sng" algn="ctr">
                      <a:solidFill>
                        <a:srgbClr val="004E4C"/>
                      </a:solidFill>
                      <a:prstDash val="solid"/>
                      <a:round/>
                      <a:headEnd type="none" w="med" len="med"/>
                      <a:tailEnd type="none" w="med" len="med"/>
                    </a:lnT>
                    <a:lnB w="12700" cap="flat" cmpd="sng" algn="ctr">
                      <a:solidFill>
                        <a:srgbClr val="004E4C"/>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28196059"/>
                  </a:ext>
                </a:extLst>
              </a:tr>
              <a:tr h="370840">
                <a:tc>
                  <a:txBody>
                    <a:bodyPr/>
                    <a:lstStyle/>
                    <a:p>
                      <a:pPr algn="ctr"/>
                      <a:r>
                        <a:rPr kumimoji="1" lang="en-US" altLang="ja-JP" sz="1100" dirty="0">
                          <a:solidFill>
                            <a:schemeClr val="tx1"/>
                          </a:solidFill>
                        </a:rPr>
                        <a:t>B2</a:t>
                      </a:r>
                      <a:endParaRPr kumimoji="1" lang="ja-JP" altLang="en-US" sz="1100" dirty="0">
                        <a:solidFill>
                          <a:schemeClr val="tx1"/>
                        </a:solidFill>
                      </a:endParaRPr>
                    </a:p>
                  </a:txBody>
                  <a:tcPr anchor="ctr">
                    <a:lnL w="12700" cap="flat" cmpd="sng" algn="ctr">
                      <a:solidFill>
                        <a:srgbClr val="004E4C"/>
                      </a:solidFill>
                      <a:prstDash val="solid"/>
                      <a:round/>
                      <a:headEnd type="none" w="med" len="med"/>
                      <a:tailEnd type="none" w="med" len="med"/>
                    </a:lnL>
                    <a:lnR w="12700" cap="flat" cmpd="sng" algn="ctr">
                      <a:solidFill>
                        <a:srgbClr val="004E4C"/>
                      </a:solidFill>
                      <a:prstDash val="solid"/>
                      <a:round/>
                      <a:headEnd type="none" w="med" len="med"/>
                      <a:tailEnd type="none" w="med" len="med"/>
                    </a:lnR>
                    <a:lnT w="12700" cap="flat" cmpd="sng" algn="ctr">
                      <a:solidFill>
                        <a:srgbClr val="004E4C"/>
                      </a:solidFill>
                      <a:prstDash val="solid"/>
                      <a:round/>
                      <a:headEnd type="none" w="med" len="med"/>
                      <a:tailEnd type="none" w="med" len="med"/>
                    </a:lnT>
                    <a:lnB w="12700" cap="flat" cmpd="sng" algn="ctr">
                      <a:solidFill>
                        <a:srgbClr val="004E4C"/>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000" dirty="0">
                          <a:solidFill>
                            <a:schemeClr val="tx1"/>
                          </a:solidFill>
                        </a:rPr>
                        <a:t>湿地の恩恵（供給・調整・文化・基盤サービス）が認識され、地方公共団体の計画及び政策決定において考慮されている。</a:t>
                      </a:r>
                    </a:p>
                  </a:txBody>
                  <a:tcPr anchor="ctr">
                    <a:lnL w="12700" cap="flat" cmpd="sng" algn="ctr">
                      <a:solidFill>
                        <a:srgbClr val="004E4C"/>
                      </a:solidFill>
                      <a:prstDash val="solid"/>
                      <a:round/>
                      <a:headEnd type="none" w="med" len="med"/>
                      <a:tailEnd type="none" w="med" len="med"/>
                    </a:lnL>
                    <a:lnR w="12700" cap="flat" cmpd="sng" algn="ctr">
                      <a:solidFill>
                        <a:srgbClr val="004E4C"/>
                      </a:solidFill>
                      <a:prstDash val="solid"/>
                      <a:round/>
                      <a:headEnd type="none" w="med" len="med"/>
                      <a:tailEnd type="none" w="med" len="med"/>
                    </a:lnR>
                    <a:lnT w="12700" cap="flat" cmpd="sng" algn="ctr">
                      <a:solidFill>
                        <a:srgbClr val="004E4C"/>
                      </a:solidFill>
                      <a:prstDash val="solid"/>
                      <a:round/>
                      <a:headEnd type="none" w="med" len="med"/>
                      <a:tailEnd type="none" w="med" len="med"/>
                    </a:lnT>
                    <a:lnB w="12700" cap="flat" cmpd="sng" algn="ctr">
                      <a:solidFill>
                        <a:srgbClr val="004E4C"/>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98943018"/>
                  </a:ext>
                </a:extLst>
              </a:tr>
              <a:tr h="370840">
                <a:tc>
                  <a:txBody>
                    <a:bodyPr/>
                    <a:lstStyle/>
                    <a:p>
                      <a:pPr algn="ctr"/>
                      <a:r>
                        <a:rPr kumimoji="1" lang="en-US" altLang="ja-JP" sz="1100" dirty="0">
                          <a:solidFill>
                            <a:schemeClr val="tx1"/>
                          </a:solidFill>
                        </a:rPr>
                        <a:t>B3</a:t>
                      </a:r>
                      <a:endParaRPr kumimoji="1" lang="ja-JP" altLang="en-US" sz="1100" dirty="0">
                        <a:solidFill>
                          <a:schemeClr val="tx1"/>
                        </a:solidFill>
                      </a:endParaRPr>
                    </a:p>
                  </a:txBody>
                  <a:tcPr anchor="ctr">
                    <a:lnL w="12700" cap="flat" cmpd="sng" algn="ctr">
                      <a:solidFill>
                        <a:srgbClr val="004E4C"/>
                      </a:solidFill>
                      <a:prstDash val="solid"/>
                      <a:round/>
                      <a:headEnd type="none" w="med" len="med"/>
                      <a:tailEnd type="none" w="med" len="med"/>
                    </a:lnL>
                    <a:lnR w="12700" cap="flat" cmpd="sng" algn="ctr">
                      <a:solidFill>
                        <a:srgbClr val="004E4C"/>
                      </a:solidFill>
                      <a:prstDash val="solid"/>
                      <a:round/>
                      <a:headEnd type="none" w="med" len="med"/>
                      <a:tailEnd type="none" w="med" len="med"/>
                    </a:lnR>
                    <a:lnT w="12700" cap="flat" cmpd="sng" algn="ctr">
                      <a:solidFill>
                        <a:srgbClr val="004E4C"/>
                      </a:solidFill>
                      <a:prstDash val="solid"/>
                      <a:round/>
                      <a:headEnd type="none" w="med" len="med"/>
                      <a:tailEnd type="none" w="med" len="med"/>
                    </a:lnT>
                    <a:lnB w="12700" cap="flat" cmpd="sng" algn="ctr">
                      <a:solidFill>
                        <a:srgbClr val="004E4C"/>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000" dirty="0">
                          <a:solidFill>
                            <a:schemeClr val="tx1"/>
                          </a:solidFill>
                        </a:rPr>
                        <a:t>地域社会が湿地の賢明な利用に関わり、湿地の恵みを享受している。</a:t>
                      </a:r>
                    </a:p>
                  </a:txBody>
                  <a:tcPr anchor="ctr">
                    <a:lnL w="12700" cap="flat" cmpd="sng" algn="ctr">
                      <a:solidFill>
                        <a:srgbClr val="004E4C"/>
                      </a:solidFill>
                      <a:prstDash val="solid"/>
                      <a:round/>
                      <a:headEnd type="none" w="med" len="med"/>
                      <a:tailEnd type="none" w="med" len="med"/>
                    </a:lnL>
                    <a:lnR w="12700" cap="flat" cmpd="sng" algn="ctr">
                      <a:solidFill>
                        <a:srgbClr val="004E4C"/>
                      </a:solidFill>
                      <a:prstDash val="solid"/>
                      <a:round/>
                      <a:headEnd type="none" w="med" len="med"/>
                      <a:tailEnd type="none" w="med" len="med"/>
                    </a:lnR>
                    <a:lnT w="12700" cap="flat" cmpd="sng" algn="ctr">
                      <a:solidFill>
                        <a:srgbClr val="004E4C"/>
                      </a:solidFill>
                      <a:prstDash val="solid"/>
                      <a:round/>
                      <a:headEnd type="none" w="med" len="med"/>
                      <a:tailEnd type="none" w="med" len="med"/>
                    </a:lnT>
                    <a:lnB w="12700" cap="flat" cmpd="sng" algn="ctr">
                      <a:solidFill>
                        <a:srgbClr val="004E4C"/>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87151722"/>
                  </a:ext>
                </a:extLst>
              </a:tr>
            </a:tbl>
          </a:graphicData>
        </a:graphic>
      </p:graphicFrame>
      <p:sp>
        <p:nvSpPr>
          <p:cNvPr id="4" name="スライド番号プレースホルダー 3">
            <a:extLst>
              <a:ext uri="{FF2B5EF4-FFF2-40B4-BE49-F238E27FC236}">
                <a16:creationId xmlns:a16="http://schemas.microsoft.com/office/drawing/2014/main" id="{753B80CF-B80F-88D0-80CC-5127A5D611BC}"/>
              </a:ext>
            </a:extLst>
          </p:cNvPr>
          <p:cNvSpPr>
            <a:spLocks noGrp="1"/>
          </p:cNvSpPr>
          <p:nvPr>
            <p:ph type="sldNum" sz="quarter" idx="12"/>
          </p:nvPr>
        </p:nvSpPr>
        <p:spPr>
          <a:xfrm>
            <a:off x="5118998" y="8615388"/>
            <a:ext cx="1543050" cy="486833"/>
          </a:xfrm>
        </p:spPr>
        <p:txBody>
          <a:bodyPr/>
          <a:lstStyle/>
          <a:p>
            <a:fld id="{20AFC4B6-6E84-4542-9315-8DED2D17C15A}" type="slidenum">
              <a:rPr kumimoji="1" lang="ja-JP" altLang="en-US" sz="1050" smtClean="0"/>
              <a:t>2</a:t>
            </a:fld>
            <a:endParaRPr kumimoji="1" lang="ja-JP" altLang="en-US" sz="1050" dirty="0"/>
          </a:p>
        </p:txBody>
      </p:sp>
    </p:spTree>
    <p:extLst>
      <p:ext uri="{BB962C8B-B14F-4D97-AF65-F5344CB8AC3E}">
        <p14:creationId xmlns:p14="http://schemas.microsoft.com/office/powerpoint/2010/main" val="90286543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Relationships xmlns="http://schemas.openxmlformats.org/package/2006/relationships"><Relationship Id="rId1" Target="itemProps1.xml" Type="http://schemas.openxmlformats.org/officeDocument/2006/relationships/customXmlProps"/></Relationships>
</file>

<file path=customXml/_rels/item2.xml.rels><?xml version="1.0" encoding="UTF-8" standalone="yes"?><Relationships xmlns="http://schemas.openxmlformats.org/package/2006/relationships"><Relationship Id="rId1" Target="itemProps2.xml" Type="http://schemas.openxmlformats.org/officeDocument/2006/relationships/customXmlProps"/></Relationships>
</file>

<file path=customXml/_rels/item3.xml.rels><?xml version="1.0" encoding="UTF-8" standalone="yes"?><Relationships xmlns="http://schemas.openxmlformats.org/package/2006/relationships"><Relationship Id="rId1" Target="itemProps3.xml" Type="http://schemas.openxmlformats.org/officeDocument/2006/relationships/customXmlProps"/></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C42F0983A2CA0E49B294803E9F315BA3" ma:contentTypeVersion="12" ma:contentTypeDescription="新しいドキュメントを作成します。" ma:contentTypeScope="" ma:versionID="3a58e7623eb65832ee64efe6a88a9c9e">
  <xsd:schema xmlns:xsd="http://www.w3.org/2001/XMLSchema" xmlns:xs="http://www.w3.org/2001/XMLSchema" xmlns:p="http://schemas.microsoft.com/office/2006/metadata/properties" xmlns:ns3="5ac18767-cef5-4ac1-9b81-56123d54cc38" xmlns:ns4="d4dd616d-5771-4ed6-9c19-40fa9ff8e527" targetNamespace="http://schemas.microsoft.com/office/2006/metadata/properties" ma:root="true" ma:fieldsID="2496413848dedd44627d49c0ab365d8d" ns3:_="" ns4:_="">
    <xsd:import namespace="5ac18767-cef5-4ac1-9b81-56123d54cc38"/>
    <xsd:import namespace="d4dd616d-5771-4ed6-9c19-40fa9ff8e527"/>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_activity" minOccurs="0"/>
                <xsd:element ref="ns3:MediaServiceDateTaken" minOccurs="0"/>
                <xsd:element ref="ns3:MediaServiceAutoTags" minOccurs="0"/>
                <xsd:element ref="ns3:MediaServiceGenerationTime" minOccurs="0"/>
                <xsd:element ref="ns3:MediaServiceEventHashCode" minOccurs="0"/>
                <xsd:element ref="ns3:MediaServiceObjectDetectorVersions"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ac18767-cef5-4ac1-9b81-56123d54cc3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_activity" ma:index="13" nillable="true" ma:displayName="_activity" ma:hidden="true" ma:internalName="_activity">
      <xsd:simpleType>
        <xsd:restriction base="dms:Note"/>
      </xsd:simple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bjectDetectorVersions" ma:index="18" nillable="true" ma:displayName="MediaServiceObjectDetectorVersions" ma:hidden="true" ma:indexed="true" ma:internalName="MediaServiceObjectDetectorVersions"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d4dd616d-5771-4ed6-9c19-40fa9ff8e527"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activity xmlns="5ac18767-cef5-4ac1-9b81-56123d54cc38" xsi:nil="true"/>
  </documentManagement>
</p:properties>
</file>

<file path=customXml/itemProps1.xml><?xml version="1.0" encoding="utf-8"?>
<ds:datastoreItem xmlns:ds="http://schemas.openxmlformats.org/officeDocument/2006/customXml" ds:itemID="{E4F413D4-E6DE-4FD2-89C0-C625BD6AB2F4}">
  <ds:schemaRefs>
    <ds:schemaRef ds:uri="http://schemas.microsoft.com/sharepoint/v3/contenttype/forms"/>
  </ds:schemaRefs>
</ds:datastoreItem>
</file>

<file path=customXml/itemProps2.xml><?xml version="1.0" encoding="utf-8"?>
<ds:datastoreItem xmlns:ds="http://schemas.openxmlformats.org/officeDocument/2006/customXml" ds:itemID="{2A0EBB4D-45E6-4DE3-AD9C-2E1167A6826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ac18767-cef5-4ac1-9b81-56123d54cc38"/>
    <ds:schemaRef ds:uri="d4dd616d-5771-4ed6-9c19-40fa9ff8e52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B3EEDC2-49DA-45CD-B13B-94E45AF83FBD}">
  <ds:schemaRefs>
    <ds:schemaRef ds:uri="http://schemas.microsoft.com/office/infopath/2007/PartnerControls"/>
    <ds:schemaRef ds:uri="http://schemas.microsoft.com/office/2006/metadata/properties"/>
    <ds:schemaRef ds:uri="http://schemas.microsoft.com/office/2006/documentManagement/types"/>
    <ds:schemaRef ds:uri="http://purl.org/dc/dcmitype/"/>
    <ds:schemaRef ds:uri="http://purl.org/dc/terms/"/>
    <ds:schemaRef ds:uri="5ac18767-cef5-4ac1-9b81-56123d54cc38"/>
    <ds:schemaRef ds:uri="http://schemas.openxmlformats.org/package/2006/metadata/core-properties"/>
    <ds:schemaRef ds:uri="d4dd616d-5771-4ed6-9c19-40fa9ff8e527"/>
    <ds:schemaRef ds:uri="http://www.w3.org/XML/1998/namespace"/>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Office Theme</Template>
  <Words>804</Words>
  <PresentationFormat>画面に合わせる (4:3)</PresentationFormat>
  <Paragraphs>51</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メイリオ</vt:lpstr>
      <vt:lpstr>游ゴシック</vt:lpstr>
      <vt:lpstr>Arial</vt:lpstr>
      <vt:lpstr>Calibri</vt:lpstr>
      <vt:lpstr>Office テーマ</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0x010100C42F0983A2CA0E49B294803E9F315BA3</vt:lpwstr>
  </property>
</Properties>
</file>