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50" d="100"/>
          <a:sy n="150" d="100"/>
        </p:scale>
        <p:origin x="156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../customXml/item2.xml" Type="http://schemas.openxmlformats.org/officeDocument/2006/relationships/customXml"/><Relationship Id="rId11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Relationship Id="rId9" Target="../customXml/item1.xml" Type="http://schemas.openxmlformats.org/officeDocument/2006/relationships/customXml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D5B36-7314-4F8E-9A98-ED78EA05220B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72FBF-9248-494C-93C0-A8BEFCFC8B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030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72FBF-9248-494C-93C0-A8BEFCFC8B5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27091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0" y="59401"/>
            <a:ext cx="1039455" cy="1387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6" dirty="0"/>
              <a:t>機密性○情報</a:t>
            </a: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6906078" y="1"/>
            <a:ext cx="653597" cy="1819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6" dirty="0"/>
              <a:t>○○限り</a:t>
            </a:r>
          </a:p>
        </p:txBody>
      </p:sp>
    </p:spTree>
    <p:extLst>
      <p:ext uri="{BB962C8B-B14F-4D97-AF65-F5344CB8AC3E}">
        <p14:creationId xmlns:p14="http://schemas.microsoft.com/office/powerpoint/2010/main" val="262733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002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27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10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13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16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46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22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40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383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57806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2DDDA-D0E9-49A8-AE64-4780946CB66F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02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30430" y="32928"/>
            <a:ext cx="7379368" cy="19410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75129" y="2860495"/>
            <a:ext cx="2754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２．観察された生き物</a:t>
            </a:r>
          </a:p>
          <a:p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75129" y="857309"/>
            <a:ext cx="1596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１．調査情報</a:t>
            </a:r>
          </a:p>
          <a:p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6193" y="218232"/>
            <a:ext cx="8558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ln w="12700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B0F0">
                        <a:tint val="66000"/>
                        <a:satMod val="160000"/>
                      </a:srgbClr>
                    </a:gs>
                    <a:gs pos="50000">
                      <a:srgbClr val="00B0F0">
                        <a:tint val="44500"/>
                        <a:satMod val="160000"/>
                      </a:srgbClr>
                    </a:gs>
                    <a:gs pos="100000">
                      <a:srgbClr val="00B0F0">
                        <a:tint val="23500"/>
                        <a:satMod val="160000"/>
                      </a:srgbClr>
                    </a:gs>
                  </a:gsLst>
                  <a:lin ang="5400000" scaled="1"/>
                  <a:tileRect/>
                </a:gradFill>
              </a:rPr>
              <a:t>東京湾 カニ生息一斉調査　調査シート</a:t>
            </a:r>
            <a:endParaRPr kumimoji="1" lang="ja-JP" altLang="en-US" sz="3200" b="1" dirty="0">
              <a:ln w="12700" cmpd="sng">
                <a:solidFill>
                  <a:schemeClr val="accent5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72700" y="80520"/>
            <a:ext cx="5741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accent5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とうきょう わん　</a:t>
            </a:r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200" dirty="0">
                <a:solidFill>
                  <a:schemeClr val="accent5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 せい  </a:t>
            </a:r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そく  いっ  せい  ちょうさ　　    ちょうさ</a:t>
            </a:r>
            <a:endParaRPr kumimoji="1" lang="ja-JP" altLang="en-US" sz="1200" dirty="0">
              <a:solidFill>
                <a:schemeClr val="accent5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>
            <a:off x="5941043" y="9697260"/>
            <a:ext cx="1475195" cy="933348"/>
            <a:chOff x="5958701" y="9625811"/>
            <a:chExt cx="1475195" cy="933348"/>
          </a:xfrm>
        </p:grpSpPr>
        <p:sp>
          <p:nvSpPr>
            <p:cNvPr id="66" name="アーチ 65"/>
            <p:cNvSpPr/>
            <p:nvPr/>
          </p:nvSpPr>
          <p:spPr>
            <a:xfrm rot="795969">
              <a:off x="6879294" y="10296395"/>
              <a:ext cx="299306" cy="262764"/>
            </a:xfrm>
            <a:prstGeom prst="blockArc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7" name="アーチ 66"/>
            <p:cNvSpPr/>
            <p:nvPr/>
          </p:nvSpPr>
          <p:spPr>
            <a:xfrm rot="20610470">
              <a:off x="6145203" y="10273042"/>
              <a:ext cx="299306" cy="262764"/>
            </a:xfrm>
            <a:prstGeom prst="blockArc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30" name="グループ化 29"/>
            <p:cNvGrpSpPr/>
            <p:nvPr/>
          </p:nvGrpSpPr>
          <p:grpSpPr>
            <a:xfrm>
              <a:off x="5958701" y="9625811"/>
              <a:ext cx="1475195" cy="868344"/>
              <a:chOff x="5958701" y="9625811"/>
              <a:chExt cx="1475195" cy="868344"/>
            </a:xfrm>
          </p:grpSpPr>
          <p:sp>
            <p:nvSpPr>
              <p:cNvPr id="27" name="円/楕円 26"/>
              <p:cNvSpPr/>
              <p:nvPr/>
            </p:nvSpPr>
            <p:spPr>
              <a:xfrm rot="315062">
                <a:off x="6202174" y="9852269"/>
                <a:ext cx="928377" cy="62136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" name="グループ化 1"/>
              <p:cNvGrpSpPr/>
              <p:nvPr/>
            </p:nvGrpSpPr>
            <p:grpSpPr>
              <a:xfrm>
                <a:off x="6400994" y="9665106"/>
                <a:ext cx="244714" cy="244062"/>
                <a:chOff x="4583142" y="9956291"/>
                <a:chExt cx="244714" cy="244062"/>
              </a:xfrm>
            </p:grpSpPr>
            <p:sp>
              <p:nvSpPr>
                <p:cNvPr id="28" name="円/楕円 27"/>
                <p:cNvSpPr/>
                <p:nvPr/>
              </p:nvSpPr>
              <p:spPr>
                <a:xfrm rot="19329066">
                  <a:off x="4583142" y="9956291"/>
                  <a:ext cx="244714" cy="2440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" name="円/楕円 28"/>
                <p:cNvSpPr/>
                <p:nvPr/>
              </p:nvSpPr>
              <p:spPr>
                <a:xfrm rot="19329066">
                  <a:off x="4602300" y="10001089"/>
                  <a:ext cx="159222" cy="15638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0" name="月 39"/>
              <p:cNvSpPr/>
              <p:nvPr/>
            </p:nvSpPr>
            <p:spPr>
              <a:xfrm rot="15840000">
                <a:off x="6637229" y="9914655"/>
                <a:ext cx="91125" cy="283130"/>
              </a:xfrm>
              <a:prstGeom prst="moon">
                <a:avLst>
                  <a:gd name="adj" fmla="val 1019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3" name="グループ化 42"/>
              <p:cNvGrpSpPr/>
              <p:nvPr/>
            </p:nvGrpSpPr>
            <p:grpSpPr>
              <a:xfrm rot="311019">
                <a:off x="5958701" y="9625811"/>
                <a:ext cx="415489" cy="416664"/>
                <a:chOff x="2512820" y="8947717"/>
                <a:chExt cx="717260" cy="755374"/>
              </a:xfrm>
            </p:grpSpPr>
            <p:sp>
              <p:nvSpPr>
                <p:cNvPr id="41" name="弦 40"/>
                <p:cNvSpPr/>
                <p:nvPr/>
              </p:nvSpPr>
              <p:spPr>
                <a:xfrm>
                  <a:off x="2574599" y="8990127"/>
                  <a:ext cx="650850" cy="670555"/>
                </a:xfrm>
                <a:prstGeom prst="chord">
                  <a:avLst>
                    <a:gd name="adj1" fmla="val 2279304"/>
                    <a:gd name="adj2" fmla="val 12195827"/>
                  </a:avLst>
                </a:prstGeom>
                <a:solidFill>
                  <a:schemeClr val="accent2"/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" name="弦 41"/>
                <p:cNvSpPr/>
                <p:nvPr/>
              </p:nvSpPr>
              <p:spPr>
                <a:xfrm rot="16861376" flipH="1">
                  <a:off x="2493763" y="8966774"/>
                  <a:ext cx="755374" cy="717260"/>
                </a:xfrm>
                <a:prstGeom prst="chord">
                  <a:avLst>
                    <a:gd name="adj1" fmla="val 2279304"/>
                    <a:gd name="adj2" fmla="val 12195827"/>
                  </a:avLst>
                </a:prstGeom>
                <a:solidFill>
                  <a:schemeClr val="accent2"/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" name="グループ化 43"/>
              <p:cNvGrpSpPr/>
              <p:nvPr/>
            </p:nvGrpSpPr>
            <p:grpSpPr>
              <a:xfrm rot="631165" flipH="1">
                <a:off x="7018407" y="9684458"/>
                <a:ext cx="415489" cy="416664"/>
                <a:chOff x="2512820" y="8947717"/>
                <a:chExt cx="717260" cy="755374"/>
              </a:xfrm>
            </p:grpSpPr>
            <p:sp>
              <p:nvSpPr>
                <p:cNvPr id="45" name="弦 44"/>
                <p:cNvSpPr/>
                <p:nvPr/>
              </p:nvSpPr>
              <p:spPr>
                <a:xfrm>
                  <a:off x="2574599" y="8990127"/>
                  <a:ext cx="650850" cy="670555"/>
                </a:xfrm>
                <a:prstGeom prst="chord">
                  <a:avLst>
                    <a:gd name="adj1" fmla="val 2279304"/>
                    <a:gd name="adj2" fmla="val 12195827"/>
                  </a:avLst>
                </a:prstGeom>
                <a:solidFill>
                  <a:schemeClr val="accent2"/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" name="弦 45"/>
                <p:cNvSpPr/>
                <p:nvPr/>
              </p:nvSpPr>
              <p:spPr>
                <a:xfrm rot="16861376" flipH="1">
                  <a:off x="2493763" y="8966774"/>
                  <a:ext cx="755374" cy="717260"/>
                </a:xfrm>
                <a:prstGeom prst="chord">
                  <a:avLst>
                    <a:gd name="adj1" fmla="val 2279304"/>
                    <a:gd name="adj2" fmla="val 12195827"/>
                  </a:avLst>
                </a:prstGeom>
                <a:solidFill>
                  <a:schemeClr val="accent2"/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" name="グループ化 57"/>
              <p:cNvGrpSpPr/>
              <p:nvPr/>
            </p:nvGrpSpPr>
            <p:grpSpPr>
              <a:xfrm>
                <a:off x="6765134" y="9700950"/>
                <a:ext cx="244714" cy="244062"/>
                <a:chOff x="4583142" y="9956291"/>
                <a:chExt cx="244714" cy="244062"/>
              </a:xfrm>
            </p:grpSpPr>
            <p:sp>
              <p:nvSpPr>
                <p:cNvPr id="59" name="円/楕円 58"/>
                <p:cNvSpPr/>
                <p:nvPr/>
              </p:nvSpPr>
              <p:spPr>
                <a:xfrm rot="19329066">
                  <a:off x="4583142" y="9956291"/>
                  <a:ext cx="244714" cy="2440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円/楕円 59"/>
                <p:cNvSpPr/>
                <p:nvPr/>
              </p:nvSpPr>
              <p:spPr>
                <a:xfrm rot="19329066">
                  <a:off x="4602300" y="10001089"/>
                  <a:ext cx="159222" cy="15638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" name="アーチ 2"/>
              <p:cNvSpPr/>
              <p:nvPr/>
            </p:nvSpPr>
            <p:spPr>
              <a:xfrm>
                <a:off x="6021359" y="10082138"/>
                <a:ext cx="299306" cy="262764"/>
              </a:xfrm>
              <a:prstGeom prst="blockArc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アーチ 60"/>
              <p:cNvSpPr/>
              <p:nvPr/>
            </p:nvSpPr>
            <p:spPr>
              <a:xfrm>
                <a:off x="6070543" y="10189920"/>
                <a:ext cx="299306" cy="262764"/>
              </a:xfrm>
              <a:prstGeom prst="blockArc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アーチ 63"/>
              <p:cNvSpPr/>
              <p:nvPr/>
            </p:nvSpPr>
            <p:spPr>
              <a:xfrm>
                <a:off x="7028948" y="10127081"/>
                <a:ext cx="299306" cy="262764"/>
              </a:xfrm>
              <a:prstGeom prst="blockArc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アーチ 64"/>
              <p:cNvSpPr/>
              <p:nvPr/>
            </p:nvSpPr>
            <p:spPr>
              <a:xfrm>
                <a:off x="6974745" y="10231391"/>
                <a:ext cx="299306" cy="262764"/>
              </a:xfrm>
              <a:prstGeom prst="blockArc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円/楕円 3"/>
              <p:cNvSpPr/>
              <p:nvPr/>
            </p:nvSpPr>
            <p:spPr>
              <a:xfrm>
                <a:off x="6283056" y="9912309"/>
                <a:ext cx="168294" cy="15753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shade val="30000"/>
                      <a:satMod val="115000"/>
                    </a:schemeClr>
                  </a:gs>
                  <a:gs pos="50000">
                    <a:schemeClr val="accent2">
                      <a:shade val="67500"/>
                      <a:satMod val="115000"/>
                    </a:schemeClr>
                  </a:gs>
                  <a:gs pos="100000">
                    <a:schemeClr val="accent2">
                      <a:shade val="100000"/>
                      <a:satMod val="115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円/楕円 67"/>
              <p:cNvSpPr/>
              <p:nvPr/>
            </p:nvSpPr>
            <p:spPr>
              <a:xfrm>
                <a:off x="6878183" y="9968544"/>
                <a:ext cx="168294" cy="15753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shade val="30000"/>
                      <a:satMod val="115000"/>
                    </a:schemeClr>
                  </a:gs>
                  <a:gs pos="50000">
                    <a:schemeClr val="accent2">
                      <a:shade val="67500"/>
                      <a:satMod val="115000"/>
                    </a:schemeClr>
                  </a:gs>
                  <a:gs pos="100000">
                    <a:schemeClr val="accent2">
                      <a:shade val="100000"/>
                      <a:satMod val="115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5" name="角丸四角形吹き出し 4"/>
          <p:cNvSpPr/>
          <p:nvPr/>
        </p:nvSpPr>
        <p:spPr>
          <a:xfrm>
            <a:off x="327862" y="9601960"/>
            <a:ext cx="5361939" cy="927287"/>
          </a:xfrm>
          <a:prstGeom prst="wedgeRoundRectCallout">
            <a:avLst>
              <a:gd name="adj1" fmla="val 55296"/>
              <a:gd name="adj2" fmla="val 9647"/>
              <a:gd name="adj3" fmla="val 16667"/>
            </a:avLst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8379" y="9665692"/>
            <a:ext cx="545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種類が分からないときは、「干潟ベントスフィールド図鑑（日本国際湿地保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全連合）」が参考になるよ！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（カニの名前のうしろに、この図鑑のページ数が書いてあるよ！）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裏面のスケッチ欄も使ってみてね！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6799" y="9591754"/>
            <a:ext cx="56202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しゅるい　　 わ　　　　　　　　　　　　　　　　　　　ひ  が</a:t>
            </a:r>
            <a:r>
              <a:rPr lang="ja-JP" altLang="en-US" sz="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</a:t>
            </a:r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 ず  かん　　 に  ほんこくさい しっち </a:t>
            </a:r>
            <a:r>
              <a:rPr lang="en-US" altLang="ja-JP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</a:t>
            </a:r>
            <a:endParaRPr kumimoji="1"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34779" y="795098"/>
            <a:ext cx="20436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ちょう   さ　じょう  ほう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56798" y="9870243"/>
            <a:ext cx="51390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ぜんれんごう</a:t>
            </a:r>
            <a:r>
              <a:rPr kumimoji="1"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さんこう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740717" y="9937059"/>
            <a:ext cx="513900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なまえ　　　　　　　　　　　　　</a:t>
            </a:r>
            <a:r>
              <a:rPr lang="ja-JP" altLang="en-US" sz="5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ず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かん　　　　　　 すう　  か</a:t>
            </a:r>
            <a:endParaRPr kumimoji="1" lang="ja-JP" altLang="en-US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016855"/>
              </p:ext>
            </p:extLst>
          </p:nvPr>
        </p:nvGraphicFramePr>
        <p:xfrm>
          <a:off x="450968" y="3286345"/>
          <a:ext cx="6912001" cy="6208204"/>
        </p:xfrm>
        <a:graphic>
          <a:graphicData uri="http://schemas.openxmlformats.org/drawingml/2006/table">
            <a:tbl>
              <a:tblPr/>
              <a:tblGrid>
                <a:gridCol w="1734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1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6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79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観察された生き物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発見数（見つけたらチェック！）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見つけた場所の様子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カニの特徴（大きさ、色など）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チチュウカイミドリガニ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P87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P216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6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マメコブシガニ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P86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P216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ケフサイソガニ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P93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P221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6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タカノケフサイソガニ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P93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P221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ハマガニ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P94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P222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6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アシハラガニ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P95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P222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6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アカテガニ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P96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P223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6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クロベンケイガニ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P96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P223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96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クシテガニ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P96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P223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ウモレベンケイガニ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P98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P225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6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イシガニ</a:t>
                      </a:r>
                      <a:r>
                        <a:rPr kumimoji="1" lang="ja-JP" altLang="en-US" sz="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P88</a:t>
                      </a:r>
                      <a:r>
                        <a:rPr kumimoji="1" lang="ja-JP" altLang="en-US" sz="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、</a:t>
                      </a:r>
                      <a:r>
                        <a:rPr kumimoji="1" lang="en-US" altLang="ja-JP" sz="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P217</a:t>
                      </a:r>
                      <a:r>
                        <a:rPr kumimoji="1" lang="ja-JP" altLang="en-US" sz="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96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コメツキガニ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P101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P227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チゴガニ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P101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P227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オサガニ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P103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P228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96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ヤマトオサガニ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P103</a:t>
                      </a:r>
                      <a:r>
                        <a:rPr lang="ja-JP" altLang="en-U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P229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（その他、種類が分かったカニ）</a:t>
                      </a:r>
                    </a:p>
                  </a:txBody>
                  <a:tcPr marL="8581" marR="8581" marT="8581" marB="0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種類が分からなかったカニ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匹以上（    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匹）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4" name="テキスト ボックス 83"/>
          <p:cNvSpPr txBox="1"/>
          <p:nvPr/>
        </p:nvSpPr>
        <p:spPr>
          <a:xfrm>
            <a:off x="5273111" y="3231241"/>
            <a:ext cx="189373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　　　　　　　　　   ば   しょ　　　  よう   す</a:t>
            </a:r>
            <a:endParaRPr kumimoji="1" lang="ja-JP" altLang="en-US" sz="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301075" y="3412634"/>
            <a:ext cx="189373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とくちょう　 　　おお　　　　　　　　   いろ</a:t>
            </a:r>
            <a:endParaRPr kumimoji="1" lang="ja-JP" altLang="en-US" sz="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398068" y="3666998"/>
            <a:ext cx="215974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ぴき   　　　      ひき 　　　        </a:t>
            </a:r>
            <a:r>
              <a:rPr lang="ja-JP" altLang="en-US" sz="5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びき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いじょう                  ひき</a:t>
            </a:r>
            <a:endParaRPr kumimoji="1" lang="ja-JP" altLang="en-US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121652" y="3275037"/>
            <a:ext cx="16309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はっけんすう　　 み</a:t>
            </a:r>
            <a:endParaRPr kumimoji="1"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33934" y="3274404"/>
            <a:ext cx="16309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かんさつ　　　　　    い　　 もの</a:t>
            </a:r>
            <a:endParaRPr kumimoji="1"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66071" y="9135676"/>
            <a:ext cx="549831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しゅるい　     わ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52437" y="10162174"/>
            <a:ext cx="51390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うらめん　　　　　　　　　　らん　　つか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14062" y="681000"/>
            <a:ext cx="1731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（参加者用）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815397"/>
              </p:ext>
            </p:extLst>
          </p:nvPr>
        </p:nvGraphicFramePr>
        <p:xfrm>
          <a:off x="454709" y="1307654"/>
          <a:ext cx="6908260" cy="1471396"/>
        </p:xfrm>
        <a:graphic>
          <a:graphicData uri="http://schemas.openxmlformats.org/drawingml/2006/table">
            <a:tbl>
              <a:tblPr/>
              <a:tblGrid>
                <a:gridCol w="1100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78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調査した日時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</a:t>
                      </a:r>
                      <a:r>
                        <a:rPr lang="zh-TW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 年　　 月　　 日　　　時 ～　　　時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調査した人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小学生未満　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小学生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8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天気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 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気温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晴れ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くもり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雨 　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気温　　　　℃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中学生　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高校生　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大人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8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調査した場所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8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場所の様子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砂地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泥地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ヨシ原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林、草地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真水の水路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石ころ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コンクリート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カキの間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731020" y="2811678"/>
            <a:ext cx="20436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かんさつ　　　　　　　　　　　い　　　　 もの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92132" y="1294293"/>
            <a:ext cx="16309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ちょうさ　　　  にち じ</a:t>
            </a:r>
            <a:endParaRPr kumimoji="1"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51246" y="1658156"/>
            <a:ext cx="16309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てん き　　　き おん</a:t>
            </a:r>
            <a:endParaRPr kumimoji="1"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498680" y="1298947"/>
            <a:ext cx="41876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れいわ　　       ねん　　　  がつ　　　   にち　　　　　 じ　　　　　　　    じ</a:t>
            </a:r>
            <a:endParaRPr kumimoji="1"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730833" y="1657613"/>
            <a:ext cx="41876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は　　　　　　　　　　　　　あめ　　　　　    き おん</a:t>
            </a:r>
            <a:endParaRPr kumimoji="1"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547958" y="1475811"/>
            <a:ext cx="9759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ちょうさ　　　 ひと</a:t>
            </a:r>
            <a:endParaRPr kumimoji="1"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16974" y="1301612"/>
            <a:ext cx="155445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/>
              <a:t>しょうが</a:t>
            </a:r>
            <a:r>
              <a:rPr kumimoji="1" lang="ja-JP" altLang="en-US" sz="500" dirty="0" err="1"/>
              <a:t>くせい</a:t>
            </a:r>
            <a:r>
              <a:rPr kumimoji="1" lang="ja-JP" altLang="en-US" sz="500" dirty="0"/>
              <a:t>     みまん　　 　               しょうが</a:t>
            </a:r>
            <a:r>
              <a:rPr kumimoji="1" lang="ja-JP" altLang="en-US" sz="500" dirty="0" err="1"/>
              <a:t>くせい</a:t>
            </a:r>
            <a:endParaRPr kumimoji="1" lang="ja-JP" altLang="en-US" sz="5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5555332" y="1679806"/>
            <a:ext cx="205039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/>
              <a:t>ちゅうが</a:t>
            </a:r>
            <a:r>
              <a:rPr kumimoji="1" lang="ja-JP" altLang="en-US" sz="500" dirty="0" err="1"/>
              <a:t>くせい</a:t>
            </a:r>
            <a:r>
              <a:rPr kumimoji="1" lang="ja-JP" altLang="en-US" sz="500" dirty="0"/>
              <a:t>　　　                 こうこうせい　　　　　           おとな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99446" y="2025570"/>
            <a:ext cx="16309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ちょうさ　　　  ば しょ</a:t>
            </a:r>
            <a:endParaRPr kumimoji="1"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738646" y="2386547"/>
            <a:ext cx="584966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すなち　　    どろち　　　　　　  はら　　  はやし  </a:t>
            </a:r>
            <a:r>
              <a:rPr lang="ja-JP" altLang="en-US" sz="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</a:t>
            </a:r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さち　　　 まみず　 　すいろ　　    いし　　　　　　　　　　　　　　　　　　　　       　  あいだ</a:t>
            </a:r>
            <a:endParaRPr kumimoji="1"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608637" y="2386565"/>
            <a:ext cx="16309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ばしょ　　ようす</a:t>
            </a:r>
            <a:endParaRPr kumimoji="1"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10992" y="1872033"/>
            <a:ext cx="111442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（おおよそ）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54474" y="2613753"/>
            <a:ext cx="10763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（複数可）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09B86782-EBFC-4536-AB32-A1838BE65BAD}"/>
              </a:ext>
            </a:extLst>
          </p:cNvPr>
          <p:cNvGrpSpPr/>
          <p:nvPr/>
        </p:nvGrpSpPr>
        <p:grpSpPr>
          <a:xfrm>
            <a:off x="6248046" y="10385263"/>
            <a:ext cx="804308" cy="252001"/>
            <a:chOff x="6279945" y="10490855"/>
            <a:chExt cx="923521" cy="286118"/>
          </a:xfrm>
        </p:grpSpPr>
        <p:sp>
          <p:nvSpPr>
            <p:cNvPr id="81" name="アーチ 80">
              <a:extLst>
                <a:ext uri="{FF2B5EF4-FFF2-40B4-BE49-F238E27FC236}">
                  <a16:creationId xmlns:a16="http://schemas.microsoft.com/office/drawing/2014/main" id="{EA8C4D7A-2A4C-4D8C-B37F-1CF82075514B}"/>
                </a:ext>
              </a:extLst>
            </p:cNvPr>
            <p:cNvSpPr/>
            <p:nvPr/>
          </p:nvSpPr>
          <p:spPr>
            <a:xfrm rot="2100000">
              <a:off x="6904160" y="10514209"/>
              <a:ext cx="299306" cy="262764"/>
            </a:xfrm>
            <a:prstGeom prst="blockArc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85" name="アーチ 84">
              <a:extLst>
                <a:ext uri="{FF2B5EF4-FFF2-40B4-BE49-F238E27FC236}">
                  <a16:creationId xmlns:a16="http://schemas.microsoft.com/office/drawing/2014/main" id="{5104092D-ED48-4D9E-9219-A7DB66BCEA09}"/>
                </a:ext>
              </a:extLst>
            </p:cNvPr>
            <p:cNvSpPr/>
            <p:nvPr/>
          </p:nvSpPr>
          <p:spPr>
            <a:xfrm rot="19740000">
              <a:off x="6279945" y="10490855"/>
              <a:ext cx="299306" cy="262764"/>
            </a:xfrm>
            <a:prstGeom prst="blockArc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424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37302" y="3164366"/>
            <a:ext cx="5964072" cy="427174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396589"/>
              </p:ext>
            </p:extLst>
          </p:nvPr>
        </p:nvGraphicFramePr>
        <p:xfrm>
          <a:off x="837302" y="1692800"/>
          <a:ext cx="5964072" cy="10380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5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8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カニの名前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気に入ったポイント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712838" y="1692800"/>
            <a:ext cx="6618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  まえ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33421" y="2237976"/>
            <a:ext cx="66185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　  い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05822" y="3210592"/>
            <a:ext cx="24303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 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ここに絵を書いてね 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96704" y="3132078"/>
            <a:ext cx="10545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え　　　か</a:t>
            </a:r>
          </a:p>
        </p:txBody>
      </p:sp>
      <p:sp>
        <p:nvSpPr>
          <p:cNvPr id="14" name="アーチ 13"/>
          <p:cNvSpPr/>
          <p:nvPr/>
        </p:nvSpPr>
        <p:spPr>
          <a:xfrm rot="20804031" flipH="1">
            <a:off x="556075" y="1175467"/>
            <a:ext cx="299306" cy="262764"/>
          </a:xfrm>
          <a:prstGeom prst="blockArc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アーチ 14"/>
          <p:cNvSpPr/>
          <p:nvPr/>
        </p:nvSpPr>
        <p:spPr>
          <a:xfrm rot="989530" flipH="1">
            <a:off x="1290166" y="1152114"/>
            <a:ext cx="299306" cy="262764"/>
          </a:xfrm>
          <a:prstGeom prst="blockArc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 rot="21284938" flipH="1">
            <a:off x="604124" y="731341"/>
            <a:ext cx="928377" cy="621365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/>
          <p:cNvGrpSpPr/>
          <p:nvPr/>
        </p:nvGrpSpPr>
        <p:grpSpPr>
          <a:xfrm flipH="1">
            <a:off x="1088967" y="544178"/>
            <a:ext cx="244714" cy="244062"/>
            <a:chOff x="4583142" y="9956291"/>
            <a:chExt cx="244714" cy="244062"/>
          </a:xfrm>
        </p:grpSpPr>
        <p:sp>
          <p:nvSpPr>
            <p:cNvPr id="35" name="円/楕円 34"/>
            <p:cNvSpPr/>
            <p:nvPr/>
          </p:nvSpPr>
          <p:spPr>
            <a:xfrm rot="19329066">
              <a:off x="4583142" y="9956291"/>
              <a:ext cx="244714" cy="2440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 rot="19329066">
              <a:off x="4602300" y="10001089"/>
              <a:ext cx="159222" cy="156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 rot="21288981" flipH="1">
            <a:off x="1360485" y="504883"/>
            <a:ext cx="415489" cy="416664"/>
            <a:chOff x="2512820" y="8947717"/>
            <a:chExt cx="717260" cy="755374"/>
          </a:xfrm>
          <a:solidFill>
            <a:schemeClr val="bg2">
              <a:lumMod val="75000"/>
            </a:schemeClr>
          </a:solidFill>
        </p:grpSpPr>
        <p:sp>
          <p:nvSpPr>
            <p:cNvPr id="33" name="弦 32"/>
            <p:cNvSpPr/>
            <p:nvPr/>
          </p:nvSpPr>
          <p:spPr>
            <a:xfrm>
              <a:off x="2574599" y="8990127"/>
              <a:ext cx="650850" cy="670555"/>
            </a:xfrm>
            <a:prstGeom prst="chord">
              <a:avLst>
                <a:gd name="adj1" fmla="val 2279304"/>
                <a:gd name="adj2" fmla="val 1219582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弦 33"/>
            <p:cNvSpPr/>
            <p:nvPr/>
          </p:nvSpPr>
          <p:spPr>
            <a:xfrm rot="16861376" flipH="1">
              <a:off x="2493763" y="8966774"/>
              <a:ext cx="755374" cy="717260"/>
            </a:xfrm>
            <a:prstGeom prst="chord">
              <a:avLst>
                <a:gd name="adj1" fmla="val 2279304"/>
                <a:gd name="adj2" fmla="val 1219582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 rot="20968835">
            <a:off x="300779" y="563530"/>
            <a:ext cx="415489" cy="416664"/>
            <a:chOff x="2512820" y="8947717"/>
            <a:chExt cx="717260" cy="755374"/>
          </a:xfrm>
          <a:solidFill>
            <a:schemeClr val="bg2">
              <a:lumMod val="75000"/>
            </a:schemeClr>
          </a:solidFill>
        </p:grpSpPr>
        <p:sp>
          <p:nvSpPr>
            <p:cNvPr id="31" name="弦 30"/>
            <p:cNvSpPr/>
            <p:nvPr/>
          </p:nvSpPr>
          <p:spPr>
            <a:xfrm>
              <a:off x="2574599" y="8990127"/>
              <a:ext cx="650850" cy="670555"/>
            </a:xfrm>
            <a:prstGeom prst="chord">
              <a:avLst>
                <a:gd name="adj1" fmla="val 2279304"/>
                <a:gd name="adj2" fmla="val 1219582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弦 31"/>
            <p:cNvSpPr/>
            <p:nvPr/>
          </p:nvSpPr>
          <p:spPr>
            <a:xfrm rot="16861376" flipH="1">
              <a:off x="2493763" y="8966774"/>
              <a:ext cx="755374" cy="717260"/>
            </a:xfrm>
            <a:prstGeom prst="chord">
              <a:avLst>
                <a:gd name="adj1" fmla="val 2279304"/>
                <a:gd name="adj2" fmla="val 1219582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/>
          <p:cNvGrpSpPr/>
          <p:nvPr/>
        </p:nvGrpSpPr>
        <p:grpSpPr>
          <a:xfrm flipH="1">
            <a:off x="724827" y="580022"/>
            <a:ext cx="244714" cy="244062"/>
            <a:chOff x="4583142" y="9956291"/>
            <a:chExt cx="244714" cy="244062"/>
          </a:xfrm>
        </p:grpSpPr>
        <p:sp>
          <p:nvSpPr>
            <p:cNvPr id="29" name="円/楕円 28"/>
            <p:cNvSpPr/>
            <p:nvPr/>
          </p:nvSpPr>
          <p:spPr>
            <a:xfrm rot="19329066">
              <a:off x="4583142" y="9956291"/>
              <a:ext cx="244714" cy="2440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 rot="19329066">
              <a:off x="4602300" y="10001089"/>
              <a:ext cx="159222" cy="156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アーチ 22"/>
          <p:cNvSpPr/>
          <p:nvPr/>
        </p:nvSpPr>
        <p:spPr>
          <a:xfrm flipH="1">
            <a:off x="1414010" y="961210"/>
            <a:ext cx="299306" cy="262764"/>
          </a:xfrm>
          <a:prstGeom prst="blockArc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アーチ 23"/>
          <p:cNvSpPr/>
          <p:nvPr/>
        </p:nvSpPr>
        <p:spPr>
          <a:xfrm flipH="1">
            <a:off x="1364826" y="1068992"/>
            <a:ext cx="299306" cy="262764"/>
          </a:xfrm>
          <a:prstGeom prst="blockArc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アーチ 24"/>
          <p:cNvSpPr/>
          <p:nvPr/>
        </p:nvSpPr>
        <p:spPr>
          <a:xfrm flipH="1">
            <a:off x="406421" y="1006153"/>
            <a:ext cx="299306" cy="262764"/>
          </a:xfrm>
          <a:prstGeom prst="blockArc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アーチ 25"/>
          <p:cNvSpPr/>
          <p:nvPr/>
        </p:nvSpPr>
        <p:spPr>
          <a:xfrm flipH="1">
            <a:off x="460624" y="1110463"/>
            <a:ext cx="299306" cy="262764"/>
          </a:xfrm>
          <a:prstGeom prst="blockArc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円/楕円 26"/>
          <p:cNvSpPr/>
          <p:nvPr/>
        </p:nvSpPr>
        <p:spPr>
          <a:xfrm flipH="1">
            <a:off x="1283325" y="791381"/>
            <a:ext cx="168294" cy="15753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 flipH="1">
            <a:off x="688198" y="847616"/>
            <a:ext cx="168294" cy="15753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弦 37"/>
          <p:cNvSpPr/>
          <p:nvPr/>
        </p:nvSpPr>
        <p:spPr>
          <a:xfrm rot="19249773">
            <a:off x="945149" y="717791"/>
            <a:ext cx="222250" cy="235692"/>
          </a:xfrm>
          <a:prstGeom prst="chord">
            <a:avLst>
              <a:gd name="adj1" fmla="val 2700000"/>
              <a:gd name="adj2" fmla="val 1198770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角丸四角形吹き出し 42"/>
          <p:cNvSpPr/>
          <p:nvPr/>
        </p:nvSpPr>
        <p:spPr>
          <a:xfrm>
            <a:off x="2298489" y="455180"/>
            <a:ext cx="4650951" cy="549966"/>
          </a:xfrm>
          <a:prstGeom prst="wedgeRoundRectCallout">
            <a:avLst>
              <a:gd name="adj1" fmla="val -57628"/>
              <a:gd name="adj2" fmla="val 30240"/>
              <a:gd name="adj3" fmla="val 16667"/>
            </a:avLst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415264" y="562369"/>
            <a:ext cx="4859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もし気に入ったカニがいたら、スケッチしてみよう！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822449" y="485909"/>
            <a:ext cx="20574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　　　 い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945470"/>
              </p:ext>
            </p:extLst>
          </p:nvPr>
        </p:nvGraphicFramePr>
        <p:xfrm>
          <a:off x="556074" y="8350488"/>
          <a:ext cx="6521450" cy="2140106"/>
        </p:xfrm>
        <a:graphic>
          <a:graphicData uri="http://schemas.openxmlformats.org/drawingml/2006/table">
            <a:tbl>
              <a:tblPr/>
              <a:tblGrid>
                <a:gridCol w="1531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9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6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ご参加者のご年齢</a:t>
                      </a:r>
                    </a:p>
                  </a:txBody>
                  <a:tcPr marL="9177" marR="9177" marT="91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□～１９歳　□２０～２９歳　□３０～３９歳　□４０～４９歳　□５０～５９歳　□６０歳～</a:t>
                      </a:r>
                    </a:p>
                  </a:txBody>
                  <a:tcPr marL="9177" marR="9177" marT="91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お住まいの地域</a:t>
                      </a:r>
                    </a:p>
                  </a:txBody>
                  <a:tcPr marL="9177" marR="9177" marT="91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□東京都　□埼玉県　□千葉県　□神奈川県　□その他（　　　　　　　　）</a:t>
                      </a:r>
                    </a:p>
                  </a:txBody>
                  <a:tcPr marL="9177" marR="9177" marT="91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ご参加のきっかけ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（複数回答可）</a:t>
                      </a:r>
                    </a:p>
                  </a:txBody>
                  <a:tcPr marL="9177" marR="9177" marT="91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□ホームページ　□知人　□雑誌・チラシ　□ＳＮＳ　□その他（　　　　　　　　　）</a:t>
                      </a:r>
                    </a:p>
                  </a:txBody>
                  <a:tcPr marL="9177" marR="9177" marT="91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12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今回のカニ一斉調査の</a:t>
                      </a:r>
                      <a:b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満足度</a:t>
                      </a:r>
                    </a:p>
                  </a:txBody>
                  <a:tcPr marL="9177" marR="9177" marT="91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□大変よかった　□ややよかった　□普通　□ややよくなかった　□よくなかった</a:t>
                      </a:r>
                    </a:p>
                  </a:txBody>
                  <a:tcPr marL="9177" marR="9177" marT="91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67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その他、ご意見・</a:t>
                      </a:r>
                      <a:b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ご感想、改善点など</a:t>
                      </a:r>
                      <a:b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お聞かせください</a:t>
                      </a:r>
                    </a:p>
                  </a:txBody>
                  <a:tcPr marL="9177" marR="9177" marT="91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177" marR="9177" marT="91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-104775" y="7852755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～・～・～・ご参加されたカニ生息一斉調査についてアンケートにご協力ください～・～・～・</a:t>
            </a:r>
          </a:p>
          <a:p>
            <a:endParaRPr kumimoji="1" lang="ja-JP" altLang="en-US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930280D5-1C95-47CA-A367-4F5DD54B949C}"/>
              </a:ext>
            </a:extLst>
          </p:cNvPr>
          <p:cNvGrpSpPr/>
          <p:nvPr/>
        </p:nvGrpSpPr>
        <p:grpSpPr>
          <a:xfrm>
            <a:off x="671500" y="1212292"/>
            <a:ext cx="800208" cy="225571"/>
            <a:chOff x="613024" y="1253140"/>
            <a:chExt cx="1045500" cy="272487"/>
          </a:xfrm>
        </p:grpSpPr>
        <p:sp>
          <p:nvSpPr>
            <p:cNvPr id="37" name="アーチ 36">
              <a:extLst>
                <a:ext uri="{FF2B5EF4-FFF2-40B4-BE49-F238E27FC236}">
                  <a16:creationId xmlns:a16="http://schemas.microsoft.com/office/drawing/2014/main" id="{5A03AD8E-FF56-4E1E-B9FC-0F371E85203C}"/>
                </a:ext>
              </a:extLst>
            </p:cNvPr>
            <p:cNvSpPr/>
            <p:nvPr/>
          </p:nvSpPr>
          <p:spPr>
            <a:xfrm rot="1620000" flipH="1">
              <a:off x="1359219" y="1253140"/>
              <a:ext cx="299305" cy="262765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9" name="アーチ 38">
              <a:extLst>
                <a:ext uri="{FF2B5EF4-FFF2-40B4-BE49-F238E27FC236}">
                  <a16:creationId xmlns:a16="http://schemas.microsoft.com/office/drawing/2014/main" id="{D35C9B58-3ED1-447C-9A56-1D02000D22C8}"/>
                </a:ext>
              </a:extLst>
            </p:cNvPr>
            <p:cNvSpPr/>
            <p:nvPr/>
          </p:nvSpPr>
          <p:spPr>
            <a:xfrm rot="19140000" flipH="1">
              <a:off x="613024" y="1262863"/>
              <a:ext cx="299306" cy="262764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1E209E8-55DE-4E18-88D0-68478DA64C3A}"/>
              </a:ext>
            </a:extLst>
          </p:cNvPr>
          <p:cNvSpPr txBox="1"/>
          <p:nvPr/>
        </p:nvSpPr>
        <p:spPr>
          <a:xfrm>
            <a:off x="1032630" y="7456391"/>
            <a:ext cx="576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提出されたスケッチの一部は報告書「東京湾環境一斉調査の結果」に掲載されます。</a:t>
            </a:r>
          </a:p>
        </p:txBody>
      </p:sp>
    </p:spTree>
    <p:extLst>
      <p:ext uri="{BB962C8B-B14F-4D97-AF65-F5344CB8AC3E}">
        <p14:creationId xmlns:p14="http://schemas.microsoft.com/office/powerpoint/2010/main" val="2577364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1465F583-9C62-40D4-AB7F-03953F950F74}" vid="{126184B1-FDAA-4C90-8D9B-C4C35CF54E3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4725D33E5016640ADF24C88903A8A33" ma:contentTypeVersion="13" ma:contentTypeDescription="新しいドキュメントを作成します。" ma:contentTypeScope="" ma:versionID="8949861d0218b4b414ec87ce667f7112">
  <xsd:schema xmlns:xsd="http://www.w3.org/2001/XMLSchema" xmlns:xs="http://www.w3.org/2001/XMLSchema" xmlns:p="http://schemas.microsoft.com/office/2006/metadata/properties" xmlns:ns2="9ad23946-ad32-4fc5-bf14-0b1b55d7b50e" xmlns:ns3="85ec59af-1a16-40a0-b163-384e34c79a5c" targetNamespace="http://schemas.microsoft.com/office/2006/metadata/properties" ma:root="true" ma:fieldsID="9306bfd27032f497d57759de7498d57e" ns2:_="" ns3:_="">
    <xsd:import namespace="9ad23946-ad32-4fc5-bf14-0b1b55d7b50e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23946-ad32-4fc5-bf14-0b1b55d7b50e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ba57bb0-6321-4c99-a6fd-1fae7eb475bc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d23946-ad32-4fc5-bf14-0b1b55d7b50e">
      <Terms xmlns="http://schemas.microsoft.com/office/infopath/2007/PartnerControls"/>
    </lcf76f155ced4ddcb4097134ff3c332f>
    <TaxCatchAll xmlns="85ec59af-1a16-40a0-b163-384e34c79a5c" xsi:nil="true"/>
    <_x4f5c__x6210__x65e5__x6642_ xmlns="9ad23946-ad32-4fc5-bf14-0b1b55d7b50e" xsi:nil="true"/>
  </documentManagement>
</p:properties>
</file>

<file path=customXml/itemProps1.xml><?xml version="1.0" encoding="utf-8"?>
<ds:datastoreItem xmlns:ds="http://schemas.openxmlformats.org/officeDocument/2006/customXml" ds:itemID="{752CC66B-9E2E-4804-A5A6-17DD97E98957}"/>
</file>

<file path=customXml/itemProps2.xml><?xml version="1.0" encoding="utf-8"?>
<ds:datastoreItem xmlns:ds="http://schemas.openxmlformats.org/officeDocument/2006/customXml" ds:itemID="{441F9DCE-ADB2-43C5-9B36-6E1206D61213}"/>
</file>

<file path=customXml/itemProps3.xml><?xml version="1.0" encoding="utf-8"?>
<ds:datastoreItem xmlns:ds="http://schemas.openxmlformats.org/officeDocument/2006/customXml" ds:itemID="{3D90C32A-4111-48F4-A61C-B9C160EF6474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612</Words>
  <PresentationFormat>ユーザー設定</PresentationFormat>
  <Paragraphs>107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0x01010084725D33E5016640ADF24C88903A8A33</vt:lpwstr>
  </property>
</Properties>
</file>