
<file path=[Content_Types].xml><?xml version="1.0" encoding="utf-8"?>
<Types xmlns="http://schemas.openxmlformats.org/package/2006/content-types">
  <Default ContentType="application/vnd.openxmlformats-officedocument.oleObject" Extension="bin"/>
  <Default ContentType="image/x-emf" Extension="em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4"/>
  </p:sldMasterIdLst>
  <p:notesMasterIdLst>
    <p:notesMasterId r:id="rId10"/>
  </p:notesMasterIdLst>
  <p:handoutMasterIdLst>
    <p:handoutMasterId r:id="rId11"/>
  </p:handoutMasterIdLst>
  <p:sldIdLst>
    <p:sldId id="443" r:id="rId5"/>
    <p:sldId id="494" r:id="rId6"/>
    <p:sldId id="489" r:id="rId7"/>
    <p:sldId id="490" r:id="rId8"/>
    <p:sldId id="491" r:id="rId9"/>
  </p:sldIdLst>
  <p:sldSz cx="9144000" cy="6858000" type="screen4x3"/>
  <p:notesSz cx="6807200" cy="9939338"/>
  <p:custDataLst>
    <p:tags r:id="rId12"/>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3114"/>
    <a:srgbClr val="FF7C80"/>
    <a:srgbClr val="009999"/>
    <a:srgbClr val="009380"/>
    <a:srgbClr val="FF9999"/>
    <a:srgbClr val="CCCCFF"/>
    <a:srgbClr val="FF5050"/>
    <a:srgbClr val="7030A0"/>
    <a:srgbClr val="6666FF"/>
    <a:srgbClr val="8064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3026" autoAdjust="0"/>
  </p:normalViewPr>
  <p:slideViewPr>
    <p:cSldViewPr>
      <p:cViewPr varScale="1">
        <p:scale>
          <a:sx n="76" d="100"/>
          <a:sy n="76" d="100"/>
        </p:scale>
        <p:origin x="876" y="80"/>
      </p:cViewPr>
      <p:guideLst>
        <p:guide orient="horz" pos="4320"/>
        <p:guide pos="2880"/>
      </p:guideLst>
    </p:cSldViewPr>
  </p:slideViewPr>
  <p:notesTextViewPr>
    <p:cViewPr>
      <p:scale>
        <a:sx n="75" d="100"/>
        <a:sy n="75" d="100"/>
      </p:scale>
      <p:origin x="0" y="0"/>
    </p:cViewPr>
  </p:notesTextViewPr>
  <p:sorterViewPr>
    <p:cViewPr varScale="1">
      <p:scale>
        <a:sx n="100" d="100"/>
        <a:sy n="100" d="100"/>
      </p:scale>
      <p:origin x="0" y="0"/>
    </p:cViewPr>
  </p:sorterViewPr>
  <p:notesViewPr>
    <p:cSldViewPr>
      <p:cViewPr varScale="1">
        <p:scale>
          <a:sx n="47" d="100"/>
          <a:sy n="47" d="100"/>
        </p:scale>
        <p:origin x="1676" y="60"/>
      </p:cViewPr>
      <p:guideLst/>
    </p:cSldViewPr>
  </p:notes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notesMasters/notesMaster1.xml" Type="http://schemas.openxmlformats.org/officeDocument/2006/relationships/notesMaster"/><Relationship Id="rId11" Target="handoutMasters/handoutMaster1.xml" Type="http://schemas.openxmlformats.org/officeDocument/2006/relationships/handoutMaster"/><Relationship Id="rId12" Target="tags/tag1.xml" Type="http://schemas.openxmlformats.org/officeDocument/2006/relationships/tags"/><Relationship Id="rId13" Target="commentAuthors.xml" Type="http://schemas.openxmlformats.org/officeDocument/2006/relationships/commentAuthors"/><Relationship Id="rId14" Target="presProps.xml" Type="http://schemas.openxmlformats.org/officeDocument/2006/relationships/presProps"/><Relationship Id="rId15" Target="viewProps.xml" Type="http://schemas.openxmlformats.org/officeDocument/2006/relationships/viewProps"/><Relationship Id="rId16" Target="theme/theme1.xml" Type="http://schemas.openxmlformats.org/officeDocument/2006/relationships/theme"/><Relationship Id="rId17" Target="tableStyles.xml" Type="http://schemas.openxmlformats.org/officeDocument/2006/relationships/tableStyles"/><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76C2088D-E905-408D-99CE-4840112B45B7}"/>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FB79944-E244-4FFD-A551-5250359638D6}"/>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69825F6-4382-4A0B-B0D4-C7B9F67BE565}" type="datetimeFigureOut">
              <a:rPr kumimoji="1" lang="ja-JP" altLang="en-US" smtClean="0"/>
              <a:t>2023/3/17</a:t>
            </a:fld>
            <a:endParaRPr kumimoji="1" lang="ja-JP" altLang="en-US"/>
          </a:p>
        </p:txBody>
      </p:sp>
      <p:sp>
        <p:nvSpPr>
          <p:cNvPr id="4" name="フッター プレースホルダー 3">
            <a:extLst>
              <a:ext uri="{FF2B5EF4-FFF2-40B4-BE49-F238E27FC236}">
                <a16:creationId xmlns:a16="http://schemas.microsoft.com/office/drawing/2014/main" id="{D703A844-94E0-4D13-9867-0FBC615385A7}"/>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BDC23B91-2CD0-4099-AE1C-8CD423EC892B}"/>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11BFB9C4-A756-4261-8280-1EA329BA07CD}" type="slidenum">
              <a:rPr kumimoji="1" lang="ja-JP" altLang="en-US" smtClean="0"/>
              <a:t>‹#›</a:t>
            </a:fld>
            <a:endParaRPr kumimoji="1" lang="ja-JP" altLang="en-US"/>
          </a:p>
        </p:txBody>
      </p:sp>
    </p:spTree>
    <p:extLst>
      <p:ext uri="{BB962C8B-B14F-4D97-AF65-F5344CB8AC3E}">
        <p14:creationId xmlns:p14="http://schemas.microsoft.com/office/powerpoint/2010/main" val="27665466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2"/>
            <a:ext cx="2949786" cy="498693"/>
          </a:xfrm>
          <a:prstGeom prst="rect">
            <a:avLst/>
          </a:prstGeom>
        </p:spPr>
        <p:txBody>
          <a:bodyPr vert="horz" lIns="91409" tIns="45702" rIns="91409" bIns="4570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2"/>
            <a:ext cx="2949786" cy="498693"/>
          </a:xfrm>
          <a:prstGeom prst="rect">
            <a:avLst/>
          </a:prstGeom>
        </p:spPr>
        <p:txBody>
          <a:bodyPr vert="horz" lIns="91409" tIns="45702" rIns="91409" bIns="45702" rtlCol="0"/>
          <a:lstStyle>
            <a:lvl1pPr algn="r">
              <a:defRPr sz="1200"/>
            </a:lvl1pPr>
          </a:lstStyle>
          <a:p>
            <a:fld id="{44E0757E-735D-4571-BF39-F1EB2752B242}" type="datetimeFigureOut">
              <a:rPr kumimoji="1" lang="ja-JP" altLang="en-US" smtClean="0"/>
              <a:t>2023/3/17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09" tIns="45702" rIns="91409" bIns="4570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09" tIns="45702" rIns="91409" bIns="4570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647"/>
            <a:ext cx="2949786" cy="498692"/>
          </a:xfrm>
          <a:prstGeom prst="rect">
            <a:avLst/>
          </a:prstGeom>
        </p:spPr>
        <p:txBody>
          <a:bodyPr vert="horz" lIns="91409" tIns="45702" rIns="91409" bIns="4570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7"/>
            <a:ext cx="2949786" cy="498692"/>
          </a:xfrm>
          <a:prstGeom prst="rect">
            <a:avLst/>
          </a:prstGeom>
        </p:spPr>
        <p:txBody>
          <a:bodyPr vert="horz" lIns="91409" tIns="45702" rIns="91409" bIns="45702" rtlCol="0" anchor="b"/>
          <a:lstStyle>
            <a:lvl1pPr algn="r">
              <a:defRPr sz="1200"/>
            </a:lvl1pPr>
          </a:lstStyle>
          <a:p>
            <a:fld id="{0ECBB0AC-C42F-4F25-8218-A3A993FD9EE2}" type="slidenum">
              <a:rPr kumimoji="1" lang="ja-JP" altLang="en-US" smtClean="0"/>
              <a:t>‹#›</a:t>
            </a:fld>
            <a:endParaRPr kumimoji="1" lang="ja-JP" altLang="en-US"/>
          </a:p>
        </p:txBody>
      </p:sp>
    </p:spTree>
    <p:extLst>
      <p:ext uri="{BB962C8B-B14F-4D97-AF65-F5344CB8AC3E}">
        <p14:creationId xmlns:p14="http://schemas.microsoft.com/office/powerpoint/2010/main" val="9708458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495">
              <a:defRPr/>
            </a:pPr>
            <a:fld id="{0ECBB0AC-C42F-4F25-8218-A3A993FD9EE2}" type="slidenum">
              <a:rPr lang="ja-JP" altLang="en-US">
                <a:solidFill>
                  <a:prstClr val="black"/>
                </a:solidFill>
                <a:latin typeface="游ゴシック"/>
                <a:ea typeface="游ゴシック" panose="020B0400000000000000" pitchFamily="50" charset="-128"/>
              </a:rPr>
              <a:pPr defTabSz="946495">
                <a:defRPr/>
              </a:pPr>
              <a:t>0</a:t>
            </a:fld>
            <a:endParaRPr lang="ja-JP" altLang="en-US">
              <a:solidFill>
                <a:prstClr val="black"/>
              </a:solidFill>
              <a:latin typeface="游ゴシック"/>
              <a:ea typeface="游ゴシック" panose="020B0400000000000000" pitchFamily="50" charset="-128"/>
            </a:endParaRPr>
          </a:p>
        </p:txBody>
      </p:sp>
    </p:spTree>
    <p:extLst>
      <p:ext uri="{BB962C8B-B14F-4D97-AF65-F5344CB8AC3E}">
        <p14:creationId xmlns:p14="http://schemas.microsoft.com/office/powerpoint/2010/main" val="3692951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46495">
              <a:defRPr/>
            </a:pPr>
            <a:fld id="{0ECBB0AC-C42F-4F25-8218-A3A993FD9EE2}" type="slidenum">
              <a:rPr lang="ja-JP" altLang="en-US">
                <a:solidFill>
                  <a:prstClr val="black"/>
                </a:solidFill>
                <a:latin typeface="游ゴシック"/>
                <a:ea typeface="游ゴシック" panose="020B0400000000000000" pitchFamily="50" charset="-128"/>
              </a:rPr>
              <a:pPr defTabSz="946495">
                <a:defRPr/>
              </a:pPr>
              <a:t>1</a:t>
            </a:fld>
            <a:endParaRPr lang="ja-JP" altLang="en-US">
              <a:solidFill>
                <a:prstClr val="black"/>
              </a:solidFill>
              <a:latin typeface="游ゴシック"/>
              <a:ea typeface="游ゴシック" panose="020B0400000000000000" pitchFamily="50" charset="-128"/>
            </a:endParaRPr>
          </a:p>
        </p:txBody>
      </p:sp>
    </p:spTree>
    <p:extLst>
      <p:ext uri="{BB962C8B-B14F-4D97-AF65-F5344CB8AC3E}">
        <p14:creationId xmlns:p14="http://schemas.microsoft.com/office/powerpoint/2010/main" val="3813495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CBB0AC-C42F-4F25-8218-A3A993FD9EE2}"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2151322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CBB0AC-C42F-4F25-8218-A3A993FD9EE2}"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1489638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ECBB0AC-C42F-4F25-8218-A3A993FD9EE2}" type="slidenum">
              <a:rPr kumimoji="1" lang="ja-JP" altLang="en-US" sz="1200" b="0" i="0" u="none" strike="noStrike" kern="1200" cap="none" spc="0" normalizeH="0" baseline="0" noProof="0" smtClean="0">
                <a:ln>
                  <a:noFill/>
                </a:ln>
                <a:solidFill>
                  <a:prstClr val="black"/>
                </a:solidFill>
                <a:effectLst/>
                <a:uLnTx/>
                <a:uFillTx/>
                <a:latin typeface="游ゴシック"/>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a:ea typeface="游ゴシック" panose="020B0400000000000000" pitchFamily="50" charset="-128"/>
              <a:cs typeface="+mn-cs"/>
            </a:endParaRPr>
          </a:p>
        </p:txBody>
      </p:sp>
    </p:spTree>
    <p:extLst>
      <p:ext uri="{BB962C8B-B14F-4D97-AF65-F5344CB8AC3E}">
        <p14:creationId xmlns:p14="http://schemas.microsoft.com/office/powerpoint/2010/main" val="1248645386"/>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0815357-4DC6-4F1E-A1D3-4DE9C39F54F5}"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916544" y="6448251"/>
            <a:ext cx="2133600" cy="365125"/>
          </a:xfrm>
        </p:spPr>
        <p:txBody>
          <a:bodyPr/>
          <a:lstStyle>
            <a:lvl1pPr>
              <a:defRPr sz="1600"/>
            </a:lvl1pPr>
          </a:lstStyle>
          <a:p>
            <a:fld id="{A6D01C6D-80EB-490D-8A1D-E86D9EEBEE2C}" type="slidenum">
              <a:rPr lang="ja-JP" altLang="en-US" smtClean="0"/>
              <a:pPr/>
              <a:t>‹#›</a:t>
            </a:fld>
            <a:endParaRPr lang="ja-JP" altLang="en-US"/>
          </a:p>
        </p:txBody>
      </p:sp>
    </p:spTree>
    <p:extLst>
      <p:ext uri="{BB962C8B-B14F-4D97-AF65-F5344CB8AC3E}">
        <p14:creationId xmlns:p14="http://schemas.microsoft.com/office/powerpoint/2010/main" val="884905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14A6C3A-EA6A-4F61-A40B-C1FFDEF86C42}"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947475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692696"/>
            <a:ext cx="2057400" cy="5544616"/>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692696"/>
            <a:ext cx="6019800" cy="5544616"/>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E194CE8-6C19-40F0-A07C-CF2518C94627}"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548474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C0F0FA-1849-44DD-A45A-F1941ADA177E}"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1265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E62D97E-CDB0-4E3A-8E61-DFC695DD482B}" type="datetime1">
              <a:rPr kumimoji="1" lang="ja-JP" altLang="en-US" smtClean="0"/>
              <a:t>2023/3/17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866547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コンテンツ プレースホルダー 3"/>
          <p:cNvSpPr>
            <a:spLocks noGrp="1"/>
          </p:cNvSpPr>
          <p:nvPr>
            <p:ph sz="half" idx="2"/>
          </p:nvPr>
        </p:nvSpPr>
        <p:spPr>
          <a:xfrm>
            <a:off x="4648200" y="1667941"/>
            <a:ext cx="4038600" cy="45693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日付プレースホルダー 4"/>
          <p:cNvSpPr>
            <a:spLocks noGrp="1"/>
          </p:cNvSpPr>
          <p:nvPr>
            <p:ph type="dt" sz="half" idx="10"/>
          </p:nvPr>
        </p:nvSpPr>
        <p:spPr/>
        <p:txBody>
          <a:bodyPr/>
          <a:lstStyle/>
          <a:p>
            <a:fld id="{54612E0B-E772-4828-9321-12B649C54E2B}" type="datetime1">
              <a:rPr kumimoji="1" lang="ja-JP" altLang="en-US" smtClean="0"/>
              <a:t>2023/3/17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3930501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46262"/>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286024"/>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5" name="テキスト プレースホルダー 4"/>
          <p:cNvSpPr>
            <a:spLocks noGrp="1"/>
          </p:cNvSpPr>
          <p:nvPr>
            <p:ph type="body" sz="quarter" idx="3"/>
          </p:nvPr>
        </p:nvSpPr>
        <p:spPr>
          <a:xfrm>
            <a:off x="4645025" y="1646262"/>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286024"/>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2DB29D3-162E-47FE-A734-B2AEC3E25F58}" type="datetime1">
              <a:rPr kumimoji="1" lang="ja-JP" altLang="en-US" smtClean="0"/>
              <a:t>2023/3/17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62098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8993581-CAE6-4CA4-8410-F25C4481FAE0}" type="datetime1">
              <a:rPr kumimoji="1" lang="ja-JP" altLang="en-US" smtClean="0"/>
              <a:t>2023/3/17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106852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4F7035E-0A1F-4626-A8BF-C7A6F43F9C1E}" type="datetime1">
              <a:rPr kumimoji="1" lang="ja-JP" altLang="en-US" smtClean="0"/>
              <a:t>2023/3/17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555731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64704"/>
            <a:ext cx="3008313" cy="936104"/>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764704"/>
            <a:ext cx="5111750" cy="549307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ja-JP" altLang="en-US" dirty="0"/>
          </a:p>
        </p:txBody>
      </p:sp>
      <p:sp>
        <p:nvSpPr>
          <p:cNvPr id="4" name="テキスト プレースホルダー 3"/>
          <p:cNvSpPr>
            <a:spLocks noGrp="1"/>
          </p:cNvSpPr>
          <p:nvPr>
            <p:ph type="body" sz="half" idx="2"/>
          </p:nvPr>
        </p:nvSpPr>
        <p:spPr>
          <a:xfrm>
            <a:off x="457200" y="1700808"/>
            <a:ext cx="3008313" cy="45569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805B189-3C19-4018-8DFA-389CB7B7F55B}" type="datetime1">
              <a:rPr kumimoji="1" lang="ja-JP" altLang="en-US" smtClean="0"/>
              <a:t>2023/3/17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807454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93772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74989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792288" y="550445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4C8B06-5FB5-4457-8754-3B2DEB91FA0F}" type="datetime1">
              <a:rPr kumimoji="1" lang="ja-JP" altLang="en-US" smtClean="0"/>
              <a:t>2023/3/17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6D01C6D-80EB-490D-8A1D-E86D9EEBEE2C}" type="slidenum">
              <a:rPr kumimoji="1" lang="ja-JP" altLang="en-US" smtClean="0"/>
              <a:t>‹#›</a:t>
            </a:fld>
            <a:endParaRPr kumimoji="1" lang="ja-JP" altLang="en-US"/>
          </a:p>
        </p:txBody>
      </p:sp>
    </p:spTree>
    <p:extLst>
      <p:ext uri="{BB962C8B-B14F-4D97-AF65-F5344CB8AC3E}">
        <p14:creationId xmlns:p14="http://schemas.microsoft.com/office/powerpoint/2010/main" val="205356323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13" Target="../tags/tag2.xml" Type="http://schemas.openxmlformats.org/officeDocument/2006/relationships/tags"/><Relationship Id="rId14" Target="../embeddings/oleObject1.bin" Type="http://schemas.openxmlformats.org/officeDocument/2006/relationships/oleObject"/><Relationship Id="rId15" Target="../media/image1.emf"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886A987A-9ECA-4C76-BF5F-58CAA452070C}"/>
              </a:ext>
            </a:extLst>
          </p:cNvPr>
          <p:cNvGraphicFramePr>
            <a:graphicFrameLocks noChangeAspect="1"/>
          </p:cNvGraphicFramePr>
          <p:nvPr userDrawn="1">
            <p:custDataLst>
              <p:tags r:id="rId13"/>
            </p:custDataLst>
            <p:extLst>
              <p:ext uri="{D42A27DB-BD31-4B8C-83A1-F6EECF244321}">
                <p14:modId xmlns:p14="http://schemas.microsoft.com/office/powerpoint/2010/main" val="257788854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4" imgW="469" imgH="470" progId="TCLayout.ActiveDocument.1">
                  <p:embed/>
                </p:oleObj>
              </mc:Choice>
              <mc:Fallback>
                <p:oleObj name="think-cell スライド" r:id="rId14" imgW="469" imgH="470" progId="TCLayout.ActiveDocument.1">
                  <p:embed/>
                  <p:pic>
                    <p:nvPicPr>
                      <p:cNvPr id="0" name=""/>
                      <p:cNvPicPr/>
                      <p:nvPr/>
                    </p:nvPicPr>
                    <p:blipFill>
                      <a:blip r:embed="rId15"/>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457200" y="548680"/>
            <a:ext cx="8229600" cy="1008112"/>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628801"/>
            <a:ext cx="8229600" cy="460851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4A2D2E-3C02-4289-8795-FAB36C2F3855}" type="datetime1">
              <a:rPr kumimoji="1" lang="ja-JP" altLang="en-US" smtClean="0"/>
              <a:t>2023/3/17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01C6D-80EB-490D-8A1D-E86D9EEBEE2C}" type="slidenum">
              <a:rPr kumimoji="1" lang="ja-JP" altLang="en-US" smtClean="0"/>
              <a:t>‹#›</a:t>
            </a:fld>
            <a:endParaRPr kumimoji="1" lang="ja-JP" altLang="en-US"/>
          </a:p>
        </p:txBody>
      </p:sp>
      <p:sp>
        <p:nvSpPr>
          <p:cNvPr id="7" name="正方形/長方形 6"/>
          <p:cNvSpPr/>
          <p:nvPr/>
        </p:nvSpPr>
        <p:spPr>
          <a:xfrm>
            <a:off x="251520" y="44624"/>
            <a:ext cx="8640960" cy="500137"/>
          </a:xfrm>
          <a:prstGeom prst="rect">
            <a:avLst/>
          </a:prstGeom>
        </p:spPr>
        <p:txBody>
          <a:bodyPr wrap="square">
            <a:spAutoFit/>
          </a:bodyPr>
          <a:lstStyle/>
          <a:p>
            <a:r>
              <a:rPr kumimoji="1" lang="ja-JP" altLang="ja-JP" sz="1050" kern="1200" dirty="0">
                <a:solidFill>
                  <a:schemeClr val="tx1"/>
                </a:solidFill>
                <a:effectLst/>
                <a:latin typeface="+mn-lt"/>
                <a:ea typeface="+mn-ea"/>
                <a:cs typeface="+mn-cs"/>
              </a:rPr>
              <a:t>【機密性２】</a:t>
            </a:r>
          </a:p>
          <a:p>
            <a:r>
              <a:rPr kumimoji="1" lang="en-US" altLang="ja-JP" sz="800" kern="1200" dirty="0">
                <a:solidFill>
                  <a:schemeClr val="tx1"/>
                </a:solidFill>
                <a:effectLst/>
                <a:latin typeface="+mn-lt"/>
                <a:ea typeface="+mn-ea"/>
                <a:cs typeface="+mn-cs"/>
              </a:rPr>
              <a:t>※</a:t>
            </a:r>
            <a:r>
              <a:rPr kumimoji="1" lang="ja-JP" altLang="en-US" sz="800" kern="1200" dirty="0">
                <a:solidFill>
                  <a:srgbClr val="FF0000"/>
                </a:solidFill>
                <a:effectLst/>
                <a:latin typeface="+mn-lt"/>
                <a:ea typeface="+mn-ea"/>
                <a:cs typeface="+mn-cs"/>
              </a:rPr>
              <a:t>機密性は以下を参考に、適切に変更・表示し、以下の記述を削除してください。</a:t>
            </a:r>
            <a:r>
              <a:rPr kumimoji="1" lang="ja-JP" altLang="en-US" sz="800" kern="1200" dirty="0">
                <a:solidFill>
                  <a:schemeClr val="tx1"/>
                </a:solidFill>
                <a:effectLst/>
                <a:latin typeface="+mn-lt"/>
                <a:ea typeface="+mn-ea"/>
                <a:cs typeface="+mn-cs"/>
              </a:rPr>
              <a:t>また、取扱制限等（例１：関係者限り、例２：公表までの間）については必要に応じて追加してください。</a:t>
            </a:r>
          </a:p>
          <a:p>
            <a:r>
              <a:rPr kumimoji="1" lang="ja-JP" altLang="en-US" sz="800" kern="1200" dirty="0">
                <a:solidFill>
                  <a:schemeClr val="tx1"/>
                </a:solidFill>
                <a:effectLst/>
                <a:latin typeface="+mn-lt"/>
                <a:ea typeface="+mn-ea"/>
                <a:cs typeface="+mn-cs"/>
              </a:rPr>
              <a:t>  　秘密文書相当、機微な個人情報を含む場合は</a:t>
            </a:r>
            <a:r>
              <a:rPr kumimoji="1" lang="en-US" altLang="ja-JP" sz="800" kern="1200" dirty="0">
                <a:solidFill>
                  <a:schemeClr val="tx1"/>
                </a:solidFill>
                <a:effectLst/>
                <a:latin typeface="+mn-lt"/>
                <a:ea typeface="+mn-ea"/>
                <a:cs typeface="+mn-cs"/>
              </a:rPr>
              <a:t>【</a:t>
            </a:r>
            <a:r>
              <a:rPr kumimoji="1" lang="ja-JP" altLang="en-US" sz="800" kern="1200" dirty="0">
                <a:solidFill>
                  <a:schemeClr val="tx1"/>
                </a:solidFill>
                <a:effectLst/>
                <a:latin typeface="+mn-lt"/>
                <a:ea typeface="+mn-ea"/>
                <a:cs typeface="+mn-cs"/>
              </a:rPr>
              <a:t>機密性３</a:t>
            </a:r>
            <a:r>
              <a:rPr kumimoji="1" lang="en-US" altLang="ja-JP" sz="800" kern="1200" dirty="0">
                <a:solidFill>
                  <a:schemeClr val="tx1"/>
                </a:solidFill>
                <a:effectLst/>
                <a:latin typeface="+mn-lt"/>
                <a:ea typeface="+mn-ea"/>
                <a:cs typeface="+mn-cs"/>
              </a:rPr>
              <a:t>】 </a:t>
            </a:r>
            <a:r>
              <a:rPr kumimoji="1" lang="ja-JP" altLang="en-US" sz="800" kern="1200" dirty="0">
                <a:solidFill>
                  <a:schemeClr val="tx1"/>
                </a:solidFill>
                <a:effectLst/>
                <a:latin typeface="+mn-lt"/>
                <a:ea typeface="+mn-ea"/>
                <a:cs typeface="+mn-cs"/>
              </a:rPr>
              <a:t>／ 公開を前提としない場合は</a:t>
            </a:r>
            <a:r>
              <a:rPr kumimoji="1" lang="en-US" altLang="ja-JP" sz="800" kern="1200" dirty="0">
                <a:solidFill>
                  <a:schemeClr val="tx1"/>
                </a:solidFill>
                <a:effectLst/>
                <a:latin typeface="+mn-lt"/>
                <a:ea typeface="+mn-ea"/>
                <a:cs typeface="+mn-cs"/>
              </a:rPr>
              <a:t>【</a:t>
            </a:r>
            <a:r>
              <a:rPr kumimoji="1" lang="ja-JP" altLang="en-US" sz="800" kern="1200" dirty="0">
                <a:solidFill>
                  <a:schemeClr val="tx1"/>
                </a:solidFill>
                <a:effectLst/>
                <a:latin typeface="+mn-lt"/>
                <a:ea typeface="+mn-ea"/>
                <a:cs typeface="+mn-cs"/>
              </a:rPr>
              <a:t>機密性２</a:t>
            </a:r>
            <a:r>
              <a:rPr kumimoji="1" lang="en-US" altLang="ja-JP" sz="800" kern="1200" dirty="0">
                <a:solidFill>
                  <a:schemeClr val="tx1"/>
                </a:solidFill>
                <a:effectLst/>
                <a:latin typeface="+mn-lt"/>
                <a:ea typeface="+mn-ea"/>
                <a:cs typeface="+mn-cs"/>
              </a:rPr>
              <a:t>】</a:t>
            </a:r>
            <a:r>
              <a:rPr kumimoji="1" lang="ja-JP" altLang="en-US" sz="800" kern="1200" dirty="0">
                <a:solidFill>
                  <a:schemeClr val="tx1"/>
                </a:solidFill>
                <a:effectLst/>
                <a:latin typeface="+mn-lt"/>
                <a:ea typeface="+mn-ea"/>
                <a:cs typeface="+mn-cs"/>
              </a:rPr>
              <a:t>（公開前の案の段階なども含む） ／ 公開可能な場合は</a:t>
            </a:r>
            <a:r>
              <a:rPr kumimoji="1" lang="en-US" altLang="ja-JP" sz="800" kern="1200" dirty="0">
                <a:solidFill>
                  <a:schemeClr val="tx1"/>
                </a:solidFill>
                <a:effectLst/>
                <a:latin typeface="+mn-lt"/>
                <a:ea typeface="+mn-ea"/>
                <a:cs typeface="+mn-cs"/>
              </a:rPr>
              <a:t>【</a:t>
            </a:r>
            <a:r>
              <a:rPr kumimoji="1" lang="ja-JP" altLang="en-US" sz="800" kern="1200" dirty="0">
                <a:solidFill>
                  <a:schemeClr val="tx1"/>
                </a:solidFill>
                <a:effectLst/>
                <a:latin typeface="+mn-lt"/>
                <a:ea typeface="+mn-ea"/>
                <a:cs typeface="+mn-cs"/>
              </a:rPr>
              <a:t>機密性１</a:t>
            </a:r>
            <a:r>
              <a:rPr kumimoji="1" lang="en-US" altLang="ja-JP" sz="800" kern="1200" dirty="0">
                <a:solidFill>
                  <a:schemeClr val="tx1"/>
                </a:solidFill>
                <a:effectLst/>
                <a:latin typeface="+mn-lt"/>
                <a:ea typeface="+mn-ea"/>
                <a:cs typeface="+mn-cs"/>
              </a:rPr>
              <a:t>】</a:t>
            </a:r>
          </a:p>
        </p:txBody>
      </p:sp>
    </p:spTree>
    <p:extLst>
      <p:ext uri="{BB962C8B-B14F-4D97-AF65-F5344CB8AC3E}">
        <p14:creationId xmlns:p14="http://schemas.microsoft.com/office/powerpoint/2010/main" val="186895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 Id="rId4" Target="../media/image3.jpeg" Type="http://schemas.openxmlformats.org/officeDocument/2006/relationships/image"/><Relationship Id="rId5" Target="../media/image4.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4.xml" Type="http://schemas.openxmlformats.org/officeDocument/2006/relationships/notesSlide"/><Relationship Id="rId3" Target="../media/image2.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5.xml" Type="http://schemas.openxmlformats.org/officeDocument/2006/relationships/notesSlide"/><Relationship Id="rId3" Target="../media/image2.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390" y="2759797"/>
            <a:ext cx="706770" cy="52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AutoShape 2" descr="まとめ】地球のフリーイラスト素材｜イラストイメージ"/>
          <p:cNvSpPr>
            <a:spLocks noChangeAspect="1" noChangeArrowheads="1"/>
          </p:cNvSpPr>
          <p:nvPr/>
        </p:nvSpPr>
        <p:spPr bwMode="auto">
          <a:xfrm>
            <a:off x="58013" y="-11095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12"/>
          <p:cNvSpPr>
            <a:spLocks noChangeArrowheads="1"/>
          </p:cNvSpPr>
          <p:nvPr/>
        </p:nvSpPr>
        <p:spPr bwMode="auto">
          <a:xfrm>
            <a:off x="824160" y="2781834"/>
            <a:ext cx="7998263" cy="432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2158" tIns="31080" rIns="62158" bIns="31080" numCol="1" anchor="ctr" anchorCtr="0" compatLnSpc="1">
            <a:prstTxWarp prst="textNoShape">
              <a:avLst/>
            </a:prstTxWarp>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脱炭素</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復興まちづくりプラットフォームについて</a:t>
            </a:r>
          </a:p>
        </p:txBody>
      </p:sp>
      <p:sp>
        <p:nvSpPr>
          <p:cNvPr id="37" name="正方形/長方形 36"/>
          <p:cNvSpPr/>
          <p:nvPr/>
        </p:nvSpPr>
        <p:spPr>
          <a:xfrm>
            <a:off x="69066" y="2708920"/>
            <a:ext cx="9003943" cy="599395"/>
          </a:xfrm>
          <a:prstGeom prst="rect">
            <a:avLst/>
          </a:prstGeom>
          <a:noFill/>
          <a:ln>
            <a:solidFill>
              <a:schemeClr val="accent3">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P創英角ｺﾞｼｯｸUB" pitchFamily="50" charset="-128"/>
                <a:ea typeface="HGP創英角ｺﾞｼｯｸUB" pitchFamily="50" charset="-128"/>
                <a:cs typeface="+mn-cs"/>
              </a:rPr>
              <a:t>　　</a:t>
            </a:r>
          </a:p>
        </p:txBody>
      </p:sp>
      <p:sp>
        <p:nvSpPr>
          <p:cNvPr id="3" name="スライド番号プレースホルダー 2">
            <a:extLst>
              <a:ext uri="{FF2B5EF4-FFF2-40B4-BE49-F238E27FC236}">
                <a16:creationId xmlns:a16="http://schemas.microsoft.com/office/drawing/2014/main" id="{12C0B6C4-E21E-469B-82F8-069B71EF3C30}"/>
              </a:ext>
            </a:extLst>
          </p:cNvPr>
          <p:cNvSpPr>
            <a:spLocks noGrp="1"/>
          </p:cNvSpPr>
          <p:nvPr>
            <p:ph type="sldNum" sz="quarter" idx="12"/>
          </p:nvPr>
        </p:nvSpPr>
        <p:spPr/>
        <p:txBody>
          <a:bodyPr/>
          <a:lstStyle/>
          <a:p>
            <a:fld id="{A6D01C6D-80EB-490D-8A1D-E86D9EEBEE2C}" type="slidenum">
              <a:rPr kumimoji="1" lang="ja-JP" altLang="en-US" smtClean="0"/>
              <a:t>0</a:t>
            </a:fld>
            <a:endParaRPr kumimoji="1" lang="ja-JP" altLang="en-US"/>
          </a:p>
        </p:txBody>
      </p:sp>
    </p:spTree>
    <p:extLst>
      <p:ext uri="{BB962C8B-B14F-4D97-AF65-F5344CB8AC3E}">
        <p14:creationId xmlns:p14="http://schemas.microsoft.com/office/powerpoint/2010/main" val="3877079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390" y="95501"/>
            <a:ext cx="706770" cy="52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AutoShape 2" descr="まとめ】地球のフリーイラスト素材｜イラストイメージ"/>
          <p:cNvSpPr>
            <a:spLocks noChangeAspect="1" noChangeArrowheads="1"/>
          </p:cNvSpPr>
          <p:nvPr/>
        </p:nvSpPr>
        <p:spPr bwMode="auto">
          <a:xfrm>
            <a:off x="58013" y="-11095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12"/>
          <p:cNvSpPr>
            <a:spLocks noChangeArrowheads="1"/>
          </p:cNvSpPr>
          <p:nvPr/>
        </p:nvSpPr>
        <p:spPr bwMode="auto">
          <a:xfrm>
            <a:off x="831372" y="117538"/>
            <a:ext cx="7486311" cy="432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2158" tIns="31080" rIns="62158" bIns="31080" numCol="1" anchor="ctr" anchorCtr="0" compatLnSpc="1">
            <a:prstTxWarp prst="textNoShape">
              <a:avLst/>
            </a:prstTxWarp>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脱炭素</a:t>
            </a:r>
            <a:r>
              <a:rPr kumimoji="1" lang="en-US" altLang="ja-JP"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復興まちづくりプラットフォームの概要</a:t>
            </a:r>
          </a:p>
        </p:txBody>
      </p:sp>
      <p:sp>
        <p:nvSpPr>
          <p:cNvPr id="37" name="正方形/長方形 36"/>
          <p:cNvSpPr/>
          <p:nvPr/>
        </p:nvSpPr>
        <p:spPr>
          <a:xfrm>
            <a:off x="69066" y="44624"/>
            <a:ext cx="9003943" cy="599395"/>
          </a:xfrm>
          <a:prstGeom prst="rect">
            <a:avLst/>
          </a:prstGeom>
          <a:noFill/>
          <a:ln>
            <a:solidFill>
              <a:schemeClr val="accent3">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P創英角ｺﾞｼｯｸUB" pitchFamily="50" charset="-128"/>
                <a:ea typeface="HGP創英角ｺﾞｼｯｸUB" pitchFamily="50" charset="-128"/>
                <a:cs typeface="+mn-cs"/>
              </a:rPr>
              <a:t>　　</a:t>
            </a:r>
          </a:p>
        </p:txBody>
      </p:sp>
      <p:sp>
        <p:nvSpPr>
          <p:cNvPr id="12" name="角丸四角形 14">
            <a:extLst>
              <a:ext uri="{FF2B5EF4-FFF2-40B4-BE49-F238E27FC236}">
                <a16:creationId xmlns:a16="http://schemas.microsoft.com/office/drawing/2014/main" id="{FB84F955-00F0-2B89-8612-E8E58FA8321F}"/>
              </a:ext>
            </a:extLst>
          </p:cNvPr>
          <p:cNvSpPr/>
          <p:nvPr/>
        </p:nvSpPr>
        <p:spPr>
          <a:xfrm>
            <a:off x="87098" y="816731"/>
            <a:ext cx="8970115" cy="1448440"/>
          </a:xfrm>
          <a:prstGeom prst="roundRect">
            <a:avLst>
              <a:gd name="adj" fmla="val 4651"/>
            </a:avLst>
          </a:prstGeom>
          <a:noFill/>
          <a:ln>
            <a:solidFill>
              <a:schemeClr val="accent3">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defTabSz="435529"/>
            <a:endParaRPr lang="en-US" altLang="ja-JP" sz="1334" dirty="0">
              <a:solidFill>
                <a:prstClr val="black"/>
              </a:solidFill>
              <a:latin typeface="メイリオ" panose="020B0604030504040204" pitchFamily="50" charset="-128"/>
              <a:ea typeface="メイリオ" panose="020B0604030504040204" pitchFamily="50" charset="-128"/>
            </a:endParaRPr>
          </a:p>
          <a:p>
            <a:pPr defTabSz="435529"/>
            <a:endParaRPr lang="en-US" altLang="ja-JP" sz="1400" dirty="0">
              <a:solidFill>
                <a:schemeClr val="dk1"/>
              </a:solidFill>
            </a:endParaRPr>
          </a:p>
          <a:p>
            <a:pPr defTabSz="435529"/>
            <a:r>
              <a:rPr lang="ja-JP" altLang="en-US" sz="1524" b="1" dirty="0">
                <a:solidFill>
                  <a:schemeClr val="tx1"/>
                </a:solidFill>
                <a:latin typeface="メイリオ" panose="020B0604030504040204" pitchFamily="50" charset="-128"/>
                <a:ea typeface="メイリオ" panose="020B0604030504040204" pitchFamily="50" charset="-128"/>
              </a:rPr>
              <a:t>　</a:t>
            </a:r>
            <a:endParaRPr lang="en-US" altLang="ja-JP" sz="1524" b="1" dirty="0">
              <a:solidFill>
                <a:schemeClr val="tx1"/>
              </a:solidFill>
              <a:latin typeface="メイリオ" panose="020B0604030504040204" pitchFamily="50" charset="-128"/>
              <a:ea typeface="メイリオ" panose="020B0604030504040204" pitchFamily="50" charset="-128"/>
            </a:endParaRPr>
          </a:p>
          <a:p>
            <a:pPr defTabSz="435529"/>
            <a:endParaRPr lang="en-US" altLang="ja-JP" sz="1524" b="1" dirty="0">
              <a:solidFill>
                <a:schemeClr val="tx1"/>
              </a:solidFill>
              <a:latin typeface="メイリオ" panose="020B0604030504040204" pitchFamily="50" charset="-128"/>
              <a:ea typeface="メイリオ" panose="020B0604030504040204" pitchFamily="50" charset="-128"/>
            </a:endParaRPr>
          </a:p>
          <a:p>
            <a:pPr defTabSz="621644">
              <a:defRPr/>
            </a:pPr>
            <a:endParaRPr kumimoji="0" lang="en-US" altLang="ja-JP" sz="1600" b="1" dirty="0">
              <a:solidFill>
                <a:prstClr val="black"/>
              </a:solidFill>
              <a:latin typeface="ＭＳ Ｐゴシック" panose="020B0600070205080204" pitchFamily="50" charset="-128"/>
              <a:ea typeface="ＭＳ Ｐゴシック" panose="020B0600070205080204" pitchFamily="50" charset="-128"/>
            </a:endParaRPr>
          </a:p>
          <a:p>
            <a:pPr defTabSz="435529"/>
            <a:endParaRPr lang="en-US" altLang="ja-JP" sz="1524" b="1" dirty="0">
              <a:solidFill>
                <a:schemeClr val="bg1"/>
              </a:solidFill>
              <a:latin typeface="メイリオ" panose="020B0604030504040204" pitchFamily="50" charset="-128"/>
              <a:ea typeface="メイリオ" panose="020B0604030504040204" pitchFamily="50" charset="-128"/>
            </a:endParaRPr>
          </a:p>
          <a:p>
            <a:pPr defTabSz="435529"/>
            <a:endParaRPr lang="en-US" altLang="ja-JP" sz="1524" b="1" dirty="0">
              <a:solidFill>
                <a:schemeClr val="bg1"/>
              </a:solidFill>
              <a:latin typeface="メイリオ" panose="020B0604030504040204" pitchFamily="50" charset="-128"/>
              <a:ea typeface="メイリオ" panose="020B0604030504040204" pitchFamily="50" charset="-128"/>
            </a:endParaRPr>
          </a:p>
          <a:p>
            <a:pPr defTabSz="435529"/>
            <a:endParaRPr lang="en-US" altLang="ja-JP" sz="1524" b="1" dirty="0">
              <a:solidFill>
                <a:schemeClr val="bg1"/>
              </a:solidFill>
              <a:latin typeface="メイリオ" panose="020B0604030504040204" pitchFamily="50" charset="-128"/>
              <a:ea typeface="メイリオ" panose="020B0604030504040204" pitchFamily="50" charset="-128"/>
            </a:endParaRPr>
          </a:p>
          <a:p>
            <a:pPr defTabSz="435529"/>
            <a:endParaRPr lang="ja-JP" altLang="en-US" sz="1524" b="1" dirty="0">
              <a:solidFill>
                <a:schemeClr val="bg1"/>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71714DD6-DF17-405E-C5C6-05043482A757}"/>
              </a:ext>
            </a:extLst>
          </p:cNvPr>
          <p:cNvSpPr/>
          <p:nvPr/>
        </p:nvSpPr>
        <p:spPr>
          <a:xfrm>
            <a:off x="105288" y="692696"/>
            <a:ext cx="2459237" cy="290062"/>
          </a:xfrm>
          <a:prstGeom prst="rect">
            <a:avLst/>
          </a:prstGeom>
          <a:solidFill>
            <a:schemeClr val="accent3">
              <a:lumMod val="75000"/>
            </a:schemeClr>
          </a:solidFill>
          <a:ln>
            <a:noFill/>
          </a:ln>
          <a:effectLst/>
        </p:spPr>
        <p:style>
          <a:lnRef idx="1">
            <a:schemeClr val="accent3"/>
          </a:lnRef>
          <a:fillRef idx="3">
            <a:schemeClr val="accent3"/>
          </a:fillRef>
          <a:effectRef idx="2">
            <a:schemeClr val="accent3"/>
          </a:effectRef>
          <a:fontRef idx="minor">
            <a:schemeClr val="lt1"/>
          </a:fontRef>
        </p:style>
        <p:txBody>
          <a:bodyPr tIns="72000" bIns="0" rtlCol="0" anchor="ctr"/>
          <a:lstStyle/>
          <a:p>
            <a:pPr algn="ctr" defTabSz="435529"/>
            <a:r>
              <a:rPr lang="ja-JP" altLang="en-US" sz="1600" b="1" dirty="0">
                <a:solidFill>
                  <a:prstClr val="white"/>
                </a:solidFill>
                <a:latin typeface="メイリオ" panose="020B0604030504040204" pitchFamily="50" charset="-128"/>
                <a:ea typeface="メイリオ" panose="020B0604030504040204" pitchFamily="50" charset="-128"/>
              </a:rPr>
              <a:t>背景・目的</a:t>
            </a:r>
          </a:p>
        </p:txBody>
      </p:sp>
      <p:sp>
        <p:nvSpPr>
          <p:cNvPr id="15" name="正方形/長方形 14">
            <a:extLst>
              <a:ext uri="{FF2B5EF4-FFF2-40B4-BE49-F238E27FC236}">
                <a16:creationId xmlns:a16="http://schemas.microsoft.com/office/drawing/2014/main" id="{068A2CBE-376F-7772-F926-067702786BA8}"/>
              </a:ext>
            </a:extLst>
          </p:cNvPr>
          <p:cNvSpPr/>
          <p:nvPr/>
        </p:nvSpPr>
        <p:spPr>
          <a:xfrm>
            <a:off x="195938" y="2420888"/>
            <a:ext cx="1783774" cy="334650"/>
          </a:xfrm>
          <a:prstGeom prst="rect">
            <a:avLst/>
          </a:prstGeom>
          <a:solidFill>
            <a:schemeClr val="accent3">
              <a:lumMod val="75000"/>
            </a:schemeClr>
          </a:solidFill>
          <a:ln>
            <a:noFill/>
          </a:ln>
          <a:effectLst/>
        </p:spPr>
        <p:style>
          <a:lnRef idx="1">
            <a:schemeClr val="accent3"/>
          </a:lnRef>
          <a:fillRef idx="3">
            <a:schemeClr val="accent3"/>
          </a:fillRef>
          <a:effectRef idx="2">
            <a:schemeClr val="accent3"/>
          </a:effectRef>
          <a:fontRef idx="minor">
            <a:schemeClr val="lt1"/>
          </a:fontRef>
        </p:style>
        <p:txBody>
          <a:bodyPr tIns="72000" bIns="0" rtlCol="0" anchor="ctr"/>
          <a:lstStyle/>
          <a:p>
            <a:pPr algn="ctr" defTabSz="435529"/>
            <a:r>
              <a:rPr lang="ja-JP" altLang="en-US" sz="1600" b="1" dirty="0">
                <a:solidFill>
                  <a:prstClr val="white"/>
                </a:solidFill>
                <a:latin typeface="メイリオ" panose="020B0604030504040204" pitchFamily="50" charset="-128"/>
                <a:ea typeface="メイリオ" panose="020B0604030504040204" pitchFamily="50" charset="-128"/>
              </a:rPr>
              <a:t>主な対象エリア</a:t>
            </a:r>
          </a:p>
        </p:txBody>
      </p:sp>
      <p:grpSp>
        <p:nvGrpSpPr>
          <p:cNvPr id="72" name="グループ化 71">
            <a:extLst>
              <a:ext uri="{FF2B5EF4-FFF2-40B4-BE49-F238E27FC236}">
                <a16:creationId xmlns:a16="http://schemas.microsoft.com/office/drawing/2014/main" id="{63423A65-548A-0006-5E4B-D1EF03ECA358}"/>
              </a:ext>
            </a:extLst>
          </p:cNvPr>
          <p:cNvGrpSpPr>
            <a:grpSpLocks noChangeAspect="1"/>
          </p:cNvGrpSpPr>
          <p:nvPr/>
        </p:nvGrpSpPr>
        <p:grpSpPr>
          <a:xfrm>
            <a:off x="-23524" y="2862837"/>
            <a:ext cx="3233265" cy="3302467"/>
            <a:chOff x="6084168" y="2492896"/>
            <a:chExt cx="3046572" cy="3111779"/>
          </a:xfrm>
        </p:grpSpPr>
        <p:grpSp>
          <p:nvGrpSpPr>
            <p:cNvPr id="2" name="グループ化 1">
              <a:extLst>
                <a:ext uri="{FF2B5EF4-FFF2-40B4-BE49-F238E27FC236}">
                  <a16:creationId xmlns:a16="http://schemas.microsoft.com/office/drawing/2014/main" id="{84EB2128-33C0-F680-1233-231851DFDC46}"/>
                </a:ext>
              </a:extLst>
            </p:cNvPr>
            <p:cNvGrpSpPr/>
            <p:nvPr/>
          </p:nvGrpSpPr>
          <p:grpSpPr>
            <a:xfrm>
              <a:off x="6084168" y="2492896"/>
              <a:ext cx="2774770" cy="3081030"/>
              <a:chOff x="-180528" y="3645024"/>
              <a:chExt cx="2774770" cy="3081030"/>
            </a:xfrm>
          </p:grpSpPr>
          <p:pic>
            <p:nvPicPr>
              <p:cNvPr id="4" name="図 3" descr="マップ&#10;&#10;自動的に生成された説明">
                <a:extLst>
                  <a:ext uri="{FF2B5EF4-FFF2-40B4-BE49-F238E27FC236}">
                    <a16:creationId xmlns:a16="http://schemas.microsoft.com/office/drawing/2014/main" id="{7C0F2F3F-EC8D-8DE5-4D42-C3B8E1A6321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0528" y="3645024"/>
                <a:ext cx="2774770" cy="2959754"/>
              </a:xfrm>
              <a:prstGeom prst="rect">
                <a:avLst/>
              </a:prstGeom>
            </p:spPr>
          </p:pic>
          <p:pic>
            <p:nvPicPr>
              <p:cNvPr id="10" name="図 9" descr="テキスト&#10;&#10;自動的に生成された説明">
                <a:extLst>
                  <a:ext uri="{FF2B5EF4-FFF2-40B4-BE49-F238E27FC236}">
                    <a16:creationId xmlns:a16="http://schemas.microsoft.com/office/drawing/2014/main" id="{F88E0AEA-F664-F6E8-9E71-1D4D897FBD7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9936" y="5933387"/>
                <a:ext cx="1063982" cy="792667"/>
              </a:xfrm>
              <a:prstGeom prst="rect">
                <a:avLst/>
              </a:prstGeom>
            </p:spPr>
          </p:pic>
          <p:sp>
            <p:nvSpPr>
              <p:cNvPr id="11" name="正方形/長方形 10">
                <a:extLst>
                  <a:ext uri="{FF2B5EF4-FFF2-40B4-BE49-F238E27FC236}">
                    <a16:creationId xmlns:a16="http://schemas.microsoft.com/office/drawing/2014/main" id="{79A05F2C-4967-28FD-BD3C-40E9F1EA28A0}"/>
                  </a:ext>
                </a:extLst>
              </p:cNvPr>
              <p:cNvSpPr/>
              <p:nvPr/>
            </p:nvSpPr>
            <p:spPr>
              <a:xfrm>
                <a:off x="2004110" y="6417344"/>
                <a:ext cx="216000" cy="1080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450" b="1" dirty="0">
                    <a:solidFill>
                      <a:srgbClr val="4A4750"/>
                    </a:solidFill>
                    <a:latin typeface="HGPｺﾞｼｯｸM" panose="020B0600000000000000" pitchFamily="50" charset="-128"/>
                    <a:ea typeface="HGPｺﾞｼｯｸM" panose="020B0600000000000000" pitchFamily="50" charset="-128"/>
                  </a:rPr>
                  <a:t>広野町</a:t>
                </a:r>
              </a:p>
            </p:txBody>
          </p:sp>
        </p:grpSp>
        <p:sp>
          <p:nvSpPr>
            <p:cNvPr id="40" name="四角形吹き出し 3">
              <a:extLst>
                <a:ext uri="{FF2B5EF4-FFF2-40B4-BE49-F238E27FC236}">
                  <a16:creationId xmlns:a16="http://schemas.microsoft.com/office/drawing/2014/main" id="{D7B4A4F0-D925-FC3A-0FAC-B1C8990BFA86}"/>
                </a:ext>
              </a:extLst>
            </p:cNvPr>
            <p:cNvSpPr/>
            <p:nvPr/>
          </p:nvSpPr>
          <p:spPr>
            <a:xfrm>
              <a:off x="8090083" y="2984927"/>
              <a:ext cx="707846" cy="237727"/>
            </a:xfrm>
            <a:prstGeom prst="wedgeRectCallout">
              <a:avLst>
                <a:gd name="adj1" fmla="val -38775"/>
                <a:gd name="adj2" fmla="val 150647"/>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南相馬市</a:t>
              </a:r>
            </a:p>
          </p:txBody>
        </p:sp>
        <p:sp>
          <p:nvSpPr>
            <p:cNvPr id="41" name="四角形吹き出し 60">
              <a:extLst>
                <a:ext uri="{FF2B5EF4-FFF2-40B4-BE49-F238E27FC236}">
                  <a16:creationId xmlns:a16="http://schemas.microsoft.com/office/drawing/2014/main" id="{CBAD3F1D-AD02-192D-6048-A79E240A8C62}"/>
                </a:ext>
              </a:extLst>
            </p:cNvPr>
            <p:cNvSpPr/>
            <p:nvPr/>
          </p:nvSpPr>
          <p:spPr>
            <a:xfrm>
              <a:off x="7020272" y="2965676"/>
              <a:ext cx="588654" cy="237727"/>
            </a:xfrm>
            <a:prstGeom prst="wedgeRectCallout">
              <a:avLst>
                <a:gd name="adj1" fmla="val 52369"/>
                <a:gd name="adj2" fmla="val 15919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飯館村</a:t>
              </a:r>
            </a:p>
          </p:txBody>
        </p:sp>
        <p:sp>
          <p:nvSpPr>
            <p:cNvPr id="42" name="四角形吹き出し 76">
              <a:extLst>
                <a:ext uri="{FF2B5EF4-FFF2-40B4-BE49-F238E27FC236}">
                  <a16:creationId xmlns:a16="http://schemas.microsoft.com/office/drawing/2014/main" id="{BE0C8DFD-FE77-11A3-658F-937EF0E65BCD}"/>
                </a:ext>
              </a:extLst>
            </p:cNvPr>
            <p:cNvSpPr/>
            <p:nvPr/>
          </p:nvSpPr>
          <p:spPr>
            <a:xfrm>
              <a:off x="6280686" y="3224591"/>
              <a:ext cx="594993" cy="237727"/>
            </a:xfrm>
            <a:prstGeom prst="wedgeRectCallout">
              <a:avLst>
                <a:gd name="adj1" fmla="val 84664"/>
                <a:gd name="adj2" fmla="val 8226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川俣町</a:t>
              </a:r>
            </a:p>
          </p:txBody>
        </p:sp>
        <p:sp>
          <p:nvSpPr>
            <p:cNvPr id="43" name="四角形吹き出し 77">
              <a:extLst>
                <a:ext uri="{FF2B5EF4-FFF2-40B4-BE49-F238E27FC236}">
                  <a16:creationId xmlns:a16="http://schemas.microsoft.com/office/drawing/2014/main" id="{F9F83DE9-01AE-F689-327A-AC490A53F125}"/>
                </a:ext>
              </a:extLst>
            </p:cNvPr>
            <p:cNvSpPr/>
            <p:nvPr/>
          </p:nvSpPr>
          <p:spPr>
            <a:xfrm>
              <a:off x="6275789" y="4173968"/>
              <a:ext cx="599890" cy="237727"/>
            </a:xfrm>
            <a:prstGeom prst="wedgeRectCallout">
              <a:avLst>
                <a:gd name="adj1" fmla="val 110990"/>
                <a:gd name="adj2" fmla="val 51637"/>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田村市</a:t>
              </a:r>
            </a:p>
          </p:txBody>
        </p:sp>
        <p:sp>
          <p:nvSpPr>
            <p:cNvPr id="44" name="四角形吹き出し 78">
              <a:extLst>
                <a:ext uri="{FF2B5EF4-FFF2-40B4-BE49-F238E27FC236}">
                  <a16:creationId xmlns:a16="http://schemas.microsoft.com/office/drawing/2014/main" id="{0ABB4FA5-E9C0-EA8C-AE90-1BA8185094F9}"/>
                </a:ext>
              </a:extLst>
            </p:cNvPr>
            <p:cNvSpPr/>
            <p:nvPr/>
          </p:nvSpPr>
          <p:spPr>
            <a:xfrm>
              <a:off x="6280686" y="3890341"/>
              <a:ext cx="594993" cy="237727"/>
            </a:xfrm>
            <a:prstGeom prst="wedgeRectCallout">
              <a:avLst>
                <a:gd name="adj1" fmla="val 176316"/>
                <a:gd name="adj2" fmla="val 82266"/>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葛尾村</a:t>
              </a:r>
            </a:p>
          </p:txBody>
        </p:sp>
        <p:sp>
          <p:nvSpPr>
            <p:cNvPr id="45" name="四角形吹き出し 79">
              <a:extLst>
                <a:ext uri="{FF2B5EF4-FFF2-40B4-BE49-F238E27FC236}">
                  <a16:creationId xmlns:a16="http://schemas.microsoft.com/office/drawing/2014/main" id="{BDD51656-3FE0-4F1F-EE88-CDC7947F6E86}"/>
                </a:ext>
              </a:extLst>
            </p:cNvPr>
            <p:cNvSpPr/>
            <p:nvPr/>
          </p:nvSpPr>
          <p:spPr>
            <a:xfrm>
              <a:off x="6280686" y="3554706"/>
              <a:ext cx="594993" cy="237727"/>
            </a:xfrm>
            <a:prstGeom prst="wedgeRectCallout">
              <a:avLst>
                <a:gd name="adj1" fmla="val 175809"/>
                <a:gd name="adj2" fmla="val 146374"/>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浪江町</a:t>
              </a:r>
            </a:p>
          </p:txBody>
        </p:sp>
        <p:sp>
          <p:nvSpPr>
            <p:cNvPr id="46" name="四角形吹き出し 80">
              <a:extLst>
                <a:ext uri="{FF2B5EF4-FFF2-40B4-BE49-F238E27FC236}">
                  <a16:creationId xmlns:a16="http://schemas.microsoft.com/office/drawing/2014/main" id="{026CC36C-4F11-56FC-267E-EB2C3E8A8AE7}"/>
                </a:ext>
              </a:extLst>
            </p:cNvPr>
            <p:cNvSpPr/>
            <p:nvPr/>
          </p:nvSpPr>
          <p:spPr>
            <a:xfrm>
              <a:off x="6300192" y="4541118"/>
              <a:ext cx="599891" cy="237727"/>
            </a:xfrm>
            <a:prstGeom prst="wedgeRectCallout">
              <a:avLst>
                <a:gd name="adj1" fmla="val 181250"/>
                <a:gd name="adj2" fmla="val 79774"/>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川内村</a:t>
              </a:r>
            </a:p>
          </p:txBody>
        </p:sp>
        <p:sp>
          <p:nvSpPr>
            <p:cNvPr id="47" name="四角形吹き出し 81">
              <a:extLst>
                <a:ext uri="{FF2B5EF4-FFF2-40B4-BE49-F238E27FC236}">
                  <a16:creationId xmlns:a16="http://schemas.microsoft.com/office/drawing/2014/main" id="{FC684230-49F4-D580-D1EB-4989D3A137AF}"/>
                </a:ext>
              </a:extLst>
            </p:cNvPr>
            <p:cNvSpPr/>
            <p:nvPr/>
          </p:nvSpPr>
          <p:spPr>
            <a:xfrm>
              <a:off x="8587135" y="3474750"/>
              <a:ext cx="543605" cy="237727"/>
            </a:xfrm>
            <a:prstGeom prst="wedgeRectCallout">
              <a:avLst>
                <a:gd name="adj1" fmla="val -81210"/>
                <a:gd name="adj2" fmla="val 356502"/>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双葉町</a:t>
              </a:r>
            </a:p>
          </p:txBody>
        </p:sp>
        <p:sp>
          <p:nvSpPr>
            <p:cNvPr id="48" name="四角形吹き出し 82">
              <a:extLst>
                <a:ext uri="{FF2B5EF4-FFF2-40B4-BE49-F238E27FC236}">
                  <a16:creationId xmlns:a16="http://schemas.microsoft.com/office/drawing/2014/main" id="{2F2BD016-7355-4663-BE50-08EAF1204EAF}"/>
                </a:ext>
              </a:extLst>
            </p:cNvPr>
            <p:cNvSpPr/>
            <p:nvPr/>
          </p:nvSpPr>
          <p:spPr>
            <a:xfrm>
              <a:off x="8587135" y="4172059"/>
              <a:ext cx="543605" cy="237727"/>
            </a:xfrm>
            <a:prstGeom prst="wedgeRectCallout">
              <a:avLst>
                <a:gd name="adj1" fmla="val -68750"/>
                <a:gd name="adj2" fmla="val 141030"/>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大熊町</a:t>
              </a:r>
            </a:p>
          </p:txBody>
        </p:sp>
        <p:sp>
          <p:nvSpPr>
            <p:cNvPr id="49" name="四角形吹き出し 83">
              <a:extLst>
                <a:ext uri="{FF2B5EF4-FFF2-40B4-BE49-F238E27FC236}">
                  <a16:creationId xmlns:a16="http://schemas.microsoft.com/office/drawing/2014/main" id="{E702D4FE-B90F-6A74-40AD-AA4C60F701E2}"/>
                </a:ext>
              </a:extLst>
            </p:cNvPr>
            <p:cNvSpPr/>
            <p:nvPr/>
          </p:nvSpPr>
          <p:spPr>
            <a:xfrm>
              <a:off x="7102963" y="5182268"/>
              <a:ext cx="543605" cy="237727"/>
            </a:xfrm>
            <a:prstGeom prst="wedgeRectCallout">
              <a:avLst>
                <a:gd name="adj1" fmla="val 161761"/>
                <a:gd name="adj2" fmla="val -20087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富岡町</a:t>
              </a:r>
            </a:p>
          </p:txBody>
        </p:sp>
        <p:sp>
          <p:nvSpPr>
            <p:cNvPr id="50" name="四角形吹き出し 84">
              <a:extLst>
                <a:ext uri="{FF2B5EF4-FFF2-40B4-BE49-F238E27FC236}">
                  <a16:creationId xmlns:a16="http://schemas.microsoft.com/office/drawing/2014/main" id="{3E2B9F2C-F1EF-CBCE-049C-D2D3613138F9}"/>
                </a:ext>
              </a:extLst>
            </p:cNvPr>
            <p:cNvSpPr/>
            <p:nvPr/>
          </p:nvSpPr>
          <p:spPr>
            <a:xfrm>
              <a:off x="8574996" y="5070114"/>
              <a:ext cx="543605" cy="237727"/>
            </a:xfrm>
            <a:prstGeom prst="wedgeRectCallout">
              <a:avLst>
                <a:gd name="adj1" fmla="val -67971"/>
                <a:gd name="adj2" fmla="val -35265"/>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楢葉町</a:t>
              </a:r>
            </a:p>
          </p:txBody>
        </p:sp>
        <p:sp>
          <p:nvSpPr>
            <p:cNvPr id="51" name="四角形吹き出し 85">
              <a:extLst>
                <a:ext uri="{FF2B5EF4-FFF2-40B4-BE49-F238E27FC236}">
                  <a16:creationId xmlns:a16="http://schemas.microsoft.com/office/drawing/2014/main" id="{39E69F33-1776-782F-26D1-756F1CDB721E}"/>
                </a:ext>
              </a:extLst>
            </p:cNvPr>
            <p:cNvSpPr/>
            <p:nvPr/>
          </p:nvSpPr>
          <p:spPr>
            <a:xfrm>
              <a:off x="7693147" y="5366948"/>
              <a:ext cx="543605" cy="237727"/>
            </a:xfrm>
            <a:prstGeom prst="wedgeRectCallout">
              <a:avLst>
                <a:gd name="adj1" fmla="val 71426"/>
                <a:gd name="adj2" fmla="val -51292"/>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dirty="0">
                  <a:solidFill>
                    <a:srgbClr val="FF0000"/>
                  </a:solidFill>
                </a:rPr>
                <a:t>広野町</a:t>
              </a:r>
            </a:p>
          </p:txBody>
        </p:sp>
      </p:grpSp>
      <p:sp>
        <p:nvSpPr>
          <p:cNvPr id="52" name="角丸四角形 14">
            <a:extLst>
              <a:ext uri="{FF2B5EF4-FFF2-40B4-BE49-F238E27FC236}">
                <a16:creationId xmlns:a16="http://schemas.microsoft.com/office/drawing/2014/main" id="{1792DAB9-ACDD-D02E-A489-AEE74F967575}"/>
              </a:ext>
            </a:extLst>
          </p:cNvPr>
          <p:cNvSpPr/>
          <p:nvPr/>
        </p:nvSpPr>
        <p:spPr>
          <a:xfrm>
            <a:off x="3264861" y="2623501"/>
            <a:ext cx="5833419" cy="2273691"/>
          </a:xfrm>
          <a:prstGeom prst="roundRect">
            <a:avLst>
              <a:gd name="adj" fmla="val 4651"/>
            </a:avLst>
          </a:prstGeom>
          <a:solidFill>
            <a:schemeClr val="accent3">
              <a:lumMod val="20000"/>
              <a:lumOff val="80000"/>
            </a:schemeClr>
          </a:solidFill>
          <a:ln>
            <a:solidFill>
              <a:schemeClr val="accent3">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defTabSz="435529"/>
            <a:endParaRPr lang="en-US" altLang="ja-JP" sz="1334" dirty="0">
              <a:solidFill>
                <a:prstClr val="black"/>
              </a:solidFill>
              <a:latin typeface="メイリオ" panose="020B0604030504040204" pitchFamily="50" charset="-128"/>
              <a:ea typeface="メイリオ" panose="020B0604030504040204" pitchFamily="50" charset="-128"/>
            </a:endParaRPr>
          </a:p>
        </p:txBody>
      </p:sp>
      <p:sp>
        <p:nvSpPr>
          <p:cNvPr id="53" name="テキスト ボックス 52">
            <a:extLst>
              <a:ext uri="{FF2B5EF4-FFF2-40B4-BE49-F238E27FC236}">
                <a16:creationId xmlns:a16="http://schemas.microsoft.com/office/drawing/2014/main" id="{0E17D076-62A3-C325-A9F8-B4DFA2B8A64B}"/>
              </a:ext>
            </a:extLst>
          </p:cNvPr>
          <p:cNvSpPr txBox="1"/>
          <p:nvPr/>
        </p:nvSpPr>
        <p:spPr>
          <a:xfrm>
            <a:off x="3329526" y="2734736"/>
            <a:ext cx="5205430" cy="584775"/>
          </a:xfrm>
          <a:prstGeom prst="rect">
            <a:avLst/>
          </a:prstGeom>
          <a:noFill/>
        </p:spPr>
        <p:txBody>
          <a:bodyPr wrap="square" rtlCol="0">
            <a:spAutoFit/>
          </a:bodyPr>
          <a:lstStyle/>
          <a:p>
            <a:r>
              <a:rPr kumimoji="0" lang="ja-JP" altLang="en-US" sz="1600" b="1" dirty="0">
                <a:latin typeface="メイリオ" panose="020B0604030504040204" pitchFamily="50" charset="-128"/>
                <a:ea typeface="メイリオ" panose="020B0604030504040204" pitchFamily="50" charset="-128"/>
              </a:rPr>
              <a:t>浜通り地区の脱炭素と復興まちづくりの実現のための情報交換やネットワーク形成</a:t>
            </a:r>
            <a:endParaRPr kumimoji="0" lang="en-US" altLang="ja-JP" sz="1600" b="1" dirty="0">
              <a:latin typeface="メイリオ" panose="020B0604030504040204" pitchFamily="50" charset="-128"/>
              <a:ea typeface="メイリオ" panose="020B0604030504040204" pitchFamily="50" charset="-128"/>
            </a:endParaRPr>
          </a:p>
        </p:txBody>
      </p:sp>
      <p:sp>
        <p:nvSpPr>
          <p:cNvPr id="54" name="正方形/長方形 53">
            <a:extLst>
              <a:ext uri="{FF2B5EF4-FFF2-40B4-BE49-F238E27FC236}">
                <a16:creationId xmlns:a16="http://schemas.microsoft.com/office/drawing/2014/main" id="{59F6EA07-58DE-A682-F612-BE07A9943F2C}"/>
              </a:ext>
            </a:extLst>
          </p:cNvPr>
          <p:cNvSpPr/>
          <p:nvPr/>
        </p:nvSpPr>
        <p:spPr>
          <a:xfrm>
            <a:off x="3323958" y="2420888"/>
            <a:ext cx="2666512" cy="290062"/>
          </a:xfrm>
          <a:prstGeom prst="rect">
            <a:avLst/>
          </a:prstGeom>
          <a:solidFill>
            <a:schemeClr val="accent3">
              <a:lumMod val="75000"/>
            </a:schemeClr>
          </a:solidFill>
          <a:ln>
            <a:noFill/>
          </a:ln>
          <a:effectLst/>
        </p:spPr>
        <p:style>
          <a:lnRef idx="1">
            <a:schemeClr val="accent3"/>
          </a:lnRef>
          <a:fillRef idx="3">
            <a:schemeClr val="accent3"/>
          </a:fillRef>
          <a:effectRef idx="2">
            <a:schemeClr val="accent3"/>
          </a:effectRef>
          <a:fontRef idx="minor">
            <a:schemeClr val="lt1"/>
          </a:fontRef>
        </p:style>
        <p:txBody>
          <a:bodyPr tIns="72000" bIns="0" rtlCol="0" anchor="ctr"/>
          <a:lstStyle/>
          <a:p>
            <a:pPr algn="ctr" defTabSz="435529"/>
            <a:r>
              <a:rPr lang="ja-JP" altLang="en-US" b="1" dirty="0">
                <a:solidFill>
                  <a:prstClr val="white"/>
                </a:solidFill>
                <a:latin typeface="メイリオ" panose="020B0604030504040204" pitchFamily="50" charset="-128"/>
                <a:ea typeface="メイリオ" panose="020B0604030504040204" pitchFamily="50" charset="-128"/>
              </a:rPr>
              <a:t>プラットフォーム本体</a:t>
            </a:r>
          </a:p>
        </p:txBody>
      </p:sp>
      <p:sp>
        <p:nvSpPr>
          <p:cNvPr id="55" name="下矢印 2">
            <a:extLst>
              <a:ext uri="{FF2B5EF4-FFF2-40B4-BE49-F238E27FC236}">
                <a16:creationId xmlns:a16="http://schemas.microsoft.com/office/drawing/2014/main" id="{F39F94D5-141E-30E2-7C7F-2D1EB97CAAA7}"/>
              </a:ext>
            </a:extLst>
          </p:cNvPr>
          <p:cNvSpPr/>
          <p:nvPr/>
        </p:nvSpPr>
        <p:spPr>
          <a:xfrm rot="16200000">
            <a:off x="5904469" y="3865238"/>
            <a:ext cx="720080" cy="344681"/>
          </a:xfrm>
          <a:prstGeom prst="downArrow">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5F0F3678-4ADD-0B54-468C-12F2190F1EC2}"/>
              </a:ext>
            </a:extLst>
          </p:cNvPr>
          <p:cNvSpPr txBox="1"/>
          <p:nvPr/>
        </p:nvSpPr>
        <p:spPr>
          <a:xfrm>
            <a:off x="3342424" y="3237360"/>
            <a:ext cx="2711003" cy="1600438"/>
          </a:xfrm>
          <a:prstGeom prst="rect">
            <a:avLst/>
          </a:prstGeom>
          <a:solidFill>
            <a:schemeClr val="bg1"/>
          </a:solidFill>
          <a:ln>
            <a:solidFill>
              <a:schemeClr val="accent3">
                <a:lumMod val="75000"/>
              </a:schemeClr>
            </a:solidFill>
          </a:ln>
        </p:spPr>
        <p:txBody>
          <a:bodyPr wrap="square" rtlCol="0">
            <a:spAutoFit/>
          </a:bodyPr>
          <a:lstStyle/>
          <a:p>
            <a:r>
              <a:rPr lang="ja-JP" altLang="en-US" sz="1400" b="1" dirty="0">
                <a:latin typeface="メイリオ" panose="020B0604030504040204" pitchFamily="50" charset="-128"/>
                <a:ea typeface="メイリオ" panose="020B0604030504040204" pitchFamily="50" charset="-128"/>
              </a:rPr>
              <a:t>＜情報交換＞</a:t>
            </a:r>
            <a:endParaRPr lang="en-US" altLang="ja-JP" sz="1400" b="1"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・各市町村の脱炭素の取組や</a:t>
            </a:r>
            <a:endParaRPr lang="en-US" altLang="ja-JP" sz="1400" b="1"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　課題</a:t>
            </a:r>
            <a:endParaRPr lang="en-US" altLang="ja-JP" sz="1400" b="1"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・各事業者の実施可能事業や</a:t>
            </a:r>
            <a:endParaRPr lang="en-US" altLang="ja-JP" sz="1400" b="1"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　得意技術</a:t>
            </a:r>
            <a:endParaRPr lang="en-US" altLang="ja-JP" sz="1400" b="1"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・国の施策や制度、技術的助言</a:t>
            </a:r>
            <a:endParaRPr lang="en-US" altLang="ja-JP" sz="1400" b="1" dirty="0">
              <a:latin typeface="メイリオ" panose="020B0604030504040204" pitchFamily="50" charset="-128"/>
              <a:ea typeface="メイリオ" panose="020B0604030504040204" pitchFamily="50" charset="-128"/>
            </a:endParaRPr>
          </a:p>
          <a:p>
            <a:r>
              <a:rPr lang="ja-JP" altLang="en-US" sz="1400" b="1" dirty="0">
                <a:latin typeface="メイリオ" panose="020B0604030504040204" pitchFamily="50" charset="-128"/>
                <a:ea typeface="メイリオ" panose="020B0604030504040204" pitchFamily="50" charset="-128"/>
              </a:rPr>
              <a:t>・先進事例の共有　　　　など</a:t>
            </a:r>
            <a:endParaRPr lang="en-US" altLang="ja-JP" sz="1400" b="1" dirty="0">
              <a:latin typeface="メイリオ" panose="020B0604030504040204" pitchFamily="50" charset="-128"/>
              <a:ea typeface="メイリオ" panose="020B0604030504040204" pitchFamily="50" charset="-128"/>
            </a:endParaRPr>
          </a:p>
        </p:txBody>
      </p:sp>
      <p:sp>
        <p:nvSpPr>
          <p:cNvPr id="57" name="テキスト ボックス 56">
            <a:extLst>
              <a:ext uri="{FF2B5EF4-FFF2-40B4-BE49-F238E27FC236}">
                <a16:creationId xmlns:a16="http://schemas.microsoft.com/office/drawing/2014/main" id="{CB9216EB-85C2-1337-1B21-4111394BFE13}"/>
              </a:ext>
            </a:extLst>
          </p:cNvPr>
          <p:cNvSpPr txBox="1"/>
          <p:nvPr/>
        </p:nvSpPr>
        <p:spPr>
          <a:xfrm>
            <a:off x="6470496" y="3240186"/>
            <a:ext cx="2553505" cy="1600438"/>
          </a:xfrm>
          <a:prstGeom prst="rect">
            <a:avLst/>
          </a:prstGeom>
          <a:solidFill>
            <a:schemeClr val="bg1"/>
          </a:solidFill>
          <a:ln>
            <a:solidFill>
              <a:schemeClr val="accent3">
                <a:lumMod val="75000"/>
              </a:schemeClr>
            </a:solidFill>
          </a:ln>
        </p:spPr>
        <p:txBody>
          <a:bodyPr wrap="square" rtlCol="0">
            <a:spAutoFit/>
          </a:bodyPr>
          <a:lstStyle/>
          <a:p>
            <a:r>
              <a:rPr lang="ja-JP" altLang="en-US" sz="1400" b="1" dirty="0">
                <a:latin typeface="メイリオ" panose="020B0604030504040204" pitchFamily="50" charset="-128"/>
                <a:ea typeface="メイリオ" panose="020B0604030504040204" pitchFamily="50" charset="-128"/>
              </a:rPr>
              <a:t>＜ネットワーク形成＞</a:t>
            </a:r>
            <a:endParaRPr lang="en-US" altLang="ja-JP" sz="1400" b="1" dirty="0">
              <a:latin typeface="メイリオ" panose="020B0604030504040204" pitchFamily="50" charset="-128"/>
              <a:ea typeface="メイリオ" panose="020B0604030504040204" pitchFamily="50" charset="-128"/>
            </a:endParaRPr>
          </a:p>
          <a:p>
            <a:pPr marL="177800" indent="-177800"/>
            <a:r>
              <a:rPr lang="ja-JP" altLang="en-US" sz="1400" b="1" dirty="0">
                <a:latin typeface="メイリオ" panose="020B0604030504040204" pitchFamily="50" charset="-128"/>
                <a:ea typeface="メイリオ" panose="020B0604030504040204" pitchFamily="50" charset="-128"/>
              </a:rPr>
              <a:t>・各市町村の課題に対し、</a:t>
            </a:r>
            <a:endParaRPr lang="en-US" altLang="ja-JP" sz="1400" b="1" dirty="0">
              <a:latin typeface="メイリオ" panose="020B0604030504040204" pitchFamily="50" charset="-128"/>
              <a:ea typeface="メイリオ" panose="020B0604030504040204" pitchFamily="50" charset="-128"/>
            </a:endParaRPr>
          </a:p>
          <a:p>
            <a:pPr marL="177800" indent="-177800"/>
            <a:r>
              <a:rPr lang="ja-JP" altLang="en-US" sz="1400" b="1" dirty="0">
                <a:latin typeface="メイリオ" panose="020B0604030504040204" pitchFamily="50" charset="-128"/>
                <a:ea typeface="メイリオ" panose="020B0604030504040204" pitchFamily="50" charset="-128"/>
              </a:rPr>
              <a:t>　担い手となる事業者や支援ツール等をマッチング</a:t>
            </a:r>
            <a:endParaRPr lang="en-US" altLang="ja-JP" sz="1400" b="1" dirty="0">
              <a:latin typeface="メイリオ" panose="020B0604030504040204" pitchFamily="50" charset="-128"/>
              <a:ea typeface="メイリオ" panose="020B0604030504040204" pitchFamily="50" charset="-128"/>
            </a:endParaRPr>
          </a:p>
          <a:p>
            <a:pPr marL="177800" indent="-177800"/>
            <a:r>
              <a:rPr lang="ja-JP" altLang="en-US" sz="1400" b="1" dirty="0">
                <a:latin typeface="メイリオ" panose="020B0604030504040204" pitchFamily="50" charset="-128"/>
                <a:ea typeface="メイリオ" panose="020B0604030504040204" pitchFamily="50" charset="-128"/>
              </a:rPr>
              <a:t>・必要に応じて、個別</a:t>
            </a:r>
            <a:r>
              <a:rPr lang="en-US" altLang="ja-JP" sz="1400" b="1" dirty="0">
                <a:latin typeface="メイリオ" panose="020B0604030504040204" pitchFamily="50" charset="-128"/>
                <a:ea typeface="メイリオ" panose="020B0604030504040204" pitchFamily="50" charset="-128"/>
              </a:rPr>
              <a:t>WG</a:t>
            </a:r>
            <a:r>
              <a:rPr lang="ja-JP" altLang="en-US" sz="1400" b="1" dirty="0">
                <a:latin typeface="メイリオ" panose="020B0604030504040204" pitchFamily="50" charset="-128"/>
                <a:ea typeface="メイリオ" panose="020B0604030504040204" pitchFamily="50" charset="-128"/>
              </a:rPr>
              <a:t>を立ち上げ、課題解決や事業化に向けて議論を深掘り</a:t>
            </a:r>
            <a:endParaRPr lang="en-US" altLang="ja-JP" sz="1400" b="1" dirty="0">
              <a:latin typeface="メイリオ" panose="020B0604030504040204" pitchFamily="50" charset="-128"/>
              <a:ea typeface="メイリオ" panose="020B0604030504040204" pitchFamily="50" charset="-128"/>
            </a:endParaRPr>
          </a:p>
        </p:txBody>
      </p:sp>
      <p:sp>
        <p:nvSpPr>
          <p:cNvPr id="58" name="角丸四角形 14">
            <a:extLst>
              <a:ext uri="{FF2B5EF4-FFF2-40B4-BE49-F238E27FC236}">
                <a16:creationId xmlns:a16="http://schemas.microsoft.com/office/drawing/2014/main" id="{D39E276B-64A4-4D0F-5671-3EB17FEA7301}"/>
              </a:ext>
            </a:extLst>
          </p:cNvPr>
          <p:cNvSpPr/>
          <p:nvPr/>
        </p:nvSpPr>
        <p:spPr>
          <a:xfrm>
            <a:off x="3264862" y="5097975"/>
            <a:ext cx="5833418" cy="1642487"/>
          </a:xfrm>
          <a:prstGeom prst="roundRect">
            <a:avLst>
              <a:gd name="adj" fmla="val 3201"/>
            </a:avLst>
          </a:prstGeom>
          <a:solidFill>
            <a:schemeClr val="accent3">
              <a:lumMod val="20000"/>
              <a:lumOff val="80000"/>
            </a:schemeClr>
          </a:solidFill>
          <a:ln>
            <a:solidFill>
              <a:schemeClr val="accent3">
                <a:lumMod val="75000"/>
              </a:schemeClr>
            </a:solidFill>
            <a:prstDash val="dash"/>
          </a:ln>
        </p:spPr>
        <p:style>
          <a:lnRef idx="2">
            <a:schemeClr val="dk1"/>
          </a:lnRef>
          <a:fillRef idx="1">
            <a:schemeClr val="lt1"/>
          </a:fillRef>
          <a:effectRef idx="0">
            <a:schemeClr val="dk1"/>
          </a:effectRef>
          <a:fontRef idx="minor">
            <a:schemeClr val="dk1"/>
          </a:fontRef>
        </p:style>
        <p:txBody>
          <a:bodyPr rtlCol="0" anchor="ctr"/>
          <a:lstStyle/>
          <a:p>
            <a:pPr algn="ctr" defTabSz="435529"/>
            <a:endParaRPr lang="en-US" altLang="ja-JP" sz="1334" dirty="0">
              <a:solidFill>
                <a:prstClr val="black"/>
              </a:solidFill>
              <a:latin typeface="メイリオ" panose="020B0604030504040204" pitchFamily="50" charset="-128"/>
              <a:ea typeface="メイリオ" panose="020B0604030504040204" pitchFamily="50" charset="-128"/>
            </a:endParaRPr>
          </a:p>
          <a:p>
            <a:pPr algn="ctr" defTabSz="435529"/>
            <a:endParaRPr lang="en-US" altLang="ja-JP" sz="1334" dirty="0">
              <a:solidFill>
                <a:prstClr val="black"/>
              </a:solidFill>
              <a:latin typeface="メイリオ" panose="020B0604030504040204" pitchFamily="50" charset="-128"/>
              <a:ea typeface="メイリオ" panose="020B0604030504040204" pitchFamily="50" charset="-128"/>
            </a:endParaRPr>
          </a:p>
          <a:p>
            <a:pPr defTabSz="435529"/>
            <a:endParaRPr lang="en-US" altLang="ja-JP" sz="1524" b="1" dirty="0">
              <a:solidFill>
                <a:schemeClr val="bg1"/>
              </a:solidFill>
              <a:latin typeface="メイリオ" panose="020B0604030504040204" pitchFamily="50" charset="-128"/>
              <a:ea typeface="メイリオ" panose="020B0604030504040204" pitchFamily="50" charset="-128"/>
            </a:endParaRPr>
          </a:p>
          <a:p>
            <a:pPr defTabSz="435529"/>
            <a:endParaRPr lang="ja-JP" altLang="en-US" sz="1524" b="1" dirty="0">
              <a:solidFill>
                <a:schemeClr val="bg1"/>
              </a:solidFill>
              <a:latin typeface="メイリオ" panose="020B0604030504040204" pitchFamily="50" charset="-128"/>
              <a:ea typeface="メイリオ" panose="020B0604030504040204" pitchFamily="50" charset="-128"/>
            </a:endParaRPr>
          </a:p>
        </p:txBody>
      </p:sp>
      <p:sp>
        <p:nvSpPr>
          <p:cNvPr id="59" name="テキスト ボックス 58">
            <a:extLst>
              <a:ext uri="{FF2B5EF4-FFF2-40B4-BE49-F238E27FC236}">
                <a16:creationId xmlns:a16="http://schemas.microsoft.com/office/drawing/2014/main" id="{15908449-B8ED-67F6-0CA6-A129A2FFCC4A}"/>
              </a:ext>
            </a:extLst>
          </p:cNvPr>
          <p:cNvSpPr txBox="1"/>
          <p:nvPr/>
        </p:nvSpPr>
        <p:spPr>
          <a:xfrm>
            <a:off x="8319027" y="6088469"/>
            <a:ext cx="755847" cy="338554"/>
          </a:xfrm>
          <a:prstGeom prst="rect">
            <a:avLst/>
          </a:prstGeom>
          <a:noFill/>
        </p:spPr>
        <p:txBody>
          <a:bodyPr wrap="square" rtlCol="0">
            <a:spAutoFit/>
          </a:bodyPr>
          <a:lstStyle/>
          <a:p>
            <a:pPr algn="ctr"/>
            <a:r>
              <a:rPr kumimoji="0" lang="en-US" altLang="ja-JP" sz="1600" dirty="0">
                <a:latin typeface="メイリオ" panose="020B0604030504040204" pitchFamily="50" charset="-128"/>
                <a:ea typeface="メイリオ" panose="020B0604030504040204" pitchFamily="50" charset="-128"/>
              </a:rPr>
              <a:t>…</a:t>
            </a:r>
          </a:p>
        </p:txBody>
      </p:sp>
      <p:sp>
        <p:nvSpPr>
          <p:cNvPr id="60" name="正方形/長方形 59">
            <a:extLst>
              <a:ext uri="{FF2B5EF4-FFF2-40B4-BE49-F238E27FC236}">
                <a16:creationId xmlns:a16="http://schemas.microsoft.com/office/drawing/2014/main" id="{60570156-3FB6-B391-53AD-469D93D24DBE}"/>
              </a:ext>
            </a:extLst>
          </p:cNvPr>
          <p:cNvSpPr/>
          <p:nvPr/>
        </p:nvSpPr>
        <p:spPr>
          <a:xfrm>
            <a:off x="3332624" y="4956361"/>
            <a:ext cx="1309975" cy="282081"/>
          </a:xfrm>
          <a:prstGeom prst="rect">
            <a:avLst/>
          </a:prstGeom>
          <a:solidFill>
            <a:schemeClr val="accent3">
              <a:lumMod val="75000"/>
            </a:schemeClr>
          </a:solidFill>
          <a:ln>
            <a:noFill/>
          </a:ln>
          <a:effectLst/>
        </p:spPr>
        <p:style>
          <a:lnRef idx="1">
            <a:schemeClr val="accent3"/>
          </a:lnRef>
          <a:fillRef idx="3">
            <a:schemeClr val="accent3"/>
          </a:fillRef>
          <a:effectRef idx="2">
            <a:schemeClr val="accent3"/>
          </a:effectRef>
          <a:fontRef idx="minor">
            <a:schemeClr val="lt1"/>
          </a:fontRef>
        </p:style>
        <p:txBody>
          <a:bodyPr tIns="72000" bIns="0" rtlCol="0" anchor="ctr"/>
          <a:lstStyle/>
          <a:p>
            <a:pPr algn="ctr" defTabSz="435529"/>
            <a:r>
              <a:rPr lang="ja-JP" altLang="en-US" b="1" dirty="0">
                <a:solidFill>
                  <a:prstClr val="white"/>
                </a:solidFill>
                <a:latin typeface="メイリオ" panose="020B0604030504040204" pitchFamily="50" charset="-128"/>
                <a:ea typeface="メイリオ" panose="020B0604030504040204" pitchFamily="50" charset="-128"/>
              </a:rPr>
              <a:t>個別</a:t>
            </a:r>
            <a:r>
              <a:rPr lang="en-US" altLang="ja-JP" b="1" dirty="0">
                <a:solidFill>
                  <a:prstClr val="white"/>
                </a:solidFill>
                <a:latin typeface="メイリオ" panose="020B0604030504040204" pitchFamily="50" charset="-128"/>
                <a:ea typeface="メイリオ" panose="020B0604030504040204" pitchFamily="50" charset="-128"/>
              </a:rPr>
              <a:t>WG</a:t>
            </a:r>
            <a:endParaRPr lang="ja-JP" altLang="en-US" b="1" dirty="0">
              <a:solidFill>
                <a:prstClr val="white"/>
              </a:solidFill>
              <a:latin typeface="メイリオ" panose="020B0604030504040204" pitchFamily="50" charset="-128"/>
              <a:ea typeface="メイリオ" panose="020B0604030504040204" pitchFamily="50" charset="-128"/>
            </a:endParaRPr>
          </a:p>
        </p:txBody>
      </p:sp>
      <p:sp>
        <p:nvSpPr>
          <p:cNvPr id="61" name="テキスト ボックス 60">
            <a:extLst>
              <a:ext uri="{FF2B5EF4-FFF2-40B4-BE49-F238E27FC236}">
                <a16:creationId xmlns:a16="http://schemas.microsoft.com/office/drawing/2014/main" id="{87700462-4146-F4C4-FFCD-5F1202EF0701}"/>
              </a:ext>
            </a:extLst>
          </p:cNvPr>
          <p:cNvSpPr txBox="1"/>
          <p:nvPr/>
        </p:nvSpPr>
        <p:spPr>
          <a:xfrm>
            <a:off x="3316932" y="6022484"/>
            <a:ext cx="1646485" cy="382548"/>
          </a:xfrm>
          <a:prstGeom prst="rect">
            <a:avLst/>
          </a:prstGeom>
          <a:solidFill>
            <a:schemeClr val="bg1"/>
          </a:solidFill>
          <a:ln>
            <a:solidFill>
              <a:schemeClr val="accent3">
                <a:lumMod val="75000"/>
              </a:schemeClr>
            </a:solidFill>
          </a:ln>
        </p:spPr>
        <p:txBody>
          <a:bodyPr wrap="square" rtlCol="0" anchor="ctr">
            <a:noAutofit/>
          </a:bodyPr>
          <a:lstStyle/>
          <a:p>
            <a:pPr algn="ctr"/>
            <a:r>
              <a:rPr lang="ja-JP" altLang="en-US" sz="1400" dirty="0">
                <a:latin typeface="+mn-ea"/>
              </a:rPr>
              <a:t>○○○に関する</a:t>
            </a:r>
            <a:r>
              <a:rPr lang="en-US" altLang="ja-JP" sz="1400" dirty="0">
                <a:latin typeface="+mn-ea"/>
              </a:rPr>
              <a:t>WG</a:t>
            </a:r>
          </a:p>
        </p:txBody>
      </p:sp>
      <p:cxnSp>
        <p:nvCxnSpPr>
          <p:cNvPr id="66" name="カギ線コネクタ 40">
            <a:extLst>
              <a:ext uri="{FF2B5EF4-FFF2-40B4-BE49-F238E27FC236}">
                <a16:creationId xmlns:a16="http://schemas.microsoft.com/office/drawing/2014/main" id="{76A82BEE-1088-0B3B-8589-858B31614768}"/>
              </a:ext>
            </a:extLst>
          </p:cNvPr>
          <p:cNvCxnSpPr>
            <a:cxnSpLocks/>
            <a:stCxn id="52" idx="2"/>
            <a:endCxn id="77" idx="0"/>
          </p:cNvCxnSpPr>
          <p:nvPr/>
        </p:nvCxnSpPr>
        <p:spPr>
          <a:xfrm rot="5400000">
            <a:off x="5436873" y="5284562"/>
            <a:ext cx="1132068" cy="357328"/>
          </a:xfrm>
          <a:prstGeom prst="bentConnector3">
            <a:avLst>
              <a:gd name="adj1" fmla="val 82847"/>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67" name="カギ線コネクタ 41">
            <a:extLst>
              <a:ext uri="{FF2B5EF4-FFF2-40B4-BE49-F238E27FC236}">
                <a16:creationId xmlns:a16="http://schemas.microsoft.com/office/drawing/2014/main" id="{217D21B7-C70D-B97F-7B17-08BE1B2C61FA}"/>
              </a:ext>
            </a:extLst>
          </p:cNvPr>
          <p:cNvCxnSpPr>
            <a:cxnSpLocks/>
            <a:stCxn id="52" idx="2"/>
            <a:endCxn id="61" idx="0"/>
          </p:cNvCxnSpPr>
          <p:nvPr/>
        </p:nvCxnSpPr>
        <p:spPr>
          <a:xfrm rot="5400000">
            <a:off x="4598227" y="4439140"/>
            <a:ext cx="1125292" cy="2041396"/>
          </a:xfrm>
          <a:prstGeom prst="bentConnector3">
            <a:avLst>
              <a:gd name="adj1" fmla="val 83045"/>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68" name="カギ線コネクタ 42">
            <a:extLst>
              <a:ext uri="{FF2B5EF4-FFF2-40B4-BE49-F238E27FC236}">
                <a16:creationId xmlns:a16="http://schemas.microsoft.com/office/drawing/2014/main" id="{058138AE-0745-AD65-63C0-2AAB510E3348}"/>
              </a:ext>
            </a:extLst>
          </p:cNvPr>
          <p:cNvCxnSpPr>
            <a:cxnSpLocks/>
            <a:stCxn id="52" idx="2"/>
            <a:endCxn id="59" idx="0"/>
          </p:cNvCxnSpPr>
          <p:nvPr/>
        </p:nvCxnSpPr>
        <p:spPr>
          <a:xfrm rot="16200000" flipH="1">
            <a:off x="6843623" y="4235140"/>
            <a:ext cx="1191277" cy="2515380"/>
          </a:xfrm>
          <a:prstGeom prst="bentConnector3">
            <a:avLst>
              <a:gd name="adj1" fmla="val 78657"/>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69" name="カギ線コネクタ 43">
            <a:extLst>
              <a:ext uri="{FF2B5EF4-FFF2-40B4-BE49-F238E27FC236}">
                <a16:creationId xmlns:a16="http://schemas.microsoft.com/office/drawing/2014/main" id="{965159CC-BE48-6F47-99CC-0E9CA38325E8}"/>
              </a:ext>
            </a:extLst>
          </p:cNvPr>
          <p:cNvCxnSpPr>
            <a:cxnSpLocks/>
            <a:stCxn id="52" idx="2"/>
            <a:endCxn id="78" idx="0"/>
          </p:cNvCxnSpPr>
          <p:nvPr/>
        </p:nvCxnSpPr>
        <p:spPr>
          <a:xfrm rot="16200000" flipH="1">
            <a:off x="6276276" y="4802486"/>
            <a:ext cx="1136288" cy="1325699"/>
          </a:xfrm>
          <a:prstGeom prst="bentConnector3">
            <a:avLst>
              <a:gd name="adj1" fmla="val 82726"/>
            </a:avLst>
          </a:prstGeom>
          <a:ln w="254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EF190946-66CB-6015-D128-AECA62D826C4}"/>
              </a:ext>
            </a:extLst>
          </p:cNvPr>
          <p:cNvSpPr txBox="1"/>
          <p:nvPr/>
        </p:nvSpPr>
        <p:spPr>
          <a:xfrm>
            <a:off x="3203804" y="5229200"/>
            <a:ext cx="3519226" cy="584775"/>
          </a:xfrm>
          <a:prstGeom prst="rect">
            <a:avLst/>
          </a:prstGeom>
          <a:noFill/>
        </p:spPr>
        <p:txBody>
          <a:bodyPr wrap="square" rtlCol="0">
            <a:spAutoFit/>
          </a:bodyPr>
          <a:lstStyle/>
          <a:p>
            <a:r>
              <a:rPr kumimoji="0" lang="ja-JP" altLang="en-US" sz="1600" b="1" dirty="0">
                <a:latin typeface="メイリオ" panose="020B0604030504040204" pitchFamily="50" charset="-128"/>
                <a:ea typeface="メイリオ" panose="020B0604030504040204" pitchFamily="50" charset="-128"/>
              </a:rPr>
              <a:t>・個別テーマについての深堀り</a:t>
            </a:r>
            <a:endParaRPr kumimoji="0" lang="en-US" altLang="ja-JP" sz="1600" b="1" dirty="0">
              <a:latin typeface="メイリオ" panose="020B0604030504040204" pitchFamily="50" charset="-128"/>
              <a:ea typeface="メイリオ" panose="020B0604030504040204" pitchFamily="50" charset="-128"/>
            </a:endParaRPr>
          </a:p>
          <a:p>
            <a:r>
              <a:rPr kumimoji="0" lang="ja-JP" altLang="en-US" sz="1600" b="1" dirty="0">
                <a:latin typeface="メイリオ" panose="020B0604030504040204" pitchFamily="50" charset="-128"/>
                <a:ea typeface="メイリオ" panose="020B0604030504040204" pitchFamily="50" charset="-128"/>
              </a:rPr>
              <a:t>・モデル事業の創出に向けた議論</a:t>
            </a:r>
            <a:endParaRPr kumimoji="0" lang="en-US" altLang="ja-JP" sz="1600" b="1" dirty="0">
              <a:latin typeface="メイリオ" panose="020B0604030504040204" pitchFamily="50" charset="-128"/>
              <a:ea typeface="メイリオ" panose="020B0604030504040204" pitchFamily="50" charset="-128"/>
            </a:endParaRPr>
          </a:p>
        </p:txBody>
      </p:sp>
      <p:sp>
        <p:nvSpPr>
          <p:cNvPr id="73" name="テキスト ボックス 72">
            <a:extLst>
              <a:ext uri="{FF2B5EF4-FFF2-40B4-BE49-F238E27FC236}">
                <a16:creationId xmlns:a16="http://schemas.microsoft.com/office/drawing/2014/main" id="{E256C243-0FDF-3362-77BB-839BC8150DC9}"/>
              </a:ext>
            </a:extLst>
          </p:cNvPr>
          <p:cNvSpPr txBox="1"/>
          <p:nvPr/>
        </p:nvSpPr>
        <p:spPr>
          <a:xfrm>
            <a:off x="121512" y="941745"/>
            <a:ext cx="8890049" cy="1323439"/>
          </a:xfrm>
          <a:prstGeom prst="rect">
            <a:avLst/>
          </a:prstGeom>
          <a:noFill/>
        </p:spPr>
        <p:txBody>
          <a:bodyPr wrap="square" rtlCol="0">
            <a:spAutoFit/>
          </a:bodyPr>
          <a:lstStyle/>
          <a:p>
            <a:pPr marL="285750" indent="-285750">
              <a:buFont typeface="Wingdings" panose="05000000000000000000" pitchFamily="2" charset="2"/>
              <a:buChar char="l"/>
              <a:defRPr/>
            </a:pPr>
            <a:r>
              <a:rPr kumimoji="0" lang="ja-JP" altLang="en-US" sz="1600" dirty="0">
                <a:solidFill>
                  <a:prstClr val="black"/>
                </a:solidFill>
                <a:latin typeface="BIZ UDPゴシック" panose="020B0400000000000000" pitchFamily="50" charset="-128"/>
                <a:ea typeface="BIZ UDPゴシック" panose="020B0400000000000000" pitchFamily="50" charset="-128"/>
              </a:rPr>
              <a:t>東日本大震災・原発事故による被災</a:t>
            </a:r>
            <a:r>
              <a:rPr kumimoji="0" lang="en-US" altLang="ja-JP" sz="1600" dirty="0">
                <a:solidFill>
                  <a:prstClr val="black"/>
                </a:solidFill>
                <a:latin typeface="BIZ UDPゴシック" panose="020B0400000000000000" pitchFamily="50" charset="-128"/>
                <a:ea typeface="BIZ UDPゴシック" panose="020B0400000000000000" pitchFamily="50" charset="-128"/>
              </a:rPr>
              <a:t>12</a:t>
            </a:r>
            <a:r>
              <a:rPr kumimoji="0" lang="ja-JP" altLang="en-US" sz="1600" dirty="0">
                <a:solidFill>
                  <a:prstClr val="black"/>
                </a:solidFill>
                <a:latin typeface="BIZ UDPゴシック" panose="020B0400000000000000" pitchFamily="50" charset="-128"/>
                <a:ea typeface="BIZ UDPゴシック" panose="020B0400000000000000" pitchFamily="50" charset="-128"/>
              </a:rPr>
              <a:t>市町村では、脱炭素化の取組を組み込みながら、大きな被害を受けた地域の復興・再生を図るまちづくりの取組を推進するとともに、地域資源を最大限活用しながら、環境・経済・社会が好循環する特色ある地域循環共生圏を形成することが必要。</a:t>
            </a:r>
            <a:endParaRPr kumimoji="0" lang="en-US" altLang="ja-JP" sz="1600" dirty="0">
              <a:solidFill>
                <a:prstClr val="black"/>
              </a:solidFill>
              <a:latin typeface="BIZ UDPゴシック" panose="020B0400000000000000" pitchFamily="50" charset="-128"/>
              <a:ea typeface="BIZ UDPゴシック" panose="020B0400000000000000" pitchFamily="50" charset="-128"/>
            </a:endParaRPr>
          </a:p>
          <a:p>
            <a:pPr marL="285750" indent="-285750">
              <a:spcAft>
                <a:spcPts val="1200"/>
              </a:spcAft>
              <a:buFont typeface="Wingdings" panose="05000000000000000000" pitchFamily="2" charset="2"/>
              <a:buChar char="l"/>
              <a:defRPr/>
            </a:pPr>
            <a:r>
              <a:rPr kumimoji="0" lang="ja-JP" altLang="en-US" sz="1600" dirty="0">
                <a:solidFill>
                  <a:prstClr val="black"/>
                </a:solidFill>
                <a:latin typeface="BIZ UDPゴシック" panose="020B0400000000000000" pitchFamily="50" charset="-128"/>
                <a:ea typeface="BIZ UDPゴシック" panose="020B0400000000000000" pitchFamily="50" charset="-128"/>
              </a:rPr>
              <a:t>被災</a:t>
            </a:r>
            <a:r>
              <a:rPr kumimoji="0" lang="en-US" altLang="ja-JP" sz="1600" dirty="0">
                <a:solidFill>
                  <a:prstClr val="black"/>
                </a:solidFill>
                <a:latin typeface="BIZ UDPゴシック" panose="020B0400000000000000" pitchFamily="50" charset="-128"/>
                <a:ea typeface="BIZ UDPゴシック" panose="020B0400000000000000" pitchFamily="50" charset="-128"/>
              </a:rPr>
              <a:t>12</a:t>
            </a:r>
            <a:r>
              <a:rPr kumimoji="0" lang="ja-JP" altLang="en-US" sz="1600" dirty="0">
                <a:solidFill>
                  <a:prstClr val="black"/>
                </a:solidFill>
                <a:latin typeface="BIZ UDPゴシック" panose="020B0400000000000000" pitchFamily="50" charset="-128"/>
                <a:ea typeface="BIZ UDPゴシック" panose="020B0400000000000000" pitchFamily="50" charset="-128"/>
              </a:rPr>
              <a:t>市町村等において、地域内外の多くの主体が共通の目標や認識を持った上で、長期にわたり連携していくことを目指し、「脱炭素</a:t>
            </a:r>
            <a:r>
              <a:rPr kumimoji="0" lang="en-US" altLang="ja-JP" sz="1600" dirty="0">
                <a:solidFill>
                  <a:prstClr val="black"/>
                </a:solidFill>
                <a:latin typeface="BIZ UDPゴシック" panose="020B0400000000000000" pitchFamily="50" charset="-128"/>
                <a:ea typeface="BIZ UDPゴシック" panose="020B0400000000000000" pitchFamily="50" charset="-128"/>
              </a:rPr>
              <a:t>×</a:t>
            </a:r>
            <a:r>
              <a:rPr kumimoji="0" lang="ja-JP" altLang="en-US" sz="1600" dirty="0">
                <a:solidFill>
                  <a:prstClr val="black"/>
                </a:solidFill>
                <a:latin typeface="BIZ UDPゴシック" panose="020B0400000000000000" pitchFamily="50" charset="-128"/>
                <a:ea typeface="BIZ UDPゴシック" panose="020B0400000000000000" pitchFamily="50" charset="-128"/>
              </a:rPr>
              <a:t>復興まちづくりプラットフォーム」を設置。</a:t>
            </a:r>
          </a:p>
        </p:txBody>
      </p:sp>
      <p:sp>
        <p:nvSpPr>
          <p:cNvPr id="77" name="テキスト ボックス 76">
            <a:extLst>
              <a:ext uri="{FF2B5EF4-FFF2-40B4-BE49-F238E27FC236}">
                <a16:creationId xmlns:a16="http://schemas.microsoft.com/office/drawing/2014/main" id="{9EB34B55-61C1-060A-246D-4361B7B89F86}"/>
              </a:ext>
            </a:extLst>
          </p:cNvPr>
          <p:cNvSpPr txBox="1"/>
          <p:nvPr/>
        </p:nvSpPr>
        <p:spPr>
          <a:xfrm>
            <a:off x="5001000" y="6029260"/>
            <a:ext cx="1646485" cy="382548"/>
          </a:xfrm>
          <a:prstGeom prst="rect">
            <a:avLst/>
          </a:prstGeom>
          <a:solidFill>
            <a:schemeClr val="bg1"/>
          </a:solidFill>
          <a:ln>
            <a:solidFill>
              <a:schemeClr val="accent3">
                <a:lumMod val="75000"/>
              </a:schemeClr>
            </a:solidFill>
          </a:ln>
        </p:spPr>
        <p:txBody>
          <a:bodyPr wrap="square" rtlCol="0" anchor="ctr">
            <a:noAutofit/>
          </a:bodyPr>
          <a:lstStyle/>
          <a:p>
            <a:pPr algn="ctr"/>
            <a:r>
              <a:rPr lang="ja-JP" altLang="en-US" sz="1400" dirty="0">
                <a:latin typeface="+mn-ea"/>
              </a:rPr>
              <a:t>□□□に関する</a:t>
            </a:r>
            <a:r>
              <a:rPr lang="en-US" altLang="ja-JP" sz="1400" dirty="0">
                <a:latin typeface="+mn-ea"/>
              </a:rPr>
              <a:t>WG</a:t>
            </a:r>
          </a:p>
        </p:txBody>
      </p:sp>
      <p:sp>
        <p:nvSpPr>
          <p:cNvPr id="78" name="テキスト ボックス 77">
            <a:extLst>
              <a:ext uri="{FF2B5EF4-FFF2-40B4-BE49-F238E27FC236}">
                <a16:creationId xmlns:a16="http://schemas.microsoft.com/office/drawing/2014/main" id="{E792F337-052C-C481-984A-C24C314DCDD8}"/>
              </a:ext>
            </a:extLst>
          </p:cNvPr>
          <p:cNvSpPr txBox="1"/>
          <p:nvPr/>
        </p:nvSpPr>
        <p:spPr>
          <a:xfrm>
            <a:off x="6684027" y="6033480"/>
            <a:ext cx="1646485" cy="382548"/>
          </a:xfrm>
          <a:prstGeom prst="rect">
            <a:avLst/>
          </a:prstGeom>
          <a:solidFill>
            <a:schemeClr val="bg1"/>
          </a:solidFill>
          <a:ln>
            <a:solidFill>
              <a:schemeClr val="accent3">
                <a:lumMod val="75000"/>
              </a:schemeClr>
            </a:solidFill>
          </a:ln>
        </p:spPr>
        <p:txBody>
          <a:bodyPr wrap="square" rtlCol="0" anchor="ctr">
            <a:noAutofit/>
          </a:bodyPr>
          <a:lstStyle/>
          <a:p>
            <a:pPr algn="ctr"/>
            <a:r>
              <a:rPr lang="ja-JP" altLang="en-US" sz="1400" dirty="0">
                <a:latin typeface="+mn-ea"/>
              </a:rPr>
              <a:t>△△△に関する</a:t>
            </a:r>
            <a:r>
              <a:rPr lang="en-US" altLang="ja-JP" sz="1400" dirty="0">
                <a:latin typeface="+mn-ea"/>
              </a:rPr>
              <a:t>WG</a:t>
            </a:r>
          </a:p>
        </p:txBody>
      </p:sp>
    </p:spTree>
    <p:extLst>
      <p:ext uri="{BB962C8B-B14F-4D97-AF65-F5344CB8AC3E}">
        <p14:creationId xmlns:p14="http://schemas.microsoft.com/office/powerpoint/2010/main" val="50508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390" y="95501"/>
            <a:ext cx="706770" cy="52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AutoShape 2" descr="まとめ】地球のフリーイラスト素材｜イラストイメージ"/>
          <p:cNvSpPr>
            <a:spLocks noChangeAspect="1" noChangeArrowheads="1"/>
          </p:cNvSpPr>
          <p:nvPr/>
        </p:nvSpPr>
        <p:spPr bwMode="auto">
          <a:xfrm>
            <a:off x="58013" y="-11095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12"/>
          <p:cNvSpPr>
            <a:spLocks noChangeArrowheads="1"/>
          </p:cNvSpPr>
          <p:nvPr/>
        </p:nvSpPr>
        <p:spPr bwMode="auto">
          <a:xfrm>
            <a:off x="831372" y="117538"/>
            <a:ext cx="7486311" cy="432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2158" tIns="31080" rIns="62158" bIns="31080" numCol="1" anchor="ctr" anchorCtr="0" compatLnSpc="1">
            <a:prstTxWarp prst="textNoShape">
              <a:avLst/>
            </a:prstTxWarp>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プラットフォーム設立参加者について</a:t>
            </a:r>
          </a:p>
        </p:txBody>
      </p:sp>
      <p:sp>
        <p:nvSpPr>
          <p:cNvPr id="37" name="正方形/長方形 36"/>
          <p:cNvSpPr/>
          <p:nvPr/>
        </p:nvSpPr>
        <p:spPr>
          <a:xfrm>
            <a:off x="69066" y="44624"/>
            <a:ext cx="9003943" cy="599395"/>
          </a:xfrm>
          <a:prstGeom prst="rect">
            <a:avLst/>
          </a:prstGeom>
          <a:noFill/>
          <a:ln>
            <a:solidFill>
              <a:schemeClr val="accent3">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P創英角ｺﾞｼｯｸUB" pitchFamily="50" charset="-128"/>
                <a:ea typeface="HGP創英角ｺﾞｼｯｸUB" pitchFamily="50" charset="-128"/>
                <a:cs typeface="+mn-cs"/>
              </a:rPr>
              <a:t>　　</a:t>
            </a:r>
          </a:p>
        </p:txBody>
      </p:sp>
      <p:sp>
        <p:nvSpPr>
          <p:cNvPr id="4" name="スライド番号プレースホルダー 3">
            <a:extLst>
              <a:ext uri="{FF2B5EF4-FFF2-40B4-BE49-F238E27FC236}">
                <a16:creationId xmlns:a16="http://schemas.microsoft.com/office/drawing/2014/main" id="{2B0C43AE-977B-423B-993B-15619E0E1043}"/>
              </a:ext>
            </a:extLst>
          </p:cNvPr>
          <p:cNvSpPr>
            <a:spLocks noGrp="1"/>
          </p:cNvSpPr>
          <p:nvPr>
            <p:ph type="sldNum" sz="quarter" idx="12"/>
          </p:nvPr>
        </p:nvSpPr>
        <p:spPr/>
        <p:txBody>
          <a:bodyPr/>
          <a:lstStyle/>
          <a:p>
            <a:fld id="{A6D01C6D-80EB-490D-8A1D-E86D9EEBEE2C}" type="slidenum">
              <a:rPr kumimoji="1" lang="ja-JP" altLang="en-US" smtClean="0"/>
              <a:t>2</a:t>
            </a:fld>
            <a:endParaRPr kumimoji="1" lang="ja-JP" altLang="en-US"/>
          </a:p>
        </p:txBody>
      </p:sp>
      <p:graphicFrame>
        <p:nvGraphicFramePr>
          <p:cNvPr id="2" name="表 1">
            <a:extLst>
              <a:ext uri="{FF2B5EF4-FFF2-40B4-BE49-F238E27FC236}">
                <a16:creationId xmlns:a16="http://schemas.microsoft.com/office/drawing/2014/main" id="{036B8C74-BF2B-BCDD-639F-D4A7BCB13852}"/>
              </a:ext>
            </a:extLst>
          </p:cNvPr>
          <p:cNvGraphicFramePr>
            <a:graphicFrameLocks noGrp="1"/>
          </p:cNvGraphicFramePr>
          <p:nvPr>
            <p:extLst>
              <p:ext uri="{D42A27DB-BD31-4B8C-83A1-F6EECF244321}">
                <p14:modId xmlns:p14="http://schemas.microsoft.com/office/powerpoint/2010/main" val="1946004388"/>
              </p:ext>
            </p:extLst>
          </p:nvPr>
        </p:nvGraphicFramePr>
        <p:xfrm>
          <a:off x="252324" y="836712"/>
          <a:ext cx="2741729" cy="5610740"/>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322340">
                <a:tc gridSpan="2">
                  <a:txBody>
                    <a:bodyPr/>
                    <a:lstStyle/>
                    <a:p>
                      <a:pPr algn="ctr"/>
                      <a:r>
                        <a:rPr kumimoji="1" lang="ja-JP" altLang="en-US" sz="1000" kern="1200" dirty="0">
                          <a:solidFill>
                            <a:schemeClr val="bg1"/>
                          </a:solidFill>
                          <a:latin typeface="BIZ UDPゴシック" panose="020B0400000000000000" pitchFamily="50" charset="-128"/>
                          <a:ea typeface="BIZ UDPゴシック" panose="020B0400000000000000" pitchFamily="50" charset="-128"/>
                          <a:cs typeface="+mn-cs"/>
                        </a:rPr>
                        <a:t>申請者名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IHI</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115342154"/>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あいおいニッセイ同和損害保険</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9735006"/>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赤羽氏</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戸田建設勤務</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65615941"/>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アサノ大成基礎エンジニアリング</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224790186"/>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アジア航測</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85290736"/>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アトラックラボ </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16813221"/>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7</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阿部氏</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戸田建設勤務</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6265944"/>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アポログループ</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05755866"/>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9</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飯田氏</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戸田建設勤務</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19462441"/>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10</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飯舘バイオパートナーズ</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49572881"/>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イオン東北</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02998548"/>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石川恒産</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89196493"/>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出光興産</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9099032"/>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ウッドコア</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0706841"/>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en-US" sz="1000" kern="1200">
                          <a:solidFill>
                            <a:schemeClr val="tx1"/>
                          </a:solidFill>
                          <a:latin typeface="BIZ UDPゴシック" panose="020B0400000000000000" pitchFamily="50" charset="-128"/>
                          <a:ea typeface="BIZ UDPゴシック" panose="020B0400000000000000" pitchFamily="50" charset="-128"/>
                          <a:cs typeface="+mn-cs"/>
                        </a:rPr>
                        <a:t>ACDC</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78633816"/>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16</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江頭氏</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環境管理センター勤務</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84978620"/>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17</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Eco</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いち</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50963435"/>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18</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一社</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えこえね南相馬研究機構</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8064143"/>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19</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えこでん</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2370041"/>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20</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エナジア</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24748179"/>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NTC</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インターナショナル</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68517858"/>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sz="1000" kern="1200">
                          <a:solidFill>
                            <a:schemeClr val="tx1"/>
                          </a:solidFill>
                          <a:latin typeface="BIZ UDPゴシック" panose="020B0400000000000000" pitchFamily="50" charset="-128"/>
                          <a:ea typeface="BIZ UDPゴシック" panose="020B0400000000000000" pitchFamily="50" charset="-128"/>
                          <a:cs typeface="+mn-cs"/>
                        </a:rPr>
                        <a:t>LE</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システム</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80797258"/>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応用地質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843105892"/>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大川氏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東京農工大学勤務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70325606"/>
                  </a:ext>
                </a:extLst>
              </a:tr>
              <a:tr h="211536">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大川印刷</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495551666"/>
                  </a:ext>
                </a:extLst>
              </a:tr>
            </a:tbl>
          </a:graphicData>
        </a:graphic>
      </p:graphicFrame>
      <p:graphicFrame>
        <p:nvGraphicFramePr>
          <p:cNvPr id="3" name="表 2">
            <a:extLst>
              <a:ext uri="{FF2B5EF4-FFF2-40B4-BE49-F238E27FC236}">
                <a16:creationId xmlns:a16="http://schemas.microsoft.com/office/drawing/2014/main" id="{A0BF7AFE-9BE7-61B4-4532-EC758D1810AE}"/>
              </a:ext>
            </a:extLst>
          </p:cNvPr>
          <p:cNvGraphicFramePr>
            <a:graphicFrameLocks noGrp="1"/>
          </p:cNvGraphicFramePr>
          <p:nvPr>
            <p:extLst>
              <p:ext uri="{D42A27DB-BD31-4B8C-83A1-F6EECF244321}">
                <p14:modId xmlns:p14="http://schemas.microsoft.com/office/powerpoint/2010/main" val="3718747473"/>
              </p:ext>
            </p:extLst>
          </p:nvPr>
        </p:nvGraphicFramePr>
        <p:xfrm>
          <a:off x="3200172" y="837506"/>
          <a:ext cx="2741729" cy="5610751"/>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309796">
                <a:tc gridSpan="2">
                  <a:txBody>
                    <a:bodyPr/>
                    <a:lstStyle/>
                    <a:p>
                      <a:pPr marL="0" algn="ctr" defTabSz="914400" rtl="0" eaLnBrk="1" latinLnBrk="0" hangingPunct="1"/>
                      <a:r>
                        <a:rPr kumimoji="1" lang="ja-JP" altLang="en-US" sz="1050" b="1" kern="1200" dirty="0">
                          <a:solidFill>
                            <a:schemeClr val="bg1"/>
                          </a:solidFill>
                          <a:latin typeface="BIZ UDPゴシック" panose="020B0400000000000000" pitchFamily="50" charset="-128"/>
                          <a:ea typeface="BIZ UDPゴシック" panose="020B0400000000000000" pitchFamily="50" charset="-128"/>
                          <a:cs typeface="+mn-cs"/>
                        </a:rPr>
                        <a:t>申請者名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26</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大場氏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東北工業大学勤務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16813221"/>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27</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大林組</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6265944"/>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28</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大平氏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NEDO</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05755866"/>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29</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大和田測量設計</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19462441"/>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30</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岡野氏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東北大学博士後期課程</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49572881"/>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奥村組</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02998548"/>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小沢氏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宮城大学勤務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89196493"/>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合</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オトナリ</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9099032"/>
                  </a:ext>
                </a:extLst>
              </a:tr>
              <a:tr h="38333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小野寺氏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インアウトバウンド仙台・松島勤務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0706841"/>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学研ホールディングス</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78633816"/>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36</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葛尾創生電力</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84978620"/>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37</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河村氏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東北大学勤務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50963435"/>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38</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共栄</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8064143"/>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39</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京セラ</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2370041"/>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40</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國武氏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(NEKI</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アドバイザリー勤務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24748179"/>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クボタ</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05760926"/>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熊谷組</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00631971"/>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郡山観光運輸</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3281035"/>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郡山観光交通</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64861098"/>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CN"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CN" altLang="en-US" sz="1000" kern="1200" dirty="0">
                          <a:solidFill>
                            <a:schemeClr val="tx1"/>
                          </a:solidFill>
                          <a:latin typeface="BIZ UDPゴシック" panose="020B0400000000000000" pitchFamily="50" charset="-128"/>
                          <a:ea typeface="BIZ UDPゴシック" panose="020B0400000000000000" pitchFamily="50" charset="-128"/>
                          <a:cs typeface="+mn-cs"/>
                        </a:rPr>
                        <a:t>国研</a:t>
                      </a:r>
                      <a:r>
                        <a:rPr kumimoji="1" lang="en-US" altLang="zh-CN"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CN" altLang="en-US" sz="1000" kern="1200" dirty="0">
                          <a:solidFill>
                            <a:schemeClr val="tx1"/>
                          </a:solidFill>
                          <a:latin typeface="BIZ UDPゴシック" panose="020B0400000000000000" pitchFamily="50" charset="-128"/>
                          <a:ea typeface="BIZ UDPゴシック" panose="020B0400000000000000" pitchFamily="50" charset="-128"/>
                          <a:cs typeface="+mn-cs"/>
                        </a:rPr>
                        <a:t>国立環境研究所</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249033469"/>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46</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コスモ石油マーケティング</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31901175"/>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47</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木場氏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地球温暖化防止全国ネット勤務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69234787"/>
                  </a:ext>
                </a:extLst>
              </a:tr>
              <a:tr h="38333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48</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齋藤氏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弁理士・正林国際特許商標事務所勤務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170791478"/>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49</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佐川急便</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904071301"/>
                  </a:ext>
                </a:extLst>
              </a:tr>
              <a:tr h="197143">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50</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国研</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産業技術総合研究所</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226758719"/>
                  </a:ext>
                </a:extLst>
              </a:tr>
            </a:tbl>
          </a:graphicData>
        </a:graphic>
      </p:graphicFrame>
      <p:graphicFrame>
        <p:nvGraphicFramePr>
          <p:cNvPr id="7" name="表 6">
            <a:extLst>
              <a:ext uri="{FF2B5EF4-FFF2-40B4-BE49-F238E27FC236}">
                <a16:creationId xmlns:a16="http://schemas.microsoft.com/office/drawing/2014/main" id="{85E6A857-C1F0-24AA-2687-E7516DAF45FE}"/>
              </a:ext>
            </a:extLst>
          </p:cNvPr>
          <p:cNvGraphicFramePr>
            <a:graphicFrameLocks noGrp="1"/>
          </p:cNvGraphicFramePr>
          <p:nvPr>
            <p:extLst>
              <p:ext uri="{D42A27DB-BD31-4B8C-83A1-F6EECF244321}">
                <p14:modId xmlns:p14="http://schemas.microsoft.com/office/powerpoint/2010/main" val="3610665297"/>
              </p:ext>
            </p:extLst>
          </p:nvPr>
        </p:nvGraphicFramePr>
        <p:xfrm>
          <a:off x="6160985" y="836713"/>
          <a:ext cx="2741729" cy="5611540"/>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331865">
                <a:tc gridSpan="2">
                  <a:txBody>
                    <a:bodyPr/>
                    <a:lstStyle/>
                    <a:p>
                      <a:pPr marL="0" algn="ctr" defTabSz="914400" rtl="0" eaLnBrk="1" latinLnBrk="0" hangingPunct="1"/>
                      <a:r>
                        <a:rPr kumimoji="1" lang="ja-JP" altLang="en-US" sz="1050" b="1" kern="1200" dirty="0">
                          <a:solidFill>
                            <a:schemeClr val="bg1"/>
                          </a:solidFill>
                          <a:latin typeface="BIZ UDPゴシック" panose="020B0400000000000000" pitchFamily="50" charset="-128"/>
                          <a:ea typeface="BIZ UDPゴシック" panose="020B0400000000000000" pitchFamily="50" charset="-128"/>
                          <a:cs typeface="+mn-cs"/>
                        </a:rPr>
                        <a:t>申請者名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51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JR</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東日本エネルギー開発</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79393742"/>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52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JTB</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02998548"/>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53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自然電力</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89196493"/>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54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七十七銀行 </a:t>
                      </a:r>
                      <a:endPar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635538688"/>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55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島津製作所</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9099032"/>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56</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新協地水</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0706841"/>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57</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神鋼環境ソリューション</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78633816"/>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58</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新日本電工</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84978620"/>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59</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一社</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水素ドローン産業化推進協議会</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50963435"/>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60</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須賀川瓦斯</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8064143"/>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SPACECOOL(</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2370041"/>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62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スマートアグリ・リレーションズ</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24748179"/>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住鉱エナジーマテリアル</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16374733"/>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住友ゴム工業</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39393281"/>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住友商事</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274256170"/>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66</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ZMP</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4737156"/>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67</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全国農業協同組合連合会</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(JA</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全農</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23133742"/>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68</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先端力学シミュレーション研究所</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04258858"/>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69</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全日本空輸</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194459240"/>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70</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相双スマートエコカンパニー</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06061875"/>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71</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大成建設</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729491512"/>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72</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大東建託</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05851966"/>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73</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⼤楽氏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フリーアナウンサー</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865283902"/>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74</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大和ハウス工業</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1674037"/>
                  </a:ext>
                </a:extLst>
              </a:tr>
              <a:tr h="211187">
                <a:tc>
                  <a:txBody>
                    <a:bodyPr/>
                    <a:lstStyle/>
                    <a:p>
                      <a:pPr marL="0" indent="0" algn="ctr"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75</a:t>
                      </a:r>
                    </a:p>
                  </a:txBody>
                  <a:tcPr marL="7620" marR="7620" marT="762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高萩重機</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02946408"/>
                  </a:ext>
                </a:extLst>
              </a:tr>
            </a:tbl>
          </a:graphicData>
        </a:graphic>
      </p:graphicFrame>
    </p:spTree>
    <p:extLst>
      <p:ext uri="{BB962C8B-B14F-4D97-AF65-F5344CB8AC3E}">
        <p14:creationId xmlns:p14="http://schemas.microsoft.com/office/powerpoint/2010/main" val="193866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390" y="95501"/>
            <a:ext cx="706770" cy="52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AutoShape 2" descr="まとめ】地球のフリーイラスト素材｜イラストイメージ"/>
          <p:cNvSpPr>
            <a:spLocks noChangeAspect="1" noChangeArrowheads="1"/>
          </p:cNvSpPr>
          <p:nvPr/>
        </p:nvSpPr>
        <p:spPr bwMode="auto">
          <a:xfrm>
            <a:off x="58013" y="-11095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12"/>
          <p:cNvSpPr>
            <a:spLocks noChangeArrowheads="1"/>
          </p:cNvSpPr>
          <p:nvPr/>
        </p:nvSpPr>
        <p:spPr bwMode="auto">
          <a:xfrm>
            <a:off x="831372" y="117538"/>
            <a:ext cx="7486311" cy="432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2158" tIns="31080" rIns="62158" bIns="31080" numCol="1" anchor="ctr" anchorCtr="0" compatLnSpc="1">
            <a:prstTxWarp prst="textNoShape">
              <a:avLst/>
            </a:prstTxWarp>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プラットフォーム設立参加者について</a:t>
            </a:r>
          </a:p>
        </p:txBody>
      </p:sp>
      <p:sp>
        <p:nvSpPr>
          <p:cNvPr id="37" name="正方形/長方形 36"/>
          <p:cNvSpPr/>
          <p:nvPr/>
        </p:nvSpPr>
        <p:spPr>
          <a:xfrm>
            <a:off x="69066" y="44624"/>
            <a:ext cx="9003943" cy="599395"/>
          </a:xfrm>
          <a:prstGeom prst="rect">
            <a:avLst/>
          </a:prstGeom>
          <a:noFill/>
          <a:ln>
            <a:solidFill>
              <a:schemeClr val="accent3">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P創英角ｺﾞｼｯｸUB" pitchFamily="50" charset="-128"/>
                <a:ea typeface="HGP創英角ｺﾞｼｯｸUB" pitchFamily="50" charset="-128"/>
                <a:cs typeface="+mn-cs"/>
              </a:rPr>
              <a:t>　　</a:t>
            </a:r>
          </a:p>
        </p:txBody>
      </p:sp>
      <p:sp>
        <p:nvSpPr>
          <p:cNvPr id="4" name="スライド番号プレースホルダー 3">
            <a:extLst>
              <a:ext uri="{FF2B5EF4-FFF2-40B4-BE49-F238E27FC236}">
                <a16:creationId xmlns:a16="http://schemas.microsoft.com/office/drawing/2014/main" id="{2B0C43AE-977B-423B-993B-15619E0E1043}"/>
              </a:ext>
            </a:extLst>
          </p:cNvPr>
          <p:cNvSpPr>
            <a:spLocks noGrp="1"/>
          </p:cNvSpPr>
          <p:nvPr>
            <p:ph type="sldNum" sz="quarter" idx="12"/>
          </p:nvPr>
        </p:nvSpPr>
        <p:spPr/>
        <p:txBody>
          <a:bodyPr/>
          <a:lstStyle/>
          <a:p>
            <a:fld id="{A6D01C6D-80EB-490D-8A1D-E86D9EEBEE2C}" type="slidenum">
              <a:rPr kumimoji="1" lang="ja-JP" altLang="en-US" smtClean="0"/>
              <a:t>3</a:t>
            </a:fld>
            <a:endParaRPr kumimoji="1" lang="ja-JP" altLang="en-US"/>
          </a:p>
        </p:txBody>
      </p:sp>
      <p:graphicFrame>
        <p:nvGraphicFramePr>
          <p:cNvPr id="2" name="表 1">
            <a:extLst>
              <a:ext uri="{FF2B5EF4-FFF2-40B4-BE49-F238E27FC236}">
                <a16:creationId xmlns:a16="http://schemas.microsoft.com/office/drawing/2014/main" id="{036B8C74-BF2B-BCDD-639F-D4A7BCB13852}"/>
              </a:ext>
            </a:extLst>
          </p:cNvPr>
          <p:cNvGraphicFramePr>
            <a:graphicFrameLocks noGrp="1"/>
          </p:cNvGraphicFramePr>
          <p:nvPr>
            <p:extLst>
              <p:ext uri="{D42A27DB-BD31-4B8C-83A1-F6EECF244321}">
                <p14:modId xmlns:p14="http://schemas.microsoft.com/office/powerpoint/2010/main" val="2592211695"/>
              </p:ext>
            </p:extLst>
          </p:nvPr>
        </p:nvGraphicFramePr>
        <p:xfrm>
          <a:off x="252324" y="836711"/>
          <a:ext cx="2741729" cy="5635104"/>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291037">
                <a:tc gridSpan="2">
                  <a:txBody>
                    <a:bodyPr/>
                    <a:lstStyle/>
                    <a:p>
                      <a:pPr algn="ctr"/>
                      <a:r>
                        <a:rPr kumimoji="1" lang="ja-JP" altLang="en-US" sz="1000" kern="1200" dirty="0">
                          <a:solidFill>
                            <a:schemeClr val="bg1"/>
                          </a:solidFill>
                          <a:latin typeface="BIZ UDPゴシック" panose="020B0400000000000000" pitchFamily="50" charset="-128"/>
                          <a:ea typeface="BIZ UDPゴシック" panose="020B0400000000000000" pitchFamily="50" charset="-128"/>
                          <a:cs typeface="+mn-cs"/>
                        </a:rPr>
                        <a:t>申請者名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高橋氏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(IHI</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115342154"/>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田川氏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筑波大学勤務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9735006"/>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78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竹谷氏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三井住友信託銀行勤務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65615941"/>
                  </a:ext>
                </a:extLst>
              </a:tr>
              <a:tr h="371375">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伊達重機</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224790186"/>
                  </a:ext>
                </a:extLst>
              </a:tr>
              <a:tr h="298963">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ちーの</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バイオマスレジンホールディングス</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85290736"/>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千葉氏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医師・順天堂大学勤務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16813221"/>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土田氏</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佐藤燃料勤務</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6265944"/>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83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津村氏</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a:solidFill>
                            <a:schemeClr val="tx1"/>
                          </a:solidFill>
                          <a:latin typeface="BIZ UDPゴシック" panose="020B0400000000000000" pitchFamily="50" charset="-128"/>
                          <a:ea typeface="BIZ UDPゴシック" panose="020B0400000000000000" pitchFamily="50" charset="-128"/>
                          <a:cs typeface="+mn-cs"/>
                        </a:rPr>
                        <a:t>三井住友信託銀行勤務</a:t>
                      </a:r>
                      <a:r>
                        <a:rPr kumimoji="1" lang="en-US" altLang="zh-TW"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05755866"/>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84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テレビユー福島</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19462441"/>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デロイトトーマツコンサルティング</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合</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49572881"/>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東急建設</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02998548"/>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東京産業</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89196493"/>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東京電力ホールディングス</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9099032"/>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89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東芝エネルギーシステムズ</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0706841"/>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90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東邦銀行</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78633816"/>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東北交易</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31958179"/>
                  </a:ext>
                </a:extLst>
              </a:tr>
              <a:tr h="18947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92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東北電力ソーラーｅチャージ株式会社</a:t>
                      </a:r>
                      <a:endPar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84978620"/>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東洋ライス</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50963435"/>
                  </a:ext>
                </a:extLst>
              </a:tr>
              <a:tr h="371375">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DOWA</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エコシステム</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8064143"/>
                  </a:ext>
                </a:extLst>
              </a:tr>
              <a:tr h="29896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独</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都市再生機構 東北震災復興支援本部</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2370041"/>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土肥氏</a:t>
                      </a:r>
                      <a:endPar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24748179"/>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トヨタ車体</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68517858"/>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ドローン技術研究所</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80797258"/>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永井氏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早稲田大学勤務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843105892"/>
                  </a:ext>
                </a:extLst>
              </a:tr>
              <a:tr h="18947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中野氏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日本大学勤務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470325606"/>
                  </a:ext>
                </a:extLst>
              </a:tr>
            </a:tbl>
          </a:graphicData>
        </a:graphic>
      </p:graphicFrame>
      <p:graphicFrame>
        <p:nvGraphicFramePr>
          <p:cNvPr id="3" name="表 2">
            <a:extLst>
              <a:ext uri="{FF2B5EF4-FFF2-40B4-BE49-F238E27FC236}">
                <a16:creationId xmlns:a16="http://schemas.microsoft.com/office/drawing/2014/main" id="{A0BF7AFE-9BE7-61B4-4532-EC758D1810AE}"/>
              </a:ext>
            </a:extLst>
          </p:cNvPr>
          <p:cNvGraphicFramePr>
            <a:graphicFrameLocks noGrp="1"/>
          </p:cNvGraphicFramePr>
          <p:nvPr>
            <p:extLst>
              <p:ext uri="{D42A27DB-BD31-4B8C-83A1-F6EECF244321}">
                <p14:modId xmlns:p14="http://schemas.microsoft.com/office/powerpoint/2010/main" val="1806921329"/>
              </p:ext>
            </p:extLst>
          </p:nvPr>
        </p:nvGraphicFramePr>
        <p:xfrm>
          <a:off x="3200172" y="837509"/>
          <a:ext cx="2741729" cy="5620222"/>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258830">
                <a:tc gridSpan="2">
                  <a:txBody>
                    <a:bodyPr/>
                    <a:lstStyle/>
                    <a:p>
                      <a:pPr marL="0" algn="ctr" defTabSz="914400" rtl="0" eaLnBrk="1" latinLnBrk="0" hangingPunct="1"/>
                      <a:r>
                        <a:rPr kumimoji="1" lang="ja-JP" altLang="en-US" sz="1050" b="1" kern="1200" dirty="0">
                          <a:solidFill>
                            <a:schemeClr val="bg1"/>
                          </a:solidFill>
                          <a:latin typeface="BIZ UDPゴシック" panose="020B0400000000000000" pitchFamily="50" charset="-128"/>
                          <a:ea typeface="BIZ UDPゴシック" panose="020B0400000000000000" pitchFamily="50" charset="-128"/>
                          <a:cs typeface="+mn-cs"/>
                        </a:rPr>
                        <a:t>申請者名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中橋氏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加賀電子勤務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16813221"/>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西尾レントオール</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6265944"/>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西松建設</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05755866"/>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ニチハ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19462441"/>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日揮</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49572881"/>
                  </a:ext>
                </a:extLst>
              </a:tr>
              <a:tr h="320270">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日鉄エンジニアリング</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02998548"/>
                  </a:ext>
                </a:extLst>
              </a:tr>
              <a:tr h="284228">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日本道路</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89196493"/>
                  </a:ext>
                </a:extLst>
              </a:tr>
              <a:tr h="307724">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一社</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日本木質バイオマスエネルギー協会</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9099032"/>
                  </a:ext>
                </a:extLst>
              </a:tr>
              <a:tr h="320270">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日本エヌ・ユー・エス</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0706841"/>
                  </a:ext>
                </a:extLst>
              </a:tr>
              <a:tr h="284228">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日本環境防災</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78633816"/>
                  </a:ext>
                </a:extLst>
              </a:tr>
              <a:tr h="307724">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日本工営</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　コンサルティング事業統括本部</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84978620"/>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日本工営</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　エネルギー事業統括本部</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50963435"/>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日本地下水開発</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8064143"/>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一財</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日本品質保証機構</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2370041"/>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日本モビリティ</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24748179"/>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ネクシィーズ</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05760926"/>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sz="1000" kern="1200" dirty="0" err="1">
                          <a:solidFill>
                            <a:schemeClr val="tx1"/>
                          </a:solidFill>
                          <a:latin typeface="BIZ UDPゴシック" panose="020B0400000000000000" pitchFamily="50" charset="-128"/>
                          <a:ea typeface="BIZ UDPゴシック" panose="020B0400000000000000" pitchFamily="50" charset="-128"/>
                          <a:cs typeface="+mn-cs"/>
                        </a:rPr>
                        <a:t>NextDrive</a:t>
                      </a: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00631971"/>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根本通商</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3281035"/>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野村證券</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　福島支店</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64861098"/>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NPO</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バーチャルライツ</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249033469"/>
                  </a:ext>
                </a:extLst>
              </a:tr>
              <a:tr h="320270">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バイオーム</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31901175"/>
                  </a:ext>
                </a:extLst>
              </a:tr>
              <a:tr h="284228">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バイオマスレジン福島</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69234787"/>
                  </a:ext>
                </a:extLst>
              </a:tr>
              <a:tr h="307724">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パシフィックコンサルタンツ</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 </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東北支社福島事務所</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170791478"/>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花田氏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弘前大学勤務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904071301"/>
                  </a:ext>
                </a:extLst>
              </a:tr>
              <a:tr h="16340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浜田</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226758719"/>
                  </a:ext>
                </a:extLst>
              </a:tr>
            </a:tbl>
          </a:graphicData>
        </a:graphic>
      </p:graphicFrame>
      <p:graphicFrame>
        <p:nvGraphicFramePr>
          <p:cNvPr id="7" name="表 6">
            <a:extLst>
              <a:ext uri="{FF2B5EF4-FFF2-40B4-BE49-F238E27FC236}">
                <a16:creationId xmlns:a16="http://schemas.microsoft.com/office/drawing/2014/main" id="{85E6A857-C1F0-24AA-2687-E7516DAF45FE}"/>
              </a:ext>
            </a:extLst>
          </p:cNvPr>
          <p:cNvGraphicFramePr>
            <a:graphicFrameLocks noGrp="1"/>
          </p:cNvGraphicFramePr>
          <p:nvPr>
            <p:extLst>
              <p:ext uri="{D42A27DB-BD31-4B8C-83A1-F6EECF244321}">
                <p14:modId xmlns:p14="http://schemas.microsoft.com/office/powerpoint/2010/main" val="3271839757"/>
              </p:ext>
            </p:extLst>
          </p:nvPr>
        </p:nvGraphicFramePr>
        <p:xfrm>
          <a:off x="6160985" y="836713"/>
          <a:ext cx="2741729" cy="5610739"/>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334314">
                <a:tc gridSpan="2">
                  <a:txBody>
                    <a:bodyPr/>
                    <a:lstStyle/>
                    <a:p>
                      <a:pPr marL="0" algn="ctr" defTabSz="914400" rtl="0" eaLnBrk="1" latinLnBrk="0" hangingPunct="1"/>
                      <a:r>
                        <a:rPr kumimoji="1" lang="ja-JP" altLang="en-US" sz="1050" b="1" kern="1200" dirty="0">
                          <a:solidFill>
                            <a:schemeClr val="bg1"/>
                          </a:solidFill>
                          <a:latin typeface="BIZ UDPゴシック" panose="020B0400000000000000" pitchFamily="50" charset="-128"/>
                          <a:ea typeface="BIZ UDPゴシック" panose="020B0400000000000000" pitchFamily="50" charset="-128"/>
                          <a:cs typeface="+mn-cs"/>
                        </a:rPr>
                        <a:t>申請者名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一社</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)HAMADORI13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79393742"/>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日立製作所 東北支社</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02998548"/>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128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日立造船</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89196493"/>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129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平山氏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筑波大学勤務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9099032"/>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廣木氏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京都大学勤務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0706841"/>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ひろのプログレス</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合</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78633816"/>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福島エコクリート</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84978620"/>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133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CN" altLang="en-US" sz="1000" kern="1200" dirty="0">
                          <a:solidFill>
                            <a:schemeClr val="tx1"/>
                          </a:solidFill>
                          <a:latin typeface="BIZ UDPゴシック" panose="020B0400000000000000" pitchFamily="50" charset="-128"/>
                          <a:ea typeface="BIZ UDPゴシック" panose="020B0400000000000000" pitchFamily="50" charset="-128"/>
                          <a:cs typeface="+mn-cs"/>
                        </a:rPr>
                        <a:t>福島学院大学</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50963435"/>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一社</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福島県発明協会</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8064143"/>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福島工業高等専門学校</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2370041"/>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福島交通</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24748179"/>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NPO</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福島まちづくり戦略会議</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16374733"/>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福島民報社</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39393281"/>
                  </a:ext>
                </a:extLst>
              </a:tr>
              <a:tr h="211057">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139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福良梱包</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274256170"/>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富士コンピュータ</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022793018"/>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富士通</a:t>
                      </a:r>
                      <a:r>
                        <a:rPr kumimoji="1" lang="en-US" sz="1000" kern="1200" dirty="0">
                          <a:solidFill>
                            <a:schemeClr val="tx1"/>
                          </a:solidFill>
                          <a:latin typeface="BIZ UDPゴシック" panose="020B0400000000000000" pitchFamily="50" charset="-128"/>
                          <a:ea typeface="BIZ UDPゴシック" panose="020B0400000000000000" pitchFamily="50" charset="-128"/>
                          <a:cs typeface="+mn-cs"/>
                        </a:rPr>
                        <a:t>Japan(</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893436495"/>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ふたば</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23133742"/>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フタバ産業</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04258858"/>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双葉不動産</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194459240"/>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プリマックス</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506061875"/>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フレスコ</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729491512"/>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前田建設工業</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05851966"/>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孫の手</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865283902"/>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149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マスターリンク</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1674037"/>
                  </a:ext>
                </a:extLst>
              </a:tr>
              <a:tr h="211057">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150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増野氏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富士通勤務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02946408"/>
                  </a:ext>
                </a:extLst>
              </a:tr>
            </a:tbl>
          </a:graphicData>
        </a:graphic>
      </p:graphicFrame>
    </p:spTree>
    <p:extLst>
      <p:ext uri="{BB962C8B-B14F-4D97-AF65-F5344CB8AC3E}">
        <p14:creationId xmlns:p14="http://schemas.microsoft.com/office/powerpoint/2010/main" val="11193720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7390" y="95501"/>
            <a:ext cx="706770" cy="520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AutoShape 2" descr="まとめ】地球のフリーイラスト素材｜イラストイメージ"/>
          <p:cNvSpPr>
            <a:spLocks noChangeAspect="1" noChangeArrowheads="1"/>
          </p:cNvSpPr>
          <p:nvPr/>
        </p:nvSpPr>
        <p:spPr bwMode="auto">
          <a:xfrm>
            <a:off x="58013" y="-11095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6" name="Rectangle 12"/>
          <p:cNvSpPr>
            <a:spLocks noChangeArrowheads="1"/>
          </p:cNvSpPr>
          <p:nvPr/>
        </p:nvSpPr>
        <p:spPr bwMode="auto">
          <a:xfrm>
            <a:off x="831372" y="117538"/>
            <a:ext cx="7486311" cy="432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2158" tIns="31080" rIns="62158" bIns="31080" numCol="1" anchor="ctr" anchorCtr="0" compatLnSpc="1">
            <a:prstTxWarp prst="textNoShape">
              <a:avLst/>
            </a:prstTxWarp>
            <a:sp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プラットフォーム設立参加者について</a:t>
            </a:r>
          </a:p>
        </p:txBody>
      </p:sp>
      <p:sp>
        <p:nvSpPr>
          <p:cNvPr id="37" name="正方形/長方形 36"/>
          <p:cNvSpPr/>
          <p:nvPr/>
        </p:nvSpPr>
        <p:spPr>
          <a:xfrm>
            <a:off x="69066" y="44624"/>
            <a:ext cx="9003943" cy="599395"/>
          </a:xfrm>
          <a:prstGeom prst="rect">
            <a:avLst/>
          </a:prstGeom>
          <a:noFill/>
          <a:ln>
            <a:solidFill>
              <a:schemeClr val="accent3">
                <a:shade val="95000"/>
                <a:satMod val="10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P創英角ｺﾞｼｯｸUB" pitchFamily="50" charset="-128"/>
                <a:ea typeface="HGP創英角ｺﾞｼｯｸUB" pitchFamily="50" charset="-128"/>
                <a:cs typeface="+mn-cs"/>
              </a:rPr>
              <a:t>　　</a:t>
            </a:r>
          </a:p>
        </p:txBody>
      </p:sp>
      <p:sp>
        <p:nvSpPr>
          <p:cNvPr id="4" name="スライド番号プレースホルダー 3">
            <a:extLst>
              <a:ext uri="{FF2B5EF4-FFF2-40B4-BE49-F238E27FC236}">
                <a16:creationId xmlns:a16="http://schemas.microsoft.com/office/drawing/2014/main" id="{2B0C43AE-977B-423B-993B-15619E0E1043}"/>
              </a:ext>
            </a:extLst>
          </p:cNvPr>
          <p:cNvSpPr>
            <a:spLocks noGrp="1"/>
          </p:cNvSpPr>
          <p:nvPr>
            <p:ph type="sldNum" sz="quarter" idx="12"/>
          </p:nvPr>
        </p:nvSpPr>
        <p:spPr/>
        <p:txBody>
          <a:bodyPr/>
          <a:lstStyle/>
          <a:p>
            <a:fld id="{A6D01C6D-80EB-490D-8A1D-E86D9EEBEE2C}" type="slidenum">
              <a:rPr kumimoji="1" lang="ja-JP" altLang="en-US" smtClean="0"/>
              <a:t>4</a:t>
            </a:fld>
            <a:endParaRPr kumimoji="1" lang="ja-JP" altLang="en-US"/>
          </a:p>
        </p:txBody>
      </p:sp>
      <p:graphicFrame>
        <p:nvGraphicFramePr>
          <p:cNvPr id="2" name="表 1">
            <a:extLst>
              <a:ext uri="{FF2B5EF4-FFF2-40B4-BE49-F238E27FC236}">
                <a16:creationId xmlns:a16="http://schemas.microsoft.com/office/drawing/2014/main" id="{036B8C74-BF2B-BCDD-639F-D4A7BCB13852}"/>
              </a:ext>
            </a:extLst>
          </p:cNvPr>
          <p:cNvGraphicFramePr>
            <a:graphicFrameLocks noGrp="1"/>
          </p:cNvGraphicFramePr>
          <p:nvPr>
            <p:extLst>
              <p:ext uri="{D42A27DB-BD31-4B8C-83A1-F6EECF244321}">
                <p14:modId xmlns:p14="http://schemas.microsoft.com/office/powerpoint/2010/main" val="2060264139"/>
              </p:ext>
            </p:extLst>
          </p:nvPr>
        </p:nvGraphicFramePr>
        <p:xfrm>
          <a:off x="210413" y="836712"/>
          <a:ext cx="2829342" cy="5216731"/>
        </p:xfrm>
        <a:graphic>
          <a:graphicData uri="http://schemas.openxmlformats.org/drawingml/2006/table">
            <a:tbl>
              <a:tblPr firstRow="1" bandRow="1">
                <a:tableStyleId>{5C22544A-7EE6-4342-B048-85BDC9FD1C3A}</a:tableStyleId>
              </a:tblPr>
              <a:tblGrid>
                <a:gridCol w="498793">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289696">
                <a:tc gridSpan="2">
                  <a:txBody>
                    <a:bodyPr/>
                    <a:lstStyle/>
                    <a:p>
                      <a:pPr algn="ctr"/>
                      <a:r>
                        <a:rPr kumimoji="1" lang="ja-JP" altLang="en-US" sz="1000" kern="1200" dirty="0">
                          <a:solidFill>
                            <a:schemeClr val="bg1"/>
                          </a:solidFill>
                          <a:latin typeface="BIZ UDPゴシック" panose="020B0400000000000000" pitchFamily="50" charset="-128"/>
                          <a:ea typeface="BIZ UDPゴシック" panose="020B0400000000000000" pitchFamily="50" charset="-128"/>
                          <a:cs typeface="+mn-cs"/>
                        </a:rPr>
                        <a:t>申請者名</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151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真次氏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ノーリツ勤務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115342154"/>
                  </a:ext>
                </a:extLst>
              </a:tr>
              <a:tr h="190113">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152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万福氏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農研機構勤務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9735006"/>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153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三菱ケミカル</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65615941"/>
                  </a:ext>
                </a:extLst>
              </a:tr>
              <a:tr h="190113">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154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三菱重工業</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224790186"/>
                  </a:ext>
                </a:extLst>
              </a:tr>
              <a:tr h="190113">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155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南東北クボタ</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85290736"/>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156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三原氏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富士通勤務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6265944"/>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157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宮澤氏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en-US" sz="1000" kern="1200" dirty="0" err="1">
                          <a:solidFill>
                            <a:schemeClr val="tx1"/>
                          </a:solidFill>
                          <a:latin typeface="BIZ UDPゴシック" panose="020B0400000000000000" pitchFamily="50" charset="-128"/>
                          <a:ea typeface="BIZ UDPゴシック" panose="020B0400000000000000" pitchFamily="50" charset="-128"/>
                          <a:cs typeface="+mn-cs"/>
                        </a:rPr>
                        <a:t>JapanCor</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705755866"/>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158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ミライト・ワン</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19462441"/>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159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村谷氏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沖電気工業勤務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49572881"/>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モバイルソリューション</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02998548"/>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八島運送</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89196493"/>
                  </a:ext>
                </a:extLst>
              </a:tr>
              <a:tr h="190113">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162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柳川氏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三菱総合研究所勤務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9099032"/>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163</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山田氏</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r>
                        <a:rPr kumimoji="1" lang="en-US" sz="1000" kern="1200">
                          <a:solidFill>
                            <a:schemeClr val="tx1"/>
                          </a:solidFill>
                          <a:latin typeface="BIZ UDPゴシック" panose="020B0400000000000000" pitchFamily="50" charset="-128"/>
                          <a:ea typeface="BIZ UDPゴシック" panose="020B0400000000000000" pitchFamily="50" charset="-128"/>
                          <a:cs typeface="+mn-cs"/>
                        </a:rPr>
                        <a:t>JTIC.SWISS</a:t>
                      </a:r>
                      <a:r>
                        <a:rPr kumimoji="1" lang="ja-JP" altLang="en-US" sz="1000" kern="1200">
                          <a:solidFill>
                            <a:schemeClr val="tx1"/>
                          </a:solidFill>
                          <a:latin typeface="BIZ UDPゴシック" panose="020B0400000000000000" pitchFamily="50" charset="-128"/>
                          <a:ea typeface="BIZ UDPゴシック" panose="020B0400000000000000" pitchFamily="50" charset="-128"/>
                          <a:cs typeface="+mn-cs"/>
                        </a:rPr>
                        <a:t>勤務</a:t>
                      </a: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0706841"/>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164</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ヤマト運輸</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178633816"/>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165</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ヨークベニマル</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84978620"/>
                  </a:ext>
                </a:extLst>
              </a:tr>
              <a:tr h="190113">
                <a:tc>
                  <a:txBody>
                    <a:bodyPr/>
                    <a:lstStyle/>
                    <a:p>
                      <a:pPr algn="ctr" fontAlgn="ctr"/>
                      <a:r>
                        <a:rPr kumimoji="1" lang="en-US" altLang="ja-JP" sz="1000" kern="1200">
                          <a:solidFill>
                            <a:schemeClr val="tx1"/>
                          </a:solidFill>
                          <a:latin typeface="BIZ UDPゴシック" panose="020B0400000000000000" pitchFamily="50" charset="-128"/>
                          <a:ea typeface="BIZ UDPゴシック" panose="020B0400000000000000" pitchFamily="50" charset="-128"/>
                          <a:cs typeface="+mn-cs"/>
                        </a:rPr>
                        <a:t>166</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横河レンタ・リース</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750963435"/>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167</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米山氏</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獨協大学勤務</a:t>
                      </a:r>
                      <a:r>
                        <a:rPr kumimoji="1" lang="en-US" altLang="zh-TW"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578064143"/>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168</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楽天グループ</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562370041"/>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169</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リクルート</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24748179"/>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170</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リコー</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068517858"/>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171</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レゾナック</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80797258"/>
                  </a:ext>
                </a:extLst>
              </a:tr>
              <a:tr h="190113">
                <a:tc>
                  <a:txBody>
                    <a:bodyPr/>
                    <a:lstStyle/>
                    <a:p>
                      <a:pPr algn="ctr"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172</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ロボデックス</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006355357"/>
                  </a:ext>
                </a:extLst>
              </a:tr>
              <a:tr h="248183">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173</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l" fontAlgn="ct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亘氏</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ノーリツ勤務</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p>
                  </a:txBody>
                  <a:tcPr marL="6350" marR="6350" marT="635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929263756"/>
                  </a:ext>
                </a:extLst>
              </a:tr>
              <a:tr h="248183">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174</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中間貯蔵・環境安全事業</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 (JESCO)</a:t>
                      </a:r>
                      <a:endPar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157410215"/>
                  </a:ext>
                </a:extLst>
              </a:tr>
              <a:tr h="248183">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175</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渡邊 </a:t>
                      </a:r>
                      <a:r>
                        <a:rPr kumimoji="1" lang="zh-CN" altLang="en-US" sz="1000" kern="1200" dirty="0">
                          <a:solidFill>
                            <a:schemeClr val="tx1"/>
                          </a:solidFill>
                          <a:latin typeface="BIZ UDPゴシック" panose="020B0400000000000000" pitchFamily="50" charset="-128"/>
                          <a:ea typeface="BIZ UDPゴシック" panose="020B0400000000000000" pitchFamily="50" charset="-128"/>
                          <a:cs typeface="+mn-cs"/>
                        </a:rPr>
                        <a:t>福島大学名誉教授</a:t>
                      </a:r>
                      <a:endPar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236352693"/>
                  </a:ext>
                </a:extLst>
              </a:tr>
            </a:tbl>
          </a:graphicData>
        </a:graphic>
      </p:graphicFrame>
      <p:graphicFrame>
        <p:nvGraphicFramePr>
          <p:cNvPr id="3" name="表 2">
            <a:extLst>
              <a:ext uri="{FF2B5EF4-FFF2-40B4-BE49-F238E27FC236}">
                <a16:creationId xmlns:a16="http://schemas.microsoft.com/office/drawing/2014/main" id="{D9595F81-D25F-279C-69CB-7CED286ED0DE}"/>
              </a:ext>
            </a:extLst>
          </p:cNvPr>
          <p:cNvGraphicFramePr>
            <a:graphicFrameLocks noGrp="1"/>
          </p:cNvGraphicFramePr>
          <p:nvPr>
            <p:extLst>
              <p:ext uri="{D42A27DB-BD31-4B8C-83A1-F6EECF244321}">
                <p14:modId xmlns:p14="http://schemas.microsoft.com/office/powerpoint/2010/main" val="2126863198"/>
              </p:ext>
            </p:extLst>
          </p:nvPr>
        </p:nvGraphicFramePr>
        <p:xfrm>
          <a:off x="3123276" y="799600"/>
          <a:ext cx="2741729" cy="2926080"/>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571030989"/>
                    </a:ext>
                  </a:extLst>
                </a:gridCol>
                <a:gridCol w="2330549">
                  <a:extLst>
                    <a:ext uri="{9D8B030D-6E8A-4147-A177-3AD203B41FA5}">
                      <a16:colId xmlns:a16="http://schemas.microsoft.com/office/drawing/2014/main" val="3957378258"/>
                    </a:ext>
                  </a:extLst>
                </a:gridCol>
              </a:tblGrid>
              <a:tr h="169995">
                <a:tc gridSpan="2">
                  <a:txBody>
                    <a:bodyPr/>
                    <a:lstStyle/>
                    <a:p>
                      <a:pPr marL="0" algn="ctr" defTabSz="914400" rtl="0" eaLnBrk="1" latinLnBrk="0" hangingPunct="1"/>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関係機関</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283114"/>
                    </a:solidFill>
                  </a:tcPr>
                </a:tc>
                <a:tc hMerge="1">
                  <a:txBody>
                    <a:bodyPr/>
                    <a:lstStyle/>
                    <a:p>
                      <a:pPr algn="ctr"/>
                      <a:r>
                        <a:rPr kumimoji="1" lang="ja-JP" altLang="en-US" sz="1200" dirty="0">
                          <a:solidFill>
                            <a:schemeClr val="bg1"/>
                          </a:solidFill>
                        </a:rPr>
                        <a:t>企業名</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25000"/>
                      </a:schemeClr>
                    </a:solidFill>
                  </a:tcPr>
                </a:tc>
                <a:extLst>
                  <a:ext uri="{0D108BD9-81ED-4DB2-BD59-A6C34878D82A}">
                    <a16:rowId xmlns:a16="http://schemas.microsoft.com/office/drawing/2014/main" val="712715707"/>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南相馬市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674955404"/>
                  </a:ext>
                </a:extLst>
              </a:tr>
              <a:tr h="169995">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2</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広野町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989398241"/>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3</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楢葉町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00059973"/>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4</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富岡町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069140903"/>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5</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大熊町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897102067"/>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6</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双葉町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893226404"/>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7</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浪江町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620276353"/>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8</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飯舘村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3162200"/>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9</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福島県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270518954"/>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10</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株</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東邦銀行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1137124882"/>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11</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環境省　</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準備会合メンバー</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314544293"/>
                  </a:ext>
                </a:extLst>
              </a:tr>
            </a:tbl>
          </a:graphicData>
        </a:graphic>
      </p:graphicFrame>
      <p:graphicFrame>
        <p:nvGraphicFramePr>
          <p:cNvPr id="7" name="表 6">
            <a:extLst>
              <a:ext uri="{FF2B5EF4-FFF2-40B4-BE49-F238E27FC236}">
                <a16:creationId xmlns:a16="http://schemas.microsoft.com/office/drawing/2014/main" id="{6BF741EE-E763-03A1-484A-2EEFB53D6862}"/>
              </a:ext>
            </a:extLst>
          </p:cNvPr>
          <p:cNvGraphicFramePr>
            <a:graphicFrameLocks noGrp="1"/>
          </p:cNvGraphicFramePr>
          <p:nvPr>
            <p:extLst>
              <p:ext uri="{D42A27DB-BD31-4B8C-83A1-F6EECF244321}">
                <p14:modId xmlns:p14="http://schemas.microsoft.com/office/powerpoint/2010/main" val="3321644988"/>
              </p:ext>
            </p:extLst>
          </p:nvPr>
        </p:nvGraphicFramePr>
        <p:xfrm>
          <a:off x="5943527" y="799600"/>
          <a:ext cx="3085483" cy="3169920"/>
        </p:xfrm>
        <a:graphic>
          <a:graphicData uri="http://schemas.openxmlformats.org/drawingml/2006/table">
            <a:tbl>
              <a:tblPr firstRow="1" bandRow="1">
                <a:tableStyleId>{5C22544A-7EE6-4342-B048-85BDC9FD1C3A}</a:tableStyleId>
              </a:tblPr>
              <a:tblGrid>
                <a:gridCol w="411180">
                  <a:extLst>
                    <a:ext uri="{9D8B030D-6E8A-4147-A177-3AD203B41FA5}">
                      <a16:colId xmlns:a16="http://schemas.microsoft.com/office/drawing/2014/main" val="906713730"/>
                    </a:ext>
                  </a:extLst>
                </a:gridCol>
                <a:gridCol w="2674303">
                  <a:extLst>
                    <a:ext uri="{9D8B030D-6E8A-4147-A177-3AD203B41FA5}">
                      <a16:colId xmlns:a16="http://schemas.microsoft.com/office/drawing/2014/main" val="2491913171"/>
                    </a:ext>
                  </a:extLst>
                </a:gridCol>
              </a:tblGrid>
              <a:tr h="169995">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kern="1200" dirty="0">
                          <a:solidFill>
                            <a:schemeClr val="bg1"/>
                          </a:solidFill>
                          <a:latin typeface="BIZ UDPゴシック" panose="020B0400000000000000" pitchFamily="50" charset="-128"/>
                          <a:ea typeface="BIZ UDPゴシック" panose="020B0400000000000000" pitchFamily="50" charset="-128"/>
                          <a:cs typeface="+mn-cs"/>
                        </a:rPr>
                        <a:t>関係機関</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283114"/>
                    </a:solidFill>
                  </a:tcPr>
                </a:tc>
                <a:tc hMerge="1">
                  <a:txBody>
                    <a:bodyPr/>
                    <a:lstStyle/>
                    <a:p>
                      <a:pPr marL="0" indent="0" algn="l" defTabSz="914400" rtl="0" eaLnBrk="1" fontAlgn="ctr" latinLnBrk="0" hangingPunct="1">
                        <a:buFont typeface="Arial" panose="020B0604020202020204" pitchFamily="34" charset="0"/>
                        <a:buNone/>
                      </a:pP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496395917"/>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12</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経済産業省</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468718923"/>
                  </a:ext>
                </a:extLst>
              </a:tr>
              <a:tr h="169995">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１３</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資源エネルギー庁</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720095008"/>
                  </a:ext>
                </a:extLst>
              </a:tr>
              <a:tr h="169995">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１４</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復興庁 福島復興局</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033949611"/>
                  </a:ext>
                </a:extLst>
              </a:tr>
              <a:tr h="169995">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１５</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農林水産省</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91149772"/>
                  </a:ext>
                </a:extLst>
              </a:tr>
              <a:tr h="212494">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１</a:t>
                      </a: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6</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福島相双復興推進機構（官民合同チーム）</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609737154"/>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17</a:t>
                      </a:r>
                      <a:endPar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福島イノベーション・コースト構想推進機構</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453297351"/>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８</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まちづくりなみえ</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348460066"/>
                  </a:ext>
                </a:extLst>
              </a:tr>
              <a:tr h="169995">
                <a:tc>
                  <a:txBody>
                    <a:bodyPr/>
                    <a:lstStyle/>
                    <a:p>
                      <a:pPr marL="0" indent="0" algn="ctr" defTabSz="914400" rtl="0" eaLnBrk="1" latinLnBrk="0" hangingPunct="1">
                        <a:buFont typeface="Arial" panose="020B0604020202020204" pitchFamily="34" charset="0"/>
                        <a:buNone/>
                      </a:pPr>
                      <a:r>
                        <a:rPr kumimoji="1" lang="en-US" altLang="ja-JP" sz="1000" kern="1200" dirty="0">
                          <a:solidFill>
                            <a:schemeClr val="tx1"/>
                          </a:solidFill>
                          <a:latin typeface="BIZ UDPゴシック" panose="020B0400000000000000" pitchFamily="50" charset="-128"/>
                          <a:ea typeface="BIZ UDPゴシック" panose="020B0400000000000000" pitchFamily="50" charset="-128"/>
                          <a:cs typeface="+mn-cs"/>
                        </a:rPr>
                        <a:t>1</a:t>
                      </a: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９</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ふたばプロジェクト</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899072868"/>
                  </a:ext>
                </a:extLst>
              </a:tr>
              <a:tr h="169995">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２０</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おおくままちづくり公社</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4271302975"/>
                  </a:ext>
                </a:extLst>
              </a:tr>
              <a:tr h="169995">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２１</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とみおかプラス</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276980429"/>
                  </a:ext>
                </a:extLst>
              </a:tr>
              <a:tr h="169995">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２２</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ならはみらい</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3456165377"/>
                  </a:ext>
                </a:extLst>
              </a:tr>
              <a:tr h="169995">
                <a:tc>
                  <a:txBody>
                    <a:bodyPr/>
                    <a:lstStyle/>
                    <a:p>
                      <a:pPr marL="0" indent="0" algn="ctr" defTabSz="914400" rtl="0" eaLnBrk="1" latinLnBrk="0" hangingPunct="1">
                        <a:buFont typeface="Arial" panose="020B0604020202020204" pitchFamily="34" charset="0"/>
                        <a:buNone/>
                      </a:pPr>
                      <a:r>
                        <a:rPr kumimoji="1" lang="ja-JP" altLang="en-US" sz="1000" kern="1200" dirty="0">
                          <a:solidFill>
                            <a:schemeClr val="tx1"/>
                          </a:solidFill>
                          <a:latin typeface="BIZ UDPゴシック" panose="020B0400000000000000" pitchFamily="50" charset="-128"/>
                          <a:ea typeface="BIZ UDPゴシック" panose="020B0400000000000000" pitchFamily="50" charset="-128"/>
                          <a:cs typeface="+mn-cs"/>
                        </a:rPr>
                        <a:t>２３</a:t>
                      </a: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marL="0" indent="0" algn="l" defTabSz="914400" rtl="0" eaLnBrk="1" fontAlgn="ctr" latinLnBrk="0" hangingPunct="1">
                        <a:buFont typeface="Arial" panose="020B0604020202020204" pitchFamily="34" charset="0"/>
                        <a:buNone/>
                      </a:pPr>
                      <a:r>
                        <a:rPr kumimoji="1" lang="zh-TW" altLang="en-US" sz="1000" kern="1200" dirty="0">
                          <a:solidFill>
                            <a:schemeClr val="tx1"/>
                          </a:solidFill>
                          <a:latin typeface="BIZ UDPゴシック" panose="020B0400000000000000" pitchFamily="50" charset="-128"/>
                          <a:ea typeface="BIZ UDPゴシック" panose="020B0400000000000000" pitchFamily="50" charset="-128"/>
                          <a:cs typeface="+mn-cs"/>
                        </a:rPr>
                        <a:t>広野町振興公社</a:t>
                      </a:r>
                    </a:p>
                  </a:txBody>
                  <a:tcPr marL="7620" marR="762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740923570"/>
                  </a:ext>
                </a:extLst>
              </a:tr>
            </a:tbl>
          </a:graphicData>
        </a:graphic>
      </p:graphicFrame>
    </p:spTree>
    <p:extLst>
      <p:ext uri="{BB962C8B-B14F-4D97-AF65-F5344CB8AC3E}">
        <p14:creationId xmlns:p14="http://schemas.microsoft.com/office/powerpoint/2010/main" val="31005610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8E969926-C35E-4B9C-93F7-57A51276E4E6}" vid="{CB478695-38CA-4AB5-81A7-0DBA352C884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AE12546C68A3B47A6F30591E68B90C8" ma:contentTypeVersion="10" ma:contentTypeDescription="新しいドキュメントを作成します。" ma:contentTypeScope="" ma:versionID="eea990ceee85f00a6dfa22099d3c0142">
  <xsd:schema xmlns:xsd="http://www.w3.org/2001/XMLSchema" xmlns:xs="http://www.w3.org/2001/XMLSchema" xmlns:p="http://schemas.microsoft.com/office/2006/metadata/properties" xmlns:ns2="4e3a01c8-af67-46d2-8a6e-8acdef748c9a" xmlns:ns3="8a122ed8-567f-4397-acf6-a88c44e534e8" targetNamespace="http://schemas.microsoft.com/office/2006/metadata/properties" ma:root="true" ma:fieldsID="45100d66782376c1d70dd6a6ef4172d5" ns2:_="" ns3:_="">
    <xsd:import namespace="4e3a01c8-af67-46d2-8a6e-8acdef748c9a"/>
    <xsd:import namespace="8a122ed8-567f-4397-acf6-a88c44e534e8"/>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3a01c8-af67-46d2-8a6e-8acdef748c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a122ed8-567f-4397-acf6-a88c44e534e8"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FA8D4FC-E9D9-4FFC-804E-6B2EE756BD3A}">
  <ds:schemaRefs>
    <ds:schemaRef ds:uri="http://schemas.microsoft.com/sharepoint/v3/contenttype/forms"/>
  </ds:schemaRefs>
</ds:datastoreItem>
</file>

<file path=customXml/itemProps2.xml><?xml version="1.0" encoding="utf-8"?>
<ds:datastoreItem xmlns:ds="http://schemas.openxmlformats.org/officeDocument/2006/customXml" ds:itemID="{0BB1091B-FA21-4D45-8A0E-F76478EB34D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3a01c8-af67-46d2-8a6e-8acdef748c9a"/>
    <ds:schemaRef ds:uri="8a122ed8-567f-4397-acf6-a88c44e534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83AD796-59A5-498D-959F-A562071AC42F}">
  <ds:schemaRefs>
    <ds:schemaRef ds:uri="http://www.w3.org/XML/1998/namespace"/>
    <ds:schemaRef ds:uri="http://schemas.microsoft.com/office/infopath/2007/PartnerControls"/>
    <ds:schemaRef ds:uri="8a122ed8-567f-4397-acf6-a88c44e534e8"/>
    <ds:schemaRef ds:uri="http://schemas.microsoft.com/office/2006/metadata/properties"/>
    <ds:schemaRef ds:uri="http://schemas.microsoft.com/office/2006/documentManagement/types"/>
    <ds:schemaRef ds:uri="http://purl.org/dc/elements/1.1/"/>
    <ds:schemaRef ds:uri="4e3a01c8-af67-46d2-8a6e-8acdef748c9a"/>
    <ds:schemaRef ds:uri="http://schemas.openxmlformats.org/package/2006/metadata/core-properties"/>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報道発表資料別添_v04</Template>
  <Words>1635</Words>
  <PresentationFormat>画面に合わせる (4:3)</PresentationFormat>
  <Paragraphs>470</Paragraphs>
  <Slides>5</Slides>
  <Notes>5</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5</vt:i4>
      </vt:variant>
    </vt:vector>
  </HeadingPairs>
  <TitlesOfParts>
    <vt:vector size="16" baseType="lpstr">
      <vt:lpstr>BIZ UDPゴシック</vt:lpstr>
      <vt:lpstr>HGPｺﾞｼｯｸM</vt:lpstr>
      <vt:lpstr>HGP創英角ｺﾞｼｯｸUB</vt:lpstr>
      <vt:lpstr>ＭＳ Ｐゴシック</vt:lpstr>
      <vt:lpstr>メイリオ</vt:lpstr>
      <vt:lpstr>游ゴシック</vt:lpstr>
      <vt:lpstr>Arial</vt:lpstr>
      <vt:lpstr>Calibri</vt:lpstr>
      <vt:lpstr>Wingdings</vt:lpstr>
      <vt:lpstr>Blank</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0x0101002AE12546C68A3B47A6F30591E68B90C8</vt:lpwstr>
  </property>
</Properties>
</file>