
<file path=[Content_Types].xml><?xml version="1.0" encoding="utf-8"?>
<Types xmlns="http://schemas.openxmlformats.org/package/2006/content-types">
  <Default ContentType="image/jpeg" Extension="jpeg"/>
  <Default ContentType="application/vnd.openxmlformats-package.relationships+xml" Extension="rels"/>
  <Default ContentType="application/xml" Extension="xml"/>
  <Override ContentType="application/vnd.openxmlformats-officedocument.extended-properties+xml" PartName="/docProps/app.xml"/>
  <Override ContentType="application/vnd.openxmlformats-package.core-properties+xml" PartName="/docProps/core.xml"/>
  <Override ContentType="application/vnd.openxmlformats-officedocument.presentationml.commentAuthors+xml" PartName="/ppt/commentAuthors.xml"/>
  <Override ContentType="application/vnd.openxmlformats-officedocument.presentationml.handoutMaster+xml" PartName="/ppt/handoutMasters/handoutMaster1.xml"/>
  <Override ContentType="application/vnd.openxmlformats-officedocument.presentationml.notesMaster+xml" PartName="/ppt/notesMasters/notesMaster1.xml"/>
  <Override ContentType="application/vnd.openxmlformats-officedocument.presentationml.notesSlide+xml" PartName="/ppt/notesSlides/notesSlide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tableStyles+xml" PartName="/ppt/tableStyles.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thumbnail.jpeg" Type="http://schemas.openxmlformats.org/package/2006/relationships/metadata/thumbnail"/><Relationship Id="rId3" Target="docProps/core.xml" Type="http://schemas.openxmlformats.org/package/2006/relationships/metadata/core-properties"/><Relationship Id="rId4" Target="docProps/app.xml" Type="http://schemas.openxmlformats.org/officeDocument/2006/relationships/extended-properties"/></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handoutMasterIdLst>
    <p:handoutMasterId r:id="rId5"/>
  </p:handoutMasterIdLst>
  <p:sldIdLst>
    <p:sldId id="261" r:id="rId2"/>
    <p:sldId id="260" r:id="rId3"/>
  </p:sldIdLst>
  <p:sldSz cx="9144000" cy="6858000" type="screen4x3"/>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最上 祥成" initials="t" lastIdx="13" clrIdx="0">
    <p:extLst>
      <p:ext uri="{19B8F6BF-5375-455C-9EA6-DF929625EA0E}">
        <p15:presenceInfo xmlns:p15="http://schemas.microsoft.com/office/powerpoint/2012/main" userId="最上 祥成"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FBD3D3"/>
    <a:srgbClr val="66FFCC"/>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E8B1032C-EA38-4F05-BA0D-38AFFFC7BED3}" styleName="淡色スタイル 3 - アクセント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08FB837D-C827-4EFA-A057-4D05807E0F7C}" styleName="テーマ スタイル 1 - アクセント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2A488322-F2BA-4B5B-9748-0D474271808F}" styleName="中間スタイル 3 - アクセント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5068" autoAdjust="0"/>
    <p:restoredTop sz="94660"/>
  </p:normalViewPr>
  <p:slideViewPr>
    <p:cSldViewPr>
      <p:cViewPr varScale="1">
        <p:scale>
          <a:sx n="62" d="100"/>
          <a:sy n="62" d="100"/>
        </p:scale>
        <p:origin x="1784" y="5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Relationships xmlns="http://schemas.openxmlformats.org/package/2006/relationships"><Relationship Id="rId1" Target="slideMasters/slideMaster1.xml" Type="http://schemas.openxmlformats.org/officeDocument/2006/relationships/slideMaster"/><Relationship Id="rId10" Target="tableStyles.xml" Type="http://schemas.openxmlformats.org/officeDocument/2006/relationships/tableStyles"/><Relationship Id="rId2" Target="slides/slide1.xml" Type="http://schemas.openxmlformats.org/officeDocument/2006/relationships/slide"/><Relationship Id="rId3" Target="slides/slide2.xml" Type="http://schemas.openxmlformats.org/officeDocument/2006/relationships/slide"/><Relationship Id="rId4" Target="notesMasters/notesMaster1.xml" Type="http://schemas.openxmlformats.org/officeDocument/2006/relationships/notesMaster"/><Relationship Id="rId5" Target="handoutMasters/handoutMaster1.xml" Type="http://schemas.openxmlformats.org/officeDocument/2006/relationships/handoutMaster"/><Relationship Id="rId6" Target="commentAuthors.xml" Type="http://schemas.openxmlformats.org/officeDocument/2006/relationships/commentAuthors"/><Relationship Id="rId7" Target="presProps.xml" Type="http://schemas.openxmlformats.org/officeDocument/2006/relationships/presProps"/><Relationship Id="rId8" Target="viewProps.xml" Type="http://schemas.openxmlformats.org/officeDocument/2006/relationships/viewProps"/><Relationship Id="rId9" Target="theme/theme1.xml" Type="http://schemas.openxmlformats.org/officeDocument/2006/relationships/theme"/></Relationships>
</file>

<file path=ppt/handoutMasters/_rels/handoutMaster1.xml.rels><?xml version="1.0" encoding="UTF-8" standalone="yes"?><Relationships xmlns="http://schemas.openxmlformats.org/package/2006/relationships"><Relationship Id="rId1" Target="../theme/theme3.xml" Type="http://schemas.openxmlformats.org/officeDocument/2006/relationships/theme"/></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9413" cy="4953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14763" y="0"/>
            <a:ext cx="2919412" cy="495300"/>
          </a:xfrm>
          <a:prstGeom prst="rect">
            <a:avLst/>
          </a:prstGeom>
        </p:spPr>
        <p:txBody>
          <a:bodyPr vert="horz" lIns="91440" tIns="45720" rIns="91440" bIns="45720" rtlCol="0"/>
          <a:lstStyle>
            <a:lvl1pPr algn="r">
              <a:defRPr sz="1200"/>
            </a:lvl1pPr>
          </a:lstStyle>
          <a:p>
            <a:fld id="{FE8A7DBE-FC39-4E53-B7B2-5A7971772743}" type="datetimeFigureOut">
              <a:rPr kumimoji="1" lang="ja-JP" altLang="en-US" smtClean="0"/>
              <a:t>2023/1/16</a:t>
            </a:fld>
            <a:endParaRPr kumimoji="1" lang="ja-JP" altLang="en-US"/>
          </a:p>
        </p:txBody>
      </p:sp>
      <p:sp>
        <p:nvSpPr>
          <p:cNvPr id="4" name="フッター プレースホルダー 3"/>
          <p:cNvSpPr>
            <a:spLocks noGrp="1"/>
          </p:cNvSpPr>
          <p:nvPr>
            <p:ph type="ftr" sz="quarter" idx="2"/>
          </p:nvPr>
        </p:nvSpPr>
        <p:spPr>
          <a:xfrm>
            <a:off x="0" y="9371013"/>
            <a:ext cx="2919413" cy="495300"/>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14763" y="9371013"/>
            <a:ext cx="2919412" cy="495300"/>
          </a:xfrm>
          <a:prstGeom prst="rect">
            <a:avLst/>
          </a:prstGeom>
        </p:spPr>
        <p:txBody>
          <a:bodyPr vert="horz" lIns="91440" tIns="45720" rIns="91440" bIns="45720" rtlCol="0" anchor="b"/>
          <a:lstStyle>
            <a:lvl1pPr algn="r">
              <a:defRPr sz="1200"/>
            </a:lvl1pPr>
          </a:lstStyle>
          <a:p>
            <a:fld id="{9011DBEF-299B-4422-8DEC-5E90185BC56B}" type="slidenum">
              <a:rPr kumimoji="1" lang="ja-JP" altLang="en-US" smtClean="0"/>
              <a:t>‹#›</a:t>
            </a:fld>
            <a:endParaRPr kumimoji="1" lang="ja-JP" altLang="en-US"/>
          </a:p>
        </p:txBody>
      </p:sp>
    </p:spTree>
    <p:extLst>
      <p:ext uri="{BB962C8B-B14F-4D97-AF65-F5344CB8AC3E}">
        <p14:creationId xmlns:p14="http://schemas.microsoft.com/office/powerpoint/2010/main" val="322593613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Relationships xmlns="http://schemas.openxmlformats.org/package/2006/relationships"><Relationship Id="rId1" Target="../theme/theme2.xml" Type="http://schemas.openxmlformats.org/officeDocument/2006/relationships/theme"/></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9413" cy="4953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4763" y="0"/>
            <a:ext cx="2919412" cy="495300"/>
          </a:xfrm>
          <a:prstGeom prst="rect">
            <a:avLst/>
          </a:prstGeom>
        </p:spPr>
        <p:txBody>
          <a:bodyPr vert="horz" lIns="91440" tIns="45720" rIns="91440" bIns="45720" rtlCol="0"/>
          <a:lstStyle>
            <a:lvl1pPr algn="r">
              <a:defRPr sz="1200"/>
            </a:lvl1pPr>
          </a:lstStyle>
          <a:p>
            <a:fld id="{4DDBCB43-8416-4096-A8F4-00BF4E018A09}" type="datetimeFigureOut">
              <a:rPr kumimoji="1" lang="ja-JP" altLang="en-US" smtClean="0"/>
              <a:t>2023/1/16</a:t>
            </a:fld>
            <a:endParaRPr kumimoji="1" lang="ja-JP" altLang="en-US"/>
          </a:p>
        </p:txBody>
      </p:sp>
      <p:sp>
        <p:nvSpPr>
          <p:cNvPr id="4" name="スライド イメージ プレースホルダー 3"/>
          <p:cNvSpPr>
            <a:spLocks noGrp="1" noRot="1" noChangeAspect="1"/>
          </p:cNvSpPr>
          <p:nvPr>
            <p:ph type="sldImg" idx="2"/>
          </p:nvPr>
        </p:nvSpPr>
        <p:spPr>
          <a:xfrm>
            <a:off x="1147763" y="1233488"/>
            <a:ext cx="4440237" cy="33289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73100" y="4748213"/>
            <a:ext cx="5389563" cy="3884612"/>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371013"/>
            <a:ext cx="2919413" cy="4953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4763" y="9371013"/>
            <a:ext cx="2919412" cy="495300"/>
          </a:xfrm>
          <a:prstGeom prst="rect">
            <a:avLst/>
          </a:prstGeom>
        </p:spPr>
        <p:txBody>
          <a:bodyPr vert="horz" lIns="91440" tIns="45720" rIns="91440" bIns="45720" rtlCol="0" anchor="b"/>
          <a:lstStyle>
            <a:lvl1pPr algn="r">
              <a:defRPr sz="1200"/>
            </a:lvl1pPr>
          </a:lstStyle>
          <a:p>
            <a:fld id="{54CB3925-8482-4275-8BE5-6463F36556EA}" type="slidenum">
              <a:rPr kumimoji="1" lang="ja-JP" altLang="en-US" smtClean="0"/>
              <a:t>‹#›</a:t>
            </a:fld>
            <a:endParaRPr kumimoji="1" lang="ja-JP" altLang="en-US"/>
          </a:p>
        </p:txBody>
      </p:sp>
    </p:spTree>
    <p:extLst>
      <p:ext uri="{BB962C8B-B14F-4D97-AF65-F5344CB8AC3E}">
        <p14:creationId xmlns:p14="http://schemas.microsoft.com/office/powerpoint/2010/main" val="327762447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1.xml" Type="http://schemas.openxmlformats.org/officeDocument/2006/relationships/slide"/></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kumimoji="1" lang="ja-JP" altLang="en-US" dirty="0"/>
              <a:t>◆活動計画、支援センターの設立を支援する交付金も存在</a:t>
            </a:r>
            <a:endParaRPr kumimoji="1" lang="en-US" altLang="ja-JP" dirty="0"/>
          </a:p>
          <a:p>
            <a:pPr marL="0" marR="0" lvl="0" indent="0" algn="l" defTabSz="914400" rtl="0" eaLnBrk="0" fontAlgn="base" latinLnBrk="0" hangingPunct="0">
              <a:lnSpc>
                <a:spcPct val="100000"/>
              </a:lnSpc>
              <a:spcBef>
                <a:spcPct val="30000"/>
              </a:spcBef>
              <a:spcAft>
                <a:spcPct val="0"/>
              </a:spcAft>
              <a:buClrTx/>
              <a:buSzTx/>
              <a:buFontTx/>
              <a:buNone/>
              <a:tabLst/>
              <a:defRPr/>
            </a:pPr>
            <a:endParaRPr kumimoji="1" lang="en-US" altLang="ja-JP" dirty="0"/>
          </a:p>
          <a:p>
            <a:pPr marL="0" marR="0" lvl="0" indent="0" algn="l" defTabSz="914400" rtl="0" eaLnBrk="0" fontAlgn="base" latinLnBrk="0" hangingPunct="0">
              <a:lnSpc>
                <a:spcPct val="100000"/>
              </a:lnSpc>
              <a:spcBef>
                <a:spcPct val="30000"/>
              </a:spcBef>
              <a:spcAft>
                <a:spcPct val="0"/>
              </a:spcAft>
              <a:buClrTx/>
              <a:buSzTx/>
              <a:buFontTx/>
              <a:buNone/>
              <a:tabLst/>
              <a:defRPr/>
            </a:pPr>
            <a:r>
              <a:rPr kumimoji="1" lang="ja-JP" altLang="en-US" dirty="0"/>
              <a:t>◆</a:t>
            </a:r>
            <a:r>
              <a:rPr kumimoji="1" lang="en-US" altLang="ja-JP" dirty="0"/>
              <a:t>8</a:t>
            </a:r>
            <a:r>
              <a:rPr kumimoji="1" lang="ja-JP" altLang="en-US" dirty="0" err="1"/>
              <a:t>つの</a:t>
            </a:r>
            <a:r>
              <a:rPr kumimoji="1" lang="ja-JP" altLang="en-US" dirty="0"/>
              <a:t>メニューからなる</a:t>
            </a:r>
            <a:r>
              <a:rPr kumimoji="1" lang="zh-TW" altLang="en-US" dirty="0"/>
              <a:t>生物多様性保全推進支援事業</a:t>
            </a:r>
          </a:p>
          <a:p>
            <a:pPr marL="0" marR="0" lvl="0" indent="0" algn="l" defTabSz="914400" rtl="0" eaLnBrk="0" fontAlgn="base" latinLnBrk="0" hangingPunct="0">
              <a:lnSpc>
                <a:spcPct val="100000"/>
              </a:lnSpc>
              <a:spcBef>
                <a:spcPct val="30000"/>
              </a:spcBef>
              <a:spcAft>
                <a:spcPct val="0"/>
              </a:spcAft>
              <a:buClrTx/>
              <a:buSzTx/>
              <a:buFontTx/>
              <a:buNone/>
              <a:tabLst/>
              <a:defRPr/>
            </a:pPr>
            <a:endParaRPr kumimoji="1" lang="en-US" altLang="ja-JP" dirty="0"/>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4CB3925-8482-4275-8BE5-6463F36556EA}"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2353037819"/>
      </p:ext>
    </p:extLst>
  </p:cSld>
  <p:clrMapOvr>
    <a:masterClrMapping/>
  </p:clrMapOvr>
</p:notes>
</file>

<file path=ppt/slideLayouts/_rels/slideLayout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0.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4.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5.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6.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7.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8.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9.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7264DBA2-6C1D-41DF-8B71-E4F1F167DDE7}" type="datetimeFigureOut">
              <a:rPr kumimoji="1" lang="ja-JP" altLang="en-US" smtClean="0"/>
              <a:t>2023/1/16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4F956A3-9BE6-4D0F-B6A8-ABE08087ABF3}" type="slidenum">
              <a:rPr kumimoji="1" lang="ja-JP" altLang="en-US" smtClean="0"/>
              <a:t>‹#›</a:t>
            </a:fld>
            <a:endParaRPr kumimoji="1" lang="ja-JP" altLang="en-US"/>
          </a:p>
        </p:txBody>
      </p:sp>
    </p:spTree>
    <p:extLst>
      <p:ext uri="{BB962C8B-B14F-4D97-AF65-F5344CB8AC3E}">
        <p14:creationId xmlns:p14="http://schemas.microsoft.com/office/powerpoint/2010/main" val="13385587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7264DBA2-6C1D-41DF-8B71-E4F1F167DDE7}" type="datetimeFigureOut">
              <a:rPr kumimoji="1" lang="ja-JP" altLang="en-US" smtClean="0"/>
              <a:t>2023/1/16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4F956A3-9BE6-4D0F-B6A8-ABE08087ABF3}" type="slidenum">
              <a:rPr kumimoji="1" lang="ja-JP" altLang="en-US" smtClean="0"/>
              <a:t>‹#›</a:t>
            </a:fld>
            <a:endParaRPr kumimoji="1" lang="ja-JP" altLang="en-US"/>
          </a:p>
        </p:txBody>
      </p:sp>
    </p:spTree>
    <p:extLst>
      <p:ext uri="{BB962C8B-B14F-4D97-AF65-F5344CB8AC3E}">
        <p14:creationId xmlns:p14="http://schemas.microsoft.com/office/powerpoint/2010/main" val="30636445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7264DBA2-6C1D-41DF-8B71-E4F1F167DDE7}" type="datetimeFigureOut">
              <a:rPr kumimoji="1" lang="ja-JP" altLang="en-US" smtClean="0"/>
              <a:t>2023/1/16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4F956A3-9BE6-4D0F-B6A8-ABE08087ABF3}" type="slidenum">
              <a:rPr kumimoji="1" lang="ja-JP" altLang="en-US" smtClean="0"/>
              <a:t>‹#›</a:t>
            </a:fld>
            <a:endParaRPr kumimoji="1" lang="ja-JP" altLang="en-US"/>
          </a:p>
        </p:txBody>
      </p:sp>
    </p:spTree>
    <p:extLst>
      <p:ext uri="{BB962C8B-B14F-4D97-AF65-F5344CB8AC3E}">
        <p14:creationId xmlns:p14="http://schemas.microsoft.com/office/powerpoint/2010/main" val="40798396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7264DBA2-6C1D-41DF-8B71-E4F1F167DDE7}" type="datetimeFigureOut">
              <a:rPr kumimoji="1" lang="ja-JP" altLang="en-US" smtClean="0"/>
              <a:t>2023/1/16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4F956A3-9BE6-4D0F-B6A8-ABE08087ABF3}" type="slidenum">
              <a:rPr kumimoji="1" lang="ja-JP" altLang="en-US" smtClean="0"/>
              <a:t>‹#›</a:t>
            </a:fld>
            <a:endParaRPr kumimoji="1" lang="ja-JP" altLang="en-US"/>
          </a:p>
        </p:txBody>
      </p:sp>
    </p:spTree>
    <p:extLst>
      <p:ext uri="{BB962C8B-B14F-4D97-AF65-F5344CB8AC3E}">
        <p14:creationId xmlns:p14="http://schemas.microsoft.com/office/powerpoint/2010/main" val="19593416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7264DBA2-6C1D-41DF-8B71-E4F1F167DDE7}" type="datetimeFigureOut">
              <a:rPr kumimoji="1" lang="ja-JP" altLang="en-US" smtClean="0"/>
              <a:t>2023/1/16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4F956A3-9BE6-4D0F-B6A8-ABE08087ABF3}" type="slidenum">
              <a:rPr kumimoji="1" lang="ja-JP" altLang="en-US" smtClean="0"/>
              <a:t>‹#›</a:t>
            </a:fld>
            <a:endParaRPr kumimoji="1" lang="ja-JP" altLang="en-US"/>
          </a:p>
        </p:txBody>
      </p:sp>
    </p:spTree>
    <p:extLst>
      <p:ext uri="{BB962C8B-B14F-4D97-AF65-F5344CB8AC3E}">
        <p14:creationId xmlns:p14="http://schemas.microsoft.com/office/powerpoint/2010/main" val="42152318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7264DBA2-6C1D-41DF-8B71-E4F1F167DDE7}" type="datetimeFigureOut">
              <a:rPr kumimoji="1" lang="ja-JP" altLang="en-US" smtClean="0"/>
              <a:t>2023/1/16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4F956A3-9BE6-4D0F-B6A8-ABE08087ABF3}" type="slidenum">
              <a:rPr kumimoji="1" lang="ja-JP" altLang="en-US" smtClean="0"/>
              <a:t>‹#›</a:t>
            </a:fld>
            <a:endParaRPr kumimoji="1" lang="ja-JP" altLang="en-US"/>
          </a:p>
        </p:txBody>
      </p:sp>
    </p:spTree>
    <p:extLst>
      <p:ext uri="{BB962C8B-B14F-4D97-AF65-F5344CB8AC3E}">
        <p14:creationId xmlns:p14="http://schemas.microsoft.com/office/powerpoint/2010/main" val="26654170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7264DBA2-6C1D-41DF-8B71-E4F1F167DDE7}" type="datetimeFigureOut">
              <a:rPr kumimoji="1" lang="ja-JP" altLang="en-US" smtClean="0"/>
              <a:t>2023/1/16</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E4F956A3-9BE6-4D0F-B6A8-ABE08087ABF3}" type="slidenum">
              <a:rPr kumimoji="1" lang="ja-JP" altLang="en-US" smtClean="0"/>
              <a:t>‹#›</a:t>
            </a:fld>
            <a:endParaRPr kumimoji="1" lang="ja-JP" altLang="en-US"/>
          </a:p>
        </p:txBody>
      </p:sp>
    </p:spTree>
    <p:extLst>
      <p:ext uri="{BB962C8B-B14F-4D97-AF65-F5344CB8AC3E}">
        <p14:creationId xmlns:p14="http://schemas.microsoft.com/office/powerpoint/2010/main" val="14282082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7264DBA2-6C1D-41DF-8B71-E4F1F167DDE7}" type="datetimeFigureOut">
              <a:rPr kumimoji="1" lang="ja-JP" altLang="en-US" smtClean="0"/>
              <a:t>2023/1/16</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E4F956A3-9BE6-4D0F-B6A8-ABE08087ABF3}" type="slidenum">
              <a:rPr kumimoji="1" lang="ja-JP" altLang="en-US" smtClean="0"/>
              <a:t>‹#›</a:t>
            </a:fld>
            <a:endParaRPr kumimoji="1" lang="ja-JP" altLang="en-US"/>
          </a:p>
        </p:txBody>
      </p:sp>
    </p:spTree>
    <p:extLst>
      <p:ext uri="{BB962C8B-B14F-4D97-AF65-F5344CB8AC3E}">
        <p14:creationId xmlns:p14="http://schemas.microsoft.com/office/powerpoint/2010/main" val="40763300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7264DBA2-6C1D-41DF-8B71-E4F1F167DDE7}" type="datetimeFigureOut">
              <a:rPr kumimoji="1" lang="ja-JP" altLang="en-US" smtClean="0"/>
              <a:t>2023/1/16</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E4F956A3-9BE6-4D0F-B6A8-ABE08087ABF3}" type="slidenum">
              <a:rPr kumimoji="1" lang="ja-JP" altLang="en-US" smtClean="0"/>
              <a:t>‹#›</a:t>
            </a:fld>
            <a:endParaRPr kumimoji="1" lang="ja-JP" altLang="en-US"/>
          </a:p>
        </p:txBody>
      </p:sp>
    </p:spTree>
    <p:extLst>
      <p:ext uri="{BB962C8B-B14F-4D97-AF65-F5344CB8AC3E}">
        <p14:creationId xmlns:p14="http://schemas.microsoft.com/office/powerpoint/2010/main" val="4820861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7264DBA2-6C1D-41DF-8B71-E4F1F167DDE7}" type="datetimeFigureOut">
              <a:rPr kumimoji="1" lang="ja-JP" altLang="en-US" smtClean="0"/>
              <a:t>2023/1/16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4F956A3-9BE6-4D0F-B6A8-ABE08087ABF3}" type="slidenum">
              <a:rPr kumimoji="1" lang="ja-JP" altLang="en-US" smtClean="0"/>
              <a:t>‹#›</a:t>
            </a:fld>
            <a:endParaRPr kumimoji="1" lang="ja-JP" altLang="en-US"/>
          </a:p>
        </p:txBody>
      </p:sp>
    </p:spTree>
    <p:extLst>
      <p:ext uri="{BB962C8B-B14F-4D97-AF65-F5344CB8AC3E}">
        <p14:creationId xmlns:p14="http://schemas.microsoft.com/office/powerpoint/2010/main" val="12938762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7264DBA2-6C1D-41DF-8B71-E4F1F167DDE7}" type="datetimeFigureOut">
              <a:rPr kumimoji="1" lang="ja-JP" altLang="en-US" smtClean="0"/>
              <a:t>2023/1/16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4F956A3-9BE6-4D0F-B6A8-ABE08087ABF3}" type="slidenum">
              <a:rPr kumimoji="1" lang="ja-JP" altLang="en-US" smtClean="0"/>
              <a:t>‹#›</a:t>
            </a:fld>
            <a:endParaRPr kumimoji="1" lang="ja-JP" altLang="en-US"/>
          </a:p>
        </p:txBody>
      </p:sp>
    </p:spTree>
    <p:extLst>
      <p:ext uri="{BB962C8B-B14F-4D97-AF65-F5344CB8AC3E}">
        <p14:creationId xmlns:p14="http://schemas.microsoft.com/office/powerpoint/2010/main" val="3909061647"/>
      </p:ext>
    </p:extLst>
  </p:cSld>
  <p:clrMapOvr>
    <a:masterClrMapping/>
  </p:clrMapOvr>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10" Target="../slideLayouts/slideLayout10.xml" Type="http://schemas.openxmlformats.org/officeDocument/2006/relationships/slideLayout"/><Relationship Id="rId11" Target="../slideLayouts/slideLayout11.xml" Type="http://schemas.openxmlformats.org/officeDocument/2006/relationships/slideLayout"/><Relationship Id="rId12" Target="../theme/theme1.xml" Type="http://schemas.openxmlformats.org/officeDocument/2006/relationships/theme"/><Relationship Id="rId2" Target="../slideLayouts/slideLayout2.xml" Type="http://schemas.openxmlformats.org/officeDocument/2006/relationships/slideLayout"/><Relationship Id="rId3" Target="../slideLayouts/slideLayout3.xml" Type="http://schemas.openxmlformats.org/officeDocument/2006/relationships/slideLayout"/><Relationship Id="rId4" Target="../slideLayouts/slideLayout4.xml" Type="http://schemas.openxmlformats.org/officeDocument/2006/relationships/slideLayout"/><Relationship Id="rId5" Target="../slideLayouts/slideLayout5.xml" Type="http://schemas.openxmlformats.org/officeDocument/2006/relationships/slideLayout"/><Relationship Id="rId6" Target="../slideLayouts/slideLayout6.xml" Type="http://schemas.openxmlformats.org/officeDocument/2006/relationships/slideLayout"/><Relationship Id="rId7" Target="../slideLayouts/slideLayout7.xml" Type="http://schemas.openxmlformats.org/officeDocument/2006/relationships/slideLayout"/><Relationship Id="rId8" Target="../slideLayouts/slideLayout8.xml" Type="http://schemas.openxmlformats.org/officeDocument/2006/relationships/slideLayout"/><Relationship Id="rId9" Target="../slideLayouts/slideLayout9.xml" Type="http://schemas.openxmlformats.org/officeDocument/2006/relationships/slideLayout"/></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264DBA2-6C1D-41DF-8B71-E4F1F167DDE7}" type="datetimeFigureOut">
              <a:rPr kumimoji="1" lang="ja-JP" altLang="en-US" smtClean="0"/>
              <a:t>2023/1/16</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4F956A3-9BE6-4D0F-B6A8-ABE08087ABF3}" type="slidenum">
              <a:rPr kumimoji="1" lang="ja-JP" altLang="en-US" smtClean="0"/>
              <a:t>‹#›</a:t>
            </a:fld>
            <a:endParaRPr kumimoji="1" lang="ja-JP" altLang="en-US"/>
          </a:p>
        </p:txBody>
      </p:sp>
    </p:spTree>
    <p:extLst>
      <p:ext uri="{BB962C8B-B14F-4D97-AF65-F5344CB8AC3E}">
        <p14:creationId xmlns:p14="http://schemas.microsoft.com/office/powerpoint/2010/main" val="74394089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Relationships xmlns="http://schemas.openxmlformats.org/package/2006/relationships"><Relationship Id="rId1" Target="../slideLayouts/slideLayout1.xml" Type="http://schemas.openxmlformats.org/officeDocument/2006/relationships/slideLayout"/><Relationship Id="rId2" Target="../notesSlides/notesSlide1.xml" Type="http://schemas.openxmlformats.org/officeDocument/2006/relationships/notesSlide"/></Relationships>
</file>

<file path=ppt/slides/_rels/slide2.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p:cNvSpPr txBox="1"/>
          <p:nvPr/>
        </p:nvSpPr>
        <p:spPr>
          <a:xfrm>
            <a:off x="123051" y="750535"/>
            <a:ext cx="1495922" cy="307777"/>
          </a:xfrm>
          <a:prstGeom prst="rect">
            <a:avLst/>
          </a:prstGeom>
          <a:solidFill>
            <a:srgbClr val="FFFFCC"/>
          </a:solidFill>
          <a:ln w="19050">
            <a:solidFill>
              <a:srgbClr val="92D050"/>
            </a:solidFill>
          </a:ln>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 交付対象事業</a:t>
            </a:r>
          </a:p>
        </p:txBody>
      </p:sp>
      <p:sp>
        <p:nvSpPr>
          <p:cNvPr id="6" name="テキスト ボックス 5"/>
          <p:cNvSpPr txBox="1"/>
          <p:nvPr/>
        </p:nvSpPr>
        <p:spPr>
          <a:xfrm>
            <a:off x="149856" y="4310806"/>
            <a:ext cx="4818615" cy="846386"/>
          </a:xfrm>
          <a:prstGeom prst="rect">
            <a:avLst/>
          </a:prstGeom>
          <a:noFill/>
          <a:ln>
            <a:noFill/>
          </a:ln>
        </p:spPr>
        <p:txBody>
          <a:bodyPr wrap="square" rtlCol="0">
            <a:spAutoFit/>
          </a:bodyPr>
          <a:lstStyle/>
          <a:p>
            <a:pPr marL="1588"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300" b="0" i="0" u="none" strike="noStrike" kern="1200" cap="none" spc="0" normalizeH="0" baseline="0" noProof="0" dirty="0">
                <a:ln>
                  <a:noFill/>
                </a:ln>
                <a:solidFill>
                  <a:srgbClr val="FF0000"/>
                </a:solidFill>
                <a:effectLst/>
                <a:uLnTx/>
                <a:uFillTx/>
                <a:latin typeface="Calibri"/>
                <a:ea typeface="ＭＳ Ｐゴシック" panose="020B0600070205080204" pitchFamily="50" charset="-128"/>
                <a:cs typeface="+mn-cs"/>
              </a:rPr>
              <a:t>種の保存法に基づく国内希少野生動植物の保全活動</a:t>
            </a:r>
            <a:endParaRPr kumimoji="1" lang="en-US" altLang="ja-JP" sz="1300" b="0" i="0" u="none" strike="noStrike" kern="1200" cap="none" spc="0" normalizeH="0" baseline="0" noProof="0" dirty="0">
              <a:ln>
                <a:noFill/>
              </a:ln>
              <a:solidFill>
                <a:srgbClr val="FF0000"/>
              </a:solidFill>
              <a:effectLst/>
              <a:uLnTx/>
              <a:uFillTx/>
              <a:latin typeface="Calibri"/>
              <a:ea typeface="ＭＳ Ｐゴシック" panose="020B0600070205080204" pitchFamily="50" charset="-128"/>
              <a:cs typeface="+mn-cs"/>
            </a:endParaRPr>
          </a:p>
          <a:p>
            <a:pPr marL="85725"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a:t>
            </a:r>
            <a:r>
              <a:rPr kumimoji="1" lang="ja-JP" altLang="en-US" sz="12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生息環境改善等の活動他、これに必要な布状況調査・保全計画策定。</a:t>
            </a:r>
            <a:endParaRPr kumimoji="1" lang="en-US" altLang="ja-JP" sz="12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a:p>
            <a:pPr marL="266700" marR="0" lvl="0" indent="-180975" algn="l" defTabSz="914400" rtl="0" eaLnBrk="1" fontAlgn="auto"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a:t>
            </a:r>
            <a:r>
              <a:rPr kumimoji="1" lang="ja-JP" altLang="en-US" sz="12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複数種を対象とした活動や生息地等保護区における活動を優先的に支援。</a:t>
            </a:r>
          </a:p>
        </p:txBody>
      </p:sp>
      <p:sp>
        <p:nvSpPr>
          <p:cNvPr id="7" name="テキスト ボックス 6"/>
          <p:cNvSpPr txBox="1"/>
          <p:nvPr/>
        </p:nvSpPr>
        <p:spPr>
          <a:xfrm>
            <a:off x="184046" y="3076359"/>
            <a:ext cx="4809823" cy="661720"/>
          </a:xfrm>
          <a:prstGeom prst="rect">
            <a:avLst/>
          </a:prstGeom>
          <a:noFill/>
          <a:ln>
            <a:noFill/>
          </a:ln>
        </p:spPr>
        <p:txBody>
          <a:bodyPr wrap="square" rtlCol="0">
            <a:spAutoFit/>
          </a:bodyPr>
          <a:lstStyle/>
          <a:p>
            <a:pPr marL="1588"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300" b="0" i="0" u="none" strike="noStrike" kern="1200" cap="none" spc="0" normalizeH="0" baseline="0" noProof="0" dirty="0">
                <a:ln>
                  <a:noFill/>
                </a:ln>
                <a:solidFill>
                  <a:srgbClr val="FF0000"/>
                </a:solidFill>
                <a:effectLst/>
                <a:uLnTx/>
                <a:uFillTx/>
                <a:latin typeface="Calibri"/>
                <a:ea typeface="ＭＳ Ｐゴシック" panose="020B0600070205080204" pitchFamily="50" charset="-128"/>
                <a:cs typeface="+mn-cs"/>
              </a:rPr>
              <a:t>種の保存法に基づく国内希少野生動植物種の飼育・繁殖の取組み</a:t>
            </a:r>
            <a:endParaRPr kumimoji="1" lang="en-US" altLang="ja-JP" sz="1300" b="0" i="0" u="none" strike="noStrike" kern="1200" cap="none" spc="0" normalizeH="0" baseline="0" noProof="0" dirty="0">
              <a:ln>
                <a:noFill/>
              </a:ln>
              <a:solidFill>
                <a:srgbClr val="FF0000"/>
              </a:solidFill>
              <a:effectLst/>
              <a:uLnTx/>
              <a:uFillTx/>
              <a:latin typeface="Calibri"/>
              <a:ea typeface="ＭＳ Ｐゴシック" panose="020B0600070205080204" pitchFamily="50" charset="-128"/>
              <a:cs typeface="+mn-cs"/>
            </a:endParaRPr>
          </a:p>
          <a:p>
            <a:pPr marL="85725"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a:t>
            </a:r>
            <a:r>
              <a:rPr kumimoji="1" lang="ja-JP" altLang="en-US" sz="12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改定法に基づく認定を受けた動植物園等を優先的に支援。</a:t>
            </a:r>
            <a:endParaRPr kumimoji="1" lang="en-US" altLang="ja-JP" sz="12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a:p>
            <a:pPr marL="85725"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a:t>
            </a:r>
            <a:r>
              <a:rPr kumimoji="1" lang="ja-JP" altLang="en-US" sz="12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飼育・繁殖が軌道に乗るまでの一時的な経費を支援。</a:t>
            </a:r>
          </a:p>
        </p:txBody>
      </p:sp>
      <p:sp>
        <p:nvSpPr>
          <p:cNvPr id="8" name="テキスト ボックス 7"/>
          <p:cNvSpPr txBox="1"/>
          <p:nvPr/>
        </p:nvSpPr>
        <p:spPr>
          <a:xfrm>
            <a:off x="123052" y="1505831"/>
            <a:ext cx="5015009" cy="1046440"/>
          </a:xfrm>
          <a:prstGeom prst="rect">
            <a:avLst/>
          </a:prstGeom>
          <a:noFill/>
          <a:ln>
            <a:no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3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下記①～③のいずれかに該当する活動であって、</a:t>
            </a:r>
            <a:r>
              <a:rPr kumimoji="1" lang="ja-JP" altLang="en-US" sz="1300" b="0" i="0" u="none" strike="noStrike" kern="1200" cap="none" spc="0" normalizeH="0" baseline="0" noProof="0" dirty="0">
                <a:ln>
                  <a:noFill/>
                </a:ln>
                <a:solidFill>
                  <a:srgbClr val="FF0000"/>
                </a:solidFill>
                <a:effectLst/>
                <a:uLnTx/>
                <a:uFillTx/>
                <a:latin typeface="Calibri"/>
                <a:ea typeface="ＭＳ Ｐゴシック" panose="020B0600070205080204" pitchFamily="50" charset="-128"/>
                <a:cs typeface="+mn-cs"/>
              </a:rPr>
              <a:t>地域における生物多様性の保全再生</a:t>
            </a:r>
            <a:r>
              <a:rPr kumimoji="1" lang="ja-JP" altLang="en-US" sz="13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に資する活動</a:t>
            </a:r>
            <a:endParaRPr kumimoji="1" lang="en-US" altLang="ja-JP" sz="13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a:p>
            <a:pPr marL="0" marR="0" lvl="0" indent="85725"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①重要地域の保全・再生</a:t>
            </a:r>
            <a:endParaRPr kumimoji="1" lang="en-US" altLang="ja-JP" sz="12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a:p>
            <a:pPr marL="0" marR="0" lvl="0" indent="85725"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②広域連携生態系ネットワーク構築</a:t>
            </a:r>
            <a:endParaRPr kumimoji="1" lang="en-US" altLang="ja-JP" sz="12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a:p>
            <a:pPr marL="0" marR="0" lvl="0" indent="85725"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③地域・民間の連携促進活動への支援</a:t>
            </a:r>
            <a:endParaRPr kumimoji="1" lang="en-US" altLang="ja-JP" sz="12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graphicFrame>
        <p:nvGraphicFramePr>
          <p:cNvPr id="9" name="表 8"/>
          <p:cNvGraphicFramePr>
            <a:graphicFrameLocks noGrp="1"/>
          </p:cNvGraphicFramePr>
          <p:nvPr>
            <p:extLst>
              <p:ext uri="{D42A27DB-BD31-4B8C-83A1-F6EECF244321}">
                <p14:modId xmlns:p14="http://schemas.microsoft.com/office/powerpoint/2010/main" val="3770364684"/>
              </p:ext>
            </p:extLst>
          </p:nvPr>
        </p:nvGraphicFramePr>
        <p:xfrm>
          <a:off x="5026297" y="1197668"/>
          <a:ext cx="4010199" cy="3296029"/>
        </p:xfrm>
        <a:graphic>
          <a:graphicData uri="http://schemas.openxmlformats.org/drawingml/2006/table">
            <a:tbl>
              <a:tblPr firstRow="1" bandRow="1">
                <a:tableStyleId>{2A488322-F2BA-4B5B-9748-0D474271808F}</a:tableStyleId>
              </a:tblPr>
              <a:tblGrid>
                <a:gridCol w="409799">
                  <a:extLst>
                    <a:ext uri="{9D8B030D-6E8A-4147-A177-3AD203B41FA5}">
                      <a16:colId xmlns:a16="http://schemas.microsoft.com/office/drawing/2014/main" val="20000"/>
                    </a:ext>
                  </a:extLst>
                </a:gridCol>
                <a:gridCol w="2009880">
                  <a:extLst>
                    <a:ext uri="{9D8B030D-6E8A-4147-A177-3AD203B41FA5}">
                      <a16:colId xmlns:a16="http://schemas.microsoft.com/office/drawing/2014/main" val="20001"/>
                    </a:ext>
                  </a:extLst>
                </a:gridCol>
                <a:gridCol w="1590520">
                  <a:extLst>
                    <a:ext uri="{9D8B030D-6E8A-4147-A177-3AD203B41FA5}">
                      <a16:colId xmlns:a16="http://schemas.microsoft.com/office/drawing/2014/main" val="20002"/>
                    </a:ext>
                  </a:extLst>
                </a:gridCol>
              </a:tblGrid>
              <a:tr h="229071">
                <a:tc>
                  <a:txBody>
                    <a:bodyPr/>
                    <a:lstStyle/>
                    <a:p>
                      <a:r>
                        <a:rPr kumimoji="1" lang="ja-JP" altLang="en-US" sz="800" dirty="0"/>
                        <a:t>事業</a:t>
                      </a:r>
                      <a:r>
                        <a:rPr kumimoji="1" lang="en-US" altLang="ja-JP" sz="1100" dirty="0"/>
                        <a:t>NO.</a:t>
                      </a:r>
                      <a:endParaRPr kumimoji="1" lang="ja-JP" altLang="en-US" sz="1100" dirty="0">
                        <a:solidFill>
                          <a:schemeClr val="tx1"/>
                        </a:solidFill>
                      </a:endParaRPr>
                    </a:p>
                  </a:txBody>
                  <a:tcPr/>
                </a:tc>
                <a:tc>
                  <a:txBody>
                    <a:bodyPr/>
                    <a:lstStyle/>
                    <a:p>
                      <a:pPr algn="ctr"/>
                      <a:r>
                        <a:rPr kumimoji="1" lang="ja-JP" altLang="en-US" sz="1200" dirty="0"/>
                        <a:t>交付対象者</a:t>
                      </a:r>
                      <a:endParaRPr kumimoji="1" lang="ja-JP" altLang="en-US" sz="1200" dirty="0">
                        <a:solidFill>
                          <a:schemeClr val="tx1"/>
                        </a:solidFill>
                      </a:endParaRPr>
                    </a:p>
                  </a:txBody>
                  <a:tcPr anchor="ctr"/>
                </a:tc>
                <a:tc>
                  <a:txBody>
                    <a:bodyPr/>
                    <a:lstStyle/>
                    <a:p>
                      <a:pPr algn="ctr"/>
                      <a:r>
                        <a:rPr kumimoji="1" lang="ja-JP" altLang="en-US" sz="1200" dirty="0"/>
                        <a:t>交付割合</a:t>
                      </a:r>
                      <a:endParaRPr kumimoji="1" lang="ja-JP" altLang="en-US" sz="1200" dirty="0">
                        <a:solidFill>
                          <a:schemeClr val="tx1"/>
                        </a:solidFill>
                      </a:endParaRPr>
                    </a:p>
                  </a:txBody>
                  <a:tcPr anchor="ctr"/>
                </a:tc>
                <a:extLst>
                  <a:ext uri="{0D108BD9-81ED-4DB2-BD59-A6C34878D82A}">
                    <a16:rowId xmlns:a16="http://schemas.microsoft.com/office/drawing/2014/main" val="10000"/>
                  </a:ext>
                </a:extLst>
              </a:tr>
              <a:tr h="992641">
                <a:tc>
                  <a:txBody>
                    <a:bodyPr/>
                    <a:lstStyle/>
                    <a:p>
                      <a:pPr algn="ctr"/>
                      <a:r>
                        <a:rPr kumimoji="1" lang="en-US" altLang="ja-JP" sz="1100" dirty="0"/>
                        <a:t> </a:t>
                      </a:r>
                    </a:p>
                    <a:p>
                      <a:pPr algn="ctr"/>
                      <a:r>
                        <a:rPr kumimoji="1" lang="en-US" altLang="ja-JP" sz="1100" dirty="0"/>
                        <a:t>1</a:t>
                      </a:r>
                      <a:endParaRPr kumimoji="1" lang="ja-JP" altLang="en-US" sz="1100" dirty="0"/>
                    </a:p>
                  </a:txBody>
                  <a:tcPr anchor="ctr" anchorCtr="1"/>
                </a:tc>
                <a:tc>
                  <a:txBody>
                    <a:bodyPr/>
                    <a:lstStyle/>
                    <a:p>
                      <a:r>
                        <a:rPr kumimoji="1" lang="ja-JP" altLang="en-US" sz="1100" dirty="0"/>
                        <a:t>①地方公共団体、地域生物多様性協議会</a:t>
                      </a:r>
                      <a:endParaRPr kumimoji="1" lang="en-US" altLang="ja-JP" sz="1100" dirty="0"/>
                    </a:p>
                    <a:p>
                      <a:r>
                        <a:rPr kumimoji="1" lang="ja-JP" altLang="en-US" sz="1100" dirty="0"/>
                        <a:t>②、③地域生物多様性協議会等　</a:t>
                      </a:r>
                      <a:endParaRPr kumimoji="1" lang="en-US" altLang="ja-JP" sz="1100" dirty="0"/>
                    </a:p>
                    <a:p>
                      <a:r>
                        <a:rPr kumimoji="1" lang="ja-JP" altLang="en-US" sz="1100" dirty="0"/>
                        <a:t>④地域連携保全活動支援センター、地方公共団体</a:t>
                      </a:r>
                    </a:p>
                  </a:txBody>
                  <a:tcPr anchor="ctr"/>
                </a:tc>
                <a:tc>
                  <a:txBody>
                    <a:bodyPr/>
                    <a:lstStyle/>
                    <a:p>
                      <a:pPr algn="ctr"/>
                      <a:r>
                        <a:rPr kumimoji="1" lang="ja-JP" altLang="en-US" sz="1100" dirty="0"/>
                        <a:t>１／２以内</a:t>
                      </a:r>
                      <a:endParaRPr kumimoji="1" lang="en-US" altLang="ja-JP" sz="1100" dirty="0"/>
                    </a:p>
                  </a:txBody>
                  <a:tcPr anchor="ctr"/>
                </a:tc>
                <a:extLst>
                  <a:ext uri="{0D108BD9-81ED-4DB2-BD59-A6C34878D82A}">
                    <a16:rowId xmlns:a16="http://schemas.microsoft.com/office/drawing/2014/main" val="10001"/>
                  </a:ext>
                </a:extLst>
              </a:tr>
              <a:tr h="381785">
                <a:tc>
                  <a:txBody>
                    <a:bodyPr/>
                    <a:lstStyle/>
                    <a:p>
                      <a:pPr algn="ctr"/>
                      <a:r>
                        <a:rPr kumimoji="1" lang="en-US" altLang="ja-JP" sz="1100" dirty="0"/>
                        <a:t>2</a:t>
                      </a:r>
                    </a:p>
                  </a:txBody>
                  <a:tcPr anchor="ctr"/>
                </a:tc>
                <a:tc>
                  <a:txBody>
                    <a:bodyPr/>
                    <a:lstStyle/>
                    <a:p>
                      <a:r>
                        <a:rPr kumimoji="1" lang="ja-JP" altLang="en-US" sz="1100" dirty="0"/>
                        <a:t>動物園、植物園、水族館等</a:t>
                      </a:r>
                    </a:p>
                  </a:txBody>
                  <a:tcPr anchor="ctr"/>
                </a:tc>
                <a:tc>
                  <a:txBody>
                    <a:bodyPr/>
                    <a:lstStyle/>
                    <a:p>
                      <a:r>
                        <a:rPr kumimoji="1" lang="ja-JP" altLang="en-US" sz="1100" dirty="0"/>
                        <a:t>定額補助（１種につき上限</a:t>
                      </a:r>
                      <a:r>
                        <a:rPr kumimoji="1" lang="en-US" altLang="ja-JP" sz="1100" dirty="0"/>
                        <a:t>2,000</a:t>
                      </a:r>
                      <a:r>
                        <a:rPr kumimoji="1" lang="ja-JP" altLang="en-US" sz="1100" dirty="0"/>
                        <a:t>千円）</a:t>
                      </a:r>
                    </a:p>
                  </a:txBody>
                  <a:tcPr anchor="ctr"/>
                </a:tc>
                <a:extLst>
                  <a:ext uri="{0D108BD9-81ED-4DB2-BD59-A6C34878D82A}">
                    <a16:rowId xmlns:a16="http://schemas.microsoft.com/office/drawing/2014/main" val="10002"/>
                  </a:ext>
                </a:extLst>
              </a:tr>
              <a:tr h="1131949">
                <a:tc>
                  <a:txBody>
                    <a:bodyPr/>
                    <a:lstStyle/>
                    <a:p>
                      <a:pPr algn="ctr"/>
                      <a:endParaRPr kumimoji="1" lang="en-US" altLang="ja-JP" sz="1100" dirty="0"/>
                    </a:p>
                    <a:p>
                      <a:pPr algn="ctr"/>
                      <a:r>
                        <a:rPr kumimoji="1" lang="en-US" altLang="ja-JP" sz="1100" dirty="0"/>
                        <a:t>3 </a:t>
                      </a:r>
                    </a:p>
                    <a:p>
                      <a:pPr algn="ctr"/>
                      <a:endParaRPr kumimoji="1" lang="ja-JP" altLang="en-US" sz="1100" dirty="0"/>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a:t>地方公共団体、</a:t>
                      </a:r>
                      <a:r>
                        <a:rPr kumimoji="1" lang="en-US" altLang="ja-JP" sz="1100" dirty="0"/>
                        <a:t>NPO</a:t>
                      </a:r>
                      <a:r>
                        <a:rPr kumimoji="1" lang="ja-JP" altLang="en-US" sz="1100" dirty="0"/>
                        <a:t>法人、民間企業等（</a:t>
                      </a:r>
                      <a:r>
                        <a:rPr kumimoji="1" lang="en-US" altLang="ja-JP" sz="1100" dirty="0"/>
                        <a:t>NPO</a:t>
                      </a:r>
                      <a:r>
                        <a:rPr kumimoji="1" lang="ja-JP" altLang="en-US" sz="1100" dirty="0"/>
                        <a:t>法人・民間企業等は、市町村等が事前確認）</a:t>
                      </a:r>
                    </a:p>
                  </a:txBody>
                  <a:tcPr anchor="ctr"/>
                </a:tc>
                <a:tc>
                  <a:txBody>
                    <a:bodyPr/>
                    <a:lstStyle/>
                    <a:p>
                      <a:r>
                        <a:rPr kumimoji="1" lang="ja-JP" altLang="en-US" sz="1100" dirty="0"/>
                        <a:t>定額補助</a:t>
                      </a:r>
                      <a:endParaRPr kumimoji="1" lang="en-US" altLang="ja-JP" sz="1100" dirty="0"/>
                    </a:p>
                    <a:p>
                      <a:pPr marL="171450" indent="-171450">
                        <a:buFont typeface="Arial" panose="020B0604020202020204" pitchFamily="34" charset="0"/>
                        <a:buChar char="•"/>
                      </a:pPr>
                      <a:r>
                        <a:rPr kumimoji="1" lang="ja-JP" altLang="en-US" sz="1100" dirty="0"/>
                        <a:t>分布状況調査及び保全計画検討：上限</a:t>
                      </a:r>
                      <a:r>
                        <a:rPr kumimoji="1" lang="en-US" altLang="ja-JP" sz="1100" dirty="0"/>
                        <a:t>2,500</a:t>
                      </a:r>
                      <a:r>
                        <a:rPr kumimoji="1" lang="ja-JP" altLang="en-US" sz="1100" dirty="0"/>
                        <a:t>千円</a:t>
                      </a:r>
                      <a:r>
                        <a:rPr kumimoji="1" lang="ja-JP" altLang="en-US" sz="1000" dirty="0">
                          <a:solidFill>
                            <a:schemeClr val="tx1"/>
                          </a:solidFill>
                        </a:rPr>
                        <a:t>（初年のみ）</a:t>
                      </a:r>
                      <a:endParaRPr kumimoji="1" lang="en-US" altLang="ja-JP" sz="1000" dirty="0">
                        <a:solidFill>
                          <a:schemeClr val="tx1"/>
                        </a:solidFill>
                      </a:endParaRPr>
                    </a:p>
                    <a:p>
                      <a:pPr marL="171450" indent="-171450">
                        <a:buFont typeface="Arial" panose="020B0604020202020204" pitchFamily="34" charset="0"/>
                        <a:buChar char="•"/>
                      </a:pPr>
                      <a:r>
                        <a:rPr kumimoji="1" lang="ja-JP" altLang="en-US" sz="1100" dirty="0"/>
                        <a:t>生息環境改善等：上限</a:t>
                      </a:r>
                      <a:r>
                        <a:rPr kumimoji="1" lang="en-US" altLang="ja-JP" sz="1100" dirty="0"/>
                        <a:t>1,500</a:t>
                      </a:r>
                      <a:r>
                        <a:rPr kumimoji="1" lang="ja-JP" altLang="en-US" sz="1100" dirty="0"/>
                        <a:t>千円</a:t>
                      </a:r>
                    </a:p>
                  </a:txBody>
                  <a:tcPr anchor="ctr"/>
                </a:tc>
                <a:extLst>
                  <a:ext uri="{0D108BD9-81ED-4DB2-BD59-A6C34878D82A}">
                    <a16:rowId xmlns:a16="http://schemas.microsoft.com/office/drawing/2014/main" val="10003"/>
                  </a:ext>
                </a:extLst>
              </a:tr>
              <a:tr h="0">
                <a:tc>
                  <a:txBody>
                    <a:bodyPr/>
                    <a:lstStyle/>
                    <a:p>
                      <a:pPr algn="ctr"/>
                      <a:r>
                        <a:rPr kumimoji="1" lang="en-US" altLang="ja-JP" sz="1100" dirty="0"/>
                        <a:t>4</a:t>
                      </a:r>
                      <a:endParaRPr kumimoji="1" lang="ja-JP" altLang="en-US" sz="1100" dirty="0"/>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a:t>里山未来拠点協議会</a:t>
                      </a:r>
                    </a:p>
                  </a:txBody>
                  <a:tcPr anchor="ctr"/>
                </a:tc>
                <a:tc>
                  <a:txBody>
                    <a:bodyPr/>
                    <a:lstStyle/>
                    <a:p>
                      <a:pPr marL="0" indent="0" algn="ctr">
                        <a:buFont typeface="Arial" panose="020B0604020202020204" pitchFamily="34" charset="0"/>
                        <a:buNone/>
                      </a:pPr>
                      <a:r>
                        <a:rPr kumimoji="1" lang="ja-JP" altLang="en-US" sz="1100" dirty="0"/>
                        <a:t>３／４以内</a:t>
                      </a:r>
                    </a:p>
                  </a:txBody>
                  <a:tcPr anchor="ctr"/>
                </a:tc>
                <a:extLst>
                  <a:ext uri="{0D108BD9-81ED-4DB2-BD59-A6C34878D82A}">
                    <a16:rowId xmlns:a16="http://schemas.microsoft.com/office/drawing/2014/main" val="1772623915"/>
                  </a:ext>
                </a:extLst>
              </a:tr>
            </a:tbl>
          </a:graphicData>
        </a:graphic>
      </p:graphicFrame>
      <p:sp>
        <p:nvSpPr>
          <p:cNvPr id="26" name="テキスト ボックス 25"/>
          <p:cNvSpPr txBox="1"/>
          <p:nvPr/>
        </p:nvSpPr>
        <p:spPr>
          <a:xfrm>
            <a:off x="5051587" y="5019145"/>
            <a:ext cx="3984908" cy="43088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　事業</a:t>
            </a:r>
            <a:r>
              <a:rPr kumimoji="1" lang="en-US" altLang="ja-JP" sz="11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No.1</a:t>
            </a:r>
            <a:r>
              <a:rPr lang="ja-JP" altLang="en-US" sz="1100" dirty="0">
                <a:solidFill>
                  <a:prstClr val="black"/>
                </a:solidFill>
                <a:latin typeface="Calibri"/>
                <a:ea typeface="ＭＳ Ｐゴシック" panose="020B0600070205080204" pitchFamily="50" charset="-128"/>
              </a:rPr>
              <a:t>及び</a:t>
            </a:r>
            <a:r>
              <a:rPr lang="en-US" altLang="ja-JP" sz="1100" dirty="0">
                <a:solidFill>
                  <a:prstClr val="black"/>
                </a:solidFill>
                <a:latin typeface="Calibri"/>
                <a:ea typeface="ＭＳ Ｐゴシック" panose="020B0600070205080204" pitchFamily="50" charset="-128"/>
              </a:rPr>
              <a:t>4</a:t>
            </a:r>
            <a:r>
              <a:rPr kumimoji="1" lang="ja-JP" altLang="en-US" sz="11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は原則</a:t>
            </a:r>
            <a:r>
              <a:rPr kumimoji="1" lang="en-US" altLang="ja-JP" sz="11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2</a:t>
            </a:r>
            <a:r>
              <a:rPr kumimoji="1" lang="ja-JP" altLang="en-US" sz="11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年。ただし、延長可能性あり。</a:t>
            </a:r>
            <a:endParaRPr kumimoji="1" lang="en-US" altLang="ja-JP" sz="11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　事業</a:t>
            </a:r>
            <a:r>
              <a:rPr kumimoji="1" lang="en-US" altLang="ja-JP" sz="11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No.2</a:t>
            </a:r>
            <a:r>
              <a:rPr kumimoji="1" lang="ja-JP" altLang="en-US" sz="11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及び</a:t>
            </a:r>
            <a:r>
              <a:rPr kumimoji="1" lang="en-US" altLang="ja-JP" sz="11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3</a:t>
            </a:r>
            <a:r>
              <a:rPr kumimoji="1" lang="ja-JP" altLang="en-US" sz="11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は原則</a:t>
            </a:r>
            <a:r>
              <a:rPr kumimoji="1" lang="en-US" altLang="ja-JP" sz="11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3</a:t>
            </a:r>
            <a:r>
              <a:rPr kumimoji="1" lang="ja-JP" altLang="en-US" sz="11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年間以内。</a:t>
            </a:r>
            <a:endParaRPr kumimoji="1" lang="en-US" altLang="ja-JP" sz="11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sp>
        <p:nvSpPr>
          <p:cNvPr id="30" name="正方形/長方形 29"/>
          <p:cNvSpPr/>
          <p:nvPr/>
        </p:nvSpPr>
        <p:spPr>
          <a:xfrm>
            <a:off x="5023805" y="5027557"/>
            <a:ext cx="3925213" cy="422475"/>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sp>
        <p:nvSpPr>
          <p:cNvPr id="37" name="テキスト ボックス 36"/>
          <p:cNvSpPr txBox="1"/>
          <p:nvPr/>
        </p:nvSpPr>
        <p:spPr>
          <a:xfrm>
            <a:off x="5041767" y="751069"/>
            <a:ext cx="2124299" cy="307777"/>
          </a:xfrm>
          <a:prstGeom prst="rect">
            <a:avLst/>
          </a:prstGeom>
          <a:solidFill>
            <a:srgbClr val="FFFFCC"/>
          </a:solidFill>
          <a:ln w="19050">
            <a:solidFill>
              <a:srgbClr val="92D050"/>
            </a:solidFill>
          </a:ln>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 交付対象者・交付割合</a:t>
            </a:r>
          </a:p>
        </p:txBody>
      </p:sp>
      <p:sp>
        <p:nvSpPr>
          <p:cNvPr id="38" name="テキスト ボックス 37"/>
          <p:cNvSpPr txBox="1"/>
          <p:nvPr/>
        </p:nvSpPr>
        <p:spPr>
          <a:xfrm>
            <a:off x="5023806" y="4653136"/>
            <a:ext cx="1136850" cy="307777"/>
          </a:xfrm>
          <a:prstGeom prst="rect">
            <a:avLst/>
          </a:prstGeom>
          <a:solidFill>
            <a:srgbClr val="FFFFCC"/>
          </a:solidFill>
          <a:ln w="19050">
            <a:solidFill>
              <a:srgbClr val="92D050"/>
            </a:solidFill>
          </a:ln>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 事業期間</a:t>
            </a:r>
          </a:p>
        </p:txBody>
      </p:sp>
      <p:sp>
        <p:nvSpPr>
          <p:cNvPr id="39" name="テキスト ボックス 38"/>
          <p:cNvSpPr txBox="1"/>
          <p:nvPr/>
        </p:nvSpPr>
        <p:spPr>
          <a:xfrm>
            <a:off x="5022433" y="5639345"/>
            <a:ext cx="1407758" cy="307777"/>
          </a:xfrm>
          <a:prstGeom prst="rect">
            <a:avLst/>
          </a:prstGeom>
          <a:solidFill>
            <a:srgbClr val="FFFFCC"/>
          </a:solidFill>
          <a:ln w="19050">
            <a:solidFill>
              <a:srgbClr val="92D050"/>
            </a:solidFill>
          </a:ln>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 スケジュール</a:t>
            </a:r>
          </a:p>
        </p:txBody>
      </p:sp>
      <p:sp>
        <p:nvSpPr>
          <p:cNvPr id="20" name="正方形/長方形 19"/>
          <p:cNvSpPr/>
          <p:nvPr/>
        </p:nvSpPr>
        <p:spPr>
          <a:xfrm>
            <a:off x="149855" y="3976608"/>
            <a:ext cx="4728221" cy="292388"/>
          </a:xfrm>
          <a:prstGeom prst="rect">
            <a:avLst/>
          </a:prstGeom>
          <a:solidFill>
            <a:schemeClr val="accent6">
              <a:lumMod val="20000"/>
              <a:lumOff val="80000"/>
            </a:schemeClr>
          </a:solid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300" b="0" i="0" u="sng"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3.</a:t>
            </a:r>
            <a:r>
              <a:rPr kumimoji="1" lang="ja-JP" altLang="en-US" sz="1300" b="0" i="0" u="sng"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国内希少種の保全活動への支援</a:t>
            </a:r>
            <a:endParaRPr kumimoji="1" lang="en-US" altLang="ja-JP" sz="1300" b="0" i="0" u="sng"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2" name="正方形/長方形 21"/>
          <p:cNvSpPr/>
          <p:nvPr/>
        </p:nvSpPr>
        <p:spPr>
          <a:xfrm>
            <a:off x="157263" y="2788327"/>
            <a:ext cx="4737733" cy="292388"/>
          </a:xfrm>
          <a:prstGeom prst="rect">
            <a:avLst/>
          </a:prstGeom>
          <a:solidFill>
            <a:schemeClr val="accent6">
              <a:lumMod val="20000"/>
              <a:lumOff val="80000"/>
            </a:schemeClr>
          </a:solid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300" b="0" i="0" u="sng"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2.</a:t>
            </a:r>
            <a:r>
              <a:rPr kumimoji="1" lang="ja-JP" altLang="en-US" sz="1300" b="0" i="0" u="sng"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動植物園等による生息域外保全の支援</a:t>
            </a:r>
            <a:endParaRPr kumimoji="1" lang="en-US" altLang="ja-JP" sz="13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0" name="正方形/長方形 39"/>
          <p:cNvSpPr/>
          <p:nvPr/>
        </p:nvSpPr>
        <p:spPr>
          <a:xfrm>
            <a:off x="175254" y="1196752"/>
            <a:ext cx="4729559" cy="292388"/>
          </a:xfrm>
          <a:prstGeom prst="rect">
            <a:avLst/>
          </a:prstGeom>
          <a:solidFill>
            <a:schemeClr val="accent6">
              <a:lumMod val="20000"/>
              <a:lumOff val="80000"/>
            </a:schemeClr>
          </a:solidFill>
        </p:spPr>
        <p:txBody>
          <a:bodyPr wrap="square">
            <a:spAutoFit/>
          </a:bodyPr>
          <a:lstStyle/>
          <a:p>
            <a:pPr marL="180975" marR="0" lvl="0" indent="-180975" algn="l" defTabSz="914400" rtl="0" eaLnBrk="1" fontAlgn="auto" latinLnBrk="0" hangingPunct="1">
              <a:lnSpc>
                <a:spcPct val="100000"/>
              </a:lnSpc>
              <a:spcBef>
                <a:spcPts val="0"/>
              </a:spcBef>
              <a:spcAft>
                <a:spcPts val="0"/>
              </a:spcAft>
              <a:buClrTx/>
              <a:buSzTx/>
              <a:buFontTx/>
              <a:buNone/>
              <a:tabLst/>
              <a:defRPr/>
            </a:pPr>
            <a:r>
              <a:rPr kumimoji="1" lang="en-US" altLang="ja-JP" sz="1300" b="0" i="0" u="sng"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1.</a:t>
            </a:r>
            <a:r>
              <a:rPr kumimoji="1" lang="ja-JP" altLang="en-US" sz="1300" b="0" i="0" u="sng"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地域における生物多様性の保全再生に資する活動への支援</a:t>
            </a:r>
            <a:endParaRPr kumimoji="1" lang="en-US" altLang="ja-JP" sz="1300" b="0" i="0" u="sng"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 name="テキスト ボックス 1"/>
          <p:cNvSpPr txBox="1"/>
          <p:nvPr/>
        </p:nvSpPr>
        <p:spPr>
          <a:xfrm>
            <a:off x="6359922" y="5715787"/>
            <a:ext cx="1474024" cy="276999"/>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（令和４年度）</a:t>
            </a:r>
          </a:p>
        </p:txBody>
      </p:sp>
      <p:sp>
        <p:nvSpPr>
          <p:cNvPr id="36" name="テキスト ボックス 35"/>
          <p:cNvSpPr txBox="1"/>
          <p:nvPr/>
        </p:nvSpPr>
        <p:spPr>
          <a:xfrm>
            <a:off x="5038502" y="5997188"/>
            <a:ext cx="3997993" cy="600164"/>
          </a:xfrm>
          <a:prstGeom prst="rect">
            <a:avLst/>
          </a:prstGeom>
          <a:noFill/>
        </p:spPr>
        <p:txBody>
          <a:bodyPr wrap="square" rtlCol="0">
            <a:spAutoFit/>
          </a:bodyPr>
          <a:lstStyle/>
          <a:p>
            <a:r>
              <a:rPr lang="ja-JP" altLang="en-US" sz="1100" dirty="0">
                <a:latin typeface="メイリオ" panose="020B0604030504040204" pitchFamily="50" charset="-128"/>
                <a:ea typeface="メイリオ" panose="020B0604030504040204" pitchFamily="50" charset="-128"/>
              </a:rPr>
              <a:t>令和４年２月</a:t>
            </a:r>
            <a:r>
              <a:rPr lang="en-US" altLang="ja-JP" sz="1100" dirty="0">
                <a:latin typeface="メイリオ" panose="020B0604030504040204" pitchFamily="50" charset="-128"/>
                <a:ea typeface="メイリオ" panose="020B0604030504040204" pitchFamily="50" charset="-128"/>
              </a:rPr>
              <a:t>28</a:t>
            </a:r>
            <a:r>
              <a:rPr lang="ja-JP" altLang="en-US" sz="1100" dirty="0">
                <a:latin typeface="メイリオ" panose="020B0604030504040204" pitchFamily="50" charset="-128"/>
                <a:ea typeface="メイリオ" panose="020B0604030504040204" pitchFamily="50" charset="-128"/>
              </a:rPr>
              <a:t>日～ ３月</a:t>
            </a:r>
            <a:r>
              <a:rPr lang="en-US" altLang="ja-JP" sz="1100" dirty="0">
                <a:latin typeface="メイリオ" panose="020B0604030504040204" pitchFamily="50" charset="-128"/>
                <a:ea typeface="メイリオ" panose="020B0604030504040204" pitchFamily="50" charset="-128"/>
              </a:rPr>
              <a:t>25</a:t>
            </a:r>
            <a:r>
              <a:rPr lang="ja-JP" altLang="en-US" sz="1100" dirty="0">
                <a:latin typeface="メイリオ" panose="020B0604030504040204" pitchFamily="50" charset="-128"/>
                <a:ea typeface="メイリオ" panose="020B0604030504040204" pitchFamily="50" charset="-128"/>
              </a:rPr>
              <a:t>日　  公募情報公表・受付　　 　　　　</a:t>
            </a:r>
            <a:endParaRPr lang="en-US" altLang="ja-JP" sz="1100" dirty="0">
              <a:latin typeface="メイリオ" panose="020B0604030504040204" pitchFamily="50" charset="-128"/>
              <a:ea typeface="メイリオ" panose="020B0604030504040204" pitchFamily="50" charset="-128"/>
            </a:endParaRPr>
          </a:p>
          <a:p>
            <a:r>
              <a:rPr lang="ja-JP" altLang="en-US" sz="1100" dirty="0">
                <a:latin typeface="メイリオ" panose="020B0604030504040204" pitchFamily="50" charset="-128"/>
                <a:ea typeface="メイリオ" panose="020B0604030504040204" pitchFamily="50" charset="-128"/>
              </a:rPr>
              <a:t>　　　　４～５月　　審査　</a:t>
            </a:r>
            <a:endParaRPr lang="en-US" altLang="ja-JP" sz="1100" dirty="0">
              <a:latin typeface="メイリオ" panose="020B0604030504040204" pitchFamily="50" charset="-128"/>
              <a:ea typeface="メイリオ" panose="020B0604030504040204" pitchFamily="50" charset="-128"/>
            </a:endParaRPr>
          </a:p>
          <a:p>
            <a:r>
              <a:rPr kumimoji="1" lang="ja-JP" altLang="en-US" sz="1100" dirty="0">
                <a:latin typeface="メイリオ" panose="020B0604030504040204" pitchFamily="50" charset="-128"/>
                <a:ea typeface="メイリオ" panose="020B0604030504040204" pitchFamily="50" charset="-128"/>
              </a:rPr>
              <a:t>　　      </a:t>
            </a:r>
            <a:r>
              <a:rPr lang="ja-JP" altLang="en-US" sz="1100" dirty="0">
                <a:latin typeface="メイリオ" panose="020B0604030504040204" pitchFamily="50" charset="-128"/>
                <a:ea typeface="メイリオ" panose="020B0604030504040204" pitchFamily="50" charset="-128"/>
              </a:rPr>
              <a:t>６月</a:t>
            </a:r>
            <a:r>
              <a:rPr lang="en-US" altLang="ja-JP" sz="1100" dirty="0">
                <a:latin typeface="メイリオ" panose="020B0604030504040204" pitchFamily="50" charset="-128"/>
                <a:ea typeface="メイリオ" panose="020B0604030504040204" pitchFamily="50" charset="-128"/>
              </a:rPr>
              <a:t>16</a:t>
            </a:r>
            <a:r>
              <a:rPr lang="ja-JP" altLang="en-US" sz="1100" dirty="0">
                <a:latin typeface="メイリオ" panose="020B0604030504040204" pitchFamily="50" charset="-128"/>
                <a:ea typeface="メイリオ" panose="020B0604030504040204" pitchFamily="50" charset="-128"/>
              </a:rPr>
              <a:t>日</a:t>
            </a:r>
            <a:r>
              <a:rPr kumimoji="1" lang="ja-JP" altLang="en-US" sz="1100" dirty="0">
                <a:latin typeface="メイリオ" panose="020B0604030504040204" pitchFamily="50" charset="-128"/>
                <a:ea typeface="メイリオ" panose="020B0604030504040204" pitchFamily="50" charset="-128"/>
              </a:rPr>
              <a:t>　  採択</a:t>
            </a:r>
            <a:r>
              <a:rPr lang="ja-JP" altLang="en-US" sz="1100" dirty="0">
                <a:latin typeface="メイリオ" panose="020B0604030504040204" pitchFamily="50" charset="-128"/>
                <a:ea typeface="メイリオ" panose="020B0604030504040204" pitchFamily="50" charset="-128"/>
              </a:rPr>
              <a:t>事業</a:t>
            </a:r>
            <a:r>
              <a:rPr kumimoji="1" lang="ja-JP" altLang="en-US" sz="1100" dirty="0">
                <a:latin typeface="メイリオ" panose="020B0604030504040204" pitchFamily="50" charset="-128"/>
                <a:ea typeface="メイリオ" panose="020B0604030504040204" pitchFamily="50" charset="-128"/>
              </a:rPr>
              <a:t>決定・通知</a:t>
            </a:r>
            <a:r>
              <a:rPr lang="en-US" altLang="ja-JP" sz="1100" dirty="0">
                <a:latin typeface="メイリオ" panose="020B0604030504040204" pitchFamily="50" charset="-128"/>
                <a:ea typeface="メイリオ" panose="020B0604030504040204" pitchFamily="50" charset="-128"/>
              </a:rPr>
              <a:t> </a:t>
            </a:r>
          </a:p>
        </p:txBody>
      </p:sp>
      <p:sp>
        <p:nvSpPr>
          <p:cNvPr id="41" name="正方形/長方形 40"/>
          <p:cNvSpPr/>
          <p:nvPr/>
        </p:nvSpPr>
        <p:spPr>
          <a:xfrm>
            <a:off x="5015575" y="6008765"/>
            <a:ext cx="3942235" cy="564512"/>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sp>
        <p:nvSpPr>
          <p:cNvPr id="3" name="テキスト ボックス 2"/>
          <p:cNvSpPr txBox="1"/>
          <p:nvPr/>
        </p:nvSpPr>
        <p:spPr>
          <a:xfrm>
            <a:off x="7217486" y="692696"/>
            <a:ext cx="1944216" cy="415498"/>
          </a:xfrm>
          <a:prstGeom prst="rect">
            <a:avLst/>
          </a:prstGeom>
          <a:noFill/>
        </p:spPr>
        <p:txBody>
          <a:bodyPr wrap="square" rtlCol="0">
            <a:spAutoFit/>
          </a:bodyPr>
          <a:lstStyle/>
          <a:p>
            <a:r>
              <a:rPr kumimoji="1" lang="en-US" altLang="ja-JP" sz="1050" dirty="0"/>
              <a:t>※</a:t>
            </a:r>
            <a:r>
              <a:rPr kumimoji="1" lang="ja-JP" altLang="en-US" sz="1050" dirty="0"/>
              <a:t>詳細は交付要綱及び公募</a:t>
            </a:r>
            <a:endParaRPr kumimoji="1" lang="en-US" altLang="ja-JP" sz="1050" dirty="0"/>
          </a:p>
          <a:p>
            <a:r>
              <a:rPr lang="ja-JP" altLang="en-US" sz="1050" dirty="0"/>
              <a:t>　 </a:t>
            </a:r>
            <a:r>
              <a:rPr kumimoji="1" lang="ja-JP" altLang="en-US" sz="1050" dirty="0"/>
              <a:t>要領を参照のこと</a:t>
            </a:r>
          </a:p>
        </p:txBody>
      </p:sp>
      <p:sp>
        <p:nvSpPr>
          <p:cNvPr id="23" name="Rectangle 3"/>
          <p:cNvSpPr>
            <a:spLocks noChangeArrowheads="1"/>
          </p:cNvSpPr>
          <p:nvPr/>
        </p:nvSpPr>
        <p:spPr bwMode="auto">
          <a:xfrm>
            <a:off x="-17463" y="0"/>
            <a:ext cx="9161463" cy="54927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b"/>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eaLnBrk="1" hangingPunct="1">
              <a:spcBef>
                <a:spcPct val="0"/>
              </a:spcBef>
              <a:buFontTx/>
              <a:buNone/>
            </a:pPr>
            <a:r>
              <a:rPr lang="zh-TW" altLang="en-US" sz="2800" b="1" dirty="0">
                <a:solidFill>
                  <a:schemeClr val="bg1"/>
                </a:solidFill>
                <a:latin typeface="メイリオ" panose="020B0604030504040204" pitchFamily="50" charset="-128"/>
                <a:ea typeface="メイリオ" panose="020B0604030504040204" pitchFamily="50" charset="-128"/>
              </a:rPr>
              <a:t>生物多様性保全推進支援事業</a:t>
            </a:r>
          </a:p>
        </p:txBody>
      </p:sp>
      <p:sp>
        <p:nvSpPr>
          <p:cNvPr id="24" name="正方形/長方形 23"/>
          <p:cNvSpPr/>
          <p:nvPr/>
        </p:nvSpPr>
        <p:spPr>
          <a:xfrm>
            <a:off x="151873" y="5396442"/>
            <a:ext cx="4728221" cy="492443"/>
          </a:xfrm>
          <a:prstGeom prst="rect">
            <a:avLst/>
          </a:prstGeom>
          <a:solidFill>
            <a:schemeClr val="accent6">
              <a:lumMod val="20000"/>
              <a:lumOff val="80000"/>
            </a:schemeClr>
          </a:solidFill>
        </p:spPr>
        <p:txBody>
          <a:bodyPr wrap="square">
            <a:spAutoFit/>
          </a:bodyPr>
          <a:lstStyle/>
          <a:p>
            <a:pPr lvl="0" eaLnBrk="1" fontAlgn="auto" hangingPunct="1">
              <a:spcBef>
                <a:spcPts val="0"/>
              </a:spcBef>
              <a:spcAft>
                <a:spcPts val="0"/>
              </a:spcAft>
              <a:defRPr/>
            </a:pPr>
            <a:r>
              <a:rPr kumimoji="1" lang="ja-JP" altLang="en-US" sz="1300" b="0" i="0" u="sng"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４</a:t>
            </a:r>
            <a:r>
              <a:rPr kumimoji="1" lang="en-US" altLang="ja-JP" sz="1300" b="0" i="0" u="sng"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300" u="sng"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重要里地里山等における社会経済的課題と環境的課題を統合的に解決しようとする活動</a:t>
            </a:r>
            <a:endParaRPr kumimoji="1" lang="en-US" altLang="ja-JP" sz="13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5" name="テキスト ボックス 24"/>
          <p:cNvSpPr txBox="1"/>
          <p:nvPr/>
        </p:nvSpPr>
        <p:spPr>
          <a:xfrm>
            <a:off x="185433" y="5888885"/>
            <a:ext cx="4818615" cy="492443"/>
          </a:xfrm>
          <a:prstGeom prst="rect">
            <a:avLst/>
          </a:prstGeom>
          <a:noFill/>
          <a:ln>
            <a:noFill/>
          </a:ln>
        </p:spPr>
        <p:txBody>
          <a:bodyPr wrap="square" rtlCol="0">
            <a:spAutoFit/>
          </a:bodyPr>
          <a:lstStyle/>
          <a:p>
            <a:pPr marL="1588" lvl="0">
              <a:defRPr/>
            </a:pPr>
            <a:r>
              <a:rPr lang="ja-JP" altLang="en-US" sz="1300" dirty="0">
                <a:solidFill>
                  <a:srgbClr val="FF0000"/>
                </a:solidFill>
              </a:rPr>
              <a:t>重要里地里山等の保全・活用に関する先進的・効果的な活動</a:t>
            </a:r>
            <a:r>
              <a:rPr lang="ja-JP" altLang="en-US" sz="1300" dirty="0"/>
              <a:t>であって、</a:t>
            </a:r>
            <a:r>
              <a:rPr lang="ja-JP" altLang="en-US" sz="1300" dirty="0">
                <a:solidFill>
                  <a:srgbClr val="FF0000"/>
                </a:solidFill>
              </a:rPr>
              <a:t>自然体験・教育、資源活用、雇用創出等に資する活動</a:t>
            </a:r>
            <a:endParaRPr kumimoji="1" lang="ja-JP" altLang="en-US" sz="13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spTree>
    <p:extLst>
      <p:ext uri="{BB962C8B-B14F-4D97-AF65-F5344CB8AC3E}">
        <p14:creationId xmlns:p14="http://schemas.microsoft.com/office/powerpoint/2010/main" val="26434381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表 5"/>
          <p:cNvGraphicFramePr>
            <a:graphicFrameLocks noGrp="1"/>
          </p:cNvGraphicFramePr>
          <p:nvPr>
            <p:extLst>
              <p:ext uri="{D42A27DB-BD31-4B8C-83A1-F6EECF244321}">
                <p14:modId xmlns:p14="http://schemas.microsoft.com/office/powerpoint/2010/main" val="3662726665"/>
              </p:ext>
            </p:extLst>
          </p:nvPr>
        </p:nvGraphicFramePr>
        <p:xfrm>
          <a:off x="179512" y="1159075"/>
          <a:ext cx="4320480" cy="3711469"/>
        </p:xfrm>
        <a:graphic>
          <a:graphicData uri="http://schemas.openxmlformats.org/drawingml/2006/table">
            <a:tbl>
              <a:tblPr/>
              <a:tblGrid>
                <a:gridCol w="912718">
                  <a:extLst>
                    <a:ext uri="{9D8B030D-6E8A-4147-A177-3AD203B41FA5}">
                      <a16:colId xmlns:a16="http://schemas.microsoft.com/office/drawing/2014/main" val="1310346371"/>
                    </a:ext>
                  </a:extLst>
                </a:gridCol>
                <a:gridCol w="3407762">
                  <a:extLst>
                    <a:ext uri="{9D8B030D-6E8A-4147-A177-3AD203B41FA5}">
                      <a16:colId xmlns:a16="http://schemas.microsoft.com/office/drawing/2014/main" val="3822057992"/>
                    </a:ext>
                  </a:extLst>
                </a:gridCol>
              </a:tblGrid>
              <a:tr h="505115">
                <a:tc gridSpan="2">
                  <a:txBody>
                    <a:bodyPr/>
                    <a:lstStyle/>
                    <a:p>
                      <a:pPr algn="l" rtl="0" fontAlgn="t">
                        <a:lnSpc>
                          <a:spcPct val="150000"/>
                        </a:lnSpc>
                      </a:pPr>
                      <a:r>
                        <a:rPr lang="ja-JP" altLang="en-US" sz="1400" b="0" i="0" u="none" strike="noStrike" dirty="0">
                          <a:solidFill>
                            <a:srgbClr val="000000"/>
                          </a:solidFill>
                          <a:effectLst/>
                          <a:latin typeface="+mn-ea"/>
                          <a:ea typeface="+mn-ea"/>
                        </a:rPr>
                        <a:t>１ 地域における生物多様性の保全再生に資する</a:t>
                      </a:r>
                      <a:endParaRPr lang="en-US" altLang="ja-JP" sz="1400" b="0" i="0" u="none" strike="noStrike" dirty="0">
                        <a:solidFill>
                          <a:srgbClr val="000000"/>
                        </a:solidFill>
                        <a:effectLst/>
                        <a:latin typeface="+mn-ea"/>
                        <a:ea typeface="+mn-ea"/>
                      </a:endParaRPr>
                    </a:p>
                    <a:p>
                      <a:pPr algn="l" rtl="0" fontAlgn="t"/>
                      <a:r>
                        <a:rPr lang="ja-JP" altLang="en-US" sz="1400" b="0" i="0" u="none" strike="noStrike" dirty="0">
                          <a:solidFill>
                            <a:srgbClr val="000000"/>
                          </a:solidFill>
                          <a:effectLst/>
                          <a:latin typeface="+mn-ea"/>
                          <a:ea typeface="+mn-ea"/>
                        </a:rPr>
                        <a:t>　 活動への支援</a:t>
                      </a:r>
                    </a:p>
                  </a:txBody>
                  <a:tcPr marL="8455" marR="8455" marT="845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BD3D3"/>
                    </a:solidFill>
                  </a:tcPr>
                </a:tc>
                <a:tc hMerge="1">
                  <a:txBody>
                    <a:bodyPr/>
                    <a:lstStyle/>
                    <a:p>
                      <a:endParaRPr kumimoji="1" lang="ja-JP" altLang="en-US"/>
                    </a:p>
                  </a:txBody>
                  <a:tcPr/>
                </a:tc>
                <a:extLst>
                  <a:ext uri="{0D108BD9-81ED-4DB2-BD59-A6C34878D82A}">
                    <a16:rowId xmlns:a16="http://schemas.microsoft.com/office/drawing/2014/main" val="3901678424"/>
                  </a:ext>
                </a:extLst>
              </a:tr>
              <a:tr h="367037">
                <a:tc rowSpan="4">
                  <a:txBody>
                    <a:bodyPr/>
                    <a:lstStyle/>
                    <a:p>
                      <a:pPr algn="l" fontAlgn="ctr"/>
                      <a:r>
                        <a:rPr lang="ja-JP" altLang="en-US" sz="1100" b="0" i="0" u="none" strike="noStrike" dirty="0">
                          <a:solidFill>
                            <a:srgbClr val="000000"/>
                          </a:solidFill>
                          <a:effectLst/>
                          <a:latin typeface="+mn-ea"/>
                          <a:ea typeface="+mn-ea"/>
                        </a:rPr>
                        <a:t>②重要地域の</a:t>
                      </a:r>
                      <a:endParaRPr lang="en-US" altLang="ja-JP" sz="1100" b="0" i="0" u="none" strike="noStrike" dirty="0">
                        <a:solidFill>
                          <a:srgbClr val="000000"/>
                        </a:solidFill>
                        <a:effectLst/>
                        <a:latin typeface="+mn-ea"/>
                        <a:ea typeface="+mn-ea"/>
                      </a:endParaRPr>
                    </a:p>
                    <a:p>
                      <a:pPr algn="l" fontAlgn="ctr"/>
                      <a:r>
                        <a:rPr lang="ja-JP" altLang="en-US" sz="1100" b="0" i="0" u="none" strike="noStrike" dirty="0">
                          <a:solidFill>
                            <a:srgbClr val="000000"/>
                          </a:solidFill>
                          <a:effectLst/>
                          <a:latin typeface="+mn-ea"/>
                          <a:ea typeface="+mn-ea"/>
                        </a:rPr>
                        <a:t>　保全・再生</a:t>
                      </a:r>
                    </a:p>
                  </a:txBody>
                  <a:tcPr marL="8455" marR="8455" marT="845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dirty="0">
                          <a:solidFill>
                            <a:srgbClr val="000000"/>
                          </a:solidFill>
                          <a:effectLst/>
                          <a:latin typeface="+mn-ea"/>
                          <a:ea typeface="+mn-ea"/>
                        </a:rPr>
                        <a:t>有害鳥獣の分布調査、植生への影響評価、捕獲体制の構築</a:t>
                      </a:r>
                    </a:p>
                  </a:txBody>
                  <a:tcPr marL="8455" marR="8455" marT="845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636180697"/>
                  </a:ext>
                </a:extLst>
              </a:tr>
              <a:tr h="367037">
                <a:tc vMerge="1">
                  <a:txBody>
                    <a:bodyPr/>
                    <a:lstStyle/>
                    <a:p>
                      <a:endParaRPr kumimoji="1" lang="ja-JP" altLang="en-US"/>
                    </a:p>
                  </a:txBody>
                  <a:tcPr/>
                </a:tc>
                <a:tc>
                  <a:txBody>
                    <a:bodyPr/>
                    <a:lstStyle/>
                    <a:p>
                      <a:pPr algn="l" fontAlgn="ctr"/>
                      <a:r>
                        <a:rPr lang="ja-JP" altLang="en-US" sz="1100" b="0" i="0" u="none" strike="noStrike" dirty="0">
                          <a:solidFill>
                            <a:srgbClr val="000000"/>
                          </a:solidFill>
                          <a:effectLst/>
                          <a:latin typeface="+mn-ea"/>
                          <a:ea typeface="+mn-ea"/>
                        </a:rPr>
                        <a:t>在来種、外来種の生育生息状況・環境調査、整備・管理手法の検討</a:t>
                      </a:r>
                    </a:p>
                  </a:txBody>
                  <a:tcPr marL="8455" marR="8455" marT="845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10926375"/>
                  </a:ext>
                </a:extLst>
              </a:tr>
              <a:tr h="399010">
                <a:tc vMerge="1">
                  <a:txBody>
                    <a:bodyPr/>
                    <a:lstStyle/>
                    <a:p>
                      <a:endParaRPr kumimoji="1" lang="ja-JP" altLang="en-US"/>
                    </a:p>
                  </a:txBody>
                  <a:tcPr>
                    <a:lnT w="6350" cap="flat" cmpd="sng" algn="ctr">
                      <a:solidFill>
                        <a:srgbClr val="000000"/>
                      </a:solidFill>
                      <a:prstDash val="solid"/>
                      <a:round/>
                      <a:headEnd type="none" w="med" len="med"/>
                      <a:tailEnd type="none" w="med" len="med"/>
                    </a:lnT>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ja-JP" altLang="en-US" sz="1100" b="0" i="0" u="none" strike="noStrike" dirty="0">
                          <a:solidFill>
                            <a:srgbClr val="000000"/>
                          </a:solidFill>
                          <a:effectLst/>
                          <a:latin typeface="+mn-ea"/>
                          <a:ea typeface="+mn-ea"/>
                        </a:rPr>
                        <a:t>湿地保全のための底生生物等の生息状況調査</a:t>
                      </a:r>
                    </a:p>
                  </a:txBody>
                  <a:tcPr marL="8455" marR="8455" marT="8455" marB="0" anchor="ctr">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03857729"/>
                  </a:ext>
                </a:extLst>
              </a:tr>
              <a:tr h="399010">
                <a:tc vMerge="1">
                  <a:txBody>
                    <a:bodyPr/>
                    <a:lstStyle/>
                    <a:p>
                      <a:endParaRPr kumimoji="1" lang="ja-JP" altLang="en-US"/>
                    </a:p>
                  </a:txBody>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ja-JP" altLang="en-US" sz="1100" b="0" i="0" u="none" strike="noStrike" dirty="0">
                          <a:solidFill>
                            <a:srgbClr val="000000"/>
                          </a:solidFill>
                          <a:effectLst/>
                          <a:latin typeface="+mn-ea"/>
                          <a:ea typeface="+mn-ea"/>
                        </a:rPr>
                        <a:t>サンゴ食害生物の駆除</a:t>
                      </a:r>
                    </a:p>
                  </a:txBody>
                  <a:tcPr marL="8455" marR="8455" marT="845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597543456"/>
                  </a:ext>
                </a:extLst>
              </a:tr>
              <a:tr h="404741">
                <a:tc rowSpan="2">
                  <a:txBody>
                    <a:bodyPr/>
                    <a:lstStyle/>
                    <a:p>
                      <a:pPr algn="l" fontAlgn="ctr"/>
                      <a:r>
                        <a:rPr lang="ja-JP" altLang="en-US" sz="1100" b="0" i="0" u="none" strike="noStrike" dirty="0">
                          <a:solidFill>
                            <a:srgbClr val="000000"/>
                          </a:solidFill>
                          <a:effectLst/>
                          <a:latin typeface="+mn-ea"/>
                          <a:ea typeface="+mn-ea"/>
                        </a:rPr>
                        <a:t>③生態系ネッ</a:t>
                      </a:r>
                      <a:endParaRPr lang="en-US" altLang="ja-JP" sz="1100" b="0" i="0" u="none" strike="noStrike" dirty="0">
                        <a:solidFill>
                          <a:srgbClr val="000000"/>
                        </a:solidFill>
                        <a:effectLst/>
                        <a:latin typeface="+mn-ea"/>
                        <a:ea typeface="+mn-ea"/>
                      </a:endParaRPr>
                    </a:p>
                    <a:p>
                      <a:pPr algn="l" fontAlgn="ctr"/>
                      <a:r>
                        <a:rPr lang="ja-JP" altLang="en-US" sz="1100" b="0" i="0" u="none" strike="noStrike" dirty="0">
                          <a:solidFill>
                            <a:srgbClr val="000000"/>
                          </a:solidFill>
                          <a:effectLst/>
                          <a:latin typeface="+mn-ea"/>
                          <a:ea typeface="+mn-ea"/>
                        </a:rPr>
                        <a:t>　トワークの</a:t>
                      </a:r>
                      <a:endParaRPr lang="en-US" altLang="ja-JP" sz="1100" b="0" i="0" u="none" strike="noStrike" dirty="0">
                        <a:solidFill>
                          <a:srgbClr val="000000"/>
                        </a:solidFill>
                        <a:effectLst/>
                        <a:latin typeface="+mn-ea"/>
                        <a:ea typeface="+mn-ea"/>
                      </a:endParaRPr>
                    </a:p>
                    <a:p>
                      <a:pPr algn="l" fontAlgn="ctr"/>
                      <a:r>
                        <a:rPr lang="ja-JP" altLang="en-US" sz="1100" b="0" i="0" u="none" strike="noStrike" dirty="0">
                          <a:solidFill>
                            <a:srgbClr val="000000"/>
                          </a:solidFill>
                          <a:effectLst/>
                          <a:latin typeface="+mn-ea"/>
                          <a:ea typeface="+mn-ea"/>
                        </a:rPr>
                        <a:t>　構築</a:t>
                      </a:r>
                    </a:p>
                  </a:txBody>
                  <a:tcPr marL="8455" marR="8455" marT="845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dirty="0">
                          <a:solidFill>
                            <a:srgbClr val="000000"/>
                          </a:solidFill>
                          <a:effectLst/>
                          <a:latin typeface="+mn-ea"/>
                          <a:ea typeface="+mn-ea"/>
                        </a:rPr>
                        <a:t>地域連携保全活動計画の策定や事業実施</a:t>
                      </a:r>
                    </a:p>
                  </a:txBody>
                  <a:tcPr marL="8455" marR="8455" marT="845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94389991"/>
                  </a:ext>
                </a:extLst>
              </a:tr>
              <a:tr h="407670">
                <a:tc vMerge="1">
                  <a:txBody>
                    <a:bodyPr/>
                    <a:lstStyle/>
                    <a:p>
                      <a:endParaRPr kumimoji="1" lang="ja-JP" altLang="en-US"/>
                    </a:p>
                  </a:txBody>
                  <a:tcPr/>
                </a:tc>
                <a:tc>
                  <a:txBody>
                    <a:bodyPr/>
                    <a:lstStyle/>
                    <a:p>
                      <a:pPr algn="l" fontAlgn="ctr"/>
                      <a:r>
                        <a:rPr lang="ja-JP" altLang="en-US" sz="1100" b="0" i="0" u="none" strike="noStrike" dirty="0">
                          <a:solidFill>
                            <a:srgbClr val="000000"/>
                          </a:solidFill>
                          <a:effectLst/>
                          <a:latin typeface="+mn-ea"/>
                          <a:ea typeface="+mn-ea"/>
                        </a:rPr>
                        <a:t>自然再生推進法に基づく計画の策定や事業実施</a:t>
                      </a:r>
                    </a:p>
                  </a:txBody>
                  <a:tcPr marL="8455" marR="8455" marT="845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23276664"/>
                  </a:ext>
                </a:extLst>
              </a:tr>
              <a:tr h="390080">
                <a:tc rowSpan="2">
                  <a:txBody>
                    <a:bodyPr/>
                    <a:lstStyle/>
                    <a:p>
                      <a:pPr algn="l" fontAlgn="ctr"/>
                      <a:r>
                        <a:rPr lang="ja-JP" altLang="en-US" sz="1100" b="0" i="0" u="none" strike="noStrike" dirty="0">
                          <a:solidFill>
                            <a:srgbClr val="000000"/>
                          </a:solidFill>
                          <a:effectLst/>
                          <a:latin typeface="+mn-ea"/>
                          <a:ea typeface="+mn-ea"/>
                        </a:rPr>
                        <a:t>⑤地域・民間</a:t>
                      </a:r>
                      <a:endParaRPr lang="en-US" altLang="ja-JP" sz="1100" b="0" i="0" u="none" strike="noStrike" dirty="0">
                        <a:solidFill>
                          <a:srgbClr val="000000"/>
                        </a:solidFill>
                        <a:effectLst/>
                        <a:latin typeface="+mn-ea"/>
                        <a:ea typeface="+mn-ea"/>
                      </a:endParaRPr>
                    </a:p>
                    <a:p>
                      <a:pPr algn="l" fontAlgn="ctr"/>
                      <a:r>
                        <a:rPr lang="ja-JP" altLang="en-US" sz="1100" b="0" i="0" u="none" strike="noStrike" dirty="0">
                          <a:solidFill>
                            <a:srgbClr val="000000"/>
                          </a:solidFill>
                          <a:effectLst/>
                          <a:latin typeface="+mn-ea"/>
                          <a:ea typeface="+mn-ea"/>
                        </a:rPr>
                        <a:t>　の連携促進</a:t>
                      </a:r>
                      <a:endParaRPr lang="en-US" altLang="ja-JP" sz="1100" b="0" i="0" u="none" strike="noStrike" dirty="0">
                        <a:solidFill>
                          <a:srgbClr val="000000"/>
                        </a:solidFill>
                        <a:effectLst/>
                        <a:latin typeface="+mn-ea"/>
                        <a:ea typeface="+mn-ea"/>
                      </a:endParaRPr>
                    </a:p>
                    <a:p>
                      <a:pPr algn="l" fontAlgn="ctr"/>
                      <a:r>
                        <a:rPr lang="ja-JP" altLang="en-US" sz="1100" b="0" i="0" u="none" strike="noStrike" dirty="0">
                          <a:solidFill>
                            <a:srgbClr val="000000"/>
                          </a:solidFill>
                          <a:effectLst/>
                          <a:latin typeface="+mn-ea"/>
                          <a:ea typeface="+mn-ea"/>
                        </a:rPr>
                        <a:t>　活動への支</a:t>
                      </a:r>
                      <a:endParaRPr lang="en-US" altLang="ja-JP" sz="1100" b="0" i="0" u="none" strike="noStrike" dirty="0">
                        <a:solidFill>
                          <a:srgbClr val="000000"/>
                        </a:solidFill>
                        <a:effectLst/>
                        <a:latin typeface="+mn-ea"/>
                        <a:ea typeface="+mn-ea"/>
                      </a:endParaRPr>
                    </a:p>
                    <a:p>
                      <a:pPr algn="l" fontAlgn="ctr"/>
                      <a:r>
                        <a:rPr lang="ja-JP" altLang="en-US" sz="1100" b="0" i="0" u="none" strike="noStrike" dirty="0">
                          <a:solidFill>
                            <a:srgbClr val="000000"/>
                          </a:solidFill>
                          <a:effectLst/>
                          <a:latin typeface="+mn-ea"/>
                          <a:ea typeface="+mn-ea"/>
                        </a:rPr>
                        <a:t>　援</a:t>
                      </a:r>
                    </a:p>
                  </a:txBody>
                  <a:tcPr marL="8455" marR="8455" marT="845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zh-TW" altLang="en-US" sz="1100" b="0" i="0" u="none" strike="noStrike" dirty="0">
                          <a:solidFill>
                            <a:srgbClr val="000000"/>
                          </a:solidFill>
                          <a:effectLst/>
                          <a:latin typeface="ＭＳ ゴシック" panose="020B0609070205080204" pitchFamily="49" charset="-128"/>
                          <a:ea typeface="ＭＳ ゴシック" panose="020B0609070205080204" pitchFamily="49" charset="-128"/>
                        </a:rPr>
                        <a:t>生物多様性情報基盤構築</a:t>
                      </a:r>
                      <a:r>
                        <a:rPr lang="ja-JP" altLang="en-US" sz="1100" b="0" i="0" u="none" strike="noStrike" dirty="0">
                          <a:solidFill>
                            <a:srgbClr val="000000"/>
                          </a:solidFill>
                          <a:effectLst/>
                          <a:latin typeface="ＭＳ ゴシック" panose="020B0609070205080204" pitchFamily="49" charset="-128"/>
                          <a:ea typeface="ＭＳ ゴシック" panose="020B0609070205080204" pitchFamily="49" charset="-128"/>
                        </a:rPr>
                        <a:t>、発信</a:t>
                      </a:r>
                    </a:p>
                  </a:txBody>
                  <a:tcPr marL="8455" marR="8455" marT="845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16658493"/>
                  </a:ext>
                </a:extLst>
              </a:tr>
              <a:tr h="435029">
                <a:tc vMerge="1">
                  <a:txBody>
                    <a:bodyPr/>
                    <a:lstStyle/>
                    <a:p>
                      <a:endParaRPr kumimoji="1" lang="ja-JP" altLang="en-US"/>
                    </a:p>
                  </a:txBody>
                  <a:tcPr/>
                </a:tc>
                <a:tc>
                  <a:txBody>
                    <a:bodyPr/>
                    <a:lstStyle/>
                    <a:p>
                      <a:pPr algn="l" fontAlgn="ctr"/>
                      <a:r>
                        <a:rPr lang="ja-JP" altLang="en-US" sz="1100" b="0" i="0" u="none" strike="noStrike" dirty="0">
                          <a:solidFill>
                            <a:srgbClr val="000000"/>
                          </a:solidFill>
                          <a:effectLst/>
                          <a:latin typeface="+mn-ea"/>
                          <a:ea typeface="+mn-ea"/>
                        </a:rPr>
                        <a:t>市民団体、企業、教育機関、研究者、行政、府民等の保全に関わる多様な主体とのネットワーク組織構築</a:t>
                      </a:r>
                      <a:endParaRPr lang="en-US" altLang="ja-JP" sz="1100" b="0" i="0" u="none" strike="noStrike" dirty="0">
                        <a:solidFill>
                          <a:srgbClr val="000000"/>
                        </a:solidFill>
                        <a:effectLst/>
                        <a:latin typeface="+mn-ea"/>
                        <a:ea typeface="+mn-ea"/>
                      </a:endParaRPr>
                    </a:p>
                  </a:txBody>
                  <a:tcPr marL="8455" marR="8455" marT="845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34959825"/>
                  </a:ext>
                </a:extLst>
              </a:tr>
            </a:tbl>
          </a:graphicData>
        </a:graphic>
      </p:graphicFrame>
      <p:graphicFrame>
        <p:nvGraphicFramePr>
          <p:cNvPr id="8" name="表 7"/>
          <p:cNvGraphicFramePr>
            <a:graphicFrameLocks noGrp="1"/>
          </p:cNvGraphicFramePr>
          <p:nvPr>
            <p:extLst>
              <p:ext uri="{D42A27DB-BD31-4B8C-83A1-F6EECF244321}">
                <p14:modId xmlns:p14="http://schemas.microsoft.com/office/powerpoint/2010/main" val="984119559"/>
              </p:ext>
            </p:extLst>
          </p:nvPr>
        </p:nvGraphicFramePr>
        <p:xfrm>
          <a:off x="179512" y="5019596"/>
          <a:ext cx="4320480" cy="1577756"/>
        </p:xfrm>
        <a:graphic>
          <a:graphicData uri="http://schemas.openxmlformats.org/drawingml/2006/table">
            <a:tbl>
              <a:tblPr/>
              <a:tblGrid>
                <a:gridCol w="4320480">
                  <a:extLst>
                    <a:ext uri="{9D8B030D-6E8A-4147-A177-3AD203B41FA5}">
                      <a16:colId xmlns:a16="http://schemas.microsoft.com/office/drawing/2014/main" val="1473366486"/>
                    </a:ext>
                  </a:extLst>
                </a:gridCol>
              </a:tblGrid>
              <a:tr h="497160">
                <a:tc>
                  <a:txBody>
                    <a:bodyPr/>
                    <a:lstStyle/>
                    <a:p>
                      <a:pPr algn="l" fontAlgn="ctr"/>
                      <a:r>
                        <a:rPr lang="ja-JP" altLang="en-US" sz="1400" b="0" i="0" u="none" strike="noStrike" dirty="0">
                          <a:solidFill>
                            <a:srgbClr val="000000"/>
                          </a:solidFill>
                          <a:effectLst/>
                          <a:latin typeface="ＭＳ Ｐゴシック" panose="020B0600070205080204" pitchFamily="50" charset="-128"/>
                          <a:ea typeface="ＭＳ Ｐゴシック" panose="020B0600070205080204" pitchFamily="50" charset="-128"/>
                        </a:rPr>
                        <a:t>２ 動植物園等による生息域外保全の支援</a:t>
                      </a:r>
                    </a:p>
                  </a:txBody>
                  <a:tcPr marL="8455" marR="8455" marT="845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4C6E7"/>
                    </a:solidFill>
                  </a:tcPr>
                </a:tc>
                <a:extLst>
                  <a:ext uri="{0D108BD9-81ED-4DB2-BD59-A6C34878D82A}">
                    <a16:rowId xmlns:a16="http://schemas.microsoft.com/office/drawing/2014/main" val="3228921985"/>
                  </a:ext>
                </a:extLst>
              </a:tr>
              <a:tr h="432048">
                <a:tc>
                  <a:txBody>
                    <a:bodyPr/>
                    <a:lstStyle/>
                    <a:p>
                      <a:pPr algn="l" fontAlgn="ctr"/>
                      <a:r>
                        <a:rPr lang="ja-JP" altLang="en-US" sz="1100" b="0" i="0" u="none" strike="noStrike" dirty="0">
                          <a:solidFill>
                            <a:srgbClr val="000000"/>
                          </a:solidFill>
                          <a:effectLst/>
                          <a:latin typeface="ＭＳ Ｐゴシック" panose="020B0600070205080204" pitchFamily="50" charset="-128"/>
                          <a:ea typeface="ＭＳ Ｐゴシック" panose="020B0600070205080204" pitchFamily="50" charset="-128"/>
                        </a:rPr>
                        <a:t>ライチョウ、シマフクロウ</a:t>
                      </a:r>
                      <a:r>
                        <a:rPr lang="ja-JP" altLang="en-US" sz="1100" b="0" i="0" u="none" strike="noStrike" dirty="0">
                          <a:solidFill>
                            <a:srgbClr val="000000"/>
                          </a:solidFill>
                          <a:effectLst/>
                          <a:latin typeface="ＭＳ Ｐゴシック" panose="020B0600070205080204" pitchFamily="50" charset="-128"/>
                          <a:ea typeface="+mn-ea"/>
                        </a:rPr>
                        <a:t>、オガサワラハンミョウ、フチトリゲンゴロウ、コシノハゼ、キバナシュスラン</a:t>
                      </a:r>
                      <a:r>
                        <a:rPr lang="ja-JP" altLang="en-US" sz="1100" b="0" i="0" u="none" strike="noStrike" dirty="0">
                          <a:solidFill>
                            <a:srgbClr val="000000"/>
                          </a:solidFill>
                          <a:effectLst/>
                          <a:latin typeface="ＭＳ Ｐゴシック" panose="020B0600070205080204" pitchFamily="50" charset="-128"/>
                          <a:ea typeface="ＭＳ Ｐゴシック" panose="020B0600070205080204" pitchFamily="50" charset="-128"/>
                        </a:rPr>
                        <a:t>等の生息域外保全（飼養、繁殖）</a:t>
                      </a:r>
                    </a:p>
                  </a:txBody>
                  <a:tcPr marL="8455" marR="8455" marT="845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63047012"/>
                  </a:ext>
                </a:extLst>
              </a:tr>
              <a:tr h="324274">
                <a:tc>
                  <a:txBody>
                    <a:bodyPr/>
                    <a:lstStyle/>
                    <a:p>
                      <a:pPr algn="l" fontAlgn="ctr"/>
                      <a:r>
                        <a:rPr lang="ja-JP" altLang="en-US" sz="1100" b="0" i="0" u="none" strike="noStrike" dirty="0">
                          <a:solidFill>
                            <a:srgbClr val="000000"/>
                          </a:solidFill>
                          <a:effectLst/>
                          <a:latin typeface="ＭＳ Ｐゴシック" panose="020B0600070205080204" pitchFamily="50" charset="-128"/>
                          <a:ea typeface="ＭＳ Ｐゴシック" panose="020B0600070205080204" pitchFamily="50" charset="-128"/>
                        </a:rPr>
                        <a:t>対象種に関する普及啓発</a:t>
                      </a:r>
                    </a:p>
                  </a:txBody>
                  <a:tcPr marL="8455" marR="8455" marT="845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533239204"/>
                  </a:ext>
                </a:extLst>
              </a:tr>
              <a:tr h="324274">
                <a:tc>
                  <a:txBody>
                    <a:bodyPr/>
                    <a:lstStyle/>
                    <a:p>
                      <a:pPr algn="l" fontAlgn="ctr"/>
                      <a:r>
                        <a:rPr lang="ja-JP" altLang="en-US" sz="1100" b="0" i="0" u="none" strike="noStrike" dirty="0">
                          <a:solidFill>
                            <a:srgbClr val="000000"/>
                          </a:solidFill>
                          <a:effectLst/>
                          <a:latin typeface="ＭＳ Ｐゴシック" panose="020B0600070205080204" pitchFamily="50" charset="-128"/>
                          <a:ea typeface="ＭＳ Ｐゴシック" panose="020B0600070205080204" pitchFamily="50" charset="-128"/>
                        </a:rPr>
                        <a:t>対象種の生息域外保全に関する計画・指針等の作成</a:t>
                      </a:r>
                    </a:p>
                  </a:txBody>
                  <a:tcPr marL="8455" marR="8455" marT="845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710788228"/>
                  </a:ext>
                </a:extLst>
              </a:tr>
            </a:tbl>
          </a:graphicData>
        </a:graphic>
      </p:graphicFrame>
      <p:graphicFrame>
        <p:nvGraphicFramePr>
          <p:cNvPr id="9" name="表 8"/>
          <p:cNvGraphicFramePr>
            <a:graphicFrameLocks noGrp="1"/>
          </p:cNvGraphicFramePr>
          <p:nvPr>
            <p:extLst>
              <p:ext uri="{D42A27DB-BD31-4B8C-83A1-F6EECF244321}">
                <p14:modId xmlns:p14="http://schemas.microsoft.com/office/powerpoint/2010/main" val="2272905325"/>
              </p:ext>
            </p:extLst>
          </p:nvPr>
        </p:nvGraphicFramePr>
        <p:xfrm>
          <a:off x="4638228" y="1159075"/>
          <a:ext cx="4326260" cy="2039311"/>
        </p:xfrm>
        <a:graphic>
          <a:graphicData uri="http://schemas.openxmlformats.org/drawingml/2006/table">
            <a:tbl>
              <a:tblPr/>
              <a:tblGrid>
                <a:gridCol w="4326260">
                  <a:extLst>
                    <a:ext uri="{9D8B030D-6E8A-4147-A177-3AD203B41FA5}">
                      <a16:colId xmlns:a16="http://schemas.microsoft.com/office/drawing/2014/main" val="3618225385"/>
                    </a:ext>
                  </a:extLst>
                </a:gridCol>
              </a:tblGrid>
              <a:tr h="471685">
                <a:tc>
                  <a:txBody>
                    <a:bodyPr/>
                    <a:lstStyle/>
                    <a:p>
                      <a:pPr algn="l" fontAlgn="ctr"/>
                      <a:r>
                        <a:rPr lang="ja-JP" altLang="en-US" sz="1400" b="0" i="0" u="none" strike="noStrike" dirty="0">
                          <a:solidFill>
                            <a:srgbClr val="000000"/>
                          </a:solidFill>
                          <a:effectLst/>
                          <a:latin typeface="ＭＳ Ｐゴシック" panose="020B0600070205080204" pitchFamily="50" charset="-128"/>
                          <a:ea typeface="ＭＳ Ｐゴシック" panose="020B0600070205080204" pitchFamily="50" charset="-128"/>
                        </a:rPr>
                        <a:t>３ 国内希少種の保全活動への支援</a:t>
                      </a:r>
                    </a:p>
                  </a:txBody>
                  <a:tcPr marL="8455" marR="8455" marT="845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66"/>
                    </a:solidFill>
                  </a:tcPr>
                </a:tc>
                <a:extLst>
                  <a:ext uri="{0D108BD9-81ED-4DB2-BD59-A6C34878D82A}">
                    <a16:rowId xmlns:a16="http://schemas.microsoft.com/office/drawing/2014/main" val="924483513"/>
                  </a:ext>
                </a:extLst>
              </a:tr>
              <a:tr h="436985">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ja-JP" altLang="en-US" sz="1100" b="0" i="0" u="none" strike="noStrike" dirty="0">
                          <a:solidFill>
                            <a:srgbClr val="000000"/>
                          </a:solidFill>
                          <a:effectLst/>
                          <a:latin typeface="+mn-ea"/>
                          <a:ea typeface="+mn-ea"/>
                        </a:rPr>
                        <a:t>コウノトリ、タンチョウ、イヌワシ、トウキョウサンショウウオ、ウスイロヒョウモンモドキ、ミヤコタナゴ、タガメ、アツモリソウ、キリシマイワヘゴ等の保全</a:t>
                      </a:r>
                      <a:endParaRPr lang="ja-JP" altLang="en-US" sz="11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8455" marR="8455" marT="845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689325186"/>
                  </a:ext>
                </a:extLst>
              </a:tr>
              <a:tr h="436985">
                <a:tc>
                  <a:txBody>
                    <a:bodyPr/>
                    <a:lstStyle/>
                    <a:p>
                      <a:pPr algn="l" fontAlgn="ctr"/>
                      <a:r>
                        <a:rPr lang="ja-JP" altLang="en-US" sz="1100" b="0" i="0" u="none" strike="noStrike" dirty="0">
                          <a:solidFill>
                            <a:srgbClr val="000000"/>
                          </a:solidFill>
                          <a:effectLst/>
                          <a:latin typeface="ＭＳ Ｐゴシック" panose="020B0600070205080204" pitchFamily="50" charset="-128"/>
                          <a:ea typeface="ＭＳ Ｐゴシック" panose="020B0600070205080204" pitchFamily="50" charset="-128"/>
                        </a:rPr>
                        <a:t>生息・生育環境の整備や維持（草地の火入れや草刈り、防鹿策の設置等）</a:t>
                      </a:r>
                    </a:p>
                  </a:txBody>
                  <a:tcPr marL="8455" marR="8455" marT="845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578613616"/>
                  </a:ext>
                </a:extLst>
              </a:tr>
              <a:tr h="346828">
                <a:tc>
                  <a:txBody>
                    <a:bodyPr/>
                    <a:lstStyle/>
                    <a:p>
                      <a:pPr algn="l" fontAlgn="ctr"/>
                      <a:r>
                        <a:rPr lang="ja-JP" altLang="en-US" sz="1100" b="0" i="0" u="none" strike="noStrike" dirty="0">
                          <a:solidFill>
                            <a:srgbClr val="000000"/>
                          </a:solidFill>
                          <a:effectLst/>
                          <a:latin typeface="ＭＳ Ｐゴシック" panose="020B0600070205080204" pitchFamily="50" charset="-128"/>
                          <a:ea typeface="ＭＳ Ｐゴシック" panose="020B0600070205080204" pitchFamily="50" charset="-128"/>
                        </a:rPr>
                        <a:t>生息・生育状況調査</a:t>
                      </a:r>
                    </a:p>
                  </a:txBody>
                  <a:tcPr marL="8455" marR="8455" marT="845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897802003"/>
                  </a:ext>
                </a:extLst>
              </a:tr>
              <a:tr h="346828">
                <a:tc>
                  <a:txBody>
                    <a:bodyPr/>
                    <a:lstStyle/>
                    <a:p>
                      <a:pPr algn="l" fontAlgn="ctr"/>
                      <a:r>
                        <a:rPr lang="ja-JP" altLang="en-US" sz="1100" b="0" i="0" u="none" strike="noStrike" dirty="0">
                          <a:solidFill>
                            <a:srgbClr val="000000"/>
                          </a:solidFill>
                          <a:effectLst/>
                          <a:latin typeface="ＭＳ Ｐゴシック" panose="020B0600070205080204" pitchFamily="50" charset="-128"/>
                          <a:ea typeface="ＭＳ Ｐゴシック" panose="020B0600070205080204" pitchFamily="50" charset="-128"/>
                        </a:rPr>
                        <a:t>生息域外保全個体の野生導入、定着状況把握</a:t>
                      </a:r>
                    </a:p>
                  </a:txBody>
                  <a:tcPr marL="8455" marR="8455" marT="845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473095705"/>
                  </a:ext>
                </a:extLst>
              </a:tr>
            </a:tbl>
          </a:graphicData>
        </a:graphic>
      </p:graphicFrame>
      <p:graphicFrame>
        <p:nvGraphicFramePr>
          <p:cNvPr id="11" name="表 10"/>
          <p:cNvGraphicFramePr>
            <a:graphicFrameLocks noGrp="1"/>
          </p:cNvGraphicFramePr>
          <p:nvPr>
            <p:extLst>
              <p:ext uri="{D42A27DB-BD31-4B8C-83A1-F6EECF244321}">
                <p14:modId xmlns:p14="http://schemas.microsoft.com/office/powerpoint/2010/main" val="3087932382"/>
              </p:ext>
            </p:extLst>
          </p:nvPr>
        </p:nvGraphicFramePr>
        <p:xfrm>
          <a:off x="4660651" y="3356992"/>
          <a:ext cx="4326260" cy="1936906"/>
        </p:xfrm>
        <a:graphic>
          <a:graphicData uri="http://schemas.openxmlformats.org/drawingml/2006/table">
            <a:tbl>
              <a:tblPr/>
              <a:tblGrid>
                <a:gridCol w="4326260">
                  <a:extLst>
                    <a:ext uri="{9D8B030D-6E8A-4147-A177-3AD203B41FA5}">
                      <a16:colId xmlns:a16="http://schemas.microsoft.com/office/drawing/2014/main" val="2267864396"/>
                    </a:ext>
                  </a:extLst>
                </a:gridCol>
              </a:tblGrid>
              <a:tr h="576539">
                <a:tc>
                  <a:txBody>
                    <a:bodyPr/>
                    <a:lstStyle/>
                    <a:p>
                      <a:pPr algn="l" fontAlgn="ctr"/>
                      <a:r>
                        <a:rPr lang="ja-JP" altLang="en-US" sz="1400" b="0" i="0" u="none" strike="noStrike" dirty="0">
                          <a:solidFill>
                            <a:srgbClr val="000000"/>
                          </a:solidFill>
                          <a:effectLst/>
                          <a:latin typeface="ＭＳ Ｐゴシック" panose="020B0600070205080204" pitchFamily="50" charset="-128"/>
                          <a:ea typeface="+mn-ea"/>
                        </a:rPr>
                        <a:t>４ 重要里地里山等における社会経済的課題と</a:t>
                      </a:r>
                      <a:endParaRPr lang="en-US" altLang="ja-JP" sz="1400" b="0" i="0" u="none" strike="noStrike" dirty="0">
                        <a:solidFill>
                          <a:srgbClr val="000000"/>
                        </a:solidFill>
                        <a:effectLst/>
                        <a:latin typeface="ＭＳ Ｐゴシック" panose="020B0600070205080204" pitchFamily="50" charset="-128"/>
                        <a:ea typeface="+mn-ea"/>
                      </a:endParaRPr>
                    </a:p>
                    <a:p>
                      <a:pPr algn="l" fontAlgn="ctr"/>
                      <a:r>
                        <a:rPr lang="ja-JP" altLang="en-US" sz="1400" b="0" i="0" u="none" strike="noStrike" dirty="0">
                          <a:solidFill>
                            <a:srgbClr val="000000"/>
                          </a:solidFill>
                          <a:effectLst/>
                          <a:latin typeface="ＭＳ Ｐゴシック" panose="020B0600070205080204" pitchFamily="50" charset="-128"/>
                          <a:ea typeface="+mn-ea"/>
                        </a:rPr>
                        <a:t>　 環境的課題を統合的に解決しようとする活動</a:t>
                      </a:r>
                      <a:endParaRPr lang="ja-JP" altLang="en-US" sz="14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8455" marR="8455" marT="845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3">
                        <a:lumMod val="40000"/>
                        <a:lumOff val="60000"/>
                      </a:schemeClr>
                    </a:solidFill>
                  </a:tcPr>
                </a:tc>
                <a:extLst>
                  <a:ext uri="{0D108BD9-81ED-4DB2-BD59-A6C34878D82A}">
                    <a16:rowId xmlns:a16="http://schemas.microsoft.com/office/drawing/2014/main" val="1046581356"/>
                  </a:ext>
                </a:extLst>
              </a:tr>
              <a:tr h="420675">
                <a:tc>
                  <a:txBody>
                    <a:bodyPr/>
                    <a:lstStyle/>
                    <a:p>
                      <a:pPr algn="l" fontAlgn="ctr"/>
                      <a:r>
                        <a:rPr lang="ja-JP" altLang="en-US" sz="1100" b="0" i="0" u="none" strike="noStrike" dirty="0">
                          <a:solidFill>
                            <a:srgbClr val="000000"/>
                          </a:solidFill>
                          <a:effectLst/>
                          <a:latin typeface="ＭＳ Ｐゴシック" panose="020B0600070205080204" pitchFamily="50" charset="-128"/>
                          <a:ea typeface="ＭＳ Ｐゴシック" panose="020B0600070205080204" pitchFamily="50" charset="-128"/>
                        </a:rPr>
                        <a:t>里地里山、湿原、干潟等の生態系回復事業</a:t>
                      </a:r>
                      <a:endParaRPr lang="en-US" altLang="ja-JP" sz="11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8455" marR="8455" marT="845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19581029"/>
                  </a:ext>
                </a:extLst>
              </a:tr>
              <a:tr h="469846">
                <a:tc>
                  <a:txBody>
                    <a:bodyPr/>
                    <a:lstStyle/>
                    <a:p>
                      <a:pPr algn="l" fontAlgn="ctr"/>
                      <a:r>
                        <a:rPr lang="ja-JP" altLang="en-US" sz="1100" b="0" i="0" u="none" strike="noStrike" dirty="0">
                          <a:solidFill>
                            <a:srgbClr val="000000"/>
                          </a:solidFill>
                          <a:effectLst/>
                          <a:latin typeface="ＭＳ Ｐゴシック" panose="020B0600070205080204" pitchFamily="50" charset="-128"/>
                          <a:ea typeface="+mn-ea"/>
                        </a:rPr>
                        <a:t>自然環境資源を活かした地域振興の取組の拡大事業</a:t>
                      </a:r>
                      <a:endParaRPr lang="ja-JP" altLang="en-US" sz="11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8455" marR="8455" marT="845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628668923"/>
                  </a:ext>
                </a:extLst>
              </a:tr>
              <a:tr h="469846">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ja-JP" altLang="en-US" sz="1100" b="0" i="0" u="none" strike="noStrike" dirty="0">
                          <a:solidFill>
                            <a:srgbClr val="000000"/>
                          </a:solidFill>
                          <a:effectLst/>
                          <a:latin typeface="ＭＳ Ｐゴシック" panose="020B0600070205080204" pitchFamily="50" charset="-128"/>
                          <a:ea typeface="+mn-ea"/>
                        </a:rPr>
                        <a:t>自然体験、自然教育開発事業（教材・教育プログラミング）</a:t>
                      </a:r>
                    </a:p>
                  </a:txBody>
                  <a:tcPr marL="8455" marR="8455" marT="845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30028340"/>
                  </a:ext>
                </a:extLst>
              </a:tr>
            </a:tbl>
          </a:graphicData>
        </a:graphic>
      </p:graphicFrame>
      <p:sp>
        <p:nvSpPr>
          <p:cNvPr id="12" name="テキスト ボックス 11"/>
          <p:cNvSpPr txBox="1"/>
          <p:nvPr/>
        </p:nvSpPr>
        <p:spPr>
          <a:xfrm>
            <a:off x="1996389" y="99129"/>
            <a:ext cx="5211683" cy="523220"/>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800" b="0" i="0" u="sng" strike="noStrike" kern="1200" cap="none" spc="0" normalizeH="0" baseline="0" noProof="0" dirty="0">
                <a:ln>
                  <a:noFill/>
                </a:ln>
                <a:solidFill>
                  <a:prstClr val="black"/>
                </a:solidFill>
                <a:effectLst/>
                <a:uLnTx/>
                <a:uFillTx/>
                <a:latin typeface="+mn-ea"/>
                <a:cs typeface="+mn-cs"/>
              </a:rPr>
              <a:t>生物多様性保全推進支援事業例</a:t>
            </a:r>
          </a:p>
        </p:txBody>
      </p:sp>
      <p:sp>
        <p:nvSpPr>
          <p:cNvPr id="13" name="正方形/長方形 12"/>
          <p:cNvSpPr/>
          <p:nvPr/>
        </p:nvSpPr>
        <p:spPr>
          <a:xfrm>
            <a:off x="107504" y="730348"/>
            <a:ext cx="5945932" cy="307777"/>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b="0" i="0" u="none" strike="noStrike" kern="1200" cap="none" spc="0" normalizeH="0" baseline="0" noProof="0" dirty="0">
                <a:ln>
                  <a:noFill/>
                </a:ln>
                <a:solidFill>
                  <a:prstClr val="black"/>
                </a:solidFill>
                <a:effectLst/>
                <a:uLnTx/>
                <a:uFillTx/>
                <a:latin typeface="+mn-ea"/>
                <a:cs typeface="+mn-cs"/>
              </a:rPr>
              <a:t>【</a:t>
            </a:r>
            <a:r>
              <a:rPr kumimoji="1" lang="ja-JP" altLang="en-US" sz="1400" b="0" i="0" u="none" strike="noStrike" kern="1200" cap="none" spc="0" normalizeH="0" baseline="0" noProof="0" dirty="0">
                <a:ln>
                  <a:noFill/>
                </a:ln>
                <a:solidFill>
                  <a:prstClr val="black"/>
                </a:solidFill>
                <a:effectLst/>
                <a:uLnTx/>
                <a:uFillTx/>
                <a:latin typeface="+mn-ea"/>
                <a:cs typeface="+mn-cs"/>
              </a:rPr>
              <a:t>過去の採択事業から見た採択事業例、想定事業例等</a:t>
            </a:r>
            <a:r>
              <a:rPr kumimoji="1" lang="en-US" altLang="ja-JP" sz="1400" b="0" i="0" u="none" strike="noStrike" kern="1200" cap="none" spc="0" normalizeH="0" baseline="0" noProof="0" dirty="0">
                <a:ln>
                  <a:noFill/>
                </a:ln>
                <a:solidFill>
                  <a:prstClr val="black"/>
                </a:solidFill>
                <a:effectLst/>
                <a:uLnTx/>
                <a:uFillTx/>
                <a:latin typeface="+mn-ea"/>
                <a:cs typeface="+mn-cs"/>
              </a:rPr>
              <a:t>】</a:t>
            </a:r>
          </a:p>
        </p:txBody>
      </p:sp>
    </p:spTree>
    <p:extLst>
      <p:ext uri="{BB962C8B-B14F-4D97-AF65-F5344CB8AC3E}">
        <p14:creationId xmlns:p14="http://schemas.microsoft.com/office/powerpoint/2010/main" val="1144752810"/>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Words>834</Words>
  <PresentationFormat>画面に合わせる (4:3)</PresentationFormat>
  <Paragraphs>88</Paragraphs>
  <Slides>2</Slides>
  <Notes>1</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2</vt:i4>
      </vt:variant>
    </vt:vector>
  </HeadingPairs>
  <TitlesOfParts>
    <vt:vector size="9" baseType="lpstr">
      <vt:lpstr>ＭＳ Ｐゴシック</vt:lpstr>
      <vt:lpstr>ＭＳ ゴシック</vt:lpstr>
      <vt:lpstr>メイリオ</vt:lpstr>
      <vt:lpstr>游ゴシック</vt:lpstr>
      <vt:lpstr>Arial</vt:lpstr>
      <vt:lpstr>Calibri</vt:lpstr>
      <vt:lpstr>Office ​​テーマ</vt:lpstr>
      <vt:lpstr>PowerPoint プレゼンテーション</vt:lpstr>
      <vt:lpstr>PowerPoint プレゼンテーション</vt:lpstr>
    </vt:vector>
  </TitlesOfParts>
  <LinksUpToDate>false</LinksUpToDate>
  <SharedDoc>false</SharedDoc>
  <HyperlinksChanged>false</HyperlinksChanged>
</Properties>
</file>

<file path=docProps/core.xml><?xml version="1.0" encoding="utf-8"?>
<cp:coreProperties xmlns:cp="http://schemas.openxmlformats.org/package/2006/metadata/core-properties" xmlns:dc="http://purl.org/dc/elements/1.1/" xmlns:dcterms="http://purl.org/dc/terms/" xmlns:xsi="http://www.w3.org/2001/XMLSchema-instance"/>
</file>