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6" r:id="rId2"/>
    <p:sldId id="322" r:id="rId3"/>
    <p:sldId id="268" r:id="rId4"/>
    <p:sldId id="270" r:id="rId5"/>
    <p:sldId id="271" r:id="rId6"/>
    <p:sldId id="272" r:id="rId7"/>
    <p:sldId id="273" r:id="rId8"/>
    <p:sldId id="274" r:id="rId9"/>
    <p:sldId id="275" r:id="rId10"/>
    <p:sldId id="276" r:id="rId11"/>
    <p:sldId id="278" r:id="rId12"/>
    <p:sldId id="323" r:id="rId13"/>
    <p:sldId id="279" r:id="rId14"/>
    <p:sldId id="286" r:id="rId15"/>
    <p:sldId id="282" r:id="rId16"/>
    <p:sldId id="283" r:id="rId17"/>
    <p:sldId id="291" r:id="rId18"/>
    <p:sldId id="284" r:id="rId19"/>
    <p:sldId id="287" r:id="rId20"/>
    <p:sldId id="288" r:id="rId21"/>
    <p:sldId id="289" r:id="rId22"/>
    <p:sldId id="294" r:id="rId23"/>
    <p:sldId id="293" r:id="rId24"/>
    <p:sldId id="295" r:id="rId25"/>
    <p:sldId id="296" r:id="rId26"/>
    <p:sldId id="297" r:id="rId27"/>
    <p:sldId id="298" r:id="rId28"/>
    <p:sldId id="299" r:id="rId29"/>
    <p:sldId id="300"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 id="316" r:id="rId44"/>
    <p:sldId id="317" r:id="rId45"/>
    <p:sldId id="318" r:id="rId46"/>
    <p:sldId id="319" r:id="rId47"/>
    <p:sldId id="320" r:id="rId48"/>
    <p:sldId id="321" r:id="rId4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4513404-AAF2-4522-9E87-D53528E83D83}">
          <p14:sldIdLst>
            <p14:sldId id="256"/>
          </p14:sldIdLst>
        </p14:section>
        <p14:section name="様式2-1" id="{FFD9B2CB-33C0-4DDC-9FE5-5D8838599E0E}">
          <p14:sldIdLst>
            <p14:sldId id="322"/>
            <p14:sldId id="268"/>
            <p14:sldId id="270"/>
            <p14:sldId id="271"/>
            <p14:sldId id="272"/>
            <p14:sldId id="273"/>
            <p14:sldId id="274"/>
            <p14:sldId id="275"/>
            <p14:sldId id="276"/>
            <p14:sldId id="278"/>
            <p14:sldId id="323"/>
            <p14:sldId id="279"/>
          </p14:sldIdLst>
        </p14:section>
        <p14:section name="様式2-2" id="{6B02C823-1A31-497B-9EB1-CDB15660BE25}">
          <p14:sldIdLst>
            <p14:sldId id="286"/>
            <p14:sldId id="282"/>
            <p14:sldId id="283"/>
            <p14:sldId id="291"/>
            <p14:sldId id="284"/>
            <p14:sldId id="287"/>
            <p14:sldId id="288"/>
            <p14:sldId id="289"/>
            <p14:sldId id="294"/>
            <p14:sldId id="293"/>
            <p14:sldId id="295"/>
            <p14:sldId id="296"/>
            <p14:sldId id="297"/>
            <p14:sldId id="298"/>
            <p14:sldId id="299"/>
          </p14:sldIdLst>
        </p14:section>
        <p14:section name="様式2-3" id="{C64C41A8-6AFC-41B4-97A3-60E310C80161}">
          <p14:sldIdLst>
            <p14:sldId id="300"/>
            <p14:sldId id="302"/>
            <p14:sldId id="303"/>
            <p14:sldId id="304"/>
            <p14:sldId id="305"/>
            <p14:sldId id="306"/>
            <p14:sldId id="307"/>
            <p14:sldId id="308"/>
            <p14:sldId id="309"/>
            <p14:sldId id="310"/>
            <p14:sldId id="311"/>
            <p14:sldId id="312"/>
            <p14:sldId id="313"/>
          </p14:sldIdLst>
        </p14:section>
        <p14:section name="様式2-4" id="{7AD93C57-3B52-4FE9-937A-07918F97C805}">
          <p14:sldIdLst>
            <p14:sldId id="314"/>
            <p14:sldId id="316"/>
            <p14:sldId id="317"/>
            <p14:sldId id="318"/>
            <p14:sldId id="319"/>
            <p14:sldId id="320"/>
            <p14:sldId id="32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後藤 遥菜" initials="後藤" lastIdx="35" clrIdx="0">
    <p:extLst>
      <p:ext uri="{19B8F6BF-5375-455C-9EA6-DF929625EA0E}">
        <p15:presenceInfo xmlns:p15="http://schemas.microsoft.com/office/powerpoint/2012/main" userId="S-1-5-21-1398882885-45567489-619646970-8716" providerId="AD"/>
      </p:ext>
    </p:extLst>
  </p:cmAuthor>
  <p:cmAuthor id="2" name="林 奈乃佳" initials="林" lastIdx="34" clrIdx="1">
    <p:extLst>
      <p:ext uri="{19B8F6BF-5375-455C-9EA6-DF929625EA0E}">
        <p15:presenceInfo xmlns:p15="http://schemas.microsoft.com/office/powerpoint/2012/main" userId="S::HAYASH50@moe.go.jp::07dee7b1-3fd5-4cfc-bf0a-968c7702f2c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388" autoAdjust="0"/>
  </p:normalViewPr>
  <p:slideViewPr>
    <p:cSldViewPr snapToGrid="0">
      <p:cViewPr varScale="1">
        <p:scale>
          <a:sx n="110" d="100"/>
          <a:sy n="110" d="100"/>
        </p:scale>
        <p:origin x="630" y="9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slides/slide28.xml" Type="http://schemas.openxmlformats.org/officeDocument/2006/relationships/slide"/><Relationship Id="rId3" Target="slides/slide2.xml" Type="http://schemas.openxmlformats.org/officeDocument/2006/relationships/slide"/><Relationship Id="rId30" Target="slides/slide29.xml" Type="http://schemas.openxmlformats.org/officeDocument/2006/relationships/slide"/><Relationship Id="rId31" Target="slides/slide30.xml" Type="http://schemas.openxmlformats.org/officeDocument/2006/relationships/slide"/><Relationship Id="rId32" Target="slides/slide31.xml" Type="http://schemas.openxmlformats.org/officeDocument/2006/relationships/slide"/><Relationship Id="rId33" Target="slides/slide32.xml" Type="http://schemas.openxmlformats.org/officeDocument/2006/relationships/slide"/><Relationship Id="rId34" Target="slides/slide33.xml" Type="http://schemas.openxmlformats.org/officeDocument/2006/relationships/slide"/><Relationship Id="rId35" Target="slides/slide34.xml" Type="http://schemas.openxmlformats.org/officeDocument/2006/relationships/slide"/><Relationship Id="rId36" Target="slides/slide35.xml" Type="http://schemas.openxmlformats.org/officeDocument/2006/relationships/slide"/><Relationship Id="rId37" Target="slides/slide36.xml" Type="http://schemas.openxmlformats.org/officeDocument/2006/relationships/slide"/><Relationship Id="rId38" Target="slides/slide37.xml" Type="http://schemas.openxmlformats.org/officeDocument/2006/relationships/slide"/><Relationship Id="rId39" Target="slides/slide38.xml" Type="http://schemas.openxmlformats.org/officeDocument/2006/relationships/slide"/><Relationship Id="rId4" Target="slides/slide3.xml" Type="http://schemas.openxmlformats.org/officeDocument/2006/relationships/slide"/><Relationship Id="rId40" Target="slides/slide39.xml" Type="http://schemas.openxmlformats.org/officeDocument/2006/relationships/slide"/><Relationship Id="rId41" Target="slides/slide40.xml" Type="http://schemas.openxmlformats.org/officeDocument/2006/relationships/slide"/><Relationship Id="rId42" Target="slides/slide41.xml" Type="http://schemas.openxmlformats.org/officeDocument/2006/relationships/slide"/><Relationship Id="rId43" Target="slides/slide42.xml" Type="http://schemas.openxmlformats.org/officeDocument/2006/relationships/slide"/><Relationship Id="rId44" Target="slides/slide43.xml" Type="http://schemas.openxmlformats.org/officeDocument/2006/relationships/slide"/><Relationship Id="rId45" Target="slides/slide44.xml" Type="http://schemas.openxmlformats.org/officeDocument/2006/relationships/slide"/><Relationship Id="rId46" Target="slides/slide45.xml" Type="http://schemas.openxmlformats.org/officeDocument/2006/relationships/slide"/><Relationship Id="rId47" Target="slides/slide46.xml" Type="http://schemas.openxmlformats.org/officeDocument/2006/relationships/slide"/><Relationship Id="rId48" Target="slides/slide47.xml" Type="http://schemas.openxmlformats.org/officeDocument/2006/relationships/slide"/><Relationship Id="rId49" Target="slides/slide48.xml" Type="http://schemas.openxmlformats.org/officeDocument/2006/relationships/slide"/><Relationship Id="rId5" Target="slides/slide4.xml" Type="http://schemas.openxmlformats.org/officeDocument/2006/relationships/slide"/><Relationship Id="rId50" Target="notesMasters/notesMaster1.xml" Type="http://schemas.openxmlformats.org/officeDocument/2006/relationships/notesMaster"/><Relationship Id="rId51" Target="handoutMasters/handoutMaster1.xml" Type="http://schemas.openxmlformats.org/officeDocument/2006/relationships/handoutMaster"/><Relationship Id="rId52" Target="commentAuthors.xml" Type="http://schemas.openxmlformats.org/officeDocument/2006/relationships/commentAuthors"/><Relationship Id="rId53" Target="presProps.xml" Type="http://schemas.openxmlformats.org/officeDocument/2006/relationships/presProps"/><Relationship Id="rId54" Target="viewProps.xml" Type="http://schemas.openxmlformats.org/officeDocument/2006/relationships/viewProps"/><Relationship Id="rId55" Target="theme/theme1.xml" Type="http://schemas.openxmlformats.org/officeDocument/2006/relationships/theme"/><Relationship Id="rId56" Target="tableStyles.xml" Type="http://schemas.openxmlformats.org/officeDocument/2006/relationships/tableStyles"/><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69F7508-9629-032D-7537-5BD4181241DD}"/>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a:t>（様式２－１）</a:t>
            </a:r>
          </a:p>
        </p:txBody>
      </p:sp>
      <p:sp>
        <p:nvSpPr>
          <p:cNvPr id="3" name="日付プレースホルダー 2">
            <a:extLst>
              <a:ext uri="{FF2B5EF4-FFF2-40B4-BE49-F238E27FC236}">
                <a16:creationId xmlns:a16="http://schemas.microsoft.com/office/drawing/2014/main" id="{04C02216-D464-2EDE-75E6-CE9E5474B1E2}"/>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CAAA0545-5457-4F65-8A32-D2D636200B66}" type="datetimeFigureOut">
              <a:rPr kumimoji="1" lang="ja-JP" altLang="en-US" smtClean="0"/>
              <a:t>2022/8/8</a:t>
            </a:fld>
            <a:endParaRPr kumimoji="1" lang="ja-JP" altLang="en-US"/>
          </a:p>
        </p:txBody>
      </p:sp>
      <p:sp>
        <p:nvSpPr>
          <p:cNvPr id="4" name="フッター プレースホルダー 3">
            <a:extLst>
              <a:ext uri="{FF2B5EF4-FFF2-40B4-BE49-F238E27FC236}">
                <a16:creationId xmlns:a16="http://schemas.microsoft.com/office/drawing/2014/main" id="{9A9F25C8-9CC4-1522-9E30-9B3052207155}"/>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2443B30-A277-0EB7-36BB-72D7DC7040C4}"/>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A27477E8-7F80-4744-AEF7-67B5FC35F3BB}" type="slidenum">
              <a:rPr kumimoji="1" lang="ja-JP" altLang="en-US" smtClean="0"/>
              <a:t>‹#›</a:t>
            </a:fld>
            <a:endParaRPr kumimoji="1" lang="ja-JP" altLang="en-US"/>
          </a:p>
        </p:txBody>
      </p:sp>
    </p:spTree>
    <p:extLst>
      <p:ext uri="{BB962C8B-B14F-4D97-AF65-F5344CB8AC3E}">
        <p14:creationId xmlns:p14="http://schemas.microsoft.com/office/powerpoint/2010/main" val="4072563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r>
              <a:rPr kumimoji="1" lang="ja-JP" altLang="en-US"/>
              <a:t>（様式２－１）</a:t>
            </a:r>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8200901-A6AB-4317-BD6B-FFC8B78B9A76}" type="datetimeFigureOut">
              <a:rPr kumimoji="1" lang="ja-JP" altLang="en-US" smtClean="0"/>
              <a:t>2022/8/8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8BE4A1B4-D120-4E29-8F2A-5443136527AF}" type="slidenum">
              <a:rPr kumimoji="1" lang="ja-JP" altLang="en-US" smtClean="0"/>
              <a:t>‹#›</a:t>
            </a:fld>
            <a:endParaRPr kumimoji="1" lang="ja-JP" altLang="en-US"/>
          </a:p>
        </p:txBody>
      </p:sp>
    </p:spTree>
    <p:extLst>
      <p:ext uri="{BB962C8B-B14F-4D97-AF65-F5344CB8AC3E}">
        <p14:creationId xmlns:p14="http://schemas.microsoft.com/office/powerpoint/2010/main" val="318215346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37FA662-4765-44E4-81B4-FC7CF650562C}" type="datetime1">
              <a:rPr kumimoji="1" lang="ja-JP" altLang="en-US" smtClean="0"/>
              <a:t>2022/8/8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a:xfrm>
            <a:off x="9001218" y="6356350"/>
            <a:ext cx="2743200" cy="365125"/>
          </a:xfrm>
        </p:spPr>
        <p:txBody>
          <a:bodyPr/>
          <a:lstStyle>
            <a:lvl1pPr>
              <a:defRPr sz="1400" b="1"/>
            </a:lvl1pPr>
          </a:lstStyle>
          <a:p>
            <a:fld id="{15BA0E2D-7A6E-4859-B9B6-03FD3D99B36B}" type="slidenum">
              <a:rPr lang="ja-JP" altLang="en-US" smtClean="0"/>
              <a:pPr/>
              <a:t>‹#›</a:t>
            </a:fld>
            <a:endParaRPr lang="ja-JP" altLang="en-US" dirty="0"/>
          </a:p>
        </p:txBody>
      </p:sp>
    </p:spTree>
    <p:extLst>
      <p:ext uri="{BB962C8B-B14F-4D97-AF65-F5344CB8AC3E}">
        <p14:creationId xmlns:p14="http://schemas.microsoft.com/office/powerpoint/2010/main" val="241272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9AF0B3-0570-4435-AC29-D22ABD778ABE}" type="datetime1">
              <a:rPr kumimoji="1" lang="ja-JP" altLang="en-US" smtClean="0"/>
              <a:t>2022/8/8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1433727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AD1EEBA-8C43-4493-8FEE-C692CCB4E35A}" type="datetime1">
              <a:rPr kumimoji="1" lang="ja-JP" altLang="en-US" smtClean="0"/>
              <a:t>2022/8/8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199053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defRPr sz="2000" b="1" u="sng">
                <a:latin typeface="+mn-ea"/>
                <a:ea typeface="+mn-ea"/>
              </a:defRPr>
            </a:lvl1pPr>
          </a:lstStyle>
          <a:p>
            <a:endParaRPr kumimoji="1" lang="en-US" altLang="ja-JP" dirty="0"/>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1D17A4D4-925B-40FC-84E5-072478CF8668}" type="datetime1">
              <a:rPr kumimoji="1" lang="ja-JP" altLang="en-US" smtClean="0"/>
              <a:t>2022/8/8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224779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E99D4C1-375D-4E62-BB03-F195B7B5B1A5}" type="datetime1">
              <a:rPr kumimoji="1" lang="ja-JP" altLang="en-US" smtClean="0"/>
              <a:t>2022/8/8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323377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defRPr sz="2000" b="1" u="sng">
                <a:latin typeface="+mn-ea"/>
                <a:ea typeface="+mn-ea"/>
              </a:defRPr>
            </a:lvl1pPr>
          </a:lstStyle>
          <a:p>
            <a:r>
              <a:rPr kumimoji="1" lang="ja-JP" altLang="en-US" dirty="0"/>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5ADD32-5BA7-40D5-8CBE-420F0B4552E6}" type="datetime1">
              <a:rPr kumimoji="1" lang="ja-JP" altLang="en-US" smtClean="0"/>
              <a:t>2022/8/8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2230251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025C880-4202-46F7-8ADD-DAEACAE34D6F}" type="datetime1">
              <a:rPr kumimoji="1" lang="ja-JP" altLang="en-US" smtClean="0"/>
              <a:t>2022/8/8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930521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9B9CB88-92E5-4B7E-886D-34D0B83BF722}" type="datetime1">
              <a:rPr kumimoji="1" lang="ja-JP" altLang="en-US" smtClean="0"/>
              <a:t>2022/8/8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1732845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3F011EB-8F1B-4F70-80DE-2B6DF830DB3D}" type="datetime1">
              <a:rPr kumimoji="1" lang="ja-JP" altLang="en-US" smtClean="0"/>
              <a:t>2022/8/8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351305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0B64E5-4DB3-43C4-B77B-C2E4A6563BCF}" type="datetime1">
              <a:rPr kumimoji="1" lang="ja-JP" altLang="en-US" smtClean="0"/>
              <a:t>2022/8/8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2285992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5482EE-C53B-4F7A-9DE9-DC18D68BF407}" type="datetime1">
              <a:rPr kumimoji="1" lang="ja-JP" altLang="en-US" smtClean="0"/>
              <a:t>2022/8/8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BA0E2D-7A6E-4859-B9B6-03FD3D99B36B}" type="slidenum">
              <a:rPr kumimoji="1" lang="ja-JP" altLang="en-US" smtClean="0"/>
              <a:t>‹#›</a:t>
            </a:fld>
            <a:endParaRPr kumimoji="1" lang="ja-JP" altLang="en-US"/>
          </a:p>
        </p:txBody>
      </p:sp>
    </p:spTree>
    <p:extLst>
      <p:ext uri="{BB962C8B-B14F-4D97-AF65-F5344CB8AC3E}">
        <p14:creationId xmlns:p14="http://schemas.microsoft.com/office/powerpoint/2010/main" val="827051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57C58-394D-40C4-A185-1F4836AA6517}" type="datetime1">
              <a:rPr kumimoji="1" lang="ja-JP" altLang="en-US" smtClean="0"/>
              <a:t>2022/8/8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BA0E2D-7A6E-4859-B9B6-03FD3D99B36B}" type="slidenum">
              <a:rPr kumimoji="1" lang="ja-JP" altLang="en-US" smtClean="0"/>
              <a:t>‹#›</a:t>
            </a:fld>
            <a:endParaRPr kumimoji="1" lang="ja-JP" altLang="en-US" dirty="0"/>
          </a:p>
        </p:txBody>
      </p:sp>
    </p:spTree>
    <p:extLst>
      <p:ext uri="{BB962C8B-B14F-4D97-AF65-F5344CB8AC3E}">
        <p14:creationId xmlns:p14="http://schemas.microsoft.com/office/powerpoint/2010/main" val="3741935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2"/>
          <p:cNvSpPr txBox="1">
            <a:spLocks/>
          </p:cNvSpPr>
          <p:nvPr/>
        </p:nvSpPr>
        <p:spPr bwMode="auto">
          <a:xfrm>
            <a:off x="1111624" y="514232"/>
            <a:ext cx="996875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buNone/>
            </a:pPr>
            <a:r>
              <a:rPr lang="ja-JP" altLang="ja-JP" sz="2400" b="1" dirty="0">
                <a:latin typeface="+mn-ea"/>
                <a:ea typeface="+mn-ea"/>
              </a:rPr>
              <a:t>令和</a:t>
            </a:r>
            <a:r>
              <a:rPr lang="en-US" altLang="ja-JP" sz="2400" b="1" dirty="0">
                <a:latin typeface="+mn-ea"/>
                <a:ea typeface="+mn-ea"/>
              </a:rPr>
              <a:t>4</a:t>
            </a:r>
            <a:r>
              <a:rPr lang="ja-JP" altLang="ja-JP" sz="2400" b="1" dirty="0">
                <a:latin typeface="+mn-ea"/>
                <a:ea typeface="+mn-ea"/>
              </a:rPr>
              <a:t>年度グリーンファイナンスモデル事例創出事業に係るモデル事例 応募書類</a:t>
            </a:r>
            <a:endParaRPr lang="en-US" altLang="ja-JP" sz="2400" b="1" dirty="0">
              <a:latin typeface="+mn-ea"/>
              <a:ea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829628641"/>
              </p:ext>
            </p:extLst>
          </p:nvPr>
        </p:nvGraphicFramePr>
        <p:xfrm>
          <a:off x="515144" y="1801452"/>
          <a:ext cx="11161712" cy="2716244"/>
        </p:xfrm>
        <a:graphic>
          <a:graphicData uri="http://schemas.openxmlformats.org/drawingml/2006/table">
            <a:tbl>
              <a:tblPr firstRow="1" bandRow="1">
                <a:tableStyleId>{5940675A-B579-460E-94D1-54222C63F5DA}</a:tableStyleId>
              </a:tblPr>
              <a:tblGrid>
                <a:gridCol w="8215306">
                  <a:extLst>
                    <a:ext uri="{9D8B030D-6E8A-4147-A177-3AD203B41FA5}">
                      <a16:colId xmlns:a16="http://schemas.microsoft.com/office/drawing/2014/main" val="3260016295"/>
                    </a:ext>
                  </a:extLst>
                </a:gridCol>
                <a:gridCol w="2946406">
                  <a:extLst>
                    <a:ext uri="{9D8B030D-6E8A-4147-A177-3AD203B41FA5}">
                      <a16:colId xmlns:a16="http://schemas.microsoft.com/office/drawing/2014/main" val="4112359962"/>
                    </a:ext>
                  </a:extLst>
                </a:gridCol>
              </a:tblGrid>
              <a:tr h="362806">
                <a:tc>
                  <a:txBody>
                    <a:bodyPr/>
                    <a:lstStyle/>
                    <a:p>
                      <a:r>
                        <a:rPr kumimoji="1" lang="ja-JP" altLang="en-US" dirty="0"/>
                        <a:t>様式名</a:t>
                      </a:r>
                      <a:endParaRPr kumimoji="1" lang="en-US" altLang="ja-JP" dirty="0"/>
                    </a:p>
                  </a:txBody>
                  <a:tcPr>
                    <a:solidFill>
                      <a:schemeClr val="bg1">
                        <a:lumMod val="75000"/>
                      </a:schemeClr>
                    </a:solidFill>
                  </a:tcPr>
                </a:tc>
                <a:tc>
                  <a:txBody>
                    <a:bodyPr/>
                    <a:lstStyle/>
                    <a:p>
                      <a:r>
                        <a:rPr kumimoji="1" lang="ja-JP" altLang="en-US" dirty="0"/>
                        <a:t>該当ページ</a:t>
                      </a:r>
                    </a:p>
                  </a:txBody>
                  <a:tcPr>
                    <a:solidFill>
                      <a:schemeClr val="bg1">
                        <a:lumMod val="75000"/>
                      </a:schemeClr>
                    </a:solidFill>
                  </a:tcPr>
                </a:tc>
                <a:extLst>
                  <a:ext uri="{0D108BD9-81ED-4DB2-BD59-A6C34878D82A}">
                    <a16:rowId xmlns:a16="http://schemas.microsoft.com/office/drawing/2014/main" val="2891431504"/>
                  </a:ext>
                </a:extLst>
              </a:tr>
              <a:tr h="362806">
                <a:tc>
                  <a:txBody>
                    <a:bodyPr/>
                    <a:lstStyle/>
                    <a:p>
                      <a:r>
                        <a:rPr kumimoji="1" lang="ja-JP" altLang="en-US" dirty="0"/>
                        <a:t>様式</a:t>
                      </a:r>
                      <a:r>
                        <a:rPr kumimoji="1" lang="en-US" altLang="ja-JP" dirty="0"/>
                        <a:t>2-1:SLL</a:t>
                      </a:r>
                      <a:r>
                        <a:rPr kumimoji="1" lang="ja-JP" altLang="en-US" dirty="0"/>
                        <a:t>・</a:t>
                      </a:r>
                      <a:r>
                        <a:rPr kumimoji="1" lang="en-US" altLang="ja-JP" dirty="0"/>
                        <a:t>SLB</a:t>
                      </a:r>
                    </a:p>
                  </a:txBody>
                  <a:tcPr/>
                </a:tc>
                <a:tc>
                  <a:txBody>
                    <a:bodyPr/>
                    <a:lstStyle/>
                    <a:p>
                      <a:r>
                        <a:rPr kumimoji="1" lang="en-US" altLang="ja-JP" dirty="0"/>
                        <a:t>p.2-13</a:t>
                      </a:r>
                      <a:endParaRPr kumimoji="1" lang="ja-JP" altLang="en-US" dirty="0"/>
                    </a:p>
                  </a:txBody>
                  <a:tcPr/>
                </a:tc>
                <a:extLst>
                  <a:ext uri="{0D108BD9-81ED-4DB2-BD59-A6C34878D82A}">
                    <a16:rowId xmlns:a16="http://schemas.microsoft.com/office/drawing/2014/main" val="1266238196"/>
                  </a:ext>
                </a:extLst>
              </a:tr>
              <a:tr h="362806">
                <a:tc>
                  <a:txBody>
                    <a:bodyPr/>
                    <a:lstStyle/>
                    <a:p>
                      <a:r>
                        <a:rPr kumimoji="1" lang="ja-JP" altLang="en-US" dirty="0"/>
                        <a:t>様式</a:t>
                      </a:r>
                      <a:r>
                        <a:rPr kumimoji="1" lang="en-US" altLang="ja-JP" dirty="0"/>
                        <a:t>2-2:</a:t>
                      </a:r>
                      <a:r>
                        <a:rPr kumimoji="1" lang="ja-JP" altLang="en-US" dirty="0"/>
                        <a:t>インパクトファイナンス（インパクト包括型のうち、融資等）</a:t>
                      </a:r>
                    </a:p>
                  </a:txBody>
                  <a:tcPr/>
                </a:tc>
                <a:tc>
                  <a:txBody>
                    <a:bodyPr/>
                    <a:lstStyle/>
                    <a:p>
                      <a:r>
                        <a:rPr kumimoji="1" lang="en-US" altLang="ja-JP" dirty="0"/>
                        <a:t>p.14-28</a:t>
                      </a:r>
                      <a:endParaRPr kumimoji="1" lang="ja-JP" altLang="en-US" dirty="0"/>
                    </a:p>
                  </a:txBody>
                  <a:tcPr/>
                </a:tc>
                <a:extLst>
                  <a:ext uri="{0D108BD9-81ED-4DB2-BD59-A6C34878D82A}">
                    <a16:rowId xmlns:a16="http://schemas.microsoft.com/office/drawing/2014/main" val="1700178631"/>
                  </a:ext>
                </a:extLst>
              </a:tr>
              <a:tr h="907016">
                <a:tc>
                  <a:txBody>
                    <a:bodyPr/>
                    <a:lstStyle/>
                    <a:p>
                      <a:r>
                        <a:rPr kumimoji="1" lang="ja-JP" altLang="en-US" dirty="0"/>
                        <a:t>様式</a:t>
                      </a:r>
                      <a:r>
                        <a:rPr kumimoji="1" lang="en-US" altLang="ja-JP" dirty="0"/>
                        <a:t>2-3:</a:t>
                      </a:r>
                      <a:r>
                        <a:rPr kumimoji="1" lang="ja-JP" altLang="en-US" baseline="0" dirty="0"/>
                        <a:t>インパクトファイナンス</a:t>
                      </a:r>
                    </a:p>
                    <a:p>
                      <a:r>
                        <a:rPr kumimoji="1" lang="ja-JP" altLang="en-US" baseline="0" dirty="0"/>
                        <a:t>（インパクト包括型のうち、上場株式対象ファンド等及びインパクト特定型のプロジェクトファイナンスやファンド等）</a:t>
                      </a:r>
                    </a:p>
                  </a:txBody>
                  <a:tcPr/>
                </a:tc>
                <a:tc>
                  <a:txBody>
                    <a:bodyPr/>
                    <a:lstStyle/>
                    <a:p>
                      <a:r>
                        <a:rPr kumimoji="1" lang="en-US" altLang="ja-JP" dirty="0"/>
                        <a:t>p.29-41</a:t>
                      </a:r>
                      <a:endParaRPr kumimoji="1" lang="ja-JP" altLang="en-US" dirty="0"/>
                    </a:p>
                  </a:txBody>
                  <a:tcPr/>
                </a:tc>
                <a:extLst>
                  <a:ext uri="{0D108BD9-81ED-4DB2-BD59-A6C34878D82A}">
                    <a16:rowId xmlns:a16="http://schemas.microsoft.com/office/drawing/2014/main" val="3882797360"/>
                  </a:ext>
                </a:extLst>
              </a:tr>
              <a:tr h="704564">
                <a:tc>
                  <a:txBody>
                    <a:bodyPr/>
                    <a:lstStyle/>
                    <a:p>
                      <a:r>
                        <a:rPr kumimoji="1" lang="ja-JP" altLang="en-US" dirty="0"/>
                        <a:t>様式</a:t>
                      </a:r>
                      <a:r>
                        <a:rPr kumimoji="1" lang="en-US" altLang="ja-JP" dirty="0"/>
                        <a:t>2-4:</a:t>
                      </a:r>
                      <a:r>
                        <a:rPr kumimoji="1" lang="ja-JP" altLang="en-US" dirty="0"/>
                        <a:t>インパクトファイナンス・フレームワーク、サステナビリティリンクファイナンス・フレームワーク</a:t>
                      </a:r>
                    </a:p>
                  </a:txBody>
                  <a:tcPr/>
                </a:tc>
                <a:tc>
                  <a:txBody>
                    <a:bodyPr/>
                    <a:lstStyle/>
                    <a:p>
                      <a:r>
                        <a:rPr kumimoji="1" lang="en-US" altLang="ja-JP" dirty="0"/>
                        <a:t>p.42-48</a:t>
                      </a:r>
                      <a:endParaRPr kumimoji="1" lang="ja-JP" altLang="en-US" dirty="0"/>
                    </a:p>
                  </a:txBody>
                  <a:tcPr/>
                </a:tc>
                <a:extLst>
                  <a:ext uri="{0D108BD9-81ED-4DB2-BD59-A6C34878D82A}">
                    <a16:rowId xmlns:a16="http://schemas.microsoft.com/office/drawing/2014/main" val="2771342365"/>
                  </a:ext>
                </a:extLst>
              </a:tr>
            </a:tbl>
          </a:graphicData>
        </a:graphic>
      </p:graphicFrame>
      <p:sp>
        <p:nvSpPr>
          <p:cNvPr id="9" name="正方形/長方形 8"/>
          <p:cNvSpPr/>
          <p:nvPr/>
        </p:nvSpPr>
        <p:spPr>
          <a:xfrm>
            <a:off x="515144" y="4651089"/>
            <a:ext cx="11161712" cy="1900007"/>
          </a:xfrm>
          <a:prstGeom prst="rect">
            <a:avLst/>
          </a:prstGeom>
        </p:spPr>
        <p:txBody>
          <a:bodyPr wrap="square">
            <a:spAutoFit/>
          </a:bodyPr>
          <a:lstStyle/>
          <a:p>
            <a:pPr marL="285750" indent="-285750" algn="ctr">
              <a:buFont typeface="Arial" panose="020B0604020202020204" pitchFamily="34" charset="0"/>
              <a:buChar char="•"/>
            </a:pPr>
            <a:r>
              <a:rPr lang="ja-JP" altLang="en-US" b="1" dirty="0">
                <a:latin typeface="+mn-ea"/>
                <a:sym typeface="Calibri" panose="020F0502020204030204" pitchFamily="34" charset="0"/>
              </a:rPr>
              <a:t>応募事例が該当する様式を</a:t>
            </a:r>
            <a:r>
              <a:rPr lang="en-US" altLang="ja-JP" b="1" dirty="0">
                <a:latin typeface="+mn-ea"/>
                <a:sym typeface="Calibri" panose="020F0502020204030204" pitchFamily="34" charset="0"/>
              </a:rPr>
              <a:t>1</a:t>
            </a:r>
            <a:r>
              <a:rPr lang="ja-JP" altLang="en-US" b="1" dirty="0" err="1">
                <a:latin typeface="+mn-ea"/>
                <a:sym typeface="Calibri" panose="020F0502020204030204" pitchFamily="34" charset="0"/>
              </a:rPr>
              <a:t>つ選</a:t>
            </a:r>
            <a:r>
              <a:rPr lang="ja-JP" altLang="en-US" b="1" dirty="0">
                <a:latin typeface="+mn-ea"/>
                <a:sym typeface="Calibri" panose="020F0502020204030204" pitchFamily="34" charset="0"/>
              </a:rPr>
              <a:t>択肢して記入のうえ、その他のページは削除又は非表示に設定ください。</a:t>
            </a:r>
            <a:endParaRPr lang="en-US" altLang="ja-JP" b="1" dirty="0">
              <a:latin typeface="+mn-ea"/>
              <a:sym typeface="Calibri" panose="020F0502020204030204" pitchFamily="34" charset="0"/>
            </a:endParaRPr>
          </a:p>
          <a:p>
            <a:pPr marL="228600" lvl="0" indent="-228600">
              <a:lnSpc>
                <a:spcPct val="90000"/>
              </a:lnSpc>
              <a:spcBef>
                <a:spcPts val="1000"/>
              </a:spcBef>
              <a:buFont typeface="Arial" panose="020B0604020202020204" pitchFamily="34" charset="0"/>
              <a:buChar char="•"/>
            </a:pPr>
            <a:r>
              <a:rPr lang="ja-JP" altLang="en-US" b="1" dirty="0">
                <a:solidFill>
                  <a:prstClr val="black"/>
                </a:solidFill>
              </a:rPr>
              <a:t>赤字</a:t>
            </a:r>
            <a:r>
              <a:rPr lang="ja-JP" altLang="ja-JP" b="1" dirty="0">
                <a:solidFill>
                  <a:prstClr val="black"/>
                </a:solidFill>
              </a:rPr>
              <a:t>斜体の部分は</a:t>
            </a:r>
            <a:r>
              <a:rPr lang="ja-JP" altLang="en-US" b="1" dirty="0">
                <a:solidFill>
                  <a:prstClr val="black"/>
                </a:solidFill>
              </a:rPr>
              <a:t>すべて</a:t>
            </a:r>
            <a:r>
              <a:rPr lang="ja-JP" altLang="ja-JP" b="1" dirty="0">
                <a:solidFill>
                  <a:prstClr val="black"/>
                </a:solidFill>
              </a:rPr>
              <a:t>削除して</a:t>
            </a:r>
            <a:r>
              <a:rPr lang="ja-JP" altLang="en-US" b="1" dirty="0">
                <a:solidFill>
                  <a:prstClr val="black"/>
                </a:solidFill>
              </a:rPr>
              <a:t>くだ</a:t>
            </a:r>
            <a:r>
              <a:rPr lang="ja-JP" altLang="ja-JP" b="1" dirty="0">
                <a:solidFill>
                  <a:prstClr val="black"/>
                </a:solidFill>
              </a:rPr>
              <a:t>さい。</a:t>
            </a:r>
            <a:r>
              <a:rPr lang="ja-JP" altLang="en-US" b="1" dirty="0">
                <a:solidFill>
                  <a:prstClr val="black"/>
                </a:solidFill>
              </a:rPr>
              <a:t>赤字斜体の文言をそのまま使いたい場合は赤字斜体から黒字正常体に戻し、提出資料に赤字斜体がないようにしてください。</a:t>
            </a:r>
            <a:r>
              <a:rPr lang="ja-JP" altLang="ja-JP" b="1" dirty="0">
                <a:solidFill>
                  <a:prstClr val="black"/>
                </a:solidFill>
              </a:rPr>
              <a:t>他の部分も記載内容を大きく削らない範囲で必要に応じて削除・修正をお願いします。</a:t>
            </a:r>
          </a:p>
          <a:p>
            <a:pPr marL="228600" lvl="0" indent="-228600">
              <a:lnSpc>
                <a:spcPct val="90000"/>
              </a:lnSpc>
              <a:spcBef>
                <a:spcPts val="1000"/>
              </a:spcBef>
              <a:buFont typeface="Arial" panose="020B0604020202020204" pitchFamily="34" charset="0"/>
              <a:buChar char="•"/>
            </a:pPr>
            <a:r>
              <a:rPr lang="ja-JP" altLang="ja-JP" b="1" dirty="0">
                <a:solidFill>
                  <a:prstClr val="black"/>
                </a:solidFill>
              </a:rPr>
              <a:t>文字ポイント数は</a:t>
            </a:r>
            <a:r>
              <a:rPr lang="en-US" altLang="ja-JP" b="1" dirty="0">
                <a:solidFill>
                  <a:prstClr val="black"/>
                </a:solidFill>
              </a:rPr>
              <a:t>10.5</a:t>
            </a:r>
            <a:r>
              <a:rPr lang="ja-JP" altLang="ja-JP" b="1" dirty="0">
                <a:solidFill>
                  <a:prstClr val="black"/>
                </a:solidFill>
              </a:rPr>
              <a:t>ポイント以上（図表中の文字は小さすぎない範囲で任意の大きさ）とします。</a:t>
            </a:r>
            <a:endParaRPr lang="en-US" altLang="ja-JP" b="1" dirty="0">
              <a:solidFill>
                <a:prstClr val="black"/>
              </a:solidFill>
            </a:endParaRPr>
          </a:p>
          <a:p>
            <a:pPr marL="285750" indent="-285750" algn="ctr">
              <a:buFont typeface="Arial" panose="020B0604020202020204" pitchFamily="34" charset="0"/>
              <a:buChar char="•"/>
            </a:pPr>
            <a:endParaRPr lang="ja-JP" altLang="en-US" b="1" dirty="0">
              <a:latin typeface="+mn-ea"/>
              <a:sym typeface="Calibri" panose="020F0502020204030204" pitchFamily="34" charset="0"/>
            </a:endParaRPr>
          </a:p>
        </p:txBody>
      </p:sp>
      <p:sp>
        <p:nvSpPr>
          <p:cNvPr id="10" name="スライド番号プレースホルダー 9"/>
          <p:cNvSpPr>
            <a:spLocks noGrp="1"/>
          </p:cNvSpPr>
          <p:nvPr>
            <p:ph type="sldNum" sz="quarter" idx="12"/>
          </p:nvPr>
        </p:nvSpPr>
        <p:spPr/>
        <p:txBody>
          <a:bodyPr/>
          <a:lstStyle/>
          <a:p>
            <a:fld id="{15BA0E2D-7A6E-4859-B9B6-03FD3D99B36B}" type="slidenum">
              <a:rPr lang="ja-JP" altLang="en-US" smtClean="0"/>
              <a:pPr/>
              <a:t>1</a:t>
            </a:fld>
            <a:endParaRPr lang="ja-JP" altLang="en-US" dirty="0"/>
          </a:p>
        </p:txBody>
      </p:sp>
    </p:spTree>
    <p:extLst>
      <p:ext uri="{BB962C8B-B14F-4D97-AF65-F5344CB8AC3E}">
        <p14:creationId xmlns:p14="http://schemas.microsoft.com/office/powerpoint/2010/main" val="103938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5.</a:t>
            </a:r>
            <a:r>
              <a:rPr lang="ja-JP" altLang="en-US" sz="2000" u="sng" dirty="0">
                <a:latin typeface="+mj-ea"/>
              </a:rPr>
              <a:t>債権又はローンの特性</a:t>
            </a:r>
            <a:r>
              <a:rPr lang="en-US" altLang="ja-JP" sz="2000" u="sng" dirty="0">
                <a:latin typeface="+mj-ea"/>
              </a:rPr>
              <a:t>/</a:t>
            </a:r>
            <a:r>
              <a:rPr lang="ja-JP" altLang="en-US" sz="2000" u="sng" dirty="0">
                <a:latin typeface="+mj-ea"/>
              </a:rPr>
              <a:t>レポーティング</a:t>
            </a:r>
            <a:endParaRPr lang="ja-JP" altLang="en-US" sz="2000" u="sng" strike="sngStrike" dirty="0">
              <a:latin typeface="+mj-ea"/>
            </a:endParaRP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en-US" altLang="ja-JP" sz="1400" dirty="0"/>
              <a:t>SPTs</a:t>
            </a:r>
            <a:r>
              <a:rPr lang="ja-JP" altLang="ja-JP" sz="1400" dirty="0"/>
              <a:t>に連動する貸出条件等</a:t>
            </a:r>
            <a:r>
              <a:rPr lang="ja-JP" altLang="en-US" sz="1400" dirty="0"/>
              <a:t>：</a:t>
            </a:r>
            <a:r>
              <a:rPr lang="ja-JP" altLang="en-US" sz="1400" i="1" dirty="0">
                <a:solidFill>
                  <a:srgbClr val="FF0000"/>
                </a:solidFill>
              </a:rPr>
              <a:t>当初利率〇％、変動利率</a:t>
            </a:r>
            <a:r>
              <a:rPr lang="en-US" altLang="ja-JP" sz="1400" i="1" dirty="0">
                <a:solidFill>
                  <a:srgbClr val="FF0000"/>
                </a:solidFill>
              </a:rPr>
              <a:t>SPT</a:t>
            </a:r>
            <a:r>
              <a:rPr lang="ja-JP" altLang="en-US" sz="1400" i="1" dirty="0">
                <a:solidFill>
                  <a:srgbClr val="FF0000"/>
                </a:solidFill>
              </a:rPr>
              <a:t>達成時に年率●</a:t>
            </a:r>
            <a:r>
              <a:rPr lang="en-US" altLang="ja-JP" sz="1400" i="1" dirty="0">
                <a:solidFill>
                  <a:srgbClr val="FF0000"/>
                </a:solidFill>
              </a:rPr>
              <a:t>%</a:t>
            </a:r>
            <a:r>
              <a:rPr lang="ja-JP" altLang="en-US" sz="1400" i="1" dirty="0">
                <a:solidFill>
                  <a:srgbClr val="FF0000"/>
                </a:solidFill>
              </a:rPr>
              <a:t>引き下げ等、数行程度で</a:t>
            </a:r>
            <a:r>
              <a:rPr lang="ja-JP" altLang="en-US" sz="1400" i="1" dirty="0">
                <a:solidFill>
                  <a:srgbClr val="FF0000"/>
                </a:solidFill>
                <a:latin typeface="Century" panose="02040604050505020304" pitchFamily="18" charset="0"/>
              </a:rPr>
              <a:t>分かりやすく端的に記載してください。</a:t>
            </a:r>
            <a:endParaRPr lang="en-US" altLang="ja-JP" sz="1400" i="1" dirty="0">
              <a:solidFill>
                <a:srgbClr val="FF0000"/>
              </a:solidFill>
              <a:latin typeface="Century" panose="02040604050505020304" pitchFamily="18" charset="0"/>
            </a:endParaRPr>
          </a:p>
          <a:p>
            <a:r>
              <a:rPr lang="ja-JP" altLang="en-US" sz="1400" dirty="0"/>
              <a:t>想定されるレポーティングと頻度、提供方法：</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i="1" dirty="0">
              <a:solidFill>
                <a:srgbClr val="FF0000"/>
              </a:solidFill>
              <a:latin typeface="Century" panose="02040604050505020304" pitchFamily="18" charset="0"/>
            </a:endParaRPr>
          </a:p>
          <a:p>
            <a:endParaRPr lang="en-US" altLang="ja-JP" sz="1400" dirty="0"/>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10</a:t>
            </a:fld>
            <a:endParaRPr kumimoji="1" lang="ja-JP" altLang="en-US"/>
          </a:p>
        </p:txBody>
      </p:sp>
    </p:spTree>
    <p:extLst>
      <p:ext uri="{BB962C8B-B14F-4D97-AF65-F5344CB8AC3E}">
        <p14:creationId xmlns:p14="http://schemas.microsoft.com/office/powerpoint/2010/main" val="3244452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6.</a:t>
            </a:r>
            <a:r>
              <a:rPr lang="ja-JP" altLang="en-US" sz="2000" u="sng" dirty="0">
                <a:latin typeface="+mj-ea"/>
              </a:rPr>
              <a:t>検証</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en-US" altLang="ja-JP" sz="1400" dirty="0"/>
              <a:t>SPTs</a:t>
            </a:r>
            <a:r>
              <a:rPr lang="ja-JP" altLang="en-US" sz="1400" dirty="0"/>
              <a:t>の達成状況に関する検証方法、頻度、投資家・貸付人に対する提供方法：</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i="1" dirty="0">
              <a:solidFill>
                <a:srgbClr val="FF0000"/>
              </a:solidFill>
              <a:latin typeface="Century" panose="02040604050505020304" pitchFamily="18" charset="0"/>
            </a:endParaRPr>
          </a:p>
          <a:p>
            <a:endParaRPr lang="en-US" altLang="ja-JP" sz="1400" dirty="0"/>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11</a:t>
            </a:fld>
            <a:endParaRPr kumimoji="1" lang="ja-JP" altLang="en-US"/>
          </a:p>
        </p:txBody>
      </p:sp>
    </p:spTree>
    <p:extLst>
      <p:ext uri="{BB962C8B-B14F-4D97-AF65-F5344CB8AC3E}">
        <p14:creationId xmlns:p14="http://schemas.microsoft.com/office/powerpoint/2010/main" val="1677708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7.</a:t>
            </a:r>
            <a:r>
              <a:rPr lang="ja-JP" altLang="en-US" sz="2000" u="sng" dirty="0">
                <a:latin typeface="+mj-ea"/>
              </a:rPr>
              <a:t>アプローチする望ましい事項</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アプローチする望ましい事項の種類：</a:t>
            </a:r>
            <a:r>
              <a:rPr lang="ja-JP" altLang="en-US" sz="1400" i="1" dirty="0">
                <a:solidFill>
                  <a:srgbClr val="FF0000"/>
                </a:solidFill>
                <a:latin typeface="Century" panose="02040604050505020304" pitchFamily="18" charset="0"/>
              </a:rPr>
              <a:t>環境省ガイドライン参考資料 </a:t>
            </a:r>
            <a:r>
              <a:rPr lang="en-US" altLang="ja-JP" sz="1400" i="1" dirty="0">
                <a:solidFill>
                  <a:srgbClr val="FF0000"/>
                </a:solidFill>
                <a:latin typeface="Century" panose="02040604050505020304" pitchFamily="18" charset="0"/>
              </a:rPr>
              <a:t>2､4 </a:t>
            </a:r>
            <a:r>
              <a:rPr lang="ja-JP" altLang="en-US" sz="1400" i="1" dirty="0">
                <a:solidFill>
                  <a:srgbClr val="FF0000"/>
                </a:solidFill>
                <a:latin typeface="Century" panose="02040604050505020304" pitchFamily="18" charset="0"/>
              </a:rPr>
              <a:t>「サステナビリティ・リンク・ボンド（ローン）に期待される事項」のチェックリストにある「望ましい事項」のうち、本件が対応していると考えられるものをご説明ください。</a:t>
            </a:r>
            <a:endParaRPr lang="en-US" altLang="ja-JP" sz="1400" i="1" dirty="0">
              <a:solidFill>
                <a:srgbClr val="FF0000"/>
              </a:solidFill>
            </a:endParaRPr>
          </a:p>
          <a:p>
            <a:r>
              <a:rPr lang="ja-JP" altLang="en-US" sz="1400" dirty="0"/>
              <a:t>対応策スキーム図：</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分かりやすく記載してください。</a:t>
            </a: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r>
              <a:rPr lang="ja-JP" altLang="en-US" sz="1400" i="1" dirty="0">
                <a:solidFill>
                  <a:srgbClr val="FF0000"/>
                </a:solidFill>
                <a:latin typeface="Century" panose="02040604050505020304" pitchFamily="18" charset="0"/>
              </a:rPr>
              <a:t>記載例：</a:t>
            </a:r>
            <a:endParaRPr lang="en-US" altLang="ja-JP" sz="1400" i="1" dirty="0">
              <a:solidFill>
                <a:srgbClr val="FF0000"/>
              </a:solidFill>
              <a:latin typeface="Century" panose="02040604050505020304" pitchFamily="18" charset="0"/>
            </a:endParaRPr>
          </a:p>
          <a:p>
            <a:pPr marL="0" indent="0">
              <a:buNone/>
            </a:pPr>
            <a:r>
              <a:rPr lang="ja-JP" altLang="en-US" sz="1400" i="1" dirty="0">
                <a:solidFill>
                  <a:srgbClr val="FF0000"/>
                </a:solidFill>
                <a:latin typeface="Century" panose="02040604050505020304" pitchFamily="18" charset="0"/>
              </a:rPr>
              <a:t>アプローチする望ましい事項の種類：借り手は、</a:t>
            </a:r>
            <a:r>
              <a:rPr lang="en-US" altLang="ja-JP" sz="1400" i="1" dirty="0">
                <a:solidFill>
                  <a:srgbClr val="FF0000"/>
                </a:solidFill>
                <a:latin typeface="Century" panose="02040604050505020304" pitchFamily="18" charset="0"/>
              </a:rPr>
              <a:t>KPI</a:t>
            </a:r>
            <a:r>
              <a:rPr lang="ja-JP" altLang="en-US" sz="1400" i="1" dirty="0">
                <a:solidFill>
                  <a:srgbClr val="FF0000"/>
                </a:solidFill>
                <a:latin typeface="Century" panose="02040604050505020304" pitchFamily="18" charset="0"/>
              </a:rPr>
              <a:t>の選択理由と</a:t>
            </a:r>
            <a:r>
              <a:rPr lang="en-US" altLang="ja-JP" sz="1400" i="1" dirty="0">
                <a:solidFill>
                  <a:srgbClr val="FF0000"/>
                </a:solidFill>
                <a:latin typeface="Century" panose="02040604050505020304" pitchFamily="18" charset="0"/>
              </a:rPr>
              <a:t>SPT</a:t>
            </a:r>
            <a:r>
              <a:rPr lang="ja-JP" altLang="en-US" sz="1400" i="1" dirty="0">
                <a:solidFill>
                  <a:srgbClr val="FF0000"/>
                </a:solidFill>
                <a:latin typeface="Century" panose="02040604050505020304" pitchFamily="18" charset="0"/>
              </a:rPr>
              <a:t>達成に向けた動機・意欲を持続可能性に関する包括的な目標、戦略、政策等（中期経営計画、サステナビリティに関する包括的な戦略等）の文脈の中に位置づけることが望ましい。記載箇所：前文）</a:t>
            </a: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r>
              <a:rPr lang="ja-JP" altLang="en-US" sz="1400" i="1" dirty="0">
                <a:solidFill>
                  <a:srgbClr val="FF0000"/>
                </a:solidFill>
                <a:latin typeface="Century" panose="02040604050505020304" pitchFamily="18" charset="0"/>
              </a:rPr>
              <a:t>本件対応策：当社は、</a:t>
            </a:r>
            <a:r>
              <a:rPr lang="en-US" altLang="ja-JP" sz="1400" i="1" dirty="0">
                <a:solidFill>
                  <a:srgbClr val="FF0000"/>
                </a:solidFill>
                <a:latin typeface="Century" panose="02040604050505020304" pitchFamily="18" charset="0"/>
              </a:rPr>
              <a:t>2030</a:t>
            </a:r>
            <a:r>
              <a:rPr lang="ja-JP" altLang="en-US" sz="1400" i="1" dirty="0">
                <a:solidFill>
                  <a:srgbClr val="FF0000"/>
                </a:solidFill>
                <a:latin typeface="Century" panose="02040604050505020304" pitchFamily="18" charset="0"/>
              </a:rPr>
              <a:t>年までの環境ビジョンを策定し、そのマイルストーンとして中期経営計画の中で具体的数値目標を定めています。本件で策定した</a:t>
            </a:r>
            <a:r>
              <a:rPr lang="en-US" altLang="ja-JP" sz="1400" i="1" dirty="0">
                <a:solidFill>
                  <a:srgbClr val="FF0000"/>
                </a:solidFill>
                <a:latin typeface="Century" panose="02040604050505020304" pitchFamily="18" charset="0"/>
              </a:rPr>
              <a:t>KPI</a:t>
            </a:r>
            <a:r>
              <a:rPr lang="ja-JP" altLang="en-US" sz="1400" i="1" dirty="0" err="1">
                <a:solidFill>
                  <a:srgbClr val="FF0000"/>
                </a:solidFill>
                <a:latin typeface="Century" panose="02040604050505020304" pitchFamily="18" charset="0"/>
              </a:rPr>
              <a:t>は当該</a:t>
            </a:r>
            <a:r>
              <a:rPr lang="ja-JP" altLang="en-US" sz="1400" i="1" dirty="0">
                <a:solidFill>
                  <a:srgbClr val="FF0000"/>
                </a:solidFill>
                <a:latin typeface="Century" panose="02040604050505020304" pitchFamily="18" charset="0"/>
              </a:rPr>
              <a:t>中期経営計画において定めた目標の一つです。以下、中期経営計画の</a:t>
            </a:r>
            <a:r>
              <a:rPr lang="en-US" altLang="ja-JP" sz="1400" i="1" dirty="0">
                <a:solidFill>
                  <a:srgbClr val="FF0000"/>
                </a:solidFill>
                <a:latin typeface="Century" panose="02040604050505020304" pitchFamily="18" charset="0"/>
              </a:rPr>
              <a:t>KPI</a:t>
            </a:r>
            <a:r>
              <a:rPr lang="ja-JP" altLang="en-US" sz="1400" i="1" dirty="0">
                <a:solidFill>
                  <a:srgbClr val="FF0000"/>
                </a:solidFill>
                <a:latin typeface="Century" panose="02040604050505020304" pitchFamily="18" charset="0"/>
              </a:rPr>
              <a:t>及びその数値目標を参照ください。</a:t>
            </a:r>
            <a:endParaRPr lang="en-US" altLang="ja-JP" sz="1400" i="1" dirty="0">
              <a:solidFill>
                <a:srgbClr val="FF0000"/>
              </a:solidFill>
              <a:latin typeface="Century" panose="02040604050505020304" pitchFamily="18" charset="0"/>
            </a:endParaRPr>
          </a:p>
          <a:p>
            <a:pPr marL="0" indent="0">
              <a:buNone/>
            </a:pPr>
            <a:endParaRPr lang="ja-JP" altLang="en-US"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12</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1599640164"/>
              </p:ext>
            </p:extLst>
          </p:nvPr>
        </p:nvGraphicFramePr>
        <p:xfrm>
          <a:off x="2032000" y="4500834"/>
          <a:ext cx="8127999" cy="1112520"/>
        </p:xfrm>
        <a:graphic>
          <a:graphicData uri="http://schemas.openxmlformats.org/drawingml/2006/table">
            <a:tbl>
              <a:tblPr firstRow="1" bandRow="1">
                <a:tableStyleId>{5940675A-B579-460E-94D1-54222C63F5DA}</a:tableStyleId>
              </a:tblPr>
              <a:tblGrid>
                <a:gridCol w="2709333">
                  <a:extLst>
                    <a:ext uri="{9D8B030D-6E8A-4147-A177-3AD203B41FA5}">
                      <a16:colId xmlns:a16="http://schemas.microsoft.com/office/drawing/2014/main" val="195088671"/>
                    </a:ext>
                  </a:extLst>
                </a:gridCol>
                <a:gridCol w="2709333">
                  <a:extLst>
                    <a:ext uri="{9D8B030D-6E8A-4147-A177-3AD203B41FA5}">
                      <a16:colId xmlns:a16="http://schemas.microsoft.com/office/drawing/2014/main" val="1576663655"/>
                    </a:ext>
                  </a:extLst>
                </a:gridCol>
                <a:gridCol w="2709333">
                  <a:extLst>
                    <a:ext uri="{9D8B030D-6E8A-4147-A177-3AD203B41FA5}">
                      <a16:colId xmlns:a16="http://schemas.microsoft.com/office/drawing/2014/main" val="2827666524"/>
                    </a:ext>
                  </a:extLst>
                </a:gridCol>
              </a:tblGrid>
              <a:tr h="370840">
                <a:tc>
                  <a:txBody>
                    <a:bodyPr/>
                    <a:lstStyle/>
                    <a:p>
                      <a:pPr algn="ctr"/>
                      <a:r>
                        <a:rPr kumimoji="1" lang="en-US" altLang="ja-JP" sz="1400" i="1" dirty="0">
                          <a:solidFill>
                            <a:srgbClr val="FF0000"/>
                          </a:solidFill>
                        </a:rPr>
                        <a:t>KPI</a:t>
                      </a:r>
                      <a:endParaRPr kumimoji="1" lang="ja-JP" altLang="en-US" sz="1400" i="1" dirty="0">
                        <a:solidFill>
                          <a:srgbClr val="FF0000"/>
                        </a:solidFill>
                      </a:endParaRPr>
                    </a:p>
                  </a:txBody>
                  <a:tcPr/>
                </a:tc>
                <a:tc>
                  <a:txBody>
                    <a:bodyPr/>
                    <a:lstStyle/>
                    <a:p>
                      <a:pPr algn="ctr"/>
                      <a:r>
                        <a:rPr kumimoji="1" lang="en-US" altLang="ja-JP" sz="1400" i="1" dirty="0">
                          <a:solidFill>
                            <a:srgbClr val="FF0000"/>
                          </a:solidFill>
                        </a:rPr>
                        <a:t>2021</a:t>
                      </a:r>
                      <a:r>
                        <a:rPr kumimoji="1" lang="ja-JP" altLang="en-US" sz="1400" i="1" dirty="0">
                          <a:solidFill>
                            <a:srgbClr val="FF0000"/>
                          </a:solidFill>
                        </a:rPr>
                        <a:t>年実績</a:t>
                      </a:r>
                    </a:p>
                  </a:txBody>
                  <a:tcPr/>
                </a:tc>
                <a:tc>
                  <a:txBody>
                    <a:bodyPr/>
                    <a:lstStyle/>
                    <a:p>
                      <a:pPr algn="ctr"/>
                      <a:r>
                        <a:rPr kumimoji="1" lang="en-US" altLang="ja-JP" sz="1400" i="1" dirty="0">
                          <a:solidFill>
                            <a:srgbClr val="FF0000"/>
                          </a:solidFill>
                        </a:rPr>
                        <a:t>2025</a:t>
                      </a:r>
                      <a:r>
                        <a:rPr kumimoji="1" lang="ja-JP" altLang="en-US" sz="1400" i="1" dirty="0">
                          <a:solidFill>
                            <a:srgbClr val="FF0000"/>
                          </a:solidFill>
                        </a:rPr>
                        <a:t>年目標値</a:t>
                      </a:r>
                    </a:p>
                  </a:txBody>
                  <a:tcPr/>
                </a:tc>
                <a:extLst>
                  <a:ext uri="{0D108BD9-81ED-4DB2-BD59-A6C34878D82A}">
                    <a16:rowId xmlns:a16="http://schemas.microsoft.com/office/drawing/2014/main" val="4079667930"/>
                  </a:ext>
                </a:extLst>
              </a:tr>
              <a:tr h="370840">
                <a:tc>
                  <a:txBody>
                    <a:bodyPr/>
                    <a:lstStyle/>
                    <a:p>
                      <a:pPr algn="ctr"/>
                      <a:r>
                        <a:rPr kumimoji="1" lang="en-US" altLang="ja-JP" sz="1400" i="1" dirty="0">
                          <a:solidFill>
                            <a:srgbClr val="FF0000"/>
                          </a:solidFill>
                        </a:rPr>
                        <a:t>CO2</a:t>
                      </a:r>
                      <a:r>
                        <a:rPr kumimoji="1" lang="ja-JP" altLang="en-US" sz="1400" i="1" dirty="0">
                          <a:solidFill>
                            <a:srgbClr val="FF0000"/>
                          </a:solidFill>
                        </a:rPr>
                        <a:t>排出削減（本件</a:t>
                      </a:r>
                      <a:r>
                        <a:rPr kumimoji="1" lang="en-US" altLang="ja-JP" sz="1400" i="1" dirty="0">
                          <a:solidFill>
                            <a:srgbClr val="FF0000"/>
                          </a:solidFill>
                        </a:rPr>
                        <a:t>KPI)</a:t>
                      </a:r>
                      <a:endParaRPr kumimoji="1" lang="ja-JP" altLang="en-US" sz="1400" i="1" dirty="0">
                        <a:solidFill>
                          <a:srgbClr val="FF0000"/>
                        </a:solidFill>
                      </a:endParaRPr>
                    </a:p>
                  </a:txBody>
                  <a:tcPr/>
                </a:tc>
                <a:tc>
                  <a:txBody>
                    <a:bodyPr/>
                    <a:lstStyle/>
                    <a:p>
                      <a:pPr algn="ctr"/>
                      <a:endParaRPr kumimoji="1" lang="ja-JP" altLang="en-US" sz="1400" i="1" dirty="0">
                        <a:solidFill>
                          <a:srgbClr val="FF0000"/>
                        </a:solidFill>
                      </a:endParaRPr>
                    </a:p>
                  </a:txBody>
                  <a:tcPr/>
                </a:tc>
                <a:tc>
                  <a:txBody>
                    <a:bodyPr/>
                    <a:lstStyle/>
                    <a:p>
                      <a:pPr algn="ctr"/>
                      <a:endParaRPr kumimoji="1" lang="ja-JP" altLang="en-US" sz="1400" i="1" dirty="0">
                        <a:solidFill>
                          <a:srgbClr val="FF0000"/>
                        </a:solidFill>
                      </a:endParaRPr>
                    </a:p>
                  </a:txBody>
                  <a:tcPr/>
                </a:tc>
                <a:extLst>
                  <a:ext uri="{0D108BD9-81ED-4DB2-BD59-A6C34878D82A}">
                    <a16:rowId xmlns:a16="http://schemas.microsoft.com/office/drawing/2014/main" val="487785836"/>
                  </a:ext>
                </a:extLst>
              </a:tr>
              <a:tr h="370840">
                <a:tc>
                  <a:txBody>
                    <a:bodyPr/>
                    <a:lstStyle/>
                    <a:p>
                      <a:pPr algn="ctr"/>
                      <a:r>
                        <a:rPr kumimoji="1" lang="ja-JP" altLang="en-US" sz="1400" i="1" dirty="0">
                          <a:solidFill>
                            <a:srgbClr val="FF0000"/>
                          </a:solidFill>
                        </a:rPr>
                        <a:t>水使用量</a:t>
                      </a:r>
                    </a:p>
                  </a:txBody>
                  <a:tcPr/>
                </a:tc>
                <a:tc>
                  <a:txBody>
                    <a:bodyPr/>
                    <a:lstStyle/>
                    <a:p>
                      <a:pPr algn="ctr"/>
                      <a:endParaRPr kumimoji="1" lang="ja-JP" altLang="en-US" sz="1400" i="1" dirty="0">
                        <a:solidFill>
                          <a:srgbClr val="FF0000"/>
                        </a:solidFill>
                      </a:endParaRPr>
                    </a:p>
                  </a:txBody>
                  <a:tcPr/>
                </a:tc>
                <a:tc>
                  <a:txBody>
                    <a:bodyPr/>
                    <a:lstStyle/>
                    <a:p>
                      <a:pPr algn="ctr"/>
                      <a:endParaRPr kumimoji="1" lang="ja-JP" altLang="en-US" sz="1400" i="1" dirty="0">
                        <a:solidFill>
                          <a:srgbClr val="FF0000"/>
                        </a:solidFill>
                      </a:endParaRPr>
                    </a:p>
                  </a:txBody>
                  <a:tcPr/>
                </a:tc>
                <a:extLst>
                  <a:ext uri="{0D108BD9-81ED-4DB2-BD59-A6C34878D82A}">
                    <a16:rowId xmlns:a16="http://schemas.microsoft.com/office/drawing/2014/main" val="3721810154"/>
                  </a:ext>
                </a:extLst>
              </a:tr>
            </a:tbl>
          </a:graphicData>
        </a:graphic>
      </p:graphicFrame>
    </p:spTree>
    <p:extLst>
      <p:ext uri="{BB962C8B-B14F-4D97-AF65-F5344CB8AC3E}">
        <p14:creationId xmlns:p14="http://schemas.microsoft.com/office/powerpoint/2010/main" val="244033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8.</a:t>
            </a:r>
            <a:r>
              <a:rPr lang="ja-JP" altLang="en-US" sz="2000" u="sng" dirty="0">
                <a:latin typeface="+mj-ea"/>
              </a:rPr>
              <a:t>応募案件のモデル性</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本件のモデル性（先進性、市場への追加性、波及効果）：</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分かりやすく記載してください。</a:t>
            </a:r>
            <a:endParaRPr lang="en-US" altLang="ja-JP" sz="1400" i="1" dirty="0">
              <a:solidFill>
                <a:srgbClr val="FF0000"/>
              </a:solidFill>
              <a:latin typeface="Century" panose="02040604050505020304" pitchFamily="18" charset="0"/>
            </a:endParaRPr>
          </a:p>
          <a:p>
            <a:endParaRPr lang="en-US" altLang="ja-JP" sz="1400" dirty="0"/>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13</a:t>
            </a:fld>
            <a:endParaRPr kumimoji="1" lang="ja-JP" altLang="en-US"/>
          </a:p>
        </p:txBody>
      </p:sp>
    </p:spTree>
    <p:extLst>
      <p:ext uri="{BB962C8B-B14F-4D97-AF65-F5344CB8AC3E}">
        <p14:creationId xmlns:p14="http://schemas.microsoft.com/office/powerpoint/2010/main" val="634419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920793" y="4866061"/>
            <a:ext cx="6213372" cy="1050644"/>
          </a:xfrm>
          <a:ln>
            <a:solidFill>
              <a:schemeClr val="tx1"/>
            </a:solidFill>
          </a:ln>
        </p:spPr>
        <p:txBody>
          <a:bodyPr anchor="ctr">
            <a:normAutofit/>
          </a:bodyPr>
          <a:lstStyle/>
          <a:p>
            <a:pPr algn="l"/>
            <a:r>
              <a:rPr kumimoji="1" lang="ja-JP" altLang="en-US" sz="2000" dirty="0"/>
              <a:t>応募申請提出日：</a:t>
            </a:r>
            <a:endParaRPr kumimoji="1" lang="en-US" altLang="ja-JP" sz="2000" dirty="0"/>
          </a:p>
          <a:p>
            <a:pPr algn="l"/>
            <a:r>
              <a:rPr lang="ja-JP" altLang="en-US" sz="2000" dirty="0"/>
              <a:t>応募申請者名　：</a:t>
            </a:r>
            <a:endParaRPr kumimoji="1" lang="en-US" altLang="ja-JP" sz="2000" dirty="0"/>
          </a:p>
        </p:txBody>
      </p:sp>
      <p:sp>
        <p:nvSpPr>
          <p:cNvPr id="4" name="タイトル 2"/>
          <p:cNvSpPr txBox="1">
            <a:spLocks/>
          </p:cNvSpPr>
          <p:nvPr/>
        </p:nvSpPr>
        <p:spPr bwMode="auto">
          <a:xfrm>
            <a:off x="1183341" y="1051298"/>
            <a:ext cx="996875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buNone/>
            </a:pPr>
            <a:r>
              <a:rPr lang="ja-JP" altLang="ja-JP" sz="2400" b="1" dirty="0">
                <a:latin typeface="+mn-ea"/>
                <a:ea typeface="+mn-ea"/>
              </a:rPr>
              <a:t>令和</a:t>
            </a:r>
            <a:r>
              <a:rPr lang="en-US" altLang="ja-JP" sz="2400" b="1" dirty="0">
                <a:latin typeface="+mn-ea"/>
                <a:ea typeface="+mn-ea"/>
              </a:rPr>
              <a:t>4</a:t>
            </a:r>
            <a:r>
              <a:rPr lang="ja-JP" altLang="ja-JP" sz="2400" b="1" dirty="0">
                <a:latin typeface="+mn-ea"/>
                <a:ea typeface="+mn-ea"/>
              </a:rPr>
              <a:t>年度グリーンファイナンスモデル事例創出事業に係るモデル事例 </a:t>
            </a:r>
            <a:r>
              <a:rPr lang="ja-JP" altLang="ja-JP" sz="2400" b="1" u="sng" dirty="0">
                <a:latin typeface="+mn-ea"/>
                <a:ea typeface="+mn-ea"/>
              </a:rPr>
              <a:t>応募書類</a:t>
            </a:r>
            <a:r>
              <a:rPr lang="ja-JP" altLang="en-US" sz="2400" b="1" u="sng" dirty="0">
                <a:latin typeface="+mn-ea"/>
                <a:ea typeface="+mn-ea"/>
              </a:rPr>
              <a:t>：インパクトファイナンス</a:t>
            </a:r>
            <a:endParaRPr lang="en-US" altLang="ja-JP" sz="2400" b="1" u="sng" dirty="0">
              <a:latin typeface="+mn-ea"/>
              <a:ea typeface="+mn-ea"/>
            </a:endParaRPr>
          </a:p>
          <a:p>
            <a:pPr algn="ctr">
              <a:buNone/>
            </a:pPr>
            <a:r>
              <a:rPr lang="ja-JP" altLang="en-US" sz="2400" b="1" u="sng" dirty="0">
                <a:latin typeface="+mn-ea"/>
                <a:ea typeface="+mn-ea"/>
              </a:rPr>
              <a:t>（インパクト包括型のうち、融資等）</a:t>
            </a:r>
            <a:endParaRPr lang="ja-JP" altLang="en-US" sz="2400" b="1" u="sng" dirty="0">
              <a:latin typeface="+mn-ea"/>
              <a:ea typeface="+mn-ea"/>
              <a:sym typeface="Calibri" panose="020F0502020204030204" pitchFamily="34" charset="0"/>
            </a:endParaRPr>
          </a:p>
        </p:txBody>
      </p:sp>
      <p:sp>
        <p:nvSpPr>
          <p:cNvPr id="5" name="テキスト ボックス 4"/>
          <p:cNvSpPr txBox="1"/>
          <p:nvPr/>
        </p:nvSpPr>
        <p:spPr>
          <a:xfrm>
            <a:off x="582707" y="322729"/>
            <a:ext cx="1909482" cy="369332"/>
          </a:xfrm>
          <a:prstGeom prst="rect">
            <a:avLst/>
          </a:prstGeom>
          <a:noFill/>
        </p:spPr>
        <p:txBody>
          <a:bodyPr wrap="square" rtlCol="0">
            <a:spAutoFit/>
          </a:bodyPr>
          <a:lstStyle/>
          <a:p>
            <a:pPr algn="ctr"/>
            <a:r>
              <a:rPr kumimoji="1" lang="ja-JP" altLang="en-US" dirty="0"/>
              <a:t>様式</a:t>
            </a:r>
            <a:r>
              <a:rPr kumimoji="1" lang="en-US" altLang="ja-JP" dirty="0"/>
              <a:t>2-2</a:t>
            </a:r>
            <a:endParaRPr kumimoji="1" lang="ja-JP" altLang="en-US" dirty="0"/>
          </a:p>
        </p:txBody>
      </p:sp>
      <p:sp>
        <p:nvSpPr>
          <p:cNvPr id="6" name="スライド番号プレースホルダー 5"/>
          <p:cNvSpPr>
            <a:spLocks noGrp="1"/>
          </p:cNvSpPr>
          <p:nvPr>
            <p:ph type="sldNum" sz="quarter" idx="12"/>
          </p:nvPr>
        </p:nvSpPr>
        <p:spPr/>
        <p:txBody>
          <a:bodyPr/>
          <a:lstStyle/>
          <a:p>
            <a:fld id="{15BA0E2D-7A6E-4859-B9B6-03FD3D99B36B}" type="slidenum">
              <a:rPr kumimoji="1" lang="ja-JP" altLang="en-US" smtClean="0"/>
              <a:t>14</a:t>
            </a:fld>
            <a:endParaRPr kumimoji="1" lang="ja-JP" altLang="en-US"/>
          </a:p>
        </p:txBody>
      </p:sp>
    </p:spTree>
    <p:extLst>
      <p:ext uri="{BB962C8B-B14F-4D97-AF65-F5344CB8AC3E}">
        <p14:creationId xmlns:p14="http://schemas.microsoft.com/office/powerpoint/2010/main" val="1663271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1.</a:t>
            </a:r>
            <a:r>
              <a:rPr lang="ja-JP" altLang="en-US" sz="2000" u="sng" dirty="0">
                <a:latin typeface="+mj-ea"/>
              </a:rPr>
              <a:t>貸付金融機関</a:t>
            </a:r>
            <a:r>
              <a:rPr lang="en-US" altLang="ja-JP" sz="2000" u="sng" dirty="0">
                <a:latin typeface="+mj-ea"/>
              </a:rPr>
              <a:t>/</a:t>
            </a:r>
            <a:r>
              <a:rPr lang="ja-JP" altLang="en-US" sz="2000" u="sng" dirty="0">
                <a:latin typeface="+mj-ea"/>
              </a:rPr>
              <a:t>借入人の概要</a:t>
            </a:r>
            <a:endParaRPr kumimoji="1"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貸付金融機関の名称： </a:t>
            </a:r>
            <a:r>
              <a:rPr lang="ja-JP" altLang="en-US" sz="1400" i="1" dirty="0">
                <a:solidFill>
                  <a:srgbClr val="FF0000"/>
                </a:solidFill>
              </a:rPr>
              <a:t>株式会社●●銀行</a:t>
            </a:r>
            <a:endParaRPr kumimoji="1" lang="en-US" altLang="ja-JP" sz="1400" i="1" dirty="0">
              <a:solidFill>
                <a:srgbClr val="FF0000"/>
              </a:solidFill>
            </a:endParaRPr>
          </a:p>
          <a:p>
            <a:r>
              <a:rPr lang="ja-JP" altLang="en-US" sz="1400" dirty="0"/>
              <a:t>インパクトの評価者： </a:t>
            </a:r>
            <a:r>
              <a:rPr lang="ja-JP" altLang="en-US" sz="1400" i="1" dirty="0">
                <a:solidFill>
                  <a:srgbClr val="FF0000"/>
                </a:solidFill>
              </a:rPr>
              <a:t>△△研究所</a:t>
            </a:r>
            <a:endParaRPr lang="en-US" altLang="ja-JP" sz="1400" i="1" dirty="0">
              <a:solidFill>
                <a:srgbClr val="FF0000"/>
              </a:solidFill>
            </a:endParaRPr>
          </a:p>
          <a:p>
            <a:r>
              <a:rPr lang="ja-JP" altLang="en-US" sz="1400" dirty="0"/>
              <a:t>借入人の名称： </a:t>
            </a:r>
            <a:r>
              <a:rPr lang="ja-JP" altLang="en-US" sz="1400" i="1" dirty="0">
                <a:solidFill>
                  <a:srgbClr val="FF0000"/>
                </a:solidFill>
              </a:rPr>
              <a:t>●●株式会社</a:t>
            </a:r>
            <a:endParaRPr lang="en-US" altLang="ja-JP" sz="1400" i="1" dirty="0">
              <a:solidFill>
                <a:srgbClr val="FF0000"/>
              </a:solidFill>
            </a:endParaRPr>
          </a:p>
          <a:p>
            <a:r>
              <a:rPr kumimoji="1" lang="ja-JP" altLang="en-US" sz="1400" dirty="0"/>
              <a:t>借入人の属性：</a:t>
            </a:r>
            <a:r>
              <a:rPr lang="ja-JP" altLang="en-US" sz="1400" i="1" dirty="0">
                <a:solidFill>
                  <a:srgbClr val="FF0000"/>
                </a:solidFill>
              </a:rPr>
              <a:t>事業法人</a:t>
            </a:r>
            <a:r>
              <a:rPr lang="en-US" altLang="ja-JP" sz="1400" i="1" dirty="0">
                <a:solidFill>
                  <a:srgbClr val="FF0000"/>
                </a:solidFill>
              </a:rPr>
              <a:t>/</a:t>
            </a:r>
            <a:r>
              <a:rPr lang="ja-JP" altLang="en-US" sz="1400" i="1" dirty="0">
                <a:solidFill>
                  <a:srgbClr val="FF0000"/>
                </a:solidFill>
              </a:rPr>
              <a:t>金融機関</a:t>
            </a:r>
            <a:r>
              <a:rPr lang="en-US" altLang="ja-JP" sz="1400" i="1" dirty="0">
                <a:solidFill>
                  <a:srgbClr val="FF0000"/>
                </a:solidFill>
              </a:rPr>
              <a:t>/</a:t>
            </a:r>
            <a:r>
              <a:rPr lang="ja-JP" altLang="en-US" sz="1400" i="1" dirty="0">
                <a:solidFill>
                  <a:srgbClr val="FF0000"/>
                </a:solidFill>
              </a:rPr>
              <a:t>地方自治体</a:t>
            </a:r>
            <a:r>
              <a:rPr lang="en-US" altLang="ja-JP" sz="1400" i="1" dirty="0">
                <a:solidFill>
                  <a:srgbClr val="FF0000"/>
                </a:solidFill>
              </a:rPr>
              <a:t>/</a:t>
            </a:r>
            <a:r>
              <a:rPr lang="ja-JP" altLang="en-US" sz="1400" i="1" dirty="0">
                <a:solidFill>
                  <a:srgbClr val="FF0000"/>
                </a:solidFill>
              </a:rPr>
              <a:t>政府系金融機関　等</a:t>
            </a:r>
            <a:endParaRPr kumimoji="1" lang="en-US" altLang="ja-JP" sz="1400" i="1" dirty="0">
              <a:solidFill>
                <a:srgbClr val="FF0000"/>
              </a:solidFill>
            </a:endParaRPr>
          </a:p>
          <a:p>
            <a:r>
              <a:rPr lang="ja-JP" altLang="en-US" sz="1400" dirty="0"/>
              <a:t>借入人の業種</a:t>
            </a:r>
            <a:r>
              <a:rPr kumimoji="1" lang="ja-JP" altLang="en-US" sz="1400" dirty="0"/>
              <a:t>：</a:t>
            </a:r>
            <a:r>
              <a:rPr kumimoji="1" lang="ja-JP" altLang="en-US" sz="1400" i="1" dirty="0">
                <a:solidFill>
                  <a:srgbClr val="FF0000"/>
                </a:solidFill>
              </a:rPr>
              <a:t>●●業</a:t>
            </a:r>
            <a:endParaRPr kumimoji="1" lang="en-US" altLang="ja-JP" sz="1400" dirty="0"/>
          </a:p>
          <a:p>
            <a:r>
              <a:rPr lang="ja-JP" altLang="en-US" sz="1400" dirty="0"/>
              <a:t>借入人の住所</a:t>
            </a:r>
            <a:r>
              <a:rPr kumimoji="1" lang="ja-JP" altLang="en-US" sz="1400" dirty="0"/>
              <a:t>：</a:t>
            </a:r>
            <a:r>
              <a:rPr kumimoji="1" lang="ja-JP" altLang="en-US" sz="1400" i="1" dirty="0">
                <a:solidFill>
                  <a:srgbClr val="FF0000"/>
                </a:solidFill>
              </a:rPr>
              <a:t>東京都○○区</a:t>
            </a:r>
            <a:r>
              <a:rPr kumimoji="1" lang="en-US" altLang="ja-JP" sz="1400" i="1" dirty="0">
                <a:solidFill>
                  <a:srgbClr val="FF0000"/>
                </a:solidFill>
              </a:rPr>
              <a:t>x-x-x</a:t>
            </a:r>
          </a:p>
          <a:p>
            <a:r>
              <a:rPr lang="ja-JP" altLang="en-US" sz="1400" dirty="0"/>
              <a:t>借入人の代表者：</a:t>
            </a:r>
            <a:r>
              <a:rPr lang="ja-JP" altLang="en-US" sz="1400" i="1" dirty="0">
                <a:solidFill>
                  <a:srgbClr val="FF0000"/>
                </a:solidFill>
              </a:rPr>
              <a:t>○川○介</a:t>
            </a:r>
            <a:endParaRPr kumimoji="1" lang="en-US" altLang="ja-JP" sz="1400" i="1" dirty="0">
              <a:solidFill>
                <a:srgbClr val="FF0000"/>
              </a:solidFill>
            </a:endParaRPr>
          </a:p>
          <a:p>
            <a:r>
              <a:rPr lang="ja-JP" altLang="en-US" sz="1400" dirty="0"/>
              <a:t>借入人の沿革：</a:t>
            </a:r>
            <a:r>
              <a:rPr lang="ja-JP" altLang="en-US" sz="1400" i="1" dirty="0">
                <a:solidFill>
                  <a:srgbClr val="FF0000"/>
                </a:solidFill>
                <a:latin typeface="Century" panose="02040604050505020304" pitchFamily="18" charset="0"/>
              </a:rPr>
              <a:t>数行程度で分かりやすく端的に記載してください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15</a:t>
            </a:fld>
            <a:endParaRPr kumimoji="1" lang="ja-JP" altLang="en-US"/>
          </a:p>
        </p:txBody>
      </p:sp>
    </p:spTree>
    <p:extLst>
      <p:ext uri="{BB962C8B-B14F-4D97-AF65-F5344CB8AC3E}">
        <p14:creationId xmlns:p14="http://schemas.microsoft.com/office/powerpoint/2010/main" val="3395880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2.</a:t>
            </a:r>
            <a:r>
              <a:rPr lang="ja-JP" altLang="en-US" sz="2000" u="sng" dirty="0">
                <a:latin typeface="+mj-ea"/>
              </a:rPr>
              <a:t>応募案件の概要</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調達手法の種類：</a:t>
            </a:r>
            <a:r>
              <a:rPr lang="ja-JP" altLang="en-US" sz="1400" i="1" dirty="0">
                <a:solidFill>
                  <a:srgbClr val="FF0000"/>
                </a:solidFill>
              </a:rPr>
              <a:t>長期借入金</a:t>
            </a:r>
            <a:endParaRPr kumimoji="1" lang="en-US" altLang="ja-JP" sz="1400" i="1" dirty="0">
              <a:solidFill>
                <a:srgbClr val="FF0000"/>
              </a:solidFill>
            </a:endParaRPr>
          </a:p>
          <a:p>
            <a:r>
              <a:rPr lang="ja-JP" altLang="en-US" sz="1400" dirty="0"/>
              <a:t>資金調達額</a:t>
            </a:r>
            <a:r>
              <a:rPr kumimoji="1" lang="ja-JP" altLang="en-US" sz="1400" dirty="0"/>
              <a:t>：</a:t>
            </a:r>
            <a:r>
              <a:rPr kumimoji="1" lang="ja-JP" altLang="en-US" sz="1400" i="1" dirty="0">
                <a:solidFill>
                  <a:srgbClr val="FF0000"/>
                </a:solidFill>
              </a:rPr>
              <a:t>●●円（通貨単位も記載）</a:t>
            </a:r>
            <a:endParaRPr kumimoji="1" lang="en-US" altLang="ja-JP" sz="1400" dirty="0"/>
          </a:p>
          <a:p>
            <a:r>
              <a:rPr lang="ja-JP" altLang="en-US" sz="1400" dirty="0"/>
              <a:t>年限</a:t>
            </a:r>
            <a:r>
              <a:rPr kumimoji="1" lang="ja-JP" altLang="en-US" sz="1400" dirty="0"/>
              <a:t>：</a:t>
            </a:r>
            <a:r>
              <a:rPr kumimoji="1" lang="ja-JP" altLang="en-US" sz="1400" i="1" dirty="0">
                <a:solidFill>
                  <a:srgbClr val="FF0000"/>
                </a:solidFill>
              </a:rPr>
              <a:t>○年</a:t>
            </a:r>
            <a:endParaRPr kumimoji="1" lang="en-US" altLang="ja-JP" sz="1400" i="1" dirty="0">
              <a:solidFill>
                <a:srgbClr val="FF0000"/>
              </a:solidFill>
            </a:endParaRPr>
          </a:p>
          <a:p>
            <a:r>
              <a:rPr lang="ja-JP" altLang="en-US" sz="1400" dirty="0"/>
              <a:t>貸付契約予定日：</a:t>
            </a:r>
            <a:r>
              <a:rPr lang="ja-JP" altLang="en-US" sz="1400" i="1" dirty="0">
                <a:solidFill>
                  <a:srgbClr val="FF0000"/>
                </a:solidFill>
              </a:rPr>
              <a:t>○年△月■日</a:t>
            </a:r>
            <a:endParaRPr kumimoji="1" lang="en-US" altLang="ja-JP" sz="1400" i="1" dirty="0">
              <a:solidFill>
                <a:srgbClr val="FF0000"/>
              </a:solidFill>
            </a:endParaRPr>
          </a:p>
          <a:p>
            <a:r>
              <a:rPr lang="ja-JP" altLang="en-US" sz="1400" dirty="0"/>
              <a:t>適合性評価確認希望期限：</a:t>
            </a:r>
            <a:r>
              <a:rPr lang="ja-JP" altLang="en-US" sz="1400" i="1" dirty="0">
                <a:solidFill>
                  <a:srgbClr val="FF0000"/>
                </a:solidFill>
              </a:rPr>
              <a:t>○年△月■日</a:t>
            </a:r>
            <a:endParaRPr lang="en-US" altLang="ja-JP" sz="1400" i="1" dirty="0">
              <a:solidFill>
                <a:srgbClr val="FF0000"/>
              </a:solidFill>
            </a:endParaRPr>
          </a:p>
          <a:p>
            <a:r>
              <a:rPr kumimoji="1" lang="ja-JP" altLang="en-US" sz="1400" dirty="0"/>
              <a:t>応募案件が準拠する原則類：</a:t>
            </a:r>
            <a:r>
              <a:rPr kumimoji="1" lang="en-US" altLang="ja-JP" sz="1400" i="1" dirty="0">
                <a:solidFill>
                  <a:srgbClr val="FF0000"/>
                </a:solidFill>
              </a:rPr>
              <a:t>PIF</a:t>
            </a:r>
            <a:r>
              <a:rPr kumimoji="1" lang="ja-JP" altLang="en-US" sz="1400" i="1" dirty="0">
                <a:solidFill>
                  <a:srgbClr val="FF0000"/>
                </a:solidFill>
              </a:rPr>
              <a:t>原則</a:t>
            </a:r>
            <a:endParaRPr kumimoji="1" lang="en-US" altLang="ja-JP" sz="1400" i="1" dirty="0">
              <a:solidFill>
                <a:srgbClr val="FF0000"/>
              </a:solidFill>
            </a:endParaRPr>
          </a:p>
          <a:p>
            <a:r>
              <a:rPr lang="ja-JP" altLang="en-US" sz="1400" dirty="0"/>
              <a:t>インパクトファイナンス（インパクト包括型のうち、融資等）を選択した理由：</a:t>
            </a:r>
            <a:r>
              <a:rPr lang="ja-JP" altLang="en-US" sz="1400" i="1" dirty="0">
                <a:solidFill>
                  <a:srgbClr val="FF0000"/>
                </a:solidFill>
                <a:latin typeface="Century" panose="02040604050505020304" pitchFamily="18" charset="0"/>
              </a:rPr>
              <a:t>数行程度で分かりやすく端的に記載してください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16</a:t>
            </a:fld>
            <a:endParaRPr kumimoji="1" lang="ja-JP" altLang="en-US"/>
          </a:p>
        </p:txBody>
      </p:sp>
    </p:spTree>
    <p:extLst>
      <p:ext uri="{BB962C8B-B14F-4D97-AF65-F5344CB8AC3E}">
        <p14:creationId xmlns:p14="http://schemas.microsoft.com/office/powerpoint/2010/main" val="3978843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3.</a:t>
            </a:r>
            <a:r>
              <a:rPr lang="ja-JP" altLang="en-US" sz="2000" u="sng" dirty="0"/>
              <a:t>応募者（金融機関）の戦略</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応募者（金融機関）のインパクト戦略（環境・社会・経済に対しどのようなポジティブ・インパクトを発現・増大していくのかという狙い）：</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17</a:t>
            </a:fld>
            <a:endParaRPr kumimoji="1" lang="ja-JP" altLang="en-US"/>
          </a:p>
        </p:txBody>
      </p:sp>
    </p:spTree>
    <p:extLst>
      <p:ext uri="{BB962C8B-B14F-4D97-AF65-F5344CB8AC3E}">
        <p14:creationId xmlns:p14="http://schemas.microsoft.com/office/powerpoint/2010/main" val="2022159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4.</a:t>
            </a:r>
            <a:r>
              <a:rPr lang="ja-JP" altLang="en-US" sz="2000" u="sng" dirty="0"/>
              <a:t>借入人の戦略</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借入人の企業理念：</a:t>
            </a:r>
            <a:r>
              <a:rPr lang="ja-JP" altLang="en-US" sz="1400" i="1" dirty="0">
                <a:solidFill>
                  <a:srgbClr val="FF0000"/>
                </a:solidFill>
                <a:latin typeface="Century" panose="02040604050505020304" pitchFamily="18" charset="0"/>
              </a:rPr>
              <a:t>数行程度で分かりやすく端的に記載してください</a:t>
            </a:r>
            <a:endParaRPr lang="en-US" altLang="ja-JP" sz="1400" i="1" dirty="0">
              <a:solidFill>
                <a:srgbClr val="FF0000"/>
              </a:solidFill>
              <a:latin typeface="Century" panose="02040604050505020304" pitchFamily="18" charset="0"/>
            </a:endParaRPr>
          </a:p>
          <a:p>
            <a:r>
              <a:rPr lang="ja-JP" altLang="en-US" sz="1400" dirty="0"/>
              <a:t>借入人の長期ビジョン及び</a:t>
            </a:r>
            <a:r>
              <a:rPr lang="en-US" altLang="ja-JP" sz="1400" dirty="0"/>
              <a:t>/</a:t>
            </a:r>
            <a:r>
              <a:rPr lang="ja-JP" altLang="en-US" sz="1400" dirty="0"/>
              <a:t>又は中期経営計画等、企業の中長期的な経営戦略の概要：</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18</a:t>
            </a:fld>
            <a:endParaRPr kumimoji="1" lang="ja-JP" altLang="en-US"/>
          </a:p>
        </p:txBody>
      </p:sp>
    </p:spTree>
    <p:extLst>
      <p:ext uri="{BB962C8B-B14F-4D97-AF65-F5344CB8AC3E}">
        <p14:creationId xmlns:p14="http://schemas.microsoft.com/office/powerpoint/2010/main" val="2666737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4.</a:t>
            </a:r>
            <a:r>
              <a:rPr lang="ja-JP" altLang="en-US" sz="2000" u="sng" dirty="0"/>
              <a:t>借入人の戦略</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借入人のサステナビリティ方針・サステナビリティ戦略におけるマテリアリティの概要：</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19</a:t>
            </a:fld>
            <a:endParaRPr kumimoji="1" lang="ja-JP" altLang="en-US"/>
          </a:p>
        </p:txBody>
      </p:sp>
    </p:spTree>
    <p:extLst>
      <p:ext uri="{BB962C8B-B14F-4D97-AF65-F5344CB8AC3E}">
        <p14:creationId xmlns:p14="http://schemas.microsoft.com/office/powerpoint/2010/main" val="855373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920793" y="4866061"/>
            <a:ext cx="6213372" cy="1050644"/>
          </a:xfrm>
          <a:ln>
            <a:solidFill>
              <a:schemeClr val="tx1"/>
            </a:solidFill>
          </a:ln>
        </p:spPr>
        <p:txBody>
          <a:bodyPr anchor="ctr">
            <a:normAutofit/>
          </a:bodyPr>
          <a:lstStyle/>
          <a:p>
            <a:pPr algn="l"/>
            <a:r>
              <a:rPr kumimoji="1" lang="ja-JP" altLang="en-US" sz="2000" dirty="0"/>
              <a:t>応募申請提出日：</a:t>
            </a:r>
            <a:endParaRPr kumimoji="1" lang="en-US" altLang="ja-JP" sz="2000" dirty="0"/>
          </a:p>
          <a:p>
            <a:pPr algn="l"/>
            <a:r>
              <a:rPr lang="ja-JP" altLang="en-US" sz="2000" dirty="0"/>
              <a:t>応募申請者名　：</a:t>
            </a:r>
            <a:endParaRPr kumimoji="1" lang="en-US" altLang="ja-JP" sz="2000" dirty="0"/>
          </a:p>
        </p:txBody>
      </p:sp>
      <p:sp>
        <p:nvSpPr>
          <p:cNvPr id="4" name="タイトル 2"/>
          <p:cNvSpPr txBox="1">
            <a:spLocks/>
          </p:cNvSpPr>
          <p:nvPr/>
        </p:nvSpPr>
        <p:spPr bwMode="auto">
          <a:xfrm>
            <a:off x="1183341" y="1051298"/>
            <a:ext cx="996875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buNone/>
            </a:pPr>
            <a:r>
              <a:rPr lang="ja-JP" altLang="ja-JP" sz="2400" b="1" dirty="0">
                <a:latin typeface="+mn-ea"/>
                <a:ea typeface="+mn-ea"/>
              </a:rPr>
              <a:t>令和</a:t>
            </a:r>
            <a:r>
              <a:rPr lang="en-US" altLang="ja-JP" sz="2400" b="1" dirty="0">
                <a:latin typeface="+mn-ea"/>
                <a:ea typeface="+mn-ea"/>
              </a:rPr>
              <a:t>4</a:t>
            </a:r>
            <a:r>
              <a:rPr lang="ja-JP" altLang="ja-JP" sz="2400" b="1" dirty="0">
                <a:latin typeface="+mn-ea"/>
                <a:ea typeface="+mn-ea"/>
              </a:rPr>
              <a:t>年度グリーンファイナンスモデル事例創出事業に係るモデル事例 </a:t>
            </a:r>
            <a:r>
              <a:rPr lang="ja-JP" altLang="ja-JP" sz="2400" b="1" u="sng" dirty="0">
                <a:latin typeface="+mn-ea"/>
                <a:ea typeface="+mn-ea"/>
              </a:rPr>
              <a:t>応募書類</a:t>
            </a:r>
            <a:r>
              <a:rPr lang="ja-JP" altLang="en-US" sz="2400" b="1" u="sng" dirty="0">
                <a:latin typeface="+mn-ea"/>
                <a:ea typeface="+mn-ea"/>
              </a:rPr>
              <a:t>：</a:t>
            </a:r>
            <a:r>
              <a:rPr lang="en-US" altLang="ja-JP" sz="2400" b="1" u="sng" dirty="0">
                <a:latin typeface="+mn-ea"/>
                <a:ea typeface="+mn-ea"/>
              </a:rPr>
              <a:t>SLL</a:t>
            </a:r>
            <a:r>
              <a:rPr lang="ja-JP" altLang="en-US" sz="2400" b="1" u="sng" dirty="0">
                <a:latin typeface="+mn-ea"/>
                <a:ea typeface="+mn-ea"/>
              </a:rPr>
              <a:t>・</a:t>
            </a:r>
            <a:r>
              <a:rPr lang="en-US" altLang="ja-JP" sz="2400" b="1" u="sng" dirty="0">
                <a:latin typeface="+mn-ea"/>
                <a:ea typeface="+mn-ea"/>
              </a:rPr>
              <a:t>SLB</a:t>
            </a:r>
            <a:endParaRPr lang="ja-JP" altLang="en-US" sz="2400" b="1" u="sng" dirty="0">
              <a:latin typeface="+mn-ea"/>
              <a:ea typeface="+mn-ea"/>
              <a:sym typeface="Calibri" panose="020F0502020204030204" pitchFamily="34" charset="0"/>
            </a:endParaRPr>
          </a:p>
        </p:txBody>
      </p:sp>
      <p:sp>
        <p:nvSpPr>
          <p:cNvPr id="5" name="テキスト ボックス 4"/>
          <p:cNvSpPr txBox="1"/>
          <p:nvPr/>
        </p:nvSpPr>
        <p:spPr>
          <a:xfrm>
            <a:off x="582707" y="322729"/>
            <a:ext cx="1909482" cy="369332"/>
          </a:xfrm>
          <a:prstGeom prst="rect">
            <a:avLst/>
          </a:prstGeom>
          <a:noFill/>
        </p:spPr>
        <p:txBody>
          <a:bodyPr wrap="square" rtlCol="0">
            <a:spAutoFit/>
          </a:bodyPr>
          <a:lstStyle/>
          <a:p>
            <a:pPr algn="ctr"/>
            <a:r>
              <a:rPr kumimoji="1" lang="ja-JP" altLang="en-US" dirty="0"/>
              <a:t>様式</a:t>
            </a:r>
            <a:r>
              <a:rPr kumimoji="1" lang="en-US" altLang="ja-JP" dirty="0"/>
              <a:t>2-1</a:t>
            </a:r>
            <a:endParaRPr kumimoji="1" lang="ja-JP" altLang="en-US" dirty="0"/>
          </a:p>
        </p:txBody>
      </p:sp>
      <p:sp>
        <p:nvSpPr>
          <p:cNvPr id="6" name="スライド番号プレースホルダー 5"/>
          <p:cNvSpPr>
            <a:spLocks noGrp="1"/>
          </p:cNvSpPr>
          <p:nvPr>
            <p:ph type="sldNum" sz="quarter" idx="12"/>
          </p:nvPr>
        </p:nvSpPr>
        <p:spPr/>
        <p:txBody>
          <a:bodyPr/>
          <a:lstStyle/>
          <a:p>
            <a:fld id="{15BA0E2D-7A6E-4859-B9B6-03FD3D99B36B}" type="slidenum">
              <a:rPr kumimoji="1" lang="ja-JP" altLang="en-US" smtClean="0"/>
              <a:t>2</a:t>
            </a:fld>
            <a:endParaRPr kumimoji="1" lang="ja-JP" altLang="en-US"/>
          </a:p>
        </p:txBody>
      </p:sp>
    </p:spTree>
    <p:extLst>
      <p:ext uri="{BB962C8B-B14F-4D97-AF65-F5344CB8AC3E}">
        <p14:creationId xmlns:p14="http://schemas.microsoft.com/office/powerpoint/2010/main" val="327134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5.</a:t>
            </a:r>
            <a:r>
              <a:rPr lang="ja-JP" altLang="en-US" sz="2000" u="sng" dirty="0"/>
              <a:t>インパクト特定に係る前提事項</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借入人の事業概要（セグメント別）：</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20</a:t>
            </a:fld>
            <a:endParaRPr kumimoji="1" lang="ja-JP" altLang="en-US"/>
          </a:p>
        </p:txBody>
      </p:sp>
    </p:spTree>
    <p:extLst>
      <p:ext uri="{BB962C8B-B14F-4D97-AF65-F5344CB8AC3E}">
        <p14:creationId xmlns:p14="http://schemas.microsoft.com/office/powerpoint/2010/main" val="109334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5.</a:t>
            </a:r>
            <a:r>
              <a:rPr lang="ja-JP" altLang="en-US" sz="2000" u="sng" dirty="0"/>
              <a:t>インパクト特定に係る前提事項</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借入人が関係するバリューチェーン上想定されるインパクト：</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21</a:t>
            </a:fld>
            <a:endParaRPr kumimoji="1" lang="ja-JP" altLang="en-US"/>
          </a:p>
        </p:txBody>
      </p:sp>
    </p:spTree>
    <p:extLst>
      <p:ext uri="{BB962C8B-B14F-4D97-AF65-F5344CB8AC3E}">
        <p14:creationId xmlns:p14="http://schemas.microsoft.com/office/powerpoint/2010/main" val="3641568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6.</a:t>
            </a:r>
            <a:r>
              <a:rPr lang="ja-JP" altLang="en-US" sz="2000" u="sng" dirty="0"/>
              <a:t> </a:t>
            </a:r>
            <a:r>
              <a:rPr lang="ja-JP" altLang="en-US" sz="2000" u="sng" dirty="0">
                <a:latin typeface="+mj-ea"/>
              </a:rPr>
              <a:t>包括的インパクト分析とインパクトの特定</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借入人のインパクトの特定方法・ツール：</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r>
              <a:rPr lang="ja-JP" altLang="ja-JP" sz="1400" dirty="0"/>
              <a:t>特定した</a:t>
            </a:r>
            <a:r>
              <a:rPr lang="ja-JP" altLang="en-US" sz="1400" dirty="0"/>
              <a:t>借入人の</a:t>
            </a:r>
            <a:r>
              <a:rPr lang="ja-JP" altLang="ja-JP" sz="1400" dirty="0"/>
              <a:t>インパクト（ポジティブの増加）</a:t>
            </a:r>
            <a:r>
              <a:rPr lang="ja-JP" altLang="en-US" sz="1400" dirty="0"/>
              <a:t>：</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分かりやすく端的に記載してください。無い場合には「</a:t>
            </a:r>
            <a:r>
              <a:rPr lang="ja-JP" altLang="en-US" sz="1400" i="1" dirty="0" err="1">
                <a:solidFill>
                  <a:srgbClr val="FF0000"/>
                </a:solidFill>
                <a:latin typeface="Century" panose="02040604050505020304" pitchFamily="18" charset="0"/>
              </a:rPr>
              <a:t>無し</a:t>
            </a:r>
            <a:r>
              <a:rPr lang="ja-JP" altLang="en-US" sz="1400" i="1" dirty="0">
                <a:solidFill>
                  <a:srgbClr val="FF0000"/>
                </a:solidFill>
                <a:latin typeface="Century" panose="02040604050505020304" pitchFamily="18" charset="0"/>
              </a:rPr>
              <a:t>」と記載してください</a:t>
            </a:r>
            <a:endParaRPr lang="en-US" altLang="ja-JP" sz="1400" i="1" dirty="0">
              <a:solidFill>
                <a:srgbClr val="FF0000"/>
              </a:solidFill>
              <a:latin typeface="Century" panose="02040604050505020304" pitchFamily="18" charset="0"/>
            </a:endParaRPr>
          </a:p>
          <a:p>
            <a:r>
              <a:rPr lang="ja-JP" altLang="ja-JP" sz="1400" dirty="0"/>
              <a:t>特定した</a:t>
            </a:r>
            <a:r>
              <a:rPr lang="ja-JP" altLang="en-US" sz="1400" dirty="0"/>
              <a:t>借入人の</a:t>
            </a:r>
            <a:r>
              <a:rPr lang="ja-JP" altLang="ja-JP" sz="1400" dirty="0"/>
              <a:t>インパクト（</a:t>
            </a:r>
            <a:r>
              <a:rPr lang="ja-JP" altLang="en-US" sz="1400" dirty="0"/>
              <a:t>ネガティブの低減</a:t>
            </a:r>
            <a:r>
              <a:rPr lang="ja-JP" altLang="ja-JP" sz="1400" dirty="0"/>
              <a:t>）</a:t>
            </a:r>
            <a:r>
              <a:rPr lang="ja-JP" altLang="en-US" sz="1400" dirty="0"/>
              <a:t>：</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分かりやすく端的に記載してください。無い場合には「</a:t>
            </a:r>
            <a:r>
              <a:rPr lang="ja-JP" altLang="en-US" sz="1400" i="1" dirty="0" err="1">
                <a:solidFill>
                  <a:srgbClr val="FF0000"/>
                </a:solidFill>
                <a:latin typeface="Century" panose="02040604050505020304" pitchFamily="18" charset="0"/>
              </a:rPr>
              <a:t>無し</a:t>
            </a:r>
            <a:r>
              <a:rPr lang="ja-JP" altLang="en-US" sz="1400" i="1" dirty="0">
                <a:solidFill>
                  <a:srgbClr val="FF0000"/>
                </a:solidFill>
                <a:latin typeface="Century" panose="02040604050505020304" pitchFamily="18" charset="0"/>
              </a:rPr>
              <a:t>」と記載してください</a:t>
            </a:r>
            <a:endParaRPr lang="en-US" altLang="ja-JP" sz="1400" dirty="0"/>
          </a:p>
          <a:p>
            <a:endParaRPr lang="en-US" altLang="ja-JP" sz="1400" i="1" dirty="0">
              <a:solidFill>
                <a:srgbClr val="FF0000"/>
              </a:solidFill>
              <a:latin typeface="Century" panose="02040604050505020304" pitchFamily="18" charset="0"/>
            </a:endParaRPr>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22</a:t>
            </a:fld>
            <a:endParaRPr kumimoji="1" lang="ja-JP" altLang="en-US"/>
          </a:p>
        </p:txBody>
      </p:sp>
    </p:spTree>
    <p:extLst>
      <p:ext uri="{BB962C8B-B14F-4D97-AF65-F5344CB8AC3E}">
        <p14:creationId xmlns:p14="http://schemas.microsoft.com/office/powerpoint/2010/main" val="182961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7.</a:t>
            </a:r>
            <a:r>
              <a:rPr lang="ja-JP" altLang="en-US" sz="2000" u="sng" dirty="0">
                <a:latin typeface="+mj-ea"/>
              </a:rPr>
              <a:t>インパクトの事前評価</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評価結果：</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r>
              <a:rPr lang="ja-JP" altLang="en-US" sz="1400" dirty="0"/>
              <a:t>評価の結果、設定した</a:t>
            </a:r>
            <a:r>
              <a:rPr lang="en-US" altLang="ja-JP" sz="1400" dirty="0"/>
              <a:t>KPI</a:t>
            </a:r>
            <a:r>
              <a:rPr lang="ja-JP" altLang="en-US" sz="1400" dirty="0"/>
              <a:t>や目標：</a:t>
            </a:r>
            <a:r>
              <a:rPr lang="ja-JP" altLang="en-US" sz="1400" i="1" dirty="0">
                <a:solidFill>
                  <a:srgbClr val="FF0000"/>
                </a:solidFill>
              </a:rPr>
              <a:t>このスライドに収まる範囲で分かりやすく</a:t>
            </a:r>
            <a:r>
              <a:rPr lang="ja-JP" altLang="en-US" sz="1400" i="1" dirty="0">
                <a:solidFill>
                  <a:srgbClr val="FF0000"/>
                </a:solidFill>
                <a:latin typeface="Century" panose="02040604050505020304" pitchFamily="18" charset="0"/>
              </a:rPr>
              <a:t>端的に記載してください。</a:t>
            </a:r>
            <a:endParaRPr lang="en-US" altLang="ja-JP" sz="1400" dirty="0"/>
          </a:p>
          <a:p>
            <a:endParaRPr lang="en-US" altLang="ja-JP" sz="1400" i="1" dirty="0">
              <a:solidFill>
                <a:srgbClr val="FF0000"/>
              </a:solidFill>
              <a:latin typeface="Century" panose="02040604050505020304" pitchFamily="18" charset="0"/>
            </a:endParaRPr>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23</a:t>
            </a:fld>
            <a:endParaRPr kumimoji="1" lang="ja-JP" altLang="en-US"/>
          </a:p>
        </p:txBody>
      </p:sp>
    </p:spTree>
    <p:extLst>
      <p:ext uri="{BB962C8B-B14F-4D97-AF65-F5344CB8AC3E}">
        <p14:creationId xmlns:p14="http://schemas.microsoft.com/office/powerpoint/2010/main" val="4007939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8.</a:t>
            </a:r>
            <a:r>
              <a:rPr lang="ja-JP" altLang="en-US" sz="2000" u="sng" dirty="0"/>
              <a:t>インパクトのモニタリング・評価体制図・情報開示（金融機関）</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モニタリングの方法・実施頻度：</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r>
              <a:rPr lang="ja-JP" altLang="en-US" sz="1400" dirty="0"/>
              <a:t>情報開示：</a:t>
            </a:r>
            <a:r>
              <a:rPr lang="ja-JP" altLang="en-US" sz="1400" i="1" dirty="0">
                <a:solidFill>
                  <a:srgbClr val="FF0000"/>
                </a:solidFill>
              </a:rPr>
              <a:t>このスライドに収まる範囲で分かりやすく</a:t>
            </a:r>
            <a:r>
              <a:rPr lang="ja-JP" altLang="en-US" sz="1400" i="1" dirty="0">
                <a:solidFill>
                  <a:srgbClr val="FF0000"/>
                </a:solidFill>
                <a:latin typeface="Century" panose="02040604050505020304" pitchFamily="18" charset="0"/>
              </a:rPr>
              <a:t>端的に記載してください。</a:t>
            </a:r>
            <a:endParaRPr lang="en-US" altLang="ja-JP" sz="1400" dirty="0"/>
          </a:p>
          <a:p>
            <a:endParaRPr lang="en-US" altLang="ja-JP" sz="1400" i="1" dirty="0">
              <a:solidFill>
                <a:srgbClr val="FF0000"/>
              </a:solidFill>
              <a:latin typeface="Century" panose="02040604050505020304" pitchFamily="18" charset="0"/>
            </a:endParaRPr>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24</a:t>
            </a:fld>
            <a:endParaRPr kumimoji="1" lang="ja-JP" altLang="en-US"/>
          </a:p>
        </p:txBody>
      </p:sp>
    </p:spTree>
    <p:extLst>
      <p:ext uri="{BB962C8B-B14F-4D97-AF65-F5344CB8AC3E}">
        <p14:creationId xmlns:p14="http://schemas.microsoft.com/office/powerpoint/2010/main" val="3675317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8.</a:t>
            </a:r>
            <a:r>
              <a:rPr lang="ja-JP" altLang="en-US" sz="2000" u="sng" dirty="0"/>
              <a:t>インパクトのモニタリング・評価体制図・情報開示（金融機関）</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体制図：</a:t>
            </a:r>
            <a:r>
              <a:rPr lang="ja-JP" altLang="en-US" sz="1400" i="1" dirty="0">
                <a:solidFill>
                  <a:srgbClr val="FF0000"/>
                </a:solidFill>
              </a:rPr>
              <a:t>このスライドに収まる範囲で分かりやすく</a:t>
            </a:r>
            <a:r>
              <a:rPr lang="ja-JP" altLang="en-US" sz="1400" i="1" dirty="0">
                <a:solidFill>
                  <a:srgbClr val="FF0000"/>
                </a:solidFill>
                <a:latin typeface="Century" panose="02040604050505020304" pitchFamily="18" charset="0"/>
              </a:rPr>
              <a:t>端的に記載してください。</a:t>
            </a:r>
            <a:endParaRPr lang="en-US" altLang="ja-JP" sz="1400" dirty="0"/>
          </a:p>
          <a:p>
            <a:endParaRPr lang="en-US" altLang="ja-JP" sz="1400" i="1" dirty="0">
              <a:solidFill>
                <a:srgbClr val="FF0000"/>
              </a:solidFill>
              <a:latin typeface="Century" panose="02040604050505020304" pitchFamily="18" charset="0"/>
            </a:endParaRPr>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25</a:t>
            </a:fld>
            <a:endParaRPr kumimoji="1" lang="ja-JP" altLang="en-US"/>
          </a:p>
        </p:txBody>
      </p:sp>
    </p:spTree>
    <p:extLst>
      <p:ext uri="{BB962C8B-B14F-4D97-AF65-F5344CB8AC3E}">
        <p14:creationId xmlns:p14="http://schemas.microsoft.com/office/powerpoint/2010/main" val="189929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9.</a:t>
            </a:r>
            <a:r>
              <a:rPr lang="ja-JP" altLang="en-US" sz="2000" u="sng" dirty="0"/>
              <a:t>インパクトのモニタリング・評価体制図・情報開示（借入人）</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モニタリングの方法・実施頻度：</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r>
              <a:rPr lang="ja-JP" altLang="en-US" sz="1400" dirty="0"/>
              <a:t>情報開示：</a:t>
            </a:r>
            <a:r>
              <a:rPr lang="ja-JP" altLang="en-US" sz="1400" i="1" dirty="0">
                <a:solidFill>
                  <a:srgbClr val="FF0000"/>
                </a:solidFill>
              </a:rPr>
              <a:t>このスライドに収まる範囲で分かりやすく</a:t>
            </a:r>
            <a:r>
              <a:rPr lang="ja-JP" altLang="en-US" sz="1400" i="1" dirty="0">
                <a:solidFill>
                  <a:srgbClr val="FF0000"/>
                </a:solidFill>
                <a:latin typeface="Century" panose="02040604050505020304" pitchFamily="18" charset="0"/>
              </a:rPr>
              <a:t>端的に記載してください。</a:t>
            </a:r>
            <a:endParaRPr lang="en-US" altLang="ja-JP" sz="1400" dirty="0"/>
          </a:p>
          <a:p>
            <a:endParaRPr lang="en-US" altLang="ja-JP" sz="1400" i="1" dirty="0">
              <a:solidFill>
                <a:srgbClr val="FF0000"/>
              </a:solidFill>
              <a:latin typeface="Century" panose="02040604050505020304" pitchFamily="18" charset="0"/>
            </a:endParaRPr>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26</a:t>
            </a:fld>
            <a:endParaRPr kumimoji="1" lang="ja-JP" altLang="en-US"/>
          </a:p>
        </p:txBody>
      </p:sp>
    </p:spTree>
    <p:extLst>
      <p:ext uri="{BB962C8B-B14F-4D97-AF65-F5344CB8AC3E}">
        <p14:creationId xmlns:p14="http://schemas.microsoft.com/office/powerpoint/2010/main" val="3456950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9.</a:t>
            </a:r>
            <a:r>
              <a:rPr lang="ja-JP" altLang="en-US" sz="2000" u="sng" dirty="0"/>
              <a:t>インパクトのモニタリング・評価体制図・情報開示（借入人）</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体制図：</a:t>
            </a:r>
            <a:r>
              <a:rPr lang="ja-JP" altLang="en-US" sz="1400" i="1" dirty="0">
                <a:solidFill>
                  <a:srgbClr val="FF0000"/>
                </a:solidFill>
              </a:rPr>
              <a:t>このスライドに収まる範囲で分かりやすく</a:t>
            </a:r>
            <a:r>
              <a:rPr lang="ja-JP" altLang="en-US" sz="1400" i="1" dirty="0">
                <a:solidFill>
                  <a:srgbClr val="FF0000"/>
                </a:solidFill>
                <a:latin typeface="Century" panose="02040604050505020304" pitchFamily="18" charset="0"/>
              </a:rPr>
              <a:t>端的に記載してください。</a:t>
            </a:r>
            <a:endParaRPr lang="en-US" altLang="ja-JP" sz="1400" dirty="0"/>
          </a:p>
          <a:p>
            <a:endParaRPr lang="en-US" altLang="ja-JP" sz="1400" i="1" dirty="0">
              <a:solidFill>
                <a:srgbClr val="FF0000"/>
              </a:solidFill>
              <a:latin typeface="Century" panose="02040604050505020304" pitchFamily="18" charset="0"/>
            </a:endParaRPr>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27</a:t>
            </a:fld>
            <a:endParaRPr kumimoji="1" lang="ja-JP" altLang="en-US"/>
          </a:p>
        </p:txBody>
      </p:sp>
    </p:spTree>
    <p:extLst>
      <p:ext uri="{BB962C8B-B14F-4D97-AF65-F5344CB8AC3E}">
        <p14:creationId xmlns:p14="http://schemas.microsoft.com/office/powerpoint/2010/main" val="3205511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10.</a:t>
            </a:r>
            <a:r>
              <a:rPr lang="ja-JP" altLang="en-US" sz="2000" u="sng" dirty="0"/>
              <a:t>応募案件のモデル性</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本件のモデル性（先進性、市場への追加性、波及効果）：</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分かりやすく記載してください。</a:t>
            </a:r>
            <a:endParaRPr lang="en-US" altLang="ja-JP" sz="1400" i="1" dirty="0">
              <a:solidFill>
                <a:srgbClr val="FF0000"/>
              </a:solidFill>
              <a:latin typeface="Century" panose="02040604050505020304" pitchFamily="18" charset="0"/>
            </a:endParaRPr>
          </a:p>
          <a:p>
            <a:endParaRPr lang="en-US" altLang="ja-JP" sz="1400" dirty="0"/>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28</a:t>
            </a:fld>
            <a:endParaRPr kumimoji="1" lang="ja-JP" altLang="en-US"/>
          </a:p>
        </p:txBody>
      </p:sp>
    </p:spTree>
    <p:extLst>
      <p:ext uri="{BB962C8B-B14F-4D97-AF65-F5344CB8AC3E}">
        <p14:creationId xmlns:p14="http://schemas.microsoft.com/office/powerpoint/2010/main" val="721292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920793" y="4866061"/>
            <a:ext cx="6213372" cy="1050644"/>
          </a:xfrm>
          <a:ln>
            <a:solidFill>
              <a:schemeClr val="tx1"/>
            </a:solidFill>
          </a:ln>
        </p:spPr>
        <p:txBody>
          <a:bodyPr anchor="ctr">
            <a:normAutofit/>
          </a:bodyPr>
          <a:lstStyle/>
          <a:p>
            <a:pPr algn="l"/>
            <a:r>
              <a:rPr kumimoji="1" lang="ja-JP" altLang="en-US" sz="2000" dirty="0"/>
              <a:t>応募申請提出日：</a:t>
            </a:r>
            <a:endParaRPr kumimoji="1" lang="en-US" altLang="ja-JP" sz="2000" dirty="0"/>
          </a:p>
          <a:p>
            <a:pPr algn="l"/>
            <a:r>
              <a:rPr lang="ja-JP" altLang="en-US" sz="2000" dirty="0"/>
              <a:t>応募申請者名　：</a:t>
            </a:r>
            <a:endParaRPr kumimoji="1" lang="en-US" altLang="ja-JP" sz="2000" dirty="0"/>
          </a:p>
        </p:txBody>
      </p:sp>
      <p:sp>
        <p:nvSpPr>
          <p:cNvPr id="4" name="タイトル 2"/>
          <p:cNvSpPr txBox="1">
            <a:spLocks/>
          </p:cNvSpPr>
          <p:nvPr/>
        </p:nvSpPr>
        <p:spPr bwMode="auto">
          <a:xfrm>
            <a:off x="1183341" y="1051298"/>
            <a:ext cx="996875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buNone/>
            </a:pPr>
            <a:r>
              <a:rPr lang="ja-JP" altLang="ja-JP" sz="2400" b="1" dirty="0">
                <a:latin typeface="+mn-ea"/>
                <a:ea typeface="+mn-ea"/>
              </a:rPr>
              <a:t>令和</a:t>
            </a:r>
            <a:r>
              <a:rPr lang="en-US" altLang="ja-JP" sz="2400" b="1" dirty="0">
                <a:latin typeface="+mn-ea"/>
                <a:ea typeface="+mn-ea"/>
              </a:rPr>
              <a:t>4</a:t>
            </a:r>
            <a:r>
              <a:rPr lang="ja-JP" altLang="ja-JP" sz="2400" b="1" dirty="0">
                <a:latin typeface="+mn-ea"/>
                <a:ea typeface="+mn-ea"/>
              </a:rPr>
              <a:t>年度グリーンファイナンスモデル事例創出事業に係るモデル事例 </a:t>
            </a:r>
            <a:r>
              <a:rPr lang="ja-JP" altLang="ja-JP" sz="2400" b="1" u="sng" dirty="0">
                <a:latin typeface="+mn-ea"/>
                <a:ea typeface="+mn-ea"/>
              </a:rPr>
              <a:t>応募書類</a:t>
            </a:r>
            <a:r>
              <a:rPr lang="ja-JP" altLang="en-US" sz="2400" b="1" u="sng" dirty="0">
                <a:latin typeface="+mn-ea"/>
                <a:ea typeface="+mn-ea"/>
              </a:rPr>
              <a:t>：インパクトファイナンス</a:t>
            </a:r>
            <a:endParaRPr lang="en-US" altLang="ja-JP" sz="2400" b="1" u="sng" dirty="0">
              <a:latin typeface="+mn-ea"/>
              <a:ea typeface="+mn-ea"/>
            </a:endParaRPr>
          </a:p>
          <a:p>
            <a:pPr algn="ctr">
              <a:buNone/>
            </a:pPr>
            <a:r>
              <a:rPr lang="ja-JP" altLang="en-US" sz="2400" b="1" u="sng" dirty="0">
                <a:latin typeface="+mn-ea"/>
                <a:ea typeface="+mn-ea"/>
              </a:rPr>
              <a:t>（インパクト包括型のうち、上場株式対象ファンド等及びインパクト　特定型のプロジェクトファイナンスやファンド等）</a:t>
            </a:r>
            <a:endParaRPr lang="ja-JP" altLang="en-US" sz="2400" b="1" u="sng" dirty="0">
              <a:latin typeface="+mn-ea"/>
              <a:ea typeface="+mn-ea"/>
              <a:sym typeface="Calibri" panose="020F0502020204030204" pitchFamily="34" charset="0"/>
            </a:endParaRPr>
          </a:p>
        </p:txBody>
      </p:sp>
      <p:sp>
        <p:nvSpPr>
          <p:cNvPr id="5" name="テキスト ボックス 4"/>
          <p:cNvSpPr txBox="1"/>
          <p:nvPr/>
        </p:nvSpPr>
        <p:spPr>
          <a:xfrm>
            <a:off x="582707" y="322729"/>
            <a:ext cx="1909482" cy="369332"/>
          </a:xfrm>
          <a:prstGeom prst="rect">
            <a:avLst/>
          </a:prstGeom>
          <a:noFill/>
        </p:spPr>
        <p:txBody>
          <a:bodyPr wrap="square" rtlCol="0">
            <a:spAutoFit/>
          </a:bodyPr>
          <a:lstStyle/>
          <a:p>
            <a:pPr algn="ctr"/>
            <a:r>
              <a:rPr kumimoji="1" lang="ja-JP" altLang="en-US" dirty="0"/>
              <a:t>様式</a:t>
            </a:r>
            <a:r>
              <a:rPr kumimoji="1" lang="en-US" altLang="ja-JP" dirty="0"/>
              <a:t>2-3</a:t>
            </a:r>
            <a:endParaRPr kumimoji="1" lang="ja-JP" altLang="en-US" dirty="0"/>
          </a:p>
        </p:txBody>
      </p:sp>
      <p:sp>
        <p:nvSpPr>
          <p:cNvPr id="6" name="スライド番号プレースホルダー 5"/>
          <p:cNvSpPr>
            <a:spLocks noGrp="1"/>
          </p:cNvSpPr>
          <p:nvPr>
            <p:ph type="sldNum" sz="quarter" idx="12"/>
          </p:nvPr>
        </p:nvSpPr>
        <p:spPr/>
        <p:txBody>
          <a:bodyPr/>
          <a:lstStyle/>
          <a:p>
            <a:fld id="{15BA0E2D-7A6E-4859-B9B6-03FD3D99B36B}" type="slidenum">
              <a:rPr kumimoji="1" lang="ja-JP" altLang="en-US" smtClean="0"/>
              <a:t>29</a:t>
            </a:fld>
            <a:endParaRPr kumimoji="1" lang="ja-JP" altLang="en-US"/>
          </a:p>
        </p:txBody>
      </p:sp>
    </p:spTree>
    <p:extLst>
      <p:ext uri="{BB962C8B-B14F-4D97-AF65-F5344CB8AC3E}">
        <p14:creationId xmlns:p14="http://schemas.microsoft.com/office/powerpoint/2010/main" val="423743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1.</a:t>
            </a:r>
            <a:r>
              <a:rPr lang="ja-JP" altLang="en-US" sz="2000" u="sng" dirty="0">
                <a:latin typeface="+mj-ea"/>
              </a:rPr>
              <a:t>借入人</a:t>
            </a:r>
            <a:r>
              <a:rPr lang="en-US" altLang="ja-JP" sz="2000" u="sng" dirty="0">
                <a:latin typeface="+mj-ea"/>
              </a:rPr>
              <a:t>/</a:t>
            </a:r>
            <a:r>
              <a:rPr lang="ja-JP" altLang="en-US" sz="2000" u="sng" dirty="0">
                <a:latin typeface="+mj-ea"/>
              </a:rPr>
              <a:t>発行者の概要</a:t>
            </a:r>
            <a:endParaRPr kumimoji="1"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名称： </a:t>
            </a:r>
            <a:r>
              <a:rPr lang="ja-JP" altLang="en-US" sz="1400" i="1" dirty="0">
                <a:solidFill>
                  <a:srgbClr val="FF0000"/>
                </a:solidFill>
              </a:rPr>
              <a:t>●●株式会社</a:t>
            </a:r>
            <a:endParaRPr kumimoji="1" lang="en-US" altLang="ja-JP" sz="1400" i="1" dirty="0">
              <a:solidFill>
                <a:srgbClr val="FF0000"/>
              </a:solidFill>
            </a:endParaRPr>
          </a:p>
          <a:p>
            <a:r>
              <a:rPr kumimoji="1" lang="ja-JP" altLang="en-US" sz="1400" dirty="0"/>
              <a:t>属性：</a:t>
            </a:r>
            <a:r>
              <a:rPr lang="ja-JP" altLang="en-US" sz="1400" i="1" dirty="0">
                <a:solidFill>
                  <a:srgbClr val="FF0000"/>
                </a:solidFill>
              </a:rPr>
              <a:t>事業法人</a:t>
            </a:r>
            <a:r>
              <a:rPr lang="en-US" altLang="ja-JP" sz="1400" i="1" dirty="0">
                <a:solidFill>
                  <a:srgbClr val="FF0000"/>
                </a:solidFill>
              </a:rPr>
              <a:t>/</a:t>
            </a:r>
            <a:r>
              <a:rPr lang="ja-JP" altLang="en-US" sz="1400" i="1" dirty="0">
                <a:solidFill>
                  <a:srgbClr val="FF0000"/>
                </a:solidFill>
              </a:rPr>
              <a:t>金融機関</a:t>
            </a:r>
            <a:r>
              <a:rPr lang="en-US" altLang="ja-JP" sz="1400" i="1" dirty="0">
                <a:solidFill>
                  <a:srgbClr val="FF0000"/>
                </a:solidFill>
              </a:rPr>
              <a:t>/</a:t>
            </a:r>
            <a:r>
              <a:rPr lang="ja-JP" altLang="en-US" sz="1400" i="1" dirty="0">
                <a:solidFill>
                  <a:srgbClr val="FF0000"/>
                </a:solidFill>
              </a:rPr>
              <a:t>地方自治体</a:t>
            </a:r>
            <a:r>
              <a:rPr lang="en-US" altLang="ja-JP" sz="1400" i="1" dirty="0">
                <a:solidFill>
                  <a:srgbClr val="FF0000"/>
                </a:solidFill>
              </a:rPr>
              <a:t>/</a:t>
            </a:r>
            <a:r>
              <a:rPr lang="ja-JP" altLang="en-US" sz="1400" i="1" dirty="0">
                <a:solidFill>
                  <a:srgbClr val="FF0000"/>
                </a:solidFill>
              </a:rPr>
              <a:t>政府系金融機関　等</a:t>
            </a:r>
            <a:endParaRPr kumimoji="1" lang="en-US" altLang="ja-JP" sz="1400" i="1" dirty="0">
              <a:solidFill>
                <a:srgbClr val="FF0000"/>
              </a:solidFill>
            </a:endParaRPr>
          </a:p>
          <a:p>
            <a:r>
              <a:rPr kumimoji="1" lang="ja-JP" altLang="en-US" sz="1400" dirty="0"/>
              <a:t>業種：</a:t>
            </a:r>
            <a:r>
              <a:rPr kumimoji="1" lang="ja-JP" altLang="en-US" sz="1400" i="1" dirty="0">
                <a:solidFill>
                  <a:srgbClr val="FF0000"/>
                </a:solidFill>
              </a:rPr>
              <a:t>●●業</a:t>
            </a:r>
            <a:endParaRPr kumimoji="1" lang="en-US" altLang="ja-JP" sz="1400" dirty="0"/>
          </a:p>
          <a:p>
            <a:r>
              <a:rPr kumimoji="1" lang="ja-JP" altLang="en-US" sz="1400" dirty="0"/>
              <a:t>住所：</a:t>
            </a:r>
            <a:r>
              <a:rPr kumimoji="1" lang="ja-JP" altLang="en-US" sz="1400" i="1" dirty="0">
                <a:solidFill>
                  <a:srgbClr val="FF0000"/>
                </a:solidFill>
              </a:rPr>
              <a:t>東京都○○区</a:t>
            </a:r>
            <a:r>
              <a:rPr kumimoji="1" lang="en-US" altLang="ja-JP" sz="1400" i="1" dirty="0">
                <a:solidFill>
                  <a:srgbClr val="FF0000"/>
                </a:solidFill>
              </a:rPr>
              <a:t>x-x-x</a:t>
            </a:r>
          </a:p>
          <a:p>
            <a:r>
              <a:rPr lang="ja-JP" altLang="en-US" sz="1400" dirty="0"/>
              <a:t>代表者：</a:t>
            </a:r>
            <a:r>
              <a:rPr lang="ja-JP" altLang="en-US" sz="1400" i="1" dirty="0">
                <a:solidFill>
                  <a:srgbClr val="FF0000"/>
                </a:solidFill>
              </a:rPr>
              <a:t>○川○介</a:t>
            </a:r>
            <a:endParaRPr kumimoji="1" lang="en-US" altLang="ja-JP" sz="1400" i="1" dirty="0">
              <a:solidFill>
                <a:srgbClr val="FF0000"/>
              </a:solidFill>
            </a:endParaRPr>
          </a:p>
          <a:p>
            <a:r>
              <a:rPr kumimoji="1" lang="ja-JP" altLang="en-US" sz="1400" dirty="0"/>
              <a:t>沿革</a:t>
            </a:r>
            <a:r>
              <a:rPr lang="ja-JP" altLang="en-US" sz="1400" dirty="0"/>
              <a:t>：</a:t>
            </a:r>
            <a:r>
              <a:rPr lang="ja-JP" altLang="en-US" sz="1400" i="1" dirty="0">
                <a:solidFill>
                  <a:srgbClr val="FF0000"/>
                </a:solidFill>
                <a:latin typeface="Century" panose="02040604050505020304" pitchFamily="18" charset="0"/>
              </a:rPr>
              <a:t>数行程度で分かりやすく端的に記載してください</a:t>
            </a:r>
            <a:endParaRPr kumimoji="1" lang="en-US" altLang="ja-JP" sz="1400" dirty="0"/>
          </a:p>
          <a:p>
            <a:r>
              <a:rPr kumimoji="1" lang="ja-JP" altLang="en-US" sz="1400" dirty="0"/>
              <a:t>事業内容</a:t>
            </a:r>
            <a:r>
              <a:rPr lang="ja-JP" altLang="en-US" sz="1400" dirty="0"/>
              <a:t>：</a:t>
            </a:r>
            <a:r>
              <a:rPr lang="ja-JP" altLang="en-US" sz="1400" i="1" dirty="0">
                <a:solidFill>
                  <a:srgbClr val="FF0000"/>
                </a:solidFill>
                <a:latin typeface="Century" panose="02040604050505020304" pitchFamily="18" charset="0"/>
              </a:rPr>
              <a:t>数行程度で分かりやすく端的に記載してください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a:t>
            </a:fld>
            <a:endParaRPr kumimoji="1" lang="ja-JP" altLang="en-US"/>
          </a:p>
        </p:txBody>
      </p:sp>
    </p:spTree>
    <p:extLst>
      <p:ext uri="{BB962C8B-B14F-4D97-AF65-F5344CB8AC3E}">
        <p14:creationId xmlns:p14="http://schemas.microsoft.com/office/powerpoint/2010/main" val="2903834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1.</a:t>
            </a:r>
            <a:r>
              <a:rPr lang="ja-JP" altLang="en-US" sz="2000" u="sng" dirty="0">
                <a:latin typeface="+mj-ea"/>
              </a:rPr>
              <a:t>ファンドの概要</a:t>
            </a:r>
            <a:endParaRPr kumimoji="1"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ファンドの名称： </a:t>
            </a:r>
            <a:r>
              <a:rPr lang="ja-JP" altLang="en-US" sz="1400" i="1" dirty="0">
                <a:solidFill>
                  <a:srgbClr val="FF0000"/>
                </a:solidFill>
              </a:rPr>
              <a:t>●●インフラ投資法人</a:t>
            </a:r>
            <a:endParaRPr lang="en-US" altLang="ja-JP" sz="1400" i="1" dirty="0">
              <a:solidFill>
                <a:srgbClr val="FF0000"/>
              </a:solidFill>
            </a:endParaRPr>
          </a:p>
          <a:p>
            <a:r>
              <a:rPr lang="ja-JP" altLang="en-US" sz="1400" dirty="0"/>
              <a:t>ファンドアレンジャーがいる場合、その名称：</a:t>
            </a:r>
            <a:r>
              <a:rPr lang="ja-JP" altLang="en-US" sz="1400" i="1" dirty="0">
                <a:solidFill>
                  <a:srgbClr val="FF0000"/>
                </a:solidFill>
              </a:rPr>
              <a:t>○○銀行</a:t>
            </a:r>
            <a:endParaRPr lang="en-US" altLang="ja-JP" sz="1400" i="1" dirty="0">
              <a:solidFill>
                <a:srgbClr val="FF0000"/>
              </a:solidFill>
            </a:endParaRPr>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30</a:t>
            </a:fld>
            <a:endParaRPr kumimoji="1" lang="ja-JP" altLang="en-US"/>
          </a:p>
        </p:txBody>
      </p:sp>
    </p:spTree>
    <p:extLst>
      <p:ext uri="{BB962C8B-B14F-4D97-AF65-F5344CB8AC3E}">
        <p14:creationId xmlns:p14="http://schemas.microsoft.com/office/powerpoint/2010/main" val="19262415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2.</a:t>
            </a:r>
            <a:r>
              <a:rPr lang="ja-JP" altLang="en-US" sz="2000" u="sng" dirty="0"/>
              <a:t>応募案件の概要</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金融商品の種類：</a:t>
            </a:r>
            <a:r>
              <a:rPr lang="ja-JP" altLang="en-US" sz="1400" i="1" dirty="0">
                <a:solidFill>
                  <a:srgbClr val="FF0000"/>
                </a:solidFill>
              </a:rPr>
              <a:t> ●●</a:t>
            </a:r>
            <a:endParaRPr kumimoji="1" lang="en-US" altLang="ja-JP" sz="1400" dirty="0"/>
          </a:p>
          <a:p>
            <a:r>
              <a:rPr lang="ja-JP" altLang="en-US" sz="1400" dirty="0"/>
              <a:t>金額</a:t>
            </a:r>
            <a:r>
              <a:rPr kumimoji="1" lang="ja-JP" altLang="en-US" sz="1400" dirty="0"/>
              <a:t>：</a:t>
            </a:r>
            <a:r>
              <a:rPr kumimoji="1" lang="ja-JP" altLang="en-US" sz="1400" i="1" dirty="0">
                <a:solidFill>
                  <a:srgbClr val="FF0000"/>
                </a:solidFill>
              </a:rPr>
              <a:t>●●円（通貨単位も記載）</a:t>
            </a:r>
            <a:endParaRPr kumimoji="1" lang="en-US" altLang="ja-JP" sz="1400" dirty="0"/>
          </a:p>
          <a:p>
            <a:r>
              <a:rPr lang="ja-JP" altLang="en-US" sz="1400" dirty="0"/>
              <a:t>年限（エグジットまでの想定年限）</a:t>
            </a:r>
            <a:r>
              <a:rPr kumimoji="1" lang="ja-JP" altLang="en-US" sz="1400" dirty="0"/>
              <a:t>：</a:t>
            </a:r>
            <a:r>
              <a:rPr kumimoji="1" lang="ja-JP" altLang="en-US" sz="1400" i="1" dirty="0">
                <a:solidFill>
                  <a:srgbClr val="FF0000"/>
                </a:solidFill>
              </a:rPr>
              <a:t>○年</a:t>
            </a:r>
            <a:endParaRPr kumimoji="1" lang="en-US" altLang="ja-JP" sz="1400" i="1" dirty="0">
              <a:solidFill>
                <a:srgbClr val="FF0000"/>
              </a:solidFill>
            </a:endParaRPr>
          </a:p>
          <a:p>
            <a:r>
              <a:rPr lang="ja-JP" altLang="en-US" sz="1400" dirty="0"/>
              <a:t>適合性評価確認希望期限：</a:t>
            </a:r>
            <a:r>
              <a:rPr lang="ja-JP" altLang="en-US" sz="1400" i="1" dirty="0">
                <a:solidFill>
                  <a:srgbClr val="FF0000"/>
                </a:solidFill>
              </a:rPr>
              <a:t>○年△月■日</a:t>
            </a:r>
            <a:endParaRPr lang="en-US" altLang="ja-JP" sz="1400" i="1" dirty="0">
              <a:solidFill>
                <a:srgbClr val="FF0000"/>
              </a:solidFill>
            </a:endParaRPr>
          </a:p>
          <a:p>
            <a:r>
              <a:rPr kumimoji="1" lang="ja-JP" altLang="en-US" sz="1400" dirty="0"/>
              <a:t>応募案件が準拠する原則類：</a:t>
            </a:r>
            <a:r>
              <a:rPr kumimoji="1" lang="en-US" altLang="ja-JP" sz="1400" i="1" dirty="0">
                <a:solidFill>
                  <a:srgbClr val="FF0000"/>
                </a:solidFill>
              </a:rPr>
              <a:t>PIF</a:t>
            </a:r>
            <a:r>
              <a:rPr kumimoji="1" lang="ja-JP" altLang="en-US" sz="1400" i="1" dirty="0">
                <a:solidFill>
                  <a:srgbClr val="FF0000"/>
                </a:solidFill>
              </a:rPr>
              <a:t>原則</a:t>
            </a:r>
            <a:endParaRPr kumimoji="1" lang="en-US" altLang="ja-JP" sz="1400" i="1" dirty="0">
              <a:solidFill>
                <a:srgbClr val="FF0000"/>
              </a:solidFill>
            </a:endParaRPr>
          </a:p>
          <a:p>
            <a:endParaRPr kumimoji="1" lang="en-US" altLang="ja-JP" sz="1400" dirty="0"/>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31</a:t>
            </a:fld>
            <a:endParaRPr kumimoji="1" lang="ja-JP" altLang="en-US"/>
          </a:p>
        </p:txBody>
      </p:sp>
    </p:spTree>
    <p:extLst>
      <p:ext uri="{BB962C8B-B14F-4D97-AF65-F5344CB8AC3E}">
        <p14:creationId xmlns:p14="http://schemas.microsoft.com/office/powerpoint/2010/main" val="11060601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2.</a:t>
            </a:r>
            <a:r>
              <a:rPr lang="ja-JP" altLang="en-US" sz="2000" u="sng" dirty="0"/>
              <a:t>応募案件の概要</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評価対象の概要（ファンドスキーム図）：</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32</a:t>
            </a:fld>
            <a:endParaRPr kumimoji="1" lang="ja-JP" altLang="en-US"/>
          </a:p>
        </p:txBody>
      </p:sp>
    </p:spTree>
    <p:extLst>
      <p:ext uri="{BB962C8B-B14F-4D97-AF65-F5344CB8AC3E}">
        <p14:creationId xmlns:p14="http://schemas.microsoft.com/office/powerpoint/2010/main" val="2463862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3.</a:t>
            </a:r>
            <a:r>
              <a:rPr lang="ja-JP" altLang="en-US" sz="2000" u="sng" dirty="0">
                <a:latin typeface="+mj-ea"/>
              </a:rPr>
              <a:t>応募者の戦略</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本ファンドが達成を目指すインパクトに係る戦略：</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33</a:t>
            </a:fld>
            <a:endParaRPr kumimoji="1" lang="ja-JP" altLang="en-US"/>
          </a:p>
        </p:txBody>
      </p:sp>
    </p:spTree>
    <p:extLst>
      <p:ext uri="{BB962C8B-B14F-4D97-AF65-F5344CB8AC3E}">
        <p14:creationId xmlns:p14="http://schemas.microsoft.com/office/powerpoint/2010/main" val="31276279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4.</a:t>
            </a:r>
            <a:r>
              <a:rPr lang="ja-JP" altLang="en-US" sz="2000" u="sng" dirty="0">
                <a:latin typeface="+mj-ea"/>
              </a:rPr>
              <a:t>インパクト管理</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インパクトのポートフォリオ管理方法：</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34</a:t>
            </a:fld>
            <a:endParaRPr kumimoji="1" lang="ja-JP" altLang="en-US"/>
          </a:p>
        </p:txBody>
      </p:sp>
    </p:spTree>
    <p:extLst>
      <p:ext uri="{BB962C8B-B14F-4D97-AF65-F5344CB8AC3E}">
        <p14:creationId xmlns:p14="http://schemas.microsoft.com/office/powerpoint/2010/main" val="41897278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5.</a:t>
            </a:r>
            <a:r>
              <a:rPr lang="ja-JP" altLang="en-US" sz="2000" u="sng" dirty="0">
                <a:latin typeface="+mj-ea"/>
              </a:rPr>
              <a:t>アレンジャーの役割</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pPr marL="0" indent="0">
              <a:buNone/>
            </a:pPr>
            <a:r>
              <a:rPr lang="en-US" altLang="ja-JP" sz="1400" b="1" i="1" dirty="0">
                <a:solidFill>
                  <a:srgbClr val="FF0000"/>
                </a:solidFill>
              </a:rPr>
              <a:t>※</a:t>
            </a:r>
            <a:r>
              <a:rPr lang="ja-JP" altLang="en-US" sz="1400" b="1" i="1" dirty="0">
                <a:solidFill>
                  <a:srgbClr val="FF0000"/>
                </a:solidFill>
              </a:rPr>
              <a:t>ファンドアレンジャーがいる場合のみ、記載してください。</a:t>
            </a:r>
            <a:endParaRPr lang="en-US" altLang="ja-JP" sz="1400" b="1" dirty="0"/>
          </a:p>
          <a:p>
            <a:r>
              <a:rPr lang="ja-JP" altLang="en-US" sz="1400" dirty="0"/>
              <a:t>インパクトの達成に対する管理者（アレンジャー）の役割：</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35</a:t>
            </a:fld>
            <a:endParaRPr kumimoji="1" lang="ja-JP" altLang="en-US"/>
          </a:p>
        </p:txBody>
      </p:sp>
    </p:spTree>
    <p:extLst>
      <p:ext uri="{BB962C8B-B14F-4D97-AF65-F5344CB8AC3E}">
        <p14:creationId xmlns:p14="http://schemas.microsoft.com/office/powerpoint/2010/main" val="14858576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6.</a:t>
            </a:r>
            <a:r>
              <a:rPr lang="ja-JP" altLang="en-US" sz="2000" u="sng" dirty="0"/>
              <a:t> </a:t>
            </a:r>
            <a:r>
              <a:rPr lang="ja-JP" altLang="en-US" sz="2000" u="sng" dirty="0">
                <a:latin typeface="+mj-ea"/>
              </a:rPr>
              <a:t>包括的インパクト分析とインパクトの特定</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pPr marL="0" indent="0">
              <a:buNone/>
            </a:pPr>
            <a:r>
              <a:rPr lang="en-US" altLang="ja-JP" sz="1400" b="1" i="1" dirty="0">
                <a:solidFill>
                  <a:srgbClr val="FF0000"/>
                </a:solidFill>
              </a:rPr>
              <a:t>※</a:t>
            </a:r>
            <a:r>
              <a:rPr lang="ja-JP" altLang="en-US" sz="1400" b="1" i="1" dirty="0">
                <a:solidFill>
                  <a:srgbClr val="FF0000"/>
                </a:solidFill>
              </a:rPr>
              <a:t>包括型の場合は記載ください</a:t>
            </a:r>
            <a:endParaRPr lang="en-US" altLang="ja-JP" sz="1400" b="1" i="1" dirty="0">
              <a:solidFill>
                <a:srgbClr val="FF0000"/>
              </a:solidFill>
            </a:endParaRPr>
          </a:p>
          <a:p>
            <a:r>
              <a:rPr lang="ja-JP" altLang="en-US" sz="1400" dirty="0"/>
              <a:t>投資先のインパクトの特定方法・ツール：</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r>
              <a:rPr lang="ja-JP" altLang="ja-JP" sz="1400" dirty="0"/>
              <a:t>特定した</a:t>
            </a:r>
            <a:r>
              <a:rPr lang="ja-JP" altLang="en-US" sz="1400" dirty="0"/>
              <a:t>投資先の</a:t>
            </a:r>
            <a:r>
              <a:rPr lang="ja-JP" altLang="ja-JP" sz="1400" dirty="0"/>
              <a:t>インパクト（ポジティブの増加）</a:t>
            </a:r>
            <a:r>
              <a:rPr lang="ja-JP" altLang="en-US" sz="1400" dirty="0"/>
              <a:t>：</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分かりやすく端的に記載してください。無い場合には「</a:t>
            </a:r>
            <a:r>
              <a:rPr lang="ja-JP" altLang="en-US" sz="1400" i="1" dirty="0" err="1">
                <a:solidFill>
                  <a:srgbClr val="FF0000"/>
                </a:solidFill>
                <a:latin typeface="Century" panose="02040604050505020304" pitchFamily="18" charset="0"/>
              </a:rPr>
              <a:t>無し</a:t>
            </a:r>
            <a:r>
              <a:rPr lang="ja-JP" altLang="en-US" sz="1400" i="1" dirty="0">
                <a:solidFill>
                  <a:srgbClr val="FF0000"/>
                </a:solidFill>
                <a:latin typeface="Century" panose="02040604050505020304" pitchFamily="18" charset="0"/>
              </a:rPr>
              <a:t>」と記載してください</a:t>
            </a:r>
            <a:endParaRPr lang="en-US" altLang="ja-JP" sz="1400" i="1" dirty="0">
              <a:solidFill>
                <a:srgbClr val="FF0000"/>
              </a:solidFill>
              <a:latin typeface="Century" panose="02040604050505020304" pitchFamily="18" charset="0"/>
            </a:endParaRPr>
          </a:p>
          <a:p>
            <a:r>
              <a:rPr lang="ja-JP" altLang="ja-JP" sz="1400" dirty="0"/>
              <a:t>特定した</a:t>
            </a:r>
            <a:r>
              <a:rPr lang="ja-JP" altLang="en-US" sz="1400" dirty="0"/>
              <a:t>投資先の</a:t>
            </a:r>
            <a:r>
              <a:rPr lang="ja-JP" altLang="ja-JP" sz="1400" dirty="0"/>
              <a:t>インパクト（</a:t>
            </a:r>
            <a:r>
              <a:rPr lang="ja-JP" altLang="en-US" sz="1400" dirty="0"/>
              <a:t>ネガティブの低減</a:t>
            </a:r>
            <a:r>
              <a:rPr lang="ja-JP" altLang="ja-JP" sz="1400" dirty="0"/>
              <a:t>）</a:t>
            </a:r>
            <a:r>
              <a:rPr lang="ja-JP" altLang="en-US" sz="1400" dirty="0"/>
              <a:t>：</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分かりやすく端的に記載してください。無い場合には「</a:t>
            </a:r>
            <a:r>
              <a:rPr lang="ja-JP" altLang="en-US" sz="1400" i="1" dirty="0" err="1">
                <a:solidFill>
                  <a:srgbClr val="FF0000"/>
                </a:solidFill>
                <a:latin typeface="Century" panose="02040604050505020304" pitchFamily="18" charset="0"/>
              </a:rPr>
              <a:t>無し</a:t>
            </a:r>
            <a:r>
              <a:rPr lang="ja-JP" altLang="en-US" sz="1400" i="1" dirty="0">
                <a:solidFill>
                  <a:srgbClr val="FF0000"/>
                </a:solidFill>
                <a:latin typeface="Century" panose="02040604050505020304" pitchFamily="18" charset="0"/>
              </a:rPr>
              <a:t>」と記載してください</a:t>
            </a:r>
            <a:endParaRPr lang="en-US" altLang="ja-JP" sz="1400" dirty="0"/>
          </a:p>
          <a:p>
            <a:endParaRPr lang="en-US" altLang="ja-JP" sz="1400" i="1" dirty="0">
              <a:solidFill>
                <a:srgbClr val="FF0000"/>
              </a:solidFill>
              <a:latin typeface="Century" panose="02040604050505020304" pitchFamily="18" charset="0"/>
            </a:endParaRPr>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36</a:t>
            </a:fld>
            <a:endParaRPr kumimoji="1" lang="ja-JP" altLang="en-US"/>
          </a:p>
        </p:txBody>
      </p:sp>
    </p:spTree>
    <p:extLst>
      <p:ext uri="{BB962C8B-B14F-4D97-AF65-F5344CB8AC3E}">
        <p14:creationId xmlns:p14="http://schemas.microsoft.com/office/powerpoint/2010/main" val="40922279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7.</a:t>
            </a:r>
            <a:r>
              <a:rPr lang="ja-JP" altLang="en-US" sz="2000" u="sng" dirty="0">
                <a:latin typeface="+mj-ea"/>
              </a:rPr>
              <a:t>インパクトの事前評価</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インパクトの評価（大きさ、波及効果、効率的なインパクト発現、追加的インパクトか等）：</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37</a:t>
            </a:fld>
            <a:endParaRPr kumimoji="1" lang="ja-JP" altLang="en-US"/>
          </a:p>
        </p:txBody>
      </p:sp>
    </p:spTree>
    <p:extLst>
      <p:ext uri="{BB962C8B-B14F-4D97-AF65-F5344CB8AC3E}">
        <p14:creationId xmlns:p14="http://schemas.microsoft.com/office/powerpoint/2010/main" val="22480749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7.</a:t>
            </a:r>
            <a:r>
              <a:rPr lang="ja-JP" altLang="en-US" sz="2000" u="sng" dirty="0"/>
              <a:t>インパクトの事前評価</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本ファンドがもたらしうる負の影響の恐れの特定・回避・管理・低減策：</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38</a:t>
            </a:fld>
            <a:endParaRPr kumimoji="1" lang="ja-JP" altLang="en-US"/>
          </a:p>
        </p:txBody>
      </p:sp>
    </p:spTree>
    <p:extLst>
      <p:ext uri="{BB962C8B-B14F-4D97-AF65-F5344CB8AC3E}">
        <p14:creationId xmlns:p14="http://schemas.microsoft.com/office/powerpoint/2010/main" val="14929061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8.</a:t>
            </a:r>
            <a:r>
              <a:rPr lang="ja-JP" altLang="en-US" sz="2000" u="sng" dirty="0"/>
              <a:t>インパクトのモニタリング等</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インパクトのモニタリング方法（体制図）：</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39</a:t>
            </a:fld>
            <a:endParaRPr kumimoji="1" lang="ja-JP" altLang="en-US"/>
          </a:p>
        </p:txBody>
      </p:sp>
    </p:spTree>
    <p:extLst>
      <p:ext uri="{BB962C8B-B14F-4D97-AF65-F5344CB8AC3E}">
        <p14:creationId xmlns:p14="http://schemas.microsoft.com/office/powerpoint/2010/main" val="194482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2.</a:t>
            </a:r>
            <a:r>
              <a:rPr lang="ja-JP" altLang="en-US" sz="2000" u="sng" dirty="0">
                <a:latin typeface="+mj-ea"/>
              </a:rPr>
              <a:t>応募案件の概要</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調達手法の種類：</a:t>
            </a:r>
            <a:r>
              <a:rPr lang="ja-JP" altLang="en-US" sz="1400" i="1" dirty="0">
                <a:solidFill>
                  <a:srgbClr val="FF0000"/>
                </a:solidFill>
              </a:rPr>
              <a:t>公募債</a:t>
            </a:r>
            <a:r>
              <a:rPr lang="en-US" altLang="ja-JP" sz="1400" i="1" dirty="0">
                <a:solidFill>
                  <a:srgbClr val="FF0000"/>
                </a:solidFill>
              </a:rPr>
              <a:t>/</a:t>
            </a:r>
            <a:r>
              <a:rPr lang="ja-JP" altLang="en-US" sz="1400" i="1" dirty="0">
                <a:solidFill>
                  <a:srgbClr val="FF0000"/>
                </a:solidFill>
              </a:rPr>
              <a:t>私募債</a:t>
            </a:r>
            <a:r>
              <a:rPr lang="en-US" altLang="ja-JP" sz="1400" i="1" dirty="0">
                <a:solidFill>
                  <a:srgbClr val="FF0000"/>
                </a:solidFill>
              </a:rPr>
              <a:t>/</a:t>
            </a:r>
            <a:r>
              <a:rPr lang="ja-JP" altLang="en-US" sz="1400" i="1" dirty="0">
                <a:solidFill>
                  <a:srgbClr val="FF0000"/>
                </a:solidFill>
              </a:rPr>
              <a:t>長期借入金</a:t>
            </a:r>
            <a:endParaRPr kumimoji="1" lang="en-US" altLang="ja-JP" sz="1400" i="1" dirty="0">
              <a:solidFill>
                <a:srgbClr val="FF0000"/>
              </a:solidFill>
            </a:endParaRPr>
          </a:p>
          <a:p>
            <a:r>
              <a:rPr lang="ja-JP" altLang="en-US" sz="1400" dirty="0"/>
              <a:t>資金調達額</a:t>
            </a:r>
            <a:r>
              <a:rPr kumimoji="1" lang="ja-JP" altLang="en-US" sz="1400" dirty="0"/>
              <a:t>：</a:t>
            </a:r>
            <a:r>
              <a:rPr kumimoji="1" lang="ja-JP" altLang="en-US" sz="1400" i="1" dirty="0">
                <a:solidFill>
                  <a:srgbClr val="FF0000"/>
                </a:solidFill>
              </a:rPr>
              <a:t>●●円（通貨単位も記載）</a:t>
            </a:r>
            <a:endParaRPr kumimoji="1" lang="en-US" altLang="ja-JP" sz="1400" i="1" dirty="0">
              <a:solidFill>
                <a:srgbClr val="FF0000"/>
              </a:solidFill>
            </a:endParaRPr>
          </a:p>
          <a:p>
            <a:r>
              <a:rPr kumimoji="1" lang="ja-JP" altLang="en-US" sz="1400" dirty="0"/>
              <a:t>主幹事証券会社又は借入金融機関：</a:t>
            </a:r>
            <a:r>
              <a:rPr kumimoji="1" lang="ja-JP" altLang="en-US" sz="1400" i="1" dirty="0">
                <a:solidFill>
                  <a:srgbClr val="FF0000"/>
                </a:solidFill>
              </a:rPr>
              <a:t>●●銀行（未定等の事情があればその旨記載してください）</a:t>
            </a:r>
            <a:endParaRPr kumimoji="1" lang="en-US" altLang="ja-JP" sz="1400" i="1" dirty="0">
              <a:solidFill>
                <a:srgbClr val="FF0000"/>
              </a:solidFill>
            </a:endParaRPr>
          </a:p>
          <a:p>
            <a:r>
              <a:rPr lang="ja-JP" altLang="en-US" sz="1400" dirty="0"/>
              <a:t>年限</a:t>
            </a:r>
            <a:r>
              <a:rPr kumimoji="1" lang="ja-JP" altLang="en-US" sz="1400" dirty="0"/>
              <a:t>：</a:t>
            </a:r>
            <a:r>
              <a:rPr kumimoji="1" lang="ja-JP" altLang="en-US" sz="1400" i="1" dirty="0">
                <a:solidFill>
                  <a:srgbClr val="FF0000"/>
                </a:solidFill>
              </a:rPr>
              <a:t>○年</a:t>
            </a:r>
            <a:endParaRPr kumimoji="1" lang="en-US" altLang="ja-JP" sz="1400" i="1" dirty="0">
              <a:solidFill>
                <a:srgbClr val="FF0000"/>
              </a:solidFill>
            </a:endParaRPr>
          </a:p>
          <a:p>
            <a:r>
              <a:rPr lang="ja-JP" altLang="en-US" sz="1400" dirty="0"/>
              <a:t>発行</a:t>
            </a:r>
            <a:r>
              <a:rPr lang="en-US" altLang="ja-JP" sz="1400" dirty="0"/>
              <a:t>/</a:t>
            </a:r>
            <a:r>
              <a:rPr lang="ja-JP" altLang="en-US" sz="1400" dirty="0"/>
              <a:t>貸付契約予定日：</a:t>
            </a:r>
            <a:r>
              <a:rPr lang="ja-JP" altLang="en-US" sz="1400" i="1" dirty="0">
                <a:solidFill>
                  <a:srgbClr val="FF0000"/>
                </a:solidFill>
              </a:rPr>
              <a:t>○年△月■日</a:t>
            </a:r>
            <a:endParaRPr kumimoji="1" lang="en-US" altLang="ja-JP" sz="1400" i="1" dirty="0">
              <a:solidFill>
                <a:srgbClr val="FF0000"/>
              </a:solidFill>
            </a:endParaRPr>
          </a:p>
          <a:p>
            <a:r>
              <a:rPr lang="ja-JP" altLang="en-US" sz="1400" dirty="0"/>
              <a:t>適合性評価確認希望期限：</a:t>
            </a:r>
            <a:r>
              <a:rPr lang="ja-JP" altLang="en-US" sz="1400" i="1" dirty="0">
                <a:solidFill>
                  <a:srgbClr val="FF0000"/>
                </a:solidFill>
              </a:rPr>
              <a:t>○年△月■日</a:t>
            </a:r>
            <a:endParaRPr kumimoji="1" lang="en-US" altLang="ja-JP" sz="1400" dirty="0"/>
          </a:p>
          <a:p>
            <a:r>
              <a:rPr lang="ja-JP" altLang="en-US" sz="1400" dirty="0"/>
              <a:t>サステナビリティ・リンク・ボンド</a:t>
            </a:r>
            <a:r>
              <a:rPr lang="en-US" altLang="ja-JP" sz="1400" dirty="0"/>
              <a:t>/</a:t>
            </a:r>
            <a:r>
              <a:rPr lang="ja-JP" altLang="en-US" sz="1400" dirty="0"/>
              <a:t>ローンを選択した理由：</a:t>
            </a:r>
            <a:r>
              <a:rPr lang="ja-JP" altLang="en-US" sz="1400" i="1" dirty="0">
                <a:solidFill>
                  <a:srgbClr val="FF0000"/>
                </a:solidFill>
                <a:latin typeface="Century" panose="02040604050505020304" pitchFamily="18" charset="0"/>
              </a:rPr>
              <a:t>数行程度で分かりやすく端的に記載してください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a:t>
            </a:fld>
            <a:endParaRPr kumimoji="1" lang="ja-JP" altLang="en-US"/>
          </a:p>
        </p:txBody>
      </p:sp>
    </p:spTree>
    <p:extLst>
      <p:ext uri="{BB962C8B-B14F-4D97-AF65-F5344CB8AC3E}">
        <p14:creationId xmlns:p14="http://schemas.microsoft.com/office/powerpoint/2010/main" val="21704566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8.</a:t>
            </a:r>
            <a:r>
              <a:rPr lang="ja-JP" altLang="en-US" sz="2000" u="sng" dirty="0"/>
              <a:t>インパクトのモニタリング等</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インパクトのモニタリングプロセス、頻度等：</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40</a:t>
            </a:fld>
            <a:endParaRPr kumimoji="1" lang="ja-JP" altLang="en-US"/>
          </a:p>
        </p:txBody>
      </p:sp>
    </p:spTree>
    <p:extLst>
      <p:ext uri="{BB962C8B-B14F-4D97-AF65-F5344CB8AC3E}">
        <p14:creationId xmlns:p14="http://schemas.microsoft.com/office/powerpoint/2010/main" val="289958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9.</a:t>
            </a:r>
            <a:r>
              <a:rPr lang="ja-JP" altLang="en-US" sz="2000" u="sng" dirty="0"/>
              <a:t>応募案件のモデル性</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本件のモデル性（先進性、市場への追加性、波及効果）：</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分かりやすく記載してください。</a:t>
            </a:r>
            <a:endParaRPr lang="en-US" altLang="ja-JP" sz="1400" i="1" dirty="0">
              <a:solidFill>
                <a:srgbClr val="FF0000"/>
              </a:solidFill>
              <a:latin typeface="Century" panose="02040604050505020304" pitchFamily="18" charset="0"/>
            </a:endParaRPr>
          </a:p>
          <a:p>
            <a:endParaRPr lang="en-US" altLang="ja-JP" sz="1400" dirty="0"/>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41</a:t>
            </a:fld>
            <a:endParaRPr kumimoji="1" lang="ja-JP" altLang="en-US"/>
          </a:p>
        </p:txBody>
      </p:sp>
    </p:spTree>
    <p:extLst>
      <p:ext uri="{BB962C8B-B14F-4D97-AF65-F5344CB8AC3E}">
        <p14:creationId xmlns:p14="http://schemas.microsoft.com/office/powerpoint/2010/main" val="10528175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920793" y="4866061"/>
            <a:ext cx="6213372" cy="1050644"/>
          </a:xfrm>
          <a:ln>
            <a:solidFill>
              <a:schemeClr val="tx1"/>
            </a:solidFill>
          </a:ln>
        </p:spPr>
        <p:txBody>
          <a:bodyPr anchor="ctr">
            <a:normAutofit/>
          </a:bodyPr>
          <a:lstStyle/>
          <a:p>
            <a:pPr algn="l"/>
            <a:r>
              <a:rPr kumimoji="1" lang="ja-JP" altLang="en-US" sz="2000" dirty="0"/>
              <a:t>応募申請提出日：</a:t>
            </a:r>
            <a:endParaRPr kumimoji="1" lang="en-US" altLang="ja-JP" sz="2000" dirty="0"/>
          </a:p>
          <a:p>
            <a:pPr algn="l"/>
            <a:r>
              <a:rPr lang="ja-JP" altLang="en-US" sz="2000" dirty="0"/>
              <a:t>応募申請者名　：</a:t>
            </a:r>
            <a:endParaRPr kumimoji="1" lang="en-US" altLang="ja-JP" sz="2000" dirty="0"/>
          </a:p>
        </p:txBody>
      </p:sp>
      <p:sp>
        <p:nvSpPr>
          <p:cNvPr id="4" name="タイトル 2"/>
          <p:cNvSpPr txBox="1">
            <a:spLocks/>
          </p:cNvSpPr>
          <p:nvPr/>
        </p:nvSpPr>
        <p:spPr bwMode="auto">
          <a:xfrm>
            <a:off x="1183341" y="1051298"/>
            <a:ext cx="996875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buNone/>
            </a:pPr>
            <a:r>
              <a:rPr lang="ja-JP" altLang="ja-JP" sz="2400" b="1" dirty="0">
                <a:latin typeface="+mn-ea"/>
                <a:ea typeface="+mn-ea"/>
              </a:rPr>
              <a:t>令和</a:t>
            </a:r>
            <a:r>
              <a:rPr lang="en-US" altLang="ja-JP" sz="2400" b="1" dirty="0">
                <a:latin typeface="+mn-ea"/>
                <a:ea typeface="+mn-ea"/>
              </a:rPr>
              <a:t>4</a:t>
            </a:r>
            <a:r>
              <a:rPr lang="ja-JP" altLang="ja-JP" sz="2400" b="1" dirty="0">
                <a:latin typeface="+mn-ea"/>
                <a:ea typeface="+mn-ea"/>
              </a:rPr>
              <a:t>年度グリーンファイナンスモデル事例創出事業に係るモデル事例 </a:t>
            </a:r>
            <a:r>
              <a:rPr lang="ja-JP" altLang="ja-JP" sz="2400" b="1" u="sng" dirty="0">
                <a:latin typeface="+mn-ea"/>
                <a:ea typeface="+mn-ea"/>
              </a:rPr>
              <a:t>応募書類</a:t>
            </a:r>
            <a:r>
              <a:rPr lang="ja-JP" altLang="en-US" sz="2400" b="1" u="sng" dirty="0">
                <a:latin typeface="+mn-ea"/>
                <a:ea typeface="+mn-ea"/>
              </a:rPr>
              <a:t>：インパクトファイナンス・フレームワーク、</a:t>
            </a:r>
            <a:endParaRPr lang="en-US" altLang="ja-JP" sz="2400" b="1" u="sng" dirty="0">
              <a:latin typeface="+mn-ea"/>
              <a:ea typeface="+mn-ea"/>
            </a:endParaRPr>
          </a:p>
          <a:p>
            <a:pPr algn="ctr">
              <a:buNone/>
            </a:pPr>
            <a:r>
              <a:rPr lang="ja-JP" altLang="en-US" sz="2400" b="1" u="sng" dirty="0">
                <a:latin typeface="+mn-ea"/>
                <a:ea typeface="+mn-ea"/>
              </a:rPr>
              <a:t>サステナビリティリンクファイナンス・フレームワーク</a:t>
            </a:r>
            <a:endParaRPr lang="ja-JP" altLang="en-US" sz="2400" b="1" u="sng" dirty="0">
              <a:latin typeface="+mn-ea"/>
              <a:ea typeface="+mn-ea"/>
              <a:sym typeface="Calibri" panose="020F0502020204030204" pitchFamily="34" charset="0"/>
            </a:endParaRPr>
          </a:p>
        </p:txBody>
      </p:sp>
      <p:sp>
        <p:nvSpPr>
          <p:cNvPr id="5" name="テキスト ボックス 4"/>
          <p:cNvSpPr txBox="1"/>
          <p:nvPr/>
        </p:nvSpPr>
        <p:spPr>
          <a:xfrm>
            <a:off x="582707" y="322729"/>
            <a:ext cx="1909482" cy="369332"/>
          </a:xfrm>
          <a:prstGeom prst="rect">
            <a:avLst/>
          </a:prstGeom>
          <a:noFill/>
        </p:spPr>
        <p:txBody>
          <a:bodyPr wrap="square" rtlCol="0">
            <a:spAutoFit/>
          </a:bodyPr>
          <a:lstStyle/>
          <a:p>
            <a:pPr algn="ctr"/>
            <a:r>
              <a:rPr kumimoji="1" lang="ja-JP" altLang="en-US" dirty="0"/>
              <a:t>様式</a:t>
            </a:r>
            <a:r>
              <a:rPr kumimoji="1" lang="en-US" altLang="ja-JP" dirty="0"/>
              <a:t>2-4</a:t>
            </a:r>
            <a:endParaRPr kumimoji="1" lang="ja-JP" altLang="en-US" dirty="0"/>
          </a:p>
        </p:txBody>
      </p:sp>
      <p:sp>
        <p:nvSpPr>
          <p:cNvPr id="6" name="スライド番号プレースホルダー 5"/>
          <p:cNvSpPr>
            <a:spLocks noGrp="1"/>
          </p:cNvSpPr>
          <p:nvPr>
            <p:ph type="sldNum" sz="quarter" idx="12"/>
          </p:nvPr>
        </p:nvSpPr>
        <p:spPr/>
        <p:txBody>
          <a:bodyPr/>
          <a:lstStyle/>
          <a:p>
            <a:fld id="{15BA0E2D-7A6E-4859-B9B6-03FD3D99B36B}" type="slidenum">
              <a:rPr kumimoji="1" lang="ja-JP" altLang="en-US" smtClean="0"/>
              <a:t>42</a:t>
            </a:fld>
            <a:endParaRPr kumimoji="1" lang="ja-JP" altLang="en-US"/>
          </a:p>
        </p:txBody>
      </p:sp>
    </p:spTree>
    <p:extLst>
      <p:ext uri="{BB962C8B-B14F-4D97-AF65-F5344CB8AC3E}">
        <p14:creationId xmlns:p14="http://schemas.microsoft.com/office/powerpoint/2010/main" val="28346779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1.</a:t>
            </a:r>
            <a:r>
              <a:rPr lang="ja-JP" altLang="en-US" sz="2000" u="sng" dirty="0">
                <a:latin typeface="+mj-ea"/>
              </a:rPr>
              <a:t>応募者の概要</a:t>
            </a:r>
            <a:endParaRPr kumimoji="1"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名称： </a:t>
            </a:r>
            <a:r>
              <a:rPr lang="ja-JP" altLang="en-US" sz="1400" i="1" dirty="0">
                <a:solidFill>
                  <a:srgbClr val="FF0000"/>
                </a:solidFill>
              </a:rPr>
              <a:t>●●株式会社</a:t>
            </a:r>
            <a:endParaRPr kumimoji="1" lang="en-US" altLang="ja-JP" sz="1400" i="1" dirty="0">
              <a:solidFill>
                <a:srgbClr val="FF0000"/>
              </a:solidFill>
            </a:endParaRPr>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43</a:t>
            </a:fld>
            <a:endParaRPr kumimoji="1" lang="ja-JP" altLang="en-US"/>
          </a:p>
        </p:txBody>
      </p:sp>
      <p:sp>
        <p:nvSpPr>
          <p:cNvPr id="5" name="タイトル 1">
            <a:extLst>
              <a:ext uri="{FF2B5EF4-FFF2-40B4-BE49-F238E27FC236}">
                <a16:creationId xmlns:a16="http://schemas.microsoft.com/office/drawing/2014/main" id="{1FDB0AC5-BA8C-6637-C9DC-408572CF9DCB}"/>
              </a:ext>
            </a:extLst>
          </p:cNvPr>
          <p:cNvSpPr txBox="1">
            <a:spLocks/>
          </p:cNvSpPr>
          <p:nvPr/>
        </p:nvSpPr>
        <p:spPr>
          <a:xfrm>
            <a:off x="838200" y="1777915"/>
            <a:ext cx="10515600" cy="4048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000" b="1" u="sng" dirty="0">
                <a:latin typeface="+mn-ea"/>
                <a:ea typeface="+mn-ea"/>
              </a:rPr>
              <a:t>2.</a:t>
            </a:r>
            <a:r>
              <a:rPr lang="ja-JP" altLang="en-US" sz="2000" b="1" u="sng" dirty="0">
                <a:latin typeface="+mn-ea"/>
                <a:ea typeface="+mn-ea"/>
              </a:rPr>
              <a:t>応募案件の概要</a:t>
            </a:r>
            <a:r>
              <a:rPr lang="en-US" altLang="ja-JP" sz="2000" b="1" u="sng" dirty="0">
                <a:latin typeface="+mn-ea"/>
                <a:ea typeface="+mn-ea"/>
              </a:rPr>
              <a:t>(1)</a:t>
            </a:r>
            <a:endParaRPr lang="ja-JP" altLang="en-US" sz="2000" b="1" u="sng" dirty="0">
              <a:latin typeface="+mn-ea"/>
              <a:ea typeface="+mn-ea"/>
            </a:endParaRPr>
          </a:p>
        </p:txBody>
      </p:sp>
      <p:sp>
        <p:nvSpPr>
          <p:cNvPr id="6" name="コンテンツ プレースホルダー 2">
            <a:extLst>
              <a:ext uri="{FF2B5EF4-FFF2-40B4-BE49-F238E27FC236}">
                <a16:creationId xmlns:a16="http://schemas.microsoft.com/office/drawing/2014/main" id="{55F28A55-235D-F99F-8826-FC55246619C8}"/>
              </a:ext>
            </a:extLst>
          </p:cNvPr>
          <p:cNvSpPr txBox="1">
            <a:spLocks/>
          </p:cNvSpPr>
          <p:nvPr/>
        </p:nvSpPr>
        <p:spPr>
          <a:xfrm>
            <a:off x="838200" y="2440400"/>
            <a:ext cx="10515600" cy="3736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400"/>
              <a:t>サステナブルファイナンスの種類：</a:t>
            </a:r>
            <a:r>
              <a:rPr lang="en-US" altLang="ja-JP" sz="1400" i="1">
                <a:solidFill>
                  <a:srgbClr val="FF0000"/>
                </a:solidFill>
              </a:rPr>
              <a:t>PIF/SLL/SLB</a:t>
            </a:r>
          </a:p>
          <a:p>
            <a:r>
              <a:rPr lang="ja-JP" altLang="en-US" sz="1400"/>
              <a:t>適合性評価確認希望期限：</a:t>
            </a:r>
            <a:r>
              <a:rPr lang="ja-JP" altLang="en-US" sz="1400" i="1">
                <a:solidFill>
                  <a:srgbClr val="FF0000"/>
                </a:solidFill>
              </a:rPr>
              <a:t>○年△月■日</a:t>
            </a:r>
            <a:endParaRPr lang="en-US" altLang="ja-JP" sz="1400"/>
          </a:p>
          <a:p>
            <a:endParaRPr lang="ja-JP" altLang="en-US" dirty="0"/>
          </a:p>
        </p:txBody>
      </p:sp>
    </p:spTree>
    <p:extLst>
      <p:ext uri="{BB962C8B-B14F-4D97-AF65-F5344CB8AC3E}">
        <p14:creationId xmlns:p14="http://schemas.microsoft.com/office/powerpoint/2010/main" val="8761281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2.</a:t>
            </a:r>
            <a:r>
              <a:rPr lang="ja-JP" altLang="en-US" sz="2000" u="sng" dirty="0"/>
              <a:t>応募案件の概要</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評価対象フレームワークの概要：</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44</a:t>
            </a:fld>
            <a:endParaRPr kumimoji="1" lang="ja-JP" altLang="en-US"/>
          </a:p>
        </p:txBody>
      </p:sp>
    </p:spTree>
    <p:extLst>
      <p:ext uri="{BB962C8B-B14F-4D97-AF65-F5344CB8AC3E}">
        <p14:creationId xmlns:p14="http://schemas.microsoft.com/office/powerpoint/2010/main" val="30032829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2.</a:t>
            </a:r>
            <a:r>
              <a:rPr lang="ja-JP" altLang="en-US" sz="2000" u="sng" dirty="0"/>
              <a:t>応募案件の概要</a:t>
            </a:r>
            <a:r>
              <a:rPr lang="en-US" altLang="ja-JP" sz="2000" u="sng" dirty="0"/>
              <a:t>(3)</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評価対象フレームワークが準拠する原則類：</a:t>
            </a:r>
            <a:r>
              <a:rPr lang="en-US" altLang="ja-JP" sz="1400" i="1" dirty="0">
                <a:solidFill>
                  <a:srgbClr val="FF0000"/>
                </a:solidFill>
              </a:rPr>
              <a:t>SLLP</a:t>
            </a:r>
            <a:r>
              <a:rPr lang="ja-JP" altLang="en-US" sz="1400" i="1" dirty="0" err="1">
                <a:solidFill>
                  <a:srgbClr val="FF0000"/>
                </a:solidFill>
              </a:rPr>
              <a:t>、</a:t>
            </a:r>
            <a:r>
              <a:rPr lang="ja-JP" altLang="en-US" sz="1400" i="1" dirty="0">
                <a:solidFill>
                  <a:srgbClr val="FF0000"/>
                </a:solidFill>
              </a:rPr>
              <a:t>○○</a:t>
            </a:r>
            <a:endParaRPr lang="en-US" altLang="ja-JP" sz="1400" i="1" dirty="0">
              <a:solidFill>
                <a:srgbClr val="FF0000"/>
              </a:solidFill>
            </a:endParaRPr>
          </a:p>
          <a:p>
            <a:r>
              <a:rPr lang="ja-JP" altLang="en-US" sz="1400" dirty="0"/>
              <a:t>評価対象フレームワークの体制図（イメージ） ：</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dirty="0"/>
          </a:p>
          <a:p>
            <a:pPr marL="0" indent="0">
              <a:buNone/>
            </a:pP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45</a:t>
            </a:fld>
            <a:endParaRPr kumimoji="1" lang="ja-JP" altLang="en-US"/>
          </a:p>
        </p:txBody>
      </p:sp>
    </p:spTree>
    <p:extLst>
      <p:ext uri="{BB962C8B-B14F-4D97-AF65-F5344CB8AC3E}">
        <p14:creationId xmlns:p14="http://schemas.microsoft.com/office/powerpoint/2010/main" val="32492944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3.</a:t>
            </a:r>
            <a:r>
              <a:rPr lang="ja-JP" altLang="en-US" sz="2000" u="sng" dirty="0"/>
              <a:t>応募案件のインパクト</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評価対象フレームワークを使うことによる利点（効率性、市場へのメッセージ性・波及性、内部管理の高度化等）：</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46</a:t>
            </a:fld>
            <a:endParaRPr kumimoji="1" lang="ja-JP" altLang="en-US"/>
          </a:p>
        </p:txBody>
      </p:sp>
    </p:spTree>
    <p:extLst>
      <p:ext uri="{BB962C8B-B14F-4D97-AF65-F5344CB8AC3E}">
        <p14:creationId xmlns:p14="http://schemas.microsoft.com/office/powerpoint/2010/main" val="21595375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4.</a:t>
            </a:r>
            <a:r>
              <a:rPr lang="ja-JP" altLang="en-US" sz="2000" u="sng" dirty="0"/>
              <a:t>インパクト評価</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環境面におけるインパクトを適切に把握・管理する評価軸：</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47</a:t>
            </a:fld>
            <a:endParaRPr kumimoji="1" lang="ja-JP" altLang="en-US"/>
          </a:p>
        </p:txBody>
      </p:sp>
    </p:spTree>
    <p:extLst>
      <p:ext uri="{BB962C8B-B14F-4D97-AF65-F5344CB8AC3E}">
        <p14:creationId xmlns:p14="http://schemas.microsoft.com/office/powerpoint/2010/main" val="38033123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5.</a:t>
            </a:r>
            <a:r>
              <a:rPr lang="ja-JP" altLang="en-US" sz="2000" u="sng" dirty="0"/>
              <a:t>応募案件のモデル性</a:t>
            </a:r>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本件のモデル性（先進性、市場への追加性、波及効果）：</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分かりやすく記載してください。</a:t>
            </a:r>
            <a:endParaRPr lang="en-US" altLang="ja-JP" sz="1400" i="1" dirty="0">
              <a:solidFill>
                <a:srgbClr val="FF0000"/>
              </a:solidFill>
              <a:latin typeface="Century" panose="02040604050505020304" pitchFamily="18" charset="0"/>
            </a:endParaRPr>
          </a:p>
          <a:p>
            <a:endParaRPr lang="en-US" altLang="ja-JP" sz="1400" dirty="0"/>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48</a:t>
            </a:fld>
            <a:endParaRPr kumimoji="1" lang="ja-JP" altLang="en-US"/>
          </a:p>
        </p:txBody>
      </p:sp>
    </p:spTree>
    <p:extLst>
      <p:ext uri="{BB962C8B-B14F-4D97-AF65-F5344CB8AC3E}">
        <p14:creationId xmlns:p14="http://schemas.microsoft.com/office/powerpoint/2010/main" val="1932249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3.</a:t>
            </a:r>
            <a:r>
              <a:rPr lang="ja-JP" altLang="en-US" sz="2000" u="sng" dirty="0">
                <a:latin typeface="+mj-ea"/>
              </a:rPr>
              <a:t>応募者の戦略</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企業理念：</a:t>
            </a:r>
            <a:r>
              <a:rPr lang="ja-JP" altLang="en-US" sz="1400" i="1" dirty="0">
                <a:solidFill>
                  <a:srgbClr val="FF0000"/>
                </a:solidFill>
                <a:latin typeface="Century" panose="02040604050505020304" pitchFamily="18" charset="0"/>
              </a:rPr>
              <a:t>数行程度で分かりやすく端的に記載してください</a:t>
            </a:r>
            <a:endParaRPr lang="en-US" altLang="ja-JP" sz="1400" i="1" dirty="0">
              <a:solidFill>
                <a:srgbClr val="FF0000"/>
              </a:solidFill>
              <a:latin typeface="Century" panose="02040604050505020304" pitchFamily="18" charset="0"/>
            </a:endParaRPr>
          </a:p>
          <a:p>
            <a:r>
              <a:rPr lang="ja-JP" altLang="en-US" sz="1400" dirty="0"/>
              <a:t>長期ビジョン及び</a:t>
            </a:r>
            <a:r>
              <a:rPr lang="en-US" altLang="ja-JP" sz="1400" dirty="0"/>
              <a:t>/</a:t>
            </a:r>
            <a:r>
              <a:rPr lang="ja-JP" altLang="en-US" sz="1400" dirty="0"/>
              <a:t>又は中期経営計画等、企業の中長期的な経営戦略の概要：</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5</a:t>
            </a:fld>
            <a:endParaRPr kumimoji="1" lang="ja-JP" altLang="en-US"/>
          </a:p>
        </p:txBody>
      </p:sp>
    </p:spTree>
    <p:extLst>
      <p:ext uri="{BB962C8B-B14F-4D97-AF65-F5344CB8AC3E}">
        <p14:creationId xmlns:p14="http://schemas.microsoft.com/office/powerpoint/2010/main" val="189156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3.</a:t>
            </a:r>
            <a:r>
              <a:rPr lang="ja-JP" altLang="en-US" sz="2000" u="sng" dirty="0">
                <a:latin typeface="+mj-ea"/>
              </a:rPr>
              <a:t>応募者の戦略</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サステナビリティ方針・サステナビリティ戦略におけるマテリアリティの概要：</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6</a:t>
            </a:fld>
            <a:endParaRPr kumimoji="1" lang="ja-JP" altLang="en-US"/>
          </a:p>
        </p:txBody>
      </p:sp>
    </p:spTree>
    <p:extLst>
      <p:ext uri="{BB962C8B-B14F-4D97-AF65-F5344CB8AC3E}">
        <p14:creationId xmlns:p14="http://schemas.microsoft.com/office/powerpoint/2010/main" val="2232056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4.KPI/SPTs</a:t>
            </a:r>
            <a:r>
              <a:rPr lang="ja-JP" altLang="en-US" sz="2000" u="sng" dirty="0"/>
              <a:t>の設定</a:t>
            </a:r>
            <a:r>
              <a:rPr lang="en-US" altLang="ja-JP" sz="2000" u="sng" dirty="0"/>
              <a:t>(1)</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設定する</a:t>
            </a:r>
            <a:r>
              <a:rPr lang="en-US" altLang="ja-JP" sz="1400" dirty="0"/>
              <a:t>KPI/SPTs</a:t>
            </a:r>
            <a:r>
              <a:rPr lang="ja-JP" altLang="en-US" sz="1400" dirty="0"/>
              <a:t>の内容：</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分かりやすく端的に記載してください。どの</a:t>
            </a:r>
            <a:r>
              <a:rPr lang="en-US" altLang="ja-JP" sz="1400" i="1" dirty="0">
                <a:solidFill>
                  <a:srgbClr val="FF0000"/>
                </a:solidFill>
                <a:latin typeface="Century" panose="02040604050505020304" pitchFamily="18" charset="0"/>
              </a:rPr>
              <a:t>KPI</a:t>
            </a:r>
            <a:r>
              <a:rPr lang="ja-JP" altLang="en-US" sz="1400" i="1" dirty="0">
                <a:solidFill>
                  <a:srgbClr val="FF0000"/>
                </a:solidFill>
                <a:latin typeface="Century" panose="02040604050505020304" pitchFamily="18" charset="0"/>
              </a:rPr>
              <a:t>がどの</a:t>
            </a:r>
            <a:r>
              <a:rPr lang="en-US" altLang="ja-JP" sz="1400" i="1" dirty="0">
                <a:solidFill>
                  <a:srgbClr val="FF0000"/>
                </a:solidFill>
                <a:latin typeface="Century" panose="02040604050505020304" pitchFamily="18" charset="0"/>
              </a:rPr>
              <a:t>SPTs</a:t>
            </a:r>
            <a:r>
              <a:rPr lang="ja-JP" altLang="en-US" sz="1400" i="1" dirty="0">
                <a:solidFill>
                  <a:srgbClr val="FF0000"/>
                </a:solidFill>
                <a:latin typeface="Century" panose="02040604050505020304" pitchFamily="18" charset="0"/>
              </a:rPr>
              <a:t>に対応するのかわかるように記載してください。</a:t>
            </a:r>
            <a:endParaRPr lang="en-US" altLang="ja-JP" sz="1400" i="1" dirty="0">
              <a:solidFill>
                <a:srgbClr val="FF0000"/>
              </a:solidFill>
              <a:latin typeface="Century" panose="02040604050505020304" pitchFamily="18" charset="0"/>
            </a:endParaRPr>
          </a:p>
          <a:p>
            <a:r>
              <a:rPr lang="ja-JP" altLang="en-US" sz="1400" dirty="0"/>
              <a:t>上記</a:t>
            </a:r>
            <a:r>
              <a:rPr lang="en-US" altLang="ja-JP" sz="1400" dirty="0"/>
              <a:t>KPI/SPTs</a:t>
            </a:r>
            <a:r>
              <a:rPr lang="ja-JP" altLang="en-US" sz="1400" dirty="0"/>
              <a:t>が応募者のビジネス上のコア指標である理由：</a:t>
            </a:r>
            <a:r>
              <a:rPr lang="ja-JP" altLang="en-US" sz="1400" i="1" dirty="0">
                <a:solidFill>
                  <a:srgbClr val="FF0000"/>
                </a:solidFill>
              </a:rPr>
              <a:t>数行程度で</a:t>
            </a:r>
            <a:r>
              <a:rPr lang="ja-JP" altLang="en-US" sz="1400" i="1" dirty="0">
                <a:solidFill>
                  <a:srgbClr val="FF0000"/>
                </a:solidFill>
                <a:latin typeface="Century" panose="02040604050505020304" pitchFamily="18" charset="0"/>
              </a:rPr>
              <a:t>分かりやすく端的に記載してください。別紙による説明でも可とします。</a:t>
            </a: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7</a:t>
            </a:fld>
            <a:endParaRPr kumimoji="1" lang="ja-JP" altLang="en-US"/>
          </a:p>
        </p:txBody>
      </p:sp>
    </p:spTree>
    <p:extLst>
      <p:ext uri="{BB962C8B-B14F-4D97-AF65-F5344CB8AC3E}">
        <p14:creationId xmlns:p14="http://schemas.microsoft.com/office/powerpoint/2010/main" val="2731431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4.KPI/SPTs</a:t>
            </a:r>
            <a:r>
              <a:rPr lang="ja-JP" altLang="en-US" sz="2000" u="sng" dirty="0"/>
              <a:t>の設定</a:t>
            </a:r>
            <a:r>
              <a:rPr lang="en-US" altLang="ja-JP" sz="2000" u="sng" dirty="0"/>
              <a:t>(2)</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ja-JP" altLang="en-US" sz="1400" dirty="0"/>
              <a:t>選定した</a:t>
            </a:r>
            <a:r>
              <a:rPr lang="en-US" altLang="ja-JP" sz="1400" dirty="0"/>
              <a:t>KPI</a:t>
            </a:r>
            <a:r>
              <a:rPr lang="ja-JP" altLang="en-US" sz="1400" dirty="0"/>
              <a:t>の有意義性に係る応募者の見解：</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分かりやすく端的に記載してください。具体的には、応募者の経営戦略等で重視されている目標と</a:t>
            </a:r>
            <a:r>
              <a:rPr lang="en-US" altLang="ja-JP" sz="1400" i="1" dirty="0">
                <a:solidFill>
                  <a:srgbClr val="FF0000"/>
                </a:solidFill>
                <a:latin typeface="Century" panose="02040604050505020304" pitchFamily="18" charset="0"/>
              </a:rPr>
              <a:t>KPI</a:t>
            </a:r>
            <a:r>
              <a:rPr lang="ja-JP" altLang="en-US" sz="1400" i="1" dirty="0">
                <a:solidFill>
                  <a:srgbClr val="FF0000"/>
                </a:solidFill>
                <a:latin typeface="Century" panose="02040604050505020304" pitchFamily="18" charset="0"/>
              </a:rPr>
              <a:t>のうち、特に応募者の将来的な企業価値向上に重要な指標か、重要な指標は</a:t>
            </a:r>
            <a:r>
              <a:rPr lang="en-US" altLang="ja-JP" sz="1400" i="1" dirty="0">
                <a:solidFill>
                  <a:srgbClr val="FF0000"/>
                </a:solidFill>
                <a:latin typeface="Century" panose="02040604050505020304" pitchFamily="18" charset="0"/>
              </a:rPr>
              <a:t>SDGs</a:t>
            </a:r>
            <a:r>
              <a:rPr lang="ja-JP" altLang="en-US" sz="1400" i="1" dirty="0">
                <a:solidFill>
                  <a:srgbClr val="FF0000"/>
                </a:solidFill>
                <a:latin typeface="Century" panose="02040604050505020304" pitchFamily="18" charset="0"/>
              </a:rPr>
              <a:t>が定めた</a:t>
            </a:r>
            <a:r>
              <a:rPr lang="en-US" altLang="ja-JP" sz="1400" i="1" dirty="0">
                <a:solidFill>
                  <a:srgbClr val="FF0000"/>
                </a:solidFill>
                <a:latin typeface="Century" panose="02040604050505020304" pitchFamily="18" charset="0"/>
              </a:rPr>
              <a:t>17</a:t>
            </a:r>
            <a:r>
              <a:rPr lang="ja-JP" altLang="en-US" sz="1400" i="1" dirty="0">
                <a:solidFill>
                  <a:srgbClr val="FF0000"/>
                </a:solidFill>
                <a:latin typeface="Century" panose="02040604050505020304" pitchFamily="18" charset="0"/>
              </a:rPr>
              <a:t>の目標（</a:t>
            </a:r>
            <a:r>
              <a:rPr lang="en-US" altLang="ja-JP" sz="1400" i="1" dirty="0">
                <a:solidFill>
                  <a:srgbClr val="FF0000"/>
                </a:solidFill>
                <a:latin typeface="Century" panose="02040604050505020304" pitchFamily="18" charset="0"/>
              </a:rPr>
              <a:t>169</a:t>
            </a:r>
            <a:r>
              <a:rPr lang="ja-JP" altLang="en-US" sz="1400" i="1" dirty="0">
                <a:solidFill>
                  <a:srgbClr val="FF0000"/>
                </a:solidFill>
                <a:latin typeface="Century" panose="02040604050505020304" pitchFamily="18" charset="0"/>
              </a:rPr>
              <a:t>のターゲット）のいずれかに資する内容か、応募者が当該目標達成に向けた取り組みを行うことが、対象地域における環境・社会面にどのようなプラスのインパクトをもたらすか、といった内容を盛り込んでください。</a:t>
            </a:r>
          </a:p>
          <a:p>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8</a:t>
            </a:fld>
            <a:endParaRPr kumimoji="1" lang="ja-JP" altLang="en-US"/>
          </a:p>
        </p:txBody>
      </p:sp>
    </p:spTree>
    <p:extLst>
      <p:ext uri="{BB962C8B-B14F-4D97-AF65-F5344CB8AC3E}">
        <p14:creationId xmlns:p14="http://schemas.microsoft.com/office/powerpoint/2010/main" val="3328520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0AC5-BA8C-6637-C9DC-408572CF9DCB}"/>
              </a:ext>
            </a:extLst>
          </p:cNvPr>
          <p:cNvSpPr>
            <a:spLocks noGrp="1"/>
          </p:cNvSpPr>
          <p:nvPr>
            <p:ph type="title"/>
          </p:nvPr>
        </p:nvSpPr>
        <p:spPr>
          <a:xfrm>
            <a:off x="838200" y="365126"/>
            <a:ext cx="10515600" cy="557984"/>
          </a:xfrm>
        </p:spPr>
        <p:txBody>
          <a:bodyPr>
            <a:normAutofit/>
          </a:bodyPr>
          <a:lstStyle/>
          <a:p>
            <a:r>
              <a:rPr lang="en-US" altLang="ja-JP" sz="2000" u="sng" dirty="0"/>
              <a:t>4.KPI/SPTs</a:t>
            </a:r>
            <a:r>
              <a:rPr lang="ja-JP" altLang="en-US" sz="2000" u="sng" dirty="0"/>
              <a:t>の設定</a:t>
            </a:r>
            <a:r>
              <a:rPr lang="en-US" altLang="ja-JP" sz="2000" u="sng" dirty="0"/>
              <a:t>(3)</a:t>
            </a:r>
            <a:endParaRPr lang="ja-JP" altLang="en-US" sz="2000" u="sng" dirty="0"/>
          </a:p>
        </p:txBody>
      </p:sp>
      <p:sp>
        <p:nvSpPr>
          <p:cNvPr id="3" name="コンテンツ プレースホルダー 2">
            <a:extLst>
              <a:ext uri="{FF2B5EF4-FFF2-40B4-BE49-F238E27FC236}">
                <a16:creationId xmlns:a16="http://schemas.microsoft.com/office/drawing/2014/main" id="{55F28A55-235D-F99F-8826-FC55246619C8}"/>
              </a:ext>
            </a:extLst>
          </p:cNvPr>
          <p:cNvSpPr>
            <a:spLocks noGrp="1"/>
          </p:cNvSpPr>
          <p:nvPr>
            <p:ph idx="1"/>
          </p:nvPr>
        </p:nvSpPr>
        <p:spPr>
          <a:xfrm>
            <a:off x="838200" y="1027611"/>
            <a:ext cx="10515600" cy="5149352"/>
          </a:xfrm>
        </p:spPr>
        <p:txBody>
          <a:bodyPr/>
          <a:lstStyle/>
          <a:p>
            <a:r>
              <a:rPr lang="en-US" altLang="ja-JP" sz="1400" dirty="0"/>
              <a:t>SPTs</a:t>
            </a:r>
            <a:r>
              <a:rPr lang="ja-JP" altLang="en-US" sz="1400" dirty="0"/>
              <a:t>の設定方法が原則で求められる要件を満たしているかに係る応募者の見解：</a:t>
            </a:r>
            <a:r>
              <a:rPr lang="ja-JP" altLang="en-US" sz="1400" i="1" dirty="0">
                <a:solidFill>
                  <a:srgbClr val="FF0000"/>
                </a:solidFill>
              </a:rPr>
              <a:t>このスライドに収まる範囲で</a:t>
            </a:r>
            <a:r>
              <a:rPr lang="ja-JP" altLang="en-US" sz="1400" i="1" dirty="0">
                <a:solidFill>
                  <a:srgbClr val="FF0000"/>
                </a:solidFill>
                <a:latin typeface="Century" panose="02040604050505020304" pitchFamily="18" charset="0"/>
              </a:rPr>
              <a:t>分かりやすく端的に記載してください。</a:t>
            </a:r>
            <a:endParaRPr lang="en-US" altLang="ja-JP" sz="1400" i="1" dirty="0">
              <a:solidFill>
                <a:srgbClr val="FF0000"/>
              </a:solidFill>
              <a:latin typeface="Century" panose="02040604050505020304" pitchFamily="18" charset="0"/>
            </a:endParaRPr>
          </a:p>
          <a:p>
            <a:pPr marL="0" indent="0">
              <a:buNone/>
            </a:pPr>
            <a:endParaRPr lang="en-US" altLang="ja-JP" sz="1400" i="1" dirty="0">
              <a:solidFill>
                <a:srgbClr val="FF0000"/>
              </a:solidFill>
              <a:latin typeface="Century" panose="02040604050505020304" pitchFamily="18" charset="0"/>
            </a:endParaRPr>
          </a:p>
          <a:p>
            <a:endParaRPr kumimoji="1" lang="en-US" altLang="ja-JP" sz="1400" dirty="0"/>
          </a:p>
          <a:p>
            <a:pPr marL="0" indent="0">
              <a:buNone/>
            </a:pPr>
            <a:endParaRPr kumimoji="1" lang="en-US" altLang="ja-JP" sz="1400" dirty="0"/>
          </a:p>
          <a:p>
            <a:endParaRPr kumimoji="1" lang="ja-JP" altLang="en-US" dirty="0"/>
          </a:p>
        </p:txBody>
      </p:sp>
      <p:sp>
        <p:nvSpPr>
          <p:cNvPr id="4" name="スライド番号プレースホルダー 3">
            <a:extLst>
              <a:ext uri="{FF2B5EF4-FFF2-40B4-BE49-F238E27FC236}">
                <a16:creationId xmlns:a16="http://schemas.microsoft.com/office/drawing/2014/main" id="{7701C466-16CA-600C-C442-E99D74DDEAD5}"/>
              </a:ext>
            </a:extLst>
          </p:cNvPr>
          <p:cNvSpPr>
            <a:spLocks noGrp="1"/>
          </p:cNvSpPr>
          <p:nvPr>
            <p:ph type="sldNum" sz="quarter" idx="12"/>
          </p:nvPr>
        </p:nvSpPr>
        <p:spPr/>
        <p:txBody>
          <a:bodyPr/>
          <a:lstStyle/>
          <a:p>
            <a:fld id="{15BA0E2D-7A6E-4859-B9B6-03FD3D99B36B}" type="slidenum">
              <a:rPr kumimoji="1" lang="ja-JP" altLang="en-US" smtClean="0"/>
              <a:t>9</a:t>
            </a:fld>
            <a:endParaRPr kumimoji="1" lang="ja-JP" altLang="en-US"/>
          </a:p>
        </p:txBody>
      </p:sp>
    </p:spTree>
    <p:extLst>
      <p:ext uri="{BB962C8B-B14F-4D97-AF65-F5344CB8AC3E}">
        <p14:creationId xmlns:p14="http://schemas.microsoft.com/office/powerpoint/2010/main" val="37909984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2650</Words>
  <PresentationFormat>ワイド画面</PresentationFormat>
  <Paragraphs>315</Paragraphs>
  <Slides>48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48</vt:i4>
      </vt:variant>
    </vt:vector>
  </HeadingPairs>
  <TitlesOfParts>
    <vt:vector size="53" baseType="lpstr">
      <vt:lpstr>游ゴシック</vt:lpstr>
      <vt:lpstr>游ゴシック Light</vt:lpstr>
      <vt:lpstr>Arial</vt:lpstr>
      <vt:lpstr>Century</vt:lpstr>
      <vt:lpstr>Office テーマ</vt:lpstr>
      <vt:lpstr>PowerPoint プレゼンテーション</vt:lpstr>
      <vt:lpstr>PowerPoint プレゼンテーション</vt:lpstr>
      <vt:lpstr>1.借入人/発行者の概要</vt:lpstr>
      <vt:lpstr>2.応募案件の概要</vt:lpstr>
      <vt:lpstr>3.応募者の戦略(1)</vt:lpstr>
      <vt:lpstr>3.応募者の戦略(2)</vt:lpstr>
      <vt:lpstr>4.KPI/SPTsの設定(1)</vt:lpstr>
      <vt:lpstr>4.KPI/SPTsの設定(2)</vt:lpstr>
      <vt:lpstr>4.KPI/SPTsの設定(3)</vt:lpstr>
      <vt:lpstr>5.債権又はローンの特性/レポーティング</vt:lpstr>
      <vt:lpstr>6.検証</vt:lpstr>
      <vt:lpstr>7.アプローチする望ましい事項</vt:lpstr>
      <vt:lpstr>8.応募案件のモデル性</vt:lpstr>
      <vt:lpstr>PowerPoint プレゼンテーション</vt:lpstr>
      <vt:lpstr>1.貸付金融機関/借入人の概要</vt:lpstr>
      <vt:lpstr>2.応募案件の概要</vt:lpstr>
      <vt:lpstr>3.応募者（金融機関）の戦略</vt:lpstr>
      <vt:lpstr>4.借入人の戦略(1)</vt:lpstr>
      <vt:lpstr>4.借入人の戦略(2)</vt:lpstr>
      <vt:lpstr>5.インパクト特定に係る前提事項(1)</vt:lpstr>
      <vt:lpstr>5.インパクト特定に係る前提事項(2)</vt:lpstr>
      <vt:lpstr>6. 包括的インパクト分析とインパクトの特定</vt:lpstr>
      <vt:lpstr>7.インパクトの事前評価</vt:lpstr>
      <vt:lpstr>8.インパクトのモニタリング・評価体制図・情報開示（金融機関）(1)</vt:lpstr>
      <vt:lpstr>8.インパクトのモニタリング・評価体制図・情報開示（金融機関）(2)</vt:lpstr>
      <vt:lpstr>9.インパクトのモニタリング・評価体制図・情報開示（借入人）(1)</vt:lpstr>
      <vt:lpstr>9.インパクトのモニタリング・評価体制図・情報開示（借入人）(2)</vt:lpstr>
      <vt:lpstr>10.応募案件のモデル性</vt:lpstr>
      <vt:lpstr>PowerPoint プレゼンテーション</vt:lpstr>
      <vt:lpstr>1.ファンドの概要</vt:lpstr>
      <vt:lpstr>2.応募案件の概要(1)</vt:lpstr>
      <vt:lpstr>2.応募案件の概要(2)</vt:lpstr>
      <vt:lpstr>3.応募者の戦略</vt:lpstr>
      <vt:lpstr>4.インパクト管理</vt:lpstr>
      <vt:lpstr>5.アレンジャーの役割</vt:lpstr>
      <vt:lpstr>6. 包括的インパクト分析とインパクトの特定</vt:lpstr>
      <vt:lpstr>7.インパクトの事前評価(1)</vt:lpstr>
      <vt:lpstr>7.インパクトの事前評価(2)</vt:lpstr>
      <vt:lpstr>8.インパクトのモニタリング等(1)</vt:lpstr>
      <vt:lpstr>8.インパクトのモニタリング等(2)</vt:lpstr>
      <vt:lpstr>9.応募案件のモデル性</vt:lpstr>
      <vt:lpstr>PowerPoint プレゼンテーション</vt:lpstr>
      <vt:lpstr>1.応募者の概要</vt:lpstr>
      <vt:lpstr>2.応募案件の概要(2)</vt:lpstr>
      <vt:lpstr>2.応募案件の概要(3)</vt:lpstr>
      <vt:lpstr>3.応募案件のインパクト</vt:lpstr>
      <vt:lpstr>4.インパクト評価</vt:lpstr>
      <vt:lpstr>5.応募案件のモデル性</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