
<file path=[Content_Types].xml><?xml version="1.0" encoding="utf-8"?>
<Types xmlns="http://schemas.openxmlformats.org/package/2006/content-types">
  <Default ContentType="application/vnd.openxmlformats-officedocument.oleObject" Extension="bin"/>
  <Default ContentType="image/x-emf" Extension="emf"/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5"/>
  </p:notesMasterIdLst>
  <p:sldIdLst>
    <p:sldId id="1521" r:id="rId2"/>
    <p:sldId id="1522" r:id="rId3"/>
    <p:sldId id="1524" r:id="rId4"/>
  </p:sldIdLst>
  <p:sldSz cx="9906000" cy="6858000" type="A4"/>
  <p:notesSz cx="6807200" cy="9939338"/>
  <p:custDataLst>
    <p:tags r:id="rId6"/>
  </p:custDataLst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山 貴俊" initials="新山" lastIdx="1" clrIdx="0">
    <p:extLst>
      <p:ext uri="{19B8F6BF-5375-455C-9EA6-DF929625EA0E}">
        <p15:presenceInfo xmlns:p15="http://schemas.microsoft.com/office/powerpoint/2012/main" userId="S::NIIYAM01@moe.go.jp::49323f4e-8c13-4be4-b97f-448439a34ef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C89"/>
    <a:srgbClr val="FFFFFF"/>
    <a:srgbClr val="D7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3784" autoAdjust="0"/>
  </p:normalViewPr>
  <p:slideViewPr>
    <p:cSldViewPr snapToGrid="0" showGuides="1">
      <p:cViewPr varScale="1">
        <p:scale>
          <a:sx n="67" d="100"/>
          <a:sy n="67" d="100"/>
        </p:scale>
        <p:origin x="1128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notesMasters/notesMaster1.xml" Type="http://schemas.openxmlformats.org/officeDocument/2006/relationships/notesMaster"/><Relationship Id="rId6" Target="tags/tag1.xml" Type="http://schemas.openxmlformats.org/officeDocument/2006/relationships/tags"/><Relationship Id="rId7" Target="commentAuthors.xml" Type="http://schemas.openxmlformats.org/officeDocument/2006/relationships/commentAuthor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3A366-18D8-487E-BA3E-3E48B2E60B5E}" type="datetimeFigureOut">
              <a:rPr kumimoji="1" lang="en-US" smtClean="0"/>
              <a:t>6/27/2022</a:t>
            </a:fld>
            <a:endParaRPr kumimoji="1" 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87251-69ED-4350-BB0B-12262A29A328}" type="slidenum">
              <a:rPr kumimoji="1" lang="en-US" smtClean="0"/>
              <a:t>‹#›</a:t>
            </a:fld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421225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_rels/notesSlide3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6150" y="1222375"/>
            <a:ext cx="4773613" cy="3306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2782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6150" y="1222375"/>
            <a:ext cx="4773613" cy="3306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774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46150" y="1222375"/>
            <a:ext cx="4773613" cy="33067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7257027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2.jpg" Type="http://schemas.openxmlformats.org/officeDocument/2006/relationships/image"/><Relationship Id="rId3" Target="../media/image3.png" Type="http://schemas.openxmlformats.org/officeDocument/2006/relationships/image"/><Relationship Id="rId4" Target="../media/image4.pn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Relationship Id="rId7" Target="../media/image7.jpeg" Type="http://schemas.openxmlformats.org/officeDocument/2006/relationships/image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8.jpeg" Type="http://schemas.openxmlformats.org/officeDocument/2006/relationships/image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8.jpeg" Type="http://schemas.openxmlformats.org/officeDocument/2006/relationships/image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8.jpeg" Type="http://schemas.openxmlformats.org/officeDocument/2006/relationships/image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9.jpeg" Type="http://schemas.openxmlformats.org/officeDocument/2006/relationships/image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10.png" Type="http://schemas.openxmlformats.org/officeDocument/2006/relationships/image"/><Relationship Id="rId3" Target="../media/image11.svg" Type="http://schemas.openxmlformats.org/officeDocument/2006/relationships/image"/><Relationship Id="rId4" Target="../media/image12.png" Type="http://schemas.openxmlformats.org/officeDocument/2006/relationships/image"/><Relationship Id="rId5" Target="../media/image13.svg" Type="http://schemas.openxmlformats.org/officeDocument/2006/relationships/image"/><Relationship Id="rId6" Target="../media/image14.jpeg" Type="http://schemas.openxmlformats.org/officeDocument/2006/relationships/image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Relationship Id="rId2" Target="../media/image7.jpeg" Type="http://schemas.openxmlformats.org/officeDocument/2006/relationships/image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275974" y="5715294"/>
            <a:ext cx="5443286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878" y="1359896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2822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A36CE-E602-4651-B4F8-DD0931A6314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2022/6/27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0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FA1F2F-14B9-4F01-A5B6-2EF2AFAA50B7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</p:spTree>
    <p:extLst>
      <p:ext uri="{BB962C8B-B14F-4D97-AF65-F5344CB8AC3E}">
        <p14:creationId xmlns:p14="http://schemas.microsoft.com/office/powerpoint/2010/main" val="39155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コンテンツ プレースホルダー 3">
            <a:extLst>
              <a:ext uri="{FF2B5EF4-FFF2-40B4-BE49-F238E27FC236}">
                <a16:creationId xmlns:a16="http://schemas.microsoft.com/office/drawing/2014/main" id="{C1791075-645A-44CE-9A5F-5011B74CA08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0166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FD50C7F-9ACA-4B30-8C3B-E73A326DFDE0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4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17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4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27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3613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50024" y="172143"/>
            <a:ext cx="9005612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204" y="456664"/>
            <a:ext cx="957263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2" b="6659"/>
          <a:stretch/>
        </p:blipFill>
        <p:spPr bwMode="auto">
          <a:xfrm>
            <a:off x="9394400" y="137950"/>
            <a:ext cx="368692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4D1288-0306-4500-A9D7-D150B7340281}"/>
              </a:ext>
            </a:extLst>
          </p:cNvPr>
          <p:cNvSpPr txBox="1"/>
          <p:nvPr userDrawn="1"/>
        </p:nvSpPr>
        <p:spPr>
          <a:xfrm>
            <a:off x="9439042" y="6400781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177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452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531387"/>
            <a:ext cx="9605952" cy="1013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73094" indent="-173094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270"/>
            </a:lvl1pPr>
            <a:lvl2pPr marL="273634" indent="-92172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089"/>
            </a:lvl2pPr>
            <a:lvl3pPr marL="446456" indent="-164181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998"/>
            </a:lvl3pPr>
            <a:lvl4pPr marL="601995" indent="-149779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tabLst>
                <a:tab pos="443575" algn="l"/>
              </a:tabLst>
              <a:defRPr sz="907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24" y="172143"/>
            <a:ext cx="8905550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24" y="6368678"/>
            <a:ext cx="9605952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57884" y="6368678"/>
            <a:ext cx="1078684" cy="326585"/>
          </a:xfrm>
          <a:prstGeom prst="rect">
            <a:avLst/>
          </a:prstGeom>
          <a:noFill/>
        </p:spPr>
        <p:txBody>
          <a:bodyPr wrap="square" lIns="97976" tIns="0" rIns="0" bIns="0" rtlCol="0" anchor="ctr">
            <a:noAutofit/>
          </a:bodyPr>
          <a:lstStyle/>
          <a:p>
            <a:r>
              <a:rPr lang="ja-JP" altLang="en-US" sz="1089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47475" y="2173436"/>
            <a:ext cx="5021847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3832" y="5458321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025" y="2432672"/>
            <a:ext cx="50192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5099" y="1236259"/>
            <a:ext cx="8538654" cy="653171"/>
          </a:xfrm>
        </p:spPr>
        <p:txBody>
          <a:bodyPr lIns="108000" tIns="36000" rIns="0" bIns="0" anchor="t" anchorCtr="0">
            <a:noAutofit/>
          </a:bodyPr>
          <a:lstStyle>
            <a:lvl1pPr marL="223832" indent="-22383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2050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50025" y="1399552"/>
            <a:ext cx="105507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130426" y="6368678"/>
            <a:ext cx="8605363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8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04194" y="5458321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3832" y="5717548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23832" y="5976775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04194" y="5976775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47475" y="447259"/>
            <a:ext cx="9591361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474" y="447259"/>
            <a:ext cx="8938681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50024" y="2432672"/>
            <a:ext cx="500311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65613" y="2432672"/>
            <a:ext cx="4190362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553357" y="2432672"/>
            <a:ext cx="4202619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04193" y="5717548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62741">
              <a:tabLst/>
            </a:pPr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47475" y="5113933"/>
            <a:ext cx="5188618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204" y="5375201"/>
            <a:ext cx="516988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024" y="808024"/>
            <a:ext cx="9605950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24" y="808023"/>
            <a:ext cx="9588810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154" y="132843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093" y="2173436"/>
            <a:ext cx="3935786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565614" y="2173436"/>
            <a:ext cx="4169265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pPr algn="l"/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9264" y="5717548"/>
            <a:ext cx="633728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040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892" y="3120324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43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4" y="1007807"/>
            <a:ext cx="9605952" cy="60634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59232" indent="-259232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814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20773C-E087-4FC7-A90E-8421A85140B2}"/>
              </a:ext>
            </a:extLst>
          </p:cNvPr>
          <p:cNvSpPr txBox="1"/>
          <p:nvPr userDrawn="1"/>
        </p:nvSpPr>
        <p:spPr>
          <a:xfrm>
            <a:off x="9422435" y="6368678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254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633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01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theme/theme1.xml" Type="http://schemas.openxmlformats.org/officeDocument/2006/relationships/theme"/><Relationship Id="rId12" Target="../tags/tag2.xml" Type="http://schemas.openxmlformats.org/officeDocument/2006/relationships/tags"/><Relationship Id="rId13" Target="../embeddings/oleObject1.bin" Type="http://schemas.openxmlformats.org/officeDocument/2006/relationships/oleObject"/><Relationship Id="rId14" Target="../media/image1.emf" Type="http://schemas.openxmlformats.org/officeDocument/2006/relationships/imag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オブジェクト 124" hidden="1">
            <a:extLst>
              <a:ext uri="{FF2B5EF4-FFF2-40B4-BE49-F238E27FC236}">
                <a16:creationId xmlns:a16="http://schemas.microsoft.com/office/drawing/2014/main" id="{F422B468-7A8A-4E40-A361-9AFC8CD6CA3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214183679"/>
              </p:ext>
            </p:extLst>
          </p:nvPr>
        </p:nvGraphicFramePr>
        <p:xfrm>
          <a:off x="1471" y="1440"/>
          <a:ext cx="1471" cy="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95" imgH="396" progId="TCLayout.ActiveDocument.1">
                  <p:embed/>
                </p:oleObj>
              </mc:Choice>
              <mc:Fallback>
                <p:oleObj name="think-cell Slide" r:id="rId13" imgW="395" imgH="396" progId="TCLayout.ActiveDocument.1">
                  <p:embed/>
                  <p:pic>
                    <p:nvPicPr>
                      <p:cNvPr id="125" name="オブジェクト 124" hidden="1">
                        <a:extLst>
                          <a:ext uri="{FF2B5EF4-FFF2-40B4-BE49-F238E27FC236}">
                            <a16:creationId xmlns:a16="http://schemas.microsoft.com/office/drawing/2014/main" id="{F422B468-7A8A-4E40-A361-9AFC8CD6CA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71" y="1440"/>
                        <a:ext cx="1471" cy="1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7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2" r:id="rId3"/>
    <p:sldLayoutId id="2147483651" r:id="rId4"/>
    <p:sldLayoutId id="2147483650" r:id="rId5"/>
    <p:sldLayoutId id="2147483655" r:id="rId6"/>
    <p:sldLayoutId id="2147483656" r:id="rId7"/>
    <p:sldLayoutId id="2147483653" r:id="rId8"/>
    <p:sldLayoutId id="2147483658" r:id="rId9"/>
    <p:sldLayoutId id="2147483659" r:id="rId10"/>
  </p:sldLayoutIdLst>
  <p:txStyles>
    <p:titleStyle>
      <a:lvl1pPr algn="ctr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6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0" userDrawn="1">
          <p15:clr>
            <a:srgbClr val="F26B43"/>
          </p15:clr>
        </p15:guide>
        <p15:guide id="4" orient="horz" pos="4217" userDrawn="1">
          <p15:clr>
            <a:srgbClr val="F26B43"/>
          </p15:clr>
        </p15:guide>
        <p15:guide id="5" pos="6145" userDrawn="1">
          <p15:clr>
            <a:srgbClr val="F26B43"/>
          </p15:clr>
        </p15:guide>
        <p15:guide id="6" pos="95" userDrawn="1">
          <p15:clr>
            <a:srgbClr val="F26B43"/>
          </p15:clr>
        </p15:guide>
        <p15:guide id="7" orient="horz" pos="6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<Relationships xmlns="http://schemas.openxmlformats.org/package/2006/relationships"><Relationship Id="rId1" Target="../tags/tag3.xml" Type="http://schemas.openxmlformats.org/officeDocument/2006/relationships/tags"/><Relationship Id="rId2" Target="../slideLayouts/slideLayout10.xml" Type="http://schemas.openxmlformats.org/officeDocument/2006/relationships/slideLayout"/><Relationship Id="rId3" Target="../notesSlides/notesSlide1.xml" Type="http://schemas.openxmlformats.org/officeDocument/2006/relationships/notesSlide"/><Relationship Id="rId4" Target="../embeddings/oleObject2.bin" Type="http://schemas.openxmlformats.org/officeDocument/2006/relationships/oleObject"/><Relationship Id="rId5" Target="../media/image1.emf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tags/tag4.xml" Type="http://schemas.openxmlformats.org/officeDocument/2006/relationships/tags"/><Relationship Id="rId2" Target="../slideLayouts/slideLayout10.xml" Type="http://schemas.openxmlformats.org/officeDocument/2006/relationships/slideLayout"/><Relationship Id="rId3" Target="../notesSlides/notesSlide2.xml" Type="http://schemas.openxmlformats.org/officeDocument/2006/relationships/notesSlide"/><Relationship Id="rId4" Target="../embeddings/oleObject2.bin" Type="http://schemas.openxmlformats.org/officeDocument/2006/relationships/oleObject"/><Relationship Id="rId5" Target="../media/image1.emf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tags/tag5.xml" Type="http://schemas.openxmlformats.org/officeDocument/2006/relationships/tags"/><Relationship Id="rId2" Target="../slideLayouts/slideLayout10.xml" Type="http://schemas.openxmlformats.org/officeDocument/2006/relationships/slideLayout"/><Relationship Id="rId3" Target="../notesSlides/notesSlide3.xml" Type="http://schemas.openxmlformats.org/officeDocument/2006/relationships/notesSlide"/><Relationship Id="rId4" Target="../embeddings/oleObject3.bin" Type="http://schemas.openxmlformats.org/officeDocument/2006/relationships/oleObject"/><Relationship Id="rId5" Target="../media/image1.em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>
            <a:extLst>
              <a:ext uri="{FF2B5EF4-FFF2-40B4-BE49-F238E27FC236}">
                <a16:creationId xmlns:a16="http://schemas.microsoft.com/office/drawing/2014/main" id="{E7F03E2A-249D-47BB-B93B-C37147D8916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94123121"/>
              </p:ext>
            </p:extLst>
          </p:nvPr>
        </p:nvGraphicFramePr>
        <p:xfrm>
          <a:off x="205838" y="72921"/>
          <a:ext cx="1411" cy="1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3" name="オブジェクト 2" hidden="1">
                        <a:extLst>
                          <a:ext uri="{FF2B5EF4-FFF2-40B4-BE49-F238E27FC236}">
                            <a16:creationId xmlns:a16="http://schemas.microsoft.com/office/drawing/2014/main" id="{E7F03E2A-249D-47BB-B93B-C37147D891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838" y="72921"/>
                        <a:ext cx="1411" cy="1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9716" y="-8463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様式２：脱炭素先行地域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提案概要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97745C-7241-40B2-A78F-1626D13992D3}"/>
              </a:ext>
            </a:extLst>
          </p:cNvPr>
          <p:cNvSpPr/>
          <p:nvPr/>
        </p:nvSpPr>
        <p:spPr>
          <a:xfrm>
            <a:off x="62400" y="299860"/>
            <a:ext cx="9781200" cy="508617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76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「自治体名」</a:t>
            </a:r>
            <a:r>
              <a:rPr lang="ja-JP" altLang="en-US" sz="1763" b="1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：「</a:t>
            </a:r>
            <a:r>
              <a:rPr lang="ja-JP" altLang="en-US" sz="1763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タイトル」</a:t>
            </a:r>
            <a:endParaRPr lang="en-US" sz="1763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59715" y="3708398"/>
            <a:ext cx="9779610" cy="3149601"/>
            <a:chOff x="512002" y="2435539"/>
            <a:chExt cx="8835763" cy="2372210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71819CA-3200-421B-B328-F7763D3F7ED2}"/>
                </a:ext>
              </a:extLst>
            </p:cNvPr>
            <p:cNvSpPr/>
            <p:nvPr/>
          </p:nvSpPr>
          <p:spPr>
            <a:xfrm>
              <a:off x="512002" y="2435539"/>
              <a:ext cx="8835763" cy="244030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-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１．脱炭素先行地域の概要（対象とする地域の位置・範囲、需要家数、民生部門の電力需要量等）</a:t>
              </a:r>
              <a:endParaRPr 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FB914CB-C45E-44DD-8329-E574449D554E}"/>
                </a:ext>
              </a:extLst>
            </p:cNvPr>
            <p:cNvSpPr/>
            <p:nvPr/>
          </p:nvSpPr>
          <p:spPr>
            <a:xfrm>
              <a:off x="512002" y="2679569"/>
              <a:ext cx="8835763" cy="2128180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59716" y="850325"/>
            <a:ext cx="9779610" cy="2777778"/>
            <a:chOff x="512000" y="1181764"/>
            <a:chExt cx="8835763" cy="817881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494FA65A-9636-4386-9C73-2E6BE4EAB134}"/>
                </a:ext>
              </a:extLst>
            </p:cNvPr>
            <p:cNvSpPr/>
            <p:nvPr/>
          </p:nvSpPr>
          <p:spPr>
            <a:xfrm>
              <a:off x="512000" y="1271862"/>
              <a:ext cx="8835763" cy="727783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9298A21D-5B0B-43BC-901B-41F429AC0834}"/>
                </a:ext>
              </a:extLst>
            </p:cNvPr>
            <p:cNvSpPr/>
            <p:nvPr/>
          </p:nvSpPr>
          <p:spPr>
            <a:xfrm>
              <a:off x="512000" y="1181764"/>
              <a:ext cx="8835763" cy="95398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１．はじめに（提案地方公共団体の社会的・地理的特性等）</a:t>
              </a:r>
              <a:endParaRPr 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5087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>
            <a:extLst>
              <a:ext uri="{FF2B5EF4-FFF2-40B4-BE49-F238E27FC236}">
                <a16:creationId xmlns:a16="http://schemas.microsoft.com/office/drawing/2014/main" id="{E7F03E2A-249D-47BB-B93B-C37147D8916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05838" y="72921"/>
          <a:ext cx="1411" cy="1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3" name="オブジェクト 2" hidden="1">
                        <a:extLst>
                          <a:ext uri="{FF2B5EF4-FFF2-40B4-BE49-F238E27FC236}">
                            <a16:creationId xmlns:a16="http://schemas.microsoft.com/office/drawing/2014/main" id="{E7F03E2A-249D-47BB-B93B-C37147D891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838" y="72921"/>
                        <a:ext cx="1411" cy="1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9716" y="-8463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様式２：脱炭素先行地域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提案概要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59716" y="299312"/>
            <a:ext cx="9786568" cy="6492013"/>
            <a:chOff x="512002" y="2435539"/>
            <a:chExt cx="8835763" cy="2372210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71819CA-3200-421B-B328-F7763D3F7ED2}"/>
                </a:ext>
              </a:extLst>
            </p:cNvPr>
            <p:cNvSpPr/>
            <p:nvPr/>
          </p:nvSpPr>
          <p:spPr>
            <a:xfrm>
              <a:off x="512002" y="2435539"/>
              <a:ext cx="8835763" cy="117187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-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２．脱炭素先行地域における取組（具体的な内容及び実施スケジュール）</a:t>
              </a:r>
              <a:endParaRPr 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FB914CB-C45E-44DD-8329-E574449D554E}"/>
                </a:ext>
              </a:extLst>
            </p:cNvPr>
            <p:cNvSpPr/>
            <p:nvPr/>
          </p:nvSpPr>
          <p:spPr>
            <a:xfrm>
              <a:off x="512002" y="2552726"/>
              <a:ext cx="8835763" cy="2255023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CC2F03D-3DB5-F4D0-37F6-7EED1C1AC896}"/>
              </a:ext>
            </a:extLst>
          </p:cNvPr>
          <p:cNvSpPr/>
          <p:nvPr/>
        </p:nvSpPr>
        <p:spPr>
          <a:xfrm>
            <a:off x="145441" y="710059"/>
            <a:ext cx="4721835" cy="3719066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30E3388-5F74-51B5-634B-FD824B025CBA}"/>
              </a:ext>
            </a:extLst>
          </p:cNvPr>
          <p:cNvSpPr/>
          <p:nvPr/>
        </p:nvSpPr>
        <p:spPr>
          <a:xfrm>
            <a:off x="133997" y="4513395"/>
            <a:ext cx="4771380" cy="2249810"/>
          </a:xfrm>
          <a:prstGeom prst="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23BE01C-0CED-79A5-1271-CD8E4E2515E1}"/>
              </a:ext>
            </a:extLst>
          </p:cNvPr>
          <p:cNvSpPr/>
          <p:nvPr/>
        </p:nvSpPr>
        <p:spPr>
          <a:xfrm>
            <a:off x="5159141" y="696529"/>
            <a:ext cx="4666605" cy="6004754"/>
          </a:xfrm>
          <a:prstGeom prst="rect">
            <a:avLst/>
          </a:prstGeom>
          <a:solidFill>
            <a:srgbClr val="FFFF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F980E44-EA75-169A-F9BA-70966019D6BC}"/>
              </a:ext>
            </a:extLst>
          </p:cNvPr>
          <p:cNvSpPr/>
          <p:nvPr/>
        </p:nvSpPr>
        <p:spPr>
          <a:xfrm>
            <a:off x="243711" y="1381333"/>
            <a:ext cx="4492309" cy="846620"/>
          </a:xfrm>
          <a:prstGeom prst="round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D2B07C2-F4EF-16BE-0478-7F66FD51E399}"/>
              </a:ext>
            </a:extLst>
          </p:cNvPr>
          <p:cNvSpPr txBox="1"/>
          <p:nvPr/>
        </p:nvSpPr>
        <p:spPr>
          <a:xfrm>
            <a:off x="185456" y="738787"/>
            <a:ext cx="4492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民生部門の電力消費に伴う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CO2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排出の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実質ゼロの主な取組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3A41DE4-C509-091D-245E-4C69F27BE141}"/>
              </a:ext>
            </a:extLst>
          </p:cNvPr>
          <p:cNvSpPr txBox="1"/>
          <p:nvPr/>
        </p:nvSpPr>
        <p:spPr>
          <a:xfrm>
            <a:off x="113459" y="4513395"/>
            <a:ext cx="4492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民生部門電力以外の温室効果ガス排出量</a:t>
            </a: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削減等の主な取組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684C701-1BEF-EBDC-A0A2-7D7FA56DCBE8}"/>
              </a:ext>
            </a:extLst>
          </p:cNvPr>
          <p:cNvSpPr txBox="1"/>
          <p:nvPr/>
        </p:nvSpPr>
        <p:spPr>
          <a:xfrm>
            <a:off x="5268250" y="715420"/>
            <a:ext cx="4492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　実施スケジュール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7551AD57-EEEE-3779-C329-E339D1123915}"/>
              </a:ext>
            </a:extLst>
          </p:cNvPr>
          <p:cNvSpPr/>
          <p:nvPr/>
        </p:nvSpPr>
        <p:spPr>
          <a:xfrm>
            <a:off x="243711" y="2315606"/>
            <a:ext cx="4492309" cy="846620"/>
          </a:xfrm>
          <a:prstGeom prst="round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F527C00D-DD50-6757-BE2E-DBAE0493974F}"/>
              </a:ext>
            </a:extLst>
          </p:cNvPr>
          <p:cNvSpPr/>
          <p:nvPr/>
        </p:nvSpPr>
        <p:spPr>
          <a:xfrm>
            <a:off x="243711" y="3246496"/>
            <a:ext cx="4492309" cy="846620"/>
          </a:xfrm>
          <a:prstGeom prst="round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</a:t>
            </a: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59AA6100-3942-122B-AA0A-602BBD582D0F}"/>
              </a:ext>
            </a:extLst>
          </p:cNvPr>
          <p:cNvSpPr/>
          <p:nvPr/>
        </p:nvSpPr>
        <p:spPr>
          <a:xfrm>
            <a:off x="243711" y="5211510"/>
            <a:ext cx="4492309" cy="713040"/>
          </a:xfrm>
          <a:prstGeom prst="round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05CB4CF2-BCF6-5F82-DFE8-8F70B923C177}"/>
              </a:ext>
            </a:extLst>
          </p:cNvPr>
          <p:cNvSpPr/>
          <p:nvPr/>
        </p:nvSpPr>
        <p:spPr>
          <a:xfrm>
            <a:off x="243710" y="5990227"/>
            <a:ext cx="4492309" cy="713040"/>
          </a:xfrm>
          <a:prstGeom prst="round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t" anchorCtr="0"/>
          <a:lstStyle/>
          <a:p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B83B5ED8-9F18-4703-19F2-BADAABC91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289795"/>
              </p:ext>
            </p:extLst>
          </p:nvPr>
        </p:nvGraphicFramePr>
        <p:xfrm>
          <a:off x="5425440" y="1099350"/>
          <a:ext cx="4367100" cy="5459338"/>
        </p:xfrm>
        <a:graphic>
          <a:graphicData uri="http://schemas.openxmlformats.org/drawingml/2006/table">
            <a:tbl>
              <a:tblPr firstRow="1" firstCol="1" bandRow="1"/>
              <a:tblGrid>
                <a:gridCol w="266019">
                  <a:extLst>
                    <a:ext uri="{9D8B030D-6E8A-4147-A177-3AD203B41FA5}">
                      <a16:colId xmlns:a16="http://schemas.microsoft.com/office/drawing/2014/main" val="1543568506"/>
                    </a:ext>
                  </a:extLst>
                </a:gridCol>
                <a:gridCol w="402869">
                  <a:extLst>
                    <a:ext uri="{9D8B030D-6E8A-4147-A177-3AD203B41FA5}">
                      <a16:colId xmlns:a16="http://schemas.microsoft.com/office/drawing/2014/main" val="1835530121"/>
                    </a:ext>
                  </a:extLst>
                </a:gridCol>
                <a:gridCol w="458408">
                  <a:extLst>
                    <a:ext uri="{9D8B030D-6E8A-4147-A177-3AD203B41FA5}">
                      <a16:colId xmlns:a16="http://schemas.microsoft.com/office/drawing/2014/main" val="2434553686"/>
                    </a:ext>
                  </a:extLst>
                </a:gridCol>
                <a:gridCol w="444830">
                  <a:extLst>
                    <a:ext uri="{9D8B030D-6E8A-4147-A177-3AD203B41FA5}">
                      <a16:colId xmlns:a16="http://schemas.microsoft.com/office/drawing/2014/main" val="1219628200"/>
                    </a:ext>
                  </a:extLst>
                </a:gridCol>
                <a:gridCol w="457334">
                  <a:extLst>
                    <a:ext uri="{9D8B030D-6E8A-4147-A177-3AD203B41FA5}">
                      <a16:colId xmlns:a16="http://schemas.microsoft.com/office/drawing/2014/main" val="218363642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70939907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791713926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898059747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4245178140"/>
                    </a:ext>
                  </a:extLst>
                </a:gridCol>
                <a:gridCol w="572340">
                  <a:extLst>
                    <a:ext uri="{9D8B030D-6E8A-4147-A177-3AD203B41FA5}">
                      <a16:colId xmlns:a16="http://schemas.microsoft.com/office/drawing/2014/main" val="4093715214"/>
                    </a:ext>
                  </a:extLst>
                </a:gridCol>
              </a:tblGrid>
              <a:tr h="107202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sz="600" kern="10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令和４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年度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令和５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年度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令和６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年度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令和７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年度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令和８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年度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令和９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年度</a:t>
                      </a:r>
                      <a:endParaRPr lang="ja-JP" sz="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令和</a:t>
                      </a: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10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年度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令和</a:t>
                      </a: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11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年度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令和</a:t>
                      </a:r>
                      <a:r>
                        <a:rPr lang="en-US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12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年度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en-US" alt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(</a:t>
                      </a: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最終年度</a:t>
                      </a:r>
                      <a:r>
                        <a:rPr lang="en-US" alt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)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600966"/>
                  </a:ext>
                </a:extLst>
              </a:tr>
              <a:tr h="2598014">
                <a:tc>
                  <a:txBody>
                    <a:bodyPr/>
                    <a:lstStyle/>
                    <a:p>
                      <a:pPr algn="ctr"/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民生部門の電力消費</a:t>
                      </a: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に伴う</a:t>
                      </a:r>
                      <a:r>
                        <a:rPr lang="ja-JP" altLang="en-US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ＣＯ２</a:t>
                      </a:r>
                      <a:r>
                        <a:rPr lang="ja-JP" sz="9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排出</a:t>
                      </a:r>
                      <a:r>
                        <a:rPr lang="ja-JP" sz="9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実質ゼロ</a:t>
                      </a:r>
                      <a:endParaRPr lang="ja-JP" sz="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 kern="10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kumimoji="1" lang="ja-JP" altLang="en-US"/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619015"/>
                  </a:ext>
                </a:extLst>
              </a:tr>
              <a:tr h="1789299">
                <a:tc>
                  <a:txBody>
                    <a:bodyPr/>
                    <a:lstStyle/>
                    <a:p>
                      <a:pPr algn="ctr"/>
                      <a:r>
                        <a:rPr lang="ja-JP" sz="900" b="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ゴシック" panose="020B0609070205080204" pitchFamily="49" charset="-128"/>
                          <a:cs typeface="Mangal" panose="02040503050203030202" pitchFamily="18" charset="0"/>
                        </a:rPr>
                        <a:t>民生部門電力以外の温室効果ガス排出削減</a:t>
                      </a:r>
                      <a:endParaRPr lang="ja-JP" sz="900" b="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 vert="eaVert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500" kern="10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5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5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5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500" kern="10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6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kumimoji="1" lang="ja-JP" altLang="en-US" dirty="0"/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500"/>
                        </a:lnSpc>
                      </a:pPr>
                      <a:r>
                        <a:rPr lang="en-US" sz="600" kern="100" dirty="0">
                          <a:solidFill>
                            <a:srgbClr val="000000"/>
                          </a:solidFill>
                          <a:effectLst/>
                          <a:latin typeface="ＭＳ ゴシック" panose="020B0609070205080204" pitchFamily="49" charset="-128"/>
                          <a:ea typeface="ＭＳ 明朝" panose="02020609040205080304" pitchFamily="17" charset="-128"/>
                          <a:cs typeface="Mangal" panose="02040503050203030202" pitchFamily="18" charset="0"/>
                        </a:rPr>
                        <a:t> </a:t>
                      </a:r>
                      <a:endParaRPr lang="ja-JP" sz="5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Mangal" panose="02040503050203030202" pitchFamily="18" charset="0"/>
                      </a:endParaRPr>
                    </a:p>
                  </a:txBody>
                  <a:tcPr marL="9225" marR="92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745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15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>
            <a:extLst>
              <a:ext uri="{FF2B5EF4-FFF2-40B4-BE49-F238E27FC236}">
                <a16:creationId xmlns:a16="http://schemas.microsoft.com/office/drawing/2014/main" id="{E7F03E2A-249D-47BB-B93B-C37147D8916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205838" y="72921"/>
          <a:ext cx="1411" cy="1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3" name="オブジェクト 2" hidden="1">
                        <a:extLst>
                          <a:ext uri="{FF2B5EF4-FFF2-40B4-BE49-F238E27FC236}">
                            <a16:creationId xmlns:a16="http://schemas.microsoft.com/office/drawing/2014/main" id="{E7F03E2A-249D-47BB-B93B-C37147D891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838" y="72921"/>
                        <a:ext cx="1411" cy="1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9716" y="-8463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様式２：脱炭素先行地域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提案概要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3A459-6145-2764-C741-DC0906DC43CF}"/>
              </a:ext>
            </a:extLst>
          </p:cNvPr>
          <p:cNvGrpSpPr/>
          <p:nvPr/>
        </p:nvGrpSpPr>
        <p:grpSpPr>
          <a:xfrm>
            <a:off x="4953000" y="299310"/>
            <a:ext cx="4848940" cy="3472590"/>
            <a:chOff x="4953000" y="299310"/>
            <a:chExt cx="4848940" cy="3472590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71819CA-3200-421B-B328-F7763D3F7ED2}"/>
                </a:ext>
              </a:extLst>
            </p:cNvPr>
            <p:cNvSpPr/>
            <p:nvPr/>
          </p:nvSpPr>
          <p:spPr>
            <a:xfrm>
              <a:off x="4953000" y="299310"/>
              <a:ext cx="4848940" cy="323999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96000" indent="-972000"/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４．関係者との連携体制と合意形成状況等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DFB914CB-C45E-44DD-8329-E574449D554E}"/>
                </a:ext>
              </a:extLst>
            </p:cNvPr>
            <p:cNvSpPr/>
            <p:nvPr/>
          </p:nvSpPr>
          <p:spPr>
            <a:xfrm>
              <a:off x="4953000" y="623310"/>
              <a:ext cx="4848940" cy="3148590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BF01A7B-93AD-0C3C-73AC-79A4ED42163F}"/>
              </a:ext>
            </a:extLst>
          </p:cNvPr>
          <p:cNvGrpSpPr/>
          <p:nvPr/>
        </p:nvGrpSpPr>
        <p:grpSpPr>
          <a:xfrm>
            <a:off x="4953000" y="3805536"/>
            <a:ext cx="4860000" cy="2983422"/>
            <a:chOff x="3515380" y="5169432"/>
            <a:chExt cx="2868341" cy="1377106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EF2FEDC-0A62-7932-7DB8-B0AB8981BE93}"/>
                </a:ext>
              </a:extLst>
            </p:cNvPr>
            <p:cNvSpPr/>
            <p:nvPr/>
          </p:nvSpPr>
          <p:spPr>
            <a:xfrm>
              <a:off x="3515380" y="5169432"/>
              <a:ext cx="2868341" cy="149554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５．</a:t>
              </a:r>
              <a:r>
                <a:rPr lang="en-US" altLang="ja-JP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2030</a:t>
              </a:r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年度までに目指す地域脱炭素の姿</a:t>
              </a:r>
              <a:endParaRPr lang="en-US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769E528F-704E-71DC-F5D7-21F3AC56DED8}"/>
                </a:ext>
              </a:extLst>
            </p:cNvPr>
            <p:cNvSpPr/>
            <p:nvPr/>
          </p:nvSpPr>
          <p:spPr>
            <a:xfrm>
              <a:off x="3515380" y="5318986"/>
              <a:ext cx="2868341" cy="1227552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ja-JP" altLang="en-US" sz="1400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6639A2F-5C2B-78EB-976F-B079556F4BD3}"/>
              </a:ext>
            </a:extLst>
          </p:cNvPr>
          <p:cNvGrpSpPr/>
          <p:nvPr/>
        </p:nvGrpSpPr>
        <p:grpSpPr>
          <a:xfrm>
            <a:off x="59716" y="299320"/>
            <a:ext cx="4860000" cy="6489638"/>
            <a:chOff x="59716" y="299320"/>
            <a:chExt cx="4860000" cy="6489638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BCEB98F1-7B50-4952-B61D-1341034BAEAF}"/>
                </a:ext>
              </a:extLst>
            </p:cNvPr>
            <p:cNvSpPr/>
            <p:nvPr/>
          </p:nvSpPr>
          <p:spPr>
            <a:xfrm>
              <a:off x="59716" y="299320"/>
              <a:ext cx="4860000" cy="624606"/>
            </a:xfrm>
            <a:prstGeom prst="rect">
              <a:avLst/>
            </a:prstGeom>
            <a:solidFill>
              <a:schemeClr val="tx2"/>
            </a:solidFill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３．脱炭素の取組に伴う地域課題の解決や住民の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暮らしの質の向上等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458AF53-B759-F6D5-2F84-90ACFE26BF15}"/>
                </a:ext>
              </a:extLst>
            </p:cNvPr>
            <p:cNvSpPr/>
            <p:nvPr/>
          </p:nvSpPr>
          <p:spPr>
            <a:xfrm>
              <a:off x="59716" y="923926"/>
              <a:ext cx="4860000" cy="5865032"/>
            </a:xfrm>
            <a:prstGeom prst="rect">
              <a:avLst/>
            </a:prstGeom>
            <a:noFill/>
            <a:ln w="12700" cap="flat" cmpd="sng" algn="ctr">
              <a:solidFill>
                <a:srgbClr val="3EAD92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tx2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ja-JP" altLang="en-US" sz="1400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2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40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06928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e378f461-5c73-46ec-9281-d7e45e6a28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環境省template（ロゴ有）_ver2.6_2021年3月.pptx" id="{A4928C7A-3F49-45C8-AE77-701D1ED81965}" vid="{0519821F-0629-429F-A4D0-9B3049E80A4B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環境省template（ロゴ有）_ver2.6_2021年3月</Template>
  <Words>261</Words>
  <PresentationFormat>A4 210 x 297 mm</PresentationFormat>
  <Paragraphs>72</Paragraphs>
  <Slides>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Meiryo UI</vt:lpstr>
      <vt:lpstr>ＭＳ ゴシック</vt:lpstr>
      <vt:lpstr>游ゴシック</vt:lpstr>
      <vt:lpstr>Arial</vt:lpstr>
      <vt:lpstr>Century</vt:lpstr>
      <vt:lpstr>Wingdings</vt:lpstr>
      <vt:lpstr>Office テーマ</vt:lpstr>
      <vt:lpstr>think-cell Slide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5c4f4-7a29-4385-b7a5-afbe2154ae6f_Enabled">
    <vt:lpwstr>true</vt:lpwstr>
  </property>
  <property fmtid="{D5CDD505-2E9C-101B-9397-08002B2CF9AE}" pid="3" name="MSIP_Label_b0d5c4f4-7a29-4385-b7a5-afbe2154ae6f_SetDate">
    <vt:lpwstr>2021-11-17T06:52:35Z</vt:lpwstr>
  </property>
  <property fmtid="{D5CDD505-2E9C-101B-9397-08002B2CF9AE}" pid="4" name="MSIP_Label_b0d5c4f4-7a29-4385-b7a5-afbe2154ae6f_Method">
    <vt:lpwstr>Standard</vt:lpwstr>
  </property>
  <property fmtid="{D5CDD505-2E9C-101B-9397-08002B2CF9AE}" pid="5" name="MSIP_Label_b0d5c4f4-7a29-4385-b7a5-afbe2154ae6f_Name">
    <vt:lpwstr>Confidential</vt:lpwstr>
  </property>
  <property fmtid="{D5CDD505-2E9C-101B-9397-08002B2CF9AE}" pid="6" name="MSIP_Label_b0d5c4f4-7a29-4385-b7a5-afbe2154ae6f_SiteId">
    <vt:lpwstr>2dfb2f0b-4d21-4268-9559-72926144c918</vt:lpwstr>
  </property>
  <property fmtid="{D5CDD505-2E9C-101B-9397-08002B2CF9AE}" pid="7" name="MSIP_Label_b0d5c4f4-7a29-4385-b7a5-afbe2154ae6f_ActionId">
    <vt:lpwstr>4c81b910-da16-4b3e-abc4-c64679618681</vt:lpwstr>
  </property>
  <property fmtid="{D5CDD505-2E9C-101B-9397-08002B2CF9AE}" pid="8" name="MSIP_Label_b0d5c4f4-7a29-4385-b7a5-afbe2154ae6f_ContentBits">
    <vt:lpwstr>0</vt:lpwstr>
  </property>
  <property fmtid="{D5CDD505-2E9C-101B-9397-08002B2CF9AE}" pid="9" name="bcgClassification">
    <vt:lpwstr>bcgConfidential</vt:lpwstr>
  </property>
</Properties>
</file>