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shapes+xml" PartName="/ppt/drawings/drawing1.xml"/>
  <Override ContentType="application/vnd.openxmlformats-officedocument.drawingml.chartshapes+xml" PartName="/ppt/drawings/drawing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Layout+xml" PartName="/ppt/slideLayouts/slideLayout126.xml"/>
  <Override ContentType="application/vnd.openxmlformats-officedocument.presentationml.slideLayout+xml" PartName="/ppt/slideLayouts/slideLayout127.xml"/>
  <Override ContentType="application/vnd.openxmlformats-officedocument.presentationml.slideLayout+xml" PartName="/ppt/slideLayouts/slideLayout128.xml"/>
  <Override ContentType="application/vnd.openxmlformats-officedocument.presentationml.slideLayout+xml" PartName="/ppt/slideLayouts/slideLayout129.xml"/>
  <Override ContentType="application/vnd.openxmlformats-officedocument.presentationml.slideLayout+xml" PartName="/ppt/slideLayouts/slideLayout130.xml"/>
  <Override ContentType="application/vnd.openxmlformats-officedocument.presentationml.slideLayout+xml" PartName="/ppt/slideLayouts/slideLayout131.xml"/>
  <Override ContentType="application/vnd.openxmlformats-officedocument.presentationml.slideLayout+xml" PartName="/ppt/slideLayouts/slideLayout132.xml"/>
  <Override ContentType="application/vnd.openxmlformats-officedocument.presentationml.slideLayout+xml" PartName="/ppt/slideLayouts/slideLayout133.xml"/>
  <Override ContentType="application/vnd.openxmlformats-officedocument.presentationml.slideLayout+xml" PartName="/ppt/slideLayouts/slideLayout134.xml"/>
  <Override ContentType="application/vnd.openxmlformats-officedocument.presentationml.slideLayout+xml" PartName="/ppt/slideLayouts/slideLayout135.xml"/>
  <Override ContentType="application/vnd.openxmlformats-officedocument.presentationml.slideLayout+xml" PartName="/ppt/slideLayouts/slideLayout136.xml"/>
  <Override ContentType="application/vnd.openxmlformats-officedocument.presentationml.slideLayout+xml" PartName="/ppt/slideLayouts/slideLayout13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Master+xml" PartName="/ppt/slideMasters/slideMaster11.xml"/>
  <Override ContentType="application/vnd.openxmlformats-officedocument.presentationml.slideMaster+xml" PartName="/ppt/slideMasters/slideMaster1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theme+xml" PartName="/ppt/theme/theme13.xml"/>
  <Override ContentType="application/vnd.openxmlformats-officedocument.theme+xml" PartName="/ppt/theme/theme14.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95" r:id="rId9"/>
    <p:sldMasterId id="2147484007" r:id="rId10"/>
    <p:sldMasterId id="2147484019" r:id="rId11"/>
    <p:sldMasterId id="2147484056" r:id="rId12"/>
  </p:sldMasterIdLst>
  <p:notesMasterIdLst>
    <p:notesMasterId r:id="rId18"/>
  </p:notesMasterIdLst>
  <p:handoutMasterIdLst>
    <p:handoutMasterId r:id="rId19"/>
  </p:handoutMasterIdLst>
  <p:sldIdLst>
    <p:sldId id="602" r:id="rId13"/>
    <p:sldId id="603" r:id="rId14"/>
    <p:sldId id="604" r:id="rId15"/>
    <p:sldId id="605" r:id="rId16"/>
    <p:sldId id="606" r:id="rId17"/>
  </p:sldIdLst>
  <p:sldSz cx="10691813" cy="7559675"/>
  <p:notesSz cx="7104063" cy="10234613"/>
  <p:custDataLst>
    <p:tags r:id="rId20"/>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Masters/slideMaster11.xml" Type="http://schemas.openxmlformats.org/officeDocument/2006/relationships/slideMaster"/><Relationship Id="rId12" Target="slideMasters/slideMaster12.xml" Type="http://schemas.openxmlformats.org/officeDocument/2006/relationships/slideMaster"/><Relationship Id="rId13" Target="slides/slide1.xml" Type="http://schemas.openxmlformats.org/officeDocument/2006/relationships/slide"/><Relationship Id="rId14" Target="slides/slide2.xml" Type="http://schemas.openxmlformats.org/officeDocument/2006/relationships/slide"/><Relationship Id="rId15" Target="slides/slide3.xml" Type="http://schemas.openxmlformats.org/officeDocument/2006/relationships/slide"/><Relationship Id="rId16" Target="slides/slide4.xml" Type="http://schemas.openxmlformats.org/officeDocument/2006/relationships/slide"/><Relationship Id="rId17" Target="slides/slide5.xml" Type="http://schemas.openxmlformats.org/officeDocument/2006/relationships/slide"/><Relationship Id="rId18" Target="notesMasters/notesMaster1.xml" Type="http://schemas.openxmlformats.org/officeDocument/2006/relationships/notesMaster"/><Relationship Id="rId19" Target="handoutMasters/handoutMaster1.xml" Type="http://schemas.openxmlformats.org/officeDocument/2006/relationships/handoutMaster"/><Relationship Id="rId2" Target="slideMasters/slideMaster2.xml" Type="http://schemas.openxmlformats.org/officeDocument/2006/relationships/slideMaster"/><Relationship Id="rId20" Target="tags/tag1.xml" Type="http://schemas.openxmlformats.org/officeDocument/2006/relationships/tag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charts/_rels/chart1.xml.rels><?xml version="1.0" encoding="UTF-8" standalone="yes"?><Relationships xmlns="http://schemas.openxmlformats.org/package/2006/relationships"><Relationship Id="rId1" Target="../theme/themeOverride1.xml" Type="http://schemas.openxmlformats.org/officeDocument/2006/relationships/themeOverride"/><Relationship Id="rId2" Target="file://///10.38.5.169/&#20445;&#23384;(proj)/01_J-&#12463;&#12524;&#12472;&#12483;&#12488;&#21046;&#24230;/20_&#32113;&#35336;&#12539;&#31649;&#29702;&#31807;/&#12503;&#12525;&#12472;&#12455;&#12463;&#12488;&#19968;&#35239;/&#35469;&#35388;&#22996;&#21729;&#20250;&#21306;&#20999;&#12426;/&#12503;&#12525;&#12472;&#12455;&#12463;&#12488;&#19968;&#35239;%20(&#31532;26&#22238;&#12414;&#12391;).xlsx" TargetMode="External" Type="http://schemas.openxmlformats.org/officeDocument/2006/relationships/oleObject"/></Relationships>
</file>

<file path=ppt/charts/_rels/chart2.xml.rels><?xml version="1.0" encoding="UTF-8" standalone="yes"?><Relationships xmlns="http://schemas.openxmlformats.org/package/2006/relationships"><Relationship Id="rId1" Target="../theme/themeOverride2.xml" Type="http://schemas.openxmlformats.org/officeDocument/2006/relationships/themeOverride"/><Relationship Id="rId2" Target="file://///10.38.5.169/&#20445;&#23384;(proj)/01_J-&#12463;&#12524;&#12472;&#12483;&#12488;&#21046;&#24230;/20_&#32113;&#35336;&#12539;&#31649;&#29702;&#31807;/&#12503;&#12525;&#12472;&#12455;&#12463;&#12488;&#19968;&#35239;/&#35469;&#35388;&#22996;&#21729;&#20250;&#21306;&#20999;&#12426;/&#12503;&#12525;&#12472;&#12455;&#12463;&#12488;&#19968;&#35239;%20(&#31532;26&#22238;&#12414;&#12391;).xlsx" TargetMode="External" Type="http://schemas.openxmlformats.org/officeDocument/2006/relationships/oleObject"/><Relationship Id="rId3" Target="../drawings/drawing1.xml" Type="http://schemas.openxmlformats.org/officeDocument/2006/relationships/chartUserShapes"/></Relationships>
</file>

<file path=ppt/charts/_rels/chart3.xml.rels><?xml version="1.0" encoding="UTF-8" standalone="yes"?><Relationships xmlns="http://schemas.openxmlformats.org/package/2006/relationships"><Relationship Id="rId1" Target="../theme/themeOverride3.xml" Type="http://schemas.openxmlformats.org/officeDocument/2006/relationships/themeOverride"/><Relationship Id="rId2" Target="file://///10.38.5.169/&#20445;&#23384;(proj)/01_J-&#12463;&#12524;&#12472;&#12483;&#12488;&#21046;&#24230;/20_&#32113;&#35336;&#12539;&#31649;&#29702;&#31807;/&#12503;&#12525;&#12472;&#12455;&#12463;&#12488;&#19968;&#35239;/&#35469;&#35388;&#22996;&#21729;&#20250;&#21306;&#20999;&#12426;/&#12503;&#12525;&#12472;&#12455;&#12463;&#12488;&#19968;&#35239;%20(&#31532;26&#22238;&#12414;&#12391;).xlsx" TargetMode="External" Type="http://schemas.openxmlformats.org/officeDocument/2006/relationships/oleObject"/><Relationship Id="rId3" Target="../drawings/drawing2.xml" Type="http://schemas.openxmlformats.org/officeDocument/2006/relationships/chartUserShapes"/></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249041667192774"/>
          <c:y val="4.7523843859591623E-2"/>
          <c:w val="0.74377942983114542"/>
          <c:h val="0.62480267217425389"/>
        </c:manualLayout>
      </c:layout>
      <c:barChart>
        <c:barDir val="col"/>
        <c:grouping val="stacked"/>
        <c:varyColors val="0"/>
        <c:ser>
          <c:idx val="0"/>
          <c:order val="0"/>
          <c:tx>
            <c:strRef>
              <c:f>'[プロジェクト一覧 (第26回まで).xlsx]統計 (総数、推移)'!$B$257</c:f>
              <c:strCache>
                <c:ptCount val="1"/>
                <c:pt idx="0">
                  <c:v>クレジット認証量 (累積、移行分)</c:v>
                </c:pt>
              </c:strCache>
            </c:strRef>
          </c:tx>
          <c:invertIfNegative val="0"/>
          <c:cat>
            <c:multiLvlStrRef>
              <c:f>'[プロジェクト一覧 (第26回まで).xlsx]統計 (総数、推移)'!$M$48:$AL$49</c:f>
              <c:multiLvlStrCache>
                <c:ptCount val="26"/>
                <c:lvl>
                  <c:pt idx="0">
                    <c:v>第1回</c:v>
                  </c:pt>
                  <c:pt idx="1">
                    <c:v>第2回</c:v>
                  </c:pt>
                  <c:pt idx="2">
                    <c:v>第3回</c:v>
                  </c:pt>
                  <c:pt idx="3">
                    <c:v>第4回</c:v>
                  </c:pt>
                  <c:pt idx="4">
                    <c:v>第5回</c:v>
                  </c:pt>
                  <c:pt idx="5">
                    <c:v>第6回</c:v>
                  </c:pt>
                  <c:pt idx="6">
                    <c:v>第7回</c:v>
                  </c:pt>
                  <c:pt idx="7">
                    <c:v>第8回</c:v>
                  </c:pt>
                  <c:pt idx="8">
                    <c:v>第9回</c:v>
                  </c:pt>
                  <c:pt idx="9">
                    <c:v>第10回</c:v>
                  </c:pt>
                  <c:pt idx="10">
                    <c:v>第11回</c:v>
                  </c:pt>
                  <c:pt idx="11">
                    <c:v>第12回</c:v>
                  </c:pt>
                  <c:pt idx="12">
                    <c:v>第13回</c:v>
                  </c:pt>
                  <c:pt idx="13">
                    <c:v>第14回</c:v>
                  </c:pt>
                  <c:pt idx="14">
                    <c:v>第15回</c:v>
                  </c:pt>
                  <c:pt idx="15">
                    <c:v>第16回</c:v>
                  </c:pt>
                  <c:pt idx="16">
                    <c:v>第17回</c:v>
                  </c:pt>
                  <c:pt idx="17">
                    <c:v>第18回</c:v>
                  </c:pt>
                  <c:pt idx="18">
                    <c:v>第19回</c:v>
                  </c:pt>
                  <c:pt idx="19">
                    <c:v>第20回</c:v>
                  </c:pt>
                  <c:pt idx="20">
                    <c:v>第21回</c:v>
                  </c:pt>
                  <c:pt idx="21">
                    <c:v>第22回</c:v>
                  </c:pt>
                  <c:pt idx="22">
                    <c:v>第23回</c:v>
                  </c:pt>
                  <c:pt idx="23">
                    <c:v>第24回</c:v>
                  </c:pt>
                  <c:pt idx="24">
                    <c:v>第25回</c:v>
                  </c:pt>
                  <c:pt idx="25">
                    <c:v>第26回</c:v>
                  </c:pt>
                </c:lvl>
                <c:lvl>
                  <c:pt idx="0">
                    <c:v>H25年度</c:v>
                  </c:pt>
                  <c:pt idx="4">
                    <c:v>H26年度</c:v>
                  </c:pt>
                  <c:pt idx="10">
                    <c:v>H27年度</c:v>
                  </c:pt>
                  <c:pt idx="16">
                    <c:v>H28年度</c:v>
                  </c:pt>
                  <c:pt idx="22">
                    <c:v>H29年度</c:v>
                  </c:pt>
                </c:lvl>
              </c:multiLvlStrCache>
            </c:multiLvlStrRef>
          </c:cat>
          <c:val>
            <c:numRef>
              <c:f>'[プロジェクト一覧 (第26回まで).xlsx]統計 (総数、推移)'!$M$199:$AL$199</c:f>
              <c:numCache>
                <c:formatCode>General</c:formatCode>
                <c:ptCount val="26"/>
                <c:pt idx="0">
                  <c:v>0</c:v>
                </c:pt>
                <c:pt idx="1">
                  <c:v>0.47670000000000001</c:v>
                </c:pt>
                <c:pt idx="2">
                  <c:v>0.65329999999999999</c:v>
                </c:pt>
                <c:pt idx="3">
                  <c:v>0.67100000000000004</c:v>
                </c:pt>
                <c:pt idx="4">
                  <c:v>1.2587000000000002</c:v>
                </c:pt>
                <c:pt idx="5">
                  <c:v>36.731099999999998</c:v>
                </c:pt>
                <c:pt idx="6">
                  <c:v>37.1629</c:v>
                </c:pt>
                <c:pt idx="7">
                  <c:v>37.718199999999996</c:v>
                </c:pt>
                <c:pt idx="8">
                  <c:v>38.159199999999998</c:v>
                </c:pt>
                <c:pt idx="9">
                  <c:v>38.647799999999997</c:v>
                </c:pt>
                <c:pt idx="10">
                  <c:v>39.184299999999993</c:v>
                </c:pt>
                <c:pt idx="11">
                  <c:v>40.17369999999999</c:v>
                </c:pt>
                <c:pt idx="12">
                  <c:v>40.519499999999987</c:v>
                </c:pt>
                <c:pt idx="13">
                  <c:v>43.378799999999991</c:v>
                </c:pt>
                <c:pt idx="14">
                  <c:v>44.532699999999991</c:v>
                </c:pt>
                <c:pt idx="15">
                  <c:v>50.939499999999995</c:v>
                </c:pt>
                <c:pt idx="16">
                  <c:v>53.142899999999997</c:v>
                </c:pt>
                <c:pt idx="17">
                  <c:v>55.198799999999999</c:v>
                </c:pt>
                <c:pt idx="18">
                  <c:v>62.433199999999999</c:v>
                </c:pt>
                <c:pt idx="19">
                  <c:v>67.0441</c:v>
                </c:pt>
                <c:pt idx="20">
                  <c:v>69.106700000000004</c:v>
                </c:pt>
                <c:pt idx="21">
                  <c:v>77.34020000000001</c:v>
                </c:pt>
                <c:pt idx="22">
                  <c:v>79.270200000000017</c:v>
                </c:pt>
                <c:pt idx="23">
                  <c:v>79.650500000000022</c:v>
                </c:pt>
                <c:pt idx="24">
                  <c:v>84.692100000000011</c:v>
                </c:pt>
                <c:pt idx="25">
                  <c:v>90.808800000000019</c:v>
                </c:pt>
              </c:numCache>
            </c:numRef>
          </c:val>
          <c:extLst>
            <c:ext xmlns:c16="http://schemas.microsoft.com/office/drawing/2014/chart" uri="{C3380CC4-5D6E-409C-BE32-E72D297353CC}">
              <c16:uniqueId val="{00000000-A04F-40C2-95AC-C9C3F4D8C081}"/>
            </c:ext>
          </c:extLst>
        </c:ser>
        <c:ser>
          <c:idx val="2"/>
          <c:order val="2"/>
          <c:tx>
            <c:strRef>
              <c:f>'[プロジェクト一覧 (第26回まで).xlsx]統計 (総数、推移)'!$B$256</c:f>
              <c:strCache>
                <c:ptCount val="1"/>
                <c:pt idx="0">
                  <c:v>クレジット認証量 (累積、Ｊ－クレジット制度登録分)</c:v>
                </c:pt>
              </c:strCache>
            </c:strRef>
          </c:tx>
          <c:spPr>
            <a:solidFill>
              <a:schemeClr val="accent1">
                <a:lumMod val="40000"/>
                <a:lumOff val="60000"/>
              </a:schemeClr>
            </a:solidFill>
          </c:spPr>
          <c:invertIfNegative val="0"/>
          <c:cat>
            <c:multiLvlStrRef>
              <c:f>'[プロジェクト一覧 (第26回まで).xlsx]統計 (総数、推移)'!$M$48:$AL$49</c:f>
              <c:multiLvlStrCache>
                <c:ptCount val="26"/>
                <c:lvl>
                  <c:pt idx="0">
                    <c:v>第1回</c:v>
                  </c:pt>
                  <c:pt idx="1">
                    <c:v>第2回</c:v>
                  </c:pt>
                  <c:pt idx="2">
                    <c:v>第3回</c:v>
                  </c:pt>
                  <c:pt idx="3">
                    <c:v>第4回</c:v>
                  </c:pt>
                  <c:pt idx="4">
                    <c:v>第5回</c:v>
                  </c:pt>
                  <c:pt idx="5">
                    <c:v>第6回</c:v>
                  </c:pt>
                  <c:pt idx="6">
                    <c:v>第7回</c:v>
                  </c:pt>
                  <c:pt idx="7">
                    <c:v>第8回</c:v>
                  </c:pt>
                  <c:pt idx="8">
                    <c:v>第9回</c:v>
                  </c:pt>
                  <c:pt idx="9">
                    <c:v>第10回</c:v>
                  </c:pt>
                  <c:pt idx="10">
                    <c:v>第11回</c:v>
                  </c:pt>
                  <c:pt idx="11">
                    <c:v>第12回</c:v>
                  </c:pt>
                  <c:pt idx="12">
                    <c:v>第13回</c:v>
                  </c:pt>
                  <c:pt idx="13">
                    <c:v>第14回</c:v>
                  </c:pt>
                  <c:pt idx="14">
                    <c:v>第15回</c:v>
                  </c:pt>
                  <c:pt idx="15">
                    <c:v>第16回</c:v>
                  </c:pt>
                  <c:pt idx="16">
                    <c:v>第17回</c:v>
                  </c:pt>
                  <c:pt idx="17">
                    <c:v>第18回</c:v>
                  </c:pt>
                  <c:pt idx="18">
                    <c:v>第19回</c:v>
                  </c:pt>
                  <c:pt idx="19">
                    <c:v>第20回</c:v>
                  </c:pt>
                  <c:pt idx="20">
                    <c:v>第21回</c:v>
                  </c:pt>
                  <c:pt idx="21">
                    <c:v>第22回</c:v>
                  </c:pt>
                  <c:pt idx="22">
                    <c:v>第23回</c:v>
                  </c:pt>
                  <c:pt idx="23">
                    <c:v>第24回</c:v>
                  </c:pt>
                  <c:pt idx="24">
                    <c:v>第25回</c:v>
                  </c:pt>
                  <c:pt idx="25">
                    <c:v>第26回</c:v>
                  </c:pt>
                </c:lvl>
                <c:lvl>
                  <c:pt idx="0">
                    <c:v>H25年度</c:v>
                  </c:pt>
                  <c:pt idx="4">
                    <c:v>H26年度</c:v>
                  </c:pt>
                  <c:pt idx="10">
                    <c:v>H27年度</c:v>
                  </c:pt>
                  <c:pt idx="16">
                    <c:v>H28年度</c:v>
                  </c:pt>
                  <c:pt idx="22">
                    <c:v>H29年度</c:v>
                  </c:pt>
                </c:lvl>
              </c:multiLvlStrCache>
            </c:multiLvlStrRef>
          </c:cat>
          <c:val>
            <c:numRef>
              <c:f>'[プロジェクト一覧 (第26回まで).xlsx]統計 (総数、推移)'!$M$164:$AL$164</c:f>
              <c:numCache>
                <c:formatCode>General</c:formatCode>
                <c:ptCount val="26"/>
                <c:pt idx="0">
                  <c:v>0</c:v>
                </c:pt>
                <c:pt idx="1">
                  <c:v>0</c:v>
                </c:pt>
                <c:pt idx="2">
                  <c:v>0</c:v>
                </c:pt>
                <c:pt idx="3">
                  <c:v>1.8426</c:v>
                </c:pt>
                <c:pt idx="4">
                  <c:v>1.8426</c:v>
                </c:pt>
                <c:pt idx="5">
                  <c:v>1.8426</c:v>
                </c:pt>
                <c:pt idx="6">
                  <c:v>1.85</c:v>
                </c:pt>
                <c:pt idx="7">
                  <c:v>2.0819000000000001</c:v>
                </c:pt>
                <c:pt idx="8">
                  <c:v>2.3404000000000003</c:v>
                </c:pt>
                <c:pt idx="9">
                  <c:v>23.785699999999999</c:v>
                </c:pt>
                <c:pt idx="10">
                  <c:v>23.804099999999998</c:v>
                </c:pt>
                <c:pt idx="11">
                  <c:v>23.973899999999997</c:v>
                </c:pt>
                <c:pt idx="12">
                  <c:v>24.508399999999998</c:v>
                </c:pt>
                <c:pt idx="13">
                  <c:v>24.781199999999998</c:v>
                </c:pt>
                <c:pt idx="14">
                  <c:v>25.0428</c:v>
                </c:pt>
                <c:pt idx="15">
                  <c:v>51.924700000000001</c:v>
                </c:pt>
                <c:pt idx="16">
                  <c:v>52.0944</c:v>
                </c:pt>
                <c:pt idx="17">
                  <c:v>52.0944</c:v>
                </c:pt>
                <c:pt idx="18">
                  <c:v>52.767499999999998</c:v>
                </c:pt>
                <c:pt idx="19">
                  <c:v>127.4121</c:v>
                </c:pt>
                <c:pt idx="20">
                  <c:v>128.1635</c:v>
                </c:pt>
                <c:pt idx="21">
                  <c:v>164.999</c:v>
                </c:pt>
                <c:pt idx="22">
                  <c:v>164.999</c:v>
                </c:pt>
                <c:pt idx="23">
                  <c:v>165.05259999999998</c:v>
                </c:pt>
                <c:pt idx="24">
                  <c:v>166.16369999999998</c:v>
                </c:pt>
                <c:pt idx="25">
                  <c:v>199.91979999999998</c:v>
                </c:pt>
              </c:numCache>
            </c:numRef>
          </c:val>
          <c:extLst>
            <c:ext xmlns:c16="http://schemas.microsoft.com/office/drawing/2014/chart" uri="{C3380CC4-5D6E-409C-BE32-E72D297353CC}">
              <c16:uniqueId val="{00000001-A04F-40C2-95AC-C9C3F4D8C081}"/>
            </c:ext>
          </c:extLst>
        </c:ser>
        <c:dLbls>
          <c:showLegendKey val="0"/>
          <c:showVal val="0"/>
          <c:showCatName val="0"/>
          <c:showSerName val="0"/>
          <c:showPercent val="0"/>
          <c:showBubbleSize val="0"/>
        </c:dLbls>
        <c:gapWidth val="150"/>
        <c:overlap val="100"/>
        <c:axId val="143719040"/>
        <c:axId val="143794560"/>
      </c:barChart>
      <c:lineChart>
        <c:grouping val="standard"/>
        <c:varyColors val="0"/>
        <c:ser>
          <c:idx val="1"/>
          <c:order val="1"/>
          <c:tx>
            <c:strRef>
              <c:f>'[プロジェクト一覧 (第26回まで).xlsx]統計 (総数、推移)'!$B$258</c:f>
              <c:strCache>
                <c:ptCount val="1"/>
                <c:pt idx="0">
                  <c:v>認証回数 (累積、Ｊ－クレジット制度登録分+移行分)</c:v>
                </c:pt>
              </c:strCache>
            </c:strRef>
          </c:tx>
          <c:marker>
            <c:symbol val="diamond"/>
            <c:size val="7"/>
          </c:marker>
          <c:dLbls>
            <c:dLbl>
              <c:idx val="0"/>
              <c:delete val="1"/>
              <c:extLst>
                <c:ext xmlns:c15="http://schemas.microsoft.com/office/drawing/2012/chart" uri="{CE6537A1-D6FC-4f65-9D91-7224C49458BB}"/>
                <c:ext xmlns:c16="http://schemas.microsoft.com/office/drawing/2014/chart" uri="{C3380CC4-5D6E-409C-BE32-E72D297353CC}">
                  <c16:uniqueId val="{00000002-A04F-40C2-95AC-C9C3F4D8C081}"/>
                </c:ext>
              </c:extLst>
            </c:dLbl>
            <c:dLbl>
              <c:idx val="1"/>
              <c:delete val="1"/>
              <c:extLst>
                <c:ext xmlns:c15="http://schemas.microsoft.com/office/drawing/2012/chart" uri="{CE6537A1-D6FC-4f65-9D91-7224C49458BB}"/>
                <c:ext xmlns:c16="http://schemas.microsoft.com/office/drawing/2014/chart" uri="{C3380CC4-5D6E-409C-BE32-E72D297353CC}">
                  <c16:uniqueId val="{00000003-A04F-40C2-95AC-C9C3F4D8C081}"/>
                </c:ext>
              </c:extLst>
            </c:dLbl>
            <c:dLbl>
              <c:idx val="2"/>
              <c:delete val="1"/>
              <c:extLst>
                <c:ext xmlns:c15="http://schemas.microsoft.com/office/drawing/2012/chart" uri="{CE6537A1-D6FC-4f65-9D91-7224C49458BB}"/>
                <c:ext xmlns:c16="http://schemas.microsoft.com/office/drawing/2014/chart" uri="{C3380CC4-5D6E-409C-BE32-E72D297353CC}">
                  <c16:uniqueId val="{00000004-A04F-40C2-95AC-C9C3F4D8C081}"/>
                </c:ext>
              </c:extLst>
            </c:dLbl>
            <c:dLbl>
              <c:idx val="3"/>
              <c:delete val="1"/>
              <c:extLst>
                <c:ext xmlns:c15="http://schemas.microsoft.com/office/drawing/2012/chart" uri="{CE6537A1-D6FC-4f65-9D91-7224C49458BB}"/>
                <c:ext xmlns:c16="http://schemas.microsoft.com/office/drawing/2014/chart" uri="{C3380CC4-5D6E-409C-BE32-E72D297353CC}">
                  <c16:uniqueId val="{00000005-A04F-40C2-95AC-C9C3F4D8C081}"/>
                </c:ext>
              </c:extLst>
            </c:dLbl>
            <c:dLbl>
              <c:idx val="4"/>
              <c:delete val="1"/>
              <c:extLst>
                <c:ext xmlns:c15="http://schemas.microsoft.com/office/drawing/2012/chart" uri="{CE6537A1-D6FC-4f65-9D91-7224C49458BB}"/>
                <c:ext xmlns:c16="http://schemas.microsoft.com/office/drawing/2014/chart" uri="{C3380CC4-5D6E-409C-BE32-E72D297353CC}">
                  <c16:uniqueId val="{00000006-A04F-40C2-95AC-C9C3F4D8C081}"/>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(総数、推移)'!$M$207:$AL$207</c:f>
              <c:numCache>
                <c:formatCode>General</c:formatCode>
                <c:ptCount val="26"/>
                <c:pt idx="0">
                  <c:v>0</c:v>
                </c:pt>
                <c:pt idx="1">
                  <c:v>2</c:v>
                </c:pt>
                <c:pt idx="2">
                  <c:v>4</c:v>
                </c:pt>
                <c:pt idx="3">
                  <c:v>8</c:v>
                </c:pt>
                <c:pt idx="4">
                  <c:v>11</c:v>
                </c:pt>
                <c:pt idx="5">
                  <c:v>15</c:v>
                </c:pt>
                <c:pt idx="6">
                  <c:v>21</c:v>
                </c:pt>
                <c:pt idx="7">
                  <c:v>29</c:v>
                </c:pt>
                <c:pt idx="8">
                  <c:v>35</c:v>
                </c:pt>
                <c:pt idx="9">
                  <c:v>51</c:v>
                </c:pt>
                <c:pt idx="10">
                  <c:v>58</c:v>
                </c:pt>
                <c:pt idx="11">
                  <c:v>63</c:v>
                </c:pt>
                <c:pt idx="12">
                  <c:v>74</c:v>
                </c:pt>
                <c:pt idx="13">
                  <c:v>124</c:v>
                </c:pt>
                <c:pt idx="14">
                  <c:v>144</c:v>
                </c:pt>
                <c:pt idx="15">
                  <c:v>184</c:v>
                </c:pt>
                <c:pt idx="16">
                  <c:v>195</c:v>
                </c:pt>
                <c:pt idx="17">
                  <c:v>208</c:v>
                </c:pt>
                <c:pt idx="18">
                  <c:v>232</c:v>
                </c:pt>
                <c:pt idx="19">
                  <c:v>275</c:v>
                </c:pt>
                <c:pt idx="20">
                  <c:v>299</c:v>
                </c:pt>
                <c:pt idx="21">
                  <c:v>349</c:v>
                </c:pt>
                <c:pt idx="22">
                  <c:v>363</c:v>
                </c:pt>
                <c:pt idx="23">
                  <c:v>368</c:v>
                </c:pt>
                <c:pt idx="24">
                  <c:v>384</c:v>
                </c:pt>
                <c:pt idx="25">
                  <c:v>415</c:v>
                </c:pt>
              </c:numCache>
            </c:numRef>
          </c:val>
          <c:smooth val="0"/>
          <c:extLst>
            <c:ext xmlns:c16="http://schemas.microsoft.com/office/drawing/2014/chart" uri="{C3380CC4-5D6E-409C-BE32-E72D297353CC}">
              <c16:uniqueId val="{00000007-A04F-40C2-95AC-C9C3F4D8C081}"/>
            </c:ext>
          </c:extLst>
        </c:ser>
        <c:ser>
          <c:idx val="3"/>
          <c:order val="3"/>
          <c:tx>
            <c:strRef>
              <c:f>'[プロジェクト一覧 (第26回まで).xlsx]統計 (総数、推移)'!$B$259</c:f>
              <c:strCache>
                <c:ptCount val="1"/>
                <c:pt idx="0">
                  <c:v>認証回数 (累積、移行分)</c:v>
                </c:pt>
              </c:strCache>
            </c:strRef>
          </c:tx>
          <c:spPr>
            <a:ln>
              <a:solidFill>
                <a:srgbClr val="92D050"/>
              </a:solidFill>
            </a:ln>
          </c:spPr>
          <c:marker>
            <c:spPr>
              <a:solidFill>
                <a:srgbClr val="92D050"/>
              </a:solidFill>
              <a:ln>
                <a:solidFill>
                  <a:srgbClr val="92D050"/>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8-A04F-40C2-95AC-C9C3F4D8C081}"/>
                </c:ext>
              </c:extLst>
            </c:dLbl>
            <c:dLbl>
              <c:idx val="1"/>
              <c:delete val="1"/>
              <c:extLst>
                <c:ext xmlns:c15="http://schemas.microsoft.com/office/drawing/2012/chart" uri="{CE6537A1-D6FC-4f65-9D91-7224C49458BB}"/>
                <c:ext xmlns:c16="http://schemas.microsoft.com/office/drawing/2014/chart" uri="{C3380CC4-5D6E-409C-BE32-E72D297353CC}">
                  <c16:uniqueId val="{00000009-A04F-40C2-95AC-C9C3F4D8C081}"/>
                </c:ext>
              </c:extLst>
            </c:dLbl>
            <c:dLbl>
              <c:idx val="2"/>
              <c:delete val="1"/>
              <c:extLst>
                <c:ext xmlns:c15="http://schemas.microsoft.com/office/drawing/2012/chart" uri="{CE6537A1-D6FC-4f65-9D91-7224C49458BB}"/>
                <c:ext xmlns:c16="http://schemas.microsoft.com/office/drawing/2014/chart" uri="{C3380CC4-5D6E-409C-BE32-E72D297353CC}">
                  <c16:uniqueId val="{0000000A-A04F-40C2-95AC-C9C3F4D8C081}"/>
                </c:ext>
              </c:extLst>
            </c:dLbl>
            <c:dLbl>
              <c:idx val="3"/>
              <c:delete val="1"/>
              <c:extLst>
                <c:ext xmlns:c15="http://schemas.microsoft.com/office/drawing/2012/chart" uri="{CE6537A1-D6FC-4f65-9D91-7224C49458BB}"/>
                <c:ext xmlns:c16="http://schemas.microsoft.com/office/drawing/2014/chart" uri="{C3380CC4-5D6E-409C-BE32-E72D297353CC}">
                  <c16:uniqueId val="{0000000B-A04F-40C2-95AC-C9C3F4D8C081}"/>
                </c:ext>
              </c:extLst>
            </c:dLbl>
            <c:dLbl>
              <c:idx val="4"/>
              <c:delete val="1"/>
              <c:extLst>
                <c:ext xmlns:c15="http://schemas.microsoft.com/office/drawing/2012/chart" uri="{CE6537A1-D6FC-4f65-9D91-7224C49458BB}"/>
                <c:ext xmlns:c16="http://schemas.microsoft.com/office/drawing/2014/chart" uri="{C3380CC4-5D6E-409C-BE32-E72D297353CC}">
                  <c16:uniqueId val="{0000000C-A04F-40C2-95AC-C9C3F4D8C081}"/>
                </c:ext>
              </c:extLst>
            </c:dLbl>
            <c:dLbl>
              <c:idx val="5"/>
              <c:delete val="1"/>
              <c:extLst>
                <c:ext xmlns:c15="http://schemas.microsoft.com/office/drawing/2012/chart" uri="{CE6537A1-D6FC-4f65-9D91-7224C49458BB}"/>
                <c:ext xmlns:c16="http://schemas.microsoft.com/office/drawing/2014/chart" uri="{C3380CC4-5D6E-409C-BE32-E72D297353CC}">
                  <c16:uniqueId val="{0000000D-A04F-40C2-95AC-C9C3F4D8C081}"/>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(総数、推移)'!$M$200:$AL$200</c:f>
              <c:numCache>
                <c:formatCode>General</c:formatCode>
                <c:ptCount val="26"/>
                <c:pt idx="0">
                  <c:v>0</c:v>
                </c:pt>
                <c:pt idx="1">
                  <c:v>2</c:v>
                </c:pt>
                <c:pt idx="2">
                  <c:v>4</c:v>
                </c:pt>
                <c:pt idx="3">
                  <c:v>5</c:v>
                </c:pt>
                <c:pt idx="4">
                  <c:v>8</c:v>
                </c:pt>
                <c:pt idx="5">
                  <c:v>12</c:v>
                </c:pt>
                <c:pt idx="6">
                  <c:v>17</c:v>
                </c:pt>
                <c:pt idx="7">
                  <c:v>21</c:v>
                </c:pt>
                <c:pt idx="8">
                  <c:v>25</c:v>
                </c:pt>
                <c:pt idx="9">
                  <c:v>32</c:v>
                </c:pt>
                <c:pt idx="10">
                  <c:v>36</c:v>
                </c:pt>
                <c:pt idx="11">
                  <c:v>38</c:v>
                </c:pt>
                <c:pt idx="12">
                  <c:v>42</c:v>
                </c:pt>
                <c:pt idx="13">
                  <c:v>84</c:v>
                </c:pt>
                <c:pt idx="14">
                  <c:v>102</c:v>
                </c:pt>
                <c:pt idx="15">
                  <c:v>126</c:v>
                </c:pt>
                <c:pt idx="16">
                  <c:v>132</c:v>
                </c:pt>
                <c:pt idx="17">
                  <c:v>145</c:v>
                </c:pt>
                <c:pt idx="18">
                  <c:v>165</c:v>
                </c:pt>
                <c:pt idx="19">
                  <c:v>192</c:v>
                </c:pt>
                <c:pt idx="20">
                  <c:v>206</c:v>
                </c:pt>
                <c:pt idx="21">
                  <c:v>238</c:v>
                </c:pt>
                <c:pt idx="22">
                  <c:v>252</c:v>
                </c:pt>
                <c:pt idx="23">
                  <c:v>255</c:v>
                </c:pt>
                <c:pt idx="24">
                  <c:v>264</c:v>
                </c:pt>
                <c:pt idx="25">
                  <c:v>287</c:v>
                </c:pt>
              </c:numCache>
            </c:numRef>
          </c:val>
          <c:smooth val="0"/>
          <c:extLst>
            <c:ext xmlns:c16="http://schemas.microsoft.com/office/drawing/2014/chart" uri="{C3380CC4-5D6E-409C-BE32-E72D297353CC}">
              <c16:uniqueId val="{0000000E-A04F-40C2-95AC-C9C3F4D8C081}"/>
            </c:ext>
          </c:extLst>
        </c:ser>
        <c:ser>
          <c:idx val="4"/>
          <c:order val="4"/>
          <c:tx>
            <c:strRef>
              <c:f>'[プロジェクト一覧 (第26回まで).xlsx]統計 (総数、推移)'!$B$260</c:f>
              <c:strCache>
                <c:ptCount val="1"/>
                <c:pt idx="0">
                  <c:v>認証回数 (累積、Ｊ－クレジット制度登録分)</c:v>
                </c:pt>
              </c:strCache>
            </c:strRef>
          </c:tx>
          <c:marker>
            <c:symbol val="triangle"/>
            <c:size val="7"/>
            <c:spPr>
              <a:solidFill>
                <a:schemeClr val="bg1"/>
              </a:solidFill>
            </c:spPr>
          </c:marker>
          <c:dLbls>
            <c:dLbl>
              <c:idx val="0"/>
              <c:delete val="1"/>
              <c:extLst>
                <c:ext xmlns:c15="http://schemas.microsoft.com/office/drawing/2012/chart" uri="{CE6537A1-D6FC-4f65-9D91-7224C49458BB}"/>
                <c:ext xmlns:c16="http://schemas.microsoft.com/office/drawing/2014/chart" uri="{C3380CC4-5D6E-409C-BE32-E72D297353CC}">
                  <c16:uniqueId val="{0000000F-A04F-40C2-95AC-C9C3F4D8C081}"/>
                </c:ext>
              </c:extLst>
            </c:dLbl>
            <c:dLbl>
              <c:idx val="1"/>
              <c:delete val="1"/>
              <c:extLst>
                <c:ext xmlns:c15="http://schemas.microsoft.com/office/drawing/2012/chart" uri="{CE6537A1-D6FC-4f65-9D91-7224C49458BB}"/>
                <c:ext xmlns:c16="http://schemas.microsoft.com/office/drawing/2014/chart" uri="{C3380CC4-5D6E-409C-BE32-E72D297353CC}">
                  <c16:uniqueId val="{00000010-A04F-40C2-95AC-C9C3F4D8C081}"/>
                </c:ext>
              </c:extLst>
            </c:dLbl>
            <c:dLbl>
              <c:idx val="2"/>
              <c:delete val="1"/>
              <c:extLst>
                <c:ext xmlns:c15="http://schemas.microsoft.com/office/drawing/2012/chart" uri="{CE6537A1-D6FC-4f65-9D91-7224C49458BB}"/>
                <c:ext xmlns:c16="http://schemas.microsoft.com/office/drawing/2014/chart" uri="{C3380CC4-5D6E-409C-BE32-E72D297353CC}">
                  <c16:uniqueId val="{00000011-A04F-40C2-95AC-C9C3F4D8C081}"/>
                </c:ext>
              </c:extLst>
            </c:dLbl>
            <c:dLbl>
              <c:idx val="3"/>
              <c:delete val="1"/>
              <c:extLst>
                <c:ext xmlns:c15="http://schemas.microsoft.com/office/drawing/2012/chart" uri="{CE6537A1-D6FC-4f65-9D91-7224C49458BB}"/>
                <c:ext xmlns:c16="http://schemas.microsoft.com/office/drawing/2014/chart" uri="{C3380CC4-5D6E-409C-BE32-E72D297353CC}">
                  <c16:uniqueId val="{00000012-A04F-40C2-95AC-C9C3F4D8C081}"/>
                </c:ext>
              </c:extLst>
            </c:dLbl>
            <c:dLbl>
              <c:idx val="4"/>
              <c:delete val="1"/>
              <c:extLst>
                <c:ext xmlns:c15="http://schemas.microsoft.com/office/drawing/2012/chart" uri="{CE6537A1-D6FC-4f65-9D91-7224C49458BB}"/>
                <c:ext xmlns:c16="http://schemas.microsoft.com/office/drawing/2014/chart" uri="{C3380CC4-5D6E-409C-BE32-E72D297353CC}">
                  <c16:uniqueId val="{00000013-A04F-40C2-95AC-C9C3F4D8C081}"/>
                </c:ext>
              </c:extLst>
            </c:dLbl>
            <c:dLbl>
              <c:idx val="5"/>
              <c:delete val="1"/>
              <c:extLst>
                <c:ext xmlns:c15="http://schemas.microsoft.com/office/drawing/2012/chart" uri="{CE6537A1-D6FC-4f65-9D91-7224C49458BB}"/>
                <c:ext xmlns:c16="http://schemas.microsoft.com/office/drawing/2014/chart" uri="{C3380CC4-5D6E-409C-BE32-E72D297353CC}">
                  <c16:uniqueId val="{00000014-A04F-40C2-95AC-C9C3F4D8C081}"/>
                </c:ext>
              </c:extLst>
            </c:dLbl>
            <c:spPr>
              <a:noFill/>
              <a:ln>
                <a:noFill/>
              </a:ln>
              <a:effectLst/>
            </c:spPr>
            <c:txPr>
              <a:bodyPr/>
              <a:lstStyle/>
              <a:p>
                <a:pPr>
                  <a:defRPr sz="12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'[プロジェクト一覧 (第26回まで).xlsx]統計 (総数、推移)'!$M$165:$AL$165</c:f>
              <c:numCache>
                <c:formatCode>General</c:formatCode>
                <c:ptCount val="26"/>
                <c:pt idx="0">
                  <c:v>0</c:v>
                </c:pt>
                <c:pt idx="1">
                  <c:v>0</c:v>
                </c:pt>
                <c:pt idx="2">
                  <c:v>0</c:v>
                </c:pt>
                <c:pt idx="3">
                  <c:v>3</c:v>
                </c:pt>
                <c:pt idx="4">
                  <c:v>3</c:v>
                </c:pt>
                <c:pt idx="5">
                  <c:v>3</c:v>
                </c:pt>
                <c:pt idx="6">
                  <c:v>4</c:v>
                </c:pt>
                <c:pt idx="7">
                  <c:v>8</c:v>
                </c:pt>
                <c:pt idx="8">
                  <c:v>10</c:v>
                </c:pt>
                <c:pt idx="9">
                  <c:v>19</c:v>
                </c:pt>
                <c:pt idx="10">
                  <c:v>22</c:v>
                </c:pt>
                <c:pt idx="11">
                  <c:v>25</c:v>
                </c:pt>
                <c:pt idx="12">
                  <c:v>32</c:v>
                </c:pt>
                <c:pt idx="13">
                  <c:v>40</c:v>
                </c:pt>
                <c:pt idx="14">
                  <c:v>42</c:v>
                </c:pt>
                <c:pt idx="15">
                  <c:v>58</c:v>
                </c:pt>
                <c:pt idx="16">
                  <c:v>63</c:v>
                </c:pt>
                <c:pt idx="17">
                  <c:v>63</c:v>
                </c:pt>
                <c:pt idx="18">
                  <c:v>67</c:v>
                </c:pt>
                <c:pt idx="19">
                  <c:v>83</c:v>
                </c:pt>
                <c:pt idx="20">
                  <c:v>93</c:v>
                </c:pt>
                <c:pt idx="21">
                  <c:v>111</c:v>
                </c:pt>
                <c:pt idx="22">
                  <c:v>111</c:v>
                </c:pt>
                <c:pt idx="23">
                  <c:v>113</c:v>
                </c:pt>
                <c:pt idx="24">
                  <c:v>120</c:v>
                </c:pt>
                <c:pt idx="25">
                  <c:v>128</c:v>
                </c:pt>
              </c:numCache>
            </c:numRef>
          </c:val>
          <c:smooth val="0"/>
          <c:extLst>
            <c:ext xmlns:c16="http://schemas.microsoft.com/office/drawing/2014/chart" uri="{C3380CC4-5D6E-409C-BE32-E72D297353CC}">
              <c16:uniqueId val="{00000015-A04F-40C2-95AC-C9C3F4D8C081}"/>
            </c:ext>
          </c:extLst>
        </c:ser>
        <c:dLbls>
          <c:showLegendKey val="0"/>
          <c:showVal val="0"/>
          <c:showCatName val="0"/>
          <c:showSerName val="0"/>
          <c:showPercent val="0"/>
          <c:showBubbleSize val="0"/>
        </c:dLbls>
        <c:marker val="1"/>
        <c:smooth val="0"/>
        <c:axId val="143802752"/>
        <c:axId val="143796480"/>
      </c:lineChart>
      <c:catAx>
        <c:axId val="143719040"/>
        <c:scaling>
          <c:orientation val="minMax"/>
        </c:scaling>
        <c:delete val="0"/>
        <c:axPos val="b"/>
        <c:numFmt formatCode="General" sourceLinked="1"/>
        <c:majorTickMark val="out"/>
        <c:minorTickMark val="none"/>
        <c:tickLblPos val="nextTo"/>
        <c:crossAx val="143794560"/>
        <c:crosses val="autoZero"/>
        <c:auto val="1"/>
        <c:lblAlgn val="ctr"/>
        <c:lblOffset val="100"/>
        <c:noMultiLvlLbl val="0"/>
      </c:catAx>
      <c:valAx>
        <c:axId val="143794560"/>
        <c:scaling>
          <c:orientation val="minMax"/>
        </c:scaling>
        <c:delete val="0"/>
        <c:axPos val="l"/>
        <c:majorGridlines/>
        <c:title>
          <c:tx>
            <c:rich>
              <a:bodyPr rot="-5400000" vert="horz"/>
              <a:lstStyle/>
              <a:p>
                <a:pPr>
                  <a:defRPr sz="1600" b="1"/>
                </a:pPr>
                <a:r>
                  <a:rPr lang="ja-JP" sz="1600" b="1"/>
                  <a:t>認証量</a:t>
                </a:r>
              </a:p>
            </c:rich>
          </c:tx>
          <c:overlay val="0"/>
        </c:title>
        <c:numFmt formatCode="General" sourceLinked="1"/>
        <c:majorTickMark val="out"/>
        <c:minorTickMark val="none"/>
        <c:tickLblPos val="nextTo"/>
        <c:crossAx val="143719040"/>
        <c:crosses val="autoZero"/>
        <c:crossBetween val="between"/>
      </c:valAx>
      <c:valAx>
        <c:axId val="143796480"/>
        <c:scaling>
          <c:orientation val="minMax"/>
          <c:min val="0"/>
        </c:scaling>
        <c:delete val="0"/>
        <c:axPos val="r"/>
        <c:title>
          <c:tx>
            <c:rich>
              <a:bodyPr rot="-5400000" vert="horz"/>
              <a:lstStyle/>
              <a:p>
                <a:pPr>
                  <a:defRPr/>
                </a:pPr>
                <a:r>
                  <a:rPr lang="ja-JP" dirty="0"/>
                  <a:t>認証件数</a:t>
                </a:r>
              </a:p>
            </c:rich>
          </c:tx>
          <c:overlay val="0"/>
        </c:title>
        <c:numFmt formatCode="General" sourceLinked="1"/>
        <c:majorTickMark val="out"/>
        <c:minorTickMark val="none"/>
        <c:tickLblPos val="nextTo"/>
        <c:crossAx val="143802752"/>
        <c:crosses val="max"/>
        <c:crossBetween val="between"/>
        <c:majorUnit val="50"/>
      </c:valAx>
      <c:catAx>
        <c:axId val="143802752"/>
        <c:scaling>
          <c:orientation val="minMax"/>
        </c:scaling>
        <c:delete val="1"/>
        <c:axPos val="b"/>
        <c:majorTickMark val="out"/>
        <c:minorTickMark val="none"/>
        <c:tickLblPos val="none"/>
        <c:crossAx val="143796480"/>
        <c:crosses val="autoZero"/>
        <c:auto val="1"/>
        <c:lblAlgn val="ctr"/>
        <c:lblOffset val="100"/>
        <c:noMultiLvlLbl val="0"/>
      </c:catAx>
    </c:plotArea>
    <c:legend>
      <c:legendPos val="r"/>
      <c:layout>
        <c:manualLayout>
          <c:xMode val="edge"/>
          <c:yMode val="edge"/>
          <c:x val="6.1853504851556593E-2"/>
          <c:y val="5.9900907420809439E-2"/>
          <c:w val="0.55111515718103554"/>
          <c:h val="0.41512050974776982"/>
        </c:manualLayout>
      </c:layout>
      <c:overlay val="1"/>
      <c:spPr>
        <a:noFill/>
        <a:ln>
          <a:noFill/>
        </a:ln>
      </c:spPr>
      <c:txPr>
        <a:bodyPr/>
        <a:lstStyle/>
        <a:p>
          <a:pPr>
            <a:lnSpc>
              <a:spcPts val="1400"/>
            </a:lnSpc>
            <a:defRPr sz="1200"/>
          </a:pPr>
          <a:endParaRPr lang="ja-JP"/>
        </a:p>
      </c:txPr>
    </c:legend>
    <c:plotVisOnly val="1"/>
    <c:dispBlanksAs val="gap"/>
    <c:showDLblsOverMax val="0"/>
  </c:chart>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0"/>
              <c:layout>
                <c:manualLayout>
                  <c:x val="-0.20856588541666668"/>
                  <c:y val="7.5350231481481483E-2"/>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E21-40D3-9CDA-2A9CB6738E08}"/>
                </c:ext>
              </c:extLst>
            </c:dLbl>
            <c:dLbl>
              <c:idx val="1"/>
              <c:layout>
                <c:manualLayout>
                  <c:x val="1.7083680555555557E-2"/>
                  <c:y val="-0.16215277777777778"/>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E21-40D3-9CDA-2A9CB6738E08}"/>
                </c:ext>
              </c:extLst>
            </c:dLbl>
            <c:dLbl>
              <c:idx val="2"/>
              <c:layout>
                <c:manualLayout>
                  <c:x val="0.18972690972222223"/>
                  <c:y val="-5.2843287037037036E-2"/>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E21-40D3-9CDA-2A9CB6738E08}"/>
                </c:ext>
              </c:extLst>
            </c:dLbl>
            <c:dLbl>
              <c:idx val="3"/>
              <c:spPr>
                <a:noFill/>
                <a:ln>
                  <a:noFill/>
                </a:ln>
                <a:effectLst/>
              </c:spPr>
              <c:txPr>
                <a:bodyPr/>
                <a:lstStyle/>
                <a:p>
                  <a:pPr>
                    <a:defRPr/>
                  </a:pPr>
                  <a:endParaRPr lang="ja-JP"/>
                </a:p>
              </c:txPr>
              <c:showLegendKey val="0"/>
              <c:showVal val="1"/>
              <c:showCatName val="1"/>
              <c:showSerName val="0"/>
              <c:showPercent val="0"/>
              <c:showBubbleSize val="0"/>
              <c:extLst>
                <c:ext xmlns:c16="http://schemas.microsoft.com/office/drawing/2014/chart" uri="{C3380CC4-5D6E-409C-BE32-E72D297353CC}">
                  <c16:uniqueId val="{00000003-6E21-40D3-9CDA-2A9CB6738E08}"/>
                </c:ext>
              </c:extLst>
            </c:dLbl>
            <c:dLbl>
              <c:idx val="4"/>
              <c:layout>
                <c:manualLayout>
                  <c:x val="8.084097222222221E-2"/>
                  <c:y val="-1.119212962962963E-2"/>
                </c:manualLayout>
              </c:layout>
              <c:showLegendKey val="0"/>
              <c:showVal val="1"/>
              <c:showCatName val="1"/>
              <c:showSerName val="0"/>
              <c:showPercent val="0"/>
              <c:showBubbleSize val="0"/>
              <c:extLst>
                <c:ext xmlns:c15="http://schemas.microsoft.com/office/drawing/2012/chart" uri="{CE6537A1-D6FC-4f65-9D91-7224C49458BB}">
                  <c15:layout>
                    <c:manualLayout>
                      <c:w val="0.28925572916666664"/>
                      <c:h val="0.21519444444444444"/>
                    </c:manualLayout>
                  </c15:layout>
                </c:ext>
                <c:ext xmlns:c16="http://schemas.microsoft.com/office/drawing/2014/chart" uri="{C3380CC4-5D6E-409C-BE32-E72D297353CC}">
                  <c16:uniqueId val="{00000004-6E21-40D3-9CDA-2A9CB6738E08}"/>
                </c:ext>
              </c:extLst>
            </c:dLbl>
            <c:dLbl>
              <c:idx val="5"/>
              <c:layout>
                <c:manualLayout>
                  <c:x val="0.13971150875160687"/>
                  <c:y val="0.1708995393004889"/>
                </c:manualLayout>
              </c:layout>
              <c:spPr>
                <a:noFill/>
                <a:ln>
                  <a:noFill/>
                </a:ln>
                <a:effectLst/>
              </c:spPr>
              <c:txPr>
                <a:bodyPr/>
                <a:lstStyle/>
                <a:p>
                  <a:pPr>
                    <a:defRPr/>
                  </a:pPr>
                  <a:endParaRPr lang="ja-JP"/>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E21-40D3-9CDA-2A9CB6738E08}"/>
                </c:ext>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'[プロジェクト一覧 (第26回まで).xlsx]統計 (方法論別集計)'!$CC$199:$CC$204</c:f>
              <c:strCache>
                <c:ptCount val="6"/>
                <c:pt idx="0">
                  <c:v>木質バイオマス, 87件</c:v>
                </c:pt>
                <c:pt idx="1">
                  <c:v>ボイラー, 102件</c:v>
                </c:pt>
                <c:pt idx="2">
                  <c:v>森林経営活動, 45件</c:v>
                </c:pt>
                <c:pt idx="3">
                  <c:v>工業炉, 8件</c:v>
                </c:pt>
                <c:pt idx="4">
                  <c:v>ヒートポンプ, 22件</c:v>
                </c:pt>
                <c:pt idx="5">
                  <c:v>その他, 111件</c:v>
                </c:pt>
              </c:strCache>
            </c:strRef>
          </c:cat>
          <c:val>
            <c:numRef>
              <c:f>'[プロジェクト一覧 (第26回まで).xlsx]統計 (方法論別集計)'!$CD$199:$CD$204</c:f>
              <c:numCache>
                <c:formatCode>0.0"万"\t\-\C\O\2</c:formatCode>
                <c:ptCount val="6"/>
                <c:pt idx="0">
                  <c:v>21.854500000000002</c:v>
                </c:pt>
                <c:pt idx="1">
                  <c:v>15.5383</c:v>
                </c:pt>
                <c:pt idx="2">
                  <c:v>6.1571999999999996</c:v>
                </c:pt>
                <c:pt idx="3">
                  <c:v>5.3179999999999996</c:v>
                </c:pt>
                <c:pt idx="4">
                  <c:v>2.3212999999999999</c:v>
                </c:pt>
                <c:pt idx="5">
                  <c:v>7.2897999999999996</c:v>
                </c:pt>
              </c:numCache>
            </c:numRef>
          </c:val>
          <c:extLst>
            <c:ext xmlns:c16="http://schemas.microsoft.com/office/drawing/2014/chart" uri="{C3380CC4-5D6E-409C-BE32-E72D297353CC}">
              <c16:uniqueId val="{00000006-6E21-40D3-9CDA-2A9CB6738E08}"/>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dLbl>
              <c:idx val="1"/>
              <c:layout>
                <c:manualLayout>
                  <c:x val="0.12585329145472982"/>
                  <c:y val="0.1407896259168493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DF-49BB-8220-4913AC262A9C}"/>
                </c:ext>
              </c:extLst>
            </c:dLbl>
            <c:dLbl>
              <c:idx val="2"/>
              <c:layout>
                <c:manualLayout>
                  <c:x val="-0.27097088959978649"/>
                  <c:y val="0.1318154741130788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DF-49BB-8220-4913AC262A9C}"/>
                </c:ext>
              </c:extLst>
            </c:dLbl>
            <c:dLbl>
              <c:idx val="3"/>
              <c:layout>
                <c:manualLayout>
                  <c:x val="-0.13679107623463801"/>
                  <c:y val="3.0358459301019184E-3"/>
                </c:manualLayout>
              </c:layout>
              <c:showLegendKey val="0"/>
              <c:showVal val="1"/>
              <c:showCatName val="1"/>
              <c:showSerName val="0"/>
              <c:showPercent val="0"/>
              <c:showBubbleSize val="0"/>
              <c:extLst>
                <c:ext xmlns:c15="http://schemas.microsoft.com/office/drawing/2012/chart" uri="{CE6537A1-D6FC-4f65-9D91-7224C49458BB}">
                  <c15:layout>
                    <c:manualLayout>
                      <c:w val="0.52806423611111108"/>
                      <c:h val="0.13008680555555555"/>
                    </c:manualLayout>
                  </c15:layout>
                </c:ext>
                <c:ext xmlns:c16="http://schemas.microsoft.com/office/drawing/2014/chart" uri="{C3380CC4-5D6E-409C-BE32-E72D297353CC}">
                  <c16:uniqueId val="{00000002-F9DF-49BB-8220-4913AC262A9C}"/>
                </c:ext>
              </c:extLst>
            </c:dLbl>
            <c:dLbl>
              <c:idx val="4"/>
              <c:layout>
                <c:manualLayout>
                  <c:x val="0.29406310415271303"/>
                  <c:y val="1.1952149331109915E-7"/>
                </c:manualLayout>
              </c:layout>
              <c:showLegendKey val="0"/>
              <c:showVal val="1"/>
              <c:showCatName val="1"/>
              <c:showSerName val="0"/>
              <c:showPercent val="0"/>
              <c:showBubbleSize val="0"/>
              <c:extLst>
                <c:ext xmlns:c15="http://schemas.microsoft.com/office/drawing/2012/chart" uri="{CE6537A1-D6FC-4f65-9D91-7224C49458BB}">
                  <c15:layout>
                    <c:manualLayout>
                      <c:w val="0.41306164421599301"/>
                      <c:h val="0.1234721567510042"/>
                    </c:manualLayout>
                  </c15:layout>
                </c:ext>
                <c:ext xmlns:c16="http://schemas.microsoft.com/office/drawing/2014/chart" uri="{C3380CC4-5D6E-409C-BE32-E72D297353CC}">
                  <c16:uniqueId val="{00000003-F9DF-49BB-8220-4913AC262A9C}"/>
                </c:ext>
              </c:extLst>
            </c:dLbl>
            <c:dLbl>
              <c:idx val="5"/>
              <c:layout>
                <c:manualLayout>
                  <c:x val="0.33242673611111095"/>
                  <c:y val="0.1242071759259259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DF-49BB-8220-4913AC262A9C}"/>
                </c:ext>
              </c:extLst>
            </c:dLbl>
            <c:spPr>
              <a:noFill/>
              <a:ln>
                <a:noFill/>
              </a:ln>
              <a:effectLst/>
            </c:spPr>
            <c:txPr>
              <a:bodyPr/>
              <a:lstStyle/>
              <a:p>
                <a:pPr>
                  <a:defRPr sz="1200"/>
                </a:pPr>
                <a:endParaRPr lang="ja-JP"/>
              </a:p>
            </c:txPr>
            <c:showLegendKey val="0"/>
            <c:showVal val="1"/>
            <c:showCatName val="1"/>
            <c:showSerName val="0"/>
            <c:showPercent val="0"/>
            <c:showBubbleSize val="0"/>
            <c:showLeaderLines val="1"/>
            <c:extLst>
              <c:ext xmlns:c15="http://schemas.microsoft.com/office/drawing/2012/chart" uri="{CE6537A1-D6FC-4f65-9D91-7224C49458BB}"/>
            </c:extLst>
          </c:dLbls>
          <c:cat>
            <c:strRef>
              <c:f>'[プロジェクト一覧 (第26回まで).xlsx]統計 (方法論別集計)'!$CE$199:$CE$204</c:f>
              <c:strCache>
                <c:ptCount val="6"/>
                <c:pt idx="0">
                  <c:v>太陽光発電, 47件</c:v>
                </c:pt>
                <c:pt idx="1">
                  <c:v>コージェネレーション, 10件</c:v>
                </c:pt>
                <c:pt idx="2">
                  <c:v>電気自動車, 6件</c:v>
                </c:pt>
                <c:pt idx="3">
                  <c:v>照明設備, 6件</c:v>
                </c:pt>
                <c:pt idx="4">
                  <c:v>ヒートポンプ, 2件</c:v>
                </c:pt>
                <c:pt idx="5">
                  <c:v>その他, 5件</c:v>
                </c:pt>
              </c:strCache>
            </c:strRef>
          </c:cat>
          <c:val>
            <c:numRef>
              <c:f>'[プロジェクト一覧 (第26回まで).xlsx]統計 (方法論別集計)'!$CF$199:$CF$204</c:f>
              <c:numCache>
                <c:formatCode>#,##0.0"万"\t\-\C\O\2</c:formatCode>
                <c:ptCount val="6"/>
                <c:pt idx="0">
                  <c:v>208.7525</c:v>
                </c:pt>
                <c:pt idx="1">
                  <c:v>18.311599999999999</c:v>
                </c:pt>
                <c:pt idx="2">
                  <c:v>4.9073000000000002</c:v>
                </c:pt>
                <c:pt idx="3">
                  <c:v>0.2475</c:v>
                </c:pt>
                <c:pt idx="4">
                  <c:v>1.55E-2</c:v>
                </c:pt>
                <c:pt idx="5">
                  <c:v>1.5100000000000001E-2</c:v>
                </c:pt>
              </c:numCache>
            </c:numRef>
          </c:val>
          <c:extLst>
            <c:ext xmlns:c16="http://schemas.microsoft.com/office/drawing/2014/chart" uri="{C3380CC4-5D6E-409C-BE32-E72D297353CC}">
              <c16:uniqueId val="{00000005-F9DF-49BB-8220-4913AC262A9C}"/>
            </c:ext>
          </c:extLst>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0.38328</cdr:x>
      <cdr:y>0.4285</cdr:y>
    </cdr:from>
    <cdr:to>
      <cdr:x>0.61879</cdr:x>
      <cdr:y>0.56488</cdr:y>
    </cdr:to>
    <cdr:sp macro="" textlink="">
      <cdr:nvSpPr>
        <cdr:cNvPr id="2" name="テキスト ボックス 1"/>
        <cdr:cNvSpPr txBox="1"/>
      </cdr:nvSpPr>
      <cdr:spPr>
        <a:xfrm xmlns:a="http://schemas.openxmlformats.org/drawingml/2006/main">
          <a:off x="1797930" y="1795131"/>
          <a:ext cx="1104750" cy="571357"/>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nchor="ctr"/>
        <a:lstStyle xmlns:a="http://schemas.openxmlformats.org/drawingml/2006/main"/>
        <a:p xmlns:a="http://schemas.openxmlformats.org/drawingml/2006/main">
          <a:pPr algn="ctr"/>
          <a:fld id="{C930CC19-CD82-4044-8D2A-C89A51973F6D}" type="TxLink">
            <a:rPr lang="ja-JP" altLang="en-US" sz="1400" b="0" i="0" u="none" strike="noStrike">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pPr algn="ctr"/>
            <a:t>合　計
58.5万t-CO2</a:t>
          </a:fld>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0.35959</cdr:x>
      <cdr:y>0.43181</cdr:y>
    </cdr:from>
    <cdr:to>
      <cdr:x>0.64041</cdr:x>
      <cdr:y>0.56819</cdr:y>
    </cdr:to>
    <cdr:sp macro="" textlink="">
      <cdr:nvSpPr>
        <cdr:cNvPr id="2" name="テキスト ボックス 1"/>
        <cdr:cNvSpPr txBox="1"/>
      </cdr:nvSpPr>
      <cdr:spPr>
        <a:xfrm xmlns:a="http://schemas.openxmlformats.org/drawingml/2006/main">
          <a:off x="2071231" y="1865419"/>
          <a:ext cx="1617537" cy="589162"/>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nchor="ctr"/>
        <a:lstStyle xmlns:a="http://schemas.openxmlformats.org/drawingml/2006/main"/>
        <a:p xmlns:a="http://schemas.openxmlformats.org/drawingml/2006/main">
          <a:pPr algn="ctr"/>
          <a:fld id="{AB1EBB81-1E88-4264-81D2-758EEF40F4BC}" type="TxLink">
            <a:rPr lang="ja-JP" altLang="en-US" sz="1400" b="0" i="0" u="none" strike="noStrike">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pPr algn="ctr"/>
            <a:t>合　計
232.2万t-CO2</a:t>
          </a:fld>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handoutMasters/_rels/handoutMaster1.xml.rels><?xml version="1.0" encoding="UTF-8" standalone="yes"?><Relationships xmlns="http://schemas.openxmlformats.org/package/2006/relationships"><Relationship Id="rId1" Target="../theme/theme1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1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6.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6.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8.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9.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0.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1.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2.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3.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4.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5.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6.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3.png" Type="http://schemas.openxmlformats.org/officeDocument/2006/relationships/image"/><Relationship Id="rId3" Target="NULL" Type="http://schemas.openxmlformats.org/officeDocument/2006/relationships/image"/><Relationship Id="rId4" Target="../media/image4.jpeg" Type="http://schemas.openxmlformats.org/officeDocument/2006/relationships/image"/></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7.xml" Type="http://schemas.openxmlformats.org/officeDocument/2006/relationships/slideMaster"/><Relationship Id="rId2" Target="../media/image1.png" Type="http://schemas.openxmlformats.org/officeDocument/2006/relationships/image"/><Relationship Id="rId3" Target="../media/image2.jpeg" Type="http://schemas.openxmlformats.org/officeDocument/2006/relationships/image"/></Relationships>
</file>

<file path=ppt/slideLayouts/_rels/slideLayout8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8.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9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7EA829-F20D-49AB-B449-E42E2C0097F1}" type="slidenum">
              <a:rPr lang="ja-JP" altLang="en-US"/>
              <a:pPr>
                <a:defRPr/>
              </a:pPr>
              <a:t>‹#›</a:t>
            </a:fld>
            <a:endParaRPr lang="ja-JP" altLang="en-US"/>
          </a:p>
        </p:txBody>
      </p:sp>
    </p:spTree>
    <p:extLst>
      <p:ext uri="{BB962C8B-B14F-4D97-AF65-F5344CB8AC3E}">
        <p14:creationId xmlns:p14="http://schemas.microsoft.com/office/powerpoint/2010/main" val="366558580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4C86762-207F-4B00-A685-AE4B3979AD36}" type="slidenum">
              <a:rPr lang="ja-JP" altLang="en-US"/>
              <a:pPr>
                <a:defRPr/>
              </a:pPr>
              <a:t>‹#›</a:t>
            </a:fld>
            <a:endParaRPr lang="ja-JP" altLang="en-US"/>
          </a:p>
        </p:txBody>
      </p:sp>
    </p:spTree>
    <p:extLst>
      <p:ext uri="{BB962C8B-B14F-4D97-AF65-F5344CB8AC3E}">
        <p14:creationId xmlns:p14="http://schemas.microsoft.com/office/powerpoint/2010/main" val="327587264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44DAD95-F156-44C3-AC38-D62B525ECDCF}" type="slidenum">
              <a:rPr lang="ja-JP" altLang="en-US"/>
              <a:pPr>
                <a:defRPr/>
              </a:pPr>
              <a:t>‹#›</a:t>
            </a:fld>
            <a:endParaRPr lang="ja-JP" altLang="en-US"/>
          </a:p>
        </p:txBody>
      </p:sp>
    </p:spTree>
    <p:extLst>
      <p:ext uri="{BB962C8B-B14F-4D97-AF65-F5344CB8AC3E}">
        <p14:creationId xmlns:p14="http://schemas.microsoft.com/office/powerpoint/2010/main" val="389782910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7E3F169-5BFA-4A7D-A465-D5010757F421}" type="slidenum">
              <a:rPr lang="ja-JP" altLang="en-US"/>
              <a:pPr>
                <a:defRPr/>
              </a:pPr>
              <a:t>‹#›</a:t>
            </a:fld>
            <a:endParaRPr lang="ja-JP" altLang="en-US"/>
          </a:p>
        </p:txBody>
      </p:sp>
    </p:spTree>
    <p:extLst>
      <p:ext uri="{BB962C8B-B14F-4D97-AF65-F5344CB8AC3E}">
        <p14:creationId xmlns:p14="http://schemas.microsoft.com/office/powerpoint/2010/main" val="317885499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C2B6632-EB79-44A7-988D-D8F280090B59}" type="slidenum">
              <a:rPr lang="ja-JP" altLang="en-US"/>
              <a:pPr>
                <a:defRPr/>
              </a:pPr>
              <a:t>‹#›</a:t>
            </a:fld>
            <a:endParaRPr lang="ja-JP" altLang="en-US"/>
          </a:p>
        </p:txBody>
      </p:sp>
    </p:spTree>
    <p:extLst>
      <p:ext uri="{BB962C8B-B14F-4D97-AF65-F5344CB8AC3E}">
        <p14:creationId xmlns:p14="http://schemas.microsoft.com/office/powerpoint/2010/main" val="3548467083"/>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04A4427-6778-417F-9CDD-24BEB0731B62}" type="slidenum">
              <a:rPr lang="ja-JP" altLang="en-US"/>
              <a:pPr>
                <a:defRPr/>
              </a:pPr>
              <a:t>‹#›</a:t>
            </a:fld>
            <a:endParaRPr lang="ja-JP" altLang="en-US"/>
          </a:p>
        </p:txBody>
      </p:sp>
    </p:spTree>
    <p:extLst>
      <p:ext uri="{BB962C8B-B14F-4D97-AF65-F5344CB8AC3E}">
        <p14:creationId xmlns:p14="http://schemas.microsoft.com/office/powerpoint/2010/main" val="277541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F4903D9-7D34-408B-972E-D25CCE855039}" type="slidenum">
              <a:rPr lang="ja-JP" altLang="en-US"/>
              <a:pPr>
                <a:defRPr/>
              </a:pPr>
              <a:t>‹#›</a:t>
            </a:fld>
            <a:endParaRPr lang="ja-JP" altLang="en-US"/>
          </a:p>
        </p:txBody>
      </p:sp>
    </p:spTree>
    <p:extLst>
      <p:ext uri="{BB962C8B-B14F-4D97-AF65-F5344CB8AC3E}">
        <p14:creationId xmlns:p14="http://schemas.microsoft.com/office/powerpoint/2010/main" val="174954064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44BB217-7A97-4166-A078-85A903D2680C}" type="slidenum">
              <a:rPr lang="ja-JP" altLang="en-US"/>
              <a:pPr>
                <a:defRPr/>
              </a:pPr>
              <a:t>‹#›</a:t>
            </a:fld>
            <a:endParaRPr lang="ja-JP" altLang="en-US"/>
          </a:p>
        </p:txBody>
      </p:sp>
    </p:spTree>
    <p:extLst>
      <p:ext uri="{BB962C8B-B14F-4D97-AF65-F5344CB8AC3E}">
        <p14:creationId xmlns:p14="http://schemas.microsoft.com/office/powerpoint/2010/main" val="224741450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A3E343-ECE7-4FF7-909E-C52AAAD7C858}" type="slidenum">
              <a:rPr lang="ja-JP" altLang="en-US"/>
              <a:pPr>
                <a:defRPr/>
              </a:pPr>
              <a:t>‹#›</a:t>
            </a:fld>
            <a:endParaRPr lang="ja-JP" altLang="en-US"/>
          </a:p>
        </p:txBody>
      </p:sp>
    </p:spTree>
    <p:extLst>
      <p:ext uri="{BB962C8B-B14F-4D97-AF65-F5344CB8AC3E}">
        <p14:creationId xmlns:p14="http://schemas.microsoft.com/office/powerpoint/2010/main" val="17336326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78374EF-4D8B-4D3F-9401-78925EDC98F5}" type="slidenum">
              <a:rPr lang="ja-JP" altLang="en-US"/>
              <a:pPr>
                <a:defRPr/>
              </a:pPr>
              <a:t>‹#›</a:t>
            </a:fld>
            <a:endParaRPr lang="ja-JP" altLang="en-US"/>
          </a:p>
        </p:txBody>
      </p:sp>
    </p:spTree>
    <p:extLst>
      <p:ext uri="{BB962C8B-B14F-4D97-AF65-F5344CB8AC3E}">
        <p14:creationId xmlns:p14="http://schemas.microsoft.com/office/powerpoint/2010/main" val="343115517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BE2C31-6514-45C6-A733-EFA2A03F7738}" type="slidenum">
              <a:rPr lang="ja-JP" altLang="en-US"/>
              <a:pPr>
                <a:defRPr/>
              </a:pPr>
              <a:t>‹#›</a:t>
            </a:fld>
            <a:endParaRPr lang="ja-JP" altLang="en-US"/>
          </a:p>
        </p:txBody>
      </p:sp>
    </p:spTree>
    <p:extLst>
      <p:ext uri="{BB962C8B-B14F-4D97-AF65-F5344CB8AC3E}">
        <p14:creationId xmlns:p14="http://schemas.microsoft.com/office/powerpoint/2010/main" val="424179946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04.xml" Type="http://schemas.openxmlformats.org/officeDocument/2006/relationships/slideLayout"/><Relationship Id="rId10" Target="../slideLayouts/slideLayout113.xml" Type="http://schemas.openxmlformats.org/officeDocument/2006/relationships/slideLayout"/><Relationship Id="rId11" Target="../slideLayouts/slideLayout114.xml" Type="http://schemas.openxmlformats.org/officeDocument/2006/relationships/slideLayout"/><Relationship Id="rId12" Target="../theme/theme10.xml" Type="http://schemas.openxmlformats.org/officeDocument/2006/relationships/theme"/><Relationship Id="rId2" Target="../slideLayouts/slideLayout105.xml" Type="http://schemas.openxmlformats.org/officeDocument/2006/relationships/slideLayout"/><Relationship Id="rId3" Target="../slideLayouts/slideLayout106.xml" Type="http://schemas.openxmlformats.org/officeDocument/2006/relationships/slideLayout"/><Relationship Id="rId4" Target="../slideLayouts/slideLayout107.xml" Type="http://schemas.openxmlformats.org/officeDocument/2006/relationships/slideLayout"/><Relationship Id="rId5" Target="../slideLayouts/slideLayout108.xml" Type="http://schemas.openxmlformats.org/officeDocument/2006/relationships/slideLayout"/><Relationship Id="rId6" Target="../slideLayouts/slideLayout109.xml" Type="http://schemas.openxmlformats.org/officeDocument/2006/relationships/slideLayout"/><Relationship Id="rId7" Target="../slideLayouts/slideLayout110.xml" Type="http://schemas.openxmlformats.org/officeDocument/2006/relationships/slideLayout"/><Relationship Id="rId8" Target="../slideLayouts/slideLayout111.xml" Type="http://schemas.openxmlformats.org/officeDocument/2006/relationships/slideLayout"/><Relationship Id="rId9" Target="../slideLayouts/slideLayout112.xml" Type="http://schemas.openxmlformats.org/officeDocument/2006/relationships/slideLayout"/></Relationships>
</file>

<file path=ppt/slideMasters/_rels/slideMaster11.xml.rels><?xml version="1.0" encoding="UTF-8" standalone="yes"?><Relationships xmlns="http://schemas.openxmlformats.org/package/2006/relationships"><Relationship Id="rId1" Target="../slideLayouts/slideLayout115.xml" Type="http://schemas.openxmlformats.org/officeDocument/2006/relationships/slideLayout"/><Relationship Id="rId10" Target="../slideLayouts/slideLayout124.xml" Type="http://schemas.openxmlformats.org/officeDocument/2006/relationships/slideLayout"/><Relationship Id="rId11" Target="../slideLayouts/slideLayout125.xml" Type="http://schemas.openxmlformats.org/officeDocument/2006/relationships/slideLayout"/><Relationship Id="rId12" Target="../theme/theme11.xml" Type="http://schemas.openxmlformats.org/officeDocument/2006/relationships/theme"/><Relationship Id="rId2" Target="../slideLayouts/slideLayout116.xml" Type="http://schemas.openxmlformats.org/officeDocument/2006/relationships/slideLayout"/><Relationship Id="rId3" Target="../slideLayouts/slideLayout117.xml" Type="http://schemas.openxmlformats.org/officeDocument/2006/relationships/slideLayout"/><Relationship Id="rId4" Target="../slideLayouts/slideLayout118.xml" Type="http://schemas.openxmlformats.org/officeDocument/2006/relationships/slideLayout"/><Relationship Id="rId5" Target="../slideLayouts/slideLayout119.xml" Type="http://schemas.openxmlformats.org/officeDocument/2006/relationships/slideLayout"/><Relationship Id="rId6" Target="../slideLayouts/slideLayout120.xml" Type="http://schemas.openxmlformats.org/officeDocument/2006/relationships/slideLayout"/><Relationship Id="rId7" Target="../slideLayouts/slideLayout121.xml" Type="http://schemas.openxmlformats.org/officeDocument/2006/relationships/slideLayout"/><Relationship Id="rId8" Target="../slideLayouts/slideLayout122.xml" Type="http://schemas.openxmlformats.org/officeDocument/2006/relationships/slideLayout"/><Relationship Id="rId9" Target="../slideLayouts/slideLayout123.xml" Type="http://schemas.openxmlformats.org/officeDocument/2006/relationships/slideLayout"/></Relationships>
</file>

<file path=ppt/slideMasters/_rels/slideMaster12.xml.rels><?xml version="1.0" encoding="UTF-8" standalone="yes"?><Relationships xmlns="http://schemas.openxmlformats.org/package/2006/relationships"><Relationship Id="rId1" Target="../slideLayouts/slideLayout126.xml" Type="http://schemas.openxmlformats.org/officeDocument/2006/relationships/slideLayout"/><Relationship Id="rId10" Target="../slideLayouts/slideLayout135.xml" Type="http://schemas.openxmlformats.org/officeDocument/2006/relationships/slideLayout"/><Relationship Id="rId11" Target="../slideLayouts/slideLayout136.xml" Type="http://schemas.openxmlformats.org/officeDocument/2006/relationships/slideLayout"/><Relationship Id="rId12" Target="../slideLayouts/slideLayout137.xml" Type="http://schemas.openxmlformats.org/officeDocument/2006/relationships/slideLayout"/><Relationship Id="rId13" Target="../theme/theme12.xml" Type="http://schemas.openxmlformats.org/officeDocument/2006/relationships/theme"/><Relationship Id="rId2" Target="../slideLayouts/slideLayout127.xml" Type="http://schemas.openxmlformats.org/officeDocument/2006/relationships/slideLayout"/><Relationship Id="rId3" Target="../slideLayouts/slideLayout128.xml" Type="http://schemas.openxmlformats.org/officeDocument/2006/relationships/slideLayout"/><Relationship Id="rId4" Target="../slideLayouts/slideLayout129.xml" Type="http://schemas.openxmlformats.org/officeDocument/2006/relationships/slideLayout"/><Relationship Id="rId5" Target="../slideLayouts/slideLayout130.xml" Type="http://schemas.openxmlformats.org/officeDocument/2006/relationships/slideLayout"/><Relationship Id="rId6" Target="../slideLayouts/slideLayout131.xml" Type="http://schemas.openxmlformats.org/officeDocument/2006/relationships/slideLayout"/><Relationship Id="rId7" Target="../slideLayouts/slideLayout132.xml" Type="http://schemas.openxmlformats.org/officeDocument/2006/relationships/slideLayout"/><Relationship Id="rId8" Target="../slideLayouts/slideLayout133.xml" Type="http://schemas.openxmlformats.org/officeDocument/2006/relationships/slideLayout"/><Relationship Id="rId9" Target="../slideLayouts/slideLayout134.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slideLayouts/slideLayout45.xml" Type="http://schemas.openxmlformats.org/officeDocument/2006/relationships/slideLayout"/><Relationship Id="rId13" Target="../theme/theme4.xml" Type="http://schemas.openxmlformats.org/officeDocument/2006/relationships/them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6.xml" Type="http://schemas.openxmlformats.org/officeDocument/2006/relationships/slideLayout"/><Relationship Id="rId10" Target="../slideLayouts/slideLayout55.xml" Type="http://schemas.openxmlformats.org/officeDocument/2006/relationships/slideLayout"/><Relationship Id="rId11" Target="../slideLayouts/slideLayout56.xml" Type="http://schemas.openxmlformats.org/officeDocument/2006/relationships/slideLayout"/><Relationship Id="rId12" Target="../theme/theme5.xml" Type="http://schemas.openxmlformats.org/officeDocument/2006/relationships/theme"/><Relationship Id="rId2" Target="../slideLayouts/slideLayout47.xml" Type="http://schemas.openxmlformats.org/officeDocument/2006/relationships/slideLayout"/><Relationship Id="rId3" Target="../slideLayouts/slideLayout48.xml" Type="http://schemas.openxmlformats.org/officeDocument/2006/relationships/slideLayout"/><Relationship Id="rId4" Target="../slideLayouts/slideLayout49.xml" Type="http://schemas.openxmlformats.org/officeDocument/2006/relationships/slideLayout"/><Relationship Id="rId5" Target="../slideLayouts/slideLayout50.xml" Type="http://schemas.openxmlformats.org/officeDocument/2006/relationships/slideLayout"/><Relationship Id="rId6" Target="../slideLayouts/slideLayout51.xml" Type="http://schemas.openxmlformats.org/officeDocument/2006/relationships/slideLayout"/><Relationship Id="rId7" Target="../slideLayouts/slideLayout52.xml" Type="http://schemas.openxmlformats.org/officeDocument/2006/relationships/slideLayout"/><Relationship Id="rId8" Target="../slideLayouts/slideLayout53.xml" Type="http://schemas.openxmlformats.org/officeDocument/2006/relationships/slideLayout"/><Relationship Id="rId9" Target="../slideLayouts/slideLayout54.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57.xml" Type="http://schemas.openxmlformats.org/officeDocument/2006/relationships/slideLayout"/><Relationship Id="rId10" Target="../slideLayouts/slideLayout66.xml" Type="http://schemas.openxmlformats.org/officeDocument/2006/relationships/slideLayout"/><Relationship Id="rId11" Target="../slideLayouts/slideLayout67.xml" Type="http://schemas.openxmlformats.org/officeDocument/2006/relationships/slideLayout"/><Relationship Id="rId12" Target="../slideLayouts/slideLayout68.xml" Type="http://schemas.openxmlformats.org/officeDocument/2006/relationships/slideLayout"/><Relationship Id="rId13" Target="../theme/theme6.xml" Type="http://schemas.openxmlformats.org/officeDocument/2006/relationships/theme"/><Relationship Id="rId2" Target="../slideLayouts/slideLayout58.xml" Type="http://schemas.openxmlformats.org/officeDocument/2006/relationships/slideLayout"/><Relationship Id="rId3" Target="../slideLayouts/slideLayout59.xml" Type="http://schemas.openxmlformats.org/officeDocument/2006/relationships/slideLayout"/><Relationship Id="rId4" Target="../slideLayouts/slideLayout60.xml" Type="http://schemas.openxmlformats.org/officeDocument/2006/relationships/slideLayout"/><Relationship Id="rId5" Target="../slideLayouts/slideLayout61.xml" Type="http://schemas.openxmlformats.org/officeDocument/2006/relationships/slideLayout"/><Relationship Id="rId6" Target="../slideLayouts/slideLayout62.xml" Type="http://schemas.openxmlformats.org/officeDocument/2006/relationships/slideLayout"/><Relationship Id="rId7" Target="../slideLayouts/slideLayout63.xml" Type="http://schemas.openxmlformats.org/officeDocument/2006/relationships/slideLayout"/><Relationship Id="rId8" Target="../slideLayouts/slideLayout64.xml" Type="http://schemas.openxmlformats.org/officeDocument/2006/relationships/slideLayout"/><Relationship Id="rId9" Target="../slideLayouts/slideLayout65.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69.xml" Type="http://schemas.openxmlformats.org/officeDocument/2006/relationships/slideLayout"/><Relationship Id="rId10" Target="../slideLayouts/slideLayout78.xml" Type="http://schemas.openxmlformats.org/officeDocument/2006/relationships/slideLayout"/><Relationship Id="rId11" Target="../slideLayouts/slideLayout79.xml" Type="http://schemas.openxmlformats.org/officeDocument/2006/relationships/slideLayout"/><Relationship Id="rId12" Target="../slideLayouts/slideLayout80.xml" Type="http://schemas.openxmlformats.org/officeDocument/2006/relationships/slideLayout"/><Relationship Id="rId13" Target="../theme/theme7.xml" Type="http://schemas.openxmlformats.org/officeDocument/2006/relationships/theme"/><Relationship Id="rId2" Target="../slideLayouts/slideLayout70.xml" Type="http://schemas.openxmlformats.org/officeDocument/2006/relationships/slideLayout"/><Relationship Id="rId3" Target="../slideLayouts/slideLayout71.xml" Type="http://schemas.openxmlformats.org/officeDocument/2006/relationships/slideLayout"/><Relationship Id="rId4" Target="../slideLayouts/slideLayout72.xml" Type="http://schemas.openxmlformats.org/officeDocument/2006/relationships/slideLayout"/><Relationship Id="rId5" Target="../slideLayouts/slideLayout73.xml" Type="http://schemas.openxmlformats.org/officeDocument/2006/relationships/slideLayout"/><Relationship Id="rId6" Target="../slideLayouts/slideLayout74.xml" Type="http://schemas.openxmlformats.org/officeDocument/2006/relationships/slideLayout"/><Relationship Id="rId7" Target="../slideLayouts/slideLayout75.xml" Type="http://schemas.openxmlformats.org/officeDocument/2006/relationships/slideLayout"/><Relationship Id="rId8" Target="../slideLayouts/slideLayout76.xml" Type="http://schemas.openxmlformats.org/officeDocument/2006/relationships/slideLayout"/><Relationship Id="rId9" Target="../slideLayouts/slideLayout77.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81.xml" Type="http://schemas.openxmlformats.org/officeDocument/2006/relationships/slideLayout"/><Relationship Id="rId10" Target="../slideLayouts/slideLayout90.xml" Type="http://schemas.openxmlformats.org/officeDocument/2006/relationships/slideLayout"/><Relationship Id="rId11" Target="../slideLayouts/slideLayout91.xml" Type="http://schemas.openxmlformats.org/officeDocument/2006/relationships/slideLayout"/><Relationship Id="rId12" Target="../slideLayouts/slideLayout92.xml" Type="http://schemas.openxmlformats.org/officeDocument/2006/relationships/slideLayout"/><Relationship Id="rId13" Target="../theme/theme8.xml" Type="http://schemas.openxmlformats.org/officeDocument/2006/relationships/theme"/><Relationship Id="rId2" Target="../slideLayouts/slideLayout82.xml" Type="http://schemas.openxmlformats.org/officeDocument/2006/relationships/slideLayout"/><Relationship Id="rId3" Target="../slideLayouts/slideLayout83.xml" Type="http://schemas.openxmlformats.org/officeDocument/2006/relationships/slideLayout"/><Relationship Id="rId4" Target="../slideLayouts/slideLayout84.xml" Type="http://schemas.openxmlformats.org/officeDocument/2006/relationships/slideLayout"/><Relationship Id="rId5" Target="../slideLayouts/slideLayout85.xml" Type="http://schemas.openxmlformats.org/officeDocument/2006/relationships/slideLayout"/><Relationship Id="rId6" Target="../slideLayouts/slideLayout86.xml" Type="http://schemas.openxmlformats.org/officeDocument/2006/relationships/slideLayout"/><Relationship Id="rId7" Target="../slideLayouts/slideLayout87.xml" Type="http://schemas.openxmlformats.org/officeDocument/2006/relationships/slideLayout"/><Relationship Id="rId8" Target="../slideLayouts/slideLayout88.xml" Type="http://schemas.openxmlformats.org/officeDocument/2006/relationships/slideLayout"/><Relationship Id="rId9" Target="../slideLayouts/slideLayout89.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93.xml" Type="http://schemas.openxmlformats.org/officeDocument/2006/relationships/slideLayout"/><Relationship Id="rId10" Target="../slideLayouts/slideLayout102.xml" Type="http://schemas.openxmlformats.org/officeDocument/2006/relationships/slideLayout"/><Relationship Id="rId11" Target="../slideLayouts/slideLayout103.xml" Type="http://schemas.openxmlformats.org/officeDocument/2006/relationships/slideLayout"/><Relationship Id="rId12" Target="../theme/theme9.xml" Type="http://schemas.openxmlformats.org/officeDocument/2006/relationships/theme"/><Relationship Id="rId2" Target="../slideLayouts/slideLayout94.xml" Type="http://schemas.openxmlformats.org/officeDocument/2006/relationships/slideLayout"/><Relationship Id="rId3" Target="../slideLayouts/slideLayout95.xml" Type="http://schemas.openxmlformats.org/officeDocument/2006/relationships/slideLayout"/><Relationship Id="rId4" Target="../slideLayouts/slideLayout96.xml" Type="http://schemas.openxmlformats.org/officeDocument/2006/relationships/slideLayout"/><Relationship Id="rId5" Target="../slideLayouts/slideLayout97.xml" Type="http://schemas.openxmlformats.org/officeDocument/2006/relationships/slideLayout"/><Relationship Id="rId6" Target="../slideLayouts/slideLayout98.xml" Type="http://schemas.openxmlformats.org/officeDocument/2006/relationships/slideLayout"/><Relationship Id="rId7" Target="../slideLayouts/slideLayout99.xml" Type="http://schemas.openxmlformats.org/officeDocument/2006/relationships/slideLayout"/><Relationship Id="rId8" Target="../slideLayouts/slideLayout100.xml" Type="http://schemas.openxmlformats.org/officeDocument/2006/relationships/slideLayout"/><Relationship Id="rId9" Target="../slideLayouts/slideLayout10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95">
                <a:solidFill>
                  <a:srgbClr val="898989"/>
                </a:solidFill>
                <a:cs typeface="+mn-cs"/>
              </a:defRPr>
            </a:lvl1pPr>
          </a:lstStyle>
          <a:p>
            <a:pPr>
              <a:defRPr/>
            </a:pPr>
            <a:fld id="{7B7E8581-419B-46CE-BEF3-3A428A280918}"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980645"/>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p:hf sldNum="0"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anose="020B0604020202020204"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anose="020B0604020202020204"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anose="020B0604020202020204"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04.xml" Type="http://schemas.openxmlformats.org/officeDocument/2006/relationships/slideLayout"/><Relationship Id="rId10" Target="../media/image13.jpeg" Type="http://schemas.openxmlformats.org/officeDocument/2006/relationships/image"/><Relationship Id="rId2" Target="../media/image5.png" Type="http://schemas.openxmlformats.org/officeDocument/2006/relationships/image"/><Relationship Id="rId3" Target="../media/image6.jpeg" Type="http://schemas.openxmlformats.org/officeDocument/2006/relationships/image"/><Relationship Id="rId4" Target="../media/image7.wmf" Type="http://schemas.openxmlformats.org/officeDocument/2006/relationships/image"/><Relationship Id="rId5" Target="../media/image8.png" Type="http://schemas.openxmlformats.org/officeDocument/2006/relationships/image"/><Relationship Id="rId6" Target="../media/image9.wmf" Type="http://schemas.openxmlformats.org/officeDocument/2006/relationships/image"/><Relationship Id="rId7" Target="../media/image10.png" Type="http://schemas.openxmlformats.org/officeDocument/2006/relationships/image"/><Relationship Id="rId8" Target="../media/image11.jpeg" Type="http://schemas.openxmlformats.org/officeDocument/2006/relationships/image"/><Relationship Id="rId9" Target="../media/image1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4.jpeg" Type="http://schemas.openxmlformats.org/officeDocument/2006/relationships/image"/><Relationship Id="rId3" Target="../media/image15.emf" Type="http://schemas.openxmlformats.org/officeDocument/2006/relationships/image"/><Relationship Id="rId4" Target="../media/image16.emf" Type="http://schemas.openxmlformats.org/officeDocument/2006/relationships/image"/><Relationship Id="rId5" Target="../media/image17.emf"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8.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 Id="rId2" Target="../charts/chart1.xml" Type="http://schemas.openxmlformats.org/officeDocument/2006/relationships/chart"/></Relationships>
</file>

<file path=ppt/slides/_rels/slide5.xml.rels><?xml version="1.0" encoding="UTF-8" standalone="yes"?><Relationships xmlns="http://schemas.openxmlformats.org/package/2006/relationships"><Relationship Id="rId1" Target="../slideLayouts/slideLayout6.xml" Type="http://schemas.openxmlformats.org/officeDocument/2006/relationships/slideLayout"/><Relationship Id="rId2" Target="../charts/chart2.xml" Type="http://schemas.openxmlformats.org/officeDocument/2006/relationships/chart"/><Relationship Id="rId3" Target="../charts/chart3.xml" Type="http://schemas.openxmlformats.org/officeDocument/2006/relationships/char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135" y="3832955"/>
            <a:ext cx="10647263" cy="3613626"/>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kumimoji="0" lang="ja-JP" altLang="en-US" sz="1943" kern="0">
              <a:solidFill>
                <a:sysClr val="windowText" lastClr="000000"/>
              </a:solidFill>
              <a:latin typeface="Cambria"/>
              <a:ea typeface="メイリオ"/>
            </a:endParaRPr>
          </a:p>
        </p:txBody>
      </p:sp>
      <p:sp>
        <p:nvSpPr>
          <p:cNvPr id="5" name="正方形/長方形 4"/>
          <p:cNvSpPr/>
          <p:nvPr/>
        </p:nvSpPr>
        <p:spPr>
          <a:xfrm>
            <a:off x="18849" y="647684"/>
            <a:ext cx="10645549" cy="318698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kumimoji="0" lang="ja-JP" altLang="en-US" sz="1727" kern="0" dirty="0">
              <a:solidFill>
                <a:sysClr val="windowText" lastClr="000000"/>
              </a:solidFill>
              <a:latin typeface="Cambria"/>
              <a:ea typeface="メイリオ"/>
            </a:endParaRPr>
          </a:p>
        </p:txBody>
      </p:sp>
      <p:sp>
        <p:nvSpPr>
          <p:cNvPr id="11" name="テキスト ボックス 10"/>
          <p:cNvSpPr txBox="1">
            <a:spLocks noChangeArrowheads="1"/>
          </p:cNvSpPr>
          <p:nvPr/>
        </p:nvSpPr>
        <p:spPr bwMode="auto">
          <a:xfrm>
            <a:off x="61684" y="643839"/>
            <a:ext cx="1154483" cy="310970"/>
          </a:xfrm>
          <a:prstGeom prst="rect">
            <a:avLst/>
          </a:prstGeom>
          <a:solidFill>
            <a:schemeClr val="bg1"/>
          </a:solidFill>
          <a:ln w="25400" algn="ctr">
            <a:solidFill>
              <a:schemeClr val="accent1"/>
            </a:solidFill>
            <a:miter lim="800000"/>
            <a:headEnd/>
            <a:tailEnd/>
          </a:ln>
        </p:spPr>
        <p:txBody>
          <a:bodyPr wrap="none" tIns="38856" bIns="38856" anchor="ctr">
            <a:spAutoFit/>
          </a:bodyPr>
          <a:lstStyle/>
          <a:p>
            <a:pPr defTabSz="986912">
              <a:defRPr/>
            </a:pPr>
            <a:r>
              <a:rPr kumimoji="0" lang="ja-JP" altLang="en-US" sz="1511" kern="0" dirty="0">
                <a:solidFill>
                  <a:prstClr val="black"/>
                </a:solidFill>
                <a:latin typeface="Cambria"/>
                <a:ea typeface="メイリオ"/>
              </a:rPr>
              <a:t>背景・目的</a:t>
            </a:r>
          </a:p>
        </p:txBody>
      </p:sp>
      <p:sp>
        <p:nvSpPr>
          <p:cNvPr id="12" name="テキスト ボックス 11"/>
          <p:cNvSpPr txBox="1">
            <a:spLocks noChangeArrowheads="1"/>
          </p:cNvSpPr>
          <p:nvPr/>
        </p:nvSpPr>
        <p:spPr bwMode="auto">
          <a:xfrm>
            <a:off x="4992940" y="672967"/>
            <a:ext cx="960519" cy="310970"/>
          </a:xfrm>
          <a:prstGeom prst="rect">
            <a:avLst/>
          </a:prstGeom>
          <a:solidFill>
            <a:schemeClr val="bg1"/>
          </a:solidFill>
          <a:ln w="25400" algn="ctr">
            <a:solidFill>
              <a:schemeClr val="accent1"/>
            </a:solidFill>
            <a:miter lim="800000"/>
            <a:headEnd/>
            <a:tailEnd/>
          </a:ln>
        </p:spPr>
        <p:txBody>
          <a:bodyPr wrap="none" tIns="38856" bIns="38856" anchor="ctr">
            <a:spAutoFit/>
          </a:bodyPr>
          <a:lstStyle/>
          <a:p>
            <a:pPr defTabSz="986912">
              <a:defRPr/>
            </a:pPr>
            <a:r>
              <a:rPr kumimoji="0" lang="ja-JP" altLang="en-US" sz="1511" kern="0" dirty="0">
                <a:solidFill>
                  <a:prstClr val="black"/>
                </a:solidFill>
                <a:latin typeface="Cambria"/>
                <a:ea typeface="メイリオ"/>
              </a:rPr>
              <a:t>事業概要</a:t>
            </a:r>
          </a:p>
        </p:txBody>
      </p:sp>
      <p:sp>
        <p:nvSpPr>
          <p:cNvPr id="13" name="テキスト ボックス 12"/>
          <p:cNvSpPr txBox="1">
            <a:spLocks noChangeArrowheads="1"/>
          </p:cNvSpPr>
          <p:nvPr/>
        </p:nvSpPr>
        <p:spPr bwMode="auto">
          <a:xfrm>
            <a:off x="61683" y="2848168"/>
            <a:ext cx="1348446" cy="310970"/>
          </a:xfrm>
          <a:prstGeom prst="rect">
            <a:avLst/>
          </a:prstGeom>
          <a:solidFill>
            <a:schemeClr val="bg1"/>
          </a:solidFill>
          <a:ln w="25400" algn="ctr">
            <a:solidFill>
              <a:schemeClr val="accent1"/>
            </a:solidFill>
            <a:miter lim="800000"/>
            <a:headEnd/>
            <a:tailEnd/>
          </a:ln>
        </p:spPr>
        <p:txBody>
          <a:bodyPr wrap="none" tIns="38856" bIns="38856" anchor="ctr">
            <a:spAutoFit/>
          </a:bodyPr>
          <a:lstStyle/>
          <a:p>
            <a:pPr defTabSz="986912">
              <a:defRPr/>
            </a:pPr>
            <a:r>
              <a:rPr kumimoji="0" lang="ja-JP" altLang="en-US" sz="1511" kern="0" dirty="0">
                <a:solidFill>
                  <a:prstClr val="black"/>
                </a:solidFill>
                <a:latin typeface="Cambria"/>
                <a:ea typeface="メイリオ"/>
              </a:rPr>
              <a:t>事業スキーム</a:t>
            </a:r>
          </a:p>
        </p:txBody>
      </p:sp>
      <p:sp>
        <p:nvSpPr>
          <p:cNvPr id="2055" name="正方形/長方形 13"/>
          <p:cNvSpPr>
            <a:spLocks noChangeArrowheads="1"/>
          </p:cNvSpPr>
          <p:nvPr/>
        </p:nvSpPr>
        <p:spPr bwMode="auto">
          <a:xfrm>
            <a:off x="-83958" y="3156148"/>
            <a:ext cx="5099173" cy="690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a:spcBef>
                <a:spcPct val="0"/>
              </a:spcBef>
              <a:buClr>
                <a:srgbClr val="948A54"/>
              </a:buClr>
              <a:buNone/>
              <a:defRPr/>
            </a:pPr>
            <a:r>
              <a:rPr lang="ja-JP" altLang="en-US" sz="1295" kern="0" dirty="0">
                <a:solidFill>
                  <a:prstClr val="black"/>
                </a:solidFill>
                <a:latin typeface="メイリオ"/>
                <a:ea typeface="メイリオ"/>
              </a:rPr>
              <a:t>　委託対象：民間団体等</a:t>
            </a:r>
            <a:endParaRPr lang="en-US" altLang="ja-JP" sz="1295" kern="0" dirty="0">
              <a:solidFill>
                <a:prstClr val="black"/>
              </a:solidFill>
              <a:latin typeface="メイリオ"/>
              <a:ea typeface="メイリオ"/>
            </a:endParaRPr>
          </a:p>
          <a:p>
            <a:pPr defTabSz="986912">
              <a:spcBef>
                <a:spcPct val="0"/>
              </a:spcBef>
              <a:buClr>
                <a:srgbClr val="948A54"/>
              </a:buClr>
              <a:buNone/>
              <a:defRPr/>
            </a:pPr>
            <a:r>
              <a:rPr lang="ja-JP" altLang="en-US" sz="1295" kern="0" dirty="0">
                <a:solidFill>
                  <a:prstClr val="black"/>
                </a:solidFill>
                <a:latin typeface="メイリオ"/>
                <a:ea typeface="メイリオ"/>
              </a:rPr>
              <a:t>　実施期間：平成</a:t>
            </a:r>
            <a:r>
              <a:rPr lang="en-US" altLang="ja-JP" sz="1295" kern="0" dirty="0">
                <a:solidFill>
                  <a:prstClr val="black"/>
                </a:solidFill>
                <a:latin typeface="メイリオ"/>
                <a:ea typeface="メイリオ"/>
              </a:rPr>
              <a:t>21</a:t>
            </a:r>
            <a:r>
              <a:rPr lang="ja-JP" altLang="en-US" sz="1295" kern="0" dirty="0">
                <a:solidFill>
                  <a:prstClr val="black"/>
                </a:solidFill>
                <a:latin typeface="メイリオ"/>
                <a:ea typeface="メイリオ"/>
              </a:rPr>
              <a:t>年度～</a:t>
            </a:r>
            <a:r>
              <a:rPr lang="en-US" altLang="ja-JP" sz="1295" kern="0" dirty="0">
                <a:solidFill>
                  <a:prstClr val="black"/>
                </a:solidFill>
                <a:latin typeface="メイリオ"/>
                <a:ea typeface="メイリオ"/>
              </a:rPr>
              <a:t>42</a:t>
            </a:r>
            <a:r>
              <a:rPr lang="ja-JP" altLang="en-US" sz="1295" kern="0" dirty="0">
                <a:solidFill>
                  <a:prstClr val="black"/>
                </a:solidFill>
                <a:latin typeface="メイリオ"/>
                <a:ea typeface="メイリオ"/>
              </a:rPr>
              <a:t>年度（</a:t>
            </a:r>
            <a:r>
              <a:rPr lang="en-US" altLang="ja-JP" sz="1295" kern="0" dirty="0">
                <a:solidFill>
                  <a:prstClr val="black"/>
                </a:solidFill>
                <a:latin typeface="メイリオ"/>
                <a:ea typeface="メイリオ"/>
              </a:rPr>
              <a:t>2030</a:t>
            </a:r>
            <a:r>
              <a:rPr lang="ja-JP" altLang="en-US" sz="1295" kern="0" dirty="0">
                <a:solidFill>
                  <a:prstClr val="black"/>
                </a:solidFill>
                <a:latin typeface="メイリオ"/>
                <a:ea typeface="メイリオ"/>
              </a:rPr>
              <a:t>年度）</a:t>
            </a:r>
            <a:endParaRPr lang="en-US" altLang="ja-JP" sz="1295" kern="0" dirty="0">
              <a:solidFill>
                <a:prstClr val="black"/>
              </a:solidFill>
              <a:latin typeface="メイリオ"/>
              <a:ea typeface="メイリオ"/>
            </a:endParaRPr>
          </a:p>
          <a:p>
            <a:pPr defTabSz="986912">
              <a:spcBef>
                <a:spcPct val="0"/>
              </a:spcBef>
              <a:buClr>
                <a:srgbClr val="948A54"/>
              </a:buClr>
              <a:buNone/>
              <a:defRPr/>
            </a:pPr>
            <a:r>
              <a:rPr lang="ja-JP" altLang="en-US" sz="1295" kern="0" dirty="0">
                <a:solidFill>
                  <a:prstClr val="black"/>
                </a:solidFill>
                <a:latin typeface="メイリオ"/>
                <a:ea typeface="メイリオ"/>
              </a:rPr>
              <a:t>　　　　　　（</a:t>
            </a:r>
            <a:r>
              <a:rPr lang="en-US" altLang="ja-JP" sz="1295" kern="0" dirty="0">
                <a:solidFill>
                  <a:prstClr val="black"/>
                </a:solidFill>
                <a:latin typeface="メイリオ"/>
                <a:ea typeface="メイリオ"/>
              </a:rPr>
              <a:t>31</a:t>
            </a:r>
            <a:r>
              <a:rPr lang="ja-JP" altLang="en-US" sz="1295" kern="0" dirty="0">
                <a:solidFill>
                  <a:prstClr val="black"/>
                </a:solidFill>
                <a:latin typeface="メイリオ"/>
                <a:ea typeface="メイリオ"/>
              </a:rPr>
              <a:t>年度（</a:t>
            </a:r>
            <a:r>
              <a:rPr lang="en-US" altLang="ja-JP" sz="1295" kern="0" dirty="0">
                <a:solidFill>
                  <a:prstClr val="black"/>
                </a:solidFill>
                <a:latin typeface="メイリオ"/>
                <a:ea typeface="メイリオ"/>
              </a:rPr>
              <a:t>2019</a:t>
            </a:r>
            <a:r>
              <a:rPr lang="ja-JP" altLang="en-US" sz="1295" kern="0" dirty="0">
                <a:solidFill>
                  <a:prstClr val="black"/>
                </a:solidFill>
                <a:latin typeface="メイリオ"/>
                <a:ea typeface="メイリオ"/>
              </a:rPr>
              <a:t>年度）に事業内容を見直し）</a:t>
            </a:r>
            <a:endParaRPr lang="en-US" altLang="ja-JP" sz="1295" kern="0" dirty="0">
              <a:solidFill>
                <a:prstClr val="black"/>
              </a:solidFill>
              <a:latin typeface="メイリオ"/>
              <a:ea typeface="メイリオ"/>
            </a:endParaRPr>
          </a:p>
        </p:txBody>
      </p:sp>
      <p:sp>
        <p:nvSpPr>
          <p:cNvPr id="2056" name="テキスト ボックス 19"/>
          <p:cNvSpPr txBox="1">
            <a:spLocks noChangeArrowheads="1"/>
          </p:cNvSpPr>
          <p:nvPr/>
        </p:nvSpPr>
        <p:spPr bwMode="auto">
          <a:xfrm>
            <a:off x="25702" y="950962"/>
            <a:ext cx="4929542" cy="1885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91900" indent="-191900" defTabSz="986912">
              <a:spcBef>
                <a:spcPct val="0"/>
              </a:spcBef>
              <a:buClr>
                <a:srgbClr val="595959"/>
              </a:buClr>
              <a:buFont typeface="Wingdings" panose="05000000000000000000" pitchFamily="2" charset="2"/>
              <a:buChar char="l"/>
              <a:defRPr/>
            </a:pPr>
            <a:r>
              <a:rPr lang="en-US" altLang="ja-JP" sz="1295" kern="0" dirty="0">
                <a:solidFill>
                  <a:prstClr val="black"/>
                </a:solidFill>
                <a:latin typeface="メイリオ"/>
                <a:ea typeface="メイリオ"/>
              </a:rPr>
              <a:t>J-</a:t>
            </a:r>
            <a:r>
              <a:rPr lang="ja-JP" altLang="en-US" sz="1295" kern="0" dirty="0">
                <a:solidFill>
                  <a:prstClr val="black"/>
                </a:solidFill>
                <a:latin typeface="メイリオ"/>
                <a:ea typeface="メイリオ"/>
              </a:rPr>
              <a:t>クレジット制度の運用により、カーボン・オフセット（</a:t>
            </a:r>
            <a:r>
              <a:rPr lang="en-US" altLang="ja-JP" sz="1295" kern="0" dirty="0">
                <a:solidFill>
                  <a:prstClr val="black"/>
                </a:solidFill>
                <a:latin typeface="メイリオ"/>
                <a:ea typeface="メイリオ"/>
              </a:rPr>
              <a:t>CO2</a:t>
            </a:r>
            <a:r>
              <a:rPr lang="ja-JP" altLang="en-US" sz="1295" kern="0" dirty="0">
                <a:solidFill>
                  <a:prstClr val="black"/>
                </a:solidFill>
                <a:latin typeface="メイリオ"/>
                <a:ea typeface="メイリオ"/>
              </a:rPr>
              <a:t>排出削減を行う事業・活動から排出削減クレジットを創出し、日常生活や事業活動に伴う</a:t>
            </a:r>
            <a:r>
              <a:rPr lang="en-US" altLang="ja-JP" sz="1295" kern="0" dirty="0">
                <a:solidFill>
                  <a:prstClr val="black"/>
                </a:solidFill>
                <a:latin typeface="メイリオ"/>
                <a:ea typeface="メイリオ"/>
              </a:rPr>
              <a:t>CO2</a:t>
            </a:r>
            <a:r>
              <a:rPr lang="ja-JP" altLang="en-US" sz="1295" kern="0" dirty="0">
                <a:solidFill>
                  <a:prstClr val="black"/>
                </a:solidFill>
                <a:latin typeface="メイリオ"/>
                <a:ea typeface="メイリオ"/>
              </a:rPr>
              <a:t>排出量をオフセットする取組）を推進することで、</a:t>
            </a:r>
            <a:r>
              <a:rPr lang="en-US" altLang="ja-JP" sz="1295" kern="0" dirty="0">
                <a:solidFill>
                  <a:prstClr val="black"/>
                </a:solidFill>
                <a:latin typeface="メイリオ"/>
                <a:ea typeface="メイリオ"/>
              </a:rPr>
              <a:t>CO2</a:t>
            </a:r>
            <a:r>
              <a:rPr lang="ja-JP" altLang="en-US" sz="1295" kern="0" dirty="0">
                <a:solidFill>
                  <a:prstClr val="black"/>
                </a:solidFill>
                <a:latin typeface="メイリオ"/>
                <a:ea typeface="メイリオ"/>
              </a:rPr>
              <a:t>排出削減を行う事業・活動の促進を図る。</a:t>
            </a:r>
            <a:endParaRPr lang="en-US" altLang="ja-JP" sz="1295" kern="0" dirty="0">
              <a:solidFill>
                <a:prstClr val="black"/>
              </a:solidFill>
              <a:latin typeface="メイリオ"/>
              <a:ea typeface="メイリオ"/>
            </a:endParaRPr>
          </a:p>
          <a:p>
            <a:pPr marL="191900" indent="-191900" defTabSz="986912">
              <a:spcBef>
                <a:spcPct val="0"/>
              </a:spcBef>
              <a:buClr>
                <a:srgbClr val="595959"/>
              </a:buClr>
              <a:buFont typeface="Wingdings" panose="05000000000000000000" pitchFamily="2" charset="2"/>
              <a:buChar char="l"/>
              <a:defRPr/>
            </a:pPr>
            <a:r>
              <a:rPr lang="ja-JP" altLang="en-US" sz="1295" kern="0" dirty="0">
                <a:solidFill>
                  <a:prstClr val="black"/>
                </a:solidFill>
                <a:latin typeface="メイリオ"/>
                <a:ea typeface="メイリオ"/>
              </a:rPr>
              <a:t>また、消費者の環境に優しい商品を選択する特性に合致した商品を供給するため、民間事業者等が排出削減クレジットを活用することで、クレジットを創出する地域への資金還流を促進（ポテンシャルとして年間約</a:t>
            </a:r>
            <a:r>
              <a:rPr lang="en-US" altLang="ja-JP" sz="1295" kern="0" dirty="0">
                <a:solidFill>
                  <a:prstClr val="black"/>
                </a:solidFill>
                <a:latin typeface="メイリオ"/>
                <a:ea typeface="メイリオ"/>
              </a:rPr>
              <a:t>40</a:t>
            </a:r>
            <a:r>
              <a:rPr lang="ja-JP" altLang="en-US" sz="1295" kern="0" dirty="0">
                <a:solidFill>
                  <a:prstClr val="black"/>
                </a:solidFill>
                <a:latin typeface="メイリオ"/>
                <a:ea typeface="メイリオ"/>
              </a:rPr>
              <a:t>億円が地域に還流）</a:t>
            </a:r>
            <a:endParaRPr lang="en-US" altLang="ja-JP" sz="1295" kern="0" dirty="0">
              <a:solidFill>
                <a:prstClr val="black"/>
              </a:solidFill>
              <a:latin typeface="メイリオ"/>
              <a:ea typeface="メイリオ"/>
            </a:endParaRPr>
          </a:p>
        </p:txBody>
      </p:sp>
      <p:sp>
        <p:nvSpPr>
          <p:cNvPr id="2058" name="テキスト ボックス 20"/>
          <p:cNvSpPr txBox="1">
            <a:spLocks noChangeArrowheads="1"/>
          </p:cNvSpPr>
          <p:nvPr/>
        </p:nvSpPr>
        <p:spPr bwMode="auto">
          <a:xfrm>
            <a:off x="4965525" y="942395"/>
            <a:ext cx="5734856" cy="1686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383799" indent="-383799" defTabSz="986912" eaLnBrk="1" hangingPunct="1">
              <a:buClr>
                <a:srgbClr val="948A54"/>
              </a:buClr>
              <a:defRPr/>
            </a:pPr>
            <a:r>
              <a:rPr lang="en-US" altLang="ja-JP" sz="1295" kern="0" dirty="0">
                <a:solidFill>
                  <a:prstClr val="black"/>
                </a:solidFill>
                <a:latin typeface="メイリオ"/>
                <a:ea typeface="メイリオ"/>
              </a:rPr>
              <a:t>(1) J-</a:t>
            </a:r>
            <a:r>
              <a:rPr lang="ja-JP" altLang="en-US" sz="1295" kern="0" dirty="0">
                <a:solidFill>
                  <a:prstClr val="black"/>
                </a:solidFill>
                <a:latin typeface="メイリオ"/>
                <a:ea typeface="メイリオ"/>
              </a:rPr>
              <a:t>クレジット制度運営事業</a:t>
            </a:r>
            <a:r>
              <a:rPr lang="en-US" altLang="ja-JP" sz="1295" kern="0" dirty="0">
                <a:solidFill>
                  <a:prstClr val="black"/>
                </a:solidFill>
                <a:latin typeface="メイリオ"/>
                <a:ea typeface="メイリオ"/>
              </a:rPr>
              <a:t>(194</a:t>
            </a:r>
            <a:r>
              <a:rPr lang="ja-JP" altLang="en-US" sz="1295" kern="0" dirty="0">
                <a:solidFill>
                  <a:prstClr val="black"/>
                </a:solidFill>
                <a:latin typeface="メイリオ"/>
                <a:ea typeface="メイリオ"/>
              </a:rPr>
              <a:t>百万円</a:t>
            </a:r>
            <a:r>
              <a:rPr lang="en-US" altLang="ja-JP" sz="1295" kern="0" dirty="0">
                <a:solidFill>
                  <a:prstClr val="black"/>
                </a:solidFill>
                <a:latin typeface="メイリオ"/>
                <a:ea typeface="メイリオ"/>
              </a:rPr>
              <a:t>)</a:t>
            </a:r>
            <a:endParaRPr lang="ja-JP" altLang="en-US" sz="1295" kern="0" dirty="0">
              <a:solidFill>
                <a:prstClr val="black"/>
              </a:solidFill>
              <a:latin typeface="メイリオ"/>
              <a:ea typeface="メイリオ"/>
            </a:endParaRPr>
          </a:p>
          <a:p>
            <a:pPr defTabSz="986912" eaLnBrk="1" hangingPunct="1">
              <a:buClr>
                <a:srgbClr val="948A54"/>
              </a:buClr>
              <a:defRPr/>
            </a:pPr>
            <a:r>
              <a:rPr lang="ja-JP" altLang="en-US" sz="1295" kern="0" dirty="0">
                <a:solidFill>
                  <a:prstClr val="black"/>
                </a:solidFill>
                <a:latin typeface="メイリオ"/>
                <a:ea typeface="メイリオ"/>
              </a:rPr>
              <a:t>　委員会の運営や制度の改正、方法論の策定、クレジット認証、クレジット創出と売買の支援により、制度の円滑な運用と信頼性を確保する。さらに</a:t>
            </a:r>
            <a:r>
              <a:rPr lang="ja-JP" altLang="en-US" sz="1295" kern="0" dirty="0">
                <a:solidFill>
                  <a:prstClr val="black"/>
                </a:solidFill>
                <a:latin typeface="メイリオ"/>
              </a:rPr>
              <a:t>クレジット活用に関する実態調査、</a:t>
            </a:r>
            <a:r>
              <a:rPr lang="ja-JP" altLang="en-US" sz="1295" kern="0" dirty="0">
                <a:solidFill>
                  <a:prstClr val="black"/>
                </a:solidFill>
                <a:latin typeface="メイリオ"/>
                <a:ea typeface="メイリオ"/>
              </a:rPr>
              <a:t>事例創出、</a:t>
            </a:r>
            <a:r>
              <a:rPr lang="en-US" altLang="ja-JP" sz="1295" kern="0" dirty="0">
                <a:solidFill>
                  <a:prstClr val="black"/>
                </a:solidFill>
                <a:latin typeface="メイリオ"/>
              </a:rPr>
              <a:t>Web</a:t>
            </a:r>
            <a:r>
              <a:rPr lang="ja-JP" altLang="en-US" sz="1295" kern="0" dirty="0">
                <a:solidFill>
                  <a:prstClr val="black"/>
                </a:solidFill>
                <a:latin typeface="メイリオ"/>
              </a:rPr>
              <a:t>等を通じた情報提供を行うことで</a:t>
            </a:r>
            <a:r>
              <a:rPr lang="en-US" altLang="ja-JP" sz="1295" kern="0" dirty="0">
                <a:solidFill>
                  <a:prstClr val="black"/>
                </a:solidFill>
                <a:latin typeface="メイリオ"/>
              </a:rPr>
              <a:t>J-</a:t>
            </a:r>
            <a:r>
              <a:rPr lang="ja-JP" altLang="en-US" sz="1295" kern="0" dirty="0">
                <a:solidFill>
                  <a:prstClr val="black"/>
                </a:solidFill>
                <a:latin typeface="メイリオ"/>
              </a:rPr>
              <a:t>クレジット制度の適切な運営の推進を図る</a:t>
            </a:r>
            <a:r>
              <a:rPr lang="ja-JP" altLang="en-US" sz="1295" kern="0" dirty="0">
                <a:solidFill>
                  <a:prstClr val="black"/>
                </a:solidFill>
                <a:latin typeface="メイリオ"/>
                <a:ea typeface="メイリオ"/>
              </a:rPr>
              <a:t>。</a:t>
            </a:r>
            <a:endParaRPr lang="en-US" altLang="ja-JP" sz="1295" kern="0" dirty="0">
              <a:solidFill>
                <a:prstClr val="black"/>
              </a:solidFill>
              <a:latin typeface="メイリオ"/>
              <a:ea typeface="メイリオ"/>
            </a:endParaRPr>
          </a:p>
          <a:p>
            <a:pPr defTabSz="986912" eaLnBrk="1" hangingPunct="1">
              <a:buClr>
                <a:srgbClr val="948A54"/>
              </a:buClr>
              <a:defRPr/>
            </a:pPr>
            <a:r>
              <a:rPr lang="en-US" altLang="ja-JP" sz="1295" kern="0" dirty="0">
                <a:solidFill>
                  <a:prstClr val="black"/>
                </a:solidFill>
                <a:latin typeface="メイリオ"/>
                <a:ea typeface="メイリオ"/>
              </a:rPr>
              <a:t>(2) J-</a:t>
            </a:r>
            <a:r>
              <a:rPr lang="ja-JP" altLang="en-US" sz="1295" kern="0" dirty="0">
                <a:solidFill>
                  <a:prstClr val="black"/>
                </a:solidFill>
                <a:latin typeface="メイリオ"/>
                <a:ea typeface="メイリオ"/>
              </a:rPr>
              <a:t>クレジット制度運用に係るシステム運用・保守事業（</a:t>
            </a:r>
            <a:r>
              <a:rPr lang="en-US" altLang="ja-JP" sz="1295" kern="0" dirty="0">
                <a:solidFill>
                  <a:prstClr val="black"/>
                </a:solidFill>
                <a:latin typeface="メイリオ"/>
                <a:ea typeface="メイリオ"/>
              </a:rPr>
              <a:t>36</a:t>
            </a:r>
            <a:r>
              <a:rPr lang="ja-JP" altLang="en-US" sz="1295" kern="0" dirty="0">
                <a:solidFill>
                  <a:prstClr val="black"/>
                </a:solidFill>
                <a:latin typeface="メイリオ"/>
                <a:ea typeface="メイリオ"/>
              </a:rPr>
              <a:t>百万円）</a:t>
            </a:r>
            <a:endParaRPr lang="en-US" altLang="ja-JP" sz="1295" kern="0" dirty="0">
              <a:solidFill>
                <a:prstClr val="black"/>
              </a:solidFill>
              <a:latin typeface="メイリオ"/>
              <a:ea typeface="メイリオ"/>
            </a:endParaRPr>
          </a:p>
          <a:p>
            <a:pPr defTabSz="986912" eaLnBrk="1" hangingPunct="1">
              <a:buClr>
                <a:srgbClr val="948A54"/>
              </a:buClr>
              <a:defRPr/>
            </a:pPr>
            <a:r>
              <a:rPr lang="ja-JP" altLang="en-US" sz="1295" kern="0" dirty="0">
                <a:solidFill>
                  <a:prstClr val="black"/>
                </a:solidFill>
                <a:latin typeface="メイリオ"/>
                <a:ea typeface="メイリオ"/>
              </a:rPr>
              <a:t>　</a:t>
            </a:r>
            <a:r>
              <a:rPr lang="en-US" altLang="ja-JP" sz="1295" kern="0" dirty="0">
                <a:solidFill>
                  <a:prstClr val="black"/>
                </a:solidFill>
                <a:latin typeface="メイリオ"/>
                <a:ea typeface="メイリオ"/>
              </a:rPr>
              <a:t> </a:t>
            </a:r>
            <a:r>
              <a:rPr lang="ja-JP" altLang="en-US" sz="1295" kern="0" dirty="0">
                <a:solidFill>
                  <a:prstClr val="black"/>
                </a:solidFill>
                <a:latin typeface="メイリオ"/>
                <a:ea typeface="メイリオ"/>
              </a:rPr>
              <a:t>創出された</a:t>
            </a:r>
            <a:r>
              <a:rPr lang="en-US" altLang="ja-JP" sz="1295" kern="0" dirty="0">
                <a:solidFill>
                  <a:prstClr val="black"/>
                </a:solidFill>
                <a:latin typeface="メイリオ"/>
                <a:ea typeface="メイリオ"/>
              </a:rPr>
              <a:t>J-</a:t>
            </a:r>
            <a:r>
              <a:rPr lang="ja-JP" altLang="en-US" sz="1295" kern="0" dirty="0">
                <a:solidFill>
                  <a:prstClr val="black"/>
                </a:solidFill>
                <a:latin typeface="メイリオ"/>
                <a:ea typeface="メイリオ"/>
              </a:rPr>
              <a:t>クレジットを管理する登録簿システムの運用・保守を行う。</a:t>
            </a:r>
            <a:endParaRPr lang="en-US" altLang="ja-JP" sz="1295" kern="0" dirty="0">
              <a:solidFill>
                <a:prstClr val="black"/>
              </a:solidFill>
              <a:latin typeface="メイリオ"/>
              <a:ea typeface="メイリオ"/>
            </a:endParaRPr>
          </a:p>
        </p:txBody>
      </p:sp>
      <p:sp>
        <p:nvSpPr>
          <p:cNvPr id="19" name="テキスト ボックス 18"/>
          <p:cNvSpPr txBox="1">
            <a:spLocks noChangeArrowheads="1"/>
          </p:cNvSpPr>
          <p:nvPr/>
        </p:nvSpPr>
        <p:spPr bwMode="auto">
          <a:xfrm>
            <a:off x="5015214" y="2658835"/>
            <a:ext cx="1542410" cy="310970"/>
          </a:xfrm>
          <a:prstGeom prst="rect">
            <a:avLst/>
          </a:prstGeom>
          <a:solidFill>
            <a:schemeClr val="bg1"/>
          </a:solidFill>
          <a:ln w="25400" algn="ctr">
            <a:solidFill>
              <a:schemeClr val="accent1"/>
            </a:solidFill>
            <a:miter lim="800000"/>
            <a:headEnd/>
            <a:tailEnd/>
          </a:ln>
        </p:spPr>
        <p:txBody>
          <a:bodyPr wrap="none" tIns="38856" bIns="38856" anchor="ctr">
            <a:spAutoFit/>
          </a:bodyPr>
          <a:lstStyle/>
          <a:p>
            <a:pPr defTabSz="986912">
              <a:defRPr/>
            </a:pPr>
            <a:r>
              <a:rPr kumimoji="0" lang="ja-JP" altLang="en-US" sz="1511" kern="0" dirty="0">
                <a:solidFill>
                  <a:prstClr val="black"/>
                </a:solidFill>
                <a:latin typeface="Cambria"/>
                <a:ea typeface="メイリオ"/>
              </a:rPr>
              <a:t>期待される効果</a:t>
            </a:r>
          </a:p>
        </p:txBody>
      </p:sp>
      <p:sp>
        <p:nvSpPr>
          <p:cNvPr id="2059" name="テキスト ボックス 22"/>
          <p:cNvSpPr txBox="1">
            <a:spLocks noChangeArrowheads="1"/>
          </p:cNvSpPr>
          <p:nvPr/>
        </p:nvSpPr>
        <p:spPr bwMode="auto">
          <a:xfrm>
            <a:off x="4955244" y="2962531"/>
            <a:ext cx="5628623" cy="889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indent="-85725">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94274" indent="-194274" defTabSz="986912">
              <a:spcBef>
                <a:spcPct val="0"/>
              </a:spcBef>
              <a:buClr>
                <a:srgbClr val="595959"/>
              </a:buClr>
              <a:buFont typeface="Wingdings" panose="05000000000000000000" pitchFamily="2" charset="2"/>
              <a:buChar char="l"/>
              <a:defRPr/>
            </a:pPr>
            <a:r>
              <a:rPr lang="ja-JP" altLang="en-US" sz="1295" kern="0" dirty="0">
                <a:solidFill>
                  <a:prstClr val="black"/>
                </a:solidFill>
                <a:latin typeface="メイリオ"/>
                <a:ea typeface="メイリオ"/>
              </a:rPr>
              <a:t>カーボン・オフセットの取組により、地域での</a:t>
            </a:r>
            <a:r>
              <a:rPr lang="en-US" altLang="ja-JP" sz="1295" kern="0" dirty="0">
                <a:solidFill>
                  <a:prstClr val="black"/>
                </a:solidFill>
                <a:latin typeface="メイリオ"/>
                <a:ea typeface="メイリオ"/>
              </a:rPr>
              <a:t>CO2</a:t>
            </a:r>
            <a:r>
              <a:rPr lang="ja-JP" altLang="en-US" sz="1295" kern="0" dirty="0">
                <a:solidFill>
                  <a:prstClr val="black"/>
                </a:solidFill>
                <a:latin typeface="メイリオ"/>
                <a:ea typeface="メイリオ"/>
              </a:rPr>
              <a:t>排出削減プロジェクトへの投資及び</a:t>
            </a:r>
            <a:r>
              <a:rPr lang="en-US" altLang="ja-JP" sz="1295" kern="0" dirty="0">
                <a:solidFill>
                  <a:prstClr val="black"/>
                </a:solidFill>
                <a:latin typeface="メイリオ"/>
                <a:ea typeface="メイリオ"/>
              </a:rPr>
              <a:t>CO2</a:t>
            </a:r>
            <a:r>
              <a:rPr lang="ja-JP" altLang="en-US" sz="1295" kern="0" dirty="0">
                <a:solidFill>
                  <a:prstClr val="black"/>
                </a:solidFill>
                <a:latin typeface="メイリオ"/>
                <a:ea typeface="メイリオ"/>
              </a:rPr>
              <a:t>排出削減が促進される。</a:t>
            </a:r>
          </a:p>
          <a:p>
            <a:pPr marL="194274" indent="-194274" defTabSz="986912">
              <a:spcBef>
                <a:spcPct val="0"/>
              </a:spcBef>
              <a:buClr>
                <a:srgbClr val="595959"/>
              </a:buClr>
              <a:buFont typeface="Wingdings" panose="05000000000000000000" pitchFamily="2" charset="2"/>
              <a:buChar char="l"/>
              <a:defRPr/>
            </a:pPr>
            <a:r>
              <a:rPr lang="ja-JP" altLang="en-US" sz="1295" kern="0" dirty="0">
                <a:solidFill>
                  <a:prstClr val="black"/>
                </a:solidFill>
                <a:latin typeface="メイリオ"/>
                <a:ea typeface="メイリオ"/>
              </a:rPr>
              <a:t>毎年</a:t>
            </a:r>
            <a:r>
              <a:rPr lang="en-US" altLang="ja-JP" sz="1295" kern="0" dirty="0">
                <a:solidFill>
                  <a:prstClr val="black"/>
                </a:solidFill>
                <a:latin typeface="メイリオ"/>
                <a:ea typeface="メイリオ"/>
              </a:rPr>
              <a:t>6</a:t>
            </a:r>
            <a:r>
              <a:rPr lang="ja-JP" altLang="en-US" sz="1295" kern="0" dirty="0">
                <a:solidFill>
                  <a:prstClr val="black"/>
                </a:solidFill>
                <a:latin typeface="メイリオ"/>
                <a:ea typeface="メイリオ"/>
              </a:rPr>
              <a:t>万</a:t>
            </a:r>
            <a:r>
              <a:rPr lang="en-US" altLang="ja-JP" sz="1295" kern="0" dirty="0">
                <a:solidFill>
                  <a:prstClr val="black"/>
                </a:solidFill>
                <a:latin typeface="メイリオ"/>
                <a:ea typeface="メイリオ"/>
              </a:rPr>
              <a:t>t-CO2</a:t>
            </a:r>
            <a:r>
              <a:rPr lang="ja-JP" altLang="en-US" sz="1295" kern="0" dirty="0">
                <a:solidFill>
                  <a:prstClr val="black"/>
                </a:solidFill>
                <a:latin typeface="メイリオ"/>
                <a:ea typeface="メイリオ"/>
              </a:rPr>
              <a:t>程度のカーボン・オフセットの実施等を目指すことにより、 地域経済の循環促進、知名度拡大による地域活性化が推進。</a:t>
            </a:r>
            <a:endParaRPr lang="en-US" altLang="ja-JP" sz="1295" kern="0" dirty="0">
              <a:solidFill>
                <a:prstClr val="black"/>
              </a:solidFill>
              <a:latin typeface="メイリオ"/>
              <a:ea typeface="メイリオ"/>
            </a:endParaRPr>
          </a:p>
        </p:txBody>
      </p:sp>
      <p:pic>
        <p:nvPicPr>
          <p:cNvPr id="20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8" y="109667"/>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954393" y="109667"/>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295" kern="0" dirty="0">
                <a:solidFill>
                  <a:prstClr val="white"/>
                </a:solidFill>
                <a:latin typeface="Cambria"/>
                <a:ea typeface="メイリオ"/>
              </a:rPr>
              <a:t>平成</a:t>
            </a:r>
            <a:r>
              <a:rPr kumimoji="0" lang="en-US" altLang="ja-JP" sz="1295" kern="0" dirty="0">
                <a:solidFill>
                  <a:prstClr val="white"/>
                </a:solidFill>
                <a:latin typeface="Cambria"/>
                <a:ea typeface="メイリオ"/>
              </a:rPr>
              <a:t>25</a:t>
            </a:r>
            <a:r>
              <a:rPr kumimoji="0" lang="ja-JP" altLang="en-US" sz="1295" kern="0" dirty="0">
                <a:solidFill>
                  <a:prstClr val="white"/>
                </a:solidFill>
                <a:latin typeface="Cambria"/>
                <a:ea typeface="メイリオ"/>
              </a:rPr>
              <a:t>年度予算</a:t>
            </a:r>
            <a:endParaRPr kumimoji="0" lang="en-US" altLang="ja-JP" sz="1295" kern="0" dirty="0">
              <a:solidFill>
                <a:prstClr val="white"/>
              </a:solidFill>
              <a:latin typeface="Cambria"/>
              <a:ea typeface="メイリオ"/>
            </a:endParaRPr>
          </a:p>
          <a:p>
            <a:pPr defTabSz="986912">
              <a:defRPr/>
            </a:pPr>
            <a:r>
              <a:rPr kumimoji="0" lang="ja-JP" altLang="en-US" sz="1295" kern="0" dirty="0">
                <a:solidFill>
                  <a:prstClr val="white"/>
                </a:solidFill>
                <a:latin typeface="Cambria"/>
                <a:ea typeface="メイリオ"/>
              </a:rPr>
              <a:t>○○百万円</a:t>
            </a:r>
          </a:p>
        </p:txBody>
      </p:sp>
      <p:sp>
        <p:nvSpPr>
          <p:cNvPr id="29" name="テキスト ボックス 28"/>
          <p:cNvSpPr txBox="1"/>
          <p:nvPr/>
        </p:nvSpPr>
        <p:spPr>
          <a:xfrm>
            <a:off x="8998942" y="109667"/>
            <a:ext cx="1600345"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a:defRPr/>
            </a:pPr>
            <a:r>
              <a:rPr kumimoji="0" lang="ja-JP" altLang="en-US" sz="1187" kern="0" dirty="0">
                <a:solidFill>
                  <a:prstClr val="white"/>
                </a:solidFill>
                <a:latin typeface="Cambria"/>
                <a:ea typeface="メイリオ"/>
              </a:rPr>
              <a:t> 平成</a:t>
            </a:r>
            <a:r>
              <a:rPr kumimoji="0" lang="en-US" altLang="ja-JP" sz="1187" kern="0" dirty="0">
                <a:solidFill>
                  <a:prstClr val="white"/>
                </a:solidFill>
                <a:latin typeface="Cambria"/>
                <a:ea typeface="メイリオ"/>
              </a:rPr>
              <a:t>27</a:t>
            </a:r>
            <a:r>
              <a:rPr kumimoji="0" lang="ja-JP" altLang="en-US" sz="1187" kern="0" dirty="0">
                <a:solidFill>
                  <a:prstClr val="white"/>
                </a:solidFill>
                <a:latin typeface="Cambria"/>
                <a:ea typeface="メイリオ"/>
              </a:rPr>
              <a:t>年度要求額</a:t>
            </a:r>
            <a:endParaRPr kumimoji="0" lang="en-US" altLang="ja-JP" sz="1187" kern="0" dirty="0">
              <a:solidFill>
                <a:prstClr val="white"/>
              </a:solidFill>
              <a:latin typeface="Cambria"/>
              <a:ea typeface="メイリオ"/>
            </a:endParaRPr>
          </a:p>
          <a:p>
            <a:pPr defTabSz="986912">
              <a:defRPr/>
            </a:pPr>
            <a:r>
              <a:rPr kumimoji="0" lang="ja-JP" altLang="en-US" sz="1187" kern="0" dirty="0">
                <a:solidFill>
                  <a:prstClr val="white"/>
                </a:solidFill>
                <a:latin typeface="Cambria"/>
                <a:ea typeface="メイリオ"/>
              </a:rPr>
              <a:t> 　　　　　　億円</a:t>
            </a:r>
            <a:endParaRPr kumimoji="0" lang="en-US" altLang="ja-JP" sz="1187" kern="0" dirty="0">
              <a:solidFill>
                <a:prstClr val="white"/>
              </a:solidFill>
              <a:latin typeface="Cambria"/>
              <a:ea typeface="メイリオ"/>
            </a:endParaRPr>
          </a:p>
        </p:txBody>
      </p:sp>
      <p:sp>
        <p:nvSpPr>
          <p:cNvPr id="28" name="Rectangle 3"/>
          <p:cNvSpPr>
            <a:spLocks noChangeArrowheads="1"/>
          </p:cNvSpPr>
          <p:nvPr/>
        </p:nvSpPr>
        <p:spPr bwMode="auto">
          <a:xfrm>
            <a:off x="837868" y="78825"/>
            <a:ext cx="9848804" cy="514029"/>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a:defRPr/>
            </a:pPr>
            <a:r>
              <a:rPr kumimoji="0" lang="ja-JP" altLang="en-US" sz="1943" b="1" kern="0" dirty="0">
                <a:solidFill>
                  <a:srgbClr val="FFFFFF"/>
                </a:solidFill>
                <a:latin typeface="Cambria"/>
                <a:ea typeface="メイリオ"/>
              </a:rPr>
              <a:t>Ｊ－クレジット制度運営・促進事業</a:t>
            </a:r>
            <a:endParaRPr kumimoji="0" lang="en-US" altLang="ja-JP" sz="1943" b="1" kern="0" dirty="0">
              <a:solidFill>
                <a:srgbClr val="FFFFFF"/>
              </a:solidFill>
              <a:latin typeface="Cambria"/>
              <a:ea typeface="メイリオ"/>
            </a:endParaRPr>
          </a:p>
        </p:txBody>
      </p:sp>
      <p:sp>
        <p:nvSpPr>
          <p:cNvPr id="30" name="角丸四角形 29"/>
          <p:cNvSpPr/>
          <p:nvPr/>
        </p:nvSpPr>
        <p:spPr>
          <a:xfrm>
            <a:off x="302759" y="4413807"/>
            <a:ext cx="3632189" cy="2979658"/>
          </a:xfrm>
          <a:prstGeom prst="roundRect">
            <a:avLst>
              <a:gd name="adj" fmla="val 4103"/>
            </a:avLst>
          </a:prstGeom>
          <a:noFill/>
        </p:spPr>
        <p:style>
          <a:lnRef idx="2">
            <a:schemeClr val="accent1">
              <a:shade val="50000"/>
            </a:schemeClr>
          </a:lnRef>
          <a:fillRef idx="1">
            <a:schemeClr val="accent1"/>
          </a:fillRef>
          <a:effectRef idx="0">
            <a:schemeClr val="accent1"/>
          </a:effectRef>
          <a:fontRef idx="minor">
            <a:schemeClr val="lt1"/>
          </a:fontRef>
        </p:style>
        <p:txBody>
          <a:bodyPr lIns="38856" rIns="38856"/>
          <a:lstStyle/>
          <a:p>
            <a:pPr defTabSz="986912">
              <a:lnSpc>
                <a:spcPts val="2072"/>
              </a:lnSpc>
              <a:defRPr/>
            </a:pPr>
            <a:endParaRPr kumimoji="0" lang="en-US" altLang="ja-JP" sz="1727" kern="0" dirty="0">
              <a:solidFill>
                <a:prstClr val="black"/>
              </a:solidFill>
              <a:latin typeface="メイリオ"/>
              <a:ea typeface="メイリオ"/>
            </a:endParaRPr>
          </a:p>
          <a:p>
            <a:pPr defTabSz="986912">
              <a:lnSpc>
                <a:spcPts val="2072"/>
              </a:lnSpc>
              <a:defRPr/>
            </a:pPr>
            <a:r>
              <a:rPr kumimoji="0" lang="ja-JP" altLang="en-US" sz="1295" kern="0" dirty="0">
                <a:solidFill>
                  <a:srgbClr val="000000"/>
                </a:solidFill>
                <a:latin typeface="メイリオ"/>
                <a:ea typeface="メイリオ"/>
              </a:rPr>
              <a:t>・</a:t>
            </a:r>
            <a:r>
              <a:rPr kumimoji="0" lang="en-US" altLang="ja-JP" sz="1295" kern="0" dirty="0">
                <a:solidFill>
                  <a:srgbClr val="000000"/>
                </a:solidFill>
                <a:latin typeface="メイリオ"/>
                <a:ea typeface="メイリオ"/>
              </a:rPr>
              <a:t>J-</a:t>
            </a:r>
            <a:r>
              <a:rPr kumimoji="0" lang="ja-JP" altLang="en-US" sz="1295" kern="0" dirty="0">
                <a:solidFill>
                  <a:srgbClr val="000000"/>
                </a:solidFill>
                <a:latin typeface="メイリオ"/>
                <a:ea typeface="メイリオ"/>
              </a:rPr>
              <a:t>クレジットの創出支援</a:t>
            </a:r>
            <a:endParaRPr kumimoji="0" lang="en-US" altLang="ja-JP" sz="1295" kern="0" dirty="0">
              <a:solidFill>
                <a:prstClr val="black"/>
              </a:solidFill>
              <a:latin typeface="メイリオ"/>
              <a:ea typeface="メイリオ"/>
            </a:endParaRPr>
          </a:p>
        </p:txBody>
      </p:sp>
      <p:sp>
        <p:nvSpPr>
          <p:cNvPr id="31" name="テキスト ボックス 30"/>
          <p:cNvSpPr txBox="1"/>
          <p:nvPr/>
        </p:nvSpPr>
        <p:spPr>
          <a:xfrm>
            <a:off x="280200" y="4350411"/>
            <a:ext cx="3666743" cy="324833"/>
          </a:xfrm>
          <a:prstGeom prst="rect">
            <a:avLst/>
          </a:prstGeom>
          <a:solidFill>
            <a:schemeClr val="tx2">
              <a:lumMod val="50000"/>
            </a:schemeClr>
          </a:solidFill>
          <a:ln>
            <a:solidFill>
              <a:schemeClr val="tx2">
                <a:lumMod val="50000"/>
              </a:schemeClr>
            </a:solidFill>
          </a:ln>
        </p:spPr>
        <p:style>
          <a:lnRef idx="1">
            <a:schemeClr val="dk1"/>
          </a:lnRef>
          <a:fillRef idx="3">
            <a:schemeClr val="dk1"/>
          </a:fillRef>
          <a:effectRef idx="2">
            <a:schemeClr val="dk1"/>
          </a:effectRef>
          <a:fontRef idx="minor">
            <a:schemeClr val="lt1"/>
          </a:fontRef>
        </p:style>
        <p:txBody>
          <a:bodyPr wrap="square">
            <a:spAutoFit/>
          </a:bodyPr>
          <a:lstStyle/>
          <a:p>
            <a:pPr algn="ctr" defTabSz="986912">
              <a:defRPr/>
            </a:pPr>
            <a:r>
              <a:rPr kumimoji="0" lang="ja-JP" altLang="en-US" sz="1511" kern="0" dirty="0">
                <a:solidFill>
                  <a:prstClr val="white"/>
                </a:solidFill>
                <a:latin typeface="メイリオ"/>
                <a:ea typeface="メイリオ"/>
              </a:rPr>
              <a:t>地域社会（クレジット創出者）</a:t>
            </a:r>
          </a:p>
        </p:txBody>
      </p:sp>
      <p:sp>
        <p:nvSpPr>
          <p:cNvPr id="32" name="角丸四角形 31"/>
          <p:cNvSpPr/>
          <p:nvPr/>
        </p:nvSpPr>
        <p:spPr>
          <a:xfrm>
            <a:off x="6658395" y="4372685"/>
            <a:ext cx="3675311" cy="3000219"/>
          </a:xfrm>
          <a:prstGeom prst="roundRect">
            <a:avLst>
              <a:gd name="adj" fmla="val 4103"/>
            </a:avLst>
          </a:prstGeom>
          <a:noFill/>
        </p:spPr>
        <p:style>
          <a:lnRef idx="2">
            <a:schemeClr val="accent1">
              <a:shade val="50000"/>
            </a:schemeClr>
          </a:lnRef>
          <a:fillRef idx="1">
            <a:schemeClr val="accent1"/>
          </a:fillRef>
          <a:effectRef idx="0">
            <a:schemeClr val="accent1"/>
          </a:effectRef>
          <a:fontRef idx="minor">
            <a:schemeClr val="lt1"/>
          </a:fontRef>
        </p:style>
        <p:txBody>
          <a:bodyPr lIns="38856" rIns="38856"/>
          <a:lstStyle/>
          <a:p>
            <a:pPr defTabSz="986912">
              <a:lnSpc>
                <a:spcPts val="2072"/>
              </a:lnSpc>
              <a:defRPr/>
            </a:pPr>
            <a:endParaRPr kumimoji="0" lang="en-US" altLang="ja-JP" sz="1727" kern="0" dirty="0">
              <a:solidFill>
                <a:prstClr val="black"/>
              </a:solidFill>
              <a:latin typeface="メイリオ"/>
              <a:ea typeface="メイリオ"/>
            </a:endParaRPr>
          </a:p>
          <a:p>
            <a:pPr defTabSz="986912">
              <a:lnSpc>
                <a:spcPts val="2072"/>
              </a:lnSpc>
              <a:defRPr/>
            </a:pPr>
            <a:r>
              <a:rPr kumimoji="0" lang="ja-JP" altLang="en-US" sz="1295" kern="0" dirty="0">
                <a:solidFill>
                  <a:srgbClr val="000000"/>
                </a:solidFill>
                <a:latin typeface="ＭＳ Ｐゴシック" pitchFamily="50" charset="-128"/>
                <a:ea typeface="メイリオ"/>
              </a:rPr>
              <a:t>・クレジットを活用した商品の開発・販売</a:t>
            </a:r>
            <a:endParaRPr kumimoji="0" lang="en-US" altLang="ja-JP" sz="1295" kern="0" dirty="0">
              <a:solidFill>
                <a:srgbClr val="000000"/>
              </a:solidFill>
              <a:latin typeface="ＭＳ Ｐゴシック" pitchFamily="50" charset="-128"/>
              <a:ea typeface="メイリオ"/>
            </a:endParaRPr>
          </a:p>
        </p:txBody>
      </p:sp>
      <p:sp>
        <p:nvSpPr>
          <p:cNvPr id="33" name="テキスト ボックス 32"/>
          <p:cNvSpPr txBox="1"/>
          <p:nvPr/>
        </p:nvSpPr>
        <p:spPr>
          <a:xfrm>
            <a:off x="6649828" y="4331562"/>
            <a:ext cx="3683878" cy="324833"/>
          </a:xfrm>
          <a:prstGeom prst="rect">
            <a:avLst/>
          </a:prstGeom>
          <a:solidFill>
            <a:schemeClr val="tx2">
              <a:lumMod val="50000"/>
            </a:schemeClr>
          </a:solidFill>
          <a:ln>
            <a:solidFill>
              <a:schemeClr val="tx2">
                <a:lumMod val="50000"/>
              </a:schemeClr>
            </a:solidFill>
          </a:ln>
        </p:spPr>
        <p:style>
          <a:lnRef idx="1">
            <a:schemeClr val="dk1"/>
          </a:lnRef>
          <a:fillRef idx="3">
            <a:schemeClr val="dk1"/>
          </a:fillRef>
          <a:effectRef idx="2">
            <a:schemeClr val="dk1"/>
          </a:effectRef>
          <a:fontRef idx="minor">
            <a:schemeClr val="lt1"/>
          </a:fontRef>
        </p:style>
        <p:txBody>
          <a:bodyPr wrap="square">
            <a:spAutoFit/>
          </a:bodyPr>
          <a:lstStyle/>
          <a:p>
            <a:pPr algn="ctr" defTabSz="986912">
              <a:defRPr/>
            </a:pPr>
            <a:r>
              <a:rPr kumimoji="0" lang="ja-JP" altLang="en-US" sz="1511" kern="0" dirty="0">
                <a:solidFill>
                  <a:prstClr val="white"/>
                </a:solidFill>
                <a:latin typeface="メイリオ"/>
                <a:ea typeface="メイリオ"/>
              </a:rPr>
              <a:t>民間事業者等</a:t>
            </a:r>
          </a:p>
        </p:txBody>
      </p:sp>
      <p:sp>
        <p:nvSpPr>
          <p:cNvPr id="38" name="テキスト ボックス 37"/>
          <p:cNvSpPr txBox="1"/>
          <p:nvPr/>
        </p:nvSpPr>
        <p:spPr>
          <a:xfrm>
            <a:off x="7953749" y="7025077"/>
            <a:ext cx="1434143" cy="324833"/>
          </a:xfrm>
          <a:prstGeom prst="rect">
            <a:avLst/>
          </a:prstGeom>
          <a:ln/>
        </p:spPr>
        <p:style>
          <a:lnRef idx="1">
            <a:schemeClr val="accent6"/>
          </a:lnRef>
          <a:fillRef idx="3">
            <a:schemeClr val="accent6"/>
          </a:fillRef>
          <a:effectRef idx="2">
            <a:schemeClr val="accent6"/>
          </a:effectRef>
          <a:fontRef idx="minor">
            <a:schemeClr val="lt1"/>
          </a:fontRef>
        </p:style>
        <p:txBody>
          <a:bodyPr>
            <a:spAutoFit/>
          </a:bodyPr>
          <a:lstStyle/>
          <a:p>
            <a:pPr algn="ctr" defTabSz="986912">
              <a:defRPr/>
            </a:pPr>
            <a:r>
              <a:rPr kumimoji="0" lang="ja-JP" altLang="en-US" sz="1511" kern="0" dirty="0">
                <a:solidFill>
                  <a:prstClr val="white"/>
                </a:solidFill>
                <a:latin typeface="メイリオ"/>
                <a:ea typeface="メイリオ"/>
              </a:rPr>
              <a:t>消費者</a:t>
            </a:r>
          </a:p>
        </p:txBody>
      </p:sp>
      <p:sp>
        <p:nvSpPr>
          <p:cNvPr id="47" name="雲 46"/>
          <p:cNvSpPr/>
          <p:nvPr/>
        </p:nvSpPr>
        <p:spPr>
          <a:xfrm>
            <a:off x="307615" y="5979883"/>
            <a:ext cx="1826518" cy="736776"/>
          </a:xfrm>
          <a:prstGeom prst="cloud">
            <a:avLst/>
          </a:prstGeom>
          <a:ln>
            <a:solidFill>
              <a:srgbClr val="00B050"/>
            </a:solidFill>
          </a:ln>
        </p:spPr>
        <p:style>
          <a:lnRef idx="2">
            <a:schemeClr val="accent2"/>
          </a:lnRef>
          <a:fillRef idx="1">
            <a:schemeClr val="lt1"/>
          </a:fillRef>
          <a:effectRef idx="0">
            <a:schemeClr val="accent2"/>
          </a:effectRef>
          <a:fontRef idx="minor">
            <a:schemeClr val="dk1"/>
          </a:fontRef>
        </p:style>
        <p:txBody>
          <a:bodyPr lIns="0" rIns="0" anchor="ctr"/>
          <a:lstStyle/>
          <a:p>
            <a:pPr algn="ctr" defTabSz="986912">
              <a:defRPr/>
            </a:pPr>
            <a:r>
              <a:rPr kumimoji="0" lang="ja-JP" altLang="en-US" sz="1511" b="1" kern="0" dirty="0">
                <a:solidFill>
                  <a:prstClr val="black"/>
                </a:solidFill>
                <a:latin typeface="Cambria"/>
                <a:ea typeface="メイリオ"/>
              </a:rPr>
              <a:t>温室効果ガスの排出削減</a:t>
            </a:r>
          </a:p>
        </p:txBody>
      </p:sp>
      <p:pic>
        <p:nvPicPr>
          <p:cNvPr id="2070" name="Picture 2" descr="\\fssv01\地球環境局\部局内共有フォルダ\温対課共有\仮置き\9.市場メカニズム室\☆Carbon offsetting☆\●カーボン・オフセット制度\Fun to Share業務\01_写真\高島屋\DSC0727400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7199" y="5979883"/>
            <a:ext cx="1228531" cy="851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角丸四角形 55"/>
          <p:cNvSpPr/>
          <p:nvPr/>
        </p:nvSpPr>
        <p:spPr bwMode="auto">
          <a:xfrm>
            <a:off x="4605967" y="4362312"/>
            <a:ext cx="1323470" cy="374632"/>
          </a:xfrm>
          <a:prstGeom prst="roundRect">
            <a:avLst/>
          </a:prstGeom>
          <a:solidFill>
            <a:srgbClr val="006600"/>
          </a:solidFill>
          <a:ln>
            <a:solidFill>
              <a:srgbClr val="00FF00"/>
            </a:solidFill>
          </a:ln>
          <a:effectLst>
            <a:glow rad="63500">
              <a:schemeClr val="accent1">
                <a:satMod val="175000"/>
                <a:alpha val="40000"/>
              </a:schemeClr>
            </a:glow>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a:defRPr/>
            </a:pPr>
            <a:r>
              <a:rPr kumimoji="0" lang="ja-JP" altLang="en-US" sz="1511" b="1" kern="0" dirty="0">
                <a:solidFill>
                  <a:prstClr val="white"/>
                </a:solidFill>
                <a:latin typeface="Cambria"/>
                <a:ea typeface="メイリオ"/>
              </a:rPr>
              <a:t>クレジット</a:t>
            </a:r>
          </a:p>
        </p:txBody>
      </p:sp>
      <p:pic>
        <p:nvPicPr>
          <p:cNvPr id="2072" name="Picture 41" descr="D:\Temporary Internet Files\Temporary Internet Files\Content.IE5\SUFYV36G\MC900437547[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3609" y="5311645"/>
            <a:ext cx="2097240" cy="1096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図 59"/>
          <p:cNvPicPr/>
          <p:nvPr/>
        </p:nvPicPr>
        <p:blipFill rotWithShape="1">
          <a:blip r:embed="rId5"/>
          <a:srcRect l="40910" t="38076" r="38683" b="42933"/>
          <a:stretch/>
        </p:blipFill>
        <p:spPr bwMode="auto">
          <a:xfrm>
            <a:off x="7013076" y="5974743"/>
            <a:ext cx="1598631" cy="848148"/>
          </a:xfrm>
          <a:prstGeom prst="rect">
            <a:avLst/>
          </a:prstGeom>
          <a:noFill/>
          <a:ln w="9525">
            <a:solidFill>
              <a:schemeClr val="bg1">
                <a:lumMod val="50000"/>
              </a:schemeClr>
            </a:solidFill>
            <a:miter lim="800000"/>
            <a:headEnd/>
            <a:tailEnd/>
          </a:ln>
        </p:spPr>
      </p:pic>
      <p:sp>
        <p:nvSpPr>
          <p:cNvPr id="2074" name="テキスト ボックス 19"/>
          <p:cNvSpPr txBox="1">
            <a:spLocks noChangeArrowheads="1"/>
          </p:cNvSpPr>
          <p:nvPr/>
        </p:nvSpPr>
        <p:spPr bwMode="auto">
          <a:xfrm>
            <a:off x="9237432" y="6895274"/>
            <a:ext cx="1184940" cy="29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191900" indent="-191900" algn="ctr" defTabSz="986912">
              <a:spcBef>
                <a:spcPct val="0"/>
              </a:spcBef>
              <a:buClr>
                <a:srgbClr val="595959"/>
              </a:buClr>
              <a:buNone/>
              <a:defRPr/>
            </a:pPr>
            <a:r>
              <a:rPr lang="ja-JP" altLang="en-US" sz="1295" kern="0" dirty="0">
                <a:solidFill>
                  <a:prstClr val="black"/>
                </a:solidFill>
              </a:rPr>
              <a:t>積極的な購入</a:t>
            </a:r>
            <a:endParaRPr lang="en-US" altLang="ja-JP" sz="1295" kern="0" dirty="0">
              <a:solidFill>
                <a:prstClr val="black"/>
              </a:solidFill>
            </a:endParaRPr>
          </a:p>
        </p:txBody>
      </p:sp>
      <p:cxnSp>
        <p:nvCxnSpPr>
          <p:cNvPr id="4" name="直線矢印コネクタ 3"/>
          <p:cNvCxnSpPr/>
          <p:nvPr/>
        </p:nvCxnSpPr>
        <p:spPr>
          <a:xfrm>
            <a:off x="7802967" y="6783483"/>
            <a:ext cx="858430" cy="239880"/>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a:off x="8699092" y="6792049"/>
            <a:ext cx="1000644" cy="233027"/>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環状矢印 63"/>
          <p:cNvSpPr/>
          <p:nvPr/>
        </p:nvSpPr>
        <p:spPr>
          <a:xfrm rot="10422648">
            <a:off x="4249310" y="5059771"/>
            <a:ext cx="2179485" cy="1881348"/>
          </a:xfrm>
          <a:prstGeom prst="circularArrow">
            <a:avLst>
              <a:gd name="adj1" fmla="val 12224"/>
              <a:gd name="adj2" fmla="val 1089435"/>
              <a:gd name="adj3" fmla="val 19919330"/>
              <a:gd name="adj4" fmla="val 12566846"/>
              <a:gd name="adj5" fmla="val 12500"/>
            </a:avLst>
          </a:prstGeom>
          <a:ln w="28575">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defTabSz="986912">
              <a:defRPr/>
            </a:pPr>
            <a:endParaRPr kumimoji="0" lang="ja-JP" altLang="en-US" sz="1943" kern="0">
              <a:solidFill>
                <a:prstClr val="black"/>
              </a:solidFill>
              <a:latin typeface="Cambria"/>
              <a:ea typeface="メイリオ"/>
            </a:endParaRPr>
          </a:p>
        </p:txBody>
      </p:sp>
      <p:sp>
        <p:nvSpPr>
          <p:cNvPr id="66" name="雲 65"/>
          <p:cNvSpPr/>
          <p:nvPr/>
        </p:nvSpPr>
        <p:spPr>
          <a:xfrm>
            <a:off x="2312329" y="5966176"/>
            <a:ext cx="1574643" cy="764190"/>
          </a:xfrm>
          <a:prstGeom prst="cloud">
            <a:avLst/>
          </a:prstGeom>
        </p:spPr>
        <p:style>
          <a:lnRef idx="2">
            <a:schemeClr val="accent2"/>
          </a:lnRef>
          <a:fillRef idx="1">
            <a:schemeClr val="lt1"/>
          </a:fillRef>
          <a:effectRef idx="0">
            <a:schemeClr val="accent2"/>
          </a:effectRef>
          <a:fontRef idx="minor">
            <a:schemeClr val="dk1"/>
          </a:fontRef>
        </p:style>
        <p:txBody>
          <a:bodyPr lIns="0" rIns="0" anchor="ctr"/>
          <a:lstStyle/>
          <a:p>
            <a:pPr algn="ctr" defTabSz="986912">
              <a:defRPr/>
            </a:pPr>
            <a:r>
              <a:rPr kumimoji="0" lang="ja-JP" altLang="en-US" sz="1511" b="1" kern="0" dirty="0">
                <a:solidFill>
                  <a:srgbClr val="FF0000"/>
                </a:solidFill>
                <a:latin typeface="Cambria"/>
                <a:ea typeface="メイリオ"/>
              </a:rPr>
              <a:t>地域経済の循環の拡大</a:t>
            </a:r>
          </a:p>
        </p:txBody>
      </p:sp>
      <p:pic>
        <p:nvPicPr>
          <p:cNvPr id="2079" name="Picture 7" descr="MCj0339094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7454" y="5052918"/>
            <a:ext cx="584281" cy="79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0" name="図 42" descr="MR900239547.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237" y="5244822"/>
            <a:ext cx="644250" cy="64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1" name="テキスト ボックス 19"/>
          <p:cNvSpPr txBox="1">
            <a:spLocks noChangeArrowheads="1"/>
          </p:cNvSpPr>
          <p:nvPr/>
        </p:nvSpPr>
        <p:spPr bwMode="auto">
          <a:xfrm>
            <a:off x="1318185" y="5248248"/>
            <a:ext cx="1018227" cy="49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191900" indent="-191900" algn="ctr" defTabSz="986912">
              <a:spcBef>
                <a:spcPct val="0"/>
              </a:spcBef>
              <a:buClr>
                <a:srgbClr val="595959"/>
              </a:buClr>
              <a:buNone/>
              <a:defRPr/>
            </a:pPr>
            <a:r>
              <a:rPr lang="ja-JP" altLang="en-US" sz="1295" kern="0" dirty="0">
                <a:solidFill>
                  <a:prstClr val="black"/>
                </a:solidFill>
              </a:rPr>
              <a:t>バイオマス</a:t>
            </a:r>
            <a:endParaRPr lang="en-US" altLang="ja-JP" sz="1295" kern="0" dirty="0">
              <a:solidFill>
                <a:prstClr val="black"/>
              </a:solidFill>
            </a:endParaRPr>
          </a:p>
          <a:p>
            <a:pPr marL="191900" indent="-191900" algn="ctr" defTabSz="986912">
              <a:spcBef>
                <a:spcPct val="0"/>
              </a:spcBef>
              <a:buClr>
                <a:srgbClr val="595959"/>
              </a:buClr>
              <a:buNone/>
              <a:defRPr/>
            </a:pPr>
            <a:r>
              <a:rPr lang="ja-JP" altLang="en-US" sz="1295" kern="0" dirty="0">
                <a:solidFill>
                  <a:prstClr val="black"/>
                </a:solidFill>
              </a:rPr>
              <a:t>利用</a:t>
            </a:r>
            <a:endParaRPr lang="en-US" altLang="ja-JP" sz="1295" kern="0" dirty="0">
              <a:solidFill>
                <a:prstClr val="black"/>
              </a:solidFill>
            </a:endParaRPr>
          </a:p>
        </p:txBody>
      </p:sp>
      <p:sp>
        <p:nvSpPr>
          <p:cNvPr id="2082" name="テキスト ボックス 19"/>
          <p:cNvSpPr txBox="1">
            <a:spLocks noChangeArrowheads="1"/>
          </p:cNvSpPr>
          <p:nvPr/>
        </p:nvSpPr>
        <p:spPr bwMode="auto">
          <a:xfrm>
            <a:off x="3190747" y="5205412"/>
            <a:ext cx="684803" cy="490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77800" indent="-17780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marL="191900" indent="-191900" algn="ctr" defTabSz="986912">
              <a:spcBef>
                <a:spcPct val="0"/>
              </a:spcBef>
              <a:buClr>
                <a:srgbClr val="595959"/>
              </a:buClr>
              <a:buNone/>
              <a:defRPr/>
            </a:pPr>
            <a:r>
              <a:rPr lang="ja-JP" altLang="en-US" sz="1295" kern="0">
                <a:solidFill>
                  <a:prstClr val="black"/>
                </a:solidFill>
              </a:rPr>
              <a:t>太陽光</a:t>
            </a:r>
            <a:endParaRPr lang="en-US" altLang="ja-JP" sz="1295" kern="0">
              <a:solidFill>
                <a:prstClr val="black"/>
              </a:solidFill>
            </a:endParaRPr>
          </a:p>
          <a:p>
            <a:pPr marL="191900" indent="-191900" algn="ctr" defTabSz="986912">
              <a:spcBef>
                <a:spcPct val="0"/>
              </a:spcBef>
              <a:buClr>
                <a:srgbClr val="595959"/>
              </a:buClr>
              <a:buNone/>
              <a:defRPr/>
            </a:pPr>
            <a:r>
              <a:rPr lang="ja-JP" altLang="en-US" sz="1295" kern="0">
                <a:solidFill>
                  <a:prstClr val="black"/>
                </a:solidFill>
              </a:rPr>
              <a:t>発電</a:t>
            </a:r>
            <a:endParaRPr lang="en-US" altLang="ja-JP" sz="1295" kern="0">
              <a:solidFill>
                <a:prstClr val="black"/>
              </a:solidFill>
            </a:endParaRPr>
          </a:p>
        </p:txBody>
      </p:sp>
      <p:sp>
        <p:nvSpPr>
          <p:cNvPr id="81" name="横巻き 80"/>
          <p:cNvSpPr>
            <a:spLocks noChangeAspect="1"/>
          </p:cNvSpPr>
          <p:nvPr/>
        </p:nvSpPr>
        <p:spPr>
          <a:xfrm>
            <a:off x="447501" y="6810898"/>
            <a:ext cx="3421722" cy="505462"/>
          </a:xfrm>
          <a:prstGeom prst="horizontalScroll">
            <a:avLst/>
          </a:prstGeom>
          <a:ln/>
        </p:spPr>
        <p:style>
          <a:lnRef idx="2">
            <a:schemeClr val="accent6"/>
          </a:lnRef>
          <a:fillRef idx="1">
            <a:schemeClr val="lt1"/>
          </a:fillRef>
          <a:effectRef idx="0">
            <a:schemeClr val="accent6"/>
          </a:effectRef>
          <a:fontRef idx="minor">
            <a:schemeClr val="dk1"/>
          </a:fontRef>
        </p:style>
        <p:txBody>
          <a:bodyPr lIns="0" rIns="0" anchor="ctr"/>
          <a:lstStyle/>
          <a:p>
            <a:pPr algn="ctr" defTabSz="986912">
              <a:defRPr/>
            </a:pPr>
            <a:r>
              <a:rPr kumimoji="0" lang="ja-JP" altLang="en-US" sz="1727" b="1" kern="0" dirty="0">
                <a:solidFill>
                  <a:prstClr val="black"/>
                </a:solidFill>
                <a:latin typeface="Cambria"/>
                <a:ea typeface="メイリオ"/>
              </a:rPr>
              <a:t>排出削減と地域活性化の実現</a:t>
            </a:r>
          </a:p>
        </p:txBody>
      </p:sp>
      <p:cxnSp>
        <p:nvCxnSpPr>
          <p:cNvPr id="82" name="直線矢印コネクタ 81"/>
          <p:cNvCxnSpPr/>
          <p:nvPr/>
        </p:nvCxnSpPr>
        <p:spPr>
          <a:xfrm flipH="1">
            <a:off x="1685214" y="5443580"/>
            <a:ext cx="659671" cy="604841"/>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a:stCxn id="2079" idx="2"/>
          </p:cNvCxnSpPr>
          <p:nvPr/>
        </p:nvCxnSpPr>
        <p:spPr>
          <a:xfrm>
            <a:off x="1030452" y="5851377"/>
            <a:ext cx="0" cy="229600"/>
          </a:xfrm>
          <a:prstGeom prst="straightConnector1">
            <a:avLst/>
          </a:prstGeom>
          <a:ln w="25400">
            <a:solidFill>
              <a:srgbClr val="FF0000"/>
            </a:solidFill>
            <a:tailEnd type="triangle" w="lg" len="med"/>
          </a:ln>
        </p:spPr>
        <p:style>
          <a:lnRef idx="1">
            <a:schemeClr val="accent1"/>
          </a:lnRef>
          <a:fillRef idx="0">
            <a:schemeClr val="accent1"/>
          </a:fillRef>
          <a:effectRef idx="0">
            <a:schemeClr val="accent1"/>
          </a:effectRef>
          <a:fontRef idx="minor">
            <a:schemeClr val="tx1"/>
          </a:fontRef>
        </p:style>
      </p:cxnSp>
      <p:sp>
        <p:nvSpPr>
          <p:cNvPr id="2061" name="爆発 1 2060"/>
          <p:cNvSpPr/>
          <p:nvPr/>
        </p:nvSpPr>
        <p:spPr>
          <a:xfrm>
            <a:off x="4065973" y="6733793"/>
            <a:ext cx="2835729" cy="699080"/>
          </a:xfrm>
          <a:prstGeom prst="irregularSeal1">
            <a:avLst/>
          </a:prstGeom>
          <a:ln/>
        </p:spPr>
        <p:style>
          <a:lnRef idx="1">
            <a:schemeClr val="accent2"/>
          </a:lnRef>
          <a:fillRef idx="3">
            <a:schemeClr val="accent2"/>
          </a:fillRef>
          <a:effectRef idx="2">
            <a:schemeClr val="accent2"/>
          </a:effectRef>
          <a:fontRef idx="minor">
            <a:schemeClr val="lt1"/>
          </a:fontRef>
        </p:style>
        <p:txBody>
          <a:bodyPr wrap="none" anchor="ctr"/>
          <a:lstStyle/>
          <a:p>
            <a:pPr algn="ctr" defTabSz="986912">
              <a:defRPr/>
            </a:pPr>
            <a:r>
              <a:rPr kumimoji="0" lang="ja-JP" altLang="en-US" sz="1727" b="1" kern="0" dirty="0">
                <a:solidFill>
                  <a:prstClr val="white"/>
                </a:solidFill>
                <a:latin typeface="Cambria"/>
                <a:ea typeface="メイリオ"/>
              </a:rPr>
              <a:t>民間資金の還流</a:t>
            </a:r>
          </a:p>
        </p:txBody>
      </p:sp>
      <p:cxnSp>
        <p:nvCxnSpPr>
          <p:cNvPr id="91" name="直線矢印コネクタ 90"/>
          <p:cNvCxnSpPr/>
          <p:nvPr/>
        </p:nvCxnSpPr>
        <p:spPr>
          <a:xfrm flipH="1" flipV="1">
            <a:off x="3719860" y="6300295"/>
            <a:ext cx="923539" cy="669951"/>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54" name="テキスト ボックス 53"/>
          <p:cNvSpPr txBox="1"/>
          <p:nvPr/>
        </p:nvSpPr>
        <p:spPr>
          <a:xfrm>
            <a:off x="6445929" y="113094"/>
            <a:ext cx="1953312"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a:defRPr/>
            </a:pPr>
            <a:r>
              <a:rPr kumimoji="0" lang="en-US" altLang="ja-JP" sz="1187" kern="0" dirty="0">
                <a:solidFill>
                  <a:srgbClr val="FFFFFF"/>
                </a:solidFill>
                <a:latin typeface="Cambria"/>
                <a:ea typeface="メイリオ"/>
              </a:rPr>
              <a:t>2019</a:t>
            </a:r>
            <a:r>
              <a:rPr kumimoji="0" lang="ja-JP" altLang="en-US" sz="1187" kern="0" dirty="0">
                <a:solidFill>
                  <a:srgbClr val="FFFFFF"/>
                </a:solidFill>
                <a:latin typeface="Cambria"/>
                <a:ea typeface="メイリオ"/>
              </a:rPr>
              <a:t>年度予算（案）</a:t>
            </a:r>
            <a:endParaRPr kumimoji="0" lang="en-US" altLang="zh-TW" sz="1187" kern="0" dirty="0">
              <a:solidFill>
                <a:prstClr val="white"/>
              </a:solidFill>
              <a:latin typeface="Cambria"/>
              <a:ea typeface="メイリオ"/>
            </a:endParaRPr>
          </a:p>
          <a:p>
            <a:pPr defTabSz="986912">
              <a:defRPr/>
            </a:pPr>
            <a:r>
              <a:rPr kumimoji="0" lang="en-US" altLang="ja-JP" sz="1187" kern="0" dirty="0">
                <a:solidFill>
                  <a:prstClr val="white"/>
                </a:solidFill>
                <a:latin typeface="Cambria"/>
                <a:ea typeface="メイリオ"/>
              </a:rPr>
              <a:t>230</a:t>
            </a:r>
            <a:r>
              <a:rPr kumimoji="0" lang="ja-JP" altLang="en-US" sz="1187" kern="0" dirty="0">
                <a:solidFill>
                  <a:prstClr val="white"/>
                </a:solidFill>
                <a:latin typeface="Cambria"/>
                <a:ea typeface="メイリオ"/>
              </a:rPr>
              <a:t>百万円（</a:t>
            </a:r>
            <a:r>
              <a:rPr kumimoji="0" lang="en-US" altLang="ja-JP" sz="1187" kern="0" dirty="0">
                <a:solidFill>
                  <a:prstClr val="white"/>
                </a:solidFill>
                <a:latin typeface="Cambria"/>
                <a:ea typeface="メイリオ"/>
              </a:rPr>
              <a:t>239</a:t>
            </a:r>
            <a:r>
              <a:rPr kumimoji="0" lang="ja-JP" altLang="en-US" sz="1187" kern="0" dirty="0">
                <a:solidFill>
                  <a:prstClr val="white"/>
                </a:solidFill>
                <a:latin typeface="Cambria"/>
                <a:ea typeface="メイリオ"/>
              </a:rPr>
              <a:t>百万円）</a:t>
            </a:r>
            <a:endParaRPr kumimoji="0" lang="en-US" altLang="ja-JP" sz="1187" kern="0" dirty="0">
              <a:solidFill>
                <a:prstClr val="white"/>
              </a:solidFill>
              <a:latin typeface="Cambria"/>
              <a:ea typeface="メイリオ"/>
            </a:endParaRPr>
          </a:p>
        </p:txBody>
      </p:sp>
      <p:pic>
        <p:nvPicPr>
          <p:cNvPr id="2089" name="Picture 2" descr="C:\Users\4CJu022\AppData\Local\Microsoft\Windows\Temporary Internet Files\Content.IE5\C54S4WCF\lgi01b20140201180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627" y="4984380"/>
            <a:ext cx="1000644" cy="918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0" name="Picture 5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75230" y="4962105"/>
            <a:ext cx="1106877" cy="9715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91" name="Picture 2" descr="D:\Documents and Settings\HAGIYA01\デスクトップ\文書1.files\image002.jpg"/>
          <p:cNvPicPr>
            <a:picLocks noChangeAspect="1" noChangeArrowheads="1"/>
          </p:cNvPicPr>
          <p:nvPr/>
        </p:nvPicPr>
        <p:blipFill>
          <a:blip r:embed="rId10">
            <a:extLst>
              <a:ext uri="{28A0092B-C50C-407E-A947-70E740481C1C}">
                <a14:useLocalDpi xmlns:a14="http://schemas.microsoft.com/office/drawing/2010/main" val="0"/>
              </a:ext>
            </a:extLst>
          </a:blip>
          <a:srcRect l="15521" t="2975" r="3313" b="3424"/>
          <a:stretch>
            <a:fillRect/>
          </a:stretch>
        </p:blipFill>
        <p:spPr bwMode="auto">
          <a:xfrm>
            <a:off x="8998942" y="4965531"/>
            <a:ext cx="1274793" cy="980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環状矢印 47"/>
          <p:cNvSpPr/>
          <p:nvPr/>
        </p:nvSpPr>
        <p:spPr>
          <a:xfrm rot="21273077">
            <a:off x="4149931" y="4657114"/>
            <a:ext cx="2181199" cy="1883062"/>
          </a:xfrm>
          <a:prstGeom prst="circularArrow">
            <a:avLst>
              <a:gd name="adj1" fmla="val 12224"/>
              <a:gd name="adj2" fmla="val 1089435"/>
              <a:gd name="adj3" fmla="val 19919330"/>
              <a:gd name="adj4" fmla="val 12566846"/>
              <a:gd name="adj5" fmla="val 12500"/>
            </a:avLst>
          </a:prstGeom>
          <a:ln w="28575">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anchor="ctr"/>
          <a:lstStyle/>
          <a:p>
            <a:pPr algn="ctr" defTabSz="986912">
              <a:defRPr/>
            </a:pPr>
            <a:endParaRPr kumimoji="0" lang="ja-JP" altLang="en-US" sz="1943" kern="0">
              <a:solidFill>
                <a:prstClr val="black"/>
              </a:solidFill>
              <a:latin typeface="Cambria"/>
              <a:ea typeface="メイリオ"/>
            </a:endParaRPr>
          </a:p>
        </p:txBody>
      </p:sp>
      <p:sp>
        <p:nvSpPr>
          <p:cNvPr id="16" name="曲折矢印 15"/>
          <p:cNvSpPr/>
          <p:nvPr/>
        </p:nvSpPr>
        <p:spPr>
          <a:xfrm rot="5400000">
            <a:off x="6931130" y="3619054"/>
            <a:ext cx="381413" cy="1108090"/>
          </a:xfrm>
          <a:prstGeom prst="bentArrow">
            <a:avLst/>
          </a:prstGeom>
        </p:spPr>
        <p:style>
          <a:lnRef idx="0">
            <a:schemeClr val="accent5"/>
          </a:lnRef>
          <a:fillRef idx="3">
            <a:schemeClr val="accent5"/>
          </a:fillRef>
          <a:effectRef idx="3">
            <a:schemeClr val="accent5"/>
          </a:effectRef>
          <a:fontRef idx="minor">
            <a:schemeClr val="lt1"/>
          </a:fontRef>
        </p:style>
        <p:txBody>
          <a:bodyPr anchor="ctr"/>
          <a:lstStyle/>
          <a:p>
            <a:pPr algn="ctr" defTabSz="986912">
              <a:defRPr/>
            </a:pPr>
            <a:endParaRPr kumimoji="0" lang="ja-JP" altLang="en-US" sz="1943" kern="0">
              <a:solidFill>
                <a:prstClr val="black"/>
              </a:solidFill>
              <a:latin typeface="Cambria"/>
              <a:ea typeface="メイリオ"/>
            </a:endParaRPr>
          </a:p>
        </p:txBody>
      </p:sp>
      <p:sp>
        <p:nvSpPr>
          <p:cNvPr id="55" name="曲折矢印 54"/>
          <p:cNvSpPr/>
          <p:nvPr/>
        </p:nvSpPr>
        <p:spPr>
          <a:xfrm rot="16200000" flipH="1">
            <a:off x="3248312" y="3651546"/>
            <a:ext cx="358593" cy="1063246"/>
          </a:xfrm>
          <a:prstGeom prst="bentArrow">
            <a:avLst/>
          </a:prstGeom>
        </p:spPr>
        <p:style>
          <a:lnRef idx="0">
            <a:schemeClr val="accent5"/>
          </a:lnRef>
          <a:fillRef idx="3">
            <a:schemeClr val="accent5"/>
          </a:fillRef>
          <a:effectRef idx="3">
            <a:schemeClr val="accent5"/>
          </a:effectRef>
          <a:fontRef idx="minor">
            <a:schemeClr val="lt1"/>
          </a:fontRef>
        </p:style>
        <p:txBody>
          <a:bodyPr anchor="ctr"/>
          <a:lstStyle/>
          <a:p>
            <a:pPr algn="ctr" defTabSz="986912">
              <a:defRPr/>
            </a:pPr>
            <a:endParaRPr kumimoji="0" lang="ja-JP" altLang="en-US" sz="1943" kern="0">
              <a:solidFill>
                <a:prstClr val="black"/>
              </a:solidFill>
              <a:latin typeface="Cambria"/>
              <a:ea typeface="メイリオ"/>
            </a:endParaRPr>
          </a:p>
        </p:txBody>
      </p:sp>
      <p:sp>
        <p:nvSpPr>
          <p:cNvPr id="8" name="正方形/長方形 7"/>
          <p:cNvSpPr/>
          <p:nvPr/>
        </p:nvSpPr>
        <p:spPr>
          <a:xfrm>
            <a:off x="3959232" y="3905005"/>
            <a:ext cx="2613216" cy="315471"/>
          </a:xfrm>
          <a:prstGeom prst="rect">
            <a:avLst/>
          </a:prstGeom>
        </p:spPr>
        <p:style>
          <a:lnRef idx="0">
            <a:schemeClr val="accent5"/>
          </a:lnRef>
          <a:fillRef idx="3">
            <a:schemeClr val="accent5"/>
          </a:fillRef>
          <a:effectRef idx="3">
            <a:schemeClr val="accent5"/>
          </a:effectRef>
          <a:fontRef idx="minor">
            <a:schemeClr val="lt1"/>
          </a:fontRef>
        </p:style>
        <p:txBody>
          <a:bodyPr wrap="none" bIns="0">
            <a:spAutoFit/>
          </a:bodyPr>
          <a:lstStyle/>
          <a:p>
            <a:pPr defTabSz="986912">
              <a:lnSpc>
                <a:spcPts val="2072"/>
              </a:lnSpc>
              <a:defRPr/>
            </a:pPr>
            <a:r>
              <a:rPr kumimoji="0" lang="en-US" altLang="ja-JP" sz="1727" b="1" kern="0" dirty="0">
                <a:solidFill>
                  <a:prstClr val="white"/>
                </a:solidFill>
                <a:latin typeface="メイリオ"/>
                <a:ea typeface="メイリオ"/>
              </a:rPr>
              <a:t>J-</a:t>
            </a:r>
            <a:r>
              <a:rPr kumimoji="0" lang="ja-JP" altLang="en-US" sz="1727" b="1" kern="0" dirty="0">
                <a:solidFill>
                  <a:prstClr val="white"/>
                </a:solidFill>
                <a:latin typeface="メイリオ"/>
                <a:ea typeface="メイリオ"/>
              </a:rPr>
              <a:t>クレジット制度の運用</a:t>
            </a:r>
            <a:endParaRPr kumimoji="0" lang="en-US" altLang="ja-JP" sz="1727" b="1" kern="0" dirty="0">
              <a:solidFill>
                <a:prstClr val="white"/>
              </a:solidFill>
              <a:latin typeface="メイリオ"/>
              <a:ea typeface="メイリオ"/>
            </a:endParaRPr>
          </a:p>
        </p:txBody>
      </p:sp>
      <p:sp>
        <p:nvSpPr>
          <p:cNvPr id="49" name="テキスト ボックス 48"/>
          <p:cNvSpPr txBox="1"/>
          <p:nvPr/>
        </p:nvSpPr>
        <p:spPr>
          <a:xfrm>
            <a:off x="8476346" y="113094"/>
            <a:ext cx="2176058"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a:defRPr/>
            </a:pPr>
            <a:r>
              <a:rPr kumimoji="0" lang="ja-JP" altLang="en-US" sz="1187" kern="0" dirty="0">
                <a:solidFill>
                  <a:prstClr val="white"/>
                </a:solidFill>
                <a:latin typeface="Cambria"/>
                <a:ea typeface="メイリオ"/>
              </a:rPr>
              <a:t>地球環境局地球温暖化対策課</a:t>
            </a:r>
            <a:endParaRPr kumimoji="0" lang="en-US" altLang="ja-JP" sz="1187" kern="0" dirty="0">
              <a:solidFill>
                <a:prstClr val="white"/>
              </a:solidFill>
              <a:latin typeface="Cambria"/>
              <a:ea typeface="メイリオ"/>
            </a:endParaRPr>
          </a:p>
          <a:p>
            <a:pPr defTabSz="986912">
              <a:defRPr/>
            </a:pPr>
            <a:r>
              <a:rPr kumimoji="0" lang="ja-JP" altLang="en-US" sz="1187" kern="0" dirty="0">
                <a:solidFill>
                  <a:prstClr val="white"/>
                </a:solidFill>
                <a:latin typeface="Cambria"/>
                <a:ea typeface="メイリオ"/>
              </a:rPr>
              <a:t>市場メカニズム室　　</a:t>
            </a:r>
          </a:p>
        </p:txBody>
      </p:sp>
    </p:spTree>
    <p:extLst>
      <p:ext uri="{BB962C8B-B14F-4D97-AF65-F5344CB8AC3E}">
        <p14:creationId xmlns:p14="http://schemas.microsoft.com/office/powerpoint/2010/main" val="397150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Ｊ－クレジット制度の概要（</a:t>
            </a:r>
            <a:r>
              <a:rPr lang="en-US" altLang="ja-JP" dirty="0">
                <a:latin typeface="+mn-ea"/>
                <a:ea typeface="+mn-ea"/>
              </a:rPr>
              <a:t>1/2</a:t>
            </a:r>
            <a:r>
              <a:rPr lang="ja-JP" altLang="en-US" dirty="0">
                <a:latin typeface="+mn-ea"/>
                <a:ea typeface="+mn-ea"/>
              </a:rPr>
              <a:t>）</a:t>
            </a:r>
            <a:endParaRPr kumimoji="1" lang="ja-JP" altLang="en-US" dirty="0">
              <a:latin typeface="+mn-ea"/>
              <a:ea typeface="+mn-ea"/>
            </a:endParaRPr>
          </a:p>
        </p:txBody>
      </p:sp>
      <p:sp>
        <p:nvSpPr>
          <p:cNvPr id="3" name="テキスト プレースホルダー 2"/>
          <p:cNvSpPr>
            <a:spLocks noGrp="1"/>
          </p:cNvSpPr>
          <p:nvPr>
            <p:ph type="body" sz="quarter" idx="10"/>
          </p:nvPr>
        </p:nvSpPr>
        <p:spPr>
          <a:xfrm>
            <a:off x="3238" y="1134019"/>
            <a:ext cx="10685337" cy="1741126"/>
          </a:xfrm>
        </p:spPr>
        <p:txBody>
          <a:bodyPr lIns="288000" tIns="77712" rIns="288000" bIns="180000"/>
          <a:lstStyle/>
          <a:p>
            <a:r>
              <a:rPr lang="ja-JP" altLang="en-US" sz="1943" dirty="0">
                <a:latin typeface="+mn-ea"/>
                <a:ea typeface="+mn-ea"/>
              </a:rPr>
              <a:t>Ｊ－クレジット制度は、中小企業等の省エネ設備の導入や森林管理等による温室効果ガスの排出削減・吸収量をクレジットとして認証する制度であり、平成</a:t>
            </a:r>
            <a:r>
              <a:rPr lang="en-US" altLang="ja-JP" sz="1943" dirty="0">
                <a:latin typeface="+mn-ea"/>
                <a:ea typeface="+mn-ea"/>
              </a:rPr>
              <a:t>25</a:t>
            </a:r>
            <a:r>
              <a:rPr lang="ja-JP" altLang="en-US" sz="1943" dirty="0">
                <a:latin typeface="+mn-ea"/>
                <a:ea typeface="+mn-ea"/>
              </a:rPr>
              <a:t>年度より国内クレジット制度とＪ－ＶＥ　Ｒ制度を一本化し、経済産業省・環境省・農林水産省が運営。</a:t>
            </a:r>
          </a:p>
          <a:p>
            <a:r>
              <a:rPr lang="ja-JP" altLang="en-US" sz="1943" dirty="0">
                <a:latin typeface="+mn-ea"/>
                <a:ea typeface="+mn-ea"/>
              </a:rPr>
              <a:t>本制度により、中小企業・自治体等の省エネ・低炭素投資等を促進し、クレジットの活用による国内での資金循環を促すことで環境と経済の両立を目指す。</a:t>
            </a:r>
          </a:p>
          <a:p>
            <a:endParaRPr lang="ja-JP" altLang="en-US" sz="1943" dirty="0">
              <a:latin typeface="+mn-ea"/>
              <a:ea typeface="+mn-ea"/>
            </a:endParaRPr>
          </a:p>
        </p:txBody>
      </p:sp>
      <p:sp>
        <p:nvSpPr>
          <p:cNvPr id="36" name="正方形/長方形 35"/>
          <p:cNvSpPr/>
          <p:nvPr/>
        </p:nvSpPr>
        <p:spPr>
          <a:xfrm>
            <a:off x="1927709" y="3456897"/>
            <a:ext cx="6880162" cy="1593087"/>
          </a:xfrm>
          <a:prstGeom prst="rect">
            <a:avLst/>
          </a:prstGeom>
          <a:solidFill>
            <a:sysClr val="window" lastClr="FFFFFF"/>
          </a:solidFill>
          <a:ln w="12700" cap="flat" cmpd="sng" algn="ctr">
            <a:solidFill>
              <a:srgbClr val="4472C4"/>
            </a:solidFill>
            <a:prstDash val="solid"/>
            <a:miter lim="800000"/>
          </a:ln>
          <a:effectLst/>
        </p:spPr>
        <p:txBody>
          <a:bodyPr lIns="0" tIns="0" rIns="0" bIns="0" anchor="ctr"/>
          <a:lstStyle/>
          <a:p>
            <a:pPr algn="ctr" defTabSz="1065174">
              <a:defRPr/>
            </a:pPr>
            <a:r>
              <a:rPr kumimoji="0" lang="ja-JP" altLang="en-US" sz="1943" b="1" kern="0" dirty="0">
                <a:solidFill>
                  <a:sysClr val="windowText" lastClr="000000"/>
                </a:solidFill>
                <a:latin typeface="Meiryo UI"/>
                <a:ea typeface="Meiryo UI"/>
                <a:cs typeface="メイリオ" panose="020B0604030504040204" pitchFamily="50" charset="-128"/>
              </a:rPr>
              <a:t>中小企業・自治体等</a:t>
            </a:r>
            <a:r>
              <a:rPr kumimoji="0" lang="ja-JP" altLang="en-US" sz="1864" kern="0" dirty="0">
                <a:solidFill>
                  <a:sysClr val="windowText" lastClr="000000"/>
                </a:solidFill>
                <a:latin typeface="Meiryo UI"/>
                <a:ea typeface="Meiryo UI"/>
                <a:cs typeface="メイリオ" panose="020B0604030504040204" pitchFamily="50" charset="-128"/>
              </a:rPr>
              <a:t>（</a:t>
            </a:r>
            <a:r>
              <a:rPr kumimoji="0" lang="ja-JP" altLang="en-US" sz="1511" kern="0" dirty="0">
                <a:solidFill>
                  <a:sysClr val="windowText" lastClr="000000"/>
                </a:solidFill>
                <a:latin typeface="Meiryo UI"/>
                <a:ea typeface="Meiryo UI"/>
                <a:cs typeface="メイリオ" panose="020B0604030504040204" pitchFamily="50" charset="-128"/>
              </a:rPr>
              <a:t>省エネ・低炭素設備の導入等）</a:t>
            </a:r>
            <a:endParaRPr kumimoji="0" lang="en-US" altLang="ja-JP" sz="1511" kern="0" dirty="0">
              <a:solidFill>
                <a:sysClr val="windowText" lastClr="000000"/>
              </a:solidFill>
              <a:latin typeface="Meiryo UI"/>
              <a:ea typeface="Meiryo UI"/>
              <a:cs typeface="メイリオ" panose="020B0604030504040204" pitchFamily="50" charset="-128"/>
            </a:endParaRPr>
          </a:p>
          <a:p>
            <a:pPr algn="ctr" defTabSz="1065174">
              <a:defRPr/>
            </a:pPr>
            <a:endParaRPr kumimoji="0" lang="en-US" altLang="ja-JP" sz="1511" kern="0" dirty="0">
              <a:solidFill>
                <a:sysClr val="windowText" lastClr="000000"/>
              </a:solidFill>
              <a:latin typeface="Meiryo UI"/>
              <a:ea typeface="Meiryo UI"/>
              <a:cs typeface="メイリオ" panose="020B0604030504040204" pitchFamily="50" charset="-128"/>
            </a:endParaRPr>
          </a:p>
          <a:p>
            <a:pPr algn="ctr" defTabSz="1065174">
              <a:defRPr/>
            </a:pPr>
            <a:endParaRPr kumimoji="0" lang="en-US" altLang="ja-JP" sz="1511" kern="0" dirty="0">
              <a:solidFill>
                <a:sysClr val="windowText" lastClr="000000"/>
              </a:solidFill>
              <a:latin typeface="Meiryo UI"/>
              <a:ea typeface="Meiryo UI"/>
              <a:cs typeface="メイリオ" panose="020B0604030504040204" pitchFamily="50" charset="-128"/>
            </a:endParaRPr>
          </a:p>
          <a:p>
            <a:pPr algn="ctr" defTabSz="1065174">
              <a:defRPr/>
            </a:pPr>
            <a:endParaRPr kumimoji="0" lang="en-US" altLang="ja-JP" sz="2097" kern="0" dirty="0">
              <a:solidFill>
                <a:sysClr val="windowText" lastClr="000000"/>
              </a:solidFill>
              <a:latin typeface="Meiryo UI"/>
              <a:ea typeface="Meiryo UI"/>
              <a:cs typeface="メイリオ" panose="020B0604030504040204" pitchFamily="50" charset="-128"/>
            </a:endParaRPr>
          </a:p>
          <a:p>
            <a:pPr algn="ctr" defTabSz="1065174">
              <a:defRPr/>
            </a:pPr>
            <a:endParaRPr kumimoji="0" lang="en-US" altLang="ja-JP" sz="1048" kern="0" dirty="0">
              <a:solidFill>
                <a:sysClr val="windowText" lastClr="000000"/>
              </a:solidFill>
              <a:latin typeface="Meiryo UI"/>
              <a:ea typeface="Meiryo UI"/>
              <a:cs typeface="メイリオ" panose="020B0604030504040204" pitchFamily="50" charset="-128"/>
            </a:endParaRPr>
          </a:p>
          <a:p>
            <a:pPr algn="ctr" defTabSz="1065174">
              <a:defRPr/>
            </a:pPr>
            <a:r>
              <a:rPr kumimoji="0" lang="ja-JP" altLang="en-US" sz="1295" u="sng" kern="0" dirty="0">
                <a:solidFill>
                  <a:sysClr val="windowText" lastClr="000000"/>
                </a:solidFill>
                <a:latin typeface="Meiryo UI"/>
                <a:ea typeface="Meiryo UI"/>
                <a:cs typeface="メイリオ" panose="020B0604030504040204" pitchFamily="50" charset="-128"/>
              </a:rPr>
              <a:t>メリット</a:t>
            </a:r>
            <a:r>
              <a:rPr kumimoji="0" lang="ja-JP" altLang="en-US" sz="1295" kern="0" dirty="0">
                <a:solidFill>
                  <a:sysClr val="windowText" lastClr="000000"/>
                </a:solidFill>
                <a:latin typeface="Meiryo UI"/>
                <a:ea typeface="Meiryo UI"/>
                <a:cs typeface="メイリオ" panose="020B0604030504040204" pitchFamily="50" charset="-128"/>
              </a:rPr>
              <a:t>：ランニングコストの低減効果、クレジットの売却益</a:t>
            </a:r>
          </a:p>
        </p:txBody>
      </p:sp>
      <p:sp>
        <p:nvSpPr>
          <p:cNvPr id="37" name="正方形/長方形 36"/>
          <p:cNvSpPr/>
          <p:nvPr/>
        </p:nvSpPr>
        <p:spPr>
          <a:xfrm>
            <a:off x="1927711" y="5813254"/>
            <a:ext cx="6880162" cy="1593087"/>
          </a:xfrm>
          <a:prstGeom prst="rect">
            <a:avLst/>
          </a:prstGeom>
          <a:solidFill>
            <a:sysClr val="window" lastClr="FFFFFF"/>
          </a:solidFill>
          <a:ln w="12700" cap="flat" cmpd="sng" algn="ctr">
            <a:solidFill>
              <a:srgbClr val="ED7D31"/>
            </a:solidFill>
            <a:prstDash val="solid"/>
            <a:miter lim="800000"/>
          </a:ln>
          <a:effectLst/>
        </p:spPr>
        <p:txBody>
          <a:bodyPr lIns="0" tIns="83877" rIns="0" bIns="0" anchor="ctr"/>
          <a:lstStyle/>
          <a:p>
            <a:pPr algn="ctr" defTabSz="1065174">
              <a:lnSpc>
                <a:spcPts val="1981"/>
              </a:lnSpc>
              <a:defRPr/>
            </a:pPr>
            <a:r>
              <a:rPr kumimoji="0" lang="ja-JP" altLang="en-US" sz="1943" b="1" kern="0" dirty="0">
                <a:solidFill>
                  <a:sysClr val="windowText" lastClr="000000"/>
                </a:solidFill>
                <a:latin typeface="Meiryo UI"/>
                <a:ea typeface="Meiryo UI"/>
                <a:cs typeface="メイリオ" panose="020B0604030504040204" pitchFamily="50" charset="-128"/>
              </a:rPr>
              <a:t>大企業等</a:t>
            </a:r>
            <a:r>
              <a:rPr kumimoji="0" lang="ja-JP" altLang="en-US" sz="1727" kern="0" dirty="0">
                <a:solidFill>
                  <a:sysClr val="windowText" lastClr="000000"/>
                </a:solidFill>
                <a:latin typeface="Meiryo UI"/>
                <a:ea typeface="Meiryo UI"/>
                <a:cs typeface="メイリオ" panose="020B0604030504040204" pitchFamily="50" charset="-128"/>
              </a:rPr>
              <a:t>（Ｊ－クレジットの買い手）</a:t>
            </a:r>
            <a:endParaRPr kumimoji="0" lang="en-US" altLang="ja-JP" sz="1727" kern="0" dirty="0">
              <a:solidFill>
                <a:sysClr val="windowText" lastClr="000000"/>
              </a:solidFill>
              <a:latin typeface="Meiryo UI"/>
              <a:ea typeface="Meiryo UI"/>
              <a:cs typeface="メイリオ" panose="020B0604030504040204" pitchFamily="50" charset="-128"/>
            </a:endParaRPr>
          </a:p>
          <a:p>
            <a:pPr algn="ctr" defTabSz="1065174">
              <a:lnSpc>
                <a:spcPts val="1981"/>
              </a:lnSpc>
              <a:defRPr/>
            </a:pPr>
            <a:endParaRPr kumimoji="0" lang="en-US" altLang="ja-JP" sz="1133" kern="0" dirty="0">
              <a:solidFill>
                <a:sysClr val="windowText" lastClr="000000"/>
              </a:solidFill>
              <a:latin typeface="Meiryo UI"/>
              <a:ea typeface="Meiryo UI"/>
              <a:cs typeface="メイリオ" panose="020B0604030504040204" pitchFamily="50" charset="-128"/>
            </a:endParaRPr>
          </a:p>
          <a:p>
            <a:pPr marL="584266" defTabSz="1065174">
              <a:lnSpc>
                <a:spcPts val="1981"/>
              </a:lnSpc>
              <a:defRPr/>
            </a:pPr>
            <a:r>
              <a:rPr kumimoji="0" lang="ja-JP" altLang="en-US" sz="1511" u="sng" kern="0" dirty="0">
                <a:solidFill>
                  <a:sysClr val="windowText" lastClr="000000"/>
                </a:solidFill>
                <a:latin typeface="Meiryo UI"/>
                <a:ea typeface="Meiryo UI"/>
                <a:cs typeface="メイリオ" panose="020B0604030504040204" pitchFamily="50" charset="-128"/>
              </a:rPr>
              <a:t>メリット</a:t>
            </a:r>
            <a:r>
              <a:rPr kumimoji="0" lang="en-US" altLang="ja-JP" sz="1511" u="sng" kern="0" dirty="0">
                <a:solidFill>
                  <a:sysClr val="windowText" lastClr="000000"/>
                </a:solidFill>
                <a:latin typeface="Meiryo UI"/>
                <a:ea typeface="Meiryo UI"/>
                <a:cs typeface="メイリオ" panose="020B0604030504040204" pitchFamily="50" charset="-128"/>
              </a:rPr>
              <a:t>:</a:t>
            </a:r>
            <a:r>
              <a:rPr kumimoji="0" lang="ja-JP" altLang="en-US" sz="1511" kern="0" dirty="0">
                <a:solidFill>
                  <a:sysClr val="windowText" lastClr="000000"/>
                </a:solidFill>
                <a:latin typeface="Meiryo UI"/>
                <a:ea typeface="Meiryo UI"/>
                <a:cs typeface="メイリオ" panose="020B0604030504040204" pitchFamily="50" charset="-128"/>
              </a:rPr>
              <a:t> ・低炭素社会実行計画の目標達成</a:t>
            </a:r>
            <a:endParaRPr kumimoji="0" lang="en-US" altLang="ja-JP" sz="1511" kern="0" dirty="0">
              <a:solidFill>
                <a:sysClr val="windowText" lastClr="000000"/>
              </a:solidFill>
              <a:latin typeface="Meiryo UI"/>
              <a:ea typeface="Meiryo UI"/>
              <a:cs typeface="メイリオ" panose="020B0604030504040204" pitchFamily="50" charset="-128"/>
            </a:endParaRPr>
          </a:p>
          <a:p>
            <a:pPr marL="584266" defTabSz="1065174">
              <a:lnSpc>
                <a:spcPts val="1981"/>
              </a:lnSpc>
              <a:defRPr/>
            </a:pPr>
            <a:r>
              <a:rPr kumimoji="0" lang="ja-JP" altLang="en-US" sz="1511" kern="0" dirty="0">
                <a:solidFill>
                  <a:sysClr val="windowText" lastClr="000000"/>
                </a:solidFill>
                <a:latin typeface="Meiryo UI"/>
                <a:ea typeface="Meiryo UI"/>
                <a:cs typeface="メイリオ" panose="020B0604030504040204" pitchFamily="50" charset="-128"/>
              </a:rPr>
              <a:t>　　　 　 ・温対法の調整後温室効果ガス排出量の報告</a:t>
            </a:r>
            <a:endParaRPr kumimoji="0" lang="en-US" altLang="ja-JP" sz="1511" kern="0" dirty="0">
              <a:solidFill>
                <a:sysClr val="windowText" lastClr="000000"/>
              </a:solidFill>
              <a:latin typeface="Meiryo UI"/>
              <a:ea typeface="Meiryo UI"/>
              <a:cs typeface="メイリオ" panose="020B0604030504040204" pitchFamily="50" charset="-128"/>
            </a:endParaRPr>
          </a:p>
          <a:p>
            <a:pPr marL="584266" defTabSz="1065174">
              <a:lnSpc>
                <a:spcPts val="1981"/>
              </a:lnSpc>
              <a:defRPr/>
            </a:pPr>
            <a:r>
              <a:rPr kumimoji="0" lang="ja-JP" altLang="en-US" sz="1511" kern="0" dirty="0">
                <a:solidFill>
                  <a:sysClr val="windowText" lastClr="000000"/>
                </a:solidFill>
                <a:latin typeface="Meiryo UI"/>
                <a:ea typeface="Meiryo UI"/>
                <a:cs typeface="メイリオ" panose="020B0604030504040204" pitchFamily="50" charset="-128"/>
              </a:rPr>
              <a:t>　　　     ・カーボン・オフセット、ＣＳＲ活動　等</a:t>
            </a:r>
            <a:endParaRPr kumimoji="0" lang="ja-JP" altLang="en-US" sz="1295" kern="0" dirty="0">
              <a:solidFill>
                <a:sysClr val="windowText" lastClr="000000"/>
              </a:solidFill>
              <a:latin typeface="Meiryo UI"/>
              <a:ea typeface="Meiryo UI"/>
              <a:cs typeface="メイリオ" panose="020B0604030504040204" pitchFamily="50" charset="-128"/>
            </a:endParaRPr>
          </a:p>
        </p:txBody>
      </p:sp>
      <p:sp>
        <p:nvSpPr>
          <p:cNvPr id="38" name="左カーブ矢印 14"/>
          <p:cNvSpPr/>
          <p:nvPr/>
        </p:nvSpPr>
        <p:spPr>
          <a:xfrm rot="10800000">
            <a:off x="3692130" y="5144116"/>
            <a:ext cx="1199542" cy="546157"/>
          </a:xfrm>
          <a:prstGeom prst="curvedLef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lIns="0" tIns="0" rIns="0" bIns="0" anchor="ctr"/>
          <a:lstStyle/>
          <a:p>
            <a:pPr algn="ctr" defTabSz="1065174">
              <a:defRPr/>
            </a:pPr>
            <a:endParaRPr kumimoji="0" lang="ja-JP" altLang="en-US" sz="1224" kern="0" dirty="0">
              <a:solidFill>
                <a:sysClr val="windowText" lastClr="000000"/>
              </a:solidFill>
              <a:latin typeface="Meiryo UI"/>
              <a:ea typeface="Meiryo UI"/>
              <a:cs typeface="メイリオ" panose="020B0604030504040204" pitchFamily="50" charset="-128"/>
            </a:endParaRPr>
          </a:p>
        </p:txBody>
      </p:sp>
      <p:sp>
        <p:nvSpPr>
          <p:cNvPr id="39" name="テキスト ボックス 38"/>
          <p:cNvSpPr txBox="1"/>
          <p:nvPr/>
        </p:nvSpPr>
        <p:spPr>
          <a:xfrm>
            <a:off x="2844511" y="5185964"/>
            <a:ext cx="777526" cy="486284"/>
          </a:xfrm>
          <a:prstGeom prst="rect">
            <a:avLst/>
          </a:prstGeom>
          <a:solidFill>
            <a:sysClr val="window" lastClr="FFFFFF"/>
          </a:solidFill>
          <a:ln w="19050" cap="flat" cmpd="sng" algn="ctr">
            <a:solidFill>
              <a:sysClr val="window" lastClr="FFFFFF">
                <a:lumMod val="75000"/>
              </a:sysClr>
            </a:solidFill>
            <a:prstDash val="solid"/>
            <a:miter lim="800000"/>
          </a:ln>
          <a:effectLst/>
        </p:spPr>
        <p:txBody>
          <a:bodyPr tIns="83877" bIns="0">
            <a:noAutofit/>
          </a:bodyPr>
          <a:lstStyle/>
          <a:p>
            <a:pPr algn="ctr" defTabSz="1065174">
              <a:defRPr/>
            </a:pPr>
            <a:r>
              <a:rPr kumimoji="0" lang="ja-JP" altLang="en-US" sz="1727" b="1" kern="0" dirty="0">
                <a:solidFill>
                  <a:sysClr val="windowText" lastClr="000000"/>
                </a:solidFill>
                <a:latin typeface="Meiryo UI"/>
                <a:ea typeface="Meiryo UI"/>
                <a:cs typeface="メイリオ" panose="020B0604030504040204" pitchFamily="50" charset="-128"/>
              </a:rPr>
              <a:t>資金</a:t>
            </a:r>
            <a:endParaRPr kumimoji="0" lang="ja-JP" altLang="en-US" sz="1864" b="1" kern="0" dirty="0">
              <a:solidFill>
                <a:sysClr val="windowText" lastClr="000000"/>
              </a:solidFill>
              <a:latin typeface="Meiryo UI"/>
              <a:ea typeface="Meiryo UI"/>
              <a:cs typeface="メイリオ" panose="020B0604030504040204" pitchFamily="50" charset="-128"/>
            </a:endParaRPr>
          </a:p>
        </p:txBody>
      </p:sp>
      <p:sp>
        <p:nvSpPr>
          <p:cNvPr id="40" name="テキスト ボックス 39"/>
          <p:cNvSpPr txBox="1"/>
          <p:nvPr/>
        </p:nvSpPr>
        <p:spPr>
          <a:xfrm>
            <a:off x="3982487" y="3029764"/>
            <a:ext cx="2726839" cy="308126"/>
          </a:xfrm>
          <a:prstGeom prst="rect">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wrap="square" lIns="41938" tIns="41938" rIns="41938" bIns="0">
            <a:spAutoFit/>
          </a:bodyPr>
          <a:lstStyle/>
          <a:p>
            <a:pPr algn="ctr" defTabSz="1065174">
              <a:defRPr/>
            </a:pPr>
            <a:r>
              <a:rPr kumimoji="0" lang="ja-JP" altLang="en-US" sz="1727" b="1" kern="0" dirty="0">
                <a:solidFill>
                  <a:sysClr val="windowText" lastClr="000000"/>
                </a:solidFill>
                <a:latin typeface="Meiryo UI"/>
                <a:ea typeface="Meiryo UI"/>
                <a:cs typeface="メイリオ" panose="020B0604030504040204" pitchFamily="50" charset="-128"/>
              </a:rPr>
              <a:t>国</a:t>
            </a:r>
          </a:p>
        </p:txBody>
      </p:sp>
      <p:sp>
        <p:nvSpPr>
          <p:cNvPr id="42" name="テキスト ボックス 41"/>
          <p:cNvSpPr txBox="1"/>
          <p:nvPr/>
        </p:nvSpPr>
        <p:spPr>
          <a:xfrm>
            <a:off x="6045387" y="2989065"/>
            <a:ext cx="3165081" cy="341504"/>
          </a:xfrm>
          <a:prstGeom prst="rect">
            <a:avLst/>
          </a:prstGeom>
          <a:noFill/>
        </p:spPr>
        <p:txBody>
          <a:bodyPr wrap="square">
            <a:spAutoFit/>
          </a:bodyPr>
          <a:lstStyle/>
          <a:p>
            <a:pPr algn="ctr" defTabSz="1065174">
              <a:defRPr/>
            </a:pPr>
            <a:r>
              <a:rPr kumimoji="0" lang="ja-JP" altLang="en-US" sz="1619" kern="0" dirty="0">
                <a:solidFill>
                  <a:sysClr val="windowText" lastClr="000000"/>
                </a:solidFill>
                <a:latin typeface="Meiryo UI"/>
                <a:ea typeface="Meiryo UI"/>
                <a:cs typeface="メイリオ" panose="020B0604030504040204" pitchFamily="50" charset="-128"/>
              </a:rPr>
              <a:t>Ｊ－クレジットの認証</a:t>
            </a:r>
          </a:p>
        </p:txBody>
      </p:sp>
      <p:sp>
        <p:nvSpPr>
          <p:cNvPr id="43" name="左カーブ矢印 19"/>
          <p:cNvSpPr/>
          <p:nvPr/>
        </p:nvSpPr>
        <p:spPr>
          <a:xfrm>
            <a:off x="5758950" y="5203989"/>
            <a:ext cx="1068116" cy="524636"/>
          </a:xfrm>
          <a:prstGeom prst="curvedLeftArrow">
            <a:avLst/>
          </a:prstGeom>
          <a:gradFill rotWithShape="1">
            <a:gsLst>
              <a:gs pos="0">
                <a:srgbClr val="4472C4">
                  <a:lumMod val="110000"/>
                  <a:satMod val="105000"/>
                  <a:tint val="67000"/>
                </a:srgbClr>
              </a:gs>
              <a:gs pos="50000">
                <a:srgbClr val="4472C4">
                  <a:lumMod val="105000"/>
                  <a:satMod val="103000"/>
                  <a:tint val="73000"/>
                </a:srgbClr>
              </a:gs>
              <a:gs pos="100000">
                <a:srgbClr val="4472C4">
                  <a:lumMod val="105000"/>
                  <a:satMod val="109000"/>
                  <a:tint val="81000"/>
                </a:srgbClr>
              </a:gs>
            </a:gsLst>
            <a:lin ang="5400000" scaled="0"/>
          </a:gradFill>
          <a:ln w="6350" cap="flat" cmpd="sng" algn="ctr">
            <a:solidFill>
              <a:srgbClr val="4472C4"/>
            </a:solidFill>
            <a:prstDash val="solid"/>
            <a:miter lim="800000"/>
          </a:ln>
          <a:effectLst/>
        </p:spPr>
        <p:txBody>
          <a:bodyPr lIns="0" tIns="0" rIns="0" bIns="0" anchor="ctr"/>
          <a:lstStyle/>
          <a:p>
            <a:pPr algn="ctr" defTabSz="1065174">
              <a:defRPr/>
            </a:pPr>
            <a:endParaRPr kumimoji="0" lang="ja-JP" altLang="en-US" sz="1224" kern="0" dirty="0">
              <a:solidFill>
                <a:sysClr val="windowText" lastClr="000000"/>
              </a:solidFill>
              <a:latin typeface="Meiryo UI"/>
              <a:ea typeface="Meiryo UI"/>
              <a:cs typeface="メイリオ" panose="020B0604030504040204" pitchFamily="50" charset="-128"/>
            </a:endParaRPr>
          </a:p>
        </p:txBody>
      </p:sp>
      <p:pic>
        <p:nvPicPr>
          <p:cNvPr id="44"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4493" y="3857557"/>
            <a:ext cx="830931" cy="583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テキスト ボックス 67"/>
          <p:cNvSpPr txBox="1">
            <a:spLocks noChangeArrowheads="1"/>
          </p:cNvSpPr>
          <p:nvPr/>
        </p:nvSpPr>
        <p:spPr bwMode="auto">
          <a:xfrm>
            <a:off x="2752292" y="4535428"/>
            <a:ext cx="1147822" cy="266676"/>
          </a:xfrm>
          <a:prstGeom prst="rect">
            <a:avLst/>
          </a:prstGeom>
          <a:noFill/>
          <a:ln w="9525">
            <a:noFill/>
            <a:miter lim="800000"/>
            <a:headEnd/>
            <a:tailEnd/>
          </a:ln>
        </p:spPr>
        <p:txBody>
          <a:bodyPr wrap="square">
            <a:spAutoFit/>
          </a:bodyPr>
          <a:lstStyle/>
          <a:p>
            <a:pPr algn="ctr" defTabSz="1065174">
              <a:defRPr/>
            </a:pPr>
            <a:r>
              <a:rPr kumimoji="0" lang="ja-JP" altLang="en-US" sz="1133" kern="0" dirty="0">
                <a:solidFill>
                  <a:srgbClr val="000000"/>
                </a:solidFill>
                <a:latin typeface="Meiryo UI"/>
                <a:ea typeface="Meiryo UI"/>
                <a:cs typeface="メイリオ" panose="020B0604030504040204" pitchFamily="50" charset="-128"/>
              </a:rPr>
              <a:t>ヒートポンプ</a:t>
            </a:r>
          </a:p>
        </p:txBody>
      </p:sp>
      <p:sp>
        <p:nvSpPr>
          <p:cNvPr id="46" name="テキスト ボックス 45"/>
          <p:cNvSpPr txBox="1">
            <a:spLocks noChangeArrowheads="1"/>
          </p:cNvSpPr>
          <p:nvPr/>
        </p:nvSpPr>
        <p:spPr bwMode="auto">
          <a:xfrm>
            <a:off x="3677765" y="4535428"/>
            <a:ext cx="1669754" cy="266676"/>
          </a:xfrm>
          <a:prstGeom prst="rect">
            <a:avLst/>
          </a:prstGeom>
          <a:noFill/>
          <a:ln w="9525">
            <a:noFill/>
            <a:miter lim="800000"/>
            <a:headEnd/>
            <a:tailEnd/>
          </a:ln>
        </p:spPr>
        <p:txBody>
          <a:bodyPr wrap="square">
            <a:spAutoFit/>
          </a:bodyPr>
          <a:lstStyle/>
          <a:p>
            <a:pPr algn="ctr" defTabSz="1065174">
              <a:defRPr/>
            </a:pPr>
            <a:r>
              <a:rPr kumimoji="0" lang="ja-JP" altLang="en-US" sz="1133" kern="0" dirty="0">
                <a:solidFill>
                  <a:srgbClr val="000000"/>
                </a:solidFill>
                <a:latin typeface="Meiryo UI"/>
                <a:ea typeface="Meiryo UI"/>
                <a:cs typeface="メイリオ" panose="020B0604030504040204" pitchFamily="50" charset="-128"/>
              </a:rPr>
              <a:t>バイオマスボイラー</a:t>
            </a:r>
          </a:p>
        </p:txBody>
      </p:sp>
      <p:sp>
        <p:nvSpPr>
          <p:cNvPr id="47" name="テキスト ボックス 46"/>
          <p:cNvSpPr txBox="1"/>
          <p:nvPr/>
        </p:nvSpPr>
        <p:spPr>
          <a:xfrm>
            <a:off x="6906256" y="5175809"/>
            <a:ext cx="2234038" cy="499176"/>
          </a:xfrm>
          <a:prstGeom prst="rect">
            <a:avLst/>
          </a:prstGeom>
          <a:solidFill>
            <a:sysClr val="window" lastClr="FFFFFF"/>
          </a:solidFill>
          <a:ln w="19050" cap="flat" cmpd="sng" algn="ctr">
            <a:solidFill>
              <a:sysClr val="window" lastClr="FFFFFF">
                <a:lumMod val="75000"/>
              </a:sysClr>
            </a:solidFill>
            <a:prstDash val="solid"/>
            <a:miter lim="800000"/>
          </a:ln>
          <a:effectLst/>
        </p:spPr>
        <p:txBody>
          <a:bodyPr wrap="square">
            <a:spAutoFit/>
          </a:bodyPr>
          <a:lstStyle/>
          <a:p>
            <a:pPr algn="ctr" defTabSz="1065174">
              <a:defRPr/>
            </a:pPr>
            <a:r>
              <a:rPr kumimoji="0" lang="ja-JP" altLang="en-US" sz="1511" b="1" kern="0" dirty="0">
                <a:solidFill>
                  <a:sysClr val="windowText" lastClr="000000"/>
                </a:solidFill>
                <a:latin typeface="Meiryo UI"/>
                <a:ea typeface="Meiryo UI"/>
                <a:cs typeface="メイリオ" panose="020B0604030504040204" pitchFamily="50" charset="-128"/>
              </a:rPr>
              <a:t>Ｊ－クレジット</a:t>
            </a:r>
            <a:br>
              <a:rPr kumimoji="0" lang="en-US" altLang="ja-JP" sz="1511" b="1" kern="0" dirty="0">
                <a:solidFill>
                  <a:sysClr val="windowText" lastClr="000000"/>
                </a:solidFill>
                <a:latin typeface="Meiryo UI"/>
                <a:ea typeface="Meiryo UI"/>
                <a:cs typeface="メイリオ" panose="020B0604030504040204" pitchFamily="50" charset="-128"/>
              </a:rPr>
            </a:br>
            <a:r>
              <a:rPr kumimoji="0" lang="ja-JP" altLang="en-US" sz="1133" kern="0" dirty="0">
                <a:solidFill>
                  <a:sysClr val="windowText" lastClr="000000"/>
                </a:solidFill>
                <a:latin typeface="Meiryo UI"/>
                <a:ea typeface="Meiryo UI"/>
                <a:cs typeface="メイリオ" panose="020B0604030504040204" pitchFamily="50" charset="-128"/>
              </a:rPr>
              <a:t>（ＣＯ２排出削減・吸収量）</a:t>
            </a:r>
          </a:p>
        </p:txBody>
      </p:sp>
      <p:sp>
        <p:nvSpPr>
          <p:cNvPr id="48" name="テキスト ボックス 144"/>
          <p:cNvSpPr txBox="1">
            <a:spLocks noChangeArrowheads="1"/>
          </p:cNvSpPr>
          <p:nvPr/>
        </p:nvSpPr>
        <p:spPr bwMode="auto">
          <a:xfrm>
            <a:off x="5307111" y="4535429"/>
            <a:ext cx="1013139" cy="251154"/>
          </a:xfrm>
          <a:prstGeom prst="rect">
            <a:avLst/>
          </a:prstGeom>
          <a:noFill/>
          <a:ln w="9525">
            <a:noFill/>
            <a:miter lim="800000"/>
            <a:headEnd/>
            <a:tailEnd/>
          </a:ln>
        </p:spPr>
        <p:txBody>
          <a:bodyPr lIns="76070" tIns="38034" rIns="76070" bIns="38034">
            <a:spAutoFit/>
          </a:bodyPr>
          <a:lstStyle/>
          <a:p>
            <a:pPr algn="ctr" defTabSz="1063299">
              <a:defRPr/>
            </a:pPr>
            <a:r>
              <a:rPr kumimoji="0" lang="ja-JP" altLang="en-US" sz="1133" kern="0" dirty="0">
                <a:solidFill>
                  <a:srgbClr val="000000"/>
                </a:solidFill>
                <a:latin typeface="Meiryo UI"/>
                <a:ea typeface="Meiryo UI"/>
                <a:cs typeface="メイリオ" panose="020B0604030504040204" pitchFamily="50" charset="-128"/>
              </a:rPr>
              <a:t>太陽光発電</a:t>
            </a:r>
          </a:p>
        </p:txBody>
      </p:sp>
      <p:sp>
        <p:nvSpPr>
          <p:cNvPr id="49" name="円/楕円 32"/>
          <p:cNvSpPr/>
          <p:nvPr/>
        </p:nvSpPr>
        <p:spPr>
          <a:xfrm>
            <a:off x="4862042" y="5293296"/>
            <a:ext cx="971179" cy="359116"/>
          </a:xfrm>
          <a:prstGeom prst="ellipse">
            <a:avLst/>
          </a:prstGeom>
          <a:solidFill>
            <a:srgbClr val="FFFF00"/>
          </a:solidFill>
          <a:ln w="3175">
            <a:solidFill>
              <a:sysClr val="windowText" lastClr="000000">
                <a:lumMod val="50000"/>
                <a:lumOff val="50000"/>
              </a:sysClr>
            </a:solidFill>
          </a:ln>
        </p:spPr>
        <p:txBody>
          <a:bodyPr lIns="0" tIns="0" rIns="0" bIns="0" anchor="ctr"/>
          <a:lstStyle/>
          <a:p>
            <a:pPr algn="ctr" defTabSz="1065174">
              <a:defRPr/>
            </a:pPr>
            <a:endParaRPr kumimoji="0" lang="ja-JP" altLang="en-US" sz="1224" kern="0" dirty="0">
              <a:solidFill>
                <a:sysClr val="windowText" lastClr="000000"/>
              </a:solidFill>
              <a:latin typeface="Meiryo UI"/>
              <a:ea typeface="Meiryo UI"/>
              <a:cs typeface="メイリオ" panose="020B0604030504040204" pitchFamily="50" charset="-128"/>
            </a:endParaRPr>
          </a:p>
        </p:txBody>
      </p:sp>
      <p:sp>
        <p:nvSpPr>
          <p:cNvPr id="50" name="テキスト ボックス 49"/>
          <p:cNvSpPr txBox="1"/>
          <p:nvPr/>
        </p:nvSpPr>
        <p:spPr>
          <a:xfrm>
            <a:off x="4721856" y="5281602"/>
            <a:ext cx="1281873" cy="358111"/>
          </a:xfrm>
          <a:prstGeom prst="rect">
            <a:avLst/>
          </a:prstGeom>
          <a:noFill/>
        </p:spPr>
        <p:txBody>
          <a:bodyPr wrap="square">
            <a:spAutoFit/>
          </a:bodyPr>
          <a:lstStyle/>
          <a:p>
            <a:pPr algn="ctr" defTabSz="1065174">
              <a:defRPr/>
            </a:pPr>
            <a:r>
              <a:rPr kumimoji="0" lang="ja-JP" altLang="en-US" sz="1727" kern="0" dirty="0">
                <a:solidFill>
                  <a:sysClr val="windowText" lastClr="000000"/>
                </a:solidFill>
                <a:latin typeface="Meiryo UI"/>
                <a:ea typeface="Meiryo UI"/>
                <a:cs typeface="メイリオ" panose="020B0604030504040204" pitchFamily="50" charset="-128"/>
              </a:rPr>
              <a:t>資金循環</a:t>
            </a:r>
          </a:p>
        </p:txBody>
      </p:sp>
      <p:pic>
        <p:nvPicPr>
          <p:cNvPr id="53" name="Picture 6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1490" y="3857557"/>
            <a:ext cx="856896" cy="583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テキスト ボックス 144"/>
          <p:cNvSpPr txBox="1">
            <a:spLocks noChangeArrowheads="1"/>
          </p:cNvSpPr>
          <p:nvPr/>
        </p:nvSpPr>
        <p:spPr bwMode="auto">
          <a:xfrm>
            <a:off x="6472914" y="4535429"/>
            <a:ext cx="1013139" cy="251154"/>
          </a:xfrm>
          <a:prstGeom prst="rect">
            <a:avLst/>
          </a:prstGeom>
          <a:noFill/>
          <a:ln w="9525">
            <a:noFill/>
            <a:miter lim="800000"/>
            <a:headEnd/>
            <a:tailEnd/>
          </a:ln>
        </p:spPr>
        <p:txBody>
          <a:bodyPr lIns="76070" tIns="38034" rIns="76070" bIns="38034">
            <a:spAutoFit/>
          </a:bodyPr>
          <a:lstStyle/>
          <a:p>
            <a:pPr algn="ctr" defTabSz="1063299">
              <a:defRPr/>
            </a:pPr>
            <a:r>
              <a:rPr kumimoji="0" lang="ja-JP" altLang="en-US" sz="1133" kern="0" dirty="0">
                <a:solidFill>
                  <a:srgbClr val="000000"/>
                </a:solidFill>
                <a:latin typeface="Meiryo UI"/>
                <a:ea typeface="Meiryo UI"/>
                <a:cs typeface="メイリオ" panose="020B0604030504040204" pitchFamily="50" charset="-128"/>
              </a:rPr>
              <a:t>間伐・植林</a:t>
            </a:r>
          </a:p>
        </p:txBody>
      </p:sp>
      <p:pic>
        <p:nvPicPr>
          <p:cNvPr id="55" name="Picture 13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6787" y="3857557"/>
            <a:ext cx="663183" cy="596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14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5144" y="3857558"/>
            <a:ext cx="576893" cy="636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893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Ｊ－クレジット制度の概要（</a:t>
            </a:r>
            <a:r>
              <a:rPr lang="en-US" altLang="ja-JP" dirty="0">
                <a:latin typeface="+mn-ea"/>
                <a:ea typeface="+mn-ea"/>
              </a:rPr>
              <a:t>2/2</a:t>
            </a:r>
            <a:r>
              <a:rPr lang="ja-JP" altLang="en-US" dirty="0">
                <a:latin typeface="+mn-ea"/>
                <a:ea typeface="+mn-ea"/>
              </a:rPr>
              <a:t>）</a:t>
            </a:r>
            <a:endParaRPr kumimoji="1" lang="ja-JP" altLang="en-US" dirty="0">
              <a:latin typeface="+mn-ea"/>
              <a:ea typeface="+mn-ea"/>
            </a:endParaRPr>
          </a:p>
        </p:txBody>
      </p:sp>
      <p:sp>
        <p:nvSpPr>
          <p:cNvPr id="3" name="テキスト プレースホルダー 2"/>
          <p:cNvSpPr>
            <a:spLocks noGrp="1"/>
          </p:cNvSpPr>
          <p:nvPr>
            <p:ph type="body" sz="quarter" idx="10"/>
          </p:nvPr>
        </p:nvSpPr>
        <p:spPr>
          <a:xfrm>
            <a:off x="3238" y="1134019"/>
            <a:ext cx="10685337" cy="883668"/>
          </a:xfrm>
        </p:spPr>
        <p:txBody>
          <a:bodyPr lIns="288000" tIns="77712" rIns="288000" bIns="180000"/>
          <a:lstStyle/>
          <a:p>
            <a:r>
              <a:rPr lang="ja-JP" altLang="en-US" sz="1943" dirty="0">
                <a:latin typeface="+mn-ea"/>
                <a:ea typeface="+mn-ea"/>
              </a:rPr>
              <a:t>ベースライン排出量（対策を実施しなかった場合の想定</a:t>
            </a:r>
            <a:r>
              <a:rPr lang="en-US" altLang="ja-JP" sz="1943" dirty="0">
                <a:latin typeface="+mn-ea"/>
                <a:ea typeface="+mn-ea"/>
              </a:rPr>
              <a:t>CO2</a:t>
            </a:r>
            <a:r>
              <a:rPr lang="ja-JP" altLang="en-US" sz="1943" dirty="0">
                <a:latin typeface="+mn-ea"/>
                <a:ea typeface="+mn-ea"/>
              </a:rPr>
              <a:t>排出量）とプロジェクト実施後排出量との差である排出削減量を「Ｊ－クレジット」として認証。</a:t>
            </a:r>
          </a:p>
        </p:txBody>
      </p:sp>
      <p:pic>
        <p:nvPicPr>
          <p:cNvPr id="3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5183" y="3174051"/>
            <a:ext cx="5112544" cy="3636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テキスト ボックス 56"/>
          <p:cNvSpPr txBox="1"/>
          <p:nvPr/>
        </p:nvSpPr>
        <p:spPr>
          <a:xfrm>
            <a:off x="1215182" y="2711012"/>
            <a:ext cx="3124572" cy="415050"/>
          </a:xfrm>
          <a:prstGeom prst="rect">
            <a:avLst/>
          </a:prstGeom>
          <a:solidFill>
            <a:srgbClr val="92D050"/>
          </a:solidFill>
          <a:ln w="12700" cap="flat" cmpd="sng" algn="ctr">
            <a:noFill/>
            <a:prstDash val="solid"/>
            <a:miter lim="800000"/>
          </a:ln>
          <a:effectLst/>
        </p:spPr>
        <p:txBody>
          <a:bodyPr wrap="square">
            <a:spAutoFit/>
          </a:bodyPr>
          <a:lstStyle/>
          <a:p>
            <a:pPr algn="ctr" defTabSz="1065174">
              <a:defRPr/>
            </a:pPr>
            <a:r>
              <a:rPr kumimoji="0" lang="ja-JP" altLang="en-US" sz="2097" b="1" kern="0" dirty="0">
                <a:solidFill>
                  <a:sysClr val="windowText" lastClr="000000"/>
                </a:solidFill>
                <a:latin typeface="Meiryo UI"/>
                <a:ea typeface="Meiryo UI"/>
                <a:cs typeface="メイリオ" panose="020B0604030504040204" pitchFamily="50" charset="-128"/>
              </a:rPr>
              <a:t>クレジット認証の考え方</a:t>
            </a:r>
          </a:p>
        </p:txBody>
      </p:sp>
      <p:sp>
        <p:nvSpPr>
          <p:cNvPr id="4" name="矢印: 上下 3"/>
          <p:cNvSpPr/>
          <p:nvPr/>
        </p:nvSpPr>
        <p:spPr bwMode="auto">
          <a:xfrm>
            <a:off x="5345906" y="4247847"/>
            <a:ext cx="310881" cy="1435912"/>
          </a:xfrm>
          <a:prstGeom prst="upDownArrow">
            <a:avLst/>
          </a:prstGeom>
          <a:solidFill>
            <a:srgbClr val="FF0000"/>
          </a:solidFill>
          <a:ln w="9525" cap="flat" cmpd="sng" algn="ctr">
            <a:solidFill>
              <a:srgbClr val="FF0000"/>
            </a:solidFill>
            <a:prstDash val="solid"/>
            <a:round/>
            <a:headEnd type="none" w="med" len="med"/>
            <a:tailEnd type="none" w="med" len="med"/>
          </a:ln>
          <a:effectLst/>
          <a:extLst/>
        </p:spPr>
        <p:txBody>
          <a:bodyPr vert="horz" wrap="square" lIns="97139" tIns="50513" rIns="97139" bIns="50513" numCol="1" rtlCol="0" anchor="ctr" anchorCtr="0" compatLnSpc="1">
            <a:prstTxWarp prst="textNoShape">
              <a:avLst/>
            </a:prstTxWarp>
          </a:bodyPr>
          <a:lstStyle/>
          <a:p>
            <a:pPr algn="ctr" defTabSz="986912" fontAlgn="base">
              <a:spcBef>
                <a:spcPct val="0"/>
              </a:spcBef>
              <a:spcAft>
                <a:spcPct val="0"/>
              </a:spcAft>
            </a:pPr>
            <a:endPar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bwMode="auto">
          <a:xfrm>
            <a:off x="5812227" y="4346417"/>
            <a:ext cx="3652848" cy="1238769"/>
          </a:xfrm>
          <a:prstGeom prst="rect">
            <a:avLst/>
          </a:prstGeom>
          <a:noFill/>
          <a:ln w="9525" cap="flat" cmpd="sng" algn="ctr">
            <a:noFill/>
            <a:prstDash val="solid"/>
            <a:round/>
            <a:headEnd type="none" w="med" len="med"/>
            <a:tailEnd type="none" w="med" len="med"/>
          </a:ln>
          <a:effectLst/>
          <a:extLst/>
        </p:spPr>
        <p:txBody>
          <a:bodyPr vert="horz" wrap="square" lIns="97139" tIns="50513" rIns="97139" bIns="50513" numCol="1" rtlCol="0" anchor="ctr" anchorCtr="0" compatLnSpc="1">
            <a:prstTxWarp prst="textNoShape">
              <a:avLst/>
            </a:prstTxWarp>
          </a:bodyPr>
          <a:lstStyle/>
          <a:p>
            <a:pPr defTabSz="986912" fontAlgn="base">
              <a:spcBef>
                <a:spcPct val="0"/>
              </a:spcBef>
              <a:spcAft>
                <a:spcPct val="0"/>
              </a:spcAft>
            </a:pPr>
            <a:r>
              <a:rPr lang="ja-JP" altLang="en-US" sz="2159"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ベースラインアンドクレジット</a:t>
            </a:r>
            <a:endParaRPr lang="en-US" altLang="ja-JP" sz="2159"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defTabSz="986912" fontAlgn="base">
              <a:spcBef>
                <a:spcPct val="0"/>
              </a:spcBef>
              <a:spcAft>
                <a:spcPct val="0"/>
              </a:spcAft>
            </a:pPr>
            <a:r>
              <a:rPr lang="ja-JP" altLang="en-US" sz="2159"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159"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J-</a:t>
            </a:r>
            <a:r>
              <a:rPr lang="ja-JP" altLang="en-US" sz="2159"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クレジットとして認証</a:t>
            </a:r>
          </a:p>
        </p:txBody>
      </p:sp>
    </p:spTree>
    <p:extLst>
      <p:ext uri="{BB962C8B-B14F-4D97-AF65-F5344CB8AC3E}">
        <p14:creationId xmlns:p14="http://schemas.microsoft.com/office/powerpoint/2010/main" val="406802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プロジェクト登録及びクレジット認証の状況</a:t>
            </a:r>
            <a:endParaRPr kumimoji="1" lang="ja-JP" altLang="en-US" dirty="0">
              <a:latin typeface="+mn-ea"/>
              <a:ea typeface="+mn-ea"/>
            </a:endParaRPr>
          </a:p>
        </p:txBody>
      </p:sp>
      <p:sp>
        <p:nvSpPr>
          <p:cNvPr id="3" name="テキスト プレースホルダー 2"/>
          <p:cNvSpPr>
            <a:spLocks noGrp="1"/>
          </p:cNvSpPr>
          <p:nvPr>
            <p:ph type="body" sz="quarter" idx="10"/>
          </p:nvPr>
        </p:nvSpPr>
        <p:spPr>
          <a:xfrm>
            <a:off x="3238" y="1134019"/>
            <a:ext cx="10685337" cy="1563469"/>
          </a:xfrm>
        </p:spPr>
        <p:txBody>
          <a:bodyPr/>
          <a:lstStyle/>
          <a:p>
            <a:r>
              <a:rPr lang="ja-JP" altLang="en-US" dirty="0">
                <a:latin typeface="+mn-ea"/>
                <a:ea typeface="+mn-ea"/>
              </a:rPr>
              <a:t>Ｊ－クレジット制度登録プロジェクトの認証量は着実に増進。</a:t>
            </a:r>
          </a:p>
          <a:p>
            <a:r>
              <a:rPr lang="ja-JP" altLang="en-US" dirty="0">
                <a:latin typeface="+mn-ea"/>
                <a:ea typeface="+mn-ea"/>
              </a:rPr>
              <a:t>旧制度からの移行プロジェクトの認証回数は、第</a:t>
            </a:r>
            <a:r>
              <a:rPr lang="en-US" altLang="ja-JP" dirty="0">
                <a:latin typeface="+mn-ea"/>
                <a:ea typeface="+mn-ea"/>
              </a:rPr>
              <a:t>14</a:t>
            </a:r>
            <a:r>
              <a:rPr lang="ja-JP" altLang="en-US" dirty="0">
                <a:latin typeface="+mn-ea"/>
                <a:ea typeface="+mn-ea"/>
              </a:rPr>
              <a:t>回認証委員会以降、顕著に増加。</a:t>
            </a:r>
          </a:p>
        </p:txBody>
      </p:sp>
      <p:grpSp>
        <p:nvGrpSpPr>
          <p:cNvPr id="8" name="グループ化 7"/>
          <p:cNvGrpSpPr/>
          <p:nvPr/>
        </p:nvGrpSpPr>
        <p:grpSpPr>
          <a:xfrm>
            <a:off x="293488" y="2734209"/>
            <a:ext cx="10102392" cy="4733753"/>
            <a:chOff x="-444954" y="1918665"/>
            <a:chExt cx="11567508" cy="5420274"/>
          </a:xfrm>
        </p:grpSpPr>
        <p:sp>
          <p:nvSpPr>
            <p:cNvPr id="4" name="テキスト ボックス 63"/>
            <p:cNvSpPr txBox="1">
              <a:spLocks noChangeArrowheads="1"/>
            </p:cNvSpPr>
            <p:nvPr/>
          </p:nvSpPr>
          <p:spPr bwMode="auto">
            <a:xfrm>
              <a:off x="1064507" y="1918665"/>
              <a:ext cx="8546598" cy="486182"/>
            </a:xfrm>
            <a:prstGeom prst="rect">
              <a:avLst/>
            </a:prstGeom>
            <a:noFill/>
            <a:ln w="9525">
              <a:noFill/>
              <a:miter lim="800000"/>
              <a:headEnd/>
              <a:tailEnd/>
            </a:ln>
          </p:spPr>
          <p:txBody>
            <a:bodyPr>
              <a:spAutoFit/>
            </a:bodyPr>
            <a:lstStyle/>
            <a:p>
              <a:pPr algn="ctr" defTabSz="1065174">
                <a:defRPr/>
              </a:pPr>
              <a:r>
                <a:rPr kumimoji="0" lang="ja-JP" altLang="en-US" sz="2159" b="1" kern="0" dirty="0">
                  <a:solidFill>
                    <a:prstClr val="black"/>
                  </a:solidFill>
                  <a:latin typeface="Meiryo UI"/>
                  <a:ea typeface="Meiryo UI"/>
                  <a:cs typeface="メイリオ" panose="020B0604030504040204" pitchFamily="50" charset="-128"/>
                </a:rPr>
                <a:t>＜クレジット認証回数・認証量の推移＞</a:t>
              </a:r>
            </a:p>
          </p:txBody>
        </p:sp>
        <p:sp>
          <p:nvSpPr>
            <p:cNvPr id="5" name="テキスト ボックス 1"/>
            <p:cNvSpPr txBox="1"/>
            <p:nvPr/>
          </p:nvSpPr>
          <p:spPr>
            <a:xfrm>
              <a:off x="87177" y="2052247"/>
              <a:ext cx="1266848" cy="333910"/>
            </a:xfrm>
            <a:prstGeom prst="rect">
              <a:avLst/>
            </a:prstGeom>
          </p:spPr>
          <p:txBody>
            <a:bodyPr wrap="none"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065174">
                <a:defRPr/>
              </a:pPr>
              <a:r>
                <a:rPr kumimoji="0" lang="ja-JP" altLang="en-US" sz="1295" kern="0" dirty="0">
                  <a:solidFill>
                    <a:sysClr val="windowText" lastClr="000000"/>
                  </a:solidFill>
                  <a:latin typeface="Meiryo UI"/>
                  <a:ea typeface="Meiryo UI"/>
                  <a:cs typeface="メイリオ" panose="020B0604030504040204" pitchFamily="50" charset="-128"/>
                </a:rPr>
                <a:t>万</a:t>
              </a:r>
              <a:r>
                <a:rPr kumimoji="0" lang="en-US" altLang="ja-JP" sz="1295" kern="0" dirty="0">
                  <a:solidFill>
                    <a:sysClr val="windowText" lastClr="000000"/>
                  </a:solidFill>
                  <a:latin typeface="Meiryo UI"/>
                  <a:ea typeface="Meiryo UI"/>
                  <a:cs typeface="メイリオ" panose="020B0604030504040204" pitchFamily="50" charset="-128"/>
                </a:rPr>
                <a:t>t-CO2</a:t>
              </a:r>
              <a:r>
                <a:rPr kumimoji="0" lang="ja-JP" altLang="en-US" sz="1295" kern="0" dirty="0" err="1">
                  <a:solidFill>
                    <a:sysClr val="windowText" lastClr="000000"/>
                  </a:solidFill>
                  <a:latin typeface="Meiryo UI"/>
                  <a:ea typeface="Meiryo UI"/>
                  <a:cs typeface="メイリオ" panose="020B0604030504040204" pitchFamily="50" charset="-128"/>
                </a:rPr>
                <a:t>、</a:t>
              </a:r>
              <a:r>
                <a:rPr kumimoji="0" lang="ja-JP" altLang="en-US" sz="1295" kern="0" dirty="0">
                  <a:solidFill>
                    <a:sysClr val="windowText" lastClr="000000"/>
                  </a:solidFill>
                  <a:latin typeface="Meiryo UI"/>
                  <a:ea typeface="Meiryo UI"/>
                  <a:cs typeface="メイリオ" panose="020B0604030504040204" pitchFamily="50" charset="-128"/>
                </a:rPr>
                <a:t>回</a:t>
              </a:r>
            </a:p>
          </p:txBody>
        </p:sp>
        <p:sp>
          <p:nvSpPr>
            <p:cNvPr id="6" name="テキスト ボックス 5"/>
            <p:cNvSpPr txBox="1"/>
            <p:nvPr/>
          </p:nvSpPr>
          <p:spPr>
            <a:xfrm>
              <a:off x="7225308" y="6966997"/>
              <a:ext cx="3808959" cy="371942"/>
            </a:xfrm>
            <a:prstGeom prst="rect">
              <a:avLst/>
            </a:prstGeom>
            <a:noFill/>
          </p:spPr>
          <p:txBody>
            <a:bodyPr>
              <a:spAutoFit/>
            </a:bodyPr>
            <a:lstStyle/>
            <a:p>
              <a:pPr algn="r" defTabSz="1065174">
                <a:defRPr/>
              </a:pPr>
              <a:r>
                <a:rPr kumimoji="0" lang="en-US" altLang="ja-JP" sz="1511" kern="0" dirty="0">
                  <a:solidFill>
                    <a:sysClr val="windowText" lastClr="000000"/>
                  </a:solidFill>
                  <a:latin typeface="Meiryo UI"/>
                  <a:ea typeface="Meiryo UI"/>
                  <a:cs typeface="メイリオ" panose="020B0604030504040204" pitchFamily="50" charset="-128"/>
                </a:rPr>
                <a:t>2018</a:t>
              </a:r>
              <a:r>
                <a:rPr kumimoji="0" lang="ja-JP" altLang="en-US" sz="1511" kern="0" dirty="0">
                  <a:solidFill>
                    <a:sysClr val="windowText" lastClr="000000"/>
                  </a:solidFill>
                  <a:latin typeface="Meiryo UI"/>
                  <a:ea typeface="Meiryo UI"/>
                  <a:cs typeface="メイリオ" panose="020B0604030504040204" pitchFamily="50" charset="-128"/>
                </a:rPr>
                <a:t>年</a:t>
              </a:r>
              <a:r>
                <a:rPr kumimoji="0" lang="en-US" altLang="ja-JP" sz="1511" kern="0" dirty="0">
                  <a:solidFill>
                    <a:sysClr val="windowText" lastClr="000000"/>
                  </a:solidFill>
                  <a:latin typeface="Meiryo UI"/>
                  <a:ea typeface="Meiryo UI"/>
                  <a:cs typeface="メイリオ" panose="020B0604030504040204" pitchFamily="50" charset="-128"/>
                </a:rPr>
                <a:t>1</a:t>
              </a:r>
              <a:r>
                <a:rPr kumimoji="0" lang="ja-JP" altLang="en-US" sz="1511" kern="0" dirty="0">
                  <a:solidFill>
                    <a:sysClr val="windowText" lastClr="000000"/>
                  </a:solidFill>
                  <a:latin typeface="Meiryo UI"/>
                  <a:ea typeface="Meiryo UI"/>
                  <a:cs typeface="メイリオ" panose="020B0604030504040204" pitchFamily="50" charset="-128"/>
                </a:rPr>
                <a:t>月</a:t>
              </a:r>
              <a:r>
                <a:rPr kumimoji="0" lang="en-US" altLang="ja-JP" sz="1511" kern="0" dirty="0">
                  <a:solidFill>
                    <a:sysClr val="windowText" lastClr="000000"/>
                  </a:solidFill>
                  <a:latin typeface="Meiryo UI"/>
                  <a:ea typeface="Meiryo UI"/>
                  <a:cs typeface="メイリオ" panose="020B0604030504040204" pitchFamily="50" charset="-128"/>
                </a:rPr>
                <a:t>24</a:t>
              </a:r>
              <a:r>
                <a:rPr kumimoji="0" lang="ja-JP" altLang="en-US" sz="1511" kern="0" dirty="0">
                  <a:solidFill>
                    <a:sysClr val="windowText" lastClr="000000"/>
                  </a:solidFill>
                  <a:latin typeface="Meiryo UI"/>
                  <a:ea typeface="Meiryo UI"/>
                  <a:cs typeface="メイリオ" panose="020B0604030504040204" pitchFamily="50" charset="-128"/>
                </a:rPr>
                <a:t>日時点の実績</a:t>
              </a:r>
            </a:p>
          </p:txBody>
        </p:sp>
        <p:graphicFrame>
          <p:nvGraphicFramePr>
            <p:cNvPr id="7" name="グラフ 6"/>
            <p:cNvGraphicFramePr>
              <a:graphicFrameLocks/>
            </p:cNvGraphicFramePr>
            <p:nvPr>
              <p:extLst/>
            </p:nvPr>
          </p:nvGraphicFramePr>
          <p:xfrm>
            <a:off x="-444954" y="2276827"/>
            <a:ext cx="11567508" cy="4788824"/>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val="160911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認証クレジットの内訳（移行含む）</a:t>
            </a:r>
            <a:endParaRPr kumimoji="1" lang="ja-JP" altLang="en-US" dirty="0"/>
          </a:p>
        </p:txBody>
      </p:sp>
      <p:grpSp>
        <p:nvGrpSpPr>
          <p:cNvPr id="16" name="グループ化 15"/>
          <p:cNvGrpSpPr/>
          <p:nvPr/>
        </p:nvGrpSpPr>
        <p:grpSpPr>
          <a:xfrm>
            <a:off x="157110" y="1440478"/>
            <a:ext cx="10377592" cy="6019293"/>
            <a:chOff x="-91129" y="710660"/>
            <a:chExt cx="11139598" cy="6461276"/>
          </a:xfrm>
        </p:grpSpPr>
        <p:sp>
          <p:nvSpPr>
            <p:cNvPr id="10" name="正方形/長方形 9"/>
            <p:cNvSpPr/>
            <p:nvPr/>
          </p:nvSpPr>
          <p:spPr>
            <a:xfrm>
              <a:off x="474611" y="6411156"/>
              <a:ext cx="10051280" cy="384406"/>
            </a:xfrm>
            <a:prstGeom prst="rect">
              <a:avLst/>
            </a:prstGeom>
          </p:spPr>
          <p:txBody>
            <a:bodyPr wrap="square">
              <a:spAutoFit/>
            </a:bodyPr>
            <a:lstStyle/>
            <a:p>
              <a:pPr defTabSz="1065174">
                <a:defRPr/>
              </a:pPr>
              <a:r>
                <a:rPr kumimoji="0" lang="ja-JP" altLang="en-US" sz="1727" kern="0" dirty="0">
                  <a:solidFill>
                    <a:sysClr val="windowText" lastClr="000000"/>
                  </a:solidFill>
                  <a:latin typeface="Meiryo UI"/>
                  <a:ea typeface="Meiryo UI"/>
                  <a:cs typeface="メイリオ" panose="020B0604030504040204" pitchFamily="50" charset="-128"/>
                </a:rPr>
                <a:t>（</a:t>
              </a:r>
              <a:r>
                <a:rPr kumimoji="0" lang="en-US" altLang="ja-JP" sz="1727" kern="0" dirty="0">
                  <a:solidFill>
                    <a:sysClr val="windowText" lastClr="000000"/>
                  </a:solidFill>
                  <a:latin typeface="Meiryo UI"/>
                  <a:ea typeface="Meiryo UI"/>
                  <a:cs typeface="メイリオ" panose="020B0604030504040204" pitchFamily="50" charset="-128"/>
                </a:rPr>
                <a:t>※</a:t>
              </a:r>
              <a:r>
                <a:rPr kumimoji="0" lang="ja-JP" altLang="en-US" sz="1727" kern="0" dirty="0">
                  <a:solidFill>
                    <a:sysClr val="windowText" lastClr="000000"/>
                  </a:solidFill>
                  <a:latin typeface="Meiryo UI"/>
                  <a:ea typeface="Meiryo UI"/>
                  <a:cs typeface="メイリオ" panose="020B0604030504040204" pitchFamily="50" charset="-128"/>
                </a:rPr>
                <a:t>）</a:t>
              </a:r>
              <a:r>
                <a:rPr kumimoji="0" lang="en-US" altLang="ja-JP" sz="1727" kern="0" dirty="0">
                  <a:solidFill>
                    <a:sysClr val="windowText" lastClr="000000"/>
                  </a:solidFill>
                  <a:latin typeface="Meiryo UI"/>
                  <a:ea typeface="Meiryo UI"/>
                  <a:cs typeface="メイリオ" panose="020B0604030504040204" pitchFamily="50" charset="-128"/>
                </a:rPr>
                <a:t>1</a:t>
              </a:r>
              <a:r>
                <a:rPr kumimoji="0" lang="ja-JP" altLang="en-US" sz="1727" kern="0" dirty="0" err="1">
                  <a:solidFill>
                    <a:sysClr val="windowText" lastClr="000000"/>
                  </a:solidFill>
                  <a:latin typeface="Meiryo UI"/>
                  <a:ea typeface="Meiryo UI"/>
                  <a:cs typeface="メイリオ" panose="020B0604030504040204" pitchFamily="50" charset="-128"/>
                </a:rPr>
                <a:t>つの</a:t>
              </a:r>
              <a:r>
                <a:rPr kumimoji="0" lang="ja-JP" altLang="en-US" sz="1727" kern="0" dirty="0">
                  <a:solidFill>
                    <a:sysClr val="windowText" lastClr="000000"/>
                  </a:solidFill>
                  <a:latin typeface="Meiryo UI"/>
                  <a:ea typeface="Meiryo UI"/>
                  <a:cs typeface="メイリオ" panose="020B0604030504040204" pitchFamily="50" charset="-128"/>
                </a:rPr>
                <a:t>プロジェクトに複数方法論を適用している場合があるため、プロジェクト件数とは一致しない</a:t>
              </a:r>
            </a:p>
          </p:txBody>
        </p:sp>
        <p:sp>
          <p:nvSpPr>
            <p:cNvPr id="11" name="Rectangle 5"/>
            <p:cNvSpPr>
              <a:spLocks noChangeArrowheads="1"/>
            </p:cNvSpPr>
            <p:nvPr/>
          </p:nvSpPr>
          <p:spPr bwMode="auto">
            <a:xfrm>
              <a:off x="242579" y="710660"/>
              <a:ext cx="5012394" cy="42741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6513" tIns="41938" rIns="106513" bIns="0" anchor="ctr" anchorCtr="1"/>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1065174">
                <a:spcBef>
                  <a:spcPct val="50000"/>
                </a:spcBef>
              </a:pPr>
              <a:r>
                <a:rPr lang="ja-JP" altLang="en-US" sz="2159" kern="0" dirty="0">
                  <a:solidFill>
                    <a:srgbClr val="000000"/>
                  </a:solidFill>
                  <a:latin typeface="Meiryo UI"/>
                  <a:ea typeface="Meiryo UI"/>
                </a:rPr>
                <a:t>適用方法論分類（通常型）</a:t>
              </a:r>
              <a:endParaRPr lang="en-US" altLang="ja-JP" sz="2159" kern="0" dirty="0">
                <a:solidFill>
                  <a:srgbClr val="000000"/>
                </a:solidFill>
                <a:latin typeface="Meiryo UI"/>
                <a:ea typeface="Meiryo UI"/>
              </a:endParaRPr>
            </a:p>
          </p:txBody>
        </p:sp>
        <p:sp>
          <p:nvSpPr>
            <p:cNvPr id="12" name="Rectangle 5"/>
            <p:cNvSpPr>
              <a:spLocks noChangeArrowheads="1"/>
            </p:cNvSpPr>
            <p:nvPr/>
          </p:nvSpPr>
          <p:spPr bwMode="auto">
            <a:xfrm>
              <a:off x="5683522" y="710660"/>
              <a:ext cx="5070860" cy="42741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06513" tIns="53257" rIns="106513" bIns="0" anchor="ctr" anchorCtr="1"/>
            <a:lstStyle>
              <a:lvl1pPr>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0"/>
                </a:spcBef>
                <a:spcAft>
                  <a:spcPct val="0"/>
                </a:spcAft>
                <a:defRPr kumimoji="1">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1065174">
                <a:spcBef>
                  <a:spcPct val="50000"/>
                </a:spcBef>
              </a:pPr>
              <a:r>
                <a:rPr lang="ja-JP" altLang="en-US" sz="2159" kern="0" dirty="0">
                  <a:solidFill>
                    <a:srgbClr val="000000"/>
                  </a:solidFill>
                  <a:latin typeface="Meiryo UI"/>
                  <a:ea typeface="Meiryo UI"/>
                </a:rPr>
                <a:t>適用方法論分類（プログラム型）</a:t>
              </a:r>
              <a:endParaRPr lang="en-US" altLang="ja-JP" sz="2159" kern="0" dirty="0">
                <a:solidFill>
                  <a:srgbClr val="000000"/>
                </a:solidFill>
                <a:latin typeface="Meiryo UI"/>
                <a:ea typeface="Meiryo UI"/>
              </a:endParaRPr>
            </a:p>
          </p:txBody>
        </p:sp>
        <p:sp>
          <p:nvSpPr>
            <p:cNvPr id="13" name="テキスト ボックス 12"/>
            <p:cNvSpPr txBox="1"/>
            <p:nvPr/>
          </p:nvSpPr>
          <p:spPr>
            <a:xfrm>
              <a:off x="7111617" y="6823251"/>
              <a:ext cx="3808959" cy="348685"/>
            </a:xfrm>
            <a:prstGeom prst="rect">
              <a:avLst/>
            </a:prstGeom>
            <a:noFill/>
          </p:spPr>
          <p:txBody>
            <a:bodyPr>
              <a:spAutoFit/>
            </a:bodyPr>
            <a:lstStyle/>
            <a:p>
              <a:pPr algn="r" defTabSz="1065174">
                <a:defRPr/>
              </a:pPr>
              <a:r>
                <a:rPr kumimoji="0" lang="en-US" altLang="ja-JP" sz="1511" kern="0" dirty="0">
                  <a:solidFill>
                    <a:sysClr val="windowText" lastClr="000000"/>
                  </a:solidFill>
                  <a:latin typeface="Meiryo UI"/>
                  <a:ea typeface="Meiryo UI"/>
                  <a:cs typeface="メイリオ" panose="020B0604030504040204" pitchFamily="50" charset="-128"/>
                </a:rPr>
                <a:t>2018</a:t>
              </a:r>
              <a:r>
                <a:rPr kumimoji="0" lang="ja-JP" altLang="en-US" sz="1511" kern="0" dirty="0">
                  <a:solidFill>
                    <a:sysClr val="windowText" lastClr="000000"/>
                  </a:solidFill>
                  <a:latin typeface="Meiryo UI"/>
                  <a:ea typeface="Meiryo UI"/>
                  <a:cs typeface="メイリオ" panose="020B0604030504040204" pitchFamily="50" charset="-128"/>
                </a:rPr>
                <a:t>年</a:t>
              </a:r>
              <a:r>
                <a:rPr kumimoji="0" lang="en-US" altLang="ja-JP" sz="1511" kern="0" dirty="0">
                  <a:solidFill>
                    <a:sysClr val="windowText" lastClr="000000"/>
                  </a:solidFill>
                  <a:latin typeface="Meiryo UI"/>
                  <a:ea typeface="Meiryo UI"/>
                  <a:cs typeface="メイリオ" panose="020B0604030504040204" pitchFamily="50" charset="-128"/>
                </a:rPr>
                <a:t>1</a:t>
              </a:r>
              <a:r>
                <a:rPr kumimoji="0" lang="ja-JP" altLang="en-US" sz="1511" kern="0" dirty="0">
                  <a:solidFill>
                    <a:sysClr val="windowText" lastClr="000000"/>
                  </a:solidFill>
                  <a:latin typeface="Meiryo UI"/>
                  <a:ea typeface="Meiryo UI"/>
                  <a:cs typeface="メイリオ" panose="020B0604030504040204" pitchFamily="50" charset="-128"/>
                </a:rPr>
                <a:t>月</a:t>
              </a:r>
              <a:r>
                <a:rPr kumimoji="0" lang="en-US" altLang="ja-JP" sz="1511" kern="0" dirty="0">
                  <a:solidFill>
                    <a:sysClr val="windowText" lastClr="000000"/>
                  </a:solidFill>
                  <a:latin typeface="Meiryo UI"/>
                  <a:ea typeface="Meiryo UI"/>
                  <a:cs typeface="メイリオ" panose="020B0604030504040204" pitchFamily="50" charset="-128"/>
                </a:rPr>
                <a:t>24</a:t>
              </a:r>
              <a:r>
                <a:rPr kumimoji="0" lang="ja-JP" altLang="en-US" sz="1511" kern="0" dirty="0">
                  <a:solidFill>
                    <a:sysClr val="windowText" lastClr="000000"/>
                  </a:solidFill>
                  <a:latin typeface="Meiryo UI"/>
                  <a:ea typeface="Meiryo UI"/>
                  <a:cs typeface="メイリオ" panose="020B0604030504040204" pitchFamily="50" charset="-128"/>
                </a:rPr>
                <a:t>日時点の実績</a:t>
              </a:r>
            </a:p>
          </p:txBody>
        </p:sp>
        <p:graphicFrame>
          <p:nvGraphicFramePr>
            <p:cNvPr id="14" name="グラフ 13"/>
            <p:cNvGraphicFramePr>
              <a:graphicFrameLocks/>
            </p:cNvGraphicFramePr>
            <p:nvPr>
              <p:extLst/>
            </p:nvPr>
          </p:nvGraphicFramePr>
          <p:xfrm>
            <a:off x="-91129" y="1560969"/>
            <a:ext cx="6216922" cy="49290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p:cNvGraphicFramePr>
              <a:graphicFrameLocks/>
            </p:cNvGraphicFramePr>
            <p:nvPr>
              <p:extLst/>
            </p:nvPr>
          </p:nvGraphicFramePr>
          <p:xfrm>
            <a:off x="4831546" y="1677203"/>
            <a:ext cx="6216923" cy="4846742"/>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27098704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Override1.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Words>630</Words>
  <PresentationFormat>ユーザー設定</PresentationFormat>
  <Paragraphs>96</Paragraphs>
  <Slides>5</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12</vt:i4>
      </vt:variant>
      <vt:variant>
        <vt:lpstr>スライド タイトル</vt:lpstr>
      </vt:variant>
      <vt:variant>
        <vt:i4>5</vt:i4>
      </vt:variant>
    </vt:vector>
  </HeadingPairs>
  <TitlesOfParts>
    <vt:vector size="28" baseType="lpstr">
      <vt:lpstr>HGPｺﾞｼｯｸE</vt:lpstr>
      <vt:lpstr>HGPｺﾞｼｯｸM</vt:lpstr>
      <vt:lpstr>Meiryo UI</vt:lpstr>
      <vt:lpstr>ＭＳ Ｐゴシック</vt:lpstr>
      <vt:lpstr>Meiryo</vt:lpstr>
      <vt:lpstr>Meiryo</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7_Office ​​テーマ</vt:lpstr>
      <vt:lpstr>10_脱炭素標準フォーマット_20180530</vt:lpstr>
      <vt:lpstr>11_脱炭素標準フォーマット_20180530</vt:lpstr>
      <vt:lpstr>PowerPoint プレゼンテーション</vt:lpstr>
      <vt:lpstr>Ｊ－クレジット制度の概要（1/2）</vt:lpstr>
      <vt:lpstr>Ｊ－クレジット制度の概要（2/2）</vt:lpstr>
      <vt:lpstr>プロジェクト登録及びクレジット認証の状況</vt:lpstr>
      <vt:lpstr>認証クレジットの内訳（移行含む）</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