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Layout+xml" PartName="/ppt/slideLayouts/slideLayout126.xml"/>
  <Override ContentType="application/vnd.openxmlformats-officedocument.presentationml.slideLayout+xml" PartName="/ppt/slideLayouts/slideLayout127.xml"/>
  <Override ContentType="application/vnd.openxmlformats-officedocument.presentationml.slideLayout+xml" PartName="/ppt/slideLayouts/slideLayout128.xml"/>
  <Override ContentType="application/vnd.openxmlformats-officedocument.presentationml.slideLayout+xml" PartName="/ppt/slideLayouts/slideLayout129.xml"/>
  <Override ContentType="application/vnd.openxmlformats-officedocument.presentationml.slideLayout+xml" PartName="/ppt/slideLayouts/slideLayout130.xml"/>
  <Override ContentType="application/vnd.openxmlformats-officedocument.presentationml.slideLayout+xml" PartName="/ppt/slideLayouts/slideLayout131.xml"/>
  <Override ContentType="application/vnd.openxmlformats-officedocument.presentationml.slideLayout+xml" PartName="/ppt/slideLayouts/slideLayout132.xml"/>
  <Override ContentType="application/vnd.openxmlformats-officedocument.presentationml.slideLayout+xml" PartName="/ppt/slideLayouts/slideLayout133.xml"/>
  <Override ContentType="application/vnd.openxmlformats-officedocument.presentationml.slideLayout+xml" PartName="/ppt/slideLayouts/slideLayout134.xml"/>
  <Override ContentType="application/vnd.openxmlformats-officedocument.presentationml.slideLayout+xml" PartName="/ppt/slideLayouts/slideLayout135.xml"/>
  <Override ContentType="application/vnd.openxmlformats-officedocument.presentationml.slideLayout+xml" PartName="/ppt/slideLayouts/slideLayout136.xml"/>
  <Override ContentType="application/vnd.openxmlformats-officedocument.presentationml.slideLayout+xml" PartName="/ppt/slideLayouts/slideLayout13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Master+xml" PartName="/ppt/slideMasters/slideMaster11.xml"/>
  <Override ContentType="application/vnd.openxmlformats-officedocument.presentationml.slideMaster+xml" PartName="/ppt/slideMasters/slideMaster12.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theme+xml" PartName="/ppt/theme/theme13.xml"/>
  <Override ContentType="application/vnd.openxmlformats-officedocument.theme+xml" PartName="/ppt/theme/theme1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95" r:id="rId9"/>
    <p:sldMasterId id="2147484019" r:id="rId10"/>
    <p:sldMasterId id="2147484056" r:id="rId11"/>
    <p:sldMasterId id="2147484286" r:id="rId12"/>
  </p:sldMasterIdLst>
  <p:notesMasterIdLst>
    <p:notesMasterId r:id="rId14"/>
  </p:notesMasterIdLst>
  <p:handoutMasterIdLst>
    <p:handoutMasterId r:id="rId15"/>
  </p:handoutMasterIdLst>
  <p:sldIdLst>
    <p:sldId id="688" r:id="rId13"/>
  </p:sldIdLst>
  <p:sldSz cx="10691813" cy="7559675"/>
  <p:notesSz cx="7104063" cy="10234613"/>
  <p:custDataLst>
    <p:tags r:id="rId16"/>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7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Masters/slideMaster11.xml" Type="http://schemas.openxmlformats.org/officeDocument/2006/relationships/slideMaster"/><Relationship Id="rId12" Target="slideMasters/slideMaster12.xml" Type="http://schemas.openxmlformats.org/officeDocument/2006/relationships/slideMaster"/><Relationship Id="rId13" Target="slides/slide1.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tags/tag1.xml" Type="http://schemas.openxmlformats.org/officeDocument/2006/relationships/tag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Masters/slideMaster2.xml" Type="http://schemas.openxmlformats.org/officeDocument/2006/relationships/slideMaster"/><Relationship Id="rId20" Target="tableStyles.xml" Type="http://schemas.openxmlformats.org/officeDocument/2006/relationships/tableStyle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handoutMasters/_rels/handoutMaster1.xml.rels><?xml version="1.0" encoding="UTF-8" standalone="yes"?><Relationships xmlns="http://schemas.openxmlformats.org/package/2006/relationships"><Relationship Id="rId1" Target="../theme/theme1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1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6.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6.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8.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9.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0.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1.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2.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3.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4.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5.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6.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3.png" Type="http://schemas.openxmlformats.org/officeDocument/2006/relationships/image"/><Relationship Id="rId3" Target="NULL" Type="http://schemas.openxmlformats.org/officeDocument/2006/relationships/image"/><Relationship Id="rId4" Target="../media/image4.jpeg" Type="http://schemas.openxmlformats.org/officeDocument/2006/relationships/image"/></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7.xml" Type="http://schemas.openxmlformats.org/officeDocument/2006/relationships/slideMaster"/><Relationship Id="rId2" Target="../media/image1.png" Type="http://schemas.openxmlformats.org/officeDocument/2006/relationships/image"/><Relationship Id="rId3" Target="../media/image2.jpeg" Type="http://schemas.openxmlformats.org/officeDocument/2006/relationships/image"/></Relationships>
</file>

<file path=ppt/slideLayouts/_rels/slideLayout8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8.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9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0"/>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FE484B3A-8544-4E18-8980-5C6CF0DA54B0}"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0E8781D-D824-4EF7-96A3-5E1E65641FAA}" type="slidenum">
              <a:rPr lang="ja-JP" altLang="en-US"/>
              <a:pPr>
                <a:defRPr/>
              </a:pPr>
              <a:t>‹#›</a:t>
            </a:fld>
            <a:endParaRPr lang="ja-JP" altLang="en-US"/>
          </a:p>
        </p:txBody>
      </p:sp>
    </p:spTree>
    <p:extLst>
      <p:ext uri="{BB962C8B-B14F-4D97-AF65-F5344CB8AC3E}">
        <p14:creationId xmlns:p14="http://schemas.microsoft.com/office/powerpoint/2010/main" val="39820096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3E30B61-5FE1-4BDF-8661-2C904D808844}"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ED52444-05E2-4001-8EBD-7FE66682A06A}" type="slidenum">
              <a:rPr lang="ja-JP" altLang="en-US"/>
              <a:pPr>
                <a:defRPr/>
              </a:pPr>
              <a:t>‹#›</a:t>
            </a:fld>
            <a:endParaRPr lang="ja-JP" altLang="en-US"/>
          </a:p>
        </p:txBody>
      </p:sp>
    </p:spTree>
    <p:extLst>
      <p:ext uri="{BB962C8B-B14F-4D97-AF65-F5344CB8AC3E}">
        <p14:creationId xmlns:p14="http://schemas.microsoft.com/office/powerpoint/2010/main" val="2847238992"/>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2"/>
            <a:ext cx="9088041" cy="1501435"/>
          </a:xfrm>
        </p:spPr>
        <p:txBody>
          <a:bodyPr anchor="t"/>
          <a:lstStyle>
            <a:lvl1pPr algn="l">
              <a:defRPr sz="440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6FB1252-C27C-4B89-8CB4-CA311B6C8C30}"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86A05D-C386-414F-878A-EC45015EEBF6}" type="slidenum">
              <a:rPr lang="ja-JP" altLang="en-US"/>
              <a:pPr>
                <a:defRPr/>
              </a:pPr>
              <a:t>‹#›</a:t>
            </a:fld>
            <a:endParaRPr lang="ja-JP" altLang="en-US"/>
          </a:p>
        </p:txBody>
      </p:sp>
    </p:spTree>
    <p:extLst>
      <p:ext uri="{BB962C8B-B14F-4D97-AF65-F5344CB8AC3E}">
        <p14:creationId xmlns:p14="http://schemas.microsoft.com/office/powerpoint/2010/main" val="1667033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52B3D04-AE1A-4851-8A9A-CF7699DAE5AF}"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E91D4BB-15B5-4784-9166-6689BC183138}" type="slidenum">
              <a:rPr lang="ja-JP" altLang="en-US"/>
              <a:pPr>
                <a:defRPr/>
              </a:pPr>
              <a:t>‹#›</a:t>
            </a:fld>
            <a:endParaRPr lang="ja-JP" altLang="en-US"/>
          </a:p>
        </p:txBody>
      </p:sp>
    </p:spTree>
    <p:extLst>
      <p:ext uri="{BB962C8B-B14F-4D97-AF65-F5344CB8AC3E}">
        <p14:creationId xmlns:p14="http://schemas.microsoft.com/office/powerpoint/2010/main" val="226969260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EA0BBEEE-FB90-47CD-BBD8-04975AA2BF94}" type="datetimeFigureOut">
              <a:rPr lang="ja-JP" altLang="en-US"/>
              <a:pPr>
                <a:defRPr/>
              </a:pPr>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BA18340-1242-4619-AFFA-0593D981F9E1}" type="slidenum">
              <a:rPr lang="ja-JP" altLang="en-US"/>
              <a:pPr>
                <a:defRPr/>
              </a:pPr>
              <a:t>‹#›</a:t>
            </a:fld>
            <a:endParaRPr lang="ja-JP" altLang="en-US"/>
          </a:p>
        </p:txBody>
      </p:sp>
    </p:spTree>
    <p:extLst>
      <p:ext uri="{BB962C8B-B14F-4D97-AF65-F5344CB8AC3E}">
        <p14:creationId xmlns:p14="http://schemas.microsoft.com/office/powerpoint/2010/main" val="22000808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B271464C-FBAC-47DF-BA54-EB84AF1FD757}" type="datetimeFigureOut">
              <a:rPr lang="ja-JP" altLang="en-US"/>
              <a:pPr>
                <a:defRPr/>
              </a:pPr>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E0B62C9-0608-4FD5-8EDA-7342F38A9852}" type="slidenum">
              <a:rPr lang="ja-JP" altLang="en-US"/>
              <a:pPr>
                <a:defRPr/>
              </a:pPr>
              <a:t>‹#›</a:t>
            </a:fld>
            <a:endParaRPr lang="ja-JP" altLang="en-US"/>
          </a:p>
        </p:txBody>
      </p:sp>
    </p:spTree>
    <p:extLst>
      <p:ext uri="{BB962C8B-B14F-4D97-AF65-F5344CB8AC3E}">
        <p14:creationId xmlns:p14="http://schemas.microsoft.com/office/powerpoint/2010/main" val="399223111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E787B7D9-F832-4BF2-AE26-1EE03A745D74}" type="datetimeFigureOut">
              <a:rPr lang="ja-JP" altLang="en-US"/>
              <a:pPr>
                <a:defRPr/>
              </a:pPr>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F283DC1B-A209-477D-8433-82D483F181A1}" type="slidenum">
              <a:rPr lang="ja-JP" altLang="en-US"/>
              <a:pPr>
                <a:defRPr/>
              </a:pPr>
              <a:t>‹#›</a:t>
            </a:fld>
            <a:endParaRPr lang="ja-JP" altLang="en-US"/>
          </a:p>
        </p:txBody>
      </p:sp>
    </p:spTree>
    <p:extLst>
      <p:ext uri="{BB962C8B-B14F-4D97-AF65-F5344CB8AC3E}">
        <p14:creationId xmlns:p14="http://schemas.microsoft.com/office/powerpoint/2010/main" val="297924192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lang="ja-JP" altLang="en-US"/>
              <a:t>マスター タイトルの書式設定</a:t>
            </a:r>
          </a:p>
        </p:txBody>
      </p:sp>
      <p:sp>
        <p:nvSpPr>
          <p:cNvPr id="3" name="コンテンツ プレースホルダー 2"/>
          <p:cNvSpPr>
            <a:spLocks noGrp="1"/>
          </p:cNvSpPr>
          <p:nvPr>
            <p:ph idx="1"/>
          </p:nvPr>
        </p:nvSpPr>
        <p:spPr>
          <a:xfrm>
            <a:off x="4180202" y="300988"/>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3"/>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995B57D-BCEF-4EC7-83EF-2A46E673C3D7}"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C77D4F-CEE6-4D91-B9C4-16D7944FD205}" type="slidenum">
              <a:rPr lang="ja-JP" altLang="en-US"/>
              <a:pPr>
                <a:defRPr/>
              </a:pPr>
              <a:t>‹#›</a:t>
            </a:fld>
            <a:endParaRPr lang="ja-JP" altLang="en-US"/>
          </a:p>
        </p:txBody>
      </p:sp>
    </p:spTree>
    <p:extLst>
      <p:ext uri="{BB962C8B-B14F-4D97-AF65-F5344CB8AC3E}">
        <p14:creationId xmlns:p14="http://schemas.microsoft.com/office/powerpoint/2010/main" val="415678121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2FDA254-7155-4F58-945B-9BC66AB0E4D3}"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2EDE7EB-8A95-4D36-AD13-56B4A6CEA35A}" type="slidenum">
              <a:rPr lang="ja-JP" altLang="en-US"/>
              <a:pPr>
                <a:defRPr/>
              </a:pPr>
              <a:t>‹#›</a:t>
            </a:fld>
            <a:endParaRPr lang="ja-JP" altLang="en-US"/>
          </a:p>
        </p:txBody>
      </p:sp>
    </p:spTree>
    <p:extLst>
      <p:ext uri="{BB962C8B-B14F-4D97-AF65-F5344CB8AC3E}">
        <p14:creationId xmlns:p14="http://schemas.microsoft.com/office/powerpoint/2010/main" val="283684778"/>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7C3F9D5-B0CC-4814-98A1-A872ECCF76E8}"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3D530F5-9D25-41A2-9C3A-DBAD4C7E8BFC}" type="slidenum">
              <a:rPr lang="ja-JP" altLang="en-US"/>
              <a:pPr>
                <a:defRPr/>
              </a:pPr>
              <a:t>‹#›</a:t>
            </a:fld>
            <a:endParaRPr lang="ja-JP" altLang="en-US"/>
          </a:p>
        </p:txBody>
      </p:sp>
    </p:spTree>
    <p:extLst>
      <p:ext uri="{BB962C8B-B14F-4D97-AF65-F5344CB8AC3E}">
        <p14:creationId xmlns:p14="http://schemas.microsoft.com/office/powerpoint/2010/main" val="124856861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8"/>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8"/>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B91DC0B-FD97-48F5-9902-A380046D31B0}"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FA3C9F-3F5C-410A-900C-B3BAC2ACF2B4}" type="slidenum">
              <a:rPr lang="ja-JP" altLang="en-US"/>
              <a:pPr>
                <a:defRPr/>
              </a:pPr>
              <a:t>‹#›</a:t>
            </a:fld>
            <a:endParaRPr lang="ja-JP" altLang="en-US"/>
          </a:p>
        </p:txBody>
      </p:sp>
    </p:spTree>
    <p:extLst>
      <p:ext uri="{BB962C8B-B14F-4D97-AF65-F5344CB8AC3E}">
        <p14:creationId xmlns:p14="http://schemas.microsoft.com/office/powerpoint/2010/main" val="851069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04.xml" Type="http://schemas.openxmlformats.org/officeDocument/2006/relationships/slideLayout"/><Relationship Id="rId10" Target="../slideLayouts/slideLayout113.xml" Type="http://schemas.openxmlformats.org/officeDocument/2006/relationships/slideLayout"/><Relationship Id="rId11" Target="../slideLayouts/slideLayout114.xml" Type="http://schemas.openxmlformats.org/officeDocument/2006/relationships/slideLayout"/><Relationship Id="rId12" Target="../theme/theme10.xml" Type="http://schemas.openxmlformats.org/officeDocument/2006/relationships/theme"/><Relationship Id="rId2" Target="../slideLayouts/slideLayout105.xml" Type="http://schemas.openxmlformats.org/officeDocument/2006/relationships/slideLayout"/><Relationship Id="rId3" Target="../slideLayouts/slideLayout106.xml" Type="http://schemas.openxmlformats.org/officeDocument/2006/relationships/slideLayout"/><Relationship Id="rId4" Target="../slideLayouts/slideLayout107.xml" Type="http://schemas.openxmlformats.org/officeDocument/2006/relationships/slideLayout"/><Relationship Id="rId5" Target="../slideLayouts/slideLayout108.xml" Type="http://schemas.openxmlformats.org/officeDocument/2006/relationships/slideLayout"/><Relationship Id="rId6" Target="../slideLayouts/slideLayout109.xml" Type="http://schemas.openxmlformats.org/officeDocument/2006/relationships/slideLayout"/><Relationship Id="rId7" Target="../slideLayouts/slideLayout110.xml" Type="http://schemas.openxmlformats.org/officeDocument/2006/relationships/slideLayout"/><Relationship Id="rId8" Target="../slideLayouts/slideLayout111.xml" Type="http://schemas.openxmlformats.org/officeDocument/2006/relationships/slideLayout"/><Relationship Id="rId9" Target="../slideLayouts/slideLayout112.xml" Type="http://schemas.openxmlformats.org/officeDocument/2006/relationships/slideLayout"/></Relationships>
</file>

<file path=ppt/slideMasters/_rels/slideMaster11.xml.rels><?xml version="1.0" encoding="UTF-8" standalone="yes"?><Relationships xmlns="http://schemas.openxmlformats.org/package/2006/relationships"><Relationship Id="rId1" Target="../slideLayouts/slideLayout115.xml" Type="http://schemas.openxmlformats.org/officeDocument/2006/relationships/slideLayout"/><Relationship Id="rId10" Target="../slideLayouts/slideLayout124.xml" Type="http://schemas.openxmlformats.org/officeDocument/2006/relationships/slideLayout"/><Relationship Id="rId11" Target="../slideLayouts/slideLayout125.xml" Type="http://schemas.openxmlformats.org/officeDocument/2006/relationships/slideLayout"/><Relationship Id="rId12" Target="../slideLayouts/slideLayout126.xml" Type="http://schemas.openxmlformats.org/officeDocument/2006/relationships/slideLayout"/><Relationship Id="rId13" Target="../theme/theme11.xml" Type="http://schemas.openxmlformats.org/officeDocument/2006/relationships/theme"/><Relationship Id="rId2" Target="../slideLayouts/slideLayout116.xml" Type="http://schemas.openxmlformats.org/officeDocument/2006/relationships/slideLayout"/><Relationship Id="rId3" Target="../slideLayouts/slideLayout117.xml" Type="http://schemas.openxmlformats.org/officeDocument/2006/relationships/slideLayout"/><Relationship Id="rId4" Target="../slideLayouts/slideLayout118.xml" Type="http://schemas.openxmlformats.org/officeDocument/2006/relationships/slideLayout"/><Relationship Id="rId5" Target="../slideLayouts/slideLayout119.xml" Type="http://schemas.openxmlformats.org/officeDocument/2006/relationships/slideLayout"/><Relationship Id="rId6" Target="../slideLayouts/slideLayout120.xml" Type="http://schemas.openxmlformats.org/officeDocument/2006/relationships/slideLayout"/><Relationship Id="rId7" Target="../slideLayouts/slideLayout121.xml" Type="http://schemas.openxmlformats.org/officeDocument/2006/relationships/slideLayout"/><Relationship Id="rId8" Target="../slideLayouts/slideLayout122.xml" Type="http://schemas.openxmlformats.org/officeDocument/2006/relationships/slideLayout"/><Relationship Id="rId9" Target="../slideLayouts/slideLayout123.xml" Type="http://schemas.openxmlformats.org/officeDocument/2006/relationships/slideLayout"/></Relationships>
</file>

<file path=ppt/slideMasters/_rels/slideMaster12.xml.rels><?xml version="1.0" encoding="UTF-8" standalone="yes"?><Relationships xmlns="http://schemas.openxmlformats.org/package/2006/relationships"><Relationship Id="rId1" Target="../slideLayouts/slideLayout127.xml" Type="http://schemas.openxmlformats.org/officeDocument/2006/relationships/slideLayout"/><Relationship Id="rId10" Target="../slideLayouts/slideLayout136.xml" Type="http://schemas.openxmlformats.org/officeDocument/2006/relationships/slideLayout"/><Relationship Id="rId11" Target="../slideLayouts/slideLayout137.xml" Type="http://schemas.openxmlformats.org/officeDocument/2006/relationships/slideLayout"/><Relationship Id="rId12" Target="../theme/theme12.xml" Type="http://schemas.openxmlformats.org/officeDocument/2006/relationships/theme"/><Relationship Id="rId2" Target="../slideLayouts/slideLayout128.xml" Type="http://schemas.openxmlformats.org/officeDocument/2006/relationships/slideLayout"/><Relationship Id="rId3" Target="../slideLayouts/slideLayout129.xml" Type="http://schemas.openxmlformats.org/officeDocument/2006/relationships/slideLayout"/><Relationship Id="rId4" Target="../slideLayouts/slideLayout130.xml" Type="http://schemas.openxmlformats.org/officeDocument/2006/relationships/slideLayout"/><Relationship Id="rId5" Target="../slideLayouts/slideLayout131.xml" Type="http://schemas.openxmlformats.org/officeDocument/2006/relationships/slideLayout"/><Relationship Id="rId6" Target="../slideLayouts/slideLayout132.xml" Type="http://schemas.openxmlformats.org/officeDocument/2006/relationships/slideLayout"/><Relationship Id="rId7" Target="../slideLayouts/slideLayout133.xml" Type="http://schemas.openxmlformats.org/officeDocument/2006/relationships/slideLayout"/><Relationship Id="rId8" Target="../slideLayouts/slideLayout134.xml" Type="http://schemas.openxmlformats.org/officeDocument/2006/relationships/slideLayout"/><Relationship Id="rId9" Target="../slideLayouts/slideLayout135.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slideLayouts/slideLayout45.xml" Type="http://schemas.openxmlformats.org/officeDocument/2006/relationships/slideLayout"/><Relationship Id="rId13" Target="../theme/theme4.xml" Type="http://schemas.openxmlformats.org/officeDocument/2006/relationships/them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6.xml" Type="http://schemas.openxmlformats.org/officeDocument/2006/relationships/slideLayout"/><Relationship Id="rId10" Target="../slideLayouts/slideLayout55.xml" Type="http://schemas.openxmlformats.org/officeDocument/2006/relationships/slideLayout"/><Relationship Id="rId11" Target="../slideLayouts/slideLayout56.xml" Type="http://schemas.openxmlformats.org/officeDocument/2006/relationships/slideLayout"/><Relationship Id="rId12" Target="../theme/theme5.xml" Type="http://schemas.openxmlformats.org/officeDocument/2006/relationships/theme"/><Relationship Id="rId2" Target="../slideLayouts/slideLayout47.xml" Type="http://schemas.openxmlformats.org/officeDocument/2006/relationships/slideLayout"/><Relationship Id="rId3" Target="../slideLayouts/slideLayout48.xml" Type="http://schemas.openxmlformats.org/officeDocument/2006/relationships/slideLayout"/><Relationship Id="rId4" Target="../slideLayouts/slideLayout49.xml" Type="http://schemas.openxmlformats.org/officeDocument/2006/relationships/slideLayout"/><Relationship Id="rId5" Target="../slideLayouts/slideLayout50.xml" Type="http://schemas.openxmlformats.org/officeDocument/2006/relationships/slideLayout"/><Relationship Id="rId6" Target="../slideLayouts/slideLayout51.xml" Type="http://schemas.openxmlformats.org/officeDocument/2006/relationships/slideLayout"/><Relationship Id="rId7" Target="../slideLayouts/slideLayout52.xml" Type="http://schemas.openxmlformats.org/officeDocument/2006/relationships/slideLayout"/><Relationship Id="rId8" Target="../slideLayouts/slideLayout53.xml" Type="http://schemas.openxmlformats.org/officeDocument/2006/relationships/slideLayout"/><Relationship Id="rId9" Target="../slideLayouts/slideLayout54.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57.xml" Type="http://schemas.openxmlformats.org/officeDocument/2006/relationships/slideLayout"/><Relationship Id="rId10" Target="../slideLayouts/slideLayout66.xml" Type="http://schemas.openxmlformats.org/officeDocument/2006/relationships/slideLayout"/><Relationship Id="rId11" Target="../slideLayouts/slideLayout67.xml" Type="http://schemas.openxmlformats.org/officeDocument/2006/relationships/slideLayout"/><Relationship Id="rId12" Target="../slideLayouts/slideLayout68.xml" Type="http://schemas.openxmlformats.org/officeDocument/2006/relationships/slideLayout"/><Relationship Id="rId13" Target="../theme/theme6.xml" Type="http://schemas.openxmlformats.org/officeDocument/2006/relationships/theme"/><Relationship Id="rId2" Target="../slideLayouts/slideLayout58.xml" Type="http://schemas.openxmlformats.org/officeDocument/2006/relationships/slideLayout"/><Relationship Id="rId3" Target="../slideLayouts/slideLayout59.xml" Type="http://schemas.openxmlformats.org/officeDocument/2006/relationships/slideLayout"/><Relationship Id="rId4" Target="../slideLayouts/slideLayout60.xml" Type="http://schemas.openxmlformats.org/officeDocument/2006/relationships/slideLayout"/><Relationship Id="rId5" Target="../slideLayouts/slideLayout61.xml" Type="http://schemas.openxmlformats.org/officeDocument/2006/relationships/slideLayout"/><Relationship Id="rId6" Target="../slideLayouts/slideLayout62.xml" Type="http://schemas.openxmlformats.org/officeDocument/2006/relationships/slideLayout"/><Relationship Id="rId7" Target="../slideLayouts/slideLayout63.xml" Type="http://schemas.openxmlformats.org/officeDocument/2006/relationships/slideLayout"/><Relationship Id="rId8" Target="../slideLayouts/slideLayout64.xml" Type="http://schemas.openxmlformats.org/officeDocument/2006/relationships/slideLayout"/><Relationship Id="rId9" Target="../slideLayouts/slideLayout65.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69.xml" Type="http://schemas.openxmlformats.org/officeDocument/2006/relationships/slideLayout"/><Relationship Id="rId10" Target="../slideLayouts/slideLayout78.xml" Type="http://schemas.openxmlformats.org/officeDocument/2006/relationships/slideLayout"/><Relationship Id="rId11" Target="../slideLayouts/slideLayout79.xml" Type="http://schemas.openxmlformats.org/officeDocument/2006/relationships/slideLayout"/><Relationship Id="rId12" Target="../slideLayouts/slideLayout80.xml" Type="http://schemas.openxmlformats.org/officeDocument/2006/relationships/slideLayout"/><Relationship Id="rId13" Target="../theme/theme7.xml" Type="http://schemas.openxmlformats.org/officeDocument/2006/relationships/theme"/><Relationship Id="rId2" Target="../slideLayouts/slideLayout70.xml" Type="http://schemas.openxmlformats.org/officeDocument/2006/relationships/slideLayout"/><Relationship Id="rId3" Target="../slideLayouts/slideLayout71.xml" Type="http://schemas.openxmlformats.org/officeDocument/2006/relationships/slideLayout"/><Relationship Id="rId4" Target="../slideLayouts/slideLayout72.xml" Type="http://schemas.openxmlformats.org/officeDocument/2006/relationships/slideLayout"/><Relationship Id="rId5" Target="../slideLayouts/slideLayout73.xml" Type="http://schemas.openxmlformats.org/officeDocument/2006/relationships/slideLayout"/><Relationship Id="rId6" Target="../slideLayouts/slideLayout74.xml" Type="http://schemas.openxmlformats.org/officeDocument/2006/relationships/slideLayout"/><Relationship Id="rId7" Target="../slideLayouts/slideLayout75.xml" Type="http://schemas.openxmlformats.org/officeDocument/2006/relationships/slideLayout"/><Relationship Id="rId8" Target="../slideLayouts/slideLayout76.xml" Type="http://schemas.openxmlformats.org/officeDocument/2006/relationships/slideLayout"/><Relationship Id="rId9" Target="../slideLayouts/slideLayout77.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81.xml" Type="http://schemas.openxmlformats.org/officeDocument/2006/relationships/slideLayout"/><Relationship Id="rId10" Target="../slideLayouts/slideLayout90.xml" Type="http://schemas.openxmlformats.org/officeDocument/2006/relationships/slideLayout"/><Relationship Id="rId11" Target="../slideLayouts/slideLayout91.xml" Type="http://schemas.openxmlformats.org/officeDocument/2006/relationships/slideLayout"/><Relationship Id="rId12" Target="../slideLayouts/slideLayout92.xml" Type="http://schemas.openxmlformats.org/officeDocument/2006/relationships/slideLayout"/><Relationship Id="rId13" Target="../theme/theme8.xml" Type="http://schemas.openxmlformats.org/officeDocument/2006/relationships/theme"/><Relationship Id="rId2" Target="../slideLayouts/slideLayout82.xml" Type="http://schemas.openxmlformats.org/officeDocument/2006/relationships/slideLayout"/><Relationship Id="rId3" Target="../slideLayouts/slideLayout83.xml" Type="http://schemas.openxmlformats.org/officeDocument/2006/relationships/slideLayout"/><Relationship Id="rId4" Target="../slideLayouts/slideLayout84.xml" Type="http://schemas.openxmlformats.org/officeDocument/2006/relationships/slideLayout"/><Relationship Id="rId5" Target="../slideLayouts/slideLayout85.xml" Type="http://schemas.openxmlformats.org/officeDocument/2006/relationships/slideLayout"/><Relationship Id="rId6" Target="../slideLayouts/slideLayout86.xml" Type="http://schemas.openxmlformats.org/officeDocument/2006/relationships/slideLayout"/><Relationship Id="rId7" Target="../slideLayouts/slideLayout87.xml" Type="http://schemas.openxmlformats.org/officeDocument/2006/relationships/slideLayout"/><Relationship Id="rId8" Target="../slideLayouts/slideLayout88.xml" Type="http://schemas.openxmlformats.org/officeDocument/2006/relationships/slideLayout"/><Relationship Id="rId9" Target="../slideLayouts/slideLayout89.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93.xml" Type="http://schemas.openxmlformats.org/officeDocument/2006/relationships/slideLayout"/><Relationship Id="rId10" Target="../slideLayouts/slideLayout102.xml" Type="http://schemas.openxmlformats.org/officeDocument/2006/relationships/slideLayout"/><Relationship Id="rId11" Target="../slideLayouts/slideLayout103.xml" Type="http://schemas.openxmlformats.org/officeDocument/2006/relationships/slideLayout"/><Relationship Id="rId12" Target="../theme/theme9.xml" Type="http://schemas.openxmlformats.org/officeDocument/2006/relationships/theme"/><Relationship Id="rId2" Target="../slideLayouts/slideLayout94.xml" Type="http://schemas.openxmlformats.org/officeDocument/2006/relationships/slideLayout"/><Relationship Id="rId3" Target="../slideLayouts/slideLayout95.xml" Type="http://schemas.openxmlformats.org/officeDocument/2006/relationships/slideLayout"/><Relationship Id="rId4" Target="../slideLayouts/slideLayout96.xml" Type="http://schemas.openxmlformats.org/officeDocument/2006/relationships/slideLayout"/><Relationship Id="rId5" Target="../slideLayouts/slideLayout97.xml" Type="http://schemas.openxmlformats.org/officeDocument/2006/relationships/slideLayout"/><Relationship Id="rId6" Target="../slideLayouts/slideLayout98.xml" Type="http://schemas.openxmlformats.org/officeDocument/2006/relationships/slideLayout"/><Relationship Id="rId7" Target="../slideLayouts/slideLayout99.xml" Type="http://schemas.openxmlformats.org/officeDocument/2006/relationships/slideLayout"/><Relationship Id="rId8" Target="../slideLayouts/slideLayout100.xml" Type="http://schemas.openxmlformats.org/officeDocument/2006/relationships/slideLayout"/><Relationship Id="rId9" Target="../slideLayouts/slideLayout10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323">
                <a:solidFill>
                  <a:schemeClr val="tx1">
                    <a:tint val="75000"/>
                  </a:schemeClr>
                </a:solidFill>
                <a:latin typeface="+mn-lt"/>
                <a:ea typeface="+mn-ea"/>
                <a:cs typeface="+mn-cs"/>
              </a:defRPr>
            </a:lvl1pPr>
          </a:lstStyle>
          <a:p>
            <a:pPr>
              <a:defRPr/>
            </a:pPr>
            <a:fld id="{834DB7BD-9EC1-4167-9FD1-DB49E18AD0E2}" type="datetimeFigureOut">
              <a:rPr lang="ja-JP" altLang="en-US"/>
              <a:pPr>
                <a:defRPr/>
              </a:pPr>
              <a:t>2019/1/8</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323">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23">
                <a:solidFill>
                  <a:srgbClr val="898989"/>
                </a:solidFill>
              </a:defRPr>
            </a:lvl1pPr>
          </a:lstStyle>
          <a:p>
            <a:pPr>
              <a:defRPr/>
            </a:pPr>
            <a:fld id="{729A4445-0808-45E8-8517-40C481B84E40}" type="slidenum">
              <a:rPr lang="ja-JP" altLang="en-US"/>
              <a:pPr>
                <a:defRPr/>
              </a:pPr>
              <a:t>‹#›</a:t>
            </a:fld>
            <a:endParaRPr lang="ja-JP" altLang="en-US"/>
          </a:p>
        </p:txBody>
      </p:sp>
    </p:spTree>
    <p:extLst>
      <p:ext uri="{BB962C8B-B14F-4D97-AF65-F5344CB8AC3E}">
        <p14:creationId xmlns:p14="http://schemas.microsoft.com/office/powerpoint/2010/main" val="4065205214"/>
      </p:ext>
    </p:extLst>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txStyles>
    <p:titleStyle>
      <a:lvl1pPr algn="ctr" rtl="0" eaLnBrk="0" fontAlgn="base" hangingPunct="0">
        <a:spcBef>
          <a:spcPct val="0"/>
        </a:spcBef>
        <a:spcAft>
          <a:spcPct val="0"/>
        </a:spcAft>
        <a:defRPr kumimoji="1" sz="485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5pPr>
      <a:lvl6pPr marL="503972"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6pPr>
      <a:lvl7pPr marL="1007943"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7pPr>
      <a:lvl8pPr marL="1511915"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8pPr>
      <a:lvl9pPr marL="2015886"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9pPr>
    </p:titleStyle>
    <p:bodyStyle>
      <a:lvl1pPr marL="377979" indent="-377979" algn="l" rtl="0" eaLnBrk="0" fontAlgn="base" hangingPunct="0">
        <a:spcBef>
          <a:spcPct val="20000"/>
        </a:spcBef>
        <a:spcAft>
          <a:spcPct val="0"/>
        </a:spcAft>
        <a:buFont typeface="Arial" panose="020B0604020202020204" pitchFamily="34" charset="0"/>
        <a:buChar char="•"/>
        <a:defRPr kumimoji="1" sz="3527" kern="1200">
          <a:solidFill>
            <a:schemeClr val="tx1"/>
          </a:solidFill>
          <a:latin typeface="+mn-lt"/>
          <a:ea typeface="+mn-ea"/>
          <a:cs typeface="メイリオ" pitchFamily="50" charset="-128"/>
        </a:defRPr>
      </a:lvl1pPr>
      <a:lvl2pPr marL="818954" indent="-314982" algn="l" rtl="0" eaLnBrk="0" fontAlgn="base" hangingPunct="0">
        <a:spcBef>
          <a:spcPct val="20000"/>
        </a:spcBef>
        <a:spcAft>
          <a:spcPct val="0"/>
        </a:spcAft>
        <a:buFont typeface="Arial" panose="020B0604020202020204" pitchFamily="34" charset="0"/>
        <a:buChar char="–"/>
        <a:defRPr kumimoji="1" sz="3086" kern="1200">
          <a:solidFill>
            <a:schemeClr val="tx1"/>
          </a:solidFill>
          <a:latin typeface="+mn-lt"/>
          <a:ea typeface="+mn-ea"/>
          <a:cs typeface="メイリオ" pitchFamily="50" charset="-128"/>
        </a:defRPr>
      </a:lvl2pPr>
      <a:lvl3pPr marL="1259929" indent="-251986" algn="l" rtl="0" eaLnBrk="0" fontAlgn="base" hangingPunct="0">
        <a:spcBef>
          <a:spcPct val="20000"/>
        </a:spcBef>
        <a:spcAft>
          <a:spcPct val="0"/>
        </a:spcAft>
        <a:buFont typeface="Arial" panose="020B0604020202020204" pitchFamily="34" charset="0"/>
        <a:buChar char="•"/>
        <a:defRPr kumimoji="1" sz="2646" kern="1200">
          <a:solidFill>
            <a:schemeClr val="tx1"/>
          </a:solidFill>
          <a:latin typeface="+mn-lt"/>
          <a:ea typeface="+mn-ea"/>
          <a:cs typeface="メイリオ" pitchFamily="50" charset="-128"/>
        </a:defRPr>
      </a:lvl3pPr>
      <a:lvl4pPr marL="1763900"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4pPr>
      <a:lvl5pPr marL="2267872"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5pPr>
      <a:lvl6pPr marL="2771844"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7.xml" Type="http://schemas.openxmlformats.org/officeDocument/2006/relationships/slideLayout"/><Relationship Id="rId2" Target="../media/image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21873" y="572226"/>
            <a:ext cx="10039318" cy="322336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dirty="0">
              <a:solidFill>
                <a:prstClr val="black"/>
              </a:solidFill>
              <a:latin typeface="Cambria"/>
              <a:ea typeface="メイリオ"/>
            </a:endParaRPr>
          </a:p>
        </p:txBody>
      </p:sp>
      <p:sp>
        <p:nvSpPr>
          <p:cNvPr id="6" name="正方形/長方形 5"/>
          <p:cNvSpPr/>
          <p:nvPr/>
        </p:nvSpPr>
        <p:spPr>
          <a:xfrm>
            <a:off x="321873" y="3375605"/>
            <a:ext cx="10039318" cy="4136822"/>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a:solidFill>
                <a:prstClr val="black"/>
              </a:solidFill>
              <a:latin typeface="Cambria"/>
              <a:ea typeface="メイリオ"/>
            </a:endParaRPr>
          </a:p>
        </p:txBody>
      </p:sp>
      <p:sp>
        <p:nvSpPr>
          <p:cNvPr id="11" name="テキスト ボックス 10"/>
          <p:cNvSpPr txBox="1"/>
          <p:nvPr/>
        </p:nvSpPr>
        <p:spPr>
          <a:xfrm>
            <a:off x="342872" y="626473"/>
            <a:ext cx="1170513" cy="329770"/>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543" dirty="0">
                <a:solidFill>
                  <a:prstClr val="black"/>
                </a:solidFill>
                <a:latin typeface="Cambria"/>
                <a:ea typeface="メイリオ"/>
              </a:rPr>
              <a:t>背景・目的</a:t>
            </a:r>
          </a:p>
        </p:txBody>
      </p:sp>
      <p:sp>
        <p:nvSpPr>
          <p:cNvPr id="12" name="テキスト ボックス 11"/>
          <p:cNvSpPr txBox="1"/>
          <p:nvPr/>
        </p:nvSpPr>
        <p:spPr>
          <a:xfrm>
            <a:off x="5461402" y="635223"/>
            <a:ext cx="973343" cy="329770"/>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543" dirty="0">
                <a:solidFill>
                  <a:prstClr val="black"/>
                </a:solidFill>
                <a:latin typeface="Cambria"/>
                <a:ea typeface="メイリオ"/>
              </a:rPr>
              <a:t>事業概要</a:t>
            </a:r>
          </a:p>
        </p:txBody>
      </p:sp>
      <p:sp>
        <p:nvSpPr>
          <p:cNvPr id="13" name="テキスト ボックス 12"/>
          <p:cNvSpPr txBox="1"/>
          <p:nvPr/>
        </p:nvSpPr>
        <p:spPr>
          <a:xfrm>
            <a:off x="388370" y="2661636"/>
            <a:ext cx="1367682" cy="329770"/>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543" dirty="0">
                <a:solidFill>
                  <a:prstClr val="black"/>
                </a:solidFill>
                <a:latin typeface="Cambria"/>
                <a:ea typeface="メイリオ"/>
              </a:rPr>
              <a:t>事業スキーム</a:t>
            </a:r>
          </a:p>
        </p:txBody>
      </p:sp>
      <p:sp>
        <p:nvSpPr>
          <p:cNvPr id="14" name="正方形/長方形 13"/>
          <p:cNvSpPr/>
          <p:nvPr/>
        </p:nvSpPr>
        <p:spPr>
          <a:xfrm>
            <a:off x="321873" y="2973122"/>
            <a:ext cx="5514012" cy="3849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defTabSz="1007943">
              <a:buClr>
                <a:srgbClr val="DEDEDE">
                  <a:lumMod val="50000"/>
                </a:srgbClr>
              </a:buClr>
              <a:defRPr/>
            </a:pPr>
            <a:r>
              <a:rPr lang="ja-JP" altLang="en-US" sz="1213" dirty="0">
                <a:solidFill>
                  <a:prstClr val="black"/>
                </a:solidFill>
                <a:latin typeface="メイリオ"/>
                <a:ea typeface="メイリオ"/>
              </a:rPr>
              <a:t>委託対象：民間団体等</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実施期間：平成</a:t>
            </a:r>
            <a:r>
              <a:rPr lang="en-US" altLang="ja-JP" sz="1213" dirty="0">
                <a:solidFill>
                  <a:prstClr val="black"/>
                </a:solidFill>
                <a:latin typeface="メイリオ"/>
                <a:ea typeface="メイリオ"/>
              </a:rPr>
              <a:t>25</a:t>
            </a:r>
            <a:r>
              <a:rPr lang="ja-JP" altLang="en-US" sz="1213" dirty="0">
                <a:solidFill>
                  <a:prstClr val="black"/>
                </a:solidFill>
                <a:latin typeface="メイリオ"/>
                <a:ea typeface="メイリオ"/>
              </a:rPr>
              <a:t>年度～</a:t>
            </a:r>
          </a:p>
        </p:txBody>
      </p:sp>
      <p:sp>
        <p:nvSpPr>
          <p:cNvPr id="20" name="テキスト ボックス 19"/>
          <p:cNvSpPr txBox="1"/>
          <p:nvPr/>
        </p:nvSpPr>
        <p:spPr>
          <a:xfrm>
            <a:off x="360371" y="890712"/>
            <a:ext cx="4964536" cy="1874872"/>
          </a:xfrm>
          <a:prstGeom prst="rect">
            <a:avLst/>
          </a:prstGeom>
          <a:noFill/>
        </p:spPr>
        <p:txBody>
          <a:bodyPr>
            <a:spAutoFit/>
          </a:bodyPr>
          <a:lstStyle/>
          <a:p>
            <a:pPr marL="192489" indent="-192489" defTabSz="1007943" fontAlgn="base">
              <a:lnSpc>
                <a:spcPts val="1653"/>
              </a:lnSpc>
              <a:spcBef>
                <a:spcPct val="0"/>
              </a:spcBef>
              <a:spcAft>
                <a:spcPts val="331"/>
              </a:spcAft>
              <a:buFont typeface="Wingdings" pitchFamily="2" charset="2"/>
              <a:buChar char="l"/>
              <a:defRPr/>
            </a:pPr>
            <a:r>
              <a:rPr lang="ja-JP" altLang="en-US" sz="1213" dirty="0">
                <a:solidFill>
                  <a:prstClr val="black"/>
                </a:solidFill>
                <a:latin typeface="Cambria" panose="02040503050406030204" pitchFamily="18" charset="0"/>
                <a:ea typeface="メイリオ" panose="020B0604030504040204" pitchFamily="50" charset="-128"/>
                <a:cs typeface="メイリオ" pitchFamily="50" charset="-128"/>
              </a:rPr>
              <a:t>エネルギー対策特別会計の</a:t>
            </a:r>
            <a:r>
              <a:rPr lang="ja-JP" altLang="en-US" sz="1213" dirty="0">
                <a:solidFill>
                  <a:prstClr val="black"/>
                </a:solidFill>
                <a:latin typeface="メイリオ"/>
                <a:ea typeface="メイリオ" panose="020B0604030504040204" pitchFamily="50" charset="-128"/>
                <a:cs typeface="メイリオ" pitchFamily="50" charset="-128"/>
              </a:rPr>
              <a:t>事業の効果的な実施に当たり、予算要求段階から事業の実施中、終了段階における</a:t>
            </a:r>
            <a:r>
              <a:rPr lang="ja-JP" altLang="ja-JP" sz="1213" b="1" u="sng" dirty="0">
                <a:solidFill>
                  <a:prstClr val="black"/>
                </a:solidFill>
                <a:latin typeface="メイリオ"/>
                <a:ea typeface="メイリオ" panose="020B0604030504040204" pitchFamily="50" charset="-128"/>
                <a:cs typeface="メイリオ" pitchFamily="50" charset="-128"/>
              </a:rPr>
              <a:t>効果測定、重複排除、</a:t>
            </a:r>
            <a:r>
              <a:rPr lang="ja-JP" altLang="en-US" sz="1213" b="1" u="sng" dirty="0">
                <a:solidFill>
                  <a:prstClr val="black"/>
                </a:solidFill>
                <a:latin typeface="メイリオ"/>
                <a:ea typeface="メイリオ" panose="020B0604030504040204" pitchFamily="50" charset="-128"/>
                <a:cs typeface="メイリオ" pitchFamily="50" charset="-128"/>
              </a:rPr>
              <a:t>追跡調査、</a:t>
            </a:r>
            <a:r>
              <a:rPr lang="ja-JP" altLang="ja-JP" sz="1213" b="1" u="sng" dirty="0">
                <a:solidFill>
                  <a:prstClr val="black"/>
                </a:solidFill>
                <a:latin typeface="メイリオ"/>
                <a:ea typeface="メイリオ" panose="020B0604030504040204" pitchFamily="50" charset="-128"/>
                <a:cs typeface="メイリオ" pitchFamily="50" charset="-128"/>
              </a:rPr>
              <a:t>優先順位付け等を実施する</a:t>
            </a:r>
            <a:r>
              <a:rPr lang="ja-JP" altLang="en-US" sz="1213" b="1" u="sng" dirty="0">
                <a:solidFill>
                  <a:prstClr val="black"/>
                </a:solidFill>
                <a:latin typeface="メイリオ"/>
                <a:ea typeface="メイリオ" panose="020B0604030504040204" pitchFamily="50" charset="-128"/>
                <a:cs typeface="メイリオ" pitchFamily="50" charset="-128"/>
              </a:rPr>
              <a:t>ための基盤整備が必要</a:t>
            </a:r>
            <a:r>
              <a:rPr lang="ja-JP" altLang="ja-JP" sz="1213" dirty="0">
                <a:solidFill>
                  <a:prstClr val="black"/>
                </a:solidFill>
                <a:latin typeface="メイリオ"/>
                <a:ea typeface="メイリオ" panose="020B0604030504040204" pitchFamily="50" charset="-128"/>
                <a:cs typeface="メイリオ" pitchFamily="50" charset="-128"/>
              </a:rPr>
              <a:t>。</a:t>
            </a:r>
            <a:endParaRPr lang="en-US" altLang="ja-JP" sz="1213" dirty="0">
              <a:solidFill>
                <a:prstClr val="black"/>
              </a:solidFill>
              <a:latin typeface="メイリオ"/>
              <a:ea typeface="メイリオ" panose="020B0604030504040204" pitchFamily="50" charset="-128"/>
              <a:cs typeface="メイリオ" pitchFamily="50" charset="-128"/>
            </a:endParaRPr>
          </a:p>
          <a:p>
            <a:pPr marL="192489" indent="-192489" defTabSz="1007943" fontAlgn="base">
              <a:lnSpc>
                <a:spcPts val="1653"/>
              </a:lnSpc>
              <a:spcBef>
                <a:spcPct val="0"/>
              </a:spcBef>
              <a:spcAft>
                <a:spcPts val="331"/>
              </a:spcAft>
              <a:buFont typeface="Wingdings" pitchFamily="2" charset="2"/>
              <a:buChar char="l"/>
              <a:defRPr/>
            </a:pPr>
            <a:r>
              <a:rPr lang="ja-JP" altLang="en-US" sz="1213" dirty="0">
                <a:solidFill>
                  <a:prstClr val="black"/>
                </a:solidFill>
                <a:latin typeface="Cambria" panose="02040503050406030204" pitchFamily="18" charset="0"/>
                <a:ea typeface="メイリオ" panose="020B0604030504040204" pitchFamily="50" charset="-128"/>
                <a:cs typeface="メイリオ" pitchFamily="50" charset="-128"/>
              </a:rPr>
              <a:t>また、低炭素価値を併せて創出する社会システム構築を効果的・効率的に推進するため、次世代社会インフラ整備、統合的アプローチによる環境政策の推進分野において、実証事業を通じて</a:t>
            </a:r>
            <a:r>
              <a:rPr lang="en-US" altLang="ja-JP" sz="1213" b="1" u="sng" dirty="0">
                <a:solidFill>
                  <a:prstClr val="black"/>
                </a:solidFill>
                <a:latin typeface="Cambria" panose="02040503050406030204" pitchFamily="18" charset="0"/>
                <a:ea typeface="メイリオ" panose="020B0604030504040204" pitchFamily="50" charset="-128"/>
                <a:cs typeface="メイリオ" pitchFamily="50" charset="-128"/>
              </a:rPr>
              <a:t>CO2</a:t>
            </a:r>
            <a:r>
              <a:rPr lang="ja-JP" altLang="en-US" sz="1213" b="1" u="sng" dirty="0">
                <a:solidFill>
                  <a:prstClr val="black"/>
                </a:solidFill>
                <a:latin typeface="Cambria" panose="02040503050406030204" pitchFamily="18" charset="0"/>
                <a:ea typeface="メイリオ" panose="020B0604030504040204" pitchFamily="50" charset="-128"/>
                <a:cs typeface="メイリオ" pitchFamily="50" charset="-128"/>
              </a:rPr>
              <a:t>削減対策の手法、削減ポテンシャル、事業性等を検証し、その成果を明示することが不可欠</a:t>
            </a:r>
            <a:r>
              <a:rPr lang="ja-JP" altLang="en-US" sz="1213" dirty="0">
                <a:solidFill>
                  <a:srgbClr val="002060"/>
                </a:solidFill>
                <a:latin typeface="Cambria" panose="02040503050406030204" pitchFamily="18" charset="0"/>
                <a:ea typeface="メイリオ" panose="020B0604030504040204" pitchFamily="50" charset="-128"/>
                <a:cs typeface="メイリオ" pitchFamily="50" charset="-128"/>
              </a:rPr>
              <a:t>。</a:t>
            </a:r>
            <a:endParaRPr lang="ja-JP" altLang="en-US" sz="1323" dirty="0">
              <a:solidFill>
                <a:prstClr val="black"/>
              </a:solidFill>
              <a:latin typeface="Cambria"/>
              <a:ea typeface="メイリオ"/>
            </a:endParaRPr>
          </a:p>
        </p:txBody>
      </p:sp>
      <p:sp>
        <p:nvSpPr>
          <p:cNvPr id="21" name="テキスト ボックス 20"/>
          <p:cNvSpPr txBox="1"/>
          <p:nvPr/>
        </p:nvSpPr>
        <p:spPr>
          <a:xfrm>
            <a:off x="5324907" y="937959"/>
            <a:ext cx="5179777" cy="1602490"/>
          </a:xfrm>
          <a:prstGeom prst="rect">
            <a:avLst/>
          </a:prstGeom>
          <a:noFill/>
        </p:spPr>
        <p:txBody>
          <a:bodyPr>
            <a:spAutoFit/>
          </a:bodyPr>
          <a:lstStyle/>
          <a:p>
            <a:pPr defTabSz="1007943">
              <a:buClr>
                <a:srgbClr val="DEDEDE">
                  <a:lumMod val="50000"/>
                </a:srgbClr>
              </a:buClr>
              <a:defRPr/>
            </a:pPr>
            <a:r>
              <a:rPr lang="ja-JP" altLang="en-US" sz="1213" dirty="0">
                <a:solidFill>
                  <a:prstClr val="black"/>
                </a:solidFill>
                <a:latin typeface="メイリオ"/>
                <a:ea typeface="メイリオ"/>
              </a:rPr>
              <a:t>（１）事業の効果検証（</a:t>
            </a:r>
            <a:r>
              <a:rPr lang="en-US" altLang="ja-JP" sz="1213" dirty="0">
                <a:solidFill>
                  <a:prstClr val="black"/>
                </a:solidFill>
                <a:latin typeface="メイリオ"/>
                <a:ea typeface="メイリオ"/>
              </a:rPr>
              <a:t>3,168</a:t>
            </a:r>
            <a:r>
              <a:rPr lang="ja-JP" altLang="en-US" sz="1213" dirty="0">
                <a:solidFill>
                  <a:prstClr val="black"/>
                </a:solidFill>
                <a:latin typeface="メイリオ"/>
                <a:ea typeface="メイリオ"/>
              </a:rPr>
              <a:t>百万円）</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　　　エネルギー対策特別会計における事業の効果検証、導入</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　　　普及が見込まれる技術の</a:t>
            </a:r>
            <a:r>
              <a:rPr lang="en-US" altLang="ja-JP" sz="1213" dirty="0">
                <a:solidFill>
                  <a:prstClr val="black"/>
                </a:solidFill>
                <a:latin typeface="Cambria" panose="02040503050406030204" pitchFamily="18" charset="0"/>
                <a:ea typeface="メイリオ" panose="020B0604030504040204" pitchFamily="50" charset="-128"/>
                <a:cs typeface="メイリオ" pitchFamily="50" charset="-128"/>
              </a:rPr>
              <a:t>CO2 </a:t>
            </a:r>
            <a:r>
              <a:rPr lang="ja-JP" altLang="en-US" sz="1213" dirty="0">
                <a:solidFill>
                  <a:prstClr val="black"/>
                </a:solidFill>
                <a:latin typeface="メイリオ"/>
                <a:ea typeface="メイリオ"/>
              </a:rPr>
              <a:t>削減効果・環境への影響等の</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　　　評価を実施。</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（２）対策・技術の有効性の検証（実証事業）（</a:t>
            </a:r>
            <a:r>
              <a:rPr lang="en-US" altLang="ja-JP" sz="1213" dirty="0">
                <a:solidFill>
                  <a:prstClr val="black"/>
                </a:solidFill>
                <a:latin typeface="メイリオ"/>
                <a:ea typeface="メイリオ"/>
              </a:rPr>
              <a:t>520</a:t>
            </a:r>
            <a:r>
              <a:rPr lang="ja-JP" altLang="en-US" sz="1213" dirty="0">
                <a:solidFill>
                  <a:prstClr val="black"/>
                </a:solidFill>
                <a:latin typeface="メイリオ"/>
                <a:ea typeface="メイリオ"/>
              </a:rPr>
              <a:t>百万円）</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　　　実証事業を通じて、社会システムの整備に当たっての</a:t>
            </a:r>
            <a:r>
              <a:rPr lang="en-US" altLang="ja-JP" sz="1213" dirty="0">
                <a:solidFill>
                  <a:prstClr val="black"/>
                </a:solidFill>
                <a:latin typeface="Cambria" panose="02040503050406030204" pitchFamily="18" charset="0"/>
                <a:ea typeface="メイリオ" panose="020B0604030504040204" pitchFamily="50" charset="-128"/>
                <a:cs typeface="メイリオ" pitchFamily="50" charset="-128"/>
              </a:rPr>
              <a:t>CO2 </a:t>
            </a:r>
            <a:endParaRPr lang="en-US" altLang="ja-JP" sz="1213" dirty="0">
              <a:solidFill>
                <a:prstClr val="black"/>
              </a:solidFill>
              <a:latin typeface="メイリオ"/>
              <a:ea typeface="メイリオ"/>
            </a:endParaRPr>
          </a:p>
          <a:p>
            <a:pPr defTabSz="1007943">
              <a:buClr>
                <a:srgbClr val="DEDEDE">
                  <a:lumMod val="50000"/>
                </a:srgbClr>
              </a:buClr>
              <a:defRPr/>
            </a:pPr>
            <a:r>
              <a:rPr lang="ja-JP" altLang="en-US" sz="1213" dirty="0">
                <a:solidFill>
                  <a:prstClr val="black"/>
                </a:solidFill>
                <a:latin typeface="メイリオ"/>
                <a:ea typeface="メイリオ"/>
              </a:rPr>
              <a:t>　　　削減対策・技術の効果の検証等を実施。</a:t>
            </a:r>
            <a:endParaRPr lang="en-US" altLang="ja-JP" sz="1213" dirty="0">
              <a:solidFill>
                <a:prstClr val="black"/>
              </a:solidFill>
              <a:latin typeface="メイリオ"/>
              <a:ea typeface="メイリオ"/>
            </a:endParaRPr>
          </a:p>
          <a:p>
            <a:pPr defTabSz="1007943">
              <a:buClr>
                <a:srgbClr val="DEDEDE">
                  <a:lumMod val="50000"/>
                </a:srgbClr>
              </a:buClr>
              <a:defRPr/>
            </a:pPr>
            <a:endParaRPr lang="ja-JP" altLang="en-US" sz="1323" dirty="0">
              <a:solidFill>
                <a:prstClr val="black"/>
              </a:solidFill>
              <a:latin typeface="メイリオ"/>
              <a:ea typeface="メイリオ"/>
            </a:endParaRPr>
          </a:p>
        </p:txBody>
      </p:sp>
      <p:sp>
        <p:nvSpPr>
          <p:cNvPr id="19" name="テキスト ボックス 18"/>
          <p:cNvSpPr txBox="1"/>
          <p:nvPr/>
        </p:nvSpPr>
        <p:spPr>
          <a:xfrm>
            <a:off x="5417653" y="2355398"/>
            <a:ext cx="1564852" cy="329770"/>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543" dirty="0">
                <a:solidFill>
                  <a:prstClr val="black"/>
                </a:solidFill>
                <a:latin typeface="Cambria"/>
                <a:ea typeface="メイリオ"/>
              </a:rPr>
              <a:t>期待される効果</a:t>
            </a:r>
          </a:p>
        </p:txBody>
      </p:sp>
      <p:sp>
        <p:nvSpPr>
          <p:cNvPr id="23" name="テキスト ボックス 22"/>
          <p:cNvSpPr txBox="1"/>
          <p:nvPr/>
        </p:nvSpPr>
        <p:spPr>
          <a:xfrm>
            <a:off x="5316159" y="2705383"/>
            <a:ext cx="5036283" cy="465640"/>
          </a:xfrm>
          <a:prstGeom prst="rect">
            <a:avLst/>
          </a:prstGeom>
          <a:noFill/>
        </p:spPr>
        <p:txBody>
          <a:bodyPr>
            <a:spAutoFit/>
          </a:bodyPr>
          <a:lstStyle/>
          <a:p>
            <a:pPr marL="188989" indent="-188989" defTabSz="1007943" fontAlgn="base">
              <a:spcBef>
                <a:spcPct val="0"/>
              </a:spcBef>
              <a:spcAft>
                <a:spcPct val="0"/>
              </a:spcAft>
              <a:buFont typeface="Wingdings" pitchFamily="2" charset="2"/>
              <a:buChar char="l"/>
              <a:defRPr/>
            </a:pPr>
            <a:r>
              <a:rPr lang="ja-JP" altLang="en-US" sz="1213" dirty="0">
                <a:solidFill>
                  <a:prstClr val="black"/>
                </a:solidFill>
                <a:latin typeface="Cambria" panose="02040503050406030204" pitchFamily="18" charset="0"/>
                <a:ea typeface="メイリオ" panose="020B0604030504040204" pitchFamily="50" charset="-128"/>
                <a:cs typeface="メイリオ" pitchFamily="50" charset="-128"/>
              </a:rPr>
              <a:t>エネルギー対策特別会計における効果的な事業の推進及びそれを通じたエネルギー起源</a:t>
            </a:r>
            <a:r>
              <a:rPr lang="en-US" altLang="ja-JP" sz="1213" dirty="0">
                <a:solidFill>
                  <a:prstClr val="black"/>
                </a:solidFill>
                <a:latin typeface="Cambria" panose="02040503050406030204" pitchFamily="18" charset="0"/>
                <a:ea typeface="メイリオ" panose="020B0604030504040204" pitchFamily="50" charset="-128"/>
                <a:cs typeface="メイリオ" pitchFamily="50" charset="-128"/>
              </a:rPr>
              <a:t>CO2 </a:t>
            </a:r>
            <a:r>
              <a:rPr lang="ja-JP" altLang="en-US" sz="1213" dirty="0">
                <a:solidFill>
                  <a:prstClr val="black"/>
                </a:solidFill>
                <a:latin typeface="Cambria" panose="02040503050406030204" pitchFamily="18" charset="0"/>
                <a:ea typeface="メイリオ" panose="020B0604030504040204" pitchFamily="50" charset="-128"/>
                <a:cs typeface="メイリオ" pitchFamily="50" charset="-128"/>
              </a:rPr>
              <a:t>削減対策の一層の普及</a:t>
            </a:r>
            <a:endParaRPr lang="ja-JP" altLang="en-US" sz="1323" dirty="0">
              <a:solidFill>
                <a:prstClr val="black"/>
              </a:solidFill>
              <a:latin typeface="Cambria"/>
              <a:ea typeface="メイリオ"/>
            </a:endParaRPr>
          </a:p>
        </p:txBody>
      </p:sp>
      <p:pic>
        <p:nvPicPr>
          <p:cNvPr id="92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73" y="62997"/>
            <a:ext cx="768216" cy="509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747760" y="31498"/>
            <a:ext cx="1393330" cy="499496"/>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323" dirty="0">
                <a:solidFill>
                  <a:prstClr val="white"/>
                </a:solidFill>
                <a:latin typeface="Cambria"/>
                <a:ea typeface="メイリオ"/>
              </a:rPr>
              <a:t>平成</a:t>
            </a:r>
            <a:r>
              <a:rPr lang="en-US" altLang="ja-JP" sz="1323" dirty="0">
                <a:solidFill>
                  <a:prstClr val="white"/>
                </a:solidFill>
                <a:latin typeface="Cambria"/>
                <a:ea typeface="メイリオ"/>
              </a:rPr>
              <a:t>25</a:t>
            </a:r>
            <a:r>
              <a:rPr lang="ja-JP" altLang="en-US" sz="1323" dirty="0">
                <a:solidFill>
                  <a:prstClr val="white"/>
                </a:solidFill>
                <a:latin typeface="Cambria"/>
                <a:ea typeface="メイリオ"/>
              </a:rPr>
              <a:t>年度予算</a:t>
            </a:r>
            <a:endParaRPr lang="en-US" altLang="ja-JP" sz="1323" dirty="0">
              <a:solidFill>
                <a:prstClr val="white"/>
              </a:solidFill>
              <a:latin typeface="Cambria"/>
              <a:ea typeface="メイリオ"/>
            </a:endParaRPr>
          </a:p>
          <a:p>
            <a:pPr defTabSz="1007943">
              <a:defRPr/>
            </a:pPr>
            <a:r>
              <a:rPr lang="ja-JP" altLang="en-US" sz="1323" dirty="0">
                <a:solidFill>
                  <a:prstClr val="white"/>
                </a:solidFill>
                <a:latin typeface="Cambria"/>
                <a:ea typeface="メイリオ"/>
              </a:rPr>
              <a:t>○○百万円</a:t>
            </a:r>
          </a:p>
        </p:txBody>
      </p:sp>
      <p:sp>
        <p:nvSpPr>
          <p:cNvPr id="26" name="Rectangle 3"/>
          <p:cNvSpPr/>
          <p:nvPr/>
        </p:nvSpPr>
        <p:spPr>
          <a:xfrm>
            <a:off x="1100589" y="0"/>
            <a:ext cx="9285101" cy="589725"/>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defTabSz="1007943" fontAlgn="base">
              <a:spcBef>
                <a:spcPct val="0"/>
              </a:spcBef>
              <a:spcAft>
                <a:spcPct val="0"/>
              </a:spcAft>
              <a:defRPr/>
            </a:pPr>
            <a:r>
              <a:rPr lang="ja-JP" altLang="en-US" sz="1764" b="1" dirty="0">
                <a:solidFill>
                  <a:prstClr val="white"/>
                </a:solidFill>
                <a:latin typeface="Cambria"/>
                <a:ea typeface="メイリオ"/>
              </a:rPr>
              <a:t>エネルギー起源</a:t>
            </a:r>
            <a:r>
              <a:rPr lang="en-US" altLang="ja-JP" sz="1764" b="1" dirty="0">
                <a:solidFill>
                  <a:prstClr val="white"/>
                </a:solidFill>
                <a:latin typeface="Cambria"/>
                <a:ea typeface="メイリオ"/>
              </a:rPr>
              <a:t>CO2</a:t>
            </a:r>
            <a:r>
              <a:rPr lang="ja-JP" altLang="en-US" sz="1764" b="1" dirty="0">
                <a:solidFill>
                  <a:prstClr val="white"/>
                </a:solidFill>
                <a:latin typeface="Cambria"/>
                <a:ea typeface="メイリオ"/>
              </a:rPr>
              <a:t>排出削減技術</a:t>
            </a:r>
            <a:endParaRPr lang="en-US" altLang="ja-JP" sz="1764" b="1" dirty="0">
              <a:solidFill>
                <a:prstClr val="white"/>
              </a:solidFill>
              <a:latin typeface="Cambria"/>
              <a:ea typeface="メイリオ"/>
            </a:endParaRPr>
          </a:p>
          <a:p>
            <a:pPr defTabSz="1007943" fontAlgn="base">
              <a:spcBef>
                <a:spcPct val="0"/>
              </a:spcBef>
              <a:spcAft>
                <a:spcPct val="0"/>
              </a:spcAft>
              <a:defRPr/>
            </a:pPr>
            <a:r>
              <a:rPr lang="ja-JP" altLang="en-US" sz="1764" b="1" dirty="0">
                <a:solidFill>
                  <a:prstClr val="white"/>
                </a:solidFill>
                <a:latin typeface="Cambria"/>
                <a:ea typeface="メイリオ"/>
              </a:rPr>
              <a:t>評価・検証事業</a:t>
            </a:r>
            <a:endParaRPr lang="en-US" altLang="ja-JP" sz="1764" b="1" dirty="0">
              <a:solidFill>
                <a:prstClr val="white"/>
              </a:solidFill>
              <a:latin typeface="Cambria"/>
              <a:ea typeface="メイリオ"/>
            </a:endParaRPr>
          </a:p>
        </p:txBody>
      </p:sp>
      <p:grpSp>
        <p:nvGrpSpPr>
          <p:cNvPr id="9231" name="グループ化 6"/>
          <p:cNvGrpSpPr>
            <a:grpSpLocks/>
          </p:cNvGrpSpPr>
          <p:nvPr/>
        </p:nvGrpSpPr>
        <p:grpSpPr bwMode="auto">
          <a:xfrm>
            <a:off x="356871" y="3380855"/>
            <a:ext cx="9918574" cy="1468187"/>
            <a:chOff x="11651" y="2889257"/>
            <a:chExt cx="8996617" cy="1375511"/>
          </a:xfrm>
        </p:grpSpPr>
        <p:sp>
          <p:nvSpPr>
            <p:cNvPr id="24" name="正方形/長方形 23"/>
            <p:cNvSpPr/>
            <p:nvPr/>
          </p:nvSpPr>
          <p:spPr>
            <a:xfrm>
              <a:off x="81491" y="2889257"/>
              <a:ext cx="8926777" cy="1375511"/>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lIns="39683" tIns="39683" rIns="39683" bIns="39683"/>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defTabSz="1007943" fontAlgn="base">
                <a:spcBef>
                  <a:spcPct val="0"/>
                </a:spcBef>
                <a:spcAft>
                  <a:spcPct val="0"/>
                </a:spcAft>
                <a:defRPr/>
              </a:pPr>
              <a:endParaRPr lang="en-US" altLang="ja-JP" sz="882" dirty="0">
                <a:solidFill>
                  <a:srgbClr val="000000"/>
                </a:solidFill>
                <a:latin typeface="Verdana" panose="020B0604030504040204" pitchFamily="34" charset="0"/>
              </a:endParaRPr>
            </a:p>
            <a:p>
              <a:pPr defTabSz="1007943" fontAlgn="base">
                <a:spcBef>
                  <a:spcPct val="0"/>
                </a:spcBef>
                <a:spcAft>
                  <a:spcPct val="0"/>
                </a:spcAft>
                <a:defRPr/>
              </a:pPr>
              <a:endParaRPr kumimoji="0" lang="en-US" altLang="ja-JP" sz="661" dirty="0">
                <a:solidFill>
                  <a:srgbClr val="000000"/>
                </a:solidFill>
                <a:latin typeface="メイリオ" panose="020B0604030504040204" pitchFamily="50" charset="-128"/>
              </a:endParaRPr>
            </a:p>
            <a:p>
              <a:pPr defTabSz="1007943" fontAlgn="base">
                <a:spcBef>
                  <a:spcPct val="0"/>
                </a:spcBef>
                <a:spcAft>
                  <a:spcPct val="0"/>
                </a:spcAft>
                <a:defRPr/>
              </a:pPr>
              <a:endParaRPr kumimoji="0" lang="en-US" altLang="ja-JP" sz="110" dirty="0">
                <a:solidFill>
                  <a:srgbClr val="000000"/>
                </a:solidFill>
                <a:latin typeface="メイリオ" panose="020B0604030504040204" pitchFamily="50" charset="-128"/>
              </a:endParaRPr>
            </a:p>
            <a:p>
              <a:pPr defTabSz="1007943" fontAlgn="base">
                <a:spcBef>
                  <a:spcPct val="0"/>
                </a:spcBef>
                <a:spcAft>
                  <a:spcPct val="0"/>
                </a:spcAft>
                <a:defRPr/>
              </a:pPr>
              <a:r>
                <a:rPr kumimoji="0" lang="ja-JP" altLang="en-US" sz="992" dirty="0">
                  <a:solidFill>
                    <a:srgbClr val="000000"/>
                  </a:solidFill>
                  <a:latin typeface="メイリオ" panose="020B0604030504040204" pitchFamily="50" charset="-128"/>
                </a:rPr>
                <a:t>（１）事業の効果検証</a:t>
              </a:r>
              <a:endParaRPr kumimoji="0" lang="en-US" altLang="ja-JP" sz="992" dirty="0">
                <a:solidFill>
                  <a:srgbClr val="000000"/>
                </a:solidFill>
                <a:latin typeface="メイリオ" panose="020B0604030504040204" pitchFamily="50" charset="-128"/>
              </a:endParaRPr>
            </a:p>
            <a:p>
              <a:pPr defTabSz="1007943" fontAlgn="base">
                <a:spcBef>
                  <a:spcPct val="0"/>
                </a:spcBef>
                <a:spcAft>
                  <a:spcPct val="0"/>
                </a:spcAft>
                <a:defRPr/>
              </a:pPr>
              <a:r>
                <a:rPr kumimoji="0" lang="ja-JP" altLang="en-US" sz="992" dirty="0">
                  <a:solidFill>
                    <a:srgbClr val="000000"/>
                  </a:solidFill>
                  <a:latin typeface="メイリオ" panose="020B0604030504040204" pitchFamily="50" charset="-128"/>
                </a:rPr>
                <a:t>　①</a:t>
              </a:r>
              <a:r>
                <a:rPr kumimoji="0" lang="ja-JP" altLang="ja-JP" sz="992" u="sng" dirty="0">
                  <a:solidFill>
                    <a:prstClr val="black"/>
                  </a:solidFill>
                  <a:latin typeface="メイリオ" panose="020B0604030504040204" pitchFamily="50" charset="-128"/>
                </a:rPr>
                <a:t>事業効果</a:t>
              </a:r>
              <a:r>
                <a:rPr kumimoji="0" lang="ja-JP" altLang="en-US" sz="992" u="sng" dirty="0">
                  <a:solidFill>
                    <a:prstClr val="black"/>
                  </a:solidFill>
                  <a:latin typeface="メイリオ" panose="020B0604030504040204" pitchFamily="50" charset="-128"/>
                </a:rPr>
                <a:t>算定</a:t>
              </a:r>
              <a:r>
                <a:rPr kumimoji="0" lang="ja-JP" altLang="ja-JP" sz="992" u="sng" dirty="0">
                  <a:solidFill>
                    <a:prstClr val="black"/>
                  </a:solidFill>
                  <a:latin typeface="メイリオ" panose="020B0604030504040204" pitchFamily="50" charset="-128"/>
                </a:rPr>
                <a:t>手法の検討</a:t>
              </a:r>
              <a:r>
                <a:rPr kumimoji="0" lang="ja-JP" altLang="en-US" sz="992" dirty="0">
                  <a:solidFill>
                    <a:prstClr val="black"/>
                  </a:solidFill>
                  <a:latin typeface="メイリオ" panose="020B0604030504040204" pitchFamily="50" charset="-128"/>
                </a:rPr>
                <a:t>（事業効果算定ガイドラインによる事業効果の算定手法等）</a:t>
              </a:r>
              <a:endParaRPr kumimoji="0" lang="en-US" altLang="ja-JP" sz="992" dirty="0">
                <a:solidFill>
                  <a:prstClr val="black"/>
                </a:solidFill>
                <a:latin typeface="メイリオ" panose="020B0604030504040204" pitchFamily="50" charset="-128"/>
              </a:endParaRPr>
            </a:p>
            <a:p>
              <a:pPr defTabSz="1007943" fontAlgn="base">
                <a:spcBef>
                  <a:spcPct val="0"/>
                </a:spcBef>
                <a:spcAft>
                  <a:spcPct val="0"/>
                </a:spcAft>
                <a:defRPr/>
              </a:pPr>
              <a:r>
                <a:rPr kumimoji="0" lang="ja-JP" altLang="en-US" sz="992" dirty="0">
                  <a:solidFill>
                    <a:prstClr val="black"/>
                  </a:solidFill>
                  <a:latin typeface="メイリオ" panose="020B0604030504040204" pitchFamily="50" charset="-128"/>
                </a:rPr>
                <a:t>　②</a:t>
              </a:r>
              <a:r>
                <a:rPr kumimoji="0" lang="ja-JP" altLang="en-US" sz="992" u="sng" dirty="0">
                  <a:solidFill>
                    <a:prstClr val="black"/>
                  </a:solidFill>
                  <a:latin typeface="メイリオ" panose="020B0604030504040204" pitchFamily="50" charset="-128"/>
                </a:rPr>
                <a:t>技術動向調査</a:t>
              </a:r>
              <a:r>
                <a:rPr kumimoji="0" lang="ja-JP" altLang="en-US" sz="992" dirty="0">
                  <a:solidFill>
                    <a:prstClr val="black"/>
                  </a:solidFill>
                  <a:latin typeface="メイリオ" panose="020B0604030504040204" pitchFamily="50" charset="-128"/>
                </a:rPr>
                <a:t>（国内外のエネルギー起源</a:t>
              </a:r>
              <a:r>
                <a:rPr kumimoji="0" lang="en-US" altLang="ja-JP" sz="992" dirty="0">
                  <a:solidFill>
                    <a:prstClr val="black"/>
                  </a:solidFill>
                  <a:latin typeface="メイリオ" panose="020B0604030504040204" pitchFamily="50" charset="-128"/>
                </a:rPr>
                <a:t>CO2</a:t>
              </a:r>
              <a:r>
                <a:rPr kumimoji="0" lang="ja-JP" altLang="en-US" sz="992" dirty="0">
                  <a:solidFill>
                    <a:prstClr val="black"/>
                  </a:solidFill>
                  <a:latin typeface="メイリオ" panose="020B0604030504040204" pitchFamily="50" charset="-128"/>
                </a:rPr>
                <a:t>排出削減技術等の調査）</a:t>
              </a:r>
              <a:endParaRPr kumimoji="0" lang="en-US" altLang="ja-JP" sz="992" dirty="0">
                <a:solidFill>
                  <a:prstClr val="black"/>
                </a:solidFill>
                <a:latin typeface="メイリオ" panose="020B0604030504040204" pitchFamily="50" charset="-128"/>
              </a:endParaRPr>
            </a:p>
            <a:p>
              <a:pPr defTabSz="1007943" fontAlgn="base">
                <a:spcBef>
                  <a:spcPct val="0"/>
                </a:spcBef>
                <a:spcAft>
                  <a:spcPct val="0"/>
                </a:spcAft>
                <a:defRPr/>
              </a:pPr>
              <a:r>
                <a:rPr kumimoji="0" lang="ja-JP" altLang="en-US" sz="992" dirty="0">
                  <a:solidFill>
                    <a:prstClr val="black"/>
                  </a:solidFill>
                  <a:latin typeface="メイリオ" panose="020B0604030504040204" pitchFamily="50" charset="-128"/>
                </a:rPr>
                <a:t>　③</a:t>
              </a:r>
              <a:r>
                <a:rPr kumimoji="0" lang="ja-JP" altLang="en-US" sz="992" u="sng" dirty="0">
                  <a:solidFill>
                    <a:prstClr val="black"/>
                  </a:solidFill>
                  <a:latin typeface="メイリオ" panose="020B0604030504040204" pitchFamily="50" charset="-128"/>
                </a:rPr>
                <a:t>事業効果の検証・把握</a:t>
              </a:r>
              <a:r>
                <a:rPr kumimoji="0" lang="ja-JP" altLang="en-US" sz="992" dirty="0">
                  <a:solidFill>
                    <a:prstClr val="black"/>
                  </a:solidFill>
                  <a:latin typeface="メイリオ" panose="020B0604030504040204" pitchFamily="50" charset="-128"/>
                </a:rPr>
                <a:t>（事業実施後の効果の検証・把握等）</a:t>
              </a:r>
              <a:endParaRPr kumimoji="0" lang="en-US" altLang="ja-JP" sz="992" dirty="0">
                <a:solidFill>
                  <a:prstClr val="black"/>
                </a:solidFill>
                <a:latin typeface="メイリオ" panose="020B0604030504040204" pitchFamily="50" charset="-128"/>
              </a:endParaRPr>
            </a:p>
            <a:p>
              <a:pPr defTabSz="1007943" fontAlgn="base">
                <a:spcBef>
                  <a:spcPct val="0"/>
                </a:spcBef>
                <a:spcAft>
                  <a:spcPct val="0"/>
                </a:spcAft>
                <a:defRPr/>
              </a:pPr>
              <a:r>
                <a:rPr kumimoji="0" lang="ja-JP" altLang="en-US" sz="992" dirty="0">
                  <a:solidFill>
                    <a:prstClr val="black"/>
                  </a:solidFill>
                  <a:latin typeface="メイリオ" panose="020B0604030504040204" pitchFamily="50" charset="-128"/>
                </a:rPr>
                <a:t>（２）地域経済循環分析の発展推進業務</a:t>
              </a:r>
              <a:endParaRPr kumimoji="0" lang="en-US" altLang="ja-JP" sz="992" dirty="0">
                <a:solidFill>
                  <a:prstClr val="black"/>
                </a:solidFill>
                <a:latin typeface="メイリオ" panose="020B0604030504040204" pitchFamily="50" charset="-128"/>
              </a:endParaRPr>
            </a:p>
            <a:p>
              <a:pPr defTabSz="1007943" fontAlgn="base">
                <a:spcBef>
                  <a:spcPct val="0"/>
                </a:spcBef>
                <a:spcAft>
                  <a:spcPct val="0"/>
                </a:spcAft>
                <a:defRPr/>
              </a:pPr>
              <a:r>
                <a:rPr kumimoji="0" lang="ja-JP" altLang="en-US" sz="992" dirty="0">
                  <a:solidFill>
                    <a:prstClr val="black"/>
                  </a:solidFill>
                  <a:latin typeface="メイリオ" panose="020B0604030504040204" pitchFamily="50" charset="-128"/>
                </a:rPr>
                <a:t>（３）</a:t>
              </a:r>
              <a:r>
                <a:rPr kumimoji="0" lang="zh-TW" altLang="en-US" sz="992" dirty="0">
                  <a:solidFill>
                    <a:prstClr val="black"/>
                  </a:solidFill>
                  <a:latin typeface="メイリオ" panose="020B0604030504040204" pitchFamily="50" charset="-128"/>
                </a:rPr>
                <a:t>地球温暖化対策事業監理等事業</a:t>
              </a:r>
              <a:endParaRPr kumimoji="0" lang="en-US" altLang="zh-TW" sz="992" dirty="0">
                <a:solidFill>
                  <a:prstClr val="black"/>
                </a:solidFill>
                <a:latin typeface="メイリオ" panose="020B0604030504040204" pitchFamily="50" charset="-128"/>
              </a:endParaRPr>
            </a:p>
            <a:p>
              <a:pPr defTabSz="1007943" fontAlgn="base">
                <a:spcBef>
                  <a:spcPct val="0"/>
                </a:spcBef>
                <a:spcAft>
                  <a:spcPct val="0"/>
                </a:spcAft>
                <a:defRPr/>
              </a:pPr>
              <a:r>
                <a:rPr kumimoji="0" lang="ja-JP" altLang="en-US" sz="992" dirty="0">
                  <a:solidFill>
                    <a:prstClr val="black"/>
                  </a:solidFill>
                  <a:latin typeface="メイリオ" panose="020B0604030504040204" pitchFamily="50" charset="-128"/>
                </a:rPr>
                <a:t>（４）地域の再エネ・省エネ設備導入における事業性確保のための事前評価事業</a:t>
              </a:r>
              <a:endParaRPr kumimoji="0" lang="en-US" altLang="ja-JP" sz="992" dirty="0">
                <a:solidFill>
                  <a:prstClr val="black"/>
                </a:solidFill>
                <a:latin typeface="メイリオ" panose="020B0604030504040204" pitchFamily="50" charset="-128"/>
              </a:endParaRPr>
            </a:p>
          </p:txBody>
        </p:sp>
        <p:sp>
          <p:nvSpPr>
            <p:cNvPr id="28" name="TextBox 11"/>
            <p:cNvSpPr txBox="1"/>
            <p:nvPr/>
          </p:nvSpPr>
          <p:spPr>
            <a:xfrm>
              <a:off x="11651" y="2895815"/>
              <a:ext cx="1439649" cy="261377"/>
            </a:xfrm>
            <a:prstGeom prst="rect">
              <a:avLst/>
            </a:prstGeom>
            <a:gradFill>
              <a:gsLst>
                <a:gs pos="0">
                  <a:schemeClr val="tx2"/>
                </a:gs>
                <a:gs pos="12000">
                  <a:srgbClr val="9CB86E"/>
                </a:gs>
                <a:gs pos="100000">
                  <a:srgbClr val="156B13"/>
                </a:gs>
              </a:gsLst>
              <a:lin ang="16200000" scaled="0"/>
            </a:gradFill>
            <a:ln>
              <a:noFill/>
            </a:ln>
          </p:spPr>
          <p:style>
            <a:lnRef idx="1">
              <a:schemeClr val="accent3"/>
            </a:lnRef>
            <a:fillRef idx="3">
              <a:schemeClr val="accent3"/>
            </a:fillRef>
            <a:effectRef idx="2">
              <a:schemeClr val="accent3"/>
            </a:effectRef>
            <a:fontRef idx="minor">
              <a:schemeClr val="lt1"/>
            </a:fontRef>
          </p:style>
          <p:txBody>
            <a:bodyPr>
              <a:spAutoFit/>
            </a:bodyPr>
            <a:lstStyle/>
            <a:p>
              <a:pPr defTabSz="1007943" fontAlgn="base">
                <a:spcBef>
                  <a:spcPct val="0"/>
                </a:spcBef>
                <a:spcAft>
                  <a:spcPct val="0"/>
                </a:spcAft>
                <a:defRPr/>
              </a:pPr>
              <a:r>
                <a:rPr lang="ja-JP" altLang="en-US" sz="1213" b="1" dirty="0">
                  <a:solidFill>
                    <a:prstClr val="white"/>
                  </a:solidFill>
                  <a:latin typeface="Cambria"/>
                  <a:ea typeface="メイリオ"/>
                </a:rPr>
                <a:t>事業の効果測定等</a:t>
              </a:r>
              <a:endParaRPr lang="en-US" sz="1213" b="1" dirty="0">
                <a:solidFill>
                  <a:prstClr val="white"/>
                </a:solidFill>
                <a:latin typeface="Cambria"/>
                <a:ea typeface="メイリオ"/>
              </a:endParaRPr>
            </a:p>
          </p:txBody>
        </p:sp>
      </p:grpSp>
      <p:sp>
        <p:nvSpPr>
          <p:cNvPr id="10" name="正方形/長方形 9"/>
          <p:cNvSpPr/>
          <p:nvPr/>
        </p:nvSpPr>
        <p:spPr>
          <a:xfrm>
            <a:off x="9270167" y="3388425"/>
            <a:ext cx="973343" cy="32977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1007943">
              <a:defRPr/>
            </a:pPr>
            <a:r>
              <a:rPr lang="ja-JP" altLang="en-US" sz="1543" b="1" dirty="0">
                <a:solidFill>
                  <a:prstClr val="white"/>
                </a:solidFill>
                <a:latin typeface="Cambria"/>
                <a:ea typeface="メイリオ"/>
              </a:rPr>
              <a:t>イメージ</a:t>
            </a:r>
          </a:p>
        </p:txBody>
      </p:sp>
      <p:sp>
        <p:nvSpPr>
          <p:cNvPr id="43" name="Isosceles Triangle 12"/>
          <p:cNvSpPr/>
          <p:nvPr/>
        </p:nvSpPr>
        <p:spPr>
          <a:xfrm flipV="1">
            <a:off x="2348286" y="7071447"/>
            <a:ext cx="5951494" cy="185492"/>
          </a:xfrm>
          <a:prstGeom prst="triangle">
            <a:avLst/>
          </a:prstGeom>
          <a:solidFill>
            <a:schemeClr val="tx2">
              <a:lumMod val="40000"/>
              <a:lumOff val="60000"/>
            </a:schemeClr>
          </a:solidFill>
          <a:ln>
            <a:solidFill>
              <a:schemeClr val="tx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defTabSz="1007943" fontAlgn="base">
              <a:spcBef>
                <a:spcPct val="0"/>
              </a:spcBef>
              <a:spcAft>
                <a:spcPct val="0"/>
              </a:spcAft>
              <a:defRPr/>
            </a:pPr>
            <a:endParaRPr lang="en-US" sz="1984" dirty="0">
              <a:solidFill>
                <a:prstClr val="white"/>
              </a:solidFill>
              <a:latin typeface="Cambria"/>
              <a:ea typeface="メイリオ"/>
            </a:endParaRPr>
          </a:p>
        </p:txBody>
      </p:sp>
      <p:sp>
        <p:nvSpPr>
          <p:cNvPr id="42" name="Rectangle 7"/>
          <p:cNvSpPr/>
          <p:nvPr/>
        </p:nvSpPr>
        <p:spPr>
          <a:xfrm>
            <a:off x="404118" y="7276187"/>
            <a:ext cx="9841577" cy="244989"/>
          </a:xfrm>
          <a:prstGeom prst="rect">
            <a:avLst/>
          </a:prstGeom>
          <a:solidFill>
            <a:sysClr val="window" lastClr="FFFFFF"/>
          </a:solidFill>
          <a:ln w="19050" cap="flat" cmpd="sng" algn="ctr">
            <a:solidFill>
              <a:srgbClr val="4BACC6"/>
            </a:solidFill>
            <a:prstDash val="solid"/>
          </a:ln>
          <a:effectLst/>
        </p:spPr>
        <p:txBody>
          <a:bodyPr lIns="0" tIns="39683" rIns="0" bIns="39683" anchor="ctr"/>
          <a:lstStyle/>
          <a:p>
            <a:pPr marL="119048" algn="ctr" defTabSz="1007943">
              <a:spcAft>
                <a:spcPts val="661"/>
              </a:spcAft>
              <a:defRPr/>
            </a:pPr>
            <a:r>
              <a:rPr kumimoji="0" lang="ja-JP" altLang="en-US" sz="1323" b="1" kern="0" dirty="0">
                <a:solidFill>
                  <a:srgbClr val="0070C0"/>
                </a:solidFill>
                <a:latin typeface="Verdana"/>
                <a:ea typeface="メイリオ"/>
              </a:rPr>
              <a:t>エネルギー対策特別会計における効果的な事業の推進・効果的な対策の普及</a:t>
            </a:r>
            <a:endParaRPr kumimoji="0" lang="en-US" altLang="ja-JP" sz="1323" b="1" kern="0" dirty="0">
              <a:solidFill>
                <a:srgbClr val="0070C0"/>
              </a:solidFill>
              <a:latin typeface="Verdana"/>
              <a:ea typeface="メイリオ"/>
            </a:endParaRPr>
          </a:p>
        </p:txBody>
      </p:sp>
      <p:grpSp>
        <p:nvGrpSpPr>
          <p:cNvPr id="9237" name="グループ化 3"/>
          <p:cNvGrpSpPr>
            <a:grpSpLocks/>
          </p:cNvGrpSpPr>
          <p:nvPr/>
        </p:nvGrpSpPr>
        <p:grpSpPr bwMode="auto">
          <a:xfrm>
            <a:off x="353372" y="4866541"/>
            <a:ext cx="9892324" cy="2168156"/>
            <a:chOff x="106363" y="4617975"/>
            <a:chExt cx="8975028" cy="1975732"/>
          </a:xfrm>
        </p:grpSpPr>
        <p:grpSp>
          <p:nvGrpSpPr>
            <p:cNvPr id="9241" name="グループ化 2"/>
            <p:cNvGrpSpPr>
              <a:grpSpLocks/>
            </p:cNvGrpSpPr>
            <p:nvPr/>
          </p:nvGrpSpPr>
          <p:grpSpPr bwMode="auto">
            <a:xfrm>
              <a:off x="106363" y="4617975"/>
              <a:ext cx="8975028" cy="1975732"/>
              <a:chOff x="106363" y="4608450"/>
              <a:chExt cx="8975028" cy="1975732"/>
            </a:xfrm>
          </p:grpSpPr>
          <p:sp>
            <p:nvSpPr>
              <p:cNvPr id="32" name="正方形/長方形 31"/>
              <p:cNvSpPr/>
              <p:nvPr/>
            </p:nvSpPr>
            <p:spPr>
              <a:xfrm>
                <a:off x="153993" y="5051754"/>
                <a:ext cx="8927398" cy="1532428"/>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lIns="39683" tIns="0" rIns="39683" bIns="0" anchor="ctr"/>
              <a:lstStyle/>
              <a:p>
                <a:pPr defTabSz="1007943">
                  <a:defRPr/>
                </a:pPr>
                <a:r>
                  <a:rPr kumimoji="0" lang="en-US" altLang="ja-JP" sz="992" b="1" kern="0" dirty="0">
                    <a:solidFill>
                      <a:srgbClr val="FF6600"/>
                    </a:solidFill>
                    <a:latin typeface="メイリオ"/>
                    <a:ea typeface="メイリオ"/>
                  </a:rPr>
                  <a:t>【</a:t>
                </a:r>
                <a:r>
                  <a:rPr kumimoji="0" lang="ja-JP" altLang="en-US" sz="992" b="1" kern="0" dirty="0">
                    <a:solidFill>
                      <a:srgbClr val="FF6600"/>
                    </a:solidFill>
                    <a:latin typeface="メイリオ"/>
                    <a:ea typeface="メイリオ"/>
                  </a:rPr>
                  <a:t>内容</a:t>
                </a:r>
                <a:r>
                  <a:rPr kumimoji="0" lang="en-US" altLang="ja-JP" sz="992" b="1" kern="0" dirty="0">
                    <a:solidFill>
                      <a:srgbClr val="FF6600"/>
                    </a:solidFill>
                    <a:latin typeface="メイリオ"/>
                    <a:ea typeface="メイリオ"/>
                  </a:rPr>
                  <a:t>】</a:t>
                </a:r>
              </a:p>
              <a:p>
                <a:pPr defTabSz="1007943">
                  <a:defRPr/>
                </a:pPr>
                <a:r>
                  <a:rPr kumimoji="0" lang="ja-JP" altLang="en-US" sz="992" kern="0" dirty="0">
                    <a:solidFill>
                      <a:sysClr val="windowText" lastClr="000000"/>
                    </a:solidFill>
                    <a:latin typeface="メイリオ"/>
                    <a:ea typeface="メイリオ"/>
                  </a:rPr>
                  <a:t>　①</a:t>
                </a:r>
                <a:r>
                  <a:rPr kumimoji="0" lang="en-US" altLang="ja-JP" sz="992" u="sng" kern="0" dirty="0">
                    <a:solidFill>
                      <a:srgbClr val="002060"/>
                    </a:solidFill>
                    <a:latin typeface="メイリオ"/>
                    <a:ea typeface="メイリオ"/>
                  </a:rPr>
                  <a:t>CO</a:t>
                </a:r>
                <a:r>
                  <a:rPr kumimoji="0" lang="ja-JP" altLang="en-US" sz="992" u="sng" kern="0" dirty="0">
                    <a:solidFill>
                      <a:srgbClr val="002060"/>
                    </a:solidFill>
                    <a:latin typeface="メイリオ"/>
                    <a:ea typeface="メイリオ"/>
                  </a:rPr>
                  <a:t>２削減対策の手法の検証</a:t>
                </a:r>
                <a:r>
                  <a:rPr kumimoji="0" lang="ja-JP" altLang="en-US" sz="992" kern="0" dirty="0">
                    <a:solidFill>
                      <a:sysClr val="windowText" lastClr="000000"/>
                    </a:solidFill>
                    <a:latin typeface="メイリオ"/>
                    <a:ea typeface="メイリオ"/>
                  </a:rPr>
                  <a:t>（個別手法の</a:t>
                </a:r>
                <a:r>
                  <a:rPr kumimoji="0" lang="en-US" altLang="ja-JP" sz="992" kern="0" dirty="0">
                    <a:solidFill>
                      <a:sysClr val="windowText" lastClr="000000"/>
                    </a:solidFill>
                    <a:latin typeface="メイリオ"/>
                    <a:ea typeface="メイリオ"/>
                  </a:rPr>
                  <a:t>CO2</a:t>
                </a:r>
                <a:r>
                  <a:rPr kumimoji="0" lang="ja-JP" altLang="en-US" sz="992" kern="0" dirty="0">
                    <a:solidFill>
                      <a:sysClr val="windowText" lastClr="000000"/>
                    </a:solidFill>
                    <a:latin typeface="メイリオ"/>
                    <a:ea typeface="メイリオ"/>
                  </a:rPr>
                  <a:t>削減効果の検証）</a:t>
                </a:r>
                <a:endParaRPr kumimoji="0" lang="en-US" altLang="ja-JP" sz="992" kern="0" dirty="0">
                  <a:solidFill>
                    <a:sysClr val="windowText" lastClr="000000"/>
                  </a:solidFill>
                  <a:latin typeface="メイリオ"/>
                  <a:ea typeface="メイリオ"/>
                </a:endParaRPr>
              </a:p>
              <a:p>
                <a:pPr defTabSz="1007943">
                  <a:defRPr/>
                </a:pPr>
                <a:r>
                  <a:rPr kumimoji="0" lang="ja-JP" altLang="en-US" sz="992" kern="0" dirty="0">
                    <a:solidFill>
                      <a:sysClr val="windowText" lastClr="000000"/>
                    </a:solidFill>
                    <a:latin typeface="メイリオ"/>
                    <a:ea typeface="メイリオ"/>
                  </a:rPr>
                  <a:t>　②</a:t>
                </a:r>
                <a:r>
                  <a:rPr kumimoji="0" lang="ja-JP" altLang="en-US" sz="992" u="sng" kern="0" dirty="0">
                    <a:solidFill>
                      <a:srgbClr val="002060"/>
                    </a:solidFill>
                    <a:latin typeface="メイリオ"/>
                    <a:ea typeface="メイリオ"/>
                  </a:rPr>
                  <a:t>対策・技術の削減ポテンシャルの検証</a:t>
                </a:r>
                <a:r>
                  <a:rPr kumimoji="0" lang="ja-JP" altLang="en-US" sz="992" kern="0" dirty="0">
                    <a:solidFill>
                      <a:sysClr val="windowText" lastClr="000000"/>
                    </a:solidFill>
                    <a:latin typeface="メイリオ"/>
                    <a:ea typeface="メイリオ"/>
                  </a:rPr>
                  <a:t>（対策・技術の</a:t>
                </a:r>
                <a:r>
                  <a:rPr kumimoji="0" lang="en-US" altLang="ja-JP" sz="992" kern="0" dirty="0">
                    <a:solidFill>
                      <a:sysClr val="windowText" lastClr="000000"/>
                    </a:solidFill>
                    <a:latin typeface="メイリオ"/>
                    <a:ea typeface="メイリオ"/>
                  </a:rPr>
                  <a:t>CO2</a:t>
                </a:r>
                <a:r>
                  <a:rPr kumimoji="0" lang="ja-JP" altLang="en-US" sz="992" kern="0" dirty="0">
                    <a:solidFill>
                      <a:sysClr val="windowText" lastClr="000000"/>
                    </a:solidFill>
                    <a:latin typeface="メイリオ"/>
                    <a:ea typeface="メイリオ"/>
                  </a:rPr>
                  <a:t>削減ポテンシャルの詳細把握）</a:t>
                </a:r>
                <a:endParaRPr kumimoji="0" lang="en-US" altLang="ja-JP" sz="992" kern="0" dirty="0">
                  <a:solidFill>
                    <a:sysClr val="windowText" lastClr="000000"/>
                  </a:solidFill>
                  <a:latin typeface="メイリオ"/>
                  <a:ea typeface="メイリオ"/>
                </a:endParaRPr>
              </a:p>
              <a:p>
                <a:pPr defTabSz="1007943">
                  <a:defRPr/>
                </a:pPr>
                <a:r>
                  <a:rPr kumimoji="0" lang="ja-JP" altLang="en-US" sz="992" kern="0" dirty="0">
                    <a:solidFill>
                      <a:sysClr val="windowText" lastClr="000000"/>
                    </a:solidFill>
                    <a:latin typeface="メイリオ"/>
                    <a:ea typeface="メイリオ"/>
                  </a:rPr>
                  <a:t>　③</a:t>
                </a:r>
                <a:r>
                  <a:rPr kumimoji="0" lang="ja-JP" altLang="en-US" sz="992" u="sng" kern="0" dirty="0">
                    <a:solidFill>
                      <a:srgbClr val="002060"/>
                    </a:solidFill>
                    <a:latin typeface="メイリオ"/>
                    <a:ea typeface="メイリオ"/>
                  </a:rPr>
                  <a:t>対策・技術の事業性の検証</a:t>
                </a:r>
                <a:r>
                  <a:rPr kumimoji="0" lang="ja-JP" altLang="en-US" sz="992" kern="0" dirty="0">
                    <a:solidFill>
                      <a:sysClr val="windowText" lastClr="000000"/>
                    </a:solidFill>
                    <a:latin typeface="メイリオ"/>
                    <a:ea typeface="メイリオ"/>
                  </a:rPr>
                  <a:t>（対策・技術に要するコスト等の検証）</a:t>
                </a:r>
                <a:endParaRPr kumimoji="0" lang="en-US" altLang="ja-JP" sz="992" kern="0" dirty="0">
                  <a:solidFill>
                    <a:sysClr val="windowText" lastClr="000000"/>
                  </a:solidFill>
                  <a:latin typeface="メイリオ"/>
                  <a:ea typeface="メイリオ"/>
                </a:endParaRPr>
              </a:p>
              <a:p>
                <a:pPr defTabSz="1007943">
                  <a:defRPr/>
                </a:pPr>
                <a:r>
                  <a:rPr kumimoji="0" lang="en-US" altLang="ja-JP" sz="992" b="1" kern="0" dirty="0">
                    <a:solidFill>
                      <a:srgbClr val="FF6600"/>
                    </a:solidFill>
                    <a:latin typeface="メイリオ"/>
                    <a:ea typeface="メイリオ"/>
                  </a:rPr>
                  <a:t>【</a:t>
                </a:r>
                <a:r>
                  <a:rPr kumimoji="0" lang="ja-JP" altLang="en-US" sz="992" b="1" kern="0" dirty="0">
                    <a:solidFill>
                      <a:srgbClr val="FF6600"/>
                    </a:solidFill>
                    <a:latin typeface="メイリオ"/>
                    <a:ea typeface="メイリオ"/>
                  </a:rPr>
                  <a:t>対象分野</a:t>
                </a:r>
                <a:r>
                  <a:rPr kumimoji="0" lang="en-US" altLang="ja-JP" sz="992" b="1" kern="0" dirty="0">
                    <a:solidFill>
                      <a:srgbClr val="FF6600"/>
                    </a:solidFill>
                    <a:latin typeface="メイリオ"/>
                    <a:ea typeface="メイリオ"/>
                  </a:rPr>
                  <a:t>】</a:t>
                </a:r>
              </a:p>
              <a:p>
                <a:pPr defTabSz="1007943">
                  <a:defRPr/>
                </a:pPr>
                <a:endParaRPr kumimoji="0" lang="en-US" altLang="ja-JP" sz="1543" b="1" kern="0" dirty="0">
                  <a:solidFill>
                    <a:srgbClr val="FF6600"/>
                  </a:solidFill>
                  <a:latin typeface="メイリオ"/>
                  <a:ea typeface="メイリオ"/>
                </a:endParaRPr>
              </a:p>
              <a:p>
                <a:pPr defTabSz="1007943">
                  <a:defRPr/>
                </a:pPr>
                <a:endParaRPr kumimoji="0" lang="en-US" altLang="ja-JP" sz="1543" b="1" kern="0" dirty="0">
                  <a:solidFill>
                    <a:srgbClr val="FF6600"/>
                  </a:solidFill>
                  <a:latin typeface="メイリオ"/>
                  <a:ea typeface="メイリオ"/>
                </a:endParaRPr>
              </a:p>
              <a:p>
                <a:pPr defTabSz="1007943">
                  <a:defRPr/>
                </a:pPr>
                <a:endParaRPr kumimoji="0" lang="en-US" altLang="ja-JP" sz="1543" b="1" kern="0" dirty="0">
                  <a:solidFill>
                    <a:srgbClr val="FF6600"/>
                  </a:solidFill>
                  <a:latin typeface="メイリオ"/>
                  <a:ea typeface="メイリオ"/>
                </a:endParaRPr>
              </a:p>
              <a:p>
                <a:pPr defTabSz="1007943">
                  <a:defRPr/>
                </a:pPr>
                <a:endParaRPr kumimoji="0" lang="en-US" altLang="ja-JP" sz="1543" b="1" kern="0" dirty="0">
                  <a:solidFill>
                    <a:srgbClr val="FF6600"/>
                  </a:solidFill>
                  <a:latin typeface="メイリオ"/>
                  <a:ea typeface="メイリオ"/>
                </a:endParaRPr>
              </a:p>
              <a:p>
                <a:pPr defTabSz="1007943">
                  <a:defRPr/>
                </a:pPr>
                <a:endParaRPr kumimoji="0" lang="en-US" altLang="ja-JP" sz="1543" b="1" kern="0" dirty="0">
                  <a:solidFill>
                    <a:srgbClr val="FF6600"/>
                  </a:solidFill>
                  <a:latin typeface="メイリオ"/>
                  <a:ea typeface="メイリオ"/>
                </a:endParaRPr>
              </a:p>
            </p:txBody>
          </p:sp>
          <p:sp>
            <p:nvSpPr>
              <p:cNvPr id="34" name="TextBox 11"/>
              <p:cNvSpPr txBox="1"/>
              <p:nvPr/>
            </p:nvSpPr>
            <p:spPr>
              <a:xfrm>
                <a:off x="106363" y="4608450"/>
                <a:ext cx="3099108" cy="254227"/>
              </a:xfrm>
              <a:prstGeom prst="rect">
                <a:avLst/>
              </a:prstGeom>
              <a:gradFill>
                <a:gsLst>
                  <a:gs pos="0">
                    <a:schemeClr val="tx2"/>
                  </a:gs>
                  <a:gs pos="12000">
                    <a:srgbClr val="9CB86E"/>
                  </a:gs>
                  <a:gs pos="100000">
                    <a:srgbClr val="156B13"/>
                  </a:gs>
                </a:gsLst>
                <a:lin ang="16200000" scaled="0"/>
              </a:gradFill>
              <a:ln>
                <a:noFill/>
              </a:ln>
            </p:spPr>
            <p:style>
              <a:lnRef idx="1">
                <a:schemeClr val="accent3"/>
              </a:lnRef>
              <a:fillRef idx="3">
                <a:schemeClr val="accent3"/>
              </a:fillRef>
              <a:effectRef idx="2">
                <a:schemeClr val="accent3"/>
              </a:effectRef>
              <a:fontRef idx="minor">
                <a:schemeClr val="lt1"/>
              </a:fontRef>
            </p:style>
            <p:txBody>
              <a:bodyPr>
                <a:spAutoFit/>
              </a:bodyPr>
              <a:lstStyle/>
              <a:p>
                <a:pPr defTabSz="1007943" fontAlgn="base">
                  <a:spcBef>
                    <a:spcPct val="0"/>
                  </a:spcBef>
                  <a:spcAft>
                    <a:spcPct val="0"/>
                  </a:spcAft>
                  <a:defRPr/>
                </a:pPr>
                <a:r>
                  <a:rPr lang="ja-JP" altLang="en-US" sz="1213" b="1" dirty="0">
                    <a:solidFill>
                      <a:prstClr val="white"/>
                    </a:solidFill>
                    <a:latin typeface="Cambria"/>
                    <a:ea typeface="メイリオ"/>
                  </a:rPr>
                  <a:t>対策・技術の有効性の検証（実証事業）</a:t>
                </a:r>
                <a:endParaRPr lang="en-US" sz="1213" b="1" dirty="0">
                  <a:solidFill>
                    <a:prstClr val="white"/>
                  </a:solidFill>
                  <a:latin typeface="Cambria"/>
                  <a:ea typeface="メイリオ"/>
                </a:endParaRPr>
              </a:p>
            </p:txBody>
          </p:sp>
        </p:grpSp>
        <p:sp>
          <p:nvSpPr>
            <p:cNvPr id="38" name="正方形/長方形 37"/>
            <p:cNvSpPr/>
            <p:nvPr/>
          </p:nvSpPr>
          <p:spPr bwMode="auto">
            <a:xfrm>
              <a:off x="271479" y="5636936"/>
              <a:ext cx="8798799" cy="344438"/>
            </a:xfrm>
            <a:prstGeom prst="rect">
              <a:avLst/>
            </a:prstGeom>
            <a:gradFill rotWithShape="1">
              <a:gsLst>
                <a:gs pos="0">
                  <a:srgbClr val="FFFF00"/>
                </a:gs>
                <a:gs pos="100000">
                  <a:srgbClr val="9BBB59">
                    <a:tint val="37000"/>
                    <a:satMod val="300000"/>
                  </a:srgbClr>
                </a:gs>
                <a:gs pos="100000">
                  <a:srgbClr val="9BBB59">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lIns="39683" tIns="39683" rIns="39683" bIns="39683" anchor="ctr"/>
            <a:lstStyle/>
            <a:p>
              <a:pPr defTabSz="1007943">
                <a:defRPr/>
              </a:pPr>
              <a:r>
                <a:rPr kumimoji="0" lang="ja-JP" altLang="en-US" sz="1102" kern="0" dirty="0">
                  <a:solidFill>
                    <a:srgbClr val="002060"/>
                  </a:solidFill>
                  <a:latin typeface="メイリオ"/>
                  <a:ea typeface="メイリオ"/>
                </a:rPr>
                <a:t>　</a:t>
              </a:r>
              <a:r>
                <a:rPr kumimoji="0" lang="ja-JP" altLang="en-US" sz="992" u="sng" kern="0" dirty="0">
                  <a:solidFill>
                    <a:srgbClr val="002060"/>
                  </a:solidFill>
                  <a:latin typeface="メイリオ"/>
                  <a:ea typeface="メイリオ"/>
                </a:rPr>
                <a:t>次世代社会インフラ</a:t>
              </a:r>
              <a:r>
                <a:rPr kumimoji="0" lang="ja-JP" altLang="en-US" sz="992" u="sng" kern="0" dirty="0">
                  <a:solidFill>
                    <a:prstClr val="black"/>
                  </a:solidFill>
                  <a:latin typeface="メイリオ"/>
                  <a:ea typeface="メイリオ"/>
                </a:rPr>
                <a:t>整備</a:t>
              </a:r>
              <a:r>
                <a:rPr kumimoji="0" lang="ja-JP" altLang="en-US" sz="992" kern="0" dirty="0">
                  <a:solidFill>
                    <a:prstClr val="black"/>
                  </a:solidFill>
                  <a:latin typeface="メイリオ"/>
                  <a:ea typeface="メイリオ"/>
                </a:rPr>
                <a:t>：燃料電池船技術評価</a:t>
              </a:r>
              <a:r>
                <a:rPr kumimoji="0" lang="en-US" altLang="ja-JP" sz="992" kern="0" dirty="0">
                  <a:solidFill>
                    <a:prstClr val="black"/>
                  </a:solidFill>
                  <a:latin typeface="メイリオ"/>
                  <a:ea typeface="メイリオ"/>
                </a:rPr>
                <a:t>FS</a:t>
              </a:r>
              <a:r>
                <a:rPr kumimoji="0" lang="ja-JP" altLang="en-US" sz="992" kern="0" dirty="0">
                  <a:solidFill>
                    <a:prstClr val="black"/>
                  </a:solidFill>
                  <a:latin typeface="メイリオ"/>
                  <a:ea typeface="メイリオ"/>
                </a:rPr>
                <a:t>事業、既存インフラを活用した再エネ普及加速化事業</a:t>
              </a:r>
              <a:endParaRPr kumimoji="0" lang="en-US" altLang="ja-JP" sz="1102" kern="0" dirty="0">
                <a:solidFill>
                  <a:prstClr val="black"/>
                </a:solidFill>
                <a:latin typeface="メイリオ"/>
                <a:ea typeface="メイリオ"/>
              </a:endParaRPr>
            </a:p>
          </p:txBody>
        </p:sp>
      </p:grpSp>
      <p:sp>
        <p:nvSpPr>
          <p:cNvPr id="30" name="テキスト ボックス 29"/>
          <p:cNvSpPr txBox="1"/>
          <p:nvPr/>
        </p:nvSpPr>
        <p:spPr bwMode="gray">
          <a:xfrm>
            <a:off x="5415903" y="65541"/>
            <a:ext cx="2351899" cy="465640"/>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anchor="ctr">
            <a:spAutoFit/>
          </a:bodyPr>
          <a:lstStyle/>
          <a:p>
            <a:pPr defTabSz="1007943">
              <a:defRPr/>
            </a:pPr>
            <a:r>
              <a:rPr lang="en-US" altLang="ja-JP" sz="1213" dirty="0">
                <a:solidFill>
                  <a:prstClr val="white"/>
                </a:solidFill>
                <a:latin typeface="Cambria"/>
                <a:ea typeface="メイリオ"/>
              </a:rPr>
              <a:t>2019</a:t>
            </a:r>
            <a:r>
              <a:rPr lang="ja-JP" altLang="en-US" sz="1213" dirty="0">
                <a:solidFill>
                  <a:prstClr val="white"/>
                </a:solidFill>
                <a:latin typeface="Cambria"/>
                <a:ea typeface="メイリオ"/>
              </a:rPr>
              <a:t>年度予算（案）</a:t>
            </a:r>
            <a:endParaRPr lang="en-US" altLang="ja-JP" sz="1213" dirty="0">
              <a:solidFill>
                <a:prstClr val="white"/>
              </a:solidFill>
              <a:latin typeface="Cambria"/>
              <a:ea typeface="メイリオ"/>
            </a:endParaRPr>
          </a:p>
          <a:p>
            <a:pPr defTabSz="1007943">
              <a:defRPr/>
            </a:pPr>
            <a:r>
              <a:rPr lang="en-US" altLang="ja-JP" sz="1213" dirty="0">
                <a:solidFill>
                  <a:prstClr val="white"/>
                </a:solidFill>
                <a:latin typeface="Cambria"/>
                <a:ea typeface="メイリオ"/>
              </a:rPr>
              <a:t>3,688</a:t>
            </a:r>
            <a:r>
              <a:rPr lang="ja-JP" altLang="en-US" sz="1213" dirty="0">
                <a:solidFill>
                  <a:prstClr val="white"/>
                </a:solidFill>
                <a:latin typeface="Cambria"/>
                <a:ea typeface="メイリオ"/>
              </a:rPr>
              <a:t>百万円（</a:t>
            </a:r>
            <a:r>
              <a:rPr lang="en-US" altLang="ja-JP" sz="1213" dirty="0">
                <a:solidFill>
                  <a:prstClr val="white"/>
                </a:solidFill>
                <a:latin typeface="Cambria"/>
                <a:ea typeface="メイリオ"/>
              </a:rPr>
              <a:t> 2,644</a:t>
            </a:r>
            <a:r>
              <a:rPr lang="ja-JP" altLang="en-US" sz="1213" dirty="0">
                <a:solidFill>
                  <a:prstClr val="white"/>
                </a:solidFill>
                <a:latin typeface="Cambria"/>
                <a:ea typeface="メイリオ"/>
              </a:rPr>
              <a:t>百万円）</a:t>
            </a:r>
          </a:p>
        </p:txBody>
      </p:sp>
      <p:sp>
        <p:nvSpPr>
          <p:cNvPr id="29" name="正方形/長方形 28"/>
          <p:cNvSpPr/>
          <p:nvPr/>
        </p:nvSpPr>
        <p:spPr bwMode="auto">
          <a:xfrm>
            <a:off x="535364" y="6399475"/>
            <a:ext cx="9698083" cy="341235"/>
          </a:xfrm>
          <a:prstGeom prst="rect">
            <a:avLst/>
          </a:prstGeom>
          <a:gradFill rotWithShape="1">
            <a:gsLst>
              <a:gs pos="0">
                <a:srgbClr val="FFFF00"/>
              </a:gs>
              <a:gs pos="100000">
                <a:srgbClr val="9BBB59">
                  <a:tint val="37000"/>
                  <a:satMod val="300000"/>
                </a:srgbClr>
              </a:gs>
              <a:gs pos="100000">
                <a:srgbClr val="9BBB59">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lIns="39683" tIns="39683" rIns="39683" bIns="39683" anchor="ctr"/>
          <a:lstStyle/>
          <a:p>
            <a:pPr defTabSz="1007943">
              <a:defRPr/>
            </a:pPr>
            <a:r>
              <a:rPr kumimoji="0" lang="ja-JP" altLang="en-US" sz="1102" kern="0" dirty="0">
                <a:solidFill>
                  <a:srgbClr val="002060"/>
                </a:solidFill>
                <a:latin typeface="メイリオ"/>
                <a:ea typeface="メイリオ"/>
              </a:rPr>
              <a:t>　</a:t>
            </a:r>
            <a:r>
              <a:rPr lang="ja-JP" altLang="ja-JP" sz="992" u="sng" dirty="0">
                <a:solidFill>
                  <a:srgbClr val="002060"/>
                </a:solidFill>
                <a:latin typeface="Cambria" panose="02040503050406030204" pitchFamily="18" charset="0"/>
                <a:ea typeface="メイリオ" panose="020B0604030504040204" pitchFamily="50" charset="-128"/>
                <a:cs typeface="メイリオ" pitchFamily="50" charset="-128"/>
              </a:rPr>
              <a:t>統合的アプローチによる環境政策の推進</a:t>
            </a:r>
            <a:r>
              <a:rPr kumimoji="0" lang="ja-JP" altLang="en-US" sz="992" kern="0" dirty="0">
                <a:solidFill>
                  <a:prstClr val="black"/>
                </a:solidFill>
                <a:latin typeface="メイリオ"/>
                <a:ea typeface="メイリオ"/>
              </a:rPr>
              <a:t>：低炭素型街づくりにおける温泉熱等活用評価事業、</a:t>
            </a:r>
            <a:r>
              <a:rPr kumimoji="0" lang="en-US" altLang="ja-JP" sz="992" kern="0" dirty="0">
                <a:solidFill>
                  <a:prstClr val="black"/>
                </a:solidFill>
                <a:latin typeface="メイリオ"/>
                <a:ea typeface="メイリオ"/>
              </a:rPr>
              <a:t>IT</a:t>
            </a:r>
            <a:r>
              <a:rPr kumimoji="0" lang="ja-JP" altLang="en-US" sz="992" kern="0" dirty="0">
                <a:solidFill>
                  <a:prstClr val="black"/>
                </a:solidFill>
                <a:latin typeface="メイリオ"/>
                <a:ea typeface="メイリオ"/>
              </a:rPr>
              <a:t>等を活用した低炭素型資源循環システム評価検証事業</a:t>
            </a:r>
            <a:endParaRPr kumimoji="0" lang="en-US" altLang="ja-JP" sz="992" kern="0" dirty="0">
              <a:solidFill>
                <a:prstClr val="black"/>
              </a:solidFill>
              <a:latin typeface="メイリオ"/>
              <a:ea typeface="メイリオ"/>
            </a:endParaRPr>
          </a:p>
          <a:p>
            <a:pPr defTabSz="1007943">
              <a:defRPr/>
            </a:pPr>
            <a:r>
              <a:rPr kumimoji="0" lang="ja-JP" altLang="en-US" sz="992" kern="0" dirty="0">
                <a:solidFill>
                  <a:prstClr val="black"/>
                </a:solidFill>
                <a:latin typeface="メイリオ"/>
                <a:ea typeface="メイリオ"/>
              </a:rPr>
              <a:t>　　　　　　　　　　　　　　　　　　　　脱炭素社会を構築する情報通信ネットワークシステム評価検証事業、脱炭素社会の着実な実現に向けた重点戦略策定事業</a:t>
            </a:r>
            <a:endParaRPr kumimoji="0" lang="en-US" altLang="ja-JP" sz="992" kern="0" dirty="0">
              <a:solidFill>
                <a:prstClr val="black"/>
              </a:solidFill>
              <a:latin typeface="メイリオ"/>
              <a:ea typeface="メイリオ"/>
            </a:endParaRPr>
          </a:p>
        </p:txBody>
      </p:sp>
      <p:sp>
        <p:nvSpPr>
          <p:cNvPr id="31" name="テキスト ボックス 30"/>
          <p:cNvSpPr txBox="1"/>
          <p:nvPr/>
        </p:nvSpPr>
        <p:spPr bwMode="gray">
          <a:xfrm>
            <a:off x="7834299" y="56793"/>
            <a:ext cx="2351899" cy="465640"/>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anchor="ctr">
            <a:spAutoFit/>
          </a:bodyPr>
          <a:lstStyle/>
          <a:p>
            <a:pPr defTabSz="1007943">
              <a:defRPr/>
            </a:pPr>
            <a:r>
              <a:rPr lang="ja-JP" altLang="en-US" sz="1213" dirty="0">
                <a:solidFill>
                  <a:prstClr val="white"/>
                </a:solidFill>
                <a:latin typeface="Cambria"/>
                <a:ea typeface="メイリオ"/>
              </a:rPr>
              <a:t>地球環境局</a:t>
            </a:r>
            <a:endParaRPr lang="en-US" altLang="ja-JP" sz="1213" dirty="0">
              <a:solidFill>
                <a:prstClr val="white"/>
              </a:solidFill>
              <a:latin typeface="Cambria"/>
              <a:ea typeface="メイリオ"/>
            </a:endParaRPr>
          </a:p>
          <a:p>
            <a:pPr defTabSz="1007943">
              <a:defRPr/>
            </a:pPr>
            <a:r>
              <a:rPr lang="ja-JP" altLang="en-US" sz="1213" dirty="0">
                <a:solidFill>
                  <a:prstClr val="white"/>
                </a:solidFill>
                <a:latin typeface="Cambria"/>
                <a:ea typeface="メイリオ"/>
              </a:rPr>
              <a:t>地球温暖化対策課ほか</a:t>
            </a:r>
            <a:endParaRPr lang="en-US" altLang="ja-JP" sz="1213" dirty="0">
              <a:solidFill>
                <a:prstClr val="white"/>
              </a:solidFill>
              <a:latin typeface="Cambria"/>
              <a:ea typeface="メイリオ"/>
            </a:endParaRPr>
          </a:p>
        </p:txBody>
      </p:sp>
    </p:spTree>
    <p:extLst>
      <p:ext uri="{BB962C8B-B14F-4D97-AF65-F5344CB8AC3E}">
        <p14:creationId xmlns:p14="http://schemas.microsoft.com/office/powerpoint/2010/main" val="3490993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26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Words>248</Words>
  <PresentationFormat>ユーザー設定</PresentationFormat>
  <Paragraphs>49</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12</vt:i4>
      </vt:variant>
      <vt:variant>
        <vt:lpstr>スライド タイトル</vt:lpstr>
      </vt:variant>
      <vt:variant>
        <vt:i4>1</vt:i4>
      </vt:variant>
    </vt:vector>
  </HeadingPairs>
  <TitlesOfParts>
    <vt:vector size="24" baseType="lpstr">
      <vt:lpstr>HGPｺﾞｼｯｸE</vt:lpstr>
      <vt:lpstr>HGPｺﾞｼｯｸM</vt:lpstr>
      <vt:lpstr>Meiryo UI</vt:lpstr>
      <vt:lpstr>メイリオ</vt:lpstr>
      <vt:lpstr>メイリオ</vt:lpstr>
      <vt:lpstr>游ゴシック</vt:lpstr>
      <vt:lpstr>Arial</vt:lpstr>
      <vt:lpstr>Cambria</vt:lpstr>
      <vt:lpstr>Times New Roman</vt:lpstr>
      <vt:lpstr>Verdana</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26_Office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