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33" r:id="rId8"/>
    <p:sldMasterId id="2147483969" r:id="rId9"/>
    <p:sldMasterId id="2147483995" r:id="rId10"/>
    <p:sldMasterId id="2147484019" r:id="rId11"/>
    <p:sldMasterId id="2147484056" r:id="rId12"/>
  </p:sldMasterIdLst>
  <p:notesMasterIdLst>
    <p:notesMasterId r:id="rId18"/>
  </p:notesMasterIdLst>
  <p:handoutMasterIdLst>
    <p:handoutMasterId r:id="rId19"/>
  </p:handoutMasterIdLst>
  <p:sldIdLst>
    <p:sldId id="549" r:id="rId13"/>
    <p:sldId id="550" r:id="rId14"/>
    <p:sldId id="551" r:id="rId15"/>
    <p:sldId id="552" r:id="rId16"/>
    <p:sldId id="553" r:id="rId17"/>
  </p:sldIdLst>
  <p:sldSz cx="10691813" cy="7559675"/>
  <p:notesSz cx="7104063" cy="10234613"/>
  <p:custDataLst>
    <p:tags r:id="rId20"/>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notesMasters/notesMaster1.xml" Type="http://schemas.openxmlformats.org/officeDocument/2006/relationships/notesMaster"/><Relationship Id="rId19" Target="handoutMasters/handoutMaster1.xml" Type="http://schemas.openxmlformats.org/officeDocument/2006/relationships/handoutMaster"/><Relationship Id="rId2" Target="slideMasters/slideMaster2.xml" Type="http://schemas.openxmlformats.org/officeDocument/2006/relationships/slideMaster"/><Relationship Id="rId20" Target="tags/tag1.xml" Type="http://schemas.openxmlformats.org/officeDocument/2006/relationships/tags"/><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handoutMasters/_rels/handoutMaster1.xml.rels><?xml version="1.0" encoding="UTF-8" standalone="yes"?><Relationships xmlns="http://schemas.openxmlformats.org/package/2006/relationships"><Relationship Id="rId1" Target="../theme/theme1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10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png" Type="http://schemas.openxmlformats.org/officeDocument/2006/relationships/image"/><Relationship Id="rId3" Target="../media/image2.jpe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08E896F-F287-41C1-9801-5849E6FE87B1}" type="slidenum">
              <a:rPr lang="ja-JP" altLang="en-US"/>
              <a:pPr>
                <a:defRPr/>
              </a:pPr>
              <a:t>‹#›</a:t>
            </a:fld>
            <a:endParaRPr lang="ja-JP" altLang="en-US"/>
          </a:p>
        </p:txBody>
      </p:sp>
    </p:spTree>
    <p:extLst>
      <p:ext uri="{BB962C8B-B14F-4D97-AF65-F5344CB8AC3E}">
        <p14:creationId xmlns:p14="http://schemas.microsoft.com/office/powerpoint/2010/main" val="5816980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C074C9E-438A-48A9-BD45-77D5500A83CB}" type="slidenum">
              <a:rPr lang="ja-JP" altLang="en-US"/>
              <a:pPr>
                <a:defRPr/>
              </a:pPr>
              <a:t>‹#›</a:t>
            </a:fld>
            <a:endParaRPr lang="ja-JP" altLang="en-US"/>
          </a:p>
        </p:txBody>
      </p:sp>
    </p:spTree>
    <p:extLst>
      <p:ext uri="{BB962C8B-B14F-4D97-AF65-F5344CB8AC3E}">
        <p14:creationId xmlns:p14="http://schemas.microsoft.com/office/powerpoint/2010/main" val="35863634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E808542-7D57-49CF-8C12-B6AB9C99F7A1}" type="slidenum">
              <a:rPr lang="ja-JP" altLang="en-US"/>
              <a:pPr>
                <a:defRPr/>
              </a:pPr>
              <a:t>‹#›</a:t>
            </a:fld>
            <a:endParaRPr lang="ja-JP" altLang="en-US"/>
          </a:p>
        </p:txBody>
      </p:sp>
    </p:spTree>
    <p:extLst>
      <p:ext uri="{BB962C8B-B14F-4D97-AF65-F5344CB8AC3E}">
        <p14:creationId xmlns:p14="http://schemas.microsoft.com/office/powerpoint/2010/main" val="2248630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CA434FC-7518-4841-ADBC-8023317D8790}" type="slidenum">
              <a:rPr lang="ja-JP" altLang="en-US"/>
              <a:pPr>
                <a:defRPr/>
              </a:pPr>
              <a:t>‹#›</a:t>
            </a:fld>
            <a:endParaRPr lang="ja-JP" altLang="en-US"/>
          </a:p>
        </p:txBody>
      </p:sp>
    </p:spTree>
    <p:extLst>
      <p:ext uri="{BB962C8B-B14F-4D97-AF65-F5344CB8AC3E}">
        <p14:creationId xmlns:p14="http://schemas.microsoft.com/office/powerpoint/2010/main" val="37593026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E84C9BD-3428-48B4-9CA9-FF121E841A1A}" type="slidenum">
              <a:rPr lang="ja-JP" altLang="en-US"/>
              <a:pPr>
                <a:defRPr/>
              </a:pPr>
              <a:t>‹#›</a:t>
            </a:fld>
            <a:endParaRPr lang="ja-JP" altLang="en-US"/>
          </a:p>
        </p:txBody>
      </p:sp>
    </p:spTree>
    <p:extLst>
      <p:ext uri="{BB962C8B-B14F-4D97-AF65-F5344CB8AC3E}">
        <p14:creationId xmlns:p14="http://schemas.microsoft.com/office/powerpoint/2010/main" val="32306106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07C17215-DE15-4B34-8579-C3C51F6F46E2}" type="slidenum">
              <a:rPr lang="ja-JP" altLang="en-US"/>
              <a:pPr>
                <a:defRPr/>
              </a:pPr>
              <a:t>‹#›</a:t>
            </a:fld>
            <a:endParaRPr lang="ja-JP" altLang="en-US"/>
          </a:p>
        </p:txBody>
      </p:sp>
    </p:spTree>
    <p:extLst>
      <p:ext uri="{BB962C8B-B14F-4D97-AF65-F5344CB8AC3E}">
        <p14:creationId xmlns:p14="http://schemas.microsoft.com/office/powerpoint/2010/main" val="6767588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214A562C-3467-42FE-8AEA-713A59461E8F}" type="slidenum">
              <a:rPr lang="ja-JP" altLang="en-US"/>
              <a:pPr>
                <a:defRPr/>
              </a:pPr>
              <a:t>‹#›</a:t>
            </a:fld>
            <a:endParaRPr lang="ja-JP" altLang="en-US"/>
          </a:p>
        </p:txBody>
      </p:sp>
    </p:spTree>
    <p:extLst>
      <p:ext uri="{BB962C8B-B14F-4D97-AF65-F5344CB8AC3E}">
        <p14:creationId xmlns:p14="http://schemas.microsoft.com/office/powerpoint/2010/main" val="2026074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DAA9D89-265F-4643-9D43-26034504E933}" type="slidenum">
              <a:rPr lang="ja-JP" altLang="en-US"/>
              <a:pPr>
                <a:defRPr/>
              </a:pPr>
              <a:t>‹#›</a:t>
            </a:fld>
            <a:endParaRPr lang="ja-JP" altLang="en-US"/>
          </a:p>
        </p:txBody>
      </p:sp>
    </p:spTree>
    <p:extLst>
      <p:ext uri="{BB962C8B-B14F-4D97-AF65-F5344CB8AC3E}">
        <p14:creationId xmlns:p14="http://schemas.microsoft.com/office/powerpoint/2010/main" val="1138643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512F374-59F9-4B13-94F8-B704C7DAFB59}" type="slidenum">
              <a:rPr lang="ja-JP" altLang="en-US"/>
              <a:pPr>
                <a:defRPr/>
              </a:pPr>
              <a:t>‹#›</a:t>
            </a:fld>
            <a:endParaRPr lang="ja-JP" altLang="en-US"/>
          </a:p>
        </p:txBody>
      </p:sp>
    </p:spTree>
    <p:extLst>
      <p:ext uri="{BB962C8B-B14F-4D97-AF65-F5344CB8AC3E}">
        <p14:creationId xmlns:p14="http://schemas.microsoft.com/office/powerpoint/2010/main" val="283607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DE2EF0E-79CA-4260-93BB-F784ECA0DAD4}" type="slidenum">
              <a:rPr lang="ja-JP" altLang="en-US"/>
              <a:pPr>
                <a:defRPr/>
              </a:pPr>
              <a:t>‹#›</a:t>
            </a:fld>
            <a:endParaRPr lang="ja-JP" altLang="en-US"/>
          </a:p>
        </p:txBody>
      </p:sp>
    </p:spTree>
    <p:extLst>
      <p:ext uri="{BB962C8B-B14F-4D97-AF65-F5344CB8AC3E}">
        <p14:creationId xmlns:p14="http://schemas.microsoft.com/office/powerpoint/2010/main" val="36138057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26AE4AE-70AA-46E4-92F7-CD180EB26BBA}" type="slidenum">
              <a:rPr lang="ja-JP" altLang="en-US"/>
              <a:pPr>
                <a:defRPr/>
              </a:pPr>
              <a:t>‹#›</a:t>
            </a:fld>
            <a:endParaRPr lang="ja-JP" altLang="en-US"/>
          </a:p>
        </p:txBody>
      </p:sp>
    </p:spTree>
    <p:extLst>
      <p:ext uri="{BB962C8B-B14F-4D97-AF65-F5344CB8AC3E}">
        <p14:creationId xmlns:p14="http://schemas.microsoft.com/office/powerpoint/2010/main" val="4451040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4.xml" Type="http://schemas.openxmlformats.org/officeDocument/2006/relationships/slideLayout"/><Relationship Id="rId10" Target="../slideLayouts/slideLayout113.xml" Type="http://schemas.openxmlformats.org/officeDocument/2006/relationships/slideLayout"/><Relationship Id="rId11" Target="../slideLayouts/slideLayout114.xml" Type="http://schemas.openxmlformats.org/officeDocument/2006/relationships/slideLayout"/><Relationship Id="rId12" Target="../theme/theme10.xml" Type="http://schemas.openxmlformats.org/officeDocument/2006/relationships/theme"/><Relationship Id="rId2" Target="../slideLayouts/slideLayout105.xml" Type="http://schemas.openxmlformats.org/officeDocument/2006/relationships/slideLayout"/><Relationship Id="rId3" Target="../slideLayouts/slideLayout106.xml" Type="http://schemas.openxmlformats.org/officeDocument/2006/relationships/slideLayout"/><Relationship Id="rId4" Target="../slideLayouts/slideLayout107.xml" Type="http://schemas.openxmlformats.org/officeDocument/2006/relationships/slideLayout"/><Relationship Id="rId5" Target="../slideLayouts/slideLayout108.xml" Type="http://schemas.openxmlformats.org/officeDocument/2006/relationships/slideLayout"/><Relationship Id="rId6" Target="../slideLayouts/slideLayout109.xml" Type="http://schemas.openxmlformats.org/officeDocument/2006/relationships/slideLayout"/><Relationship Id="rId7" Target="../slideLayouts/slideLayout110.xml" Type="http://schemas.openxmlformats.org/officeDocument/2006/relationships/slideLayout"/><Relationship Id="rId8" Target="../slideLayouts/slideLayout111.xml" Type="http://schemas.openxmlformats.org/officeDocument/2006/relationships/slideLayout"/><Relationship Id="rId9" Target="../slideLayouts/slideLayout112.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5.xml" Type="http://schemas.openxmlformats.org/officeDocument/2006/relationships/slideLayout"/><Relationship Id="rId10" Target="../slideLayouts/slideLayout124.xml" Type="http://schemas.openxmlformats.org/officeDocument/2006/relationships/slideLayout"/><Relationship Id="rId11" Target="../slideLayouts/slideLayout125.xml" Type="http://schemas.openxmlformats.org/officeDocument/2006/relationships/slideLayout"/><Relationship Id="rId12" Target="../theme/theme11.xml" Type="http://schemas.openxmlformats.org/officeDocument/2006/relationships/theme"/><Relationship Id="rId2" Target="../slideLayouts/slideLayout116.xml" Type="http://schemas.openxmlformats.org/officeDocument/2006/relationships/slideLayout"/><Relationship Id="rId3" Target="../slideLayouts/slideLayout117.xml" Type="http://schemas.openxmlformats.org/officeDocument/2006/relationships/slideLayout"/><Relationship Id="rId4" Target="../slideLayouts/slideLayout118.xml" Type="http://schemas.openxmlformats.org/officeDocument/2006/relationships/slideLayout"/><Relationship Id="rId5" Target="../slideLayouts/slideLayout119.xml" Type="http://schemas.openxmlformats.org/officeDocument/2006/relationships/slideLayout"/><Relationship Id="rId6" Target="../slideLayouts/slideLayout120.xml" Type="http://schemas.openxmlformats.org/officeDocument/2006/relationships/slideLayout"/><Relationship Id="rId7" Target="../slideLayouts/slideLayout121.xml" Type="http://schemas.openxmlformats.org/officeDocument/2006/relationships/slideLayout"/><Relationship Id="rId8" Target="../slideLayouts/slideLayout122.xml" Type="http://schemas.openxmlformats.org/officeDocument/2006/relationships/slideLayout"/><Relationship Id="rId9" Target="../slideLayouts/slideLayout123.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6.xml" Type="http://schemas.openxmlformats.org/officeDocument/2006/relationships/slideLayout"/><Relationship Id="rId10" Target="../slideLayouts/slideLayout135.xml" Type="http://schemas.openxmlformats.org/officeDocument/2006/relationships/slideLayout"/><Relationship Id="rId11" Target="../slideLayouts/slideLayout136.xml" Type="http://schemas.openxmlformats.org/officeDocument/2006/relationships/slideLayout"/><Relationship Id="rId12" Target="../slideLayouts/slideLayout137.xml" Type="http://schemas.openxmlformats.org/officeDocument/2006/relationships/slideLayout"/><Relationship Id="rId13" Target="../theme/theme12.xml" Type="http://schemas.openxmlformats.org/officeDocument/2006/relationships/theme"/><Relationship Id="rId2" Target="../slideLayouts/slideLayout127.xml" Type="http://schemas.openxmlformats.org/officeDocument/2006/relationships/slideLayout"/><Relationship Id="rId3" Target="../slideLayouts/slideLayout128.xml" Type="http://schemas.openxmlformats.org/officeDocument/2006/relationships/slideLayout"/><Relationship Id="rId4" Target="../slideLayouts/slideLayout129.xml" Type="http://schemas.openxmlformats.org/officeDocument/2006/relationships/slideLayout"/><Relationship Id="rId5" Target="../slideLayouts/slideLayout130.xml" Type="http://schemas.openxmlformats.org/officeDocument/2006/relationships/slideLayout"/><Relationship Id="rId6" Target="../slideLayouts/slideLayout131.xml" Type="http://schemas.openxmlformats.org/officeDocument/2006/relationships/slideLayout"/><Relationship Id="rId7" Target="../slideLayouts/slideLayout132.xml" Type="http://schemas.openxmlformats.org/officeDocument/2006/relationships/slideLayout"/><Relationship Id="rId8" Target="../slideLayouts/slideLayout133.xml" Type="http://schemas.openxmlformats.org/officeDocument/2006/relationships/slideLayout"/><Relationship Id="rId9" Target="../slideLayouts/slideLayout134.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slideLayouts/slideLayout45.xml" Type="http://schemas.openxmlformats.org/officeDocument/2006/relationships/slideLayout"/><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theme/theme5.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theme/theme6.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2.xml" Type="http://schemas.openxmlformats.org/officeDocument/2006/relationships/slideLayout"/><Relationship Id="rId10" Target="../slideLayouts/slideLayout101.xml" Type="http://schemas.openxmlformats.org/officeDocument/2006/relationships/slideLayout"/><Relationship Id="rId11" Target="../slideLayouts/slideLayout102.xml" Type="http://schemas.openxmlformats.org/officeDocument/2006/relationships/slideLayout"/><Relationship Id="rId12" Target="../slideLayouts/slideLayout103.xml" Type="http://schemas.openxmlformats.org/officeDocument/2006/relationships/slideLayout"/><Relationship Id="rId13" Target="../theme/theme9.xml" Type="http://schemas.openxmlformats.org/officeDocument/2006/relationships/theme"/><Relationship Id="rId2" Target="../slideLayouts/slideLayout93.xml" Type="http://schemas.openxmlformats.org/officeDocument/2006/relationships/slideLayout"/><Relationship Id="rId3" Target="../slideLayouts/slideLayout94.xml" Type="http://schemas.openxmlformats.org/officeDocument/2006/relationships/slideLayout"/><Relationship Id="rId4" Target="../slideLayouts/slideLayout95.xml" Type="http://schemas.openxmlformats.org/officeDocument/2006/relationships/slideLayout"/><Relationship Id="rId5" Target="../slideLayouts/slideLayout96.xml" Type="http://schemas.openxmlformats.org/officeDocument/2006/relationships/slideLayout"/><Relationship Id="rId6" Target="../slideLayouts/slideLayout97.xml" Type="http://schemas.openxmlformats.org/officeDocument/2006/relationships/slideLayout"/><Relationship Id="rId7" Target="../slideLayouts/slideLayout98.xml" Type="http://schemas.openxmlformats.org/officeDocument/2006/relationships/slideLayout"/><Relationship Id="rId8" Target="../slideLayouts/slideLayout99.xml" Type="http://schemas.openxmlformats.org/officeDocument/2006/relationships/slideLayout"/><Relationship Id="rId9" Target="../slideLayouts/slideLayout10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fontAlgn="auto">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fontAlgn="auto">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fontAlgn="auto">
              <a:spcBef>
                <a:spcPts val="0"/>
              </a:spcBef>
              <a:spcAft>
                <a:spcPts val="0"/>
              </a:spcAft>
              <a:defRPr sz="1295">
                <a:solidFill>
                  <a:schemeClr val="tx1">
                    <a:tint val="75000"/>
                  </a:schemeClr>
                </a:solidFill>
                <a:latin typeface="+mn-lt"/>
                <a:ea typeface="+mn-ea"/>
                <a:cs typeface="+mn-cs"/>
              </a:defRPr>
            </a:lvl1pPr>
          </a:lstStyle>
          <a:p>
            <a:pPr>
              <a:defRPr/>
            </a:pPr>
            <a:fld id="{4DEB08DE-29BF-418C-9141-A4989E36D664}"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526857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sldNum="0" hdr="0" ftr="0" dt="0"/>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1.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 Id="rId8" Target="../media/image11.jpeg" Type="http://schemas.openxmlformats.org/officeDocument/2006/relationships/image"/><Relationship Id="rId9"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3.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135" y="639117"/>
            <a:ext cx="10648977" cy="682117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kumimoji="0" lang="ja-JP" altLang="en-US" sz="1943" kern="0" dirty="0">
              <a:solidFill>
                <a:sysClr val="windowText" lastClr="000000"/>
              </a:solidFill>
              <a:latin typeface="Cambria"/>
              <a:ea typeface="メイリオ"/>
            </a:endParaRPr>
          </a:p>
        </p:txBody>
      </p:sp>
      <p:sp>
        <p:nvSpPr>
          <p:cNvPr id="11" name="テキスト ボックス 10"/>
          <p:cNvSpPr txBox="1"/>
          <p:nvPr/>
        </p:nvSpPr>
        <p:spPr>
          <a:xfrm>
            <a:off x="55858" y="1003350"/>
            <a:ext cx="1154483"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kumimoji="0" lang="ja-JP" altLang="en-US" sz="1511" kern="0" dirty="0">
                <a:solidFill>
                  <a:sysClr val="windowText" lastClr="000000"/>
                </a:solidFill>
                <a:latin typeface="Cambria"/>
                <a:ea typeface="メイリオ"/>
              </a:rPr>
              <a:t>背景・目的</a:t>
            </a:r>
          </a:p>
        </p:txBody>
      </p:sp>
      <p:sp>
        <p:nvSpPr>
          <p:cNvPr id="12" name="テキスト ボックス 11"/>
          <p:cNvSpPr txBox="1"/>
          <p:nvPr/>
        </p:nvSpPr>
        <p:spPr>
          <a:xfrm>
            <a:off x="5303606" y="719180"/>
            <a:ext cx="960519"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kumimoji="0" lang="ja-JP" altLang="en-US" sz="1511" kern="0" dirty="0">
                <a:solidFill>
                  <a:sysClr val="windowText" lastClr="000000"/>
                </a:solidFill>
                <a:latin typeface="Cambria"/>
                <a:ea typeface="メイリオ"/>
              </a:rPr>
              <a:t>事業概要</a:t>
            </a:r>
          </a:p>
        </p:txBody>
      </p:sp>
      <p:sp>
        <p:nvSpPr>
          <p:cNvPr id="13" name="テキスト ボックス 12"/>
          <p:cNvSpPr txBox="1"/>
          <p:nvPr/>
        </p:nvSpPr>
        <p:spPr>
          <a:xfrm>
            <a:off x="55858" y="6635727"/>
            <a:ext cx="1348446"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kumimoji="0" lang="ja-JP" altLang="en-US" sz="1511" kern="0" dirty="0">
                <a:solidFill>
                  <a:sysClr val="windowText" lastClr="000000"/>
                </a:solidFill>
                <a:latin typeface="Cambria"/>
                <a:ea typeface="メイリオ"/>
              </a:rPr>
              <a:t>事業スキーム</a:t>
            </a:r>
          </a:p>
        </p:txBody>
      </p:sp>
      <p:pic>
        <p:nvPicPr>
          <p:cNvPr id="3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5" y="124791"/>
            <a:ext cx="815593" cy="4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8954393" y="109667"/>
            <a:ext cx="1367682" cy="49090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kumimoji="0" lang="ja-JP" altLang="en-US" sz="1295" kern="0" dirty="0">
                <a:solidFill>
                  <a:prstClr val="white"/>
                </a:solidFill>
                <a:latin typeface="Cambria"/>
                <a:ea typeface="メイリオ"/>
              </a:rPr>
              <a:t>平成</a:t>
            </a:r>
            <a:r>
              <a:rPr kumimoji="0" lang="en-US" altLang="ja-JP" sz="1295" kern="0" dirty="0">
                <a:solidFill>
                  <a:prstClr val="white"/>
                </a:solidFill>
                <a:latin typeface="Cambria"/>
                <a:ea typeface="メイリオ"/>
              </a:rPr>
              <a:t>25</a:t>
            </a:r>
            <a:r>
              <a:rPr kumimoji="0" lang="ja-JP" altLang="en-US" sz="1295" kern="0" dirty="0">
                <a:solidFill>
                  <a:prstClr val="white"/>
                </a:solidFill>
                <a:latin typeface="Cambria"/>
                <a:ea typeface="メイリオ"/>
              </a:rPr>
              <a:t>年度予算</a:t>
            </a:r>
            <a:endParaRPr kumimoji="0" lang="en-US" altLang="ja-JP" sz="1295" kern="0" dirty="0">
              <a:solidFill>
                <a:prstClr val="white"/>
              </a:solidFill>
              <a:latin typeface="Cambria"/>
              <a:ea typeface="メイリオ"/>
            </a:endParaRPr>
          </a:p>
          <a:p>
            <a:pPr defTabSz="986912">
              <a:defRPr/>
            </a:pPr>
            <a:r>
              <a:rPr kumimoji="0" lang="ja-JP" altLang="en-US" sz="1295" kern="0" dirty="0">
                <a:solidFill>
                  <a:prstClr val="white"/>
                </a:solidFill>
                <a:latin typeface="Cambria"/>
                <a:ea typeface="メイリオ"/>
              </a:rPr>
              <a:t>○○百万円</a:t>
            </a:r>
          </a:p>
        </p:txBody>
      </p:sp>
      <p:sp>
        <p:nvSpPr>
          <p:cNvPr id="29" name="テキスト ボックス 28"/>
          <p:cNvSpPr txBox="1"/>
          <p:nvPr/>
        </p:nvSpPr>
        <p:spPr>
          <a:xfrm>
            <a:off x="8998942" y="109667"/>
            <a:ext cx="1600345"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a:defRPr/>
            </a:pPr>
            <a:r>
              <a:rPr kumimoji="0" lang="ja-JP" altLang="en-US" sz="1187" kern="0" dirty="0">
                <a:solidFill>
                  <a:prstClr val="white"/>
                </a:solidFill>
                <a:latin typeface="Cambria"/>
                <a:ea typeface="メイリオ"/>
              </a:rPr>
              <a:t> 平成</a:t>
            </a:r>
            <a:r>
              <a:rPr kumimoji="0" lang="en-US" altLang="ja-JP" sz="1187" kern="0" dirty="0">
                <a:solidFill>
                  <a:prstClr val="white"/>
                </a:solidFill>
                <a:latin typeface="Cambria"/>
                <a:ea typeface="メイリオ"/>
              </a:rPr>
              <a:t>27</a:t>
            </a:r>
            <a:r>
              <a:rPr kumimoji="0" lang="ja-JP" altLang="en-US" sz="1187" kern="0" dirty="0">
                <a:solidFill>
                  <a:prstClr val="white"/>
                </a:solidFill>
                <a:latin typeface="Cambria"/>
                <a:ea typeface="メイリオ"/>
              </a:rPr>
              <a:t>年度要求額</a:t>
            </a:r>
            <a:endParaRPr kumimoji="0" lang="en-US" altLang="ja-JP" sz="1187" kern="0" dirty="0">
              <a:solidFill>
                <a:prstClr val="white"/>
              </a:solidFill>
              <a:latin typeface="Cambria"/>
              <a:ea typeface="メイリオ"/>
            </a:endParaRPr>
          </a:p>
          <a:p>
            <a:pPr defTabSz="986912">
              <a:defRPr/>
            </a:pPr>
            <a:r>
              <a:rPr kumimoji="0" lang="ja-JP" altLang="en-US" sz="1187" kern="0" dirty="0">
                <a:solidFill>
                  <a:prstClr val="white"/>
                </a:solidFill>
                <a:latin typeface="Cambria"/>
                <a:ea typeface="メイリオ"/>
              </a:rPr>
              <a:t> 　　　　　　億円</a:t>
            </a:r>
            <a:endParaRPr kumimoji="0" lang="en-US" altLang="ja-JP" sz="1187" kern="0" dirty="0">
              <a:solidFill>
                <a:prstClr val="white"/>
              </a:solidFill>
              <a:latin typeface="Cambria"/>
              <a:ea typeface="メイリオ"/>
            </a:endParaRPr>
          </a:p>
        </p:txBody>
      </p:sp>
      <p:sp>
        <p:nvSpPr>
          <p:cNvPr id="28" name="Rectangle 3"/>
          <p:cNvSpPr>
            <a:spLocks noChangeArrowheads="1"/>
          </p:cNvSpPr>
          <p:nvPr/>
        </p:nvSpPr>
        <p:spPr bwMode="auto">
          <a:xfrm>
            <a:off x="837868" y="78825"/>
            <a:ext cx="9848804" cy="514029"/>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86912">
              <a:defRPr/>
            </a:pPr>
            <a:r>
              <a:rPr kumimoji="0" lang="en-US" altLang="ja-JP" sz="1943" b="1" kern="0" dirty="0">
                <a:solidFill>
                  <a:prstClr val="white"/>
                </a:solidFill>
                <a:latin typeface="Cambria"/>
                <a:ea typeface="メイリオ"/>
              </a:rPr>
              <a:t>L2-Tech</a:t>
            </a:r>
            <a:r>
              <a:rPr kumimoji="0" lang="ja-JP" altLang="en-US" sz="1943" b="1" kern="0" dirty="0">
                <a:solidFill>
                  <a:prstClr val="white"/>
                </a:solidFill>
                <a:latin typeface="Cambria"/>
                <a:ea typeface="メイリオ"/>
              </a:rPr>
              <a:t>（先導的低炭素技術）導入拡大推進事業</a:t>
            </a:r>
            <a:endParaRPr kumimoji="0" lang="en-US" altLang="ja-JP" sz="1943" b="1" kern="0" dirty="0">
              <a:solidFill>
                <a:prstClr val="white"/>
              </a:solidFill>
              <a:latin typeface="Cambria"/>
              <a:ea typeface="メイリオ"/>
            </a:endParaRPr>
          </a:p>
        </p:txBody>
      </p:sp>
      <p:sp>
        <p:nvSpPr>
          <p:cNvPr id="30" name="正方形/長方形 29"/>
          <p:cNvSpPr/>
          <p:nvPr/>
        </p:nvSpPr>
        <p:spPr>
          <a:xfrm>
            <a:off x="35539" y="635416"/>
            <a:ext cx="1736373" cy="324833"/>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511" b="1" kern="0" dirty="0">
                <a:solidFill>
                  <a:sysClr val="window" lastClr="FFFFFF"/>
                </a:solidFill>
                <a:latin typeface="Cambria"/>
                <a:ea typeface="メイリオ"/>
              </a:rPr>
              <a:t>事業目的・概要等</a:t>
            </a:r>
          </a:p>
        </p:txBody>
      </p:sp>
      <p:sp>
        <p:nvSpPr>
          <p:cNvPr id="24" name="テキスト ボックス 23"/>
          <p:cNvSpPr txBox="1"/>
          <p:nvPr/>
        </p:nvSpPr>
        <p:spPr>
          <a:xfrm>
            <a:off x="6667149" y="122941"/>
            <a:ext cx="1864856" cy="424475"/>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white"/>
                </a:solidFill>
                <a:latin typeface="Cambria"/>
                <a:ea typeface="メイリオ"/>
              </a:rPr>
              <a:t>2019</a:t>
            </a:r>
            <a:r>
              <a:rPr kumimoji="0" lang="ja-JP" altLang="en-US" sz="1079" kern="0" dirty="0">
                <a:solidFill>
                  <a:prstClr val="white"/>
                </a:solidFill>
                <a:latin typeface="Cambria"/>
                <a:ea typeface="メイリオ"/>
              </a:rPr>
              <a:t>年度予算（案）　</a:t>
            </a:r>
            <a:endParaRPr kumimoji="0" lang="en-US" altLang="ja-JP" sz="1079" kern="0" dirty="0">
              <a:solidFill>
                <a:prstClr val="white"/>
              </a:solidFill>
              <a:latin typeface="Cambria"/>
              <a:ea typeface="メイリオ"/>
            </a:endParaRPr>
          </a:p>
          <a:p>
            <a:pPr defTabSz="986912">
              <a:defRPr/>
            </a:pPr>
            <a:r>
              <a:rPr kumimoji="0" lang="en-US" altLang="ja-JP" sz="1079" kern="0" dirty="0">
                <a:solidFill>
                  <a:prstClr val="white"/>
                </a:solidFill>
                <a:latin typeface="Cambria"/>
                <a:ea typeface="メイリオ"/>
              </a:rPr>
              <a:t>     50</a:t>
            </a:r>
            <a:r>
              <a:rPr kumimoji="0" lang="ja-JP" altLang="en-US" sz="1079" kern="0" dirty="0">
                <a:solidFill>
                  <a:prstClr val="white"/>
                </a:solidFill>
                <a:latin typeface="Cambria"/>
                <a:ea typeface="メイリオ"/>
              </a:rPr>
              <a:t>百万円（</a:t>
            </a:r>
            <a:r>
              <a:rPr kumimoji="0" lang="en-US" altLang="ja-JP" sz="1079" kern="0" dirty="0">
                <a:solidFill>
                  <a:prstClr val="white"/>
                </a:solidFill>
                <a:latin typeface="Cambria"/>
                <a:ea typeface="メイリオ"/>
              </a:rPr>
              <a:t>480</a:t>
            </a:r>
            <a:r>
              <a:rPr kumimoji="0" lang="ja-JP" altLang="en-US" sz="1079" kern="0" dirty="0">
                <a:solidFill>
                  <a:prstClr val="white"/>
                </a:solidFill>
                <a:latin typeface="Cambria"/>
                <a:ea typeface="メイリオ"/>
              </a:rPr>
              <a:t>百万円）</a:t>
            </a:r>
            <a:endParaRPr kumimoji="0" lang="en-US" altLang="ja-JP" sz="1079" kern="0" dirty="0">
              <a:solidFill>
                <a:prstClr val="white"/>
              </a:solidFill>
              <a:latin typeface="Cambria"/>
              <a:ea typeface="メイリオ"/>
            </a:endParaRPr>
          </a:p>
        </p:txBody>
      </p:sp>
      <p:sp>
        <p:nvSpPr>
          <p:cNvPr id="31" name="テキスト ボックス 30"/>
          <p:cNvSpPr txBox="1"/>
          <p:nvPr/>
        </p:nvSpPr>
        <p:spPr>
          <a:xfrm>
            <a:off x="8625368" y="122941"/>
            <a:ext cx="2005510" cy="424475"/>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ja-JP" altLang="en-US" sz="1079" kern="0" dirty="0">
                <a:solidFill>
                  <a:prstClr val="white"/>
                </a:solidFill>
                <a:latin typeface="Cambria"/>
                <a:ea typeface="メイリオ"/>
              </a:rPr>
              <a:t>地球環境局地球温暖化対策課</a:t>
            </a:r>
            <a:endParaRPr kumimoji="0" lang="en-US" altLang="ja-JP" sz="1079" kern="0" dirty="0">
              <a:solidFill>
                <a:prstClr val="white"/>
              </a:solidFill>
              <a:latin typeface="Cambria"/>
              <a:ea typeface="メイリオ"/>
            </a:endParaRPr>
          </a:p>
          <a:p>
            <a:pPr defTabSz="986912">
              <a:defRPr/>
            </a:pPr>
            <a:r>
              <a:rPr kumimoji="0" lang="ja-JP" altLang="en-US" sz="1079" kern="0" dirty="0">
                <a:solidFill>
                  <a:prstClr val="white"/>
                </a:solidFill>
                <a:latin typeface="Cambria"/>
                <a:ea typeface="メイリオ"/>
              </a:rPr>
              <a:t>地球温暖化対策事業室</a:t>
            </a:r>
            <a:endParaRPr kumimoji="0" lang="en-US" altLang="ja-JP" sz="1079" kern="0" dirty="0">
              <a:solidFill>
                <a:prstClr val="white"/>
              </a:solidFill>
              <a:latin typeface="Cambria"/>
              <a:ea typeface="メイリオ"/>
            </a:endParaRPr>
          </a:p>
        </p:txBody>
      </p:sp>
      <p:sp>
        <p:nvSpPr>
          <p:cNvPr id="65" name="正方形/長方形 64"/>
          <p:cNvSpPr/>
          <p:nvPr/>
        </p:nvSpPr>
        <p:spPr>
          <a:xfrm>
            <a:off x="5316779" y="3391236"/>
            <a:ext cx="5349333" cy="4064656"/>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pic>
        <p:nvPicPr>
          <p:cNvPr id="67" name="Picture 4"/>
          <p:cNvPicPr>
            <a:picLocks noChangeAspect="1" noChangeArrowheads="1"/>
          </p:cNvPicPr>
          <p:nvPr/>
        </p:nvPicPr>
        <p:blipFill>
          <a:blip r:embed="rId3">
            <a:extLst>
              <a:ext uri="{28A0092B-C50C-407E-A947-70E740481C1C}">
                <a14:useLocalDpi xmlns:a14="http://schemas.microsoft.com/office/drawing/2010/main" val="0"/>
              </a:ext>
            </a:extLst>
          </a:blip>
          <a:srcRect b="7677"/>
          <a:stretch>
            <a:fillRect/>
          </a:stretch>
        </p:blipFill>
        <p:spPr bwMode="auto">
          <a:xfrm>
            <a:off x="9228194" y="5775015"/>
            <a:ext cx="1242237" cy="113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8" name="グループ化 2055"/>
          <p:cNvGrpSpPr>
            <a:grpSpLocks/>
          </p:cNvGrpSpPr>
          <p:nvPr/>
        </p:nvGrpSpPr>
        <p:grpSpPr bwMode="auto">
          <a:xfrm>
            <a:off x="5458646" y="6145116"/>
            <a:ext cx="1546089" cy="1139432"/>
            <a:chOff x="95583" y="5733480"/>
            <a:chExt cx="1432341" cy="1054289"/>
          </a:xfrm>
        </p:grpSpPr>
        <p:pic>
          <p:nvPicPr>
            <p:cNvPr id="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47" y="5733480"/>
              <a:ext cx="616788" cy="37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descr="C:\Users\MINEGI02\AppData\Local\Microsoft\Windows\Temporary Internet Files\Content.IE5\CICUAFS2\lgi01a2014021802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83" y="6469559"/>
              <a:ext cx="439740" cy="3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4" descr="C:\Users\MINEGI02\AppData\Local\Microsoft\Windows\Temporary Internet Files\Content.IE5\P9KRCP8N\gatag-0000841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447" y="6469559"/>
              <a:ext cx="451206" cy="27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5" descr="C:\Users\MINEGI02\AppData\Local\Microsoft\Windows\Temporary Internet Files\Content.IE5\FIMQ6E53\lgi01c201403240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543" y="6399272"/>
              <a:ext cx="510381" cy="35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 name="グループ化 2054"/>
          <p:cNvGrpSpPr>
            <a:grpSpLocks/>
          </p:cNvGrpSpPr>
          <p:nvPr/>
        </p:nvGrpSpPr>
        <p:grpSpPr bwMode="auto">
          <a:xfrm>
            <a:off x="7040141" y="6551200"/>
            <a:ext cx="1728853" cy="777898"/>
            <a:chOff x="2058146" y="5819209"/>
            <a:chExt cx="1166909" cy="1037252"/>
          </a:xfrm>
        </p:grpSpPr>
        <p:pic>
          <p:nvPicPr>
            <p:cNvPr id="76" name="Picture 12" descr="C:\Users\MINEGI02\AppData\Local\Microsoft\Windows\Temporary Internet Files\Content.IE5\P9KRCP8N\internet-OT[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8146" y="5819209"/>
              <a:ext cx="1166909" cy="103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53" descr="D:\Temporary Internet Files\Temporary Internet Files\Content.IE5\OHA3327H\lgi01e2014032402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4713" y="6090718"/>
              <a:ext cx="553774" cy="47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テキスト ボックス 77"/>
          <p:cNvSpPr txBox="1"/>
          <p:nvPr/>
        </p:nvSpPr>
        <p:spPr>
          <a:xfrm>
            <a:off x="6133736" y="3681201"/>
            <a:ext cx="3342582" cy="266676"/>
          </a:xfrm>
          <a:prstGeom prst="rect">
            <a:avLst/>
          </a:prstGeom>
          <a:noFill/>
        </p:spPr>
        <p:txBody>
          <a:bodyPr wrap="none">
            <a:spAutoFit/>
          </a:bodyPr>
          <a:lstStyle/>
          <a:p>
            <a:pPr defTabSz="986912">
              <a:defRPr/>
            </a:pPr>
            <a:r>
              <a:rPr kumimoji="0" lang="ja-JP" altLang="en-US" sz="863" b="1" kern="0" dirty="0">
                <a:solidFill>
                  <a:srgbClr val="FF0000"/>
                </a:solidFill>
                <a:latin typeface="メイリオ"/>
                <a:ea typeface="メイリオ"/>
                <a:cs typeface="メイリオ" pitchFamily="50" charset="-128"/>
              </a:rPr>
              <a:t>　　</a:t>
            </a:r>
            <a:r>
              <a:rPr kumimoji="0" lang="ja-JP" altLang="en-US" sz="1079" b="1" kern="0" dirty="0">
                <a:solidFill>
                  <a:srgbClr val="FF0000"/>
                </a:solidFill>
                <a:latin typeface="メイリオ"/>
                <a:ea typeface="メイリオ"/>
                <a:cs typeface="メイリオ" pitchFamily="50" charset="-128"/>
              </a:rPr>
              <a:t>　　</a:t>
            </a:r>
            <a:r>
              <a:rPr kumimoji="0" lang="en-US" altLang="ja-JP" sz="1133" b="1" kern="0" dirty="0">
                <a:solidFill>
                  <a:srgbClr val="FF0000"/>
                </a:solidFill>
                <a:latin typeface="メイリオ"/>
                <a:ea typeface="メイリオ"/>
                <a:cs typeface="メイリオ" pitchFamily="50" charset="-128"/>
              </a:rPr>
              <a:t>L2-Tech</a:t>
            </a:r>
            <a:r>
              <a:rPr kumimoji="0" lang="ja-JP" altLang="en-US" sz="1133" b="1" kern="0" dirty="0">
                <a:solidFill>
                  <a:srgbClr val="FF0000"/>
                </a:solidFill>
                <a:latin typeface="メイリオ"/>
                <a:ea typeface="メイリオ"/>
                <a:cs typeface="メイリオ" pitchFamily="50" charset="-128"/>
              </a:rPr>
              <a:t>リストの更新・拡充・情報発信</a:t>
            </a:r>
            <a:endParaRPr kumimoji="0" lang="ja-JP" altLang="en-US" sz="1133" kern="0" dirty="0">
              <a:solidFill>
                <a:srgbClr val="FF0000"/>
              </a:solidFill>
              <a:latin typeface="Cambria"/>
              <a:ea typeface="メイリオ"/>
              <a:cs typeface="メイリオ" pitchFamily="50" charset="-128"/>
            </a:endParaRPr>
          </a:p>
        </p:txBody>
      </p:sp>
      <p:pic>
        <p:nvPicPr>
          <p:cNvPr id="79"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3724" y="3919369"/>
            <a:ext cx="4451495" cy="123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円/楕円 170"/>
          <p:cNvSpPr/>
          <p:nvPr/>
        </p:nvSpPr>
        <p:spPr>
          <a:xfrm>
            <a:off x="7100111" y="5183882"/>
            <a:ext cx="1711718" cy="56885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sp>
        <p:nvSpPr>
          <p:cNvPr id="81" name="テキスト ボックス 80"/>
          <p:cNvSpPr txBox="1"/>
          <p:nvPr/>
        </p:nvSpPr>
        <p:spPr>
          <a:xfrm>
            <a:off x="7228618" y="5314103"/>
            <a:ext cx="1592103" cy="324833"/>
          </a:xfrm>
          <a:prstGeom prst="rect">
            <a:avLst/>
          </a:prstGeom>
          <a:noFill/>
        </p:spPr>
        <p:txBody>
          <a:bodyPr wrap="none">
            <a:spAutoFit/>
          </a:bodyPr>
          <a:lstStyle/>
          <a:p>
            <a:pPr defTabSz="986912">
              <a:defRPr/>
            </a:pPr>
            <a:r>
              <a:rPr kumimoji="0" lang="en-US" altLang="ja-JP" sz="1511" b="1" kern="0" dirty="0">
                <a:solidFill>
                  <a:srgbClr val="FF0000"/>
                </a:solidFill>
                <a:latin typeface="メイリオ"/>
                <a:ea typeface="メイリオ"/>
                <a:cs typeface="メイリオ" pitchFamily="50" charset="-128"/>
              </a:rPr>
              <a:t>L2-Tech</a:t>
            </a:r>
            <a:r>
              <a:rPr kumimoji="0" lang="ja-JP" altLang="en-US" sz="1511" b="1" kern="0" dirty="0">
                <a:solidFill>
                  <a:srgbClr val="FF0000"/>
                </a:solidFill>
                <a:latin typeface="メイリオ"/>
                <a:ea typeface="メイリオ"/>
                <a:cs typeface="メイリオ" pitchFamily="50" charset="-128"/>
              </a:rPr>
              <a:t>リスト</a:t>
            </a:r>
            <a:endParaRPr kumimoji="0" lang="ja-JP" altLang="en-US" sz="1511" kern="0" dirty="0">
              <a:solidFill>
                <a:srgbClr val="FF0000"/>
              </a:solidFill>
              <a:latin typeface="Cambria"/>
              <a:ea typeface="メイリオ"/>
              <a:cs typeface="メイリオ" pitchFamily="50" charset="-128"/>
            </a:endParaRPr>
          </a:p>
        </p:txBody>
      </p:sp>
      <p:sp>
        <p:nvSpPr>
          <p:cNvPr id="82" name="上下矢印 81"/>
          <p:cNvSpPr/>
          <p:nvPr/>
        </p:nvSpPr>
        <p:spPr>
          <a:xfrm rot="18362650">
            <a:off x="8781844" y="5523998"/>
            <a:ext cx="471194" cy="685373"/>
          </a:xfrm>
          <a:prstGeom prst="upDownArrow">
            <a:avLst>
              <a:gd name="adj1" fmla="val 50000"/>
              <a:gd name="adj2" fmla="val 30372"/>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sp>
        <p:nvSpPr>
          <p:cNvPr id="83" name="上下矢印 82"/>
          <p:cNvSpPr/>
          <p:nvPr/>
        </p:nvSpPr>
        <p:spPr>
          <a:xfrm rot="14314754">
            <a:off x="6638342" y="5481162"/>
            <a:ext cx="472907" cy="693939"/>
          </a:xfrm>
          <a:prstGeom prst="upDownArrow">
            <a:avLst>
              <a:gd name="adj1" fmla="val 50000"/>
              <a:gd name="adj2" fmla="val 30372"/>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sp>
        <p:nvSpPr>
          <p:cNvPr id="84" name="上下矢印 83"/>
          <p:cNvSpPr/>
          <p:nvPr/>
        </p:nvSpPr>
        <p:spPr>
          <a:xfrm>
            <a:off x="7631275" y="5836698"/>
            <a:ext cx="649390" cy="431785"/>
          </a:xfrm>
          <a:prstGeom prst="upDownArrow">
            <a:avLst>
              <a:gd name="adj1" fmla="val 50000"/>
              <a:gd name="adj2" fmla="val 30372"/>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sp>
        <p:nvSpPr>
          <p:cNvPr id="85" name="テキスト ボックス 1"/>
          <p:cNvSpPr txBox="1">
            <a:spLocks noChangeArrowheads="1"/>
          </p:cNvSpPr>
          <p:nvPr/>
        </p:nvSpPr>
        <p:spPr bwMode="auto">
          <a:xfrm>
            <a:off x="8995167" y="5065654"/>
            <a:ext cx="1713431" cy="62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863" b="1" kern="0" dirty="0">
                <a:solidFill>
                  <a:srgbClr val="002060"/>
                </a:solidFill>
                <a:latin typeface="メイリオ"/>
                <a:ea typeface="メイリオ"/>
              </a:rPr>
              <a:t>導入障壁の解消</a:t>
            </a:r>
            <a:endParaRPr lang="en-US" altLang="ja-JP" sz="863" b="1" kern="0" dirty="0">
              <a:solidFill>
                <a:srgbClr val="002060"/>
              </a:solidFill>
              <a:latin typeface="メイリオ"/>
              <a:ea typeface="メイリオ"/>
            </a:endParaRPr>
          </a:p>
          <a:p>
            <a:pPr defTabSz="986912" eaLnBrk="1" hangingPunct="1">
              <a:defRPr/>
            </a:pPr>
            <a:r>
              <a:rPr lang="ja-JP" altLang="en-US" sz="863" b="1" kern="0" dirty="0">
                <a:solidFill>
                  <a:srgbClr val="002060"/>
                </a:solidFill>
                <a:latin typeface="メイリオ"/>
                <a:ea typeface="メイリオ"/>
              </a:rPr>
              <a:t>：</a:t>
            </a:r>
            <a:r>
              <a:rPr lang="ja-JP" altLang="ja-JP" sz="863" b="1" kern="0" dirty="0">
                <a:solidFill>
                  <a:srgbClr val="002060"/>
                </a:solidFill>
              </a:rPr>
              <a:t>設備の入替え時に発生する業務停止期間とその影響</a:t>
            </a:r>
            <a:r>
              <a:rPr lang="ja-JP" altLang="en-US" sz="863" b="1" kern="0" dirty="0">
                <a:solidFill>
                  <a:srgbClr val="002060"/>
                </a:solidFill>
              </a:rPr>
              <a:t>等のソリューション情報</a:t>
            </a:r>
            <a:endParaRPr lang="en-US" altLang="ja-JP" sz="863" b="1" kern="0" dirty="0">
              <a:solidFill>
                <a:srgbClr val="002060"/>
              </a:solidFill>
            </a:endParaRPr>
          </a:p>
        </p:txBody>
      </p:sp>
      <p:sp>
        <p:nvSpPr>
          <p:cNvPr id="86" name="テキスト ボックス 1"/>
          <p:cNvSpPr txBox="1">
            <a:spLocks noChangeArrowheads="1"/>
          </p:cNvSpPr>
          <p:nvPr/>
        </p:nvSpPr>
        <p:spPr bwMode="auto">
          <a:xfrm>
            <a:off x="5350697" y="5055374"/>
            <a:ext cx="1804244" cy="62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863" b="1" kern="0" dirty="0">
                <a:solidFill>
                  <a:srgbClr val="002060"/>
                </a:solidFill>
              </a:rPr>
              <a:t>稼働実績の蓄積</a:t>
            </a:r>
            <a:endParaRPr lang="en-US" altLang="ja-JP" sz="863" b="1" kern="0" dirty="0">
              <a:solidFill>
                <a:srgbClr val="002060"/>
              </a:solidFill>
            </a:endParaRPr>
          </a:p>
          <a:p>
            <a:pPr defTabSz="986912" eaLnBrk="1" hangingPunct="1">
              <a:defRPr/>
            </a:pPr>
            <a:r>
              <a:rPr lang="ja-JP" altLang="en-US" sz="863" b="1" kern="0" dirty="0">
                <a:solidFill>
                  <a:srgbClr val="002060"/>
                </a:solidFill>
              </a:rPr>
              <a:t>：</a:t>
            </a:r>
            <a:r>
              <a:rPr lang="en-US" altLang="ja-JP" sz="863" b="1" kern="0" dirty="0">
                <a:solidFill>
                  <a:srgbClr val="002060"/>
                </a:solidFill>
                <a:latin typeface="メイリオ"/>
              </a:rPr>
              <a:t> L2-Tech</a:t>
            </a:r>
            <a:r>
              <a:rPr lang="ja-JP" altLang="en-US" sz="863" b="1" kern="0" dirty="0">
                <a:solidFill>
                  <a:srgbClr val="002060"/>
                </a:solidFill>
              </a:rPr>
              <a:t>設備導入効果と計測、算出方法、</a:t>
            </a:r>
            <a:r>
              <a:rPr lang="en-US" altLang="ja-JP" sz="863" b="1" kern="0" dirty="0">
                <a:solidFill>
                  <a:srgbClr val="002060"/>
                </a:solidFill>
                <a:latin typeface="メイリオ"/>
              </a:rPr>
              <a:t>L2-Tech</a:t>
            </a:r>
            <a:r>
              <a:rPr lang="ja-JP" altLang="en-US" sz="863" b="1" kern="0" dirty="0">
                <a:solidFill>
                  <a:srgbClr val="002060"/>
                </a:solidFill>
              </a:rPr>
              <a:t>設備の安定稼働データ等　　</a:t>
            </a:r>
            <a:r>
              <a:rPr lang="ja-JP" altLang="en-US" sz="863" kern="0" dirty="0">
                <a:solidFill>
                  <a:prstClr val="black"/>
                </a:solidFill>
              </a:rPr>
              <a:t>　　　</a:t>
            </a:r>
            <a:endParaRPr lang="en-US" altLang="ja-JP" sz="863" kern="0" dirty="0">
              <a:solidFill>
                <a:prstClr val="black"/>
              </a:solidFill>
              <a:latin typeface="メイリオ"/>
              <a:ea typeface="メイリオ"/>
            </a:endParaRPr>
          </a:p>
        </p:txBody>
      </p:sp>
      <p:sp>
        <p:nvSpPr>
          <p:cNvPr id="87" name="テキスト ボックス 1"/>
          <p:cNvSpPr txBox="1">
            <a:spLocks noChangeArrowheads="1"/>
          </p:cNvSpPr>
          <p:nvPr/>
        </p:nvSpPr>
        <p:spPr bwMode="auto">
          <a:xfrm>
            <a:off x="8854403" y="6914721"/>
            <a:ext cx="1847079" cy="4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863" b="1" kern="0" dirty="0">
                <a:solidFill>
                  <a:srgbClr val="002060"/>
                </a:solidFill>
                <a:latin typeface="メイリオ"/>
                <a:ea typeface="メイリオ"/>
              </a:rPr>
              <a:t>極めて先端的な</a:t>
            </a:r>
            <a:r>
              <a:rPr lang="en-US" altLang="ja-JP" sz="863" b="1" kern="0" dirty="0">
                <a:solidFill>
                  <a:srgbClr val="002060"/>
                </a:solidFill>
                <a:latin typeface="メイリオ"/>
                <a:ea typeface="メイリオ"/>
              </a:rPr>
              <a:t>L2-Tech</a:t>
            </a:r>
            <a:r>
              <a:rPr lang="ja-JP" altLang="en-US" sz="863" b="1" kern="0" dirty="0">
                <a:solidFill>
                  <a:srgbClr val="002060"/>
                </a:solidFill>
                <a:latin typeface="メイリオ"/>
                <a:ea typeface="メイリオ"/>
              </a:rPr>
              <a:t>の</a:t>
            </a:r>
            <a:endParaRPr lang="en-US" altLang="ja-JP" sz="863" b="1" kern="0" dirty="0">
              <a:solidFill>
                <a:srgbClr val="002060"/>
              </a:solidFill>
              <a:latin typeface="メイリオ"/>
              <a:ea typeface="メイリオ"/>
            </a:endParaRPr>
          </a:p>
          <a:p>
            <a:pPr defTabSz="986912" eaLnBrk="1" hangingPunct="1">
              <a:defRPr/>
            </a:pPr>
            <a:r>
              <a:rPr lang="ja-JP" altLang="en-US" sz="863" b="1" kern="0" dirty="0">
                <a:solidFill>
                  <a:srgbClr val="002060"/>
                </a:solidFill>
                <a:latin typeface="メイリオ"/>
                <a:ea typeface="メイリオ"/>
              </a:rPr>
              <a:t>展開性の高い優良事例創出</a:t>
            </a:r>
            <a:endParaRPr lang="en-US" altLang="ja-JP" sz="863" b="1" kern="0" dirty="0">
              <a:solidFill>
                <a:srgbClr val="002060"/>
              </a:solidFill>
              <a:latin typeface="メイリオ"/>
              <a:ea typeface="メイリオ"/>
            </a:endParaRPr>
          </a:p>
          <a:p>
            <a:pPr defTabSz="986912" eaLnBrk="1" hangingPunct="1">
              <a:defRPr/>
            </a:pPr>
            <a:r>
              <a:rPr lang="ja-JP" altLang="en-US" sz="863" b="1" kern="0" dirty="0">
                <a:solidFill>
                  <a:srgbClr val="002060"/>
                </a:solidFill>
                <a:latin typeface="メイリオ"/>
                <a:ea typeface="メイリオ"/>
              </a:rPr>
              <a:t>による大幅な</a:t>
            </a:r>
            <a:r>
              <a:rPr lang="en-US" altLang="ja-JP" sz="863" b="1" kern="0" dirty="0">
                <a:solidFill>
                  <a:srgbClr val="002060"/>
                </a:solidFill>
                <a:latin typeface="メイリオ"/>
                <a:ea typeface="メイリオ"/>
              </a:rPr>
              <a:t>CO2</a:t>
            </a:r>
            <a:r>
              <a:rPr lang="ja-JP" altLang="en-US" sz="863" b="1" kern="0" dirty="0">
                <a:solidFill>
                  <a:srgbClr val="002060"/>
                </a:solidFill>
                <a:latin typeface="メイリオ"/>
                <a:ea typeface="メイリオ"/>
              </a:rPr>
              <a:t>削減の誘導</a:t>
            </a:r>
            <a:endParaRPr lang="en-US" altLang="ja-JP" sz="863" kern="0" dirty="0">
              <a:solidFill>
                <a:srgbClr val="002060"/>
              </a:solidFill>
              <a:latin typeface="メイリオ"/>
              <a:ea typeface="メイリオ"/>
            </a:endParaRPr>
          </a:p>
        </p:txBody>
      </p:sp>
      <p:sp>
        <p:nvSpPr>
          <p:cNvPr id="88" name="テキスト ボックス 1"/>
          <p:cNvSpPr txBox="1">
            <a:spLocks noChangeArrowheads="1"/>
          </p:cNvSpPr>
          <p:nvPr/>
        </p:nvSpPr>
        <p:spPr bwMode="auto">
          <a:xfrm>
            <a:off x="6551814" y="6170818"/>
            <a:ext cx="1783682" cy="35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en-US" altLang="ja-JP" sz="863" b="1" kern="0" dirty="0">
                <a:solidFill>
                  <a:srgbClr val="002060"/>
                </a:solidFill>
                <a:latin typeface="メイリオ"/>
                <a:ea typeface="メイリオ"/>
              </a:rPr>
              <a:t>L2-Tech</a:t>
            </a:r>
            <a:r>
              <a:rPr lang="ja-JP" altLang="en-US" sz="863" b="1" kern="0" dirty="0">
                <a:solidFill>
                  <a:srgbClr val="002060"/>
                </a:solidFill>
                <a:latin typeface="メイリオ"/>
                <a:ea typeface="メイリオ"/>
              </a:rPr>
              <a:t>認証製品</a:t>
            </a:r>
            <a:endParaRPr lang="en-US" altLang="ja-JP" sz="863" b="1" kern="0" dirty="0">
              <a:solidFill>
                <a:srgbClr val="002060"/>
              </a:solidFill>
              <a:latin typeface="メイリオ"/>
              <a:ea typeface="メイリオ"/>
            </a:endParaRPr>
          </a:p>
          <a:p>
            <a:pPr defTabSz="986912" eaLnBrk="1" hangingPunct="1">
              <a:defRPr/>
            </a:pPr>
            <a:r>
              <a:rPr lang="ja-JP" altLang="en-US" sz="863" b="1" kern="0" dirty="0">
                <a:solidFill>
                  <a:srgbClr val="002060"/>
                </a:solidFill>
                <a:latin typeface="メイリオ"/>
                <a:ea typeface="メイリオ"/>
              </a:rPr>
              <a:t>の普及拡大</a:t>
            </a:r>
            <a:endParaRPr lang="en-US" altLang="ja-JP" sz="863" b="1" kern="0" dirty="0">
              <a:solidFill>
                <a:srgbClr val="002060"/>
              </a:solidFill>
              <a:latin typeface="メイリオ"/>
              <a:ea typeface="メイリオ"/>
            </a:endParaRPr>
          </a:p>
        </p:txBody>
      </p:sp>
      <p:sp>
        <p:nvSpPr>
          <p:cNvPr id="89" name="テキスト ボックス 1"/>
          <p:cNvSpPr txBox="1">
            <a:spLocks noChangeArrowheads="1"/>
          </p:cNvSpPr>
          <p:nvPr/>
        </p:nvSpPr>
        <p:spPr bwMode="auto">
          <a:xfrm>
            <a:off x="8186427" y="6146830"/>
            <a:ext cx="1165133" cy="35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863" b="1" kern="0" dirty="0">
                <a:solidFill>
                  <a:srgbClr val="002060"/>
                </a:solidFill>
                <a:latin typeface="メイリオ"/>
                <a:ea typeface="メイリオ"/>
              </a:rPr>
              <a:t>革新的な</a:t>
            </a:r>
            <a:endParaRPr lang="en-US" altLang="ja-JP" sz="863" b="1" kern="0" dirty="0">
              <a:solidFill>
                <a:srgbClr val="002060"/>
              </a:solidFill>
              <a:latin typeface="メイリオ"/>
              <a:ea typeface="メイリオ"/>
            </a:endParaRPr>
          </a:p>
          <a:p>
            <a:pPr defTabSz="986912" eaLnBrk="1" hangingPunct="1">
              <a:defRPr/>
            </a:pPr>
            <a:r>
              <a:rPr lang="ja-JP" altLang="en-US" sz="863" b="1" kern="0" dirty="0">
                <a:solidFill>
                  <a:srgbClr val="002060"/>
                </a:solidFill>
                <a:latin typeface="メイリオ"/>
                <a:ea typeface="メイリオ"/>
              </a:rPr>
              <a:t>低炭素技術の発掘</a:t>
            </a:r>
            <a:endParaRPr lang="en-US" altLang="ja-JP" sz="863" b="1" kern="0" dirty="0">
              <a:solidFill>
                <a:srgbClr val="002060"/>
              </a:solidFill>
              <a:latin typeface="メイリオ"/>
              <a:ea typeface="メイリオ"/>
            </a:endParaRPr>
          </a:p>
        </p:txBody>
      </p:sp>
      <p:sp>
        <p:nvSpPr>
          <p:cNvPr id="66" name="正方形/長方形 65"/>
          <p:cNvSpPr/>
          <p:nvPr/>
        </p:nvSpPr>
        <p:spPr>
          <a:xfrm>
            <a:off x="5318424" y="3391237"/>
            <a:ext cx="960519" cy="324833"/>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511" b="1" kern="0" dirty="0">
                <a:solidFill>
                  <a:sysClr val="window" lastClr="FFFFFF"/>
                </a:solidFill>
                <a:latin typeface="Cambria"/>
                <a:ea typeface="メイリオ"/>
              </a:rPr>
              <a:t>イメージ</a:t>
            </a:r>
          </a:p>
        </p:txBody>
      </p:sp>
      <p:sp>
        <p:nvSpPr>
          <p:cNvPr id="90" name="正方形/長方形 1"/>
          <p:cNvSpPr>
            <a:spLocks noChangeArrowheads="1"/>
          </p:cNvSpPr>
          <p:nvPr/>
        </p:nvSpPr>
        <p:spPr bwMode="auto">
          <a:xfrm>
            <a:off x="5302996" y="1059631"/>
            <a:ext cx="5345906" cy="208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just" defTabSz="986912" eaLnBrk="1" hangingPunct="1">
              <a:spcBef>
                <a:spcPct val="0"/>
              </a:spcBef>
              <a:buNone/>
              <a:defRPr/>
            </a:pPr>
            <a:r>
              <a:rPr lang="en-US" altLang="ja-JP" sz="1295" b="1" kern="0" dirty="0">
                <a:solidFill>
                  <a:prstClr val="black"/>
                </a:solidFill>
                <a:latin typeface="メイリオ"/>
                <a:ea typeface="メイリオ"/>
              </a:rPr>
              <a:t>L2-Tech</a:t>
            </a:r>
            <a:r>
              <a:rPr lang="ja-JP" altLang="en-US" sz="1295" b="1" kern="0" dirty="0">
                <a:solidFill>
                  <a:prstClr val="black"/>
                </a:solidFill>
                <a:latin typeface="メイリオ"/>
                <a:ea typeface="メイリオ"/>
              </a:rPr>
              <a:t>リストの更新・拡充・情報発信</a:t>
            </a:r>
            <a:endParaRPr lang="en-US" altLang="ja-JP" sz="1295" b="1" kern="0" dirty="0">
              <a:solidFill>
                <a:prstClr val="black"/>
              </a:solidFill>
              <a:latin typeface="メイリオ"/>
              <a:ea typeface="メイリオ"/>
            </a:endParaRPr>
          </a:p>
          <a:p>
            <a:pPr algn="just" defTabSz="986912" eaLnBrk="1" hangingPunct="1">
              <a:spcBef>
                <a:spcPct val="0"/>
              </a:spcBef>
              <a:buNone/>
              <a:tabLst>
                <a:tab pos="2325069" algn="r"/>
                <a:tab pos="4549048" algn="r"/>
              </a:tabLst>
              <a:defRPr/>
            </a:pPr>
            <a:r>
              <a:rPr lang="ja-JP" altLang="en-US" sz="1295" kern="0" dirty="0">
                <a:solidFill>
                  <a:prstClr val="black"/>
                </a:solidFill>
                <a:latin typeface="メイリオ"/>
                <a:ea typeface="メイリオ"/>
              </a:rPr>
              <a:t>　</a:t>
            </a:r>
            <a:r>
              <a:rPr lang="en-US" altLang="ja-JP" sz="1295" kern="0" dirty="0">
                <a:solidFill>
                  <a:prstClr val="black"/>
                </a:solidFill>
                <a:latin typeface="メイリオ"/>
                <a:ea typeface="メイリオ"/>
              </a:rPr>
              <a:t>2018</a:t>
            </a:r>
            <a:r>
              <a:rPr lang="ja-JP" altLang="en-US" sz="1295" kern="0" dirty="0">
                <a:solidFill>
                  <a:prstClr val="black"/>
                </a:solidFill>
                <a:latin typeface="メイリオ"/>
                <a:ea typeface="メイリオ"/>
              </a:rPr>
              <a:t>年度までに策定された対象技術のリストを更新するとともに、エネルギー消費効率以外の機能であって、</a:t>
            </a:r>
            <a:r>
              <a:rPr lang="en-US" altLang="ja-JP" sz="1295" kern="0" dirty="0">
                <a:solidFill>
                  <a:prstClr val="black"/>
                </a:solidFill>
                <a:latin typeface="メイリオ"/>
              </a:rPr>
              <a:t>CO2</a:t>
            </a:r>
            <a:r>
              <a:rPr lang="ja-JP" altLang="en-US" sz="1295" kern="0" dirty="0">
                <a:solidFill>
                  <a:prstClr val="black"/>
                </a:solidFill>
                <a:latin typeface="メイリオ"/>
                <a:ea typeface="メイリオ"/>
              </a:rPr>
              <a:t>削減につながるもの（</a:t>
            </a:r>
            <a:r>
              <a:rPr lang="en-US" altLang="ja-JP" sz="1295" kern="0" dirty="0">
                <a:solidFill>
                  <a:prstClr val="black"/>
                </a:solidFill>
                <a:latin typeface="メイリオ"/>
                <a:ea typeface="メイリオ"/>
              </a:rPr>
              <a:t>NEB</a:t>
            </a:r>
            <a:r>
              <a:rPr lang="ja-JP" altLang="en-US" sz="1295" kern="0" dirty="0">
                <a:solidFill>
                  <a:prstClr val="black"/>
                </a:solidFill>
                <a:latin typeface="メイリオ"/>
                <a:ea typeface="メイリオ"/>
              </a:rPr>
              <a:t>：</a:t>
            </a:r>
            <a:r>
              <a:rPr lang="en-US" altLang="ja-JP" sz="1295" kern="0" dirty="0">
                <a:solidFill>
                  <a:prstClr val="black"/>
                </a:solidFill>
                <a:latin typeface="メイリオ"/>
                <a:ea typeface="メイリオ"/>
              </a:rPr>
              <a:t>Non Energy Benefit､</a:t>
            </a:r>
            <a:r>
              <a:rPr lang="ja-JP" altLang="en-US" sz="1295" kern="0" dirty="0">
                <a:solidFill>
                  <a:prstClr val="black"/>
                </a:solidFill>
                <a:latin typeface="メイリオ"/>
                <a:ea typeface="メイリオ"/>
              </a:rPr>
              <a:t>耐久性等）も合わせた総合的な評価を実施する。</a:t>
            </a:r>
            <a:endParaRPr lang="en-US" altLang="ja-JP" sz="1295" kern="0" dirty="0">
              <a:solidFill>
                <a:prstClr val="black"/>
              </a:solidFill>
              <a:latin typeface="メイリオ"/>
              <a:ea typeface="メイリオ"/>
            </a:endParaRPr>
          </a:p>
          <a:p>
            <a:pPr algn="just" defTabSz="986912" eaLnBrk="1" hangingPunct="1">
              <a:spcBef>
                <a:spcPct val="0"/>
              </a:spcBef>
              <a:buNone/>
              <a:tabLst>
                <a:tab pos="4355434" algn="r"/>
              </a:tabLst>
              <a:defRPr/>
            </a:pPr>
            <a:r>
              <a:rPr lang="ja-JP" altLang="en-US" sz="1295" kern="0" dirty="0">
                <a:solidFill>
                  <a:prstClr val="black"/>
                </a:solidFill>
                <a:latin typeface="メイリオ"/>
                <a:ea typeface="メイリオ"/>
              </a:rPr>
              <a:t>　</a:t>
            </a:r>
            <a:r>
              <a:rPr lang="en-US" altLang="ja-JP" sz="1295" kern="0" dirty="0">
                <a:solidFill>
                  <a:prstClr val="black"/>
                </a:solidFill>
                <a:latin typeface="メイリオ"/>
                <a:ea typeface="メイリオ"/>
              </a:rPr>
              <a:t>L2-Tech</a:t>
            </a:r>
            <a:r>
              <a:rPr lang="ja-JP" altLang="en-US" sz="1295" kern="0" dirty="0">
                <a:solidFill>
                  <a:prstClr val="black"/>
                </a:solidFill>
                <a:latin typeface="メイリオ"/>
                <a:ea typeface="メイリオ"/>
              </a:rPr>
              <a:t>情報プラットフォームを活用し、最新技術情報が自主的に集まる仕組みの構築を通じて、</a:t>
            </a:r>
            <a:r>
              <a:rPr lang="en-US" altLang="ja-JP" sz="1295" kern="0" dirty="0">
                <a:solidFill>
                  <a:prstClr val="black"/>
                </a:solidFill>
                <a:latin typeface="メイリオ"/>
                <a:ea typeface="メイリオ"/>
              </a:rPr>
              <a:t>2050</a:t>
            </a:r>
            <a:r>
              <a:rPr lang="ja-JP" altLang="en-US" sz="1295" kern="0" dirty="0">
                <a:solidFill>
                  <a:prstClr val="black"/>
                </a:solidFill>
                <a:latin typeface="メイリオ"/>
                <a:ea typeface="メイリオ"/>
              </a:rPr>
              <a:t>年</a:t>
            </a:r>
            <a:r>
              <a:rPr lang="en-US" altLang="ja-JP" sz="1295" kern="0" dirty="0">
                <a:solidFill>
                  <a:prstClr val="black"/>
                </a:solidFill>
                <a:latin typeface="メイリオ"/>
                <a:ea typeface="メイリオ"/>
              </a:rPr>
              <a:t>80</a:t>
            </a:r>
            <a:r>
              <a:rPr lang="ja-JP" altLang="en-US" sz="1295" kern="0" dirty="0">
                <a:solidFill>
                  <a:prstClr val="black"/>
                </a:solidFill>
                <a:latin typeface="メイリオ"/>
                <a:ea typeface="メイリオ"/>
              </a:rPr>
              <a:t>％削減に寄与する技術（新たな要素技術や組み合わせ）情報や優良事例など集積し、効果的な情報発信を行うことで、</a:t>
            </a:r>
            <a:r>
              <a:rPr lang="en-US" altLang="ja-JP" sz="1295" kern="0" dirty="0">
                <a:solidFill>
                  <a:prstClr val="black"/>
                </a:solidFill>
                <a:latin typeface="メイリオ"/>
                <a:ea typeface="メイリオ"/>
              </a:rPr>
              <a:t>2030</a:t>
            </a:r>
            <a:r>
              <a:rPr lang="ja-JP" altLang="en-US" sz="1295" kern="0" dirty="0">
                <a:solidFill>
                  <a:prstClr val="black"/>
                </a:solidFill>
                <a:latin typeface="メイリオ"/>
                <a:ea typeface="メイリオ"/>
              </a:rPr>
              <a:t>年度</a:t>
            </a:r>
            <a:r>
              <a:rPr lang="en-US" altLang="ja-JP" sz="1295" kern="0" dirty="0">
                <a:solidFill>
                  <a:prstClr val="black"/>
                </a:solidFill>
                <a:latin typeface="メイリオ"/>
                <a:ea typeface="メイリオ"/>
              </a:rPr>
              <a:t>26</a:t>
            </a:r>
            <a:r>
              <a:rPr lang="ja-JP" altLang="en-US" sz="1295" kern="0" dirty="0">
                <a:solidFill>
                  <a:prstClr val="black"/>
                </a:solidFill>
                <a:latin typeface="メイリオ"/>
                <a:ea typeface="メイリオ"/>
              </a:rPr>
              <a:t>％、</a:t>
            </a:r>
            <a:r>
              <a:rPr lang="en-US" altLang="ja-JP" sz="1295" kern="0" dirty="0">
                <a:solidFill>
                  <a:prstClr val="black"/>
                </a:solidFill>
                <a:latin typeface="メイリオ"/>
                <a:ea typeface="メイリオ"/>
              </a:rPr>
              <a:t>2050</a:t>
            </a:r>
            <a:r>
              <a:rPr lang="ja-JP" altLang="en-US" sz="1295" kern="0" dirty="0">
                <a:solidFill>
                  <a:prstClr val="black"/>
                </a:solidFill>
                <a:latin typeface="メイリオ"/>
                <a:ea typeface="メイリオ"/>
              </a:rPr>
              <a:t>年</a:t>
            </a:r>
            <a:r>
              <a:rPr lang="en-US" altLang="ja-JP" sz="1295" kern="0" dirty="0">
                <a:solidFill>
                  <a:prstClr val="black"/>
                </a:solidFill>
                <a:latin typeface="メイリオ"/>
                <a:ea typeface="メイリオ"/>
              </a:rPr>
              <a:t>80</a:t>
            </a:r>
            <a:r>
              <a:rPr lang="ja-JP" altLang="en-US" sz="1295" kern="0" dirty="0">
                <a:solidFill>
                  <a:prstClr val="black"/>
                </a:solidFill>
                <a:latin typeface="メイリオ"/>
                <a:ea typeface="メイリオ"/>
              </a:rPr>
              <a:t>％削減の実現に向けた省内の各種補助事業等での効果的な普及を図る。</a:t>
            </a:r>
            <a:endParaRPr lang="en-US" altLang="ja-JP" sz="1295" kern="0" dirty="0">
              <a:solidFill>
                <a:prstClr val="black"/>
              </a:solidFill>
              <a:latin typeface="メイリオ"/>
              <a:ea typeface="メイリオ"/>
            </a:endParaRPr>
          </a:p>
        </p:txBody>
      </p:sp>
      <p:sp>
        <p:nvSpPr>
          <p:cNvPr id="91" name="テキスト ボックス 90"/>
          <p:cNvSpPr txBox="1"/>
          <p:nvPr/>
        </p:nvSpPr>
        <p:spPr>
          <a:xfrm>
            <a:off x="30841" y="5826344"/>
            <a:ext cx="5285937" cy="810478"/>
          </a:xfrm>
          <a:prstGeom prst="rect">
            <a:avLst/>
          </a:prstGeom>
          <a:noFill/>
        </p:spPr>
        <p:txBody>
          <a:bodyPr>
            <a:spAutoFit/>
          </a:bodyPr>
          <a:lstStyle/>
          <a:p>
            <a:pPr marL="185046" indent="-185046" algn="just" defTabSz="986912">
              <a:lnSpc>
                <a:spcPts val="1425"/>
              </a:lnSpc>
              <a:buClr>
                <a:srgbClr val="DEDEDE">
                  <a:lumMod val="50000"/>
                </a:srgbClr>
              </a:buClr>
              <a:buFont typeface="Wingdings" panose="05000000000000000000" pitchFamily="2" charset="2"/>
              <a:buChar char="l"/>
              <a:defRPr/>
            </a:pPr>
            <a:r>
              <a:rPr kumimoji="0" lang="en-US" altLang="ja-JP" sz="1295" kern="0" dirty="0">
                <a:solidFill>
                  <a:sysClr val="windowText" lastClr="000000"/>
                </a:solidFill>
                <a:latin typeface="メイリオ"/>
                <a:ea typeface="メイリオ"/>
                <a:cs typeface="メイリオ" pitchFamily="50" charset="-128"/>
              </a:rPr>
              <a:t>L2-Tech</a:t>
            </a:r>
            <a:r>
              <a:rPr kumimoji="0" lang="ja-JP" altLang="en-US" sz="1295" kern="0" dirty="0">
                <a:solidFill>
                  <a:prstClr val="black"/>
                </a:solidFill>
                <a:latin typeface="Cambria"/>
                <a:ea typeface="メイリオ"/>
                <a:cs typeface="メイリオ" pitchFamily="50" charset="-128"/>
              </a:rPr>
              <a:t>に関する体系的な情報を整備・発信し、メーカー・ユーザー双方が</a:t>
            </a:r>
            <a:r>
              <a:rPr kumimoji="0" lang="en-US" altLang="ja-JP" sz="1295" kern="0" dirty="0">
                <a:solidFill>
                  <a:sysClr val="windowText" lastClr="000000"/>
                </a:solidFill>
                <a:latin typeface="メイリオ"/>
                <a:ea typeface="メイリオ"/>
                <a:cs typeface="メイリオ" pitchFamily="50" charset="-128"/>
              </a:rPr>
              <a:t>L2-Tech</a:t>
            </a:r>
            <a:r>
              <a:rPr kumimoji="0" lang="ja-JP" altLang="en-US" sz="1295" kern="0" dirty="0">
                <a:solidFill>
                  <a:prstClr val="black"/>
                </a:solidFill>
                <a:latin typeface="Cambria"/>
                <a:ea typeface="メイリオ"/>
                <a:cs typeface="メイリオ" pitchFamily="50" charset="-128"/>
              </a:rPr>
              <a:t>情報を利活用しやすい体制を構築。</a:t>
            </a:r>
          </a:p>
          <a:p>
            <a:pPr marL="185046" indent="-185046" algn="just" defTabSz="986912">
              <a:lnSpc>
                <a:spcPts val="1425"/>
              </a:lnSpc>
              <a:buClr>
                <a:srgbClr val="DEDEDE">
                  <a:lumMod val="50000"/>
                </a:srgbClr>
              </a:buClr>
              <a:buFont typeface="Wingdings" panose="05000000000000000000" pitchFamily="2" charset="2"/>
              <a:buChar char="l"/>
              <a:defRPr/>
            </a:pPr>
            <a:r>
              <a:rPr kumimoji="0" lang="ja-JP" altLang="en-US" sz="1295" kern="0" dirty="0">
                <a:solidFill>
                  <a:prstClr val="black"/>
                </a:solidFill>
                <a:latin typeface="Cambria"/>
                <a:ea typeface="メイリオ"/>
                <a:cs typeface="メイリオ" pitchFamily="50" charset="-128"/>
              </a:rPr>
              <a:t>自発的な</a:t>
            </a:r>
            <a:r>
              <a:rPr kumimoji="0" lang="en-US" altLang="ja-JP" sz="1295" kern="0" dirty="0">
                <a:solidFill>
                  <a:sysClr val="windowText" lastClr="000000"/>
                </a:solidFill>
                <a:latin typeface="メイリオ"/>
                <a:ea typeface="メイリオ"/>
                <a:cs typeface="メイリオ" pitchFamily="50" charset="-128"/>
              </a:rPr>
              <a:t>L2-Tech</a:t>
            </a:r>
            <a:r>
              <a:rPr kumimoji="0" lang="ja-JP" altLang="en-US" sz="1295" kern="0" dirty="0">
                <a:solidFill>
                  <a:prstClr val="black"/>
                </a:solidFill>
                <a:latin typeface="Cambria"/>
                <a:ea typeface="メイリオ"/>
                <a:cs typeface="メイリオ" pitchFamily="50" charset="-128"/>
              </a:rPr>
              <a:t>導入を誘導し、</a:t>
            </a:r>
            <a:r>
              <a:rPr kumimoji="0" lang="en-US" altLang="ja-JP" sz="1295" kern="0" dirty="0">
                <a:solidFill>
                  <a:sysClr val="windowText" lastClr="000000"/>
                </a:solidFill>
                <a:latin typeface="メイリオ"/>
                <a:ea typeface="メイリオ"/>
                <a:cs typeface="メイリオ" pitchFamily="50" charset="-128"/>
              </a:rPr>
              <a:t>CO2</a:t>
            </a:r>
            <a:r>
              <a:rPr kumimoji="0" lang="ja-JP" altLang="en-US" sz="1295" kern="0" dirty="0">
                <a:solidFill>
                  <a:prstClr val="black"/>
                </a:solidFill>
                <a:latin typeface="Cambria"/>
                <a:ea typeface="メイリオ"/>
                <a:cs typeface="メイリオ" pitchFamily="50" charset="-128"/>
              </a:rPr>
              <a:t>排出量の大幅削減及び脱炭素社会を実現。</a:t>
            </a:r>
            <a:endParaRPr kumimoji="0" lang="ja-JP" altLang="en-US" sz="1295" kern="0" dirty="0">
              <a:solidFill>
                <a:prstClr val="black"/>
              </a:solidFill>
              <a:latin typeface="Cambria"/>
              <a:ea typeface="メイリオ"/>
            </a:endParaRPr>
          </a:p>
        </p:txBody>
      </p:sp>
      <p:sp>
        <p:nvSpPr>
          <p:cNvPr id="92" name="正方形/長方形 91"/>
          <p:cNvSpPr/>
          <p:nvPr/>
        </p:nvSpPr>
        <p:spPr>
          <a:xfrm>
            <a:off x="20561" y="6946258"/>
            <a:ext cx="4536143" cy="5637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marL="233129" indent="-233129" defTabSz="986912">
              <a:buClr>
                <a:prstClr val="black">
                  <a:lumMod val="65000"/>
                  <a:lumOff val="35000"/>
                </a:prstClr>
              </a:buClr>
              <a:buFont typeface="Wingdings" panose="05000000000000000000" pitchFamily="2" charset="2"/>
              <a:buChar char="l"/>
              <a:defRPr/>
            </a:pPr>
            <a:r>
              <a:rPr kumimoji="0" lang="ja-JP" altLang="en-US" sz="1403" kern="0" dirty="0">
                <a:solidFill>
                  <a:sysClr val="windowText" lastClr="000000"/>
                </a:solidFill>
                <a:latin typeface="Cambria"/>
                <a:ea typeface="メイリオ"/>
              </a:rPr>
              <a:t>委託対象：民間団体等</a:t>
            </a:r>
            <a:endParaRPr kumimoji="0" lang="en-US" altLang="ja-JP" sz="1403" kern="0" dirty="0">
              <a:solidFill>
                <a:sysClr val="windowText" lastClr="000000"/>
              </a:solidFill>
              <a:latin typeface="Cambria"/>
              <a:ea typeface="メイリオ"/>
            </a:endParaRPr>
          </a:p>
          <a:p>
            <a:pPr marL="233129" indent="-233129" defTabSz="986912">
              <a:buClr>
                <a:prstClr val="black">
                  <a:lumMod val="65000"/>
                  <a:lumOff val="35000"/>
                </a:prstClr>
              </a:buClr>
              <a:buFont typeface="Wingdings" panose="05000000000000000000" pitchFamily="2" charset="2"/>
              <a:buChar char="l"/>
              <a:defRPr/>
            </a:pPr>
            <a:r>
              <a:rPr kumimoji="0" lang="ja-JP" altLang="en-US" sz="1403" kern="0" dirty="0">
                <a:solidFill>
                  <a:sysClr val="windowText" lastClr="000000"/>
                </a:solidFill>
                <a:latin typeface="Cambria"/>
                <a:ea typeface="メイリオ"/>
              </a:rPr>
              <a:t>実施期間：平成</a:t>
            </a:r>
            <a:r>
              <a:rPr kumimoji="0" lang="en-US" altLang="ja-JP" sz="1403" kern="0" dirty="0">
                <a:solidFill>
                  <a:sysClr val="windowText" lastClr="000000"/>
                </a:solidFill>
                <a:latin typeface="Cambria"/>
                <a:ea typeface="メイリオ"/>
              </a:rPr>
              <a:t>27</a:t>
            </a:r>
            <a:r>
              <a:rPr kumimoji="0" lang="ja-JP" altLang="en-US" sz="1403" kern="0" dirty="0">
                <a:solidFill>
                  <a:sysClr val="windowText" lastClr="000000"/>
                </a:solidFill>
                <a:latin typeface="Cambria"/>
                <a:ea typeface="メイリオ"/>
              </a:rPr>
              <a:t>年度～</a:t>
            </a:r>
            <a:r>
              <a:rPr kumimoji="0" lang="en-US" altLang="ja-JP" sz="1403" kern="0" dirty="0">
                <a:solidFill>
                  <a:sysClr val="windowText" lastClr="000000"/>
                </a:solidFill>
                <a:latin typeface="Cambria"/>
                <a:ea typeface="メイリオ"/>
              </a:rPr>
              <a:t>31</a:t>
            </a:r>
            <a:r>
              <a:rPr kumimoji="0" lang="ja-JP" altLang="en-US" sz="1403" kern="0" dirty="0">
                <a:solidFill>
                  <a:sysClr val="windowText" lastClr="000000"/>
                </a:solidFill>
                <a:latin typeface="Cambria"/>
                <a:ea typeface="メイリオ"/>
              </a:rPr>
              <a:t>年度（</a:t>
            </a:r>
            <a:r>
              <a:rPr kumimoji="0" lang="en-US" altLang="ja-JP" sz="1403" kern="0" dirty="0">
                <a:solidFill>
                  <a:sysClr val="windowText" lastClr="000000"/>
                </a:solidFill>
                <a:latin typeface="Cambria"/>
                <a:ea typeface="メイリオ"/>
              </a:rPr>
              <a:t>2019</a:t>
            </a:r>
            <a:r>
              <a:rPr kumimoji="0" lang="ja-JP" altLang="en-US" sz="1403" kern="0" dirty="0">
                <a:solidFill>
                  <a:sysClr val="windowText" lastClr="000000"/>
                </a:solidFill>
                <a:latin typeface="Cambria"/>
                <a:ea typeface="メイリオ"/>
              </a:rPr>
              <a:t>年度）</a:t>
            </a:r>
            <a:endParaRPr kumimoji="0" lang="en-US" altLang="ja-JP" sz="1403" kern="0" dirty="0">
              <a:solidFill>
                <a:srgbClr val="FF0000"/>
              </a:solidFill>
              <a:latin typeface="Cambria"/>
              <a:ea typeface="メイリオ"/>
            </a:endParaRPr>
          </a:p>
          <a:p>
            <a:pPr defTabSz="986912">
              <a:buClr>
                <a:srgbClr val="EEECE1">
                  <a:lumMod val="50000"/>
                </a:srgbClr>
              </a:buClr>
              <a:defRPr/>
            </a:pPr>
            <a:endParaRPr kumimoji="0" lang="en-US" altLang="ja-JP" sz="1295" kern="0" dirty="0">
              <a:solidFill>
                <a:srgbClr val="FF0000"/>
              </a:solidFill>
              <a:latin typeface="Cambria"/>
              <a:ea typeface="メイリオ"/>
            </a:endParaRPr>
          </a:p>
        </p:txBody>
      </p:sp>
      <p:sp>
        <p:nvSpPr>
          <p:cNvPr id="93" name="テキスト ボックス 92"/>
          <p:cNvSpPr txBox="1"/>
          <p:nvPr/>
        </p:nvSpPr>
        <p:spPr>
          <a:xfrm>
            <a:off x="55858" y="5483477"/>
            <a:ext cx="1542410"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kumimoji="0" lang="ja-JP" altLang="en-US" sz="1511" kern="0" dirty="0">
                <a:solidFill>
                  <a:sysClr val="windowText" lastClr="000000"/>
                </a:solidFill>
                <a:latin typeface="Cambria"/>
                <a:ea typeface="メイリオ"/>
              </a:rPr>
              <a:t>期待される効果</a:t>
            </a:r>
          </a:p>
        </p:txBody>
      </p:sp>
      <p:sp>
        <p:nvSpPr>
          <p:cNvPr id="94" name="テキスト ボックス 19"/>
          <p:cNvSpPr txBox="1">
            <a:spLocks noChangeArrowheads="1"/>
          </p:cNvSpPr>
          <p:nvPr/>
        </p:nvSpPr>
        <p:spPr bwMode="auto">
          <a:xfrm>
            <a:off x="-5141" y="1300650"/>
            <a:ext cx="5261949" cy="419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spAutoFit/>
          </a:bodyPr>
          <a:lstStyle>
            <a:lvl1pPr marL="285750" indent="-285750"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marL="308410" indent="-308410" algn="just" defTabSz="986912" eaLnBrk="1" hangingPunct="1">
              <a:lnSpc>
                <a:spcPts val="1619"/>
              </a:lnSpc>
              <a:spcBef>
                <a:spcPct val="0"/>
              </a:spcBef>
              <a:buClr>
                <a:srgbClr val="6F6F6F"/>
              </a:buClr>
              <a:buFont typeface="Wingdings" pitchFamily="2" charset="2"/>
              <a:buChar char="l"/>
              <a:tabLst>
                <a:tab pos="5513685" algn="r"/>
              </a:tabLst>
              <a:defRPr/>
            </a:pPr>
            <a:r>
              <a:rPr lang="ja-JP" altLang="en-US" sz="1295" kern="0" dirty="0">
                <a:solidFill>
                  <a:prstClr val="black"/>
                </a:solidFill>
                <a:latin typeface="メイリオ"/>
                <a:ea typeface="メイリオ"/>
              </a:rPr>
              <a:t>我が国は、</a:t>
            </a:r>
            <a:r>
              <a:rPr lang="en-US" altLang="ja-JP" sz="1295" kern="0" dirty="0">
                <a:solidFill>
                  <a:prstClr val="black"/>
                </a:solidFill>
                <a:latin typeface="メイリオ"/>
                <a:ea typeface="メイリオ"/>
              </a:rPr>
              <a:t>2030</a:t>
            </a:r>
            <a:r>
              <a:rPr lang="ja-JP" altLang="en-US" sz="1295" kern="0" dirty="0">
                <a:solidFill>
                  <a:prstClr val="black"/>
                </a:solidFill>
                <a:latin typeface="メイリオ"/>
                <a:ea typeface="メイリオ"/>
              </a:rPr>
              <a:t>年度までに温室効果ガス排出量を</a:t>
            </a:r>
            <a:r>
              <a:rPr lang="en-US" altLang="ja-JP" sz="1295" kern="0" dirty="0">
                <a:solidFill>
                  <a:prstClr val="black"/>
                </a:solidFill>
                <a:latin typeface="メイリオ"/>
                <a:ea typeface="メイリオ"/>
              </a:rPr>
              <a:t>26</a:t>
            </a:r>
            <a:r>
              <a:rPr lang="ja-JP" altLang="en-US" sz="1295" kern="0" dirty="0">
                <a:solidFill>
                  <a:prstClr val="black"/>
                </a:solidFill>
                <a:latin typeface="メイリオ"/>
                <a:ea typeface="メイリオ"/>
              </a:rPr>
              <a:t>％削減するとのパリ協定の目標達成、また、</a:t>
            </a:r>
            <a:r>
              <a:rPr lang="en-US" altLang="ja-JP" sz="1295" kern="0" dirty="0">
                <a:solidFill>
                  <a:prstClr val="black"/>
                </a:solidFill>
                <a:latin typeface="メイリオ"/>
                <a:ea typeface="メイリオ"/>
              </a:rPr>
              <a:t>2050</a:t>
            </a:r>
            <a:r>
              <a:rPr lang="ja-JP" altLang="en-US" sz="1295" kern="0" dirty="0">
                <a:solidFill>
                  <a:prstClr val="black"/>
                </a:solidFill>
                <a:latin typeface="メイリオ"/>
                <a:ea typeface="メイリオ"/>
              </a:rPr>
              <a:t>年</a:t>
            </a:r>
            <a:r>
              <a:rPr lang="en-US" altLang="ja-JP" sz="1295" kern="0" dirty="0">
                <a:solidFill>
                  <a:prstClr val="black"/>
                </a:solidFill>
                <a:latin typeface="メイリオ"/>
                <a:ea typeface="メイリオ"/>
              </a:rPr>
              <a:t>80</a:t>
            </a:r>
            <a:r>
              <a:rPr lang="ja-JP" altLang="en-US" sz="1295" kern="0" dirty="0">
                <a:solidFill>
                  <a:prstClr val="black"/>
                </a:solidFill>
                <a:latin typeface="メイリオ"/>
                <a:ea typeface="メイリオ"/>
              </a:rPr>
              <a:t>％削減の長期目標の実現に向けて具体的な対策を講じて行く必要がある。また、</a:t>
            </a:r>
            <a:r>
              <a:rPr lang="en-US" altLang="ja-JP" sz="1295" kern="0" dirty="0">
                <a:solidFill>
                  <a:prstClr val="black"/>
                </a:solidFill>
                <a:latin typeface="メイリオ"/>
                <a:ea typeface="メイリオ"/>
              </a:rPr>
              <a:t>COP22</a:t>
            </a:r>
            <a:r>
              <a:rPr lang="ja-JP" altLang="en-US" sz="1295" kern="0" dirty="0">
                <a:solidFill>
                  <a:prstClr val="black"/>
                </a:solidFill>
                <a:latin typeface="メイリオ"/>
                <a:ea typeface="メイリオ"/>
              </a:rPr>
              <a:t>を踏まえて国内対策について「先進的な低炭素技術の発掘・選定・発信」を強化することとしている。</a:t>
            </a:r>
            <a:endParaRPr lang="en-US" altLang="ja-JP" sz="1295" kern="0" dirty="0">
              <a:solidFill>
                <a:prstClr val="black"/>
              </a:solidFill>
              <a:latin typeface="メイリオ"/>
              <a:ea typeface="メイリオ"/>
            </a:endParaRPr>
          </a:p>
          <a:p>
            <a:pPr marL="308410" indent="-308410" algn="just" defTabSz="986912" eaLnBrk="1" hangingPunct="1">
              <a:lnSpc>
                <a:spcPts val="1619"/>
              </a:lnSpc>
              <a:spcBef>
                <a:spcPct val="0"/>
              </a:spcBef>
              <a:buClr>
                <a:srgbClr val="6F6F6F"/>
              </a:buClr>
              <a:buFont typeface="Wingdings" pitchFamily="2" charset="2"/>
              <a:buChar char="l"/>
              <a:tabLst>
                <a:tab pos="5037363" algn="ctr"/>
              </a:tabLst>
              <a:defRPr/>
            </a:pPr>
            <a:r>
              <a:rPr lang="ja-JP" altLang="en-US" sz="1295" kern="0" dirty="0">
                <a:solidFill>
                  <a:prstClr val="black"/>
                </a:solidFill>
                <a:latin typeface="メイリオ"/>
                <a:ea typeface="メイリオ"/>
              </a:rPr>
              <a:t>短期的対策としては、エネルギー効率が極めて高く、</a:t>
            </a:r>
            <a:r>
              <a:rPr lang="en-US" altLang="ja-JP" sz="1295" kern="0" dirty="0">
                <a:solidFill>
                  <a:prstClr val="black"/>
                </a:solidFill>
                <a:latin typeface="メイリオ"/>
                <a:ea typeface="メイリオ"/>
              </a:rPr>
              <a:t>CO2</a:t>
            </a:r>
            <a:r>
              <a:rPr lang="ja-JP" altLang="en-US" sz="1295" kern="0" dirty="0">
                <a:solidFill>
                  <a:prstClr val="black"/>
                </a:solidFill>
                <a:latin typeface="メイリオ"/>
                <a:ea typeface="メイリオ"/>
              </a:rPr>
              <a:t>削減に最大の効果をもたらす先導的な低炭素技術を「</a:t>
            </a:r>
            <a:r>
              <a:rPr lang="en-US" altLang="ja-JP" sz="1295" kern="0" dirty="0">
                <a:solidFill>
                  <a:prstClr val="black"/>
                </a:solidFill>
                <a:latin typeface="メイリオ"/>
                <a:ea typeface="メイリオ"/>
              </a:rPr>
              <a:t>L2-Tech</a:t>
            </a:r>
            <a:r>
              <a:rPr lang="ja-JP" altLang="en-US" sz="1295" kern="0" dirty="0">
                <a:solidFill>
                  <a:prstClr val="black"/>
                </a:solidFill>
                <a:latin typeface="メイリオ"/>
                <a:ea typeface="メイリオ"/>
              </a:rPr>
              <a:t>」と位置付け、地球温暖化対策計画の部門別に重要となる技術を体系化・リスト化し、情報発信を通じた普及の推進、環境</a:t>
            </a:r>
            <a:r>
              <a:rPr lang="ja-JP" altLang="en-US" sz="1295" kern="0" dirty="0">
                <a:solidFill>
                  <a:prstClr val="black"/>
                </a:solidFill>
                <a:latin typeface="メイリオ"/>
              </a:rPr>
              <a:t>省内の補助事業で</a:t>
            </a:r>
            <a:r>
              <a:rPr lang="en-US" altLang="ja-JP" sz="1295" kern="0" dirty="0">
                <a:solidFill>
                  <a:prstClr val="black"/>
                </a:solidFill>
                <a:latin typeface="メイリオ"/>
              </a:rPr>
              <a:t>L2-Tech</a:t>
            </a:r>
            <a:r>
              <a:rPr lang="ja-JP" altLang="en-US" sz="1295" kern="0" dirty="0">
                <a:solidFill>
                  <a:prstClr val="black"/>
                </a:solidFill>
                <a:latin typeface="メイリオ"/>
              </a:rPr>
              <a:t>認証製品の推奨を実施している。</a:t>
            </a:r>
            <a:endParaRPr lang="en-US" altLang="ja-JP" sz="1295" kern="0" dirty="0">
              <a:solidFill>
                <a:prstClr val="black"/>
              </a:solidFill>
              <a:latin typeface="メイリオ"/>
              <a:ea typeface="メイリオ"/>
            </a:endParaRPr>
          </a:p>
          <a:p>
            <a:pPr marL="308410" indent="-308410" algn="just" defTabSz="986912" eaLnBrk="1" hangingPunct="1">
              <a:lnSpc>
                <a:spcPts val="1619"/>
              </a:lnSpc>
              <a:spcBef>
                <a:spcPct val="0"/>
              </a:spcBef>
              <a:buClr>
                <a:srgbClr val="6F6F6F"/>
              </a:buClr>
              <a:buFont typeface="Wingdings" pitchFamily="2" charset="2"/>
              <a:buChar char="l"/>
              <a:defRPr/>
            </a:pPr>
            <a:r>
              <a:rPr lang="ja-JP" altLang="en-US" sz="1295" kern="0" dirty="0">
                <a:solidFill>
                  <a:prstClr val="black"/>
                </a:solidFill>
                <a:latin typeface="メイリオ"/>
                <a:ea typeface="メイリオ"/>
              </a:rPr>
              <a:t>中長期的対策として、経済成長と</a:t>
            </a:r>
            <a:r>
              <a:rPr lang="en-US" altLang="ja-JP" sz="1295" kern="0" dirty="0">
                <a:solidFill>
                  <a:prstClr val="black"/>
                </a:solidFill>
                <a:latin typeface="メイリオ"/>
                <a:ea typeface="メイリオ"/>
              </a:rPr>
              <a:t>CO2</a:t>
            </a:r>
            <a:r>
              <a:rPr lang="ja-JP" altLang="en-US" sz="1295" kern="0" dirty="0">
                <a:solidFill>
                  <a:prstClr val="black"/>
                </a:solidFill>
                <a:latin typeface="メイリオ"/>
                <a:ea typeface="メイリオ"/>
              </a:rPr>
              <a:t>削減に寄与する革新的技術の早期社会実装による低炭素技術イノベーションを牽引していく必要があり、</a:t>
            </a:r>
            <a:r>
              <a:rPr lang="en-US" altLang="ja-JP" sz="1295" kern="0" dirty="0">
                <a:solidFill>
                  <a:prstClr val="black"/>
                </a:solidFill>
                <a:latin typeface="メイリオ"/>
                <a:ea typeface="メイリオ"/>
              </a:rPr>
              <a:t>2050</a:t>
            </a:r>
            <a:r>
              <a:rPr lang="ja-JP" altLang="en-US" sz="1295" kern="0" dirty="0">
                <a:solidFill>
                  <a:prstClr val="black"/>
                </a:solidFill>
                <a:latin typeface="メイリオ"/>
                <a:ea typeface="メイリオ"/>
              </a:rPr>
              <a:t>年</a:t>
            </a:r>
            <a:r>
              <a:rPr lang="en-US" altLang="ja-JP" sz="1295" kern="0" dirty="0">
                <a:solidFill>
                  <a:prstClr val="black"/>
                </a:solidFill>
                <a:latin typeface="メイリオ"/>
                <a:ea typeface="メイリオ"/>
              </a:rPr>
              <a:t>80</a:t>
            </a:r>
            <a:r>
              <a:rPr lang="ja-JP" altLang="en-US" sz="1295" kern="0" dirty="0">
                <a:solidFill>
                  <a:prstClr val="black"/>
                </a:solidFill>
                <a:latin typeface="メイリオ"/>
                <a:ea typeface="メイリオ"/>
              </a:rPr>
              <a:t>％削減に寄与する技術（新たな要素技術や組み合わせ）の発掘、実証、商用化に向けた稼働実績の蓄積などが必要である。</a:t>
            </a:r>
            <a:endParaRPr lang="en-US" altLang="ja-JP" sz="1295" kern="0" dirty="0">
              <a:solidFill>
                <a:prstClr val="black"/>
              </a:solidFill>
              <a:latin typeface="メイリオ"/>
              <a:ea typeface="メイリオ"/>
            </a:endParaRPr>
          </a:p>
          <a:p>
            <a:pPr marL="308410" indent="-308410" algn="just" defTabSz="986912" eaLnBrk="1" hangingPunct="1">
              <a:lnSpc>
                <a:spcPts val="1619"/>
              </a:lnSpc>
              <a:spcBef>
                <a:spcPct val="0"/>
              </a:spcBef>
              <a:buClr>
                <a:srgbClr val="6F6F6F"/>
              </a:buClr>
              <a:buFont typeface="Wingdings" pitchFamily="2" charset="2"/>
              <a:buChar char="l"/>
              <a:defRPr/>
            </a:pPr>
            <a:r>
              <a:rPr lang="ja-JP" altLang="en-US" sz="1295" kern="0" dirty="0">
                <a:solidFill>
                  <a:prstClr val="black"/>
                </a:solidFill>
                <a:latin typeface="メイリオ"/>
                <a:ea typeface="メイリオ"/>
              </a:rPr>
              <a:t>また、短期的対策のうち、</a:t>
            </a:r>
            <a:r>
              <a:rPr lang="en-US" altLang="ja-JP" sz="1295" kern="0" dirty="0">
                <a:solidFill>
                  <a:prstClr val="black"/>
                </a:solidFill>
                <a:latin typeface="メイリオ"/>
                <a:ea typeface="メイリオ"/>
              </a:rPr>
              <a:t>L2-Tech</a:t>
            </a:r>
            <a:r>
              <a:rPr lang="ja-JP" altLang="en-US" sz="1295" kern="0" dirty="0">
                <a:solidFill>
                  <a:prstClr val="black"/>
                </a:solidFill>
                <a:latin typeface="メイリオ"/>
                <a:ea typeface="メイリオ"/>
              </a:rPr>
              <a:t>を始めとする先端的な</a:t>
            </a:r>
            <a:r>
              <a:rPr lang="en-US" altLang="ja-JP" sz="1295" kern="0" dirty="0">
                <a:solidFill>
                  <a:prstClr val="black"/>
                </a:solidFill>
                <a:latin typeface="メイリオ"/>
                <a:ea typeface="メイリオ"/>
              </a:rPr>
              <a:t>CO2</a:t>
            </a:r>
            <a:r>
              <a:rPr lang="ja-JP" altLang="en-US" sz="1295" kern="0" dirty="0">
                <a:solidFill>
                  <a:prstClr val="black"/>
                </a:solidFill>
                <a:latin typeface="メイリオ"/>
                <a:ea typeface="メイリオ"/>
              </a:rPr>
              <a:t>削減技術が既に開発、販売されているものの、それら技術が普及していない分野について、導入に関する様々な障壁と安定稼働に関する情報の収集・公開を通じた展開性の高い導入事例の創出が必要である。</a:t>
            </a:r>
            <a:endParaRPr lang="en-US" altLang="ja-JP" sz="1295" kern="0" dirty="0">
              <a:solidFill>
                <a:prstClr val="black"/>
              </a:solidFill>
              <a:latin typeface="メイリオ"/>
              <a:ea typeface="メイリオ"/>
            </a:endParaRPr>
          </a:p>
        </p:txBody>
      </p:sp>
      <p:sp>
        <p:nvSpPr>
          <p:cNvPr id="43" name="上矢印吹き出し 42"/>
          <p:cNvSpPr/>
          <p:nvPr/>
        </p:nvSpPr>
        <p:spPr bwMode="auto">
          <a:xfrm rot="10800000">
            <a:off x="5463781" y="6559765"/>
            <a:ext cx="1691159" cy="380382"/>
          </a:xfrm>
          <a:prstGeom prst="upArrowCallout">
            <a:avLst>
              <a:gd name="adj1" fmla="val 51992"/>
              <a:gd name="adj2" fmla="val 46245"/>
              <a:gd name="adj3" fmla="val 22127"/>
              <a:gd name="adj4" fmla="val 37270"/>
            </a:avLst>
          </a:prstGeom>
        </p:spPr>
        <p:style>
          <a:lnRef idx="1">
            <a:schemeClr val="accent4"/>
          </a:lnRef>
          <a:fillRef idx="2">
            <a:schemeClr val="accent4"/>
          </a:fillRef>
          <a:effectRef idx="1">
            <a:schemeClr val="accent4"/>
          </a:effectRef>
          <a:fontRef idx="minor">
            <a:schemeClr val="dk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sp>
        <p:nvSpPr>
          <p:cNvPr id="44" name="正方形/長方形 3"/>
          <p:cNvSpPr>
            <a:spLocks noChangeArrowheads="1"/>
          </p:cNvSpPr>
          <p:nvPr/>
        </p:nvSpPr>
        <p:spPr bwMode="auto">
          <a:xfrm>
            <a:off x="5432942" y="6506357"/>
            <a:ext cx="1701107" cy="25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a:spcBef>
                <a:spcPct val="0"/>
              </a:spcBef>
              <a:buNone/>
              <a:defRPr/>
            </a:pPr>
            <a:r>
              <a:rPr lang="ja-JP" altLang="en-US" sz="1079" b="1" kern="0" dirty="0">
                <a:solidFill>
                  <a:prstClr val="black"/>
                </a:solidFill>
              </a:rPr>
              <a:t>省内各種補助事業で推奨</a:t>
            </a:r>
          </a:p>
        </p:txBody>
      </p:sp>
    </p:spTree>
    <p:extLst>
      <p:ext uri="{BB962C8B-B14F-4D97-AF65-F5344CB8AC3E}">
        <p14:creationId xmlns:p14="http://schemas.microsoft.com/office/powerpoint/2010/main" val="293500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L2-Tech</a:t>
            </a:r>
            <a:r>
              <a:rPr lang="ja-JP" altLang="en-US" dirty="0"/>
              <a:t>とは</a:t>
            </a:r>
            <a:endParaRPr kumimoji="1" lang="ja-JP" altLang="en-US" dirty="0"/>
          </a:p>
        </p:txBody>
      </p:sp>
      <p:sp>
        <p:nvSpPr>
          <p:cNvPr id="5" name="テキスト プレースホルダー 4"/>
          <p:cNvSpPr>
            <a:spLocks noGrp="1"/>
          </p:cNvSpPr>
          <p:nvPr>
            <p:ph type="body" sz="quarter" idx="10"/>
          </p:nvPr>
        </p:nvSpPr>
        <p:spPr>
          <a:xfrm>
            <a:off x="3238" y="1134018"/>
            <a:ext cx="10685337" cy="1782249"/>
          </a:xfrm>
        </p:spPr>
        <p:txBody>
          <a:bodyPr/>
          <a:lstStyle/>
          <a:p>
            <a:r>
              <a:rPr lang="en-US" altLang="ja-JP" sz="2374" dirty="0"/>
              <a:t>L</a:t>
            </a:r>
            <a:r>
              <a:rPr lang="ja-JP" altLang="en-US" sz="2374" dirty="0"/>
              <a:t>２</a:t>
            </a:r>
            <a:r>
              <a:rPr lang="en-US" altLang="ja-JP" sz="2374" dirty="0"/>
              <a:t>-Tech</a:t>
            </a:r>
            <a:r>
              <a:rPr lang="ja-JP" altLang="en-US" sz="2374" dirty="0"/>
              <a:t>（エルツーテック）とは：</a:t>
            </a:r>
            <a:r>
              <a:rPr lang="en-US" altLang="ja-JP" sz="2374" b="1" u="sng" dirty="0">
                <a:solidFill>
                  <a:srgbClr val="FF0000"/>
                </a:solidFill>
              </a:rPr>
              <a:t>L</a:t>
            </a:r>
            <a:r>
              <a:rPr lang="en-US" altLang="ja-JP" sz="2374" dirty="0"/>
              <a:t>eading × </a:t>
            </a:r>
            <a:r>
              <a:rPr lang="en-US" altLang="ja-JP" sz="2374" b="1" u="sng" dirty="0">
                <a:solidFill>
                  <a:srgbClr val="FF0000"/>
                </a:solidFill>
              </a:rPr>
              <a:t>L</a:t>
            </a:r>
            <a:r>
              <a:rPr lang="en-US" altLang="ja-JP" sz="2374" dirty="0"/>
              <a:t>ow-carbon </a:t>
            </a:r>
            <a:r>
              <a:rPr lang="en-US" altLang="ja-JP" sz="2374" b="1" u="sng" dirty="0">
                <a:solidFill>
                  <a:srgbClr val="FF0000"/>
                </a:solidFill>
              </a:rPr>
              <a:t>Tech</a:t>
            </a:r>
            <a:r>
              <a:rPr lang="en-US" altLang="ja-JP" sz="2374" dirty="0"/>
              <a:t>nology</a:t>
            </a:r>
          </a:p>
          <a:p>
            <a:r>
              <a:rPr lang="ja-JP" altLang="en-US" sz="237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エネルギー消費量削減・</a:t>
            </a:r>
            <a:r>
              <a:rPr lang="en-US" altLang="ja-JP" sz="237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37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排出削減のための先導的な要素技術または、それが適用された設備・機器等のうち、エネルギー起源</a:t>
            </a:r>
            <a:r>
              <a:rPr lang="en-US" altLang="ja-JP" sz="237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a:t>
            </a:r>
            <a:r>
              <a:rPr lang="ja-JP" altLang="en-US" sz="2374" baseline="-25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37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の排出削減に最大の効果をもたらすもの</a:t>
            </a:r>
            <a:endParaRPr lang="en-US" altLang="ja-JP" sz="2374" dirty="0"/>
          </a:p>
          <a:p>
            <a:endParaRPr lang="ja-JP" altLang="en-US" sz="2374" dirty="0"/>
          </a:p>
        </p:txBody>
      </p:sp>
      <p:sp>
        <p:nvSpPr>
          <p:cNvPr id="10" name="正方形/長方形 9"/>
          <p:cNvSpPr/>
          <p:nvPr/>
        </p:nvSpPr>
        <p:spPr>
          <a:xfrm>
            <a:off x="295325" y="6250112"/>
            <a:ext cx="10106414" cy="1095941"/>
          </a:xfrm>
          <a:prstGeom prst="rect">
            <a:avLst/>
          </a:prstGeom>
          <a:noFill/>
          <a:ln w="28575">
            <a:noFill/>
          </a:ln>
          <a:effectLst>
            <a:outerShdw blurRad="50800" dist="38100" dir="2700000" algn="tl" rotWithShape="0">
              <a:prstClr val="black">
                <a:alpha val="40000"/>
              </a:prstClr>
            </a:outerShdw>
          </a:effectLst>
        </p:spPr>
        <p:txBody>
          <a:bodyPr wrap="square">
            <a:spAutoFit/>
          </a:bodyPr>
          <a:lstStyle/>
          <a:p>
            <a:pPr algn="ctr" defTabSz="1064509">
              <a:defRPr/>
            </a:pPr>
            <a:r>
              <a:rPr kumimoji="0" lang="en-US" altLang="ja-JP" sz="3261" b="1" kern="0" dirty="0">
                <a:solidFill>
                  <a:srgbClr val="002060"/>
                </a:solidFill>
                <a:latin typeface="Meiryo UI"/>
                <a:ea typeface="Meiryo UI"/>
                <a:cs typeface="メイリオ" panose="020B0604030504040204" pitchFamily="50" charset="-128"/>
              </a:rPr>
              <a:t>L2-Tech</a:t>
            </a:r>
            <a:r>
              <a:rPr kumimoji="0" lang="ja-JP" altLang="en-US" sz="3261" b="1" kern="0" dirty="0">
                <a:solidFill>
                  <a:srgbClr val="002060"/>
                </a:solidFill>
                <a:latin typeface="Meiryo UI"/>
                <a:ea typeface="Meiryo UI"/>
                <a:cs typeface="メイリオ" panose="020B0604030504040204" pitchFamily="50" charset="-128"/>
              </a:rPr>
              <a:t>の開発・導入・普及を国内外で強力に推進</a:t>
            </a:r>
            <a:endParaRPr kumimoji="0" lang="en-US" altLang="ja-JP" sz="3261" b="1" kern="0" dirty="0">
              <a:solidFill>
                <a:srgbClr val="002060"/>
              </a:solidFill>
              <a:latin typeface="Meiryo UI"/>
              <a:ea typeface="Meiryo UI"/>
              <a:cs typeface="メイリオ" panose="020B0604030504040204" pitchFamily="50" charset="-128"/>
            </a:endParaRPr>
          </a:p>
          <a:p>
            <a:pPr algn="ctr" defTabSz="1064509">
              <a:defRPr/>
            </a:pPr>
            <a:r>
              <a:rPr kumimoji="0" lang="ja-JP" altLang="en-US" sz="3261" b="1" kern="0" dirty="0">
                <a:solidFill>
                  <a:srgbClr val="002060"/>
                </a:solidFill>
                <a:latin typeface="Meiryo UI"/>
                <a:ea typeface="Meiryo UI"/>
                <a:cs typeface="メイリオ" panose="020B0604030504040204" pitchFamily="50" charset="-128"/>
              </a:rPr>
              <a:t>→情報整備の一環としてリストを作成する</a:t>
            </a:r>
            <a:endParaRPr kumimoji="0" lang="en-US" altLang="ja-JP" sz="3261" b="1" kern="0" dirty="0">
              <a:solidFill>
                <a:srgbClr val="002060"/>
              </a:solidFill>
              <a:latin typeface="Meiryo UI"/>
              <a:ea typeface="Meiryo UI"/>
              <a:cs typeface="メイリオ" panose="020B0604030504040204" pitchFamily="50" charset="-128"/>
            </a:endParaRPr>
          </a:p>
        </p:txBody>
      </p:sp>
      <p:sp>
        <p:nvSpPr>
          <p:cNvPr id="11" name="角丸四角形 31"/>
          <p:cNvSpPr/>
          <p:nvPr/>
        </p:nvSpPr>
        <p:spPr>
          <a:xfrm>
            <a:off x="295325" y="3066861"/>
            <a:ext cx="10102392" cy="3121041"/>
          </a:xfrm>
          <a:prstGeom prst="roundRect">
            <a:avLst>
              <a:gd name="adj" fmla="val 5386"/>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anchor="ctr"/>
          <a:lstStyle/>
          <a:p>
            <a:pPr defTabSz="1064509">
              <a:defRPr/>
            </a:pPr>
            <a:r>
              <a:rPr kumimoji="0" lang="ja-JP" altLang="en-US" sz="2794" kern="0" dirty="0">
                <a:solidFill>
                  <a:prstClr val="black"/>
                </a:solidFill>
                <a:latin typeface="Meiryo UI"/>
                <a:ea typeface="Meiryo UI"/>
                <a:cs typeface="メイリオ" panose="020B0604030504040204" pitchFamily="50" charset="-128"/>
              </a:rPr>
              <a:t>○</a:t>
            </a:r>
            <a:r>
              <a:rPr kumimoji="0" lang="ja-JP" altLang="ja-JP" sz="2794" kern="0" dirty="0">
                <a:solidFill>
                  <a:prstClr val="black"/>
                </a:solidFill>
                <a:latin typeface="Meiryo UI"/>
                <a:ea typeface="Meiryo UI"/>
                <a:cs typeface="メイリオ" panose="020B0604030504040204" pitchFamily="50" charset="-128"/>
              </a:rPr>
              <a:t>“</a:t>
            </a:r>
            <a:r>
              <a:rPr kumimoji="0" lang="en-US" altLang="ja-JP" sz="2794" kern="0" dirty="0">
                <a:solidFill>
                  <a:prstClr val="black"/>
                </a:solidFill>
                <a:latin typeface="Meiryo UI"/>
                <a:ea typeface="Meiryo UI"/>
                <a:cs typeface="メイリオ" panose="020B0604030504040204" pitchFamily="50" charset="-128"/>
              </a:rPr>
              <a:t>Leading </a:t>
            </a:r>
            <a:r>
              <a:rPr kumimoji="0" lang="ja-JP" altLang="ja-JP" sz="2794" kern="0" dirty="0">
                <a:solidFill>
                  <a:prstClr val="black"/>
                </a:solidFill>
                <a:latin typeface="Meiryo UI"/>
                <a:ea typeface="Meiryo UI"/>
                <a:cs typeface="メイリオ" panose="020B0604030504040204" pitchFamily="50" charset="-128"/>
              </a:rPr>
              <a:t>”先導的とは</a:t>
            </a:r>
          </a:p>
          <a:p>
            <a:pPr defTabSz="1064509">
              <a:defRPr/>
            </a:pPr>
            <a:r>
              <a:rPr kumimoji="0" lang="ja-JP" altLang="en-US" sz="2096" kern="0" dirty="0">
                <a:solidFill>
                  <a:prstClr val="black"/>
                </a:solidFill>
                <a:latin typeface="Meiryo UI"/>
                <a:ea typeface="Meiryo UI"/>
                <a:cs typeface="メイリオ" panose="020B0604030504040204" pitchFamily="50" charset="-128"/>
              </a:rPr>
              <a:t>　</a:t>
            </a:r>
            <a:r>
              <a:rPr kumimoji="0" lang="ja-JP" altLang="en-US" sz="2329" kern="0" dirty="0">
                <a:solidFill>
                  <a:prstClr val="black"/>
                </a:solidFill>
                <a:latin typeface="Meiryo UI"/>
                <a:ea typeface="Meiryo UI"/>
                <a:cs typeface="メイリオ" panose="020B0604030504040204" pitchFamily="50" charset="-128"/>
              </a:rPr>
              <a:t>・</a:t>
            </a:r>
            <a:r>
              <a:rPr kumimoji="0" lang="ja-JP" altLang="ja-JP" sz="2329" kern="0" dirty="0">
                <a:solidFill>
                  <a:prstClr val="black"/>
                </a:solidFill>
                <a:latin typeface="Meiryo UI"/>
                <a:ea typeface="Meiryo UI"/>
                <a:cs typeface="メイリオ" panose="020B0604030504040204" pitchFamily="50" charset="-128"/>
              </a:rPr>
              <a:t>当該設備・機器等に適用された要素技術に先導性が認められる。</a:t>
            </a:r>
          </a:p>
          <a:p>
            <a:pPr defTabSz="1064509">
              <a:defRPr/>
            </a:pPr>
            <a:r>
              <a:rPr kumimoji="0" lang="ja-JP" altLang="en-US" sz="2329" kern="0" dirty="0">
                <a:solidFill>
                  <a:prstClr val="black"/>
                </a:solidFill>
                <a:latin typeface="Meiryo UI"/>
                <a:ea typeface="Meiryo UI"/>
                <a:cs typeface="メイリオ" panose="020B0604030504040204" pitchFamily="50" charset="-128"/>
              </a:rPr>
              <a:t>　・</a:t>
            </a:r>
            <a:r>
              <a:rPr kumimoji="0" lang="ja-JP" altLang="ja-JP" sz="2329" kern="0" dirty="0">
                <a:solidFill>
                  <a:prstClr val="black"/>
                </a:solidFill>
                <a:latin typeface="Meiryo UI"/>
                <a:ea typeface="Meiryo UI"/>
                <a:cs typeface="メイリオ" panose="020B0604030504040204" pitchFamily="50" charset="-128"/>
              </a:rPr>
              <a:t>技術そのものに新規性は無いが、要素技術の組み合わせや適用方法に</a:t>
            </a:r>
            <a:endParaRPr kumimoji="0" lang="en-US" altLang="ja-JP" sz="2329" kern="0" dirty="0">
              <a:solidFill>
                <a:prstClr val="black"/>
              </a:solidFill>
              <a:latin typeface="Meiryo UI"/>
              <a:ea typeface="Meiryo UI"/>
              <a:cs typeface="メイリオ" panose="020B0604030504040204" pitchFamily="50" charset="-128"/>
            </a:endParaRPr>
          </a:p>
          <a:p>
            <a:pPr defTabSz="1064509">
              <a:defRPr/>
            </a:pPr>
            <a:r>
              <a:rPr kumimoji="0" lang="ja-JP" altLang="en-US" sz="2329" kern="0" dirty="0">
                <a:solidFill>
                  <a:prstClr val="black"/>
                </a:solidFill>
                <a:latin typeface="Meiryo UI"/>
                <a:ea typeface="Meiryo UI"/>
                <a:cs typeface="メイリオ" panose="020B0604030504040204" pitchFamily="50" charset="-128"/>
              </a:rPr>
              <a:t>　　</a:t>
            </a:r>
            <a:r>
              <a:rPr kumimoji="0" lang="ja-JP" altLang="ja-JP" sz="2329" kern="0" dirty="0">
                <a:solidFill>
                  <a:prstClr val="black"/>
                </a:solidFill>
                <a:latin typeface="Meiryo UI"/>
                <a:ea typeface="Meiryo UI"/>
                <a:cs typeface="メイリオ" panose="020B0604030504040204" pitchFamily="50" charset="-128"/>
              </a:rPr>
              <a:t>先導性が認められる。</a:t>
            </a:r>
          </a:p>
          <a:p>
            <a:pPr defTabSz="1064509">
              <a:defRPr/>
            </a:pPr>
            <a:r>
              <a:rPr kumimoji="0" lang="ja-JP" altLang="en-US" sz="2329" kern="0" dirty="0">
                <a:solidFill>
                  <a:prstClr val="black"/>
                </a:solidFill>
                <a:latin typeface="Meiryo UI"/>
                <a:ea typeface="Meiryo UI"/>
                <a:cs typeface="メイリオ" panose="020B0604030504040204" pitchFamily="50" charset="-128"/>
              </a:rPr>
              <a:t>　・</a:t>
            </a:r>
            <a:r>
              <a:rPr kumimoji="0" lang="ja-JP" altLang="ja-JP" sz="2329" kern="0" dirty="0">
                <a:solidFill>
                  <a:prstClr val="black"/>
                </a:solidFill>
                <a:latin typeface="Meiryo UI"/>
                <a:ea typeface="Meiryo UI"/>
                <a:cs typeface="メイリオ" panose="020B0604030504040204" pitchFamily="50" charset="-128"/>
              </a:rPr>
              <a:t>短期間で効率が飛躍的に向上している。</a:t>
            </a:r>
          </a:p>
          <a:p>
            <a:pPr defTabSz="1064509">
              <a:defRPr/>
            </a:pPr>
            <a:r>
              <a:rPr kumimoji="0" lang="en-US" altLang="ja-JP" sz="2096" kern="0" dirty="0">
                <a:solidFill>
                  <a:prstClr val="black"/>
                </a:solidFill>
                <a:latin typeface="Meiryo UI"/>
                <a:ea typeface="Meiryo UI"/>
                <a:cs typeface="メイリオ" panose="020B0604030504040204" pitchFamily="50" charset="-128"/>
              </a:rPr>
              <a:t> </a:t>
            </a:r>
            <a:endParaRPr kumimoji="0" lang="ja-JP" altLang="ja-JP" sz="2096" kern="0" dirty="0">
              <a:solidFill>
                <a:prstClr val="black"/>
              </a:solidFill>
              <a:latin typeface="Meiryo UI"/>
              <a:ea typeface="Meiryo UI"/>
              <a:cs typeface="メイリオ" panose="020B0604030504040204" pitchFamily="50" charset="-128"/>
            </a:endParaRPr>
          </a:p>
          <a:p>
            <a:pPr defTabSz="1064509">
              <a:defRPr/>
            </a:pPr>
            <a:r>
              <a:rPr kumimoji="0" lang="ja-JP" altLang="en-US" sz="2794" kern="0" dirty="0">
                <a:solidFill>
                  <a:prstClr val="black"/>
                </a:solidFill>
                <a:latin typeface="Meiryo UI"/>
                <a:ea typeface="Meiryo UI"/>
                <a:cs typeface="メイリオ" panose="020B0604030504040204" pitchFamily="50" charset="-128"/>
              </a:rPr>
              <a:t>○</a:t>
            </a:r>
            <a:r>
              <a:rPr kumimoji="0" lang="ja-JP" altLang="ja-JP" sz="2794" kern="0" dirty="0">
                <a:solidFill>
                  <a:prstClr val="black"/>
                </a:solidFill>
                <a:latin typeface="Meiryo UI"/>
                <a:ea typeface="Meiryo UI"/>
                <a:cs typeface="メイリオ" panose="020B0604030504040204" pitchFamily="50" charset="-128"/>
              </a:rPr>
              <a:t>“</a:t>
            </a:r>
            <a:r>
              <a:rPr kumimoji="0" lang="en-US" altLang="ja-JP" sz="2794" kern="0" dirty="0">
                <a:solidFill>
                  <a:prstClr val="black"/>
                </a:solidFill>
                <a:latin typeface="Meiryo UI"/>
                <a:ea typeface="Meiryo UI"/>
                <a:cs typeface="メイリオ" panose="020B0604030504040204" pitchFamily="50" charset="-128"/>
              </a:rPr>
              <a:t>Low-carbon</a:t>
            </a:r>
            <a:r>
              <a:rPr kumimoji="0" lang="ja-JP" altLang="ja-JP" sz="2794" kern="0" dirty="0">
                <a:solidFill>
                  <a:prstClr val="black"/>
                </a:solidFill>
                <a:latin typeface="Meiryo UI"/>
                <a:ea typeface="Meiryo UI"/>
                <a:cs typeface="メイリオ" panose="020B0604030504040204" pitchFamily="50" charset="-128"/>
              </a:rPr>
              <a:t>”低炭素技術とは</a:t>
            </a:r>
            <a:endParaRPr kumimoji="0" lang="en-US" altLang="ja-JP" sz="2794" kern="0" dirty="0">
              <a:solidFill>
                <a:prstClr val="black"/>
              </a:solidFill>
              <a:latin typeface="Meiryo UI"/>
              <a:ea typeface="Meiryo UI"/>
              <a:cs typeface="メイリオ" panose="020B0604030504040204" pitchFamily="50" charset="-128"/>
            </a:endParaRPr>
          </a:p>
          <a:p>
            <a:pPr defTabSz="1064509">
              <a:defRPr/>
            </a:pPr>
            <a:r>
              <a:rPr kumimoji="0" lang="ja-JP" altLang="en-US" sz="2329" kern="0" dirty="0">
                <a:solidFill>
                  <a:prstClr val="black"/>
                </a:solidFill>
                <a:latin typeface="Meiryo UI"/>
                <a:ea typeface="Meiryo UI"/>
                <a:cs typeface="メイリオ" panose="020B0604030504040204" pitchFamily="50" charset="-128"/>
              </a:rPr>
              <a:t>　</a:t>
            </a:r>
            <a:r>
              <a:rPr kumimoji="0" lang="ja-JP" altLang="en-US" sz="2794" kern="0" dirty="0">
                <a:solidFill>
                  <a:prstClr val="black"/>
                </a:solidFill>
                <a:latin typeface="Meiryo UI"/>
                <a:ea typeface="Meiryo UI"/>
                <a:cs typeface="メイリオ" panose="020B0604030504040204" pitchFamily="50" charset="-128"/>
              </a:rPr>
              <a:t>・</a:t>
            </a:r>
            <a:r>
              <a:rPr kumimoji="0" lang="ja-JP" altLang="ja-JP" sz="2329" kern="0" dirty="0">
                <a:solidFill>
                  <a:prstClr val="black"/>
                </a:solidFill>
                <a:latin typeface="Meiryo UI"/>
                <a:ea typeface="Meiryo UI"/>
                <a:cs typeface="メイリオ" panose="020B0604030504040204" pitchFamily="50" charset="-128"/>
              </a:rPr>
              <a:t>設備・機器等について、最高効率「</a:t>
            </a:r>
            <a:r>
              <a:rPr kumimoji="0" lang="en-US" altLang="ja-JP" sz="2329" kern="0" dirty="0">
                <a:solidFill>
                  <a:prstClr val="black"/>
                </a:solidFill>
                <a:latin typeface="Meiryo UI"/>
                <a:ea typeface="Meiryo UI"/>
                <a:cs typeface="メイリオ" panose="020B0604030504040204" pitchFamily="50" charset="-128"/>
              </a:rPr>
              <a:t>L2-Tech</a:t>
            </a:r>
            <a:r>
              <a:rPr kumimoji="0" lang="ja-JP" altLang="ja-JP" sz="2329" kern="0" dirty="0">
                <a:solidFill>
                  <a:prstClr val="black"/>
                </a:solidFill>
                <a:latin typeface="Meiryo UI"/>
                <a:ea typeface="Meiryo UI"/>
                <a:cs typeface="メイリオ" panose="020B0604030504040204" pitchFamily="50" charset="-128"/>
              </a:rPr>
              <a:t>水準」を有する技術。</a:t>
            </a:r>
          </a:p>
        </p:txBody>
      </p:sp>
    </p:spTree>
    <p:extLst>
      <p:ext uri="{BB962C8B-B14F-4D97-AF65-F5344CB8AC3E}">
        <p14:creationId xmlns:p14="http://schemas.microsoft.com/office/powerpoint/2010/main" val="314894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defTabSz="981700" fontAlgn="auto">
              <a:spcBef>
                <a:spcPts val="0"/>
              </a:spcBef>
              <a:spcAft>
                <a:spcPts val="0"/>
              </a:spcAft>
            </a:pPr>
            <a:r>
              <a:rPr lang="zh-TW" altLang="en-US" dirty="0">
                <a:latin typeface="+mn-ea"/>
                <a:ea typeface="+mn-ea"/>
              </a:rPr>
              <a:t>補助要件</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dirty="0">
              <a:latin typeface="+mn-ea"/>
              <a:ea typeface="+mn-ea"/>
            </a:endParaRPr>
          </a:p>
        </p:txBody>
      </p:sp>
      <p:sp>
        <p:nvSpPr>
          <p:cNvPr id="3" name="正方形/長方形 2"/>
          <p:cNvSpPr/>
          <p:nvPr/>
        </p:nvSpPr>
        <p:spPr>
          <a:xfrm>
            <a:off x="409928" y="1339387"/>
            <a:ext cx="9893406" cy="5697842"/>
          </a:xfrm>
          <a:prstGeom prst="rect">
            <a:avLst/>
          </a:prstGeom>
        </p:spPr>
        <p:txBody>
          <a:bodyPr wrap="square">
            <a:spAutoFit/>
          </a:bodyPr>
          <a:lstStyle/>
          <a:p>
            <a:pPr defTabSz="986912"/>
            <a:r>
              <a:rPr lang="ja-JP" altLang="en-US" sz="1371"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対象事業の要件</a:t>
            </a:r>
            <a:endParaRPr lang="en-US" altLang="ja-JP" sz="1371"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本事業では、</a:t>
            </a:r>
            <a:r>
              <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L2-Tech </a:t>
            </a: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リストに拡充予定のある先導的な設備・機器や、商用化の初期段階にある設備・機器を用いて、利便性や効用を維持しつつ</a:t>
            </a:r>
            <a:r>
              <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 </a:t>
            </a: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排出量を削減する技術やシステムについて、導入実証を行う事業に要する経費を補助する。本事業で補助対象となるのは、以下の要件を全て満たす事業とする。技術やシステムの新規導入・更新は問わない。</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09" indent="-316509" defTabSz="986912">
              <a:buFont typeface="+mj-ea"/>
              <a:buAutoNum type="circleNumDbPlain"/>
            </a:pP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実運転を行い、エネルギー消費量、</a:t>
            </a:r>
            <a:r>
              <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 </a:t>
            </a: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削減量、費用対効果と合わせて運用条件、稼働実績に関するデータの取得が可能な事業であること。</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09" indent="-316509" defTabSz="986912">
              <a:buFont typeface="+mj-ea"/>
              <a:buAutoNum type="circleNumDbPlain"/>
            </a:pP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国内の事業場・工場において、設備・機器の効率向上ではなく、計画設計を通じエネルギー需要を制御することにより利便性や効用を維持しつつ</a:t>
            </a:r>
            <a:r>
              <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 </a:t>
            </a: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排出量を削減する技術やシステムであること。例えば、次のような技術やシステムが該当する。</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57502" lvl="1" indent="-477197" defTabSz="986912"/>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）執務者・作業者の手元等必要な場所のみ作業に必要な照度を確保し、その他エリアの照度を低く設定するとともに、反射率の高い壁材を使用するなど工夫された照明システム</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57502" lvl="1" indent="-477197" defTabSz="986912"/>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暖かい空気は上に、冷たい空気は下に向かう自然原理を利用して温度成層型の熱気を天井に持ち上げ、作業域（床から２ｍ程度）のみを空調の冷気によって快適に保つことによって、必要な作業域のみの温度調整が可能な成層空調システム償却資産登録されていること（ただし、償却資産登録が必要ないものについてはこの限りではない）</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57502" lvl="1" indent="-477197" defTabSz="986912"/>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）下水熱等の未利用エネルギーを熱源とした冷温水同時利用型ヒートポンプシステムによって作り出した冷水や温水を冷温水タンクや貯湯槽に蓄えることによって熱を有効活用できるヒートポンプシステム</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57502" lvl="1" indent="-477197" defTabSz="986912"/>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）人工知能を活用して利用者が行く階を予測するとともに、混雑状況に合わせてカーゴを配送し、エレベータの待ち時間を低減するシステム</a:t>
            </a:r>
          </a:p>
          <a:p>
            <a:pPr marL="316509" indent="-316509" defTabSz="986912">
              <a:buFont typeface="+mj-ea"/>
              <a:buAutoNum type="circleNumDbPlain"/>
            </a:pP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技術やシステムを導入した場合の</a:t>
            </a:r>
            <a:r>
              <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 </a:t>
            </a: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削減効果が優れ、かつ先導性があり波及効果が期待できる事業であること。</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endParaRPr lang="en-US" altLang="ja-JP" sz="78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r>
              <a:rPr lang="ja-JP" altLang="en-US" sz="1371"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補助金の交付を申請できる者</a:t>
            </a:r>
            <a:endParaRPr lang="en-US" altLang="ja-JP" sz="1371"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本事業について補助金の交付を申請できる者は、次に掲げる者とする。</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09" indent="-316509" defTabSz="986912">
              <a:buFont typeface="+mj-ea"/>
              <a:buAutoNum type="circleNumDbPlain"/>
            </a:pP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09" indent="-316509" defTabSz="986912">
              <a:buFont typeface="+mj-ea"/>
              <a:buAutoNum type="circleNumDbPlain"/>
            </a:pP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独立行政法人通則法（平成１１年法律第１０３号）第２条第１項に規定する独立行政法人</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09" indent="-316509" defTabSz="986912">
              <a:buFont typeface="+mj-ea"/>
              <a:buAutoNum type="circleNumDbPlain"/>
            </a:pP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一般社団法人・一般財団法人及び公益社団法人・公益財団法人</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09" indent="-316509" defTabSz="986912">
              <a:buFont typeface="+mj-ea"/>
              <a:buAutoNum type="circleNumDbPlain"/>
            </a:pP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都道府県、市町村、特別区及び地方公共団体の組合</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09" indent="-316509" defTabSz="986912">
              <a:buFont typeface="+mj-ea"/>
              <a:buAutoNum type="circleNumDbPlain"/>
            </a:pP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法律により直接設立された法人</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16509" indent="-316509" defTabSz="986912">
              <a:buFont typeface="+mj-ea"/>
              <a:buAutoNum type="circleNumDbPlain"/>
            </a:pPr>
            <a:r>
              <a:rPr lang="ja-JP" altLang="en-US"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その他環境大臣の承認を得て補助事業が適当と認める者</a:t>
            </a:r>
            <a:endParaRPr lang="en-US" altLang="ja-JP" sz="137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456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ea typeface="+mn-ea"/>
              </a:rPr>
              <a:t>L2-Tech</a:t>
            </a:r>
            <a:r>
              <a:rPr lang="ja-JP" altLang="en-US" dirty="0">
                <a:latin typeface="+mn-ea"/>
                <a:ea typeface="+mn-ea"/>
              </a:rPr>
              <a:t>情報プラットフォーム</a:t>
            </a:r>
            <a:endParaRPr kumimoji="1" lang="ja-JP" altLang="en-US" dirty="0">
              <a:latin typeface="+mn-ea"/>
              <a:ea typeface="+mn-ea"/>
            </a:endParaRPr>
          </a:p>
        </p:txBody>
      </p:sp>
      <p:sp>
        <p:nvSpPr>
          <p:cNvPr id="3" name="テキスト プレースホルダー 2"/>
          <p:cNvSpPr>
            <a:spLocks noGrp="1"/>
          </p:cNvSpPr>
          <p:nvPr>
            <p:ph type="body" sz="quarter" idx="10"/>
          </p:nvPr>
        </p:nvSpPr>
        <p:spPr>
          <a:xfrm>
            <a:off x="3238" y="1134018"/>
            <a:ext cx="10685337" cy="1868617"/>
          </a:xfrm>
        </p:spPr>
        <p:txBody>
          <a:bodyPr/>
          <a:lstStyle/>
          <a:p>
            <a:r>
              <a:rPr lang="en-US" altLang="ja-JP" dirty="0">
                <a:latin typeface="+mn-ea"/>
                <a:ea typeface="+mn-ea"/>
              </a:rPr>
              <a:t>L2-Tech</a:t>
            </a:r>
            <a:r>
              <a:rPr lang="ja-JP" altLang="en-US" dirty="0">
                <a:latin typeface="+mn-ea"/>
                <a:ea typeface="+mn-ea"/>
              </a:rPr>
              <a:t>について紹介するとともに、「</a:t>
            </a:r>
            <a:r>
              <a:rPr lang="en-US" altLang="ja-JP" dirty="0">
                <a:latin typeface="+mn-ea"/>
                <a:ea typeface="+mn-ea"/>
              </a:rPr>
              <a:t>L2-Tech</a:t>
            </a:r>
            <a:r>
              <a:rPr lang="ja-JP" altLang="en-US" dirty="0">
                <a:latin typeface="+mn-ea"/>
                <a:ea typeface="+mn-ea"/>
              </a:rPr>
              <a:t>リスト」「</a:t>
            </a:r>
            <a:r>
              <a:rPr lang="en-US" altLang="ja-JP" dirty="0">
                <a:latin typeface="+mn-ea"/>
                <a:ea typeface="+mn-ea"/>
              </a:rPr>
              <a:t>L2-Tech</a:t>
            </a:r>
            <a:r>
              <a:rPr lang="ja-JP" altLang="en-US" dirty="0">
                <a:latin typeface="+mn-ea"/>
                <a:ea typeface="+mn-ea"/>
              </a:rPr>
              <a:t>水準表」「</a:t>
            </a:r>
            <a:r>
              <a:rPr lang="en-US" altLang="ja-JP" dirty="0">
                <a:latin typeface="+mn-ea"/>
                <a:ea typeface="+mn-ea"/>
              </a:rPr>
              <a:t>L2-Tech</a:t>
            </a:r>
            <a:r>
              <a:rPr lang="ja-JP" altLang="en-US" dirty="0">
                <a:latin typeface="+mn-ea"/>
                <a:ea typeface="+mn-ea"/>
              </a:rPr>
              <a:t>認証製品一覧」についての情報や検索機能を備えたシステム。ユーザーの皆さまには設備導入・更新の際に、メーカーの皆さまには製品の</a:t>
            </a:r>
            <a:r>
              <a:rPr lang="en-US" altLang="ja-JP" dirty="0">
                <a:latin typeface="+mn-ea"/>
                <a:ea typeface="+mn-ea"/>
              </a:rPr>
              <a:t>PR</a:t>
            </a:r>
            <a:r>
              <a:rPr lang="ja-JP" altLang="en-US" dirty="0">
                <a:latin typeface="+mn-ea"/>
                <a:ea typeface="+mn-ea"/>
              </a:rPr>
              <a:t>のツールとして御活用いただける内容となっている。</a:t>
            </a:r>
            <a:endParaRPr kumimoji="1" lang="ja-JP" altLang="en-US" dirty="0">
              <a:latin typeface="+mn-ea"/>
              <a:ea typeface="+mn-ea"/>
            </a:endParaRPr>
          </a:p>
        </p:txBody>
      </p:sp>
      <p:sp>
        <p:nvSpPr>
          <p:cNvPr id="4" name="タイトル 42"/>
          <p:cNvSpPr txBox="1">
            <a:spLocks/>
          </p:cNvSpPr>
          <p:nvPr/>
        </p:nvSpPr>
        <p:spPr bwMode="gray">
          <a:xfrm>
            <a:off x="784040" y="3235796"/>
            <a:ext cx="9147357" cy="124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456" tIns="53228" rIns="106456" bIns="53228"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defTabSz="1064509">
              <a:lnSpc>
                <a:spcPct val="150000"/>
              </a:lnSpc>
            </a:pPr>
            <a:r>
              <a:rPr lang="en-US" altLang="ja-JP" sz="3454" b="1" dirty="0">
                <a:solidFill>
                  <a:srgbClr val="002060"/>
                </a:solidFill>
                <a:latin typeface="Meiryo UI"/>
                <a:ea typeface="Meiryo UI"/>
                <a:cs typeface="メイリオ" panose="020B0604030504040204" pitchFamily="50" charset="-128"/>
              </a:rPr>
              <a:t>L2-Tech</a:t>
            </a:r>
            <a:r>
              <a:rPr lang="ja-JP" altLang="en-US" sz="3454" b="1" dirty="0">
                <a:solidFill>
                  <a:srgbClr val="002060"/>
                </a:solidFill>
                <a:latin typeface="Meiryo UI"/>
                <a:ea typeface="Meiryo UI"/>
                <a:cs typeface="メイリオ" panose="020B0604030504040204" pitchFamily="50" charset="-128"/>
              </a:rPr>
              <a:t>情報プラットフォーム</a:t>
            </a:r>
            <a:r>
              <a:rPr lang="en-US" altLang="ja-JP" sz="3454" b="1" dirty="0">
                <a:solidFill>
                  <a:srgbClr val="002060"/>
                </a:solidFill>
                <a:latin typeface="Meiryo UI"/>
                <a:ea typeface="Meiryo UI"/>
                <a:cs typeface="メイリオ" panose="020B0604030504040204" pitchFamily="50" charset="-128"/>
              </a:rPr>
              <a:t>URL</a:t>
            </a:r>
          </a:p>
          <a:p>
            <a:pPr defTabSz="1064509">
              <a:lnSpc>
                <a:spcPct val="150000"/>
              </a:lnSpc>
            </a:pPr>
            <a:r>
              <a:rPr lang="en-US" altLang="ja-JP" sz="3454" b="1" dirty="0">
                <a:solidFill>
                  <a:srgbClr val="002060"/>
                </a:solidFill>
                <a:latin typeface="Meiryo UI"/>
                <a:ea typeface="Meiryo UI"/>
                <a:cs typeface="メイリオ" panose="020B0604030504040204" pitchFamily="50" charset="-128"/>
              </a:rPr>
              <a:t>http://l2-tech.force.com/</a:t>
            </a:r>
            <a:r>
              <a:rPr lang="ja-JP" altLang="en-US" sz="3454" b="1" dirty="0">
                <a:solidFill>
                  <a:srgbClr val="002060"/>
                </a:solidFill>
                <a:latin typeface="Meiryo UI"/>
                <a:ea typeface="Meiryo UI"/>
                <a:cs typeface="メイリオ" panose="020B0604030504040204" pitchFamily="50" charset="-128"/>
              </a:rPr>
              <a:t>　　</a:t>
            </a:r>
          </a:p>
        </p:txBody>
      </p:sp>
      <p:pic>
        <p:nvPicPr>
          <p:cNvPr id="5" name="図 4"/>
          <p:cNvPicPr>
            <a:picLocks noChangeAspect="1"/>
          </p:cNvPicPr>
          <p:nvPr/>
        </p:nvPicPr>
        <p:blipFill rotWithShape="1">
          <a:blip r:embed="rId2"/>
          <a:srcRect t="36953"/>
          <a:stretch/>
        </p:blipFill>
        <p:spPr>
          <a:xfrm>
            <a:off x="1641058" y="4518845"/>
            <a:ext cx="7458617" cy="2836120"/>
          </a:xfrm>
          <a:prstGeom prst="rect">
            <a:avLst/>
          </a:prstGeom>
        </p:spPr>
      </p:pic>
    </p:spTree>
    <p:extLst>
      <p:ext uri="{BB962C8B-B14F-4D97-AF65-F5344CB8AC3E}">
        <p14:creationId xmlns:p14="http://schemas.microsoft.com/office/powerpoint/2010/main" val="115052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L2-Tech</a:t>
            </a:r>
            <a:r>
              <a:rPr lang="ja-JP" altLang="en-US" dirty="0"/>
              <a:t>の取組</a:t>
            </a:r>
            <a:endParaRPr kumimoji="1" lang="ja-JP" altLang="en-US" dirty="0"/>
          </a:p>
        </p:txBody>
      </p:sp>
      <p:grpSp>
        <p:nvGrpSpPr>
          <p:cNvPr id="52" name="グループ化 51"/>
          <p:cNvGrpSpPr/>
          <p:nvPr/>
        </p:nvGrpSpPr>
        <p:grpSpPr>
          <a:xfrm>
            <a:off x="294711" y="1283610"/>
            <a:ext cx="10102391" cy="6061880"/>
            <a:chOff x="259152" y="850707"/>
            <a:chExt cx="10174818" cy="6507568"/>
          </a:xfrm>
        </p:grpSpPr>
        <p:sp>
          <p:nvSpPr>
            <p:cNvPr id="28" name="角丸四角形 31"/>
            <p:cNvSpPr/>
            <p:nvPr/>
          </p:nvSpPr>
          <p:spPr>
            <a:xfrm>
              <a:off x="7544720" y="6168201"/>
              <a:ext cx="2680533" cy="81553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1064509">
                <a:defRPr/>
              </a:pPr>
              <a:r>
                <a:rPr kumimoji="0" lang="ja-JP" altLang="en-US" sz="2794" kern="0" dirty="0">
                  <a:solidFill>
                    <a:prstClr val="black"/>
                  </a:solidFill>
                  <a:latin typeface="Meiryo UI"/>
                  <a:ea typeface="Meiryo UI"/>
                  <a:cs typeface="メイリオ" panose="020B0604030504040204" pitchFamily="50" charset="-128"/>
                </a:rPr>
                <a:t>普及促進</a:t>
              </a:r>
              <a:endParaRPr kumimoji="0" lang="en-US" altLang="ja-JP" sz="2794" kern="0" dirty="0">
                <a:solidFill>
                  <a:prstClr val="black"/>
                </a:solidFill>
                <a:latin typeface="Meiryo UI"/>
                <a:ea typeface="Meiryo UI"/>
                <a:cs typeface="メイリオ" panose="020B0604030504040204" pitchFamily="50" charset="-128"/>
              </a:endParaRPr>
            </a:p>
          </p:txBody>
        </p:sp>
        <p:sp>
          <p:nvSpPr>
            <p:cNvPr id="29" name="下矢印 29"/>
            <p:cNvSpPr/>
            <p:nvPr/>
          </p:nvSpPr>
          <p:spPr>
            <a:xfrm>
              <a:off x="7716738" y="2328085"/>
              <a:ext cx="1480611" cy="3768054"/>
            </a:xfrm>
            <a:prstGeom prst="downArrow">
              <a:avLst>
                <a:gd name="adj1" fmla="val 50000"/>
                <a:gd name="adj2" fmla="val 32389"/>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64509">
                <a:defRPr/>
              </a:pPr>
              <a:endParaRPr kumimoji="0" lang="ja-JP" altLang="en-US" sz="1864" kern="0">
                <a:solidFill>
                  <a:prstClr val="white"/>
                </a:solidFill>
                <a:latin typeface="Meiryo UI"/>
                <a:ea typeface="Meiryo UI"/>
                <a:cs typeface="メイリオ" panose="020B0604030504040204" pitchFamily="50" charset="-128"/>
              </a:endParaRPr>
            </a:p>
          </p:txBody>
        </p:sp>
        <p:grpSp>
          <p:nvGrpSpPr>
            <p:cNvPr id="30" name="グループ化 29"/>
            <p:cNvGrpSpPr/>
            <p:nvPr/>
          </p:nvGrpSpPr>
          <p:grpSpPr>
            <a:xfrm>
              <a:off x="375002" y="2381771"/>
              <a:ext cx="479014" cy="4194200"/>
              <a:chOff x="344488" y="2132856"/>
              <a:chExt cx="444092" cy="3888432"/>
            </a:xfrm>
          </p:grpSpPr>
          <p:sp>
            <p:nvSpPr>
              <p:cNvPr id="31" name="正方形/長方形 30"/>
              <p:cNvSpPr/>
              <p:nvPr/>
            </p:nvSpPr>
            <p:spPr>
              <a:xfrm>
                <a:off x="344488" y="5909569"/>
                <a:ext cx="444092" cy="111719"/>
              </a:xfrm>
              <a:prstGeom prst="rect">
                <a:avLst/>
              </a:prstGeom>
              <a:solidFill>
                <a:sysClr val="window" lastClr="FFFFFF">
                  <a:lumMod val="65000"/>
                </a:sysClr>
              </a:solidFill>
              <a:ln w="12700" cap="flat" cmpd="sng" algn="ctr">
                <a:noFill/>
                <a:prstDash val="solid"/>
                <a:miter lim="800000"/>
              </a:ln>
              <a:effectLst/>
            </p:spPr>
            <p:txBody>
              <a:bodyPr rtlCol="0" anchor="ctr"/>
              <a:lstStyle/>
              <a:p>
                <a:pPr algn="ctr" defTabSz="1064509">
                  <a:defRPr/>
                </a:pPr>
                <a:endParaRPr kumimoji="0" lang="ja-JP" altLang="en-US" sz="1864" kern="0">
                  <a:solidFill>
                    <a:prstClr val="white"/>
                  </a:solidFill>
                  <a:latin typeface="Meiryo UI"/>
                  <a:ea typeface="Meiryo UI"/>
                  <a:cs typeface="メイリオ" panose="020B0604030504040204" pitchFamily="50" charset="-128"/>
                </a:endParaRPr>
              </a:p>
            </p:txBody>
          </p:sp>
          <p:sp>
            <p:nvSpPr>
              <p:cNvPr id="32" name="曲折矢印 25"/>
              <p:cNvSpPr/>
              <p:nvPr/>
            </p:nvSpPr>
            <p:spPr>
              <a:xfrm>
                <a:off x="344488" y="2132856"/>
                <a:ext cx="383788" cy="3776713"/>
              </a:xfrm>
              <a:prstGeom prst="bentArrow">
                <a:avLst>
                  <a:gd name="adj1" fmla="val 25000"/>
                  <a:gd name="adj2" fmla="val 50000"/>
                  <a:gd name="adj3" fmla="val 50000"/>
                  <a:gd name="adj4" fmla="val 2671"/>
                </a:avLst>
              </a:prstGeom>
              <a:solidFill>
                <a:sysClr val="window" lastClr="FFFFFF">
                  <a:lumMod val="65000"/>
                </a:sysClr>
              </a:solidFill>
              <a:ln w="12700" cap="flat" cmpd="sng" algn="ctr">
                <a:noFill/>
                <a:prstDash val="solid"/>
                <a:miter lim="800000"/>
              </a:ln>
              <a:effectLst/>
            </p:spPr>
            <p:txBody>
              <a:bodyPr rtlCol="0" anchor="ctr"/>
              <a:lstStyle/>
              <a:p>
                <a:pPr algn="ctr" defTabSz="1064509">
                  <a:defRPr/>
                </a:pPr>
                <a:endParaRPr kumimoji="0" lang="ja-JP" altLang="en-US" sz="1864" kern="0">
                  <a:solidFill>
                    <a:prstClr val="black"/>
                  </a:solidFill>
                  <a:latin typeface="Meiryo UI"/>
                  <a:ea typeface="Meiryo UI"/>
                  <a:cs typeface="メイリオ" panose="020B0604030504040204" pitchFamily="50" charset="-128"/>
                </a:endParaRPr>
              </a:p>
            </p:txBody>
          </p:sp>
        </p:grpSp>
        <p:sp>
          <p:nvSpPr>
            <p:cNvPr id="33" name="下矢印 21"/>
            <p:cNvSpPr/>
            <p:nvPr/>
          </p:nvSpPr>
          <p:spPr>
            <a:xfrm>
              <a:off x="2968956" y="2279649"/>
              <a:ext cx="1480611" cy="4175824"/>
            </a:xfrm>
            <a:prstGeom prst="downArrow">
              <a:avLst>
                <a:gd name="adj1" fmla="val 50000"/>
                <a:gd name="adj2" fmla="val 32389"/>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64509">
                <a:defRPr/>
              </a:pPr>
              <a:endParaRPr kumimoji="0" lang="ja-JP" altLang="en-US" sz="1864" kern="0">
                <a:solidFill>
                  <a:prstClr val="white"/>
                </a:solidFill>
                <a:latin typeface="Meiryo UI"/>
                <a:ea typeface="Meiryo UI"/>
                <a:cs typeface="メイリオ" panose="020B0604030504040204" pitchFamily="50" charset="-128"/>
              </a:endParaRPr>
            </a:p>
          </p:txBody>
        </p:sp>
        <p:sp>
          <p:nvSpPr>
            <p:cNvPr id="34" name="AutoShape 2"/>
            <p:cNvSpPr>
              <a:spLocks noChangeArrowheads="1"/>
            </p:cNvSpPr>
            <p:nvPr/>
          </p:nvSpPr>
          <p:spPr bwMode="auto">
            <a:xfrm>
              <a:off x="259152" y="1139047"/>
              <a:ext cx="10174818" cy="4038859"/>
            </a:xfrm>
            <a:prstGeom prst="roundRect">
              <a:avLst>
                <a:gd name="adj" fmla="val 13014"/>
              </a:avLst>
            </a:prstGeom>
            <a:noFill/>
            <a:ln w="19050">
              <a:noFill/>
              <a:round/>
              <a:headEnd/>
              <a:tailEnd/>
            </a:ln>
            <a:extLst>
              <a:ext uri="{909E8E84-426E-40DD-AFC4-6F175D3DCCD1}">
                <a14:hiddenFill xmlns:a14="http://schemas.microsoft.com/office/drawing/2010/main">
                  <a:solidFill>
                    <a:srgbClr val="FFFFFF"/>
                  </a:solidFill>
                </a14:hiddenFill>
              </a:ext>
            </a:extLst>
          </p:spPr>
          <p:txBody>
            <a:bodyPr vert="horz" wrap="square" lIns="86494" tIns="10350" rIns="86494" bIns="10350" numCol="1" anchor="t" anchorCtr="0" compatLnSpc="1">
              <a:prstTxWarp prst="textNoShape">
                <a:avLst/>
              </a:prstTxWarp>
            </a:bodyPr>
            <a:lstStyle/>
            <a:p>
              <a:pPr algn="just" defTabSz="1064509"/>
              <a:r>
                <a:rPr kumimoji="0" lang="ja-JP" altLang="en-US" sz="2096" kern="0" dirty="0">
                  <a:solidFill>
                    <a:prstClr val="black"/>
                  </a:solidFill>
                  <a:latin typeface="Meiryo UI"/>
                  <a:ea typeface="Meiryo UI"/>
                  <a:cs typeface="メイリオ" panose="020B0604030504040204" pitchFamily="50" charset="-128"/>
                </a:rPr>
                <a:t>　</a:t>
              </a:r>
              <a:endParaRPr kumimoji="0" lang="en-US" altLang="ja-JP" sz="2096" kern="0" dirty="0">
                <a:solidFill>
                  <a:prstClr val="black"/>
                </a:solidFill>
                <a:latin typeface="Meiryo UI"/>
                <a:ea typeface="Meiryo UI"/>
                <a:cs typeface="メイリオ" panose="020B0604030504040204" pitchFamily="50" charset="-128"/>
              </a:endParaRPr>
            </a:p>
          </p:txBody>
        </p:sp>
        <p:sp>
          <p:nvSpPr>
            <p:cNvPr id="35" name="角丸四角形 8"/>
            <p:cNvSpPr/>
            <p:nvPr/>
          </p:nvSpPr>
          <p:spPr>
            <a:xfrm>
              <a:off x="854024" y="2063858"/>
              <a:ext cx="9346936" cy="1009715"/>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algn="ctr" defTabSz="1064509">
                <a:defRPr/>
              </a:pPr>
              <a:r>
                <a:rPr kumimoji="0" lang="en-US" altLang="ja-JP" sz="3727" kern="0" dirty="0">
                  <a:solidFill>
                    <a:prstClr val="white"/>
                  </a:solidFill>
                  <a:latin typeface="Meiryo UI"/>
                  <a:ea typeface="Meiryo UI"/>
                  <a:cs typeface="メイリオ" panose="020B0604030504040204" pitchFamily="50" charset="-128"/>
                </a:rPr>
                <a:t>L2-Tech</a:t>
              </a:r>
              <a:r>
                <a:rPr kumimoji="0" lang="ja-JP" altLang="en-US" sz="3727" kern="0" dirty="0">
                  <a:solidFill>
                    <a:prstClr val="white"/>
                  </a:solidFill>
                  <a:latin typeface="Meiryo UI"/>
                  <a:ea typeface="Meiryo UI"/>
                  <a:cs typeface="メイリオ" panose="020B0604030504040204" pitchFamily="50" charset="-128"/>
                </a:rPr>
                <a:t>リスト、水準表、認証製品一覧</a:t>
              </a:r>
            </a:p>
          </p:txBody>
        </p:sp>
        <p:sp>
          <p:nvSpPr>
            <p:cNvPr id="36" name="角丸四角形 9"/>
            <p:cNvSpPr/>
            <p:nvPr/>
          </p:nvSpPr>
          <p:spPr>
            <a:xfrm>
              <a:off x="859408" y="3313822"/>
              <a:ext cx="5707533" cy="124272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1064509">
                <a:defRPr/>
              </a:pPr>
              <a:r>
                <a:rPr kumimoji="0" lang="en-US" altLang="ja-JP" sz="2794" kern="0" dirty="0">
                  <a:solidFill>
                    <a:prstClr val="black"/>
                  </a:solidFill>
                  <a:latin typeface="Meiryo UI"/>
                  <a:ea typeface="Meiryo UI"/>
                  <a:cs typeface="メイリオ" panose="020B0604030504040204" pitchFamily="50" charset="-128"/>
                </a:rPr>
                <a:t>2030</a:t>
              </a:r>
              <a:r>
                <a:rPr kumimoji="0" lang="ja-JP" altLang="en-US" sz="2794" kern="0" dirty="0">
                  <a:solidFill>
                    <a:prstClr val="black"/>
                  </a:solidFill>
                  <a:latin typeface="Meiryo UI"/>
                  <a:ea typeface="Meiryo UI"/>
                  <a:cs typeface="メイリオ" panose="020B0604030504040204" pitchFamily="50" charset="-128"/>
                </a:rPr>
                <a:t>年度</a:t>
              </a:r>
              <a:r>
                <a:rPr kumimoji="0" lang="en-US" altLang="ja-JP" sz="2794" kern="0" dirty="0">
                  <a:solidFill>
                    <a:prstClr val="black"/>
                  </a:solidFill>
                  <a:latin typeface="Meiryo UI"/>
                  <a:ea typeface="Meiryo UI"/>
                  <a:cs typeface="メイリオ" panose="020B0604030504040204" pitchFamily="50" charset="-128"/>
                </a:rPr>
                <a:t>26</a:t>
              </a:r>
              <a:r>
                <a:rPr kumimoji="0" lang="ja-JP" altLang="en-US" sz="2794" kern="0" dirty="0">
                  <a:solidFill>
                    <a:prstClr val="black"/>
                  </a:solidFill>
                  <a:latin typeface="Meiryo UI"/>
                  <a:ea typeface="Meiryo UI"/>
                  <a:cs typeface="メイリオ" panose="020B0604030504040204" pitchFamily="50" charset="-128"/>
                </a:rPr>
                <a:t>％削減、</a:t>
              </a:r>
              <a:r>
                <a:rPr kumimoji="0" lang="en-US" altLang="ja-JP" sz="2794" kern="0" dirty="0">
                  <a:solidFill>
                    <a:prstClr val="black"/>
                  </a:solidFill>
                  <a:latin typeface="Meiryo UI"/>
                  <a:ea typeface="Meiryo UI"/>
                  <a:cs typeface="メイリオ" panose="020B0604030504040204" pitchFamily="50" charset="-128"/>
                </a:rPr>
                <a:t>2050</a:t>
              </a:r>
              <a:r>
                <a:rPr kumimoji="0" lang="ja-JP" altLang="en-US" sz="2794" kern="0" dirty="0">
                  <a:solidFill>
                    <a:prstClr val="black"/>
                  </a:solidFill>
                  <a:latin typeface="Meiryo UI"/>
                  <a:ea typeface="Meiryo UI"/>
                  <a:cs typeface="メイリオ" panose="020B0604030504040204" pitchFamily="50" charset="-128"/>
                </a:rPr>
                <a:t>年</a:t>
              </a:r>
              <a:r>
                <a:rPr kumimoji="0" lang="en-US" altLang="ja-JP" sz="2794" kern="0" dirty="0">
                  <a:solidFill>
                    <a:prstClr val="black"/>
                  </a:solidFill>
                  <a:latin typeface="Meiryo UI"/>
                  <a:ea typeface="Meiryo UI"/>
                  <a:cs typeface="メイリオ" panose="020B0604030504040204" pitchFamily="50" charset="-128"/>
                </a:rPr>
                <a:t>80</a:t>
              </a:r>
              <a:r>
                <a:rPr kumimoji="0" lang="ja-JP" altLang="en-US" sz="2794" kern="0" dirty="0">
                  <a:solidFill>
                    <a:prstClr val="black"/>
                  </a:solidFill>
                  <a:latin typeface="Meiryo UI"/>
                  <a:ea typeface="Meiryo UI"/>
                  <a:cs typeface="メイリオ" panose="020B0604030504040204" pitchFamily="50" charset="-128"/>
                </a:rPr>
                <a:t>％削減に資する技術のリスト化</a:t>
              </a:r>
              <a:endParaRPr kumimoji="0" lang="en-US" altLang="ja-JP" sz="2794" kern="0" dirty="0">
                <a:solidFill>
                  <a:prstClr val="black"/>
                </a:solidFill>
                <a:latin typeface="Meiryo UI"/>
                <a:ea typeface="Meiryo UI"/>
                <a:cs typeface="メイリオ" panose="020B0604030504040204" pitchFamily="50" charset="-128"/>
              </a:endParaRPr>
            </a:p>
          </p:txBody>
        </p:sp>
        <p:sp>
          <p:nvSpPr>
            <p:cNvPr id="37" name="角丸四角形 10"/>
            <p:cNvSpPr/>
            <p:nvPr/>
          </p:nvSpPr>
          <p:spPr>
            <a:xfrm>
              <a:off x="873257" y="4806397"/>
              <a:ext cx="5693683" cy="851995"/>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1064509">
                <a:defRPr/>
              </a:pPr>
              <a:r>
                <a:rPr kumimoji="0" lang="ja-JP" altLang="en-US" sz="2794" kern="0" dirty="0">
                  <a:solidFill>
                    <a:prstClr val="black"/>
                  </a:solidFill>
                  <a:latin typeface="Meiryo UI"/>
                  <a:ea typeface="Meiryo UI"/>
                  <a:cs typeface="メイリオ" panose="020B0604030504040204" pitchFamily="50" charset="-128"/>
                </a:rPr>
                <a:t>環境省内ツールとして活用</a:t>
              </a:r>
              <a:endParaRPr kumimoji="0" lang="en-US" altLang="ja-JP" sz="2794" kern="0" dirty="0">
                <a:solidFill>
                  <a:prstClr val="black"/>
                </a:solidFill>
                <a:latin typeface="Meiryo UI"/>
                <a:ea typeface="Meiryo UI"/>
                <a:cs typeface="メイリオ" panose="020B0604030504040204" pitchFamily="50" charset="-128"/>
              </a:endParaRPr>
            </a:p>
          </p:txBody>
        </p:sp>
        <p:sp>
          <p:nvSpPr>
            <p:cNvPr id="38" name="角丸四角形 11"/>
            <p:cNvSpPr/>
            <p:nvPr/>
          </p:nvSpPr>
          <p:spPr>
            <a:xfrm>
              <a:off x="788971" y="6102717"/>
              <a:ext cx="2006439" cy="81553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1064509">
                <a:defRPr/>
              </a:pPr>
              <a:r>
                <a:rPr kumimoji="0" lang="ja-JP" altLang="en-US" sz="2794" kern="0" dirty="0">
                  <a:solidFill>
                    <a:prstClr val="black"/>
                  </a:solidFill>
                  <a:latin typeface="Meiryo UI"/>
                  <a:ea typeface="Meiryo UI"/>
                  <a:cs typeface="メイリオ" panose="020B0604030504040204" pitchFamily="50" charset="-128"/>
                </a:rPr>
                <a:t>技術開発</a:t>
              </a:r>
              <a:endParaRPr kumimoji="0" lang="en-US" altLang="ja-JP" sz="2794" kern="0" dirty="0">
                <a:solidFill>
                  <a:prstClr val="black"/>
                </a:solidFill>
                <a:latin typeface="Meiryo UI"/>
                <a:ea typeface="Meiryo UI"/>
                <a:cs typeface="メイリオ" panose="020B0604030504040204" pitchFamily="50" charset="-128"/>
              </a:endParaRPr>
            </a:p>
          </p:txBody>
        </p:sp>
        <p:sp>
          <p:nvSpPr>
            <p:cNvPr id="39" name="角丸四角形 12"/>
            <p:cNvSpPr/>
            <p:nvPr/>
          </p:nvSpPr>
          <p:spPr>
            <a:xfrm>
              <a:off x="4623101" y="6096132"/>
              <a:ext cx="2006439" cy="81553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1064509">
                <a:defRPr/>
              </a:pPr>
              <a:r>
                <a:rPr kumimoji="0" lang="ja-JP" altLang="en-US" sz="2794" kern="0" dirty="0">
                  <a:solidFill>
                    <a:prstClr val="black"/>
                  </a:solidFill>
                  <a:latin typeface="Meiryo UI"/>
                  <a:ea typeface="Meiryo UI"/>
                  <a:cs typeface="メイリオ" panose="020B0604030504040204" pitchFamily="50" charset="-128"/>
                </a:rPr>
                <a:t>補助事業</a:t>
              </a:r>
              <a:endParaRPr kumimoji="0" lang="en-US" altLang="ja-JP" sz="2794" kern="0" dirty="0">
                <a:solidFill>
                  <a:prstClr val="black"/>
                </a:solidFill>
                <a:latin typeface="Meiryo UI"/>
                <a:ea typeface="Meiryo UI"/>
                <a:cs typeface="メイリオ" panose="020B0604030504040204" pitchFamily="50" charset="-128"/>
              </a:endParaRPr>
            </a:p>
          </p:txBody>
        </p:sp>
        <p:sp>
          <p:nvSpPr>
            <p:cNvPr id="40" name="角丸四角形 13"/>
            <p:cNvSpPr/>
            <p:nvPr/>
          </p:nvSpPr>
          <p:spPr>
            <a:xfrm>
              <a:off x="870937" y="883572"/>
              <a:ext cx="3728178" cy="732672"/>
            </a:xfrm>
            <a:prstGeom prst="roundRect">
              <a:avLst/>
            </a:prstGeom>
            <a:solidFill>
              <a:srgbClr val="70AD47">
                <a:lumMod val="60000"/>
                <a:lumOff val="40000"/>
              </a:srgbClr>
            </a:solidFill>
            <a:ln w="12700" cap="flat" cmpd="sng" algn="ctr">
              <a:solidFill>
                <a:sysClr val="windowText" lastClr="000000"/>
              </a:solidFill>
              <a:prstDash val="solid"/>
              <a:miter lim="800000"/>
            </a:ln>
            <a:effectLst/>
          </p:spPr>
          <p:txBody>
            <a:bodyPr rtlCol="0" anchor="ctr"/>
            <a:lstStyle/>
            <a:p>
              <a:pPr algn="ctr" defTabSz="1064509">
                <a:defRPr/>
              </a:pPr>
              <a:r>
                <a:rPr kumimoji="0" lang="en-US" altLang="ja-JP" sz="2329" kern="0" dirty="0">
                  <a:solidFill>
                    <a:prstClr val="black"/>
                  </a:solidFill>
                  <a:latin typeface="Meiryo UI"/>
                  <a:ea typeface="Meiryo UI"/>
                  <a:cs typeface="メイリオ" panose="020B0604030504040204" pitchFamily="50" charset="-128"/>
                </a:rPr>
                <a:t>L2-Tech</a:t>
              </a:r>
              <a:r>
                <a:rPr kumimoji="0" lang="ja-JP" altLang="en-US" sz="2329" kern="0" dirty="0">
                  <a:solidFill>
                    <a:prstClr val="black"/>
                  </a:solidFill>
                  <a:latin typeface="Meiryo UI"/>
                  <a:ea typeface="Meiryo UI"/>
                  <a:cs typeface="メイリオ" panose="020B0604030504040204" pitchFamily="50" charset="-128"/>
                </a:rPr>
                <a:t>導入実証事業</a:t>
              </a:r>
              <a:endParaRPr kumimoji="0" lang="en-US" altLang="ja-JP" sz="2329" kern="0" dirty="0">
                <a:solidFill>
                  <a:prstClr val="black"/>
                </a:solidFill>
                <a:latin typeface="Meiryo UI"/>
                <a:ea typeface="Meiryo UI"/>
                <a:cs typeface="メイリオ" panose="020B0604030504040204" pitchFamily="50" charset="-128"/>
              </a:endParaRPr>
            </a:p>
          </p:txBody>
        </p:sp>
        <p:sp>
          <p:nvSpPr>
            <p:cNvPr id="41" name="角丸四角形 14"/>
            <p:cNvSpPr/>
            <p:nvPr/>
          </p:nvSpPr>
          <p:spPr>
            <a:xfrm>
              <a:off x="8581799" y="850707"/>
              <a:ext cx="1553407" cy="732672"/>
            </a:xfrm>
            <a:prstGeom prst="roundRect">
              <a:avLst/>
            </a:prstGeom>
            <a:noFill/>
            <a:ln w="12700" cap="flat" cmpd="sng" algn="ctr">
              <a:solidFill>
                <a:sysClr val="windowText" lastClr="000000"/>
              </a:solidFill>
              <a:prstDash val="solid"/>
              <a:miter lim="800000"/>
            </a:ln>
            <a:effectLst/>
          </p:spPr>
          <p:txBody>
            <a:bodyPr rtlCol="0" anchor="ctr"/>
            <a:lstStyle/>
            <a:p>
              <a:pPr algn="ctr" defTabSz="1064509">
                <a:defRPr/>
              </a:pPr>
              <a:r>
                <a:rPr kumimoji="0" lang="ja-JP" altLang="en-US" sz="2329" kern="0" dirty="0">
                  <a:solidFill>
                    <a:prstClr val="black"/>
                  </a:solidFill>
                  <a:latin typeface="Meiryo UI"/>
                  <a:ea typeface="Meiryo UI"/>
                  <a:cs typeface="メイリオ" panose="020B0604030504040204" pitchFamily="50" charset="-128"/>
                </a:rPr>
                <a:t>メーカー</a:t>
              </a:r>
              <a:endParaRPr kumimoji="0" lang="en-US" altLang="ja-JP" sz="2329" kern="0" dirty="0">
                <a:solidFill>
                  <a:prstClr val="black"/>
                </a:solidFill>
                <a:latin typeface="Meiryo UI"/>
                <a:ea typeface="Meiryo UI"/>
                <a:cs typeface="メイリオ" panose="020B0604030504040204" pitchFamily="50" charset="-128"/>
              </a:endParaRPr>
            </a:p>
          </p:txBody>
        </p:sp>
        <p:sp>
          <p:nvSpPr>
            <p:cNvPr id="42" name="角丸四角形 15"/>
            <p:cNvSpPr/>
            <p:nvPr/>
          </p:nvSpPr>
          <p:spPr>
            <a:xfrm>
              <a:off x="6651509" y="883572"/>
              <a:ext cx="1786419" cy="732672"/>
            </a:xfrm>
            <a:prstGeom prst="roundRect">
              <a:avLst/>
            </a:prstGeom>
            <a:noFill/>
            <a:ln w="12700" cap="flat" cmpd="sng" algn="ctr">
              <a:solidFill>
                <a:sysClr val="windowText" lastClr="000000"/>
              </a:solidFill>
              <a:prstDash val="solid"/>
              <a:miter lim="800000"/>
            </a:ln>
            <a:effectLst/>
          </p:spPr>
          <p:txBody>
            <a:bodyPr rtlCol="0" anchor="ctr"/>
            <a:lstStyle/>
            <a:p>
              <a:pPr algn="ctr" defTabSz="1064509">
                <a:defRPr/>
              </a:pPr>
              <a:r>
                <a:rPr kumimoji="0" lang="ja-JP" altLang="en-US" sz="2329" kern="0" dirty="0">
                  <a:solidFill>
                    <a:prstClr val="black"/>
                  </a:solidFill>
                  <a:latin typeface="Meiryo UI"/>
                  <a:ea typeface="Meiryo UI"/>
                  <a:cs typeface="メイリオ" panose="020B0604030504040204" pitchFamily="50" charset="-128"/>
                </a:rPr>
                <a:t>政府計画</a:t>
              </a:r>
              <a:endParaRPr kumimoji="0" lang="en-US" altLang="ja-JP" sz="2329" kern="0" dirty="0">
                <a:solidFill>
                  <a:prstClr val="black"/>
                </a:solidFill>
                <a:latin typeface="Meiryo UI"/>
                <a:ea typeface="Meiryo UI"/>
                <a:cs typeface="メイリオ" panose="020B0604030504040204" pitchFamily="50" charset="-128"/>
              </a:endParaRPr>
            </a:p>
          </p:txBody>
        </p:sp>
        <p:sp>
          <p:nvSpPr>
            <p:cNvPr id="43" name="角丸四角形 16"/>
            <p:cNvSpPr/>
            <p:nvPr/>
          </p:nvSpPr>
          <p:spPr>
            <a:xfrm>
              <a:off x="4733118" y="870666"/>
              <a:ext cx="1786419" cy="732672"/>
            </a:xfrm>
            <a:prstGeom prst="roundRect">
              <a:avLst/>
            </a:prstGeom>
            <a:noFill/>
            <a:ln w="12700" cap="flat" cmpd="sng" algn="ctr">
              <a:solidFill>
                <a:sysClr val="windowText" lastClr="000000"/>
              </a:solidFill>
              <a:prstDash val="solid"/>
              <a:miter lim="800000"/>
            </a:ln>
            <a:effectLst/>
          </p:spPr>
          <p:txBody>
            <a:bodyPr rtlCol="0" anchor="ctr"/>
            <a:lstStyle/>
            <a:p>
              <a:pPr algn="ctr" defTabSz="1064509">
                <a:defRPr/>
              </a:pPr>
              <a:r>
                <a:rPr kumimoji="0" lang="ja-JP" altLang="en-US" sz="2329" kern="0" dirty="0">
                  <a:solidFill>
                    <a:prstClr val="black"/>
                  </a:solidFill>
                  <a:latin typeface="Meiryo UI"/>
                  <a:ea typeface="Meiryo UI"/>
                  <a:cs typeface="メイリオ" panose="020B0604030504040204" pitchFamily="50" charset="-128"/>
                </a:rPr>
                <a:t>技術開発</a:t>
              </a:r>
              <a:endParaRPr kumimoji="0" lang="en-US" altLang="ja-JP" sz="2329" kern="0" dirty="0">
                <a:solidFill>
                  <a:prstClr val="black"/>
                </a:solidFill>
                <a:latin typeface="Meiryo UI"/>
                <a:ea typeface="Meiryo UI"/>
                <a:cs typeface="メイリオ" panose="020B0604030504040204" pitchFamily="50" charset="-128"/>
              </a:endParaRPr>
            </a:p>
          </p:txBody>
        </p:sp>
        <p:sp>
          <p:nvSpPr>
            <p:cNvPr id="44" name="フローチャート: 組合せ 43"/>
            <p:cNvSpPr/>
            <p:nvPr/>
          </p:nvSpPr>
          <p:spPr>
            <a:xfrm>
              <a:off x="2152492" y="1677244"/>
              <a:ext cx="1165056" cy="303451"/>
            </a:xfrm>
            <a:prstGeom prst="flowChartMerge">
              <a:avLst/>
            </a:prstGeom>
            <a:solidFill>
              <a:sysClr val="window" lastClr="FFFFFF">
                <a:lumMod val="65000"/>
              </a:sysClr>
            </a:solidFill>
            <a:ln w="12700" cap="flat" cmpd="sng" algn="ctr">
              <a:noFill/>
              <a:prstDash val="solid"/>
              <a:miter lim="800000"/>
            </a:ln>
            <a:effectLst/>
          </p:spPr>
          <p:txBody>
            <a:bodyPr rtlCol="0" anchor="ctr"/>
            <a:lstStyle/>
            <a:p>
              <a:pPr algn="ctr" defTabSz="1064509">
                <a:defRPr/>
              </a:pPr>
              <a:endParaRPr kumimoji="0" lang="ja-JP" altLang="en-US" sz="1864" kern="0">
                <a:solidFill>
                  <a:prstClr val="white"/>
                </a:solidFill>
                <a:latin typeface="Meiryo UI"/>
                <a:ea typeface="Meiryo UI"/>
                <a:cs typeface="メイリオ" panose="020B0604030504040204" pitchFamily="50" charset="-128"/>
              </a:endParaRPr>
            </a:p>
          </p:txBody>
        </p:sp>
        <p:sp>
          <p:nvSpPr>
            <p:cNvPr id="45" name="フローチャート: 組合せ 44"/>
            <p:cNvSpPr/>
            <p:nvPr/>
          </p:nvSpPr>
          <p:spPr>
            <a:xfrm>
              <a:off x="5043793" y="1662278"/>
              <a:ext cx="1165056" cy="303451"/>
            </a:xfrm>
            <a:prstGeom prst="flowChartMerge">
              <a:avLst/>
            </a:prstGeom>
            <a:solidFill>
              <a:sysClr val="window" lastClr="FFFFFF">
                <a:lumMod val="65000"/>
              </a:sysClr>
            </a:solidFill>
            <a:ln w="12700" cap="flat" cmpd="sng" algn="ctr">
              <a:noFill/>
              <a:prstDash val="solid"/>
              <a:miter lim="800000"/>
            </a:ln>
            <a:effectLst/>
          </p:spPr>
          <p:txBody>
            <a:bodyPr rtlCol="0" anchor="ctr"/>
            <a:lstStyle/>
            <a:p>
              <a:pPr algn="ctr" defTabSz="1064509">
                <a:defRPr/>
              </a:pPr>
              <a:endParaRPr kumimoji="0" lang="ja-JP" altLang="en-US" sz="1864" kern="0">
                <a:solidFill>
                  <a:prstClr val="white"/>
                </a:solidFill>
                <a:latin typeface="Meiryo UI"/>
                <a:ea typeface="Meiryo UI"/>
                <a:cs typeface="メイリオ" panose="020B0604030504040204" pitchFamily="50" charset="-128"/>
              </a:endParaRPr>
            </a:p>
          </p:txBody>
        </p:sp>
        <p:sp>
          <p:nvSpPr>
            <p:cNvPr id="46" name="フローチャート: 組合せ 45"/>
            <p:cNvSpPr/>
            <p:nvPr/>
          </p:nvSpPr>
          <p:spPr>
            <a:xfrm>
              <a:off x="6962184" y="1652774"/>
              <a:ext cx="1165056" cy="322472"/>
            </a:xfrm>
            <a:prstGeom prst="flowChartMerge">
              <a:avLst/>
            </a:prstGeom>
            <a:solidFill>
              <a:sysClr val="window" lastClr="FFFFFF">
                <a:lumMod val="65000"/>
              </a:sysClr>
            </a:solidFill>
            <a:ln w="12700" cap="flat" cmpd="sng" algn="ctr">
              <a:noFill/>
              <a:prstDash val="solid"/>
              <a:miter lim="800000"/>
            </a:ln>
            <a:effectLst/>
          </p:spPr>
          <p:txBody>
            <a:bodyPr rtlCol="0" anchor="ctr"/>
            <a:lstStyle/>
            <a:p>
              <a:pPr algn="ctr" defTabSz="1064509">
                <a:defRPr/>
              </a:pPr>
              <a:endParaRPr kumimoji="0" lang="ja-JP" altLang="en-US" sz="1864" kern="0">
                <a:solidFill>
                  <a:prstClr val="white"/>
                </a:solidFill>
                <a:latin typeface="Meiryo UI"/>
                <a:ea typeface="Meiryo UI"/>
                <a:cs typeface="メイリオ" panose="020B0604030504040204" pitchFamily="50" charset="-128"/>
              </a:endParaRPr>
            </a:p>
          </p:txBody>
        </p:sp>
        <p:sp>
          <p:nvSpPr>
            <p:cNvPr id="47" name="フローチャート: 組合せ 46"/>
            <p:cNvSpPr/>
            <p:nvPr/>
          </p:nvSpPr>
          <p:spPr>
            <a:xfrm>
              <a:off x="8779999" y="1677624"/>
              <a:ext cx="1165056" cy="322472"/>
            </a:xfrm>
            <a:prstGeom prst="flowChartMerge">
              <a:avLst/>
            </a:prstGeom>
            <a:solidFill>
              <a:sysClr val="window" lastClr="FFFFFF">
                <a:lumMod val="65000"/>
              </a:sysClr>
            </a:solidFill>
            <a:ln w="12700" cap="flat" cmpd="sng" algn="ctr">
              <a:noFill/>
              <a:prstDash val="solid"/>
              <a:miter lim="800000"/>
            </a:ln>
            <a:effectLst/>
          </p:spPr>
          <p:txBody>
            <a:bodyPr rtlCol="0" anchor="ctr"/>
            <a:lstStyle/>
            <a:p>
              <a:pPr algn="ctr" defTabSz="1064509">
                <a:defRPr/>
              </a:pPr>
              <a:endParaRPr kumimoji="0" lang="ja-JP" altLang="en-US" sz="1864" kern="0">
                <a:solidFill>
                  <a:prstClr val="white"/>
                </a:solidFill>
                <a:latin typeface="Meiryo UI"/>
                <a:ea typeface="Meiryo UI"/>
                <a:cs typeface="メイリオ" panose="020B0604030504040204" pitchFamily="50" charset="-128"/>
              </a:endParaRPr>
            </a:p>
          </p:txBody>
        </p:sp>
        <p:sp>
          <p:nvSpPr>
            <p:cNvPr id="48" name="楕円 47"/>
            <p:cNvSpPr/>
            <p:nvPr/>
          </p:nvSpPr>
          <p:spPr>
            <a:xfrm>
              <a:off x="2449388" y="6503901"/>
              <a:ext cx="2541430" cy="854374"/>
            </a:xfrm>
            <a:prstGeom prst="ellipse">
              <a:avLst/>
            </a:prstGeom>
            <a:solidFill>
              <a:srgbClr val="C00000"/>
            </a:solidFill>
            <a:ln w="12700" cap="flat" cmpd="sng" algn="ctr">
              <a:noFill/>
              <a:prstDash val="solid"/>
              <a:miter lim="800000"/>
            </a:ln>
            <a:effectLst/>
          </p:spPr>
          <p:txBody>
            <a:bodyPr rtlCol="0" anchor="ctr"/>
            <a:lstStyle/>
            <a:p>
              <a:pPr algn="ctr" defTabSz="1064509">
                <a:defRPr/>
              </a:pPr>
              <a:r>
                <a:rPr kumimoji="0" lang="ja-JP" altLang="en-US" sz="2794" kern="0" dirty="0">
                  <a:solidFill>
                    <a:prstClr val="white"/>
                  </a:solidFill>
                  <a:latin typeface="Meiryo UI"/>
                  <a:ea typeface="Meiryo UI"/>
                  <a:cs typeface="メイリオ" panose="020B0604030504040204" pitchFamily="50" charset="-128"/>
                </a:rPr>
                <a:t>政策立案</a:t>
              </a:r>
            </a:p>
          </p:txBody>
        </p:sp>
        <p:sp>
          <p:nvSpPr>
            <p:cNvPr id="49" name="角丸四角形 28"/>
            <p:cNvSpPr/>
            <p:nvPr/>
          </p:nvSpPr>
          <p:spPr>
            <a:xfrm>
              <a:off x="6778881" y="3338967"/>
              <a:ext cx="3356326" cy="90690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1064509">
                <a:defRPr/>
              </a:pPr>
              <a:r>
                <a:rPr kumimoji="0" lang="ja-JP" altLang="en-US" sz="2794" kern="0" dirty="0">
                  <a:solidFill>
                    <a:prstClr val="black"/>
                  </a:solidFill>
                  <a:latin typeface="Meiryo UI"/>
                  <a:ea typeface="Meiryo UI"/>
                  <a:cs typeface="メイリオ" panose="020B0604030504040204" pitchFamily="50" charset="-128"/>
                </a:rPr>
                <a:t>情報発信</a:t>
              </a:r>
              <a:endParaRPr kumimoji="0" lang="en-US" altLang="ja-JP" sz="2794" kern="0" dirty="0">
                <a:solidFill>
                  <a:prstClr val="black"/>
                </a:solidFill>
                <a:latin typeface="Meiryo UI"/>
                <a:ea typeface="Meiryo UI"/>
                <a:cs typeface="メイリオ" panose="020B0604030504040204" pitchFamily="50" charset="-128"/>
              </a:endParaRPr>
            </a:p>
          </p:txBody>
        </p:sp>
        <p:sp>
          <p:nvSpPr>
            <p:cNvPr id="50" name="角丸四角形 30"/>
            <p:cNvSpPr/>
            <p:nvPr/>
          </p:nvSpPr>
          <p:spPr>
            <a:xfrm>
              <a:off x="6778885" y="4421137"/>
              <a:ext cx="3500006" cy="1073568"/>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1064509">
                <a:defRPr/>
              </a:pPr>
              <a:r>
                <a:rPr kumimoji="0" lang="ja-JP" altLang="en-US" sz="2794" kern="0" dirty="0">
                  <a:solidFill>
                    <a:prstClr val="black"/>
                  </a:solidFill>
                  <a:latin typeface="Meiryo UI"/>
                  <a:ea typeface="Meiryo UI"/>
                  <a:cs typeface="メイリオ" panose="020B0604030504040204" pitchFamily="50" charset="-128"/>
                </a:rPr>
                <a:t>メーカー・ユーザー等への認知度拡大</a:t>
              </a:r>
              <a:endParaRPr kumimoji="0" lang="en-US" altLang="ja-JP" sz="2794" kern="0" dirty="0">
                <a:solidFill>
                  <a:prstClr val="black"/>
                </a:solidFill>
                <a:latin typeface="Meiryo UI"/>
                <a:ea typeface="Meiryo UI"/>
                <a:cs typeface="メイリオ" panose="020B0604030504040204" pitchFamily="50" charset="-128"/>
              </a:endParaRPr>
            </a:p>
          </p:txBody>
        </p:sp>
        <p:sp>
          <p:nvSpPr>
            <p:cNvPr id="51" name="フローチャート: 組合せ 50"/>
            <p:cNvSpPr/>
            <p:nvPr/>
          </p:nvSpPr>
          <p:spPr>
            <a:xfrm rot="16200000">
              <a:off x="6703176" y="6171844"/>
              <a:ext cx="815539" cy="664130"/>
            </a:xfrm>
            <a:prstGeom prst="flowChartMerge">
              <a:avLst/>
            </a:prstGeom>
            <a:solidFill>
              <a:sysClr val="window" lastClr="FFFFFF">
                <a:lumMod val="65000"/>
              </a:sysClr>
            </a:solidFill>
            <a:ln w="12700" cap="flat" cmpd="sng" algn="ctr">
              <a:noFill/>
              <a:prstDash val="solid"/>
              <a:miter lim="800000"/>
            </a:ln>
            <a:effectLst/>
          </p:spPr>
          <p:txBody>
            <a:bodyPr rtlCol="0" anchor="ctr"/>
            <a:lstStyle/>
            <a:p>
              <a:pPr algn="ctr" defTabSz="1064509">
                <a:defRPr/>
              </a:pPr>
              <a:endParaRPr kumimoji="0" lang="ja-JP" altLang="en-US" sz="1864" kern="0">
                <a:solidFill>
                  <a:prstClr val="white"/>
                </a:solidFill>
                <a:latin typeface="Meiryo UI"/>
                <a:ea typeface="Meiryo UI"/>
                <a:cs typeface="メイリオ" panose="020B0604030504040204" pitchFamily="50" charset="-128"/>
              </a:endParaRPr>
            </a:p>
          </p:txBody>
        </p:sp>
      </p:grpSp>
    </p:spTree>
    <p:extLst>
      <p:ext uri="{BB962C8B-B14F-4D97-AF65-F5344CB8AC3E}">
        <p14:creationId xmlns:p14="http://schemas.microsoft.com/office/powerpoint/2010/main" val="2006262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Words>1260</Words>
  <PresentationFormat>ユーザー設定</PresentationFormat>
  <Paragraphs>91</Paragraphs>
  <Slides>5</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12</vt:i4>
      </vt:variant>
      <vt:variant>
        <vt:lpstr>スライド タイトル</vt:lpstr>
      </vt:variant>
      <vt:variant>
        <vt:i4>5</vt:i4>
      </vt:variant>
    </vt:vector>
  </HeadingPairs>
  <TitlesOfParts>
    <vt:vector size="27" baseType="lpstr">
      <vt:lpstr>HGPｺﾞｼｯｸE</vt:lpstr>
      <vt:lpstr>HGPｺﾞｼｯｸM</vt:lpstr>
      <vt:lpstr>Meiryo UI</vt:lpstr>
      <vt:lpstr>メイリオ</vt:lpstr>
      <vt:lpstr>メイリオ</vt:lpstr>
      <vt:lpstr>游ゴシック</vt:lpstr>
      <vt:lpstr>Arial</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5_Office ​​テーマ</vt:lpstr>
      <vt:lpstr>8_脱炭素標準フォーマット_20180530</vt:lpstr>
      <vt:lpstr>9_脱炭素標準フォーマット_20180530</vt:lpstr>
      <vt:lpstr>10_脱炭素標準フォーマット_20180530</vt:lpstr>
      <vt:lpstr>11_脱炭素標準フォーマット_20180530</vt:lpstr>
      <vt:lpstr>PowerPoint プレゼンテーション</vt:lpstr>
      <vt:lpstr>L2-Techとは</vt:lpstr>
      <vt:lpstr>補助要件（※2018年度の内容を参考として掲載）</vt:lpstr>
      <vt:lpstr>L2-Tech情報プラットフォーム</vt:lpstr>
      <vt:lpstr>L2-Techの取組</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