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x-wmf" Extension="wmf"/>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presentationml.slideLayout+xml" PartName="/ppt/slideLayouts/slideLayout100.xml"/>
  <Override ContentType="application/vnd.openxmlformats-officedocument.presentationml.slideLayout+xml" PartName="/ppt/slideLayouts/slideLayout101.xml"/>
  <Override ContentType="application/vnd.openxmlformats-officedocument.presentationml.slideLayout+xml" PartName="/ppt/slideLayouts/slideLayout102.xml"/>
  <Override ContentType="application/vnd.openxmlformats-officedocument.presentationml.slideLayout+xml" PartName="/ppt/slideLayouts/slideLayout103.xml"/>
  <Override ContentType="application/vnd.openxmlformats-officedocument.presentationml.slideLayout+xml" PartName="/ppt/slideLayouts/slideLayout104.xml"/>
  <Override ContentType="application/vnd.openxmlformats-officedocument.presentationml.slideLayout+xml" PartName="/ppt/slideLayouts/slideLayout105.xml"/>
  <Override ContentType="application/vnd.openxmlformats-officedocument.presentationml.slideLayout+xml" PartName="/ppt/slideLayouts/slideLayout106.xml"/>
  <Override ContentType="application/vnd.openxmlformats-officedocument.presentationml.slideLayout+xml" PartName="/ppt/slideLayouts/slideLayout107.xml"/>
  <Override ContentType="application/vnd.openxmlformats-officedocument.presentationml.slideLayout+xml" PartName="/ppt/slideLayouts/slideLayout108.xml"/>
  <Override ContentType="application/vnd.openxmlformats-officedocument.presentationml.slideLayout+xml" PartName="/ppt/slideLayouts/slideLayout109.xml"/>
  <Override ContentType="application/vnd.openxmlformats-officedocument.presentationml.slideLayout+xml" PartName="/ppt/slideLayouts/slideLayout110.xml"/>
  <Override ContentType="application/vnd.openxmlformats-officedocument.presentationml.slideLayout+xml" PartName="/ppt/slideLayouts/slideLayout111.xml"/>
  <Override ContentType="application/vnd.openxmlformats-officedocument.presentationml.slideLayout+xml" PartName="/ppt/slideLayouts/slideLayout112.xml"/>
  <Override ContentType="application/vnd.openxmlformats-officedocument.presentationml.slideLayout+xml" PartName="/ppt/slideLayouts/slideLayout113.xml"/>
  <Override ContentType="application/vnd.openxmlformats-officedocument.presentationml.slideLayout+xml" PartName="/ppt/slideLayouts/slideLayout114.xml"/>
  <Override ContentType="application/vnd.openxmlformats-officedocument.presentationml.slideLayout+xml" PartName="/ppt/slideLayouts/slideLayout115.xml"/>
  <Override ContentType="application/vnd.openxmlformats-officedocument.presentationml.slideLayout+xml" PartName="/ppt/slideLayouts/slideLayout116.xml"/>
  <Override ContentType="application/vnd.openxmlformats-officedocument.presentationml.slideLayout+xml" PartName="/ppt/slideLayouts/slideLayout117.xml"/>
  <Override ContentType="application/vnd.openxmlformats-officedocument.presentationml.slideLayout+xml" PartName="/ppt/slideLayouts/slideLayout118.xml"/>
  <Override ContentType="application/vnd.openxmlformats-officedocument.presentationml.slideLayout+xml" PartName="/ppt/slideLayouts/slideLayout119.xml"/>
  <Override ContentType="application/vnd.openxmlformats-officedocument.presentationml.slideLayout+xml" PartName="/ppt/slideLayouts/slideLayout120.xml"/>
  <Override ContentType="application/vnd.openxmlformats-officedocument.presentationml.slideLayout+xml" PartName="/ppt/slideLayouts/slideLayout121.xml"/>
  <Override ContentType="application/vnd.openxmlformats-officedocument.presentationml.slideLayout+xml" PartName="/ppt/slideLayouts/slideLayout122.xml"/>
  <Override ContentType="application/vnd.openxmlformats-officedocument.presentationml.slideLayout+xml" PartName="/ppt/slideLayouts/slideLayout123.xml"/>
  <Override ContentType="application/vnd.openxmlformats-officedocument.presentationml.slideLayout+xml" PartName="/ppt/slideLayouts/slideLayout124.xml"/>
  <Override ContentType="application/vnd.openxmlformats-officedocument.presentationml.slideLayout+xml" PartName="/ppt/slideLayouts/slideLayout125.xml"/>
  <Override ContentType="application/vnd.openxmlformats-officedocument.presentationml.slideLayout+xml" PartName="/ppt/slideLayouts/slideLayout126.xml"/>
  <Override ContentType="application/vnd.openxmlformats-officedocument.presentationml.slideLayout+xml" PartName="/ppt/slideLayouts/slideLayout127.xml"/>
  <Override ContentType="application/vnd.openxmlformats-officedocument.presentationml.slideLayout+xml" PartName="/ppt/slideLayouts/slideLayout128.xml"/>
  <Override ContentType="application/vnd.openxmlformats-officedocument.presentationml.slideLayout+xml" PartName="/ppt/slideLayouts/slideLayout129.xml"/>
  <Override ContentType="application/vnd.openxmlformats-officedocument.presentationml.slideLayout+xml" PartName="/ppt/slideLayouts/slideLayout130.xml"/>
  <Override ContentType="application/vnd.openxmlformats-officedocument.presentationml.slideLayout+xml" PartName="/ppt/slideLayouts/slideLayout131.xml"/>
  <Override ContentType="application/vnd.openxmlformats-officedocument.presentationml.slideLayout+xml" PartName="/ppt/slideLayouts/slideLayout132.xml"/>
  <Override ContentType="application/vnd.openxmlformats-officedocument.presentationml.slideLayout+xml" PartName="/ppt/slideLayouts/slideLayout133.xml"/>
  <Override ContentType="application/vnd.openxmlformats-officedocument.presentationml.slideLayout+xml" PartName="/ppt/slideLayouts/slideLayout134.xml"/>
  <Override ContentType="application/vnd.openxmlformats-officedocument.presentationml.slideLayout+xml" PartName="/ppt/slideLayouts/slideLayout135.xml"/>
  <Override ContentType="application/vnd.openxmlformats-officedocument.presentationml.slideLayout+xml" PartName="/ppt/slideLayouts/slideLayout136.xml"/>
  <Override ContentType="application/vnd.openxmlformats-officedocument.presentationml.slideLayout+xml" PartName="/ppt/slideLayouts/slideLayout13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theme+xml" PartName="/ppt/theme/theme11.xml"/>
  <Override ContentType="application/vnd.openxmlformats-officedocument.theme+xml" PartName="/ppt/theme/theme12.xml"/>
  <Override ContentType="application/vnd.openxmlformats-officedocument.theme+xml" PartName="/ppt/theme/theme13.xml"/>
  <Override ContentType="application/vnd.openxmlformats-officedocument.theme+xml" PartName="/ppt/theme/theme1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96" r:id="rId1"/>
    <p:sldMasterId id="2147483753" r:id="rId2"/>
    <p:sldMasterId id="2147483765" r:id="rId3"/>
    <p:sldMasterId id="2147483857" r:id="rId4"/>
    <p:sldMasterId id="2147483882" r:id="rId5"/>
    <p:sldMasterId id="2147483894" r:id="rId6"/>
    <p:sldMasterId id="2147483908" r:id="rId7"/>
    <p:sldMasterId id="2147483969" r:id="rId8"/>
    <p:sldMasterId id="2147483995" r:id="rId9"/>
    <p:sldMasterId id="2147484019" r:id="rId10"/>
    <p:sldMasterId id="2147484056" r:id="rId11"/>
    <p:sldMasterId id="2147484166" r:id="rId12"/>
  </p:sldMasterIdLst>
  <p:notesMasterIdLst>
    <p:notesMasterId r:id="rId19"/>
  </p:notesMasterIdLst>
  <p:handoutMasterIdLst>
    <p:handoutMasterId r:id="rId20"/>
  </p:handoutMasterIdLst>
  <p:sldIdLst>
    <p:sldId id="669" r:id="rId13"/>
    <p:sldId id="544" r:id="rId14"/>
    <p:sldId id="545" r:id="rId15"/>
    <p:sldId id="546" r:id="rId16"/>
    <p:sldId id="547" r:id="rId17"/>
    <p:sldId id="548" r:id="rId18"/>
  </p:sldIdLst>
  <p:sldSz cx="10691813" cy="7559675"/>
  <p:notesSz cx="7104063" cy="10234613"/>
  <p:custDataLst>
    <p:tags r:id="rId21"/>
  </p:custDataLst>
  <p:defaultTextStyle>
    <a:defPPr>
      <a:defRPr lang="ja-JP"/>
    </a:defPPr>
    <a:lvl1pPr marL="0" algn="l" defTabSz="981700" rtl="0" eaLnBrk="1" latinLnBrk="0" hangingPunct="1">
      <a:defRPr kumimoji="1" sz="1932" kern="1200">
        <a:solidFill>
          <a:schemeClr val="tx1"/>
        </a:solidFill>
        <a:latin typeface="+mn-lt"/>
        <a:ea typeface="+mn-ea"/>
        <a:cs typeface="+mn-cs"/>
      </a:defRPr>
    </a:lvl1pPr>
    <a:lvl2pPr marL="490850" algn="l" defTabSz="981700" rtl="0" eaLnBrk="1" latinLnBrk="0" hangingPunct="1">
      <a:defRPr kumimoji="1" sz="1932" kern="1200">
        <a:solidFill>
          <a:schemeClr val="tx1"/>
        </a:solidFill>
        <a:latin typeface="+mn-lt"/>
        <a:ea typeface="+mn-ea"/>
        <a:cs typeface="+mn-cs"/>
      </a:defRPr>
    </a:lvl2pPr>
    <a:lvl3pPr marL="981700" algn="l" defTabSz="981700" rtl="0" eaLnBrk="1" latinLnBrk="0" hangingPunct="1">
      <a:defRPr kumimoji="1" sz="1932" kern="1200">
        <a:solidFill>
          <a:schemeClr val="tx1"/>
        </a:solidFill>
        <a:latin typeface="+mn-lt"/>
        <a:ea typeface="+mn-ea"/>
        <a:cs typeface="+mn-cs"/>
      </a:defRPr>
    </a:lvl3pPr>
    <a:lvl4pPr marL="1472550" algn="l" defTabSz="981700" rtl="0" eaLnBrk="1" latinLnBrk="0" hangingPunct="1">
      <a:defRPr kumimoji="1" sz="1932" kern="1200">
        <a:solidFill>
          <a:schemeClr val="tx1"/>
        </a:solidFill>
        <a:latin typeface="+mn-lt"/>
        <a:ea typeface="+mn-ea"/>
        <a:cs typeface="+mn-cs"/>
      </a:defRPr>
    </a:lvl4pPr>
    <a:lvl5pPr marL="1963400" algn="l" defTabSz="981700" rtl="0" eaLnBrk="1" latinLnBrk="0" hangingPunct="1">
      <a:defRPr kumimoji="1" sz="1932" kern="1200">
        <a:solidFill>
          <a:schemeClr val="tx1"/>
        </a:solidFill>
        <a:latin typeface="+mn-lt"/>
        <a:ea typeface="+mn-ea"/>
        <a:cs typeface="+mn-cs"/>
      </a:defRPr>
    </a:lvl5pPr>
    <a:lvl6pPr marL="2454250" algn="l" defTabSz="981700" rtl="0" eaLnBrk="1" latinLnBrk="0" hangingPunct="1">
      <a:defRPr kumimoji="1" sz="1932" kern="1200">
        <a:solidFill>
          <a:schemeClr val="tx1"/>
        </a:solidFill>
        <a:latin typeface="+mn-lt"/>
        <a:ea typeface="+mn-ea"/>
        <a:cs typeface="+mn-cs"/>
      </a:defRPr>
    </a:lvl6pPr>
    <a:lvl7pPr marL="2945100" algn="l" defTabSz="981700" rtl="0" eaLnBrk="1" latinLnBrk="0" hangingPunct="1">
      <a:defRPr kumimoji="1" sz="1932" kern="1200">
        <a:solidFill>
          <a:schemeClr val="tx1"/>
        </a:solidFill>
        <a:latin typeface="+mn-lt"/>
        <a:ea typeface="+mn-ea"/>
        <a:cs typeface="+mn-cs"/>
      </a:defRPr>
    </a:lvl7pPr>
    <a:lvl8pPr marL="3435949" algn="l" defTabSz="981700" rtl="0" eaLnBrk="1" latinLnBrk="0" hangingPunct="1">
      <a:defRPr kumimoji="1" sz="1932" kern="1200">
        <a:solidFill>
          <a:schemeClr val="tx1"/>
        </a:solidFill>
        <a:latin typeface="+mn-lt"/>
        <a:ea typeface="+mn-ea"/>
        <a:cs typeface="+mn-cs"/>
      </a:defRPr>
    </a:lvl8pPr>
    <a:lvl9pPr marL="3926799" algn="l" defTabSz="981700" rtl="0" eaLnBrk="1" latinLnBrk="0" hangingPunct="1">
      <a:defRPr kumimoji="1" sz="1932"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89"/>
    <a:srgbClr val="F4F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6366" autoAdjust="0"/>
  </p:normalViewPr>
  <p:slideViewPr>
    <p:cSldViewPr snapToGrid="0" snapToObjects="1">
      <p:cViewPr varScale="1">
        <p:scale>
          <a:sx n="62" d="100"/>
          <a:sy n="62" d="100"/>
        </p:scale>
        <p:origin x="1380" y="4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79" d="100"/>
          <a:sy n="79" d="100"/>
        </p:scale>
        <p:origin x="3882" y="96"/>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Masters/slideMaster10.xml" Type="http://schemas.openxmlformats.org/officeDocument/2006/relationships/slideMaster"/><Relationship Id="rId11" Target="slideMasters/slideMaster11.xml" Type="http://schemas.openxmlformats.org/officeDocument/2006/relationships/slideMaster"/><Relationship Id="rId12" Target="slideMasters/slideMaster12.xml" Type="http://schemas.openxmlformats.org/officeDocument/2006/relationships/slideMaster"/><Relationship Id="rId13" Target="slides/slide1.xml" Type="http://schemas.openxmlformats.org/officeDocument/2006/relationships/slide"/><Relationship Id="rId14" Target="slides/slide2.xml" Type="http://schemas.openxmlformats.org/officeDocument/2006/relationships/slide"/><Relationship Id="rId15" Target="slides/slide3.xml" Type="http://schemas.openxmlformats.org/officeDocument/2006/relationships/slide"/><Relationship Id="rId16" Target="slides/slide4.xml" Type="http://schemas.openxmlformats.org/officeDocument/2006/relationships/slide"/><Relationship Id="rId17" Target="slides/slide5.xml" Type="http://schemas.openxmlformats.org/officeDocument/2006/relationships/slide"/><Relationship Id="rId18" Target="slides/slide6.xml" Type="http://schemas.openxmlformats.org/officeDocument/2006/relationships/slide"/><Relationship Id="rId19" Target="notesMasters/notesMaster1.xml" Type="http://schemas.openxmlformats.org/officeDocument/2006/relationships/notesMaster"/><Relationship Id="rId2" Target="slideMasters/slideMaster2.xml" Type="http://schemas.openxmlformats.org/officeDocument/2006/relationships/slideMaster"/><Relationship Id="rId20" Target="handoutMasters/handoutMaster1.xml" Type="http://schemas.openxmlformats.org/officeDocument/2006/relationships/handoutMaster"/><Relationship Id="rId21" Target="tags/tag1.xml" Type="http://schemas.openxmlformats.org/officeDocument/2006/relationships/tags"/><Relationship Id="rId22" Target="presProps.xml" Type="http://schemas.openxmlformats.org/officeDocument/2006/relationships/presProps"/><Relationship Id="rId23" Target="viewProps.xml" Type="http://schemas.openxmlformats.org/officeDocument/2006/relationships/viewProps"/><Relationship Id="rId24" Target="theme/theme1.xml" Type="http://schemas.openxmlformats.org/officeDocument/2006/relationships/theme"/><Relationship Id="rId25" Target="tableStyles.xml" Type="http://schemas.openxmlformats.org/officeDocument/2006/relationships/tableStyles"/><Relationship Id="rId3" Target="slideMasters/slideMaster3.xml" Type="http://schemas.openxmlformats.org/officeDocument/2006/relationships/slideMaster"/><Relationship Id="rId4" Target="slideMasters/slideMaster4.xml" Type="http://schemas.openxmlformats.org/officeDocument/2006/relationships/slideMaster"/><Relationship Id="rId5" Target="slideMasters/slideMaster5.xml" Type="http://schemas.openxmlformats.org/officeDocument/2006/relationships/slideMaster"/><Relationship Id="rId6" Target="slideMasters/slideMaster6.xml" Type="http://schemas.openxmlformats.org/officeDocument/2006/relationships/slideMaster"/><Relationship Id="rId7" Target="slideMasters/slideMaster7.xml" Type="http://schemas.openxmlformats.org/officeDocument/2006/relationships/slideMaster"/><Relationship Id="rId8" Target="slideMasters/slideMaster8.xml" Type="http://schemas.openxmlformats.org/officeDocument/2006/relationships/slideMaster"/><Relationship Id="rId9" Target="slideMasters/slideMaster9.xml" Type="http://schemas.openxmlformats.org/officeDocument/2006/relationships/slideMaster"/></Relationships>
</file>

<file path=ppt/handoutMasters/_rels/handoutMaster1.xml.rels><?xml version="1.0" encoding="UTF-8" standalone="yes"?><Relationships xmlns="http://schemas.openxmlformats.org/package/2006/relationships"><Relationship Id="rId1" Target="../theme/theme1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B2ABE1B7-A367-4530-B94F-9E56BB3C548F}" type="datetimeFigureOut">
              <a:rPr kumimoji="1" lang="ja-JP" altLang="en-US" smtClean="0"/>
              <a:t>2019/1/8</a:t>
            </a:fld>
            <a:endParaRPr kumimoji="1" lang="ja-JP" altLang="en-US"/>
          </a:p>
        </p:txBody>
      </p:sp>
      <p:sp>
        <p:nvSpPr>
          <p:cNvPr id="4" name="フッター プレースホルダー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78372ABC-3904-4C5D-BA2E-A606F99E4BD9}" type="slidenum">
              <a:rPr kumimoji="1" lang="ja-JP" altLang="en-US" smtClean="0"/>
              <a:t>‹#›</a:t>
            </a:fld>
            <a:endParaRPr kumimoji="1" lang="ja-JP" altLang="en-US"/>
          </a:p>
        </p:txBody>
      </p:sp>
    </p:spTree>
    <p:extLst>
      <p:ext uri="{BB962C8B-B14F-4D97-AF65-F5344CB8AC3E}">
        <p14:creationId xmlns:p14="http://schemas.microsoft.com/office/powerpoint/2010/main" val="2416363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1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206" cy="513284"/>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201" y="0"/>
            <a:ext cx="3078206" cy="513284"/>
          </a:xfrm>
          <a:prstGeom prst="rect">
            <a:avLst/>
          </a:prstGeom>
        </p:spPr>
        <p:txBody>
          <a:bodyPr vert="horz" lIns="94668" tIns="47334" rIns="94668" bIns="47334" rtlCol="0"/>
          <a:lstStyle>
            <a:lvl1pPr algn="r">
              <a:defRPr sz="1200"/>
            </a:lvl1pPr>
          </a:lstStyle>
          <a:p>
            <a:fld id="{71D26165-47A2-4D6E-B747-288E7EB617C4}" type="datetimeFigureOut">
              <a:rPr kumimoji="1" lang="ja-JP" altLang="en-US" smtClean="0"/>
              <a:t>2019/1/8</a:t>
            </a:fld>
            <a:endParaRPr kumimoji="1" lang="ja-JP" altLang="en-US"/>
          </a:p>
        </p:txBody>
      </p:sp>
      <p:sp>
        <p:nvSpPr>
          <p:cNvPr id="4" name="スライド イメージ プレースホルダー 3"/>
          <p:cNvSpPr>
            <a:spLocks noGrp="1" noRot="1" noChangeAspect="1"/>
          </p:cNvSpPr>
          <p:nvPr>
            <p:ph type="sldImg" idx="2"/>
          </p:nvPr>
        </p:nvSpPr>
        <p:spPr>
          <a:xfrm>
            <a:off x="1109663" y="1279525"/>
            <a:ext cx="4884737"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10739" y="4925235"/>
            <a:ext cx="5682588" cy="402943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330"/>
            <a:ext cx="3078206" cy="513284"/>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201" y="9721330"/>
            <a:ext cx="3078206" cy="513284"/>
          </a:xfrm>
          <a:prstGeom prst="rect">
            <a:avLst/>
          </a:prstGeom>
        </p:spPr>
        <p:txBody>
          <a:bodyPr vert="horz" lIns="94668" tIns="47334" rIns="94668" bIns="47334" rtlCol="0" anchor="b"/>
          <a:lstStyle>
            <a:lvl1pPr algn="r">
              <a:defRPr sz="1200"/>
            </a:lvl1pPr>
          </a:lstStyle>
          <a:p>
            <a:fld id="{585A7ADE-A3BE-4A06-92EC-B0D339DF008A}" type="slidenum">
              <a:rPr kumimoji="1" lang="ja-JP" altLang="en-US" smtClean="0"/>
              <a:t>‹#›</a:t>
            </a:fld>
            <a:endParaRPr kumimoji="1" lang="ja-JP" altLang="en-US"/>
          </a:p>
        </p:txBody>
      </p:sp>
    </p:spTree>
    <p:extLst>
      <p:ext uri="{BB962C8B-B14F-4D97-AF65-F5344CB8AC3E}">
        <p14:creationId xmlns:p14="http://schemas.microsoft.com/office/powerpoint/2010/main" val="10954280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0.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1.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2.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3.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4.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5.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6.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7.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8.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9.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0.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1.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2.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3.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4.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5.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6.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7.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8.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9.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0.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1.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2.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3.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4.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5.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6.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7.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8.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9.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0.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1.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2.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3.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4.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5.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6.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7.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1.png" Type="http://schemas.openxmlformats.org/officeDocument/2006/relationships/image"/><Relationship Id="rId3" Target="NULL" Type="http://schemas.openxmlformats.org/officeDocument/2006/relationships/image"/><Relationship Id="rId4" Target="../media/image2.jpeg" Type="http://schemas.openxmlformats.org/officeDocument/2006/relationships/image"/></Relationships>
</file>

<file path=ppt/slideLayouts/_rels/slideLayout3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4.xml" Type="http://schemas.openxmlformats.org/officeDocument/2006/relationships/slideMaster"/><Relationship Id="rId2" Target="../media/image3.png" Type="http://schemas.openxmlformats.org/officeDocument/2006/relationships/image"/><Relationship Id="rId3" Target="NULL" Type="http://schemas.openxmlformats.org/officeDocument/2006/relationships/image"/><Relationship Id="rId4" Target="../media/image4.jpeg" Type="http://schemas.openxmlformats.org/officeDocument/2006/relationships/image"/></Relationships>
</file>

<file path=ppt/slideLayouts/_rels/slideLayout4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3.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4.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0.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1.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2.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3.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4.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5.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6.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7.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8.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0.xml.rels><?xml version="1.0" encoding="UTF-8" standalone="yes"?><Relationships xmlns="http://schemas.openxmlformats.org/package/2006/relationships"><Relationship Id="rId1" Target="../slideMasters/slideMaster7.xml" Type="http://schemas.openxmlformats.org/officeDocument/2006/relationships/slideMaster"/><Relationship Id="rId2" Target="../media/image1.png" Type="http://schemas.openxmlformats.org/officeDocument/2006/relationships/image"/><Relationship Id="rId3" Target="../media/image2.jpeg" Type="http://schemas.openxmlformats.org/officeDocument/2006/relationships/image"/></Relationships>
</file>

<file path=ppt/slideLayouts/_rels/slideLayout8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2.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3.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4.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5.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6.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7.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8.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9.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0.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2.xml.rels><?xml version="1.0" encoding="UTF-8" standalone="yes"?><Relationships xmlns="http://schemas.openxmlformats.org/package/2006/relationships"><Relationship Id="rId1" Target="../slideMasters/slideMaster8.xml" Type="http://schemas.openxmlformats.org/officeDocument/2006/relationships/slideMaster"/><Relationship Id="rId2" Target="../media/image1.png" Type="http://schemas.openxmlformats.org/officeDocument/2006/relationships/image"/><Relationship Id="rId3" Target="NULL" Type="http://schemas.openxmlformats.org/officeDocument/2006/relationships/image"/><Relationship Id="rId4" Target="../media/image2.jpeg" Type="http://schemas.openxmlformats.org/officeDocument/2006/relationships/image"/></Relationships>
</file>

<file path=ppt/slideLayouts/_rels/slideLayout93.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4.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5.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6.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7.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8.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9.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351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04971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854077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117838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3"/>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753678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8485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5524861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43452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657183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66213"/>
          </a:xfrm>
          <a:prstGeom prst="rect">
            <a:avLst/>
          </a:prstGeom>
        </p:spPr>
        <p:txBody>
          <a:bodyPr lIns="288000" tIns="0" rIns="288000" bIns="36000" anchor="ctr"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12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20168"/>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881336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7222720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569761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75114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0329846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950593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398089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048490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7627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349845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456209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09562"/>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89213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376975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894153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793848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1716308"/>
            <a:ext cx="10685337" cy="4127067"/>
          </a:xfrm>
          <a:prstGeom prst="rect">
            <a:avLst/>
          </a:prstGeom>
        </p:spPr>
        <p:txBody>
          <a:bodyPr anchor="ctr"/>
          <a:lstStyle>
            <a:lvl1pPr>
              <a:spcAft>
                <a:spcPts val="4884"/>
              </a:spcAft>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52725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6351488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881117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115589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2487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630789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4218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41970414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886" y="2348401"/>
            <a:ext cx="9088041" cy="1620430"/>
          </a:xfrm>
        </p:spPr>
        <p:txBody>
          <a:bodyPr/>
          <a:lstStyle/>
          <a:p>
            <a:r>
              <a:rPr lang="ja-JP" altLang="en-US"/>
              <a:t>マスター タイトルの書式設定</a:t>
            </a:r>
          </a:p>
        </p:txBody>
      </p:sp>
      <p:sp>
        <p:nvSpPr>
          <p:cNvPr id="3" name="サブタイトル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493456" indent="0" algn="ctr">
              <a:buNone/>
              <a:defRPr>
                <a:solidFill>
                  <a:schemeClr val="tx1">
                    <a:tint val="75000"/>
                  </a:schemeClr>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9C864FBD-C0B4-4942-9D6E-93EB8E589772}"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08E896F-F287-41C1-9801-5849E6FE87B1}"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2503436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7DCFC631-285C-47F1-915C-F92826B35077}"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C074C9E-438A-48A9-BD45-77D5500A83CB}"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7966960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580" y="4857793"/>
            <a:ext cx="9088041" cy="1501435"/>
          </a:xfrm>
        </p:spPr>
        <p:txBody>
          <a:bodyPr anchor="t"/>
          <a:lstStyle>
            <a:lvl1pPr algn="l">
              <a:defRPr sz="4317"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844580" y="3204114"/>
            <a:ext cx="9088041" cy="1653678"/>
          </a:xfrm>
        </p:spPr>
        <p:txBody>
          <a:bodyPr anchor="b"/>
          <a:lstStyle>
            <a:lvl1pPr marL="0" indent="0">
              <a:buNone/>
              <a:defRPr sz="2159">
                <a:solidFill>
                  <a:schemeClr val="tx1">
                    <a:tint val="75000"/>
                  </a:schemeClr>
                </a:solidFill>
              </a:defRPr>
            </a:lvl1pPr>
            <a:lvl2pPr marL="493456" indent="0">
              <a:buNone/>
              <a:defRPr sz="1943">
                <a:solidFill>
                  <a:schemeClr val="tx1">
                    <a:tint val="75000"/>
                  </a:schemeClr>
                </a:solidFill>
              </a:defRPr>
            </a:lvl2pPr>
            <a:lvl3pPr marL="986912" indent="0">
              <a:buNone/>
              <a:defRPr sz="1727">
                <a:solidFill>
                  <a:schemeClr val="tx1">
                    <a:tint val="75000"/>
                  </a:schemeClr>
                </a:solidFill>
              </a:defRPr>
            </a:lvl3pPr>
            <a:lvl4pPr marL="1480368" indent="0">
              <a:buNone/>
              <a:defRPr sz="1511">
                <a:solidFill>
                  <a:schemeClr val="tx1">
                    <a:tint val="75000"/>
                  </a:schemeClr>
                </a:solidFill>
              </a:defRPr>
            </a:lvl4pPr>
            <a:lvl5pPr marL="1973824" indent="0">
              <a:buNone/>
              <a:defRPr sz="1511">
                <a:solidFill>
                  <a:schemeClr val="tx1">
                    <a:tint val="75000"/>
                  </a:schemeClr>
                </a:solidFill>
              </a:defRPr>
            </a:lvl5pPr>
            <a:lvl6pPr marL="2467280" indent="0">
              <a:buNone/>
              <a:defRPr sz="1511">
                <a:solidFill>
                  <a:schemeClr val="tx1">
                    <a:tint val="75000"/>
                  </a:schemeClr>
                </a:solidFill>
              </a:defRPr>
            </a:lvl6pPr>
            <a:lvl7pPr marL="2960736" indent="0">
              <a:buNone/>
              <a:defRPr sz="1511">
                <a:solidFill>
                  <a:schemeClr val="tx1">
                    <a:tint val="75000"/>
                  </a:schemeClr>
                </a:solidFill>
              </a:defRPr>
            </a:lvl7pPr>
            <a:lvl8pPr marL="3454192" indent="0">
              <a:buNone/>
              <a:defRPr sz="1511">
                <a:solidFill>
                  <a:schemeClr val="tx1">
                    <a:tint val="75000"/>
                  </a:schemeClr>
                </a:solidFill>
              </a:defRPr>
            </a:lvl8pPr>
            <a:lvl9pPr marL="3947648" indent="0">
              <a:buNone/>
              <a:defRPr sz="1511">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42D41705-A6B4-4832-A19E-7E0044578E61}"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E808542-7D57-49CF-8C12-B6AB9C99F7A1}"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46339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40" y="585410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40" y="163670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40" y="1716308"/>
            <a:ext cx="10685337" cy="4127067"/>
          </a:xfrm>
          <a:prstGeom prst="rect">
            <a:avLst/>
          </a:prstGeom>
        </p:spPr>
        <p:txBody>
          <a:bodyPr anchor="ctr"/>
          <a:lstStyle>
            <a:lvl1pPr>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2903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34591" y="1763926"/>
            <a:ext cx="4722217"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435005" y="1763926"/>
            <a:ext cx="4722217"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47CC6BCF-6E62-43EA-93E5-E935F0B48DC9}"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9CA434FC-7518-4841-ADBC-8023317D8790}" type="slidenum">
              <a:rPr lang="ja-JP" altLang="en-US"/>
              <a:pPr>
                <a:defRPr/>
              </a:pPr>
              <a:t>‹#›</a:t>
            </a:fld>
            <a:endParaRPr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370367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34591" y="1692178"/>
            <a:ext cx="4724074"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34591" y="2397397"/>
            <a:ext cx="4724074"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431293" y="1692178"/>
            <a:ext cx="4725930"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431293" y="2397397"/>
            <a:ext cx="4725930"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5D536CDE-6A20-42B3-8D76-C407AC0C753B}" type="datetimeFigureOut">
              <a:rPr lang="ja-JP" altLang="en-US"/>
              <a:pPr>
                <a:defRPr/>
              </a:pPr>
              <a:t>2019/1/8</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DE84C9BD-3428-48B4-9CA9-FF121E841A1A}" type="slidenum">
              <a:rPr lang="ja-JP" altLang="en-US"/>
              <a:pPr>
                <a:defRPr/>
              </a:pPr>
              <a:t>‹#›</a:t>
            </a:fld>
            <a:endParaRPr lang="ja-JP" altLang="en-US"/>
          </a:p>
        </p:txBody>
      </p:sp>
      <p:sp>
        <p:nvSpPr>
          <p:cNvPr id="10"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9095950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4E9FF870-7C72-433C-9A49-329E5AE99F29}" type="datetimeFigureOut">
              <a:rPr lang="ja-JP" altLang="en-US"/>
              <a:pPr>
                <a:defRPr/>
              </a:pPr>
              <a:t>2019/1/8</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07C17215-DE15-4B34-8579-C3C51F6F46E2}" type="slidenum">
              <a:rPr lang="ja-JP" altLang="en-US"/>
              <a:pPr>
                <a:defRPr/>
              </a:pPr>
              <a:t>‹#›</a:t>
            </a:fld>
            <a:endParaRPr lang="ja-JP" altLang="en-US"/>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9570776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68408484-1AF4-460A-ADAC-3045EFD095BB}" type="datetimeFigureOut">
              <a:rPr lang="ja-JP" altLang="en-US"/>
              <a:pPr>
                <a:defRPr/>
              </a:pPr>
              <a:t>2019/1/8</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214A562C-3467-42FE-8AEA-713A59461E8F}" type="slidenum">
              <a:rPr lang="ja-JP" altLang="en-US"/>
              <a:pPr>
                <a:defRPr/>
              </a:pPr>
              <a:t>‹#›</a:t>
            </a:fld>
            <a:endParaRPr lang="ja-JP" altLang="en-US"/>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016233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1" y="300987"/>
            <a:ext cx="3517533" cy="1280945"/>
          </a:xfrm>
        </p:spPr>
        <p:txBody>
          <a:bodyPr anchor="b"/>
          <a:lstStyle>
            <a:lvl1pPr algn="l">
              <a:defRPr sz="2159" b="1"/>
            </a:lvl1pPr>
          </a:lstStyle>
          <a:p>
            <a:r>
              <a:rPr lang="ja-JP" altLang="en-US"/>
              <a:t>マスター タイトルの書式設定</a:t>
            </a:r>
          </a:p>
        </p:txBody>
      </p:sp>
      <p:sp>
        <p:nvSpPr>
          <p:cNvPr id="3" name="コンテンツ プレースホルダー 2"/>
          <p:cNvSpPr>
            <a:spLocks noGrp="1"/>
          </p:cNvSpPr>
          <p:nvPr>
            <p:ph idx="1"/>
          </p:nvPr>
        </p:nvSpPr>
        <p:spPr>
          <a:xfrm>
            <a:off x="4180203" y="300989"/>
            <a:ext cx="5977020" cy="6451973"/>
          </a:xfrm>
        </p:spPr>
        <p:txBody>
          <a:bodyPr/>
          <a:lstStyle>
            <a:lvl1pPr>
              <a:defRPr sz="3454"/>
            </a:lvl1pPr>
            <a:lvl2pPr>
              <a:defRPr sz="3022"/>
            </a:lvl2pPr>
            <a:lvl3pPr>
              <a:defRPr sz="2590"/>
            </a:lvl3pPr>
            <a:lvl4pPr>
              <a:defRPr sz="2159"/>
            </a:lvl4pPr>
            <a:lvl5pPr>
              <a:defRPr sz="2159"/>
            </a:lvl5pPr>
            <a:lvl6pPr>
              <a:defRPr sz="2159"/>
            </a:lvl6pPr>
            <a:lvl7pPr>
              <a:defRPr sz="2159"/>
            </a:lvl7pPr>
            <a:lvl8pPr>
              <a:defRPr sz="2159"/>
            </a:lvl8pPr>
            <a:lvl9pPr>
              <a:defRPr sz="215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34591" y="1581934"/>
            <a:ext cx="3517533" cy="5171028"/>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9153313C-3B53-44AE-A3F2-96982B49A412}"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0DAA9D89-265F-4643-9D43-26034504E933}" type="slidenum">
              <a:rPr lang="ja-JP" altLang="en-US"/>
              <a:pPr>
                <a:defRPr/>
              </a:pPr>
              <a:t>‹#›</a:t>
            </a:fld>
            <a:endParaRPr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1566868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670" y="5291772"/>
            <a:ext cx="6415088" cy="624724"/>
          </a:xfrm>
        </p:spPr>
        <p:txBody>
          <a:bodyPr anchor="b"/>
          <a:lstStyle>
            <a:lvl1pPr algn="l">
              <a:defRPr sz="2159" b="1"/>
            </a:lvl1pPr>
          </a:lstStyle>
          <a:p>
            <a:r>
              <a:rPr lang="ja-JP" altLang="en-US"/>
              <a:t>マスター タイトルの書式設定</a:t>
            </a:r>
          </a:p>
        </p:txBody>
      </p:sp>
      <p:sp>
        <p:nvSpPr>
          <p:cNvPr id="3" name="図プレースホルダー 2"/>
          <p:cNvSpPr>
            <a:spLocks noGrp="1"/>
          </p:cNvSpPr>
          <p:nvPr>
            <p:ph type="pic" idx="1"/>
          </p:nvPr>
        </p:nvSpPr>
        <p:spPr>
          <a:xfrm>
            <a:off x="2095670" y="675471"/>
            <a:ext cx="6415088" cy="4535805"/>
          </a:xfrm>
        </p:spPr>
        <p:txBody>
          <a:bodyPr rtlCol="0">
            <a:normAutofit/>
          </a:bodyPr>
          <a:lstStyle>
            <a:lvl1pPr marL="0" indent="0">
              <a:buNone/>
              <a:defRPr sz="3454"/>
            </a:lvl1pPr>
            <a:lvl2pPr marL="493456" indent="0">
              <a:buNone/>
              <a:defRPr sz="3022"/>
            </a:lvl2pPr>
            <a:lvl3pPr marL="986912" indent="0">
              <a:buNone/>
              <a:defRPr sz="2590"/>
            </a:lvl3pPr>
            <a:lvl4pPr marL="1480368" indent="0">
              <a:buNone/>
              <a:defRPr sz="2159"/>
            </a:lvl4pPr>
            <a:lvl5pPr marL="1973824" indent="0">
              <a:buNone/>
              <a:defRPr sz="2159"/>
            </a:lvl5pPr>
            <a:lvl6pPr marL="2467280" indent="0">
              <a:buNone/>
              <a:defRPr sz="2159"/>
            </a:lvl6pPr>
            <a:lvl7pPr marL="2960736" indent="0">
              <a:buNone/>
              <a:defRPr sz="2159"/>
            </a:lvl7pPr>
            <a:lvl8pPr marL="3454192" indent="0">
              <a:buNone/>
              <a:defRPr sz="2159"/>
            </a:lvl8pPr>
            <a:lvl9pPr marL="3947648" indent="0">
              <a:buNone/>
              <a:defRPr sz="2159"/>
            </a:lvl9pPr>
          </a:lstStyle>
          <a:p>
            <a:pPr lvl="0"/>
            <a:endParaRPr lang="ja-JP" altLang="en-US" noProof="0"/>
          </a:p>
        </p:txBody>
      </p:sp>
      <p:sp>
        <p:nvSpPr>
          <p:cNvPr id="4" name="テキスト プレースホルダー 3"/>
          <p:cNvSpPr>
            <a:spLocks noGrp="1"/>
          </p:cNvSpPr>
          <p:nvPr>
            <p:ph type="body" sz="half" idx="2"/>
          </p:nvPr>
        </p:nvSpPr>
        <p:spPr>
          <a:xfrm>
            <a:off x="2095670" y="5916496"/>
            <a:ext cx="6415088" cy="887211"/>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7AB4041-8C74-4975-B829-A3AAD3DBD405}"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7512F374-59F9-4B13-94F8-B704C7DAFB59}" type="slidenum">
              <a:rPr lang="ja-JP" altLang="en-US"/>
              <a:pPr>
                <a:defRPr/>
              </a:pPr>
              <a:t>‹#›</a:t>
            </a:fld>
            <a:endParaRPr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9384153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CE598ED1-2748-4DB6-A5C4-5460C2F403B8}"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DE2EF0E-79CA-4260-93BB-F784ECA0DAD4}"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1640726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1564" y="302739"/>
            <a:ext cx="2405658" cy="645022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34591" y="302739"/>
            <a:ext cx="7038777" cy="64502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FD6C0E16-6227-4D48-9276-ABA11F62A5DC}"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26AE4AE-70AA-46E4-92F7-CD180EB26BBA}"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99425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2313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5"/>
            <a:ext cx="10685337" cy="866213"/>
          </a:xfrm>
          <a:prstGeom prst="rect">
            <a:avLst/>
          </a:prstGeom>
        </p:spPr>
        <p:txBody>
          <a:bodyPr lIns="288000" tIns="0" rIns="288000" bIns="36000" anchor="ctr"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812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920172"/>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067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107767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17554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40" y="1077668"/>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4400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9917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2"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267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2998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5"/>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1086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6"/>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7934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122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30964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5763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81211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8257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68236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51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621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8"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5006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53292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9326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4956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2" name="グラフィックス 4">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8"/>
            <a:ext cx="9792000" cy="321882"/>
          </a:xfrm>
          <a:prstGeom prst="rect">
            <a:avLst/>
          </a:prstGeom>
        </p:spPr>
      </p:pic>
      <p:sp>
        <p:nvSpPr>
          <p:cNvPr id="3" name="テキスト ボックス 2">
            <a:extLst/>
          </p:cNvPr>
          <p:cNvSpPr txBox="1"/>
          <p:nvPr userDrawn="1"/>
        </p:nvSpPr>
        <p:spPr>
          <a:xfrm>
            <a:off x="476731" y="6948333"/>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pic>
        <p:nvPicPr>
          <p:cNvPr id="4" name="Picture 11" descr="ç°å¢ç">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userDrawn="1"/>
        </p:nvSpPr>
        <p:spPr>
          <a:xfrm>
            <a:off x="409363" y="1957322"/>
            <a:ext cx="846707" cy="200055"/>
          </a:xfrm>
          <a:prstGeom prst="rect">
            <a:avLst/>
          </a:prstGeom>
          <a:noFill/>
        </p:spPr>
        <p:txBody>
          <a:bodyPr wrap="none" rtlCol="0">
            <a:spAutoFit/>
          </a:bodyPr>
          <a:lstStyle/>
          <a:p>
            <a:r>
              <a:rPr kumimoji="1" lang="ja-JP" altLang="en-US" sz="600" dirty="0">
                <a:solidFill>
                  <a:schemeClr val="bg1"/>
                </a:solidFill>
              </a:rPr>
              <a:t>地方公共</a:t>
            </a:r>
            <a:r>
              <a:rPr kumimoji="1" lang="ja-JP" altLang="en-US" sz="700" dirty="0">
                <a:solidFill>
                  <a:schemeClr val="bg1"/>
                </a:solidFill>
              </a:rPr>
              <a:t>団体向け</a:t>
            </a:r>
            <a:endParaRPr kumimoji="1" lang="ja-JP" altLang="en-US" sz="600" dirty="0">
              <a:solidFill>
                <a:schemeClr val="bg1"/>
              </a:solidFill>
            </a:endParaRPr>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79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5602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31089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95912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96659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77641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937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6"/>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4327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1838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737744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87876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995664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9067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6539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06202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04706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2296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75785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16360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3820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7883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86430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69252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14643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4270400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6868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0357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86430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065947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419518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7781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8060456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78391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4907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6080790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2401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8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326071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9680096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7900139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1057592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864052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112157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545232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89562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6136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5467388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82665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6278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34676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445806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9417791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18280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010079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522382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3413130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727831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77025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95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86866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
        <p:nvSpPr>
          <p:cNvPr id="8" name="Rectangle 6"/>
          <p:cNvSpPr>
            <a:spLocks noChangeArrowheads="1"/>
          </p:cNvSpPr>
          <p:nvPr userDrawn="1"/>
        </p:nvSpPr>
        <p:spPr bwMode="auto">
          <a:xfrm>
            <a:off x="9833457" y="7121261"/>
            <a:ext cx="817285" cy="404664"/>
          </a:xfrm>
          <a:prstGeom prst="rect">
            <a:avLst/>
          </a:prstGeom>
          <a:ln/>
          <a:extLst/>
        </p:spPr>
        <p:txBody>
          <a:bodyPr lIns="0" tIns="0" rIns="0" bIns="0" anchor="b"/>
          <a:lstStyle/>
          <a:p>
            <a:pPr lvl="0" algn="r" fontAlgn="base">
              <a:spcBef>
                <a:spcPct val="0"/>
              </a:spcBef>
              <a:spcAft>
                <a:spcPct val="0"/>
              </a:spcAft>
            </a:pPr>
            <a:endParaRPr lang="en-US" altLang="ja-JP" sz="352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31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499151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624776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37265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680025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327938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950950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2169085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6947631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21118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1332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756064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9213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56040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073"/>
              </a:spcAft>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4233609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7"/>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0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0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827283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7"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494275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619601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8"/>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0462752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9388089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62502521"/>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10.xml.rels><?xml version="1.0" encoding="UTF-8" standalone="yes"?><Relationships xmlns="http://schemas.openxmlformats.org/package/2006/relationships"><Relationship Id="rId1" Target="../slideLayouts/slideLayout104.xml" Type="http://schemas.openxmlformats.org/officeDocument/2006/relationships/slideLayout"/><Relationship Id="rId10" Target="../slideLayouts/slideLayout113.xml" Type="http://schemas.openxmlformats.org/officeDocument/2006/relationships/slideLayout"/><Relationship Id="rId11" Target="../slideLayouts/slideLayout114.xml" Type="http://schemas.openxmlformats.org/officeDocument/2006/relationships/slideLayout"/><Relationship Id="rId12" Target="../theme/theme10.xml" Type="http://schemas.openxmlformats.org/officeDocument/2006/relationships/theme"/><Relationship Id="rId2" Target="../slideLayouts/slideLayout105.xml" Type="http://schemas.openxmlformats.org/officeDocument/2006/relationships/slideLayout"/><Relationship Id="rId3" Target="../slideLayouts/slideLayout106.xml" Type="http://schemas.openxmlformats.org/officeDocument/2006/relationships/slideLayout"/><Relationship Id="rId4" Target="../slideLayouts/slideLayout107.xml" Type="http://schemas.openxmlformats.org/officeDocument/2006/relationships/slideLayout"/><Relationship Id="rId5" Target="../slideLayouts/slideLayout108.xml" Type="http://schemas.openxmlformats.org/officeDocument/2006/relationships/slideLayout"/><Relationship Id="rId6" Target="../slideLayouts/slideLayout109.xml" Type="http://schemas.openxmlformats.org/officeDocument/2006/relationships/slideLayout"/><Relationship Id="rId7" Target="../slideLayouts/slideLayout110.xml" Type="http://schemas.openxmlformats.org/officeDocument/2006/relationships/slideLayout"/><Relationship Id="rId8" Target="../slideLayouts/slideLayout111.xml" Type="http://schemas.openxmlformats.org/officeDocument/2006/relationships/slideLayout"/><Relationship Id="rId9" Target="../slideLayouts/slideLayout112.xml" Type="http://schemas.openxmlformats.org/officeDocument/2006/relationships/slideLayout"/></Relationships>
</file>

<file path=ppt/slideMasters/_rels/slideMaster11.xml.rels><?xml version="1.0" encoding="UTF-8" standalone="yes"?><Relationships xmlns="http://schemas.openxmlformats.org/package/2006/relationships"><Relationship Id="rId1" Target="../slideLayouts/slideLayout115.xml" Type="http://schemas.openxmlformats.org/officeDocument/2006/relationships/slideLayout"/><Relationship Id="rId10" Target="../slideLayouts/slideLayout124.xml" Type="http://schemas.openxmlformats.org/officeDocument/2006/relationships/slideLayout"/><Relationship Id="rId11" Target="../slideLayouts/slideLayout125.xml" Type="http://schemas.openxmlformats.org/officeDocument/2006/relationships/slideLayout"/><Relationship Id="rId12" Target="../slideLayouts/slideLayout126.xml" Type="http://schemas.openxmlformats.org/officeDocument/2006/relationships/slideLayout"/><Relationship Id="rId13" Target="../theme/theme11.xml" Type="http://schemas.openxmlformats.org/officeDocument/2006/relationships/theme"/><Relationship Id="rId2" Target="../slideLayouts/slideLayout116.xml" Type="http://schemas.openxmlformats.org/officeDocument/2006/relationships/slideLayout"/><Relationship Id="rId3" Target="../slideLayouts/slideLayout117.xml" Type="http://schemas.openxmlformats.org/officeDocument/2006/relationships/slideLayout"/><Relationship Id="rId4" Target="../slideLayouts/slideLayout118.xml" Type="http://schemas.openxmlformats.org/officeDocument/2006/relationships/slideLayout"/><Relationship Id="rId5" Target="../slideLayouts/slideLayout119.xml" Type="http://schemas.openxmlformats.org/officeDocument/2006/relationships/slideLayout"/><Relationship Id="rId6" Target="../slideLayouts/slideLayout120.xml" Type="http://schemas.openxmlformats.org/officeDocument/2006/relationships/slideLayout"/><Relationship Id="rId7" Target="../slideLayouts/slideLayout121.xml" Type="http://schemas.openxmlformats.org/officeDocument/2006/relationships/slideLayout"/><Relationship Id="rId8" Target="../slideLayouts/slideLayout122.xml" Type="http://schemas.openxmlformats.org/officeDocument/2006/relationships/slideLayout"/><Relationship Id="rId9" Target="../slideLayouts/slideLayout123.xml" Type="http://schemas.openxmlformats.org/officeDocument/2006/relationships/slideLayout"/></Relationships>
</file>

<file path=ppt/slideMasters/_rels/slideMaster12.xml.rels><?xml version="1.0" encoding="UTF-8" standalone="yes"?><Relationships xmlns="http://schemas.openxmlformats.org/package/2006/relationships"><Relationship Id="rId1" Target="../slideLayouts/slideLayout127.xml" Type="http://schemas.openxmlformats.org/officeDocument/2006/relationships/slideLayout"/><Relationship Id="rId10" Target="../slideLayouts/slideLayout136.xml" Type="http://schemas.openxmlformats.org/officeDocument/2006/relationships/slideLayout"/><Relationship Id="rId11" Target="../slideLayouts/slideLayout137.xml" Type="http://schemas.openxmlformats.org/officeDocument/2006/relationships/slideLayout"/><Relationship Id="rId12" Target="../theme/theme12.xml" Type="http://schemas.openxmlformats.org/officeDocument/2006/relationships/theme"/><Relationship Id="rId2" Target="../slideLayouts/slideLayout128.xml" Type="http://schemas.openxmlformats.org/officeDocument/2006/relationships/slideLayout"/><Relationship Id="rId3" Target="../slideLayouts/slideLayout129.xml" Type="http://schemas.openxmlformats.org/officeDocument/2006/relationships/slideLayout"/><Relationship Id="rId4" Target="../slideLayouts/slideLayout130.xml" Type="http://schemas.openxmlformats.org/officeDocument/2006/relationships/slideLayout"/><Relationship Id="rId5" Target="../slideLayouts/slideLayout131.xml" Type="http://schemas.openxmlformats.org/officeDocument/2006/relationships/slideLayout"/><Relationship Id="rId6" Target="../slideLayouts/slideLayout132.xml" Type="http://schemas.openxmlformats.org/officeDocument/2006/relationships/slideLayout"/><Relationship Id="rId7" Target="../slideLayouts/slideLayout133.xml" Type="http://schemas.openxmlformats.org/officeDocument/2006/relationships/slideLayout"/><Relationship Id="rId8" Target="../slideLayouts/slideLayout134.xml" Type="http://schemas.openxmlformats.org/officeDocument/2006/relationships/slideLayout"/><Relationship Id="rId9" Target="../slideLayouts/slideLayout135.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4.xml" Type="http://schemas.openxmlformats.org/officeDocument/2006/relationships/slideLayout"/><Relationship Id="rId10" Target="../slideLayouts/slideLayout43.xml" Type="http://schemas.openxmlformats.org/officeDocument/2006/relationships/slideLayout"/><Relationship Id="rId11" Target="../slideLayouts/slideLayout44.xml" Type="http://schemas.openxmlformats.org/officeDocument/2006/relationships/slideLayout"/><Relationship Id="rId12" Target="../slideLayouts/slideLayout45.xml" Type="http://schemas.openxmlformats.org/officeDocument/2006/relationships/slideLayout"/><Relationship Id="rId13" Target="../theme/theme4.xml" Type="http://schemas.openxmlformats.org/officeDocument/2006/relationships/theme"/><Relationship Id="rId2" Target="../slideLayouts/slideLayout35.xml" Type="http://schemas.openxmlformats.org/officeDocument/2006/relationships/slideLayout"/><Relationship Id="rId3" Target="../slideLayouts/slideLayout36.xml" Type="http://schemas.openxmlformats.org/officeDocument/2006/relationships/slideLayout"/><Relationship Id="rId4" Target="../slideLayouts/slideLayout37.xml" Type="http://schemas.openxmlformats.org/officeDocument/2006/relationships/slideLayout"/><Relationship Id="rId5" Target="../slideLayouts/slideLayout38.xml" Type="http://schemas.openxmlformats.org/officeDocument/2006/relationships/slideLayout"/><Relationship Id="rId6" Target="../slideLayouts/slideLayout39.xml" Type="http://schemas.openxmlformats.org/officeDocument/2006/relationships/slideLayout"/><Relationship Id="rId7" Target="../slideLayouts/slideLayout40.xml" Type="http://schemas.openxmlformats.org/officeDocument/2006/relationships/slideLayout"/><Relationship Id="rId8" Target="../slideLayouts/slideLayout41.xml" Type="http://schemas.openxmlformats.org/officeDocument/2006/relationships/slideLayout"/><Relationship Id="rId9" Target="../slideLayouts/slideLayout42.xml" Type="http://schemas.openxmlformats.org/officeDocument/2006/relationships/slideLayout"/></Relationships>
</file>

<file path=ppt/slideMasters/_rels/slideMaster5.xml.rels><?xml version="1.0" encoding="UTF-8" standalone="yes"?><Relationships xmlns="http://schemas.openxmlformats.org/package/2006/relationships"><Relationship Id="rId1" Target="../slideLayouts/slideLayout46.xml" Type="http://schemas.openxmlformats.org/officeDocument/2006/relationships/slideLayout"/><Relationship Id="rId10" Target="../slideLayouts/slideLayout55.xml" Type="http://schemas.openxmlformats.org/officeDocument/2006/relationships/slideLayout"/><Relationship Id="rId11" Target="../slideLayouts/slideLayout56.xml" Type="http://schemas.openxmlformats.org/officeDocument/2006/relationships/slideLayout"/><Relationship Id="rId12" Target="../theme/theme5.xml" Type="http://schemas.openxmlformats.org/officeDocument/2006/relationships/theme"/><Relationship Id="rId2" Target="../slideLayouts/slideLayout47.xml" Type="http://schemas.openxmlformats.org/officeDocument/2006/relationships/slideLayout"/><Relationship Id="rId3" Target="../slideLayouts/slideLayout48.xml" Type="http://schemas.openxmlformats.org/officeDocument/2006/relationships/slideLayout"/><Relationship Id="rId4" Target="../slideLayouts/slideLayout49.xml" Type="http://schemas.openxmlformats.org/officeDocument/2006/relationships/slideLayout"/><Relationship Id="rId5" Target="../slideLayouts/slideLayout50.xml" Type="http://schemas.openxmlformats.org/officeDocument/2006/relationships/slideLayout"/><Relationship Id="rId6" Target="../slideLayouts/slideLayout51.xml" Type="http://schemas.openxmlformats.org/officeDocument/2006/relationships/slideLayout"/><Relationship Id="rId7" Target="../slideLayouts/slideLayout52.xml" Type="http://schemas.openxmlformats.org/officeDocument/2006/relationships/slideLayout"/><Relationship Id="rId8" Target="../slideLayouts/slideLayout53.xml" Type="http://schemas.openxmlformats.org/officeDocument/2006/relationships/slideLayout"/><Relationship Id="rId9" Target="../slideLayouts/slideLayout54.xml" Type="http://schemas.openxmlformats.org/officeDocument/2006/relationships/slideLayout"/></Relationships>
</file>

<file path=ppt/slideMasters/_rels/slideMaster6.xml.rels><?xml version="1.0" encoding="UTF-8" standalone="yes"?><Relationships xmlns="http://schemas.openxmlformats.org/package/2006/relationships"><Relationship Id="rId1" Target="../slideLayouts/slideLayout57.xml" Type="http://schemas.openxmlformats.org/officeDocument/2006/relationships/slideLayout"/><Relationship Id="rId10" Target="../slideLayouts/slideLayout66.xml" Type="http://schemas.openxmlformats.org/officeDocument/2006/relationships/slideLayout"/><Relationship Id="rId11" Target="../slideLayouts/slideLayout67.xml" Type="http://schemas.openxmlformats.org/officeDocument/2006/relationships/slideLayout"/><Relationship Id="rId12" Target="../slideLayouts/slideLayout68.xml" Type="http://schemas.openxmlformats.org/officeDocument/2006/relationships/slideLayout"/><Relationship Id="rId13" Target="../theme/theme6.xml" Type="http://schemas.openxmlformats.org/officeDocument/2006/relationships/theme"/><Relationship Id="rId2" Target="../slideLayouts/slideLayout58.xml" Type="http://schemas.openxmlformats.org/officeDocument/2006/relationships/slideLayout"/><Relationship Id="rId3" Target="../slideLayouts/slideLayout59.xml" Type="http://schemas.openxmlformats.org/officeDocument/2006/relationships/slideLayout"/><Relationship Id="rId4" Target="../slideLayouts/slideLayout60.xml" Type="http://schemas.openxmlformats.org/officeDocument/2006/relationships/slideLayout"/><Relationship Id="rId5" Target="../slideLayouts/slideLayout61.xml" Type="http://schemas.openxmlformats.org/officeDocument/2006/relationships/slideLayout"/><Relationship Id="rId6" Target="../slideLayouts/slideLayout62.xml" Type="http://schemas.openxmlformats.org/officeDocument/2006/relationships/slideLayout"/><Relationship Id="rId7" Target="../slideLayouts/slideLayout63.xml" Type="http://schemas.openxmlformats.org/officeDocument/2006/relationships/slideLayout"/><Relationship Id="rId8" Target="../slideLayouts/slideLayout64.xml" Type="http://schemas.openxmlformats.org/officeDocument/2006/relationships/slideLayout"/><Relationship Id="rId9" Target="../slideLayouts/slideLayout65.xml" Type="http://schemas.openxmlformats.org/officeDocument/2006/relationships/slideLayout"/></Relationships>
</file>

<file path=ppt/slideMasters/_rels/slideMaster7.xml.rels><?xml version="1.0" encoding="UTF-8" standalone="yes"?><Relationships xmlns="http://schemas.openxmlformats.org/package/2006/relationships"><Relationship Id="rId1" Target="../slideLayouts/slideLayout69.xml" Type="http://schemas.openxmlformats.org/officeDocument/2006/relationships/slideLayout"/><Relationship Id="rId10" Target="../slideLayouts/slideLayout78.xml" Type="http://schemas.openxmlformats.org/officeDocument/2006/relationships/slideLayout"/><Relationship Id="rId11" Target="../slideLayouts/slideLayout79.xml" Type="http://schemas.openxmlformats.org/officeDocument/2006/relationships/slideLayout"/><Relationship Id="rId12" Target="../slideLayouts/slideLayout80.xml" Type="http://schemas.openxmlformats.org/officeDocument/2006/relationships/slideLayout"/><Relationship Id="rId13" Target="../theme/theme7.xml" Type="http://schemas.openxmlformats.org/officeDocument/2006/relationships/theme"/><Relationship Id="rId2" Target="../slideLayouts/slideLayout70.xml" Type="http://schemas.openxmlformats.org/officeDocument/2006/relationships/slideLayout"/><Relationship Id="rId3" Target="../slideLayouts/slideLayout71.xml" Type="http://schemas.openxmlformats.org/officeDocument/2006/relationships/slideLayout"/><Relationship Id="rId4" Target="../slideLayouts/slideLayout72.xml" Type="http://schemas.openxmlformats.org/officeDocument/2006/relationships/slideLayout"/><Relationship Id="rId5" Target="../slideLayouts/slideLayout73.xml" Type="http://schemas.openxmlformats.org/officeDocument/2006/relationships/slideLayout"/><Relationship Id="rId6" Target="../slideLayouts/slideLayout74.xml" Type="http://schemas.openxmlformats.org/officeDocument/2006/relationships/slideLayout"/><Relationship Id="rId7" Target="../slideLayouts/slideLayout75.xml" Type="http://schemas.openxmlformats.org/officeDocument/2006/relationships/slideLayout"/><Relationship Id="rId8" Target="../slideLayouts/slideLayout76.xml" Type="http://schemas.openxmlformats.org/officeDocument/2006/relationships/slideLayout"/><Relationship Id="rId9" Target="../slideLayouts/slideLayout77.xml" Type="http://schemas.openxmlformats.org/officeDocument/2006/relationships/slideLayout"/></Relationships>
</file>

<file path=ppt/slideMasters/_rels/slideMaster8.xml.rels><?xml version="1.0" encoding="UTF-8" standalone="yes"?><Relationships xmlns="http://schemas.openxmlformats.org/package/2006/relationships"><Relationship Id="rId1" Target="../slideLayouts/slideLayout81.xml" Type="http://schemas.openxmlformats.org/officeDocument/2006/relationships/slideLayout"/><Relationship Id="rId10" Target="../slideLayouts/slideLayout90.xml" Type="http://schemas.openxmlformats.org/officeDocument/2006/relationships/slideLayout"/><Relationship Id="rId11" Target="../slideLayouts/slideLayout91.xml" Type="http://schemas.openxmlformats.org/officeDocument/2006/relationships/slideLayout"/><Relationship Id="rId12" Target="../slideLayouts/slideLayout92.xml" Type="http://schemas.openxmlformats.org/officeDocument/2006/relationships/slideLayout"/><Relationship Id="rId13" Target="../theme/theme8.xml" Type="http://schemas.openxmlformats.org/officeDocument/2006/relationships/theme"/><Relationship Id="rId2" Target="../slideLayouts/slideLayout82.xml" Type="http://schemas.openxmlformats.org/officeDocument/2006/relationships/slideLayout"/><Relationship Id="rId3" Target="../slideLayouts/slideLayout83.xml" Type="http://schemas.openxmlformats.org/officeDocument/2006/relationships/slideLayout"/><Relationship Id="rId4" Target="../slideLayouts/slideLayout84.xml" Type="http://schemas.openxmlformats.org/officeDocument/2006/relationships/slideLayout"/><Relationship Id="rId5" Target="../slideLayouts/slideLayout85.xml" Type="http://schemas.openxmlformats.org/officeDocument/2006/relationships/slideLayout"/><Relationship Id="rId6" Target="../slideLayouts/slideLayout86.xml" Type="http://schemas.openxmlformats.org/officeDocument/2006/relationships/slideLayout"/><Relationship Id="rId7" Target="../slideLayouts/slideLayout87.xml" Type="http://schemas.openxmlformats.org/officeDocument/2006/relationships/slideLayout"/><Relationship Id="rId8" Target="../slideLayouts/slideLayout88.xml" Type="http://schemas.openxmlformats.org/officeDocument/2006/relationships/slideLayout"/><Relationship Id="rId9" Target="../slideLayouts/slideLayout89.xml" Type="http://schemas.openxmlformats.org/officeDocument/2006/relationships/slideLayout"/></Relationships>
</file>

<file path=ppt/slideMasters/_rels/slideMaster9.xml.rels><?xml version="1.0" encoding="UTF-8" standalone="yes"?><Relationships xmlns="http://schemas.openxmlformats.org/package/2006/relationships"><Relationship Id="rId1" Target="../slideLayouts/slideLayout93.xml" Type="http://schemas.openxmlformats.org/officeDocument/2006/relationships/slideLayout"/><Relationship Id="rId10" Target="../slideLayouts/slideLayout102.xml" Type="http://schemas.openxmlformats.org/officeDocument/2006/relationships/slideLayout"/><Relationship Id="rId11" Target="../slideLayouts/slideLayout103.xml" Type="http://schemas.openxmlformats.org/officeDocument/2006/relationships/slideLayout"/><Relationship Id="rId12" Target="../theme/theme9.xml" Type="http://schemas.openxmlformats.org/officeDocument/2006/relationships/theme"/><Relationship Id="rId2" Target="../slideLayouts/slideLayout94.xml" Type="http://schemas.openxmlformats.org/officeDocument/2006/relationships/slideLayout"/><Relationship Id="rId3" Target="../slideLayouts/slideLayout95.xml" Type="http://schemas.openxmlformats.org/officeDocument/2006/relationships/slideLayout"/><Relationship Id="rId4" Target="../slideLayouts/slideLayout96.xml" Type="http://schemas.openxmlformats.org/officeDocument/2006/relationships/slideLayout"/><Relationship Id="rId5" Target="../slideLayouts/slideLayout97.xml" Type="http://schemas.openxmlformats.org/officeDocument/2006/relationships/slideLayout"/><Relationship Id="rId6" Target="../slideLayouts/slideLayout98.xml" Type="http://schemas.openxmlformats.org/officeDocument/2006/relationships/slideLayout"/><Relationship Id="rId7" Target="../slideLayouts/slideLayout99.xml" Type="http://schemas.openxmlformats.org/officeDocument/2006/relationships/slideLayout"/><Relationship Id="rId8" Target="../slideLayouts/slideLayout100.xml" Type="http://schemas.openxmlformats.org/officeDocument/2006/relationships/slideLayout"/><Relationship Id="rId9" Target="../slideLayouts/slideLayout10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9808932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129263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7696389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534591" y="302737"/>
            <a:ext cx="9622632" cy="12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534591" y="1763925"/>
            <a:ext cx="9622632" cy="49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534591" y="7006699"/>
            <a:ext cx="2494756" cy="402483"/>
          </a:xfrm>
          <a:prstGeom prst="rect">
            <a:avLst/>
          </a:prstGeom>
        </p:spPr>
        <p:txBody>
          <a:bodyPr vert="horz" lIns="91440" tIns="45720" rIns="91440" bIns="45720" rtlCol="0" anchor="ctr"/>
          <a:lstStyle>
            <a:lvl1pPr algn="l" fontAlgn="auto">
              <a:spcBef>
                <a:spcPts val="0"/>
              </a:spcBef>
              <a:spcAft>
                <a:spcPts val="0"/>
              </a:spcAft>
              <a:defRPr sz="1295">
                <a:solidFill>
                  <a:schemeClr val="tx1">
                    <a:tint val="75000"/>
                  </a:schemeClr>
                </a:solidFill>
                <a:latin typeface="+mn-lt"/>
                <a:ea typeface="+mn-ea"/>
                <a:cs typeface="+mn-cs"/>
              </a:defRPr>
            </a:lvl1pPr>
          </a:lstStyle>
          <a:p>
            <a:pPr>
              <a:defRPr/>
            </a:pPr>
            <a:fld id="{F1FC6161-F4D7-4A7E-918A-2AB5757CD0CB}" type="datetimeFigureOut">
              <a:rPr lang="ja-JP" altLang="en-US"/>
              <a:pPr>
                <a:defRPr/>
              </a:pPr>
              <a:t>2019/1/8</a:t>
            </a:fld>
            <a:endParaRPr lang="ja-JP" altLang="en-US"/>
          </a:p>
        </p:txBody>
      </p:sp>
      <p:sp>
        <p:nvSpPr>
          <p:cNvPr id="5" name="フッター プレースホルダー 4"/>
          <p:cNvSpPr>
            <a:spLocks noGrp="1"/>
          </p:cNvSpPr>
          <p:nvPr>
            <p:ph type="ftr" sz="quarter" idx="3"/>
          </p:nvPr>
        </p:nvSpPr>
        <p:spPr>
          <a:xfrm>
            <a:off x="3653036" y="7006699"/>
            <a:ext cx="3385741" cy="402483"/>
          </a:xfrm>
          <a:prstGeom prst="rect">
            <a:avLst/>
          </a:prstGeom>
        </p:spPr>
        <p:txBody>
          <a:bodyPr vert="horz" lIns="91440" tIns="45720" rIns="91440" bIns="45720" rtlCol="0" anchor="ctr"/>
          <a:lstStyle>
            <a:lvl1pPr algn="ctr" fontAlgn="auto">
              <a:spcBef>
                <a:spcPts val="0"/>
              </a:spcBef>
              <a:spcAft>
                <a:spcPts val="0"/>
              </a:spcAft>
              <a:defRPr sz="1295">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7662466" y="7006699"/>
            <a:ext cx="2494756" cy="402483"/>
          </a:xfrm>
          <a:prstGeom prst="rect">
            <a:avLst/>
          </a:prstGeom>
        </p:spPr>
        <p:txBody>
          <a:bodyPr vert="horz" lIns="91440" tIns="45720" rIns="91440" bIns="45720" rtlCol="0" anchor="ctr"/>
          <a:lstStyle>
            <a:lvl1pPr algn="r" fontAlgn="auto">
              <a:spcBef>
                <a:spcPts val="0"/>
              </a:spcBef>
              <a:spcAft>
                <a:spcPts val="0"/>
              </a:spcAft>
              <a:defRPr sz="1295">
                <a:solidFill>
                  <a:schemeClr val="tx1">
                    <a:tint val="75000"/>
                  </a:schemeClr>
                </a:solidFill>
                <a:latin typeface="+mn-lt"/>
                <a:ea typeface="+mn-ea"/>
                <a:cs typeface="+mn-cs"/>
              </a:defRPr>
            </a:lvl1pPr>
          </a:lstStyle>
          <a:p>
            <a:pPr>
              <a:defRPr/>
            </a:pPr>
            <a:fld id="{4DEB08DE-29BF-418C-9141-A4989E36D664}" type="slidenum">
              <a:rPr lang="ja-JP" altLang="en-US"/>
              <a:pPr>
                <a:defRPr/>
              </a:pPr>
              <a:t>‹#›</a:t>
            </a:fld>
            <a:endParaRPr lang="ja-JP" altLang="en-US"/>
          </a:p>
        </p:txBody>
      </p:sp>
    </p:spTree>
    <p:extLst>
      <p:ext uri="{BB962C8B-B14F-4D97-AF65-F5344CB8AC3E}">
        <p14:creationId xmlns:p14="http://schemas.microsoft.com/office/powerpoint/2010/main" val="2666513572"/>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txStyles>
    <p:titleStyle>
      <a:lvl1pPr algn="ctr" rtl="0" eaLnBrk="0" fontAlgn="base" hangingPunct="0">
        <a:spcBef>
          <a:spcPct val="0"/>
        </a:spcBef>
        <a:spcAft>
          <a:spcPct val="0"/>
        </a:spcAft>
        <a:defRPr kumimoji="1" sz="4749" kern="1200">
          <a:solidFill>
            <a:schemeClr val="tx1"/>
          </a:solidFill>
          <a:latin typeface="+mj-lt"/>
          <a:ea typeface="+mj-ea"/>
          <a:cs typeface="メイリオ" pitchFamily="50" charset="-128"/>
        </a:defRPr>
      </a:lvl1pPr>
      <a:lvl2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2pPr>
      <a:lvl3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3pPr>
      <a:lvl4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4pPr>
      <a:lvl5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5pPr>
      <a:lvl6pPr marL="493456"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6pPr>
      <a:lvl7pPr marL="986912"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7pPr>
      <a:lvl8pPr marL="1480368"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8pPr>
      <a:lvl9pPr marL="1973824"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9pPr>
    </p:titleStyle>
    <p:bodyStyle>
      <a:lvl1pPr marL="370092" indent="-370092" algn="l" rtl="0" eaLnBrk="0" fontAlgn="base" hangingPunct="0">
        <a:spcBef>
          <a:spcPct val="20000"/>
        </a:spcBef>
        <a:spcAft>
          <a:spcPct val="0"/>
        </a:spcAft>
        <a:buFont typeface="Arial" charset="0"/>
        <a:buChar char="•"/>
        <a:defRPr kumimoji="1" sz="3454" kern="1200">
          <a:solidFill>
            <a:schemeClr val="tx1"/>
          </a:solidFill>
          <a:latin typeface="+mn-lt"/>
          <a:ea typeface="+mn-ea"/>
          <a:cs typeface="メイリオ" pitchFamily="50" charset="-128"/>
        </a:defRPr>
      </a:lvl1pPr>
      <a:lvl2pPr marL="801866" indent="-308410" algn="l" rtl="0" eaLnBrk="0" fontAlgn="base" hangingPunct="0">
        <a:spcBef>
          <a:spcPct val="20000"/>
        </a:spcBef>
        <a:spcAft>
          <a:spcPct val="0"/>
        </a:spcAft>
        <a:buFont typeface="Arial" charset="0"/>
        <a:buChar char="–"/>
        <a:defRPr kumimoji="1" sz="3022" kern="1200">
          <a:solidFill>
            <a:schemeClr val="tx1"/>
          </a:solidFill>
          <a:latin typeface="+mn-lt"/>
          <a:ea typeface="+mn-ea"/>
          <a:cs typeface="メイリオ" pitchFamily="50" charset="-128"/>
        </a:defRPr>
      </a:lvl2pPr>
      <a:lvl3pPr marL="1233640" indent="-246728" algn="l" rtl="0" eaLnBrk="0" fontAlgn="base" hangingPunct="0">
        <a:spcBef>
          <a:spcPct val="20000"/>
        </a:spcBef>
        <a:spcAft>
          <a:spcPct val="0"/>
        </a:spcAft>
        <a:buFont typeface="Arial" charset="0"/>
        <a:buChar char="•"/>
        <a:defRPr kumimoji="1" sz="2590" kern="1200">
          <a:solidFill>
            <a:schemeClr val="tx1"/>
          </a:solidFill>
          <a:latin typeface="+mn-lt"/>
          <a:ea typeface="+mn-ea"/>
          <a:cs typeface="メイリオ" pitchFamily="50" charset="-128"/>
        </a:defRPr>
      </a:lvl3pPr>
      <a:lvl4pPr marL="1727096" indent="-246728" algn="l" rtl="0" eaLnBrk="0" fontAlgn="base" hangingPunct="0">
        <a:spcBef>
          <a:spcPct val="20000"/>
        </a:spcBef>
        <a:spcAft>
          <a:spcPct val="0"/>
        </a:spcAft>
        <a:buFont typeface="Arial" charset="0"/>
        <a:buChar char="–"/>
        <a:defRPr kumimoji="1" sz="2159" kern="1200">
          <a:solidFill>
            <a:schemeClr val="tx1"/>
          </a:solidFill>
          <a:latin typeface="+mn-lt"/>
          <a:ea typeface="+mn-ea"/>
          <a:cs typeface="メイリオ" pitchFamily="50" charset="-128"/>
        </a:defRPr>
      </a:lvl4pPr>
      <a:lvl5pPr marL="2220552" indent="-246728" algn="l" rtl="0" eaLnBrk="0" fontAlgn="base" hangingPunct="0">
        <a:spcBef>
          <a:spcPct val="20000"/>
        </a:spcBef>
        <a:spcAft>
          <a:spcPct val="0"/>
        </a:spcAft>
        <a:buFont typeface="Arial" charset="0"/>
        <a:buChar char="»"/>
        <a:defRPr kumimoji="1" sz="2159" kern="1200">
          <a:solidFill>
            <a:schemeClr val="tx1"/>
          </a:solidFill>
          <a:latin typeface="+mn-lt"/>
          <a:ea typeface="+mn-ea"/>
          <a:cs typeface="メイリオ" pitchFamily="50" charset="-128"/>
        </a:defRPr>
      </a:lvl5pPr>
      <a:lvl6pPr marL="2714008"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6pPr>
      <a:lvl7pPr marL="3207464"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7pPr>
      <a:lvl8pPr marL="3700920"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8pPr>
      <a:lvl9pPr marL="4194376"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502"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502"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502"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502"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502"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15373"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36" name="テキスト ボックス 35"/>
          <p:cNvSpPr txBox="1"/>
          <p:nvPr/>
        </p:nvSpPr>
        <p:spPr>
          <a:xfrm>
            <a:off x="176540" y="-1584098"/>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13.00</a:t>
            </a:r>
            <a:endParaRPr lang="ja-JP" altLang="en-US" sz="1017" dirty="0">
              <a:solidFill>
                <a:srgbClr val="333333"/>
              </a:solidFill>
              <a:cs typeface="Meiryo UI" panose="020B0604030504040204" pitchFamily="50" charset="-128"/>
            </a:endParaRPr>
          </a:p>
        </p:txBody>
      </p:sp>
      <p:sp>
        <p:nvSpPr>
          <p:cNvPr id="37" name="テキスト ボックス 36"/>
          <p:cNvSpPr txBox="1"/>
          <p:nvPr/>
        </p:nvSpPr>
        <p:spPr>
          <a:xfrm>
            <a:off x="667574" y="-1584096"/>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10.80</a:t>
            </a:r>
            <a:endParaRPr lang="ja-JP" altLang="en-US" sz="1017" dirty="0">
              <a:solidFill>
                <a:srgbClr val="333333"/>
              </a:solidFill>
              <a:cs typeface="Meiryo UI" panose="020B0604030504040204" pitchFamily="50" charset="-128"/>
            </a:endParaRPr>
          </a:p>
        </p:txBody>
      </p:sp>
      <p:sp>
        <p:nvSpPr>
          <p:cNvPr id="38" name="テキスト ボックス 37"/>
          <p:cNvSpPr txBox="1"/>
          <p:nvPr/>
        </p:nvSpPr>
        <p:spPr>
          <a:xfrm>
            <a:off x="1307062"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39" name="テキスト ボックス 38"/>
          <p:cNvSpPr txBox="1"/>
          <p:nvPr/>
        </p:nvSpPr>
        <p:spPr>
          <a:xfrm>
            <a:off x="4777314" y="-1584096"/>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0" name="テキスト ボックス 39"/>
          <p:cNvSpPr txBox="1"/>
          <p:nvPr/>
        </p:nvSpPr>
        <p:spPr>
          <a:xfrm>
            <a:off x="5416801"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1" name="テキスト ボックス 40"/>
          <p:cNvSpPr txBox="1"/>
          <p:nvPr/>
        </p:nvSpPr>
        <p:spPr>
          <a:xfrm>
            <a:off x="6422544"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3.00</a:t>
            </a:r>
            <a:endParaRPr lang="ja-JP" altLang="en-US" sz="1017" dirty="0">
              <a:solidFill>
                <a:srgbClr val="333333"/>
              </a:solidFill>
              <a:cs typeface="Meiryo UI" panose="020B0604030504040204" pitchFamily="50" charset="-128"/>
            </a:endParaRPr>
          </a:p>
        </p:txBody>
      </p:sp>
      <p:sp>
        <p:nvSpPr>
          <p:cNvPr id="42" name="テキスト ボックス 41"/>
          <p:cNvSpPr txBox="1"/>
          <p:nvPr/>
        </p:nvSpPr>
        <p:spPr>
          <a:xfrm>
            <a:off x="9234519"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43" name="テキスト ボックス 42"/>
          <p:cNvSpPr txBox="1"/>
          <p:nvPr/>
        </p:nvSpPr>
        <p:spPr>
          <a:xfrm>
            <a:off x="10478041"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44" name="テキスト ボックス 43"/>
          <p:cNvSpPr txBox="1"/>
          <p:nvPr/>
        </p:nvSpPr>
        <p:spPr>
          <a:xfrm>
            <a:off x="11714428" y="61148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7.40</a:t>
            </a:r>
            <a:endParaRPr lang="ja-JP" altLang="en-US" sz="1017" dirty="0">
              <a:solidFill>
                <a:srgbClr val="333333"/>
              </a:solidFill>
              <a:cs typeface="Meiryo UI" panose="020B0604030504040204" pitchFamily="50" charset="-128"/>
            </a:endParaRPr>
          </a:p>
        </p:txBody>
      </p:sp>
      <p:sp>
        <p:nvSpPr>
          <p:cNvPr id="45" name="テキスト ボックス 44"/>
          <p:cNvSpPr txBox="1"/>
          <p:nvPr/>
        </p:nvSpPr>
        <p:spPr>
          <a:xfrm>
            <a:off x="11714428" y="1127163"/>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6.00</a:t>
            </a:r>
            <a:endParaRPr lang="ja-JP" altLang="en-US" sz="1017" dirty="0">
              <a:solidFill>
                <a:srgbClr val="333333"/>
              </a:solidFill>
              <a:cs typeface="Meiryo UI" panose="020B0604030504040204" pitchFamily="50" charset="-128"/>
            </a:endParaRPr>
          </a:p>
        </p:txBody>
      </p:sp>
      <p:sp>
        <p:nvSpPr>
          <p:cNvPr id="46" name="テキスト ボックス 45"/>
          <p:cNvSpPr txBox="1"/>
          <p:nvPr/>
        </p:nvSpPr>
        <p:spPr>
          <a:xfrm>
            <a:off x="11714428" y="1566569"/>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7" name="テキスト ボックス 46"/>
          <p:cNvSpPr txBox="1"/>
          <p:nvPr/>
        </p:nvSpPr>
        <p:spPr>
          <a:xfrm>
            <a:off x="11714428" y="6002245"/>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8" name="テキスト ボックス 47"/>
          <p:cNvSpPr txBox="1"/>
          <p:nvPr/>
        </p:nvSpPr>
        <p:spPr>
          <a:xfrm>
            <a:off x="11714428" y="735143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9.00</a:t>
            </a:r>
            <a:endParaRPr lang="ja-JP" altLang="en-US" sz="1017"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234829006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ftr="0" dt="0"/>
  <p:txStyles>
    <p:titleStyle>
      <a:lvl1pPr algn="ctr" rtl="0" eaLnBrk="1" fontAlgn="base" hangingPunct="1">
        <a:spcBef>
          <a:spcPct val="0"/>
        </a:spcBef>
        <a:spcAft>
          <a:spcPct val="0"/>
        </a:spcAft>
        <a:defRPr kumimoji="1" sz="3256"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035">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35">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35">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35">
          <a:solidFill>
            <a:schemeClr val="tx2"/>
          </a:solidFill>
          <a:latin typeface="Arial" charset="0"/>
          <a:ea typeface="HGPｺﾞｼｯｸE" pitchFamily="50" charset="-128"/>
        </a:defRPr>
      </a:lvl5pPr>
      <a:lvl6pPr marL="465181" algn="l" rtl="0" eaLnBrk="1" fontAlgn="base" hangingPunct="1">
        <a:spcBef>
          <a:spcPct val="0"/>
        </a:spcBef>
        <a:spcAft>
          <a:spcPct val="0"/>
        </a:spcAft>
        <a:defRPr kumimoji="1" sz="2035">
          <a:solidFill>
            <a:schemeClr val="tx2"/>
          </a:solidFill>
          <a:latin typeface="Arial" charset="0"/>
          <a:ea typeface="HGPｺﾞｼｯｸE" pitchFamily="50" charset="-128"/>
        </a:defRPr>
      </a:lvl6pPr>
      <a:lvl7pPr marL="930362" algn="l" rtl="0" eaLnBrk="1" fontAlgn="base" hangingPunct="1">
        <a:spcBef>
          <a:spcPct val="0"/>
        </a:spcBef>
        <a:spcAft>
          <a:spcPct val="0"/>
        </a:spcAft>
        <a:defRPr kumimoji="1" sz="2035">
          <a:solidFill>
            <a:schemeClr val="tx2"/>
          </a:solidFill>
          <a:latin typeface="Arial" charset="0"/>
          <a:ea typeface="HGPｺﾞｼｯｸE" pitchFamily="50" charset="-128"/>
        </a:defRPr>
      </a:lvl7pPr>
      <a:lvl8pPr marL="1395543" algn="l" rtl="0" eaLnBrk="1" fontAlgn="base" hangingPunct="1">
        <a:spcBef>
          <a:spcPct val="0"/>
        </a:spcBef>
        <a:spcAft>
          <a:spcPct val="0"/>
        </a:spcAft>
        <a:defRPr kumimoji="1" sz="2035">
          <a:solidFill>
            <a:schemeClr val="tx2"/>
          </a:solidFill>
          <a:latin typeface="Arial" charset="0"/>
          <a:ea typeface="HGPｺﾞｼｯｸE" pitchFamily="50" charset="-128"/>
        </a:defRPr>
      </a:lvl8pPr>
      <a:lvl9pPr marL="1860724" algn="l" rtl="0" eaLnBrk="1" fontAlgn="base" hangingPunct="1">
        <a:spcBef>
          <a:spcPct val="0"/>
        </a:spcBef>
        <a:spcAft>
          <a:spcPct val="0"/>
        </a:spcAft>
        <a:defRPr kumimoji="1" sz="2035">
          <a:solidFill>
            <a:schemeClr val="tx2"/>
          </a:solidFill>
          <a:latin typeface="Arial" charset="0"/>
          <a:ea typeface="HGPｺﾞｼｯｸE" pitchFamily="50" charset="-128"/>
        </a:defRPr>
      </a:lvl9pPr>
    </p:titleStyle>
    <p:bodyStyle>
      <a:lvl1pPr marL="348886" indent="-348886" algn="l" rtl="0" eaLnBrk="1" fontAlgn="base" hangingPunct="1">
        <a:spcBef>
          <a:spcPct val="20000"/>
        </a:spcBef>
        <a:spcAft>
          <a:spcPct val="0"/>
        </a:spcAft>
        <a:defRPr kumimoji="1" sz="1628">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3875" indent="-179289" algn="l" rtl="0" eaLnBrk="1" fontAlgn="base" hangingPunct="1">
        <a:lnSpc>
          <a:spcPct val="110000"/>
        </a:lnSpc>
        <a:spcBef>
          <a:spcPct val="0"/>
        </a:spcBef>
        <a:spcAft>
          <a:spcPct val="0"/>
        </a:spcAft>
        <a:buChar char="–"/>
        <a:defRPr kumimoji="1" sz="1424">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2143" indent="-185750" algn="l" rtl="0" eaLnBrk="1" fontAlgn="base" hangingPunct="1">
        <a:lnSpc>
          <a:spcPct val="110000"/>
        </a:lnSpc>
        <a:spcBef>
          <a:spcPct val="0"/>
        </a:spcBef>
        <a:spcAft>
          <a:spcPct val="0"/>
        </a:spcAft>
        <a:buChar char="•"/>
        <a:defRPr kumimoji="1" sz="1628">
          <a:solidFill>
            <a:schemeClr val="tx1"/>
          </a:solidFill>
          <a:latin typeface="Times New Roman" pitchFamily="18" charset="0"/>
          <a:ea typeface="+mn-ea"/>
        </a:defRPr>
      </a:lvl3pPr>
      <a:lvl4pPr marL="1183950" indent="-179289" algn="l" rtl="0" eaLnBrk="1" fontAlgn="base" hangingPunct="1">
        <a:lnSpc>
          <a:spcPct val="110000"/>
        </a:lnSpc>
        <a:spcBef>
          <a:spcPct val="0"/>
        </a:spcBef>
        <a:spcAft>
          <a:spcPct val="0"/>
        </a:spcAft>
        <a:buFont typeface="Arial" charset="0"/>
        <a:buChar char="»"/>
        <a:defRPr kumimoji="1" sz="1628">
          <a:solidFill>
            <a:schemeClr val="tx1"/>
          </a:solidFill>
          <a:latin typeface="Times New Roman" pitchFamily="18" charset="0"/>
          <a:ea typeface="+mn-ea"/>
        </a:defRPr>
      </a:lvl4pPr>
      <a:lvl5pPr marL="1552219"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5pPr>
      <a:lvl6pPr marL="2017400"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6pPr>
      <a:lvl7pPr marL="2482581"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7pPr>
      <a:lvl8pPr marL="2947762"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8pPr>
      <a:lvl9pPr marL="3412943"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9pPr>
    </p:bodyStyle>
    <p:otherStyle>
      <a:defPPr>
        <a:defRPr lang="ja-JP"/>
      </a:defPPr>
      <a:lvl1pPr marL="0" algn="l" defTabSz="930362" rtl="0" eaLnBrk="1" latinLnBrk="0" hangingPunct="1">
        <a:defRPr kumimoji="1" sz="1832" kern="1200">
          <a:solidFill>
            <a:schemeClr val="tx1"/>
          </a:solidFill>
          <a:latin typeface="+mn-lt"/>
          <a:ea typeface="+mn-ea"/>
          <a:cs typeface="+mn-cs"/>
        </a:defRPr>
      </a:lvl1pPr>
      <a:lvl2pPr marL="465181" algn="l" defTabSz="930362" rtl="0" eaLnBrk="1" latinLnBrk="0" hangingPunct="1">
        <a:defRPr kumimoji="1" sz="1832" kern="1200">
          <a:solidFill>
            <a:schemeClr val="tx1"/>
          </a:solidFill>
          <a:latin typeface="+mn-lt"/>
          <a:ea typeface="+mn-ea"/>
          <a:cs typeface="+mn-cs"/>
        </a:defRPr>
      </a:lvl2pPr>
      <a:lvl3pPr marL="930362" algn="l" defTabSz="930362" rtl="0" eaLnBrk="1" latinLnBrk="0" hangingPunct="1">
        <a:defRPr kumimoji="1" sz="1832" kern="1200">
          <a:solidFill>
            <a:schemeClr val="tx1"/>
          </a:solidFill>
          <a:latin typeface="+mn-lt"/>
          <a:ea typeface="+mn-ea"/>
          <a:cs typeface="+mn-cs"/>
        </a:defRPr>
      </a:lvl3pPr>
      <a:lvl4pPr marL="1395543" algn="l" defTabSz="930362" rtl="0" eaLnBrk="1" latinLnBrk="0" hangingPunct="1">
        <a:defRPr kumimoji="1" sz="1832" kern="1200">
          <a:solidFill>
            <a:schemeClr val="tx1"/>
          </a:solidFill>
          <a:latin typeface="+mn-lt"/>
          <a:ea typeface="+mn-ea"/>
          <a:cs typeface="+mn-cs"/>
        </a:defRPr>
      </a:lvl4pPr>
      <a:lvl5pPr marL="1860724" algn="l" defTabSz="930362" rtl="0" eaLnBrk="1" latinLnBrk="0" hangingPunct="1">
        <a:defRPr kumimoji="1" sz="1832" kern="1200">
          <a:solidFill>
            <a:schemeClr val="tx1"/>
          </a:solidFill>
          <a:latin typeface="+mn-lt"/>
          <a:ea typeface="+mn-ea"/>
          <a:cs typeface="+mn-cs"/>
        </a:defRPr>
      </a:lvl5pPr>
      <a:lvl6pPr marL="2325905" algn="l" defTabSz="930362" rtl="0" eaLnBrk="1" latinLnBrk="0" hangingPunct="1">
        <a:defRPr kumimoji="1" sz="1832" kern="1200">
          <a:solidFill>
            <a:schemeClr val="tx1"/>
          </a:solidFill>
          <a:latin typeface="+mn-lt"/>
          <a:ea typeface="+mn-ea"/>
          <a:cs typeface="+mn-cs"/>
        </a:defRPr>
      </a:lvl6pPr>
      <a:lvl7pPr marL="2791086" algn="l" defTabSz="930362" rtl="0" eaLnBrk="1" latinLnBrk="0" hangingPunct="1">
        <a:defRPr kumimoji="1" sz="1832" kern="1200">
          <a:solidFill>
            <a:schemeClr val="tx1"/>
          </a:solidFill>
          <a:latin typeface="+mn-lt"/>
          <a:ea typeface="+mn-ea"/>
          <a:cs typeface="+mn-cs"/>
        </a:defRPr>
      </a:lvl7pPr>
      <a:lvl8pPr marL="3256267" algn="l" defTabSz="930362" rtl="0" eaLnBrk="1" latinLnBrk="0" hangingPunct="1">
        <a:defRPr kumimoji="1" sz="1832" kern="1200">
          <a:solidFill>
            <a:schemeClr val="tx1"/>
          </a:solidFill>
          <a:latin typeface="+mn-lt"/>
          <a:ea typeface="+mn-ea"/>
          <a:cs typeface="+mn-cs"/>
        </a:defRPr>
      </a:lvl8pPr>
      <a:lvl9pPr marL="3721448" algn="l" defTabSz="930362" rtl="0" eaLnBrk="1" latinLnBrk="0" hangingPunct="1">
        <a:defRPr kumimoji="1" sz="183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365770313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3430012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09366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5262330"/>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7"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735621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520935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338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36" name="テキスト ボックス 35"/>
          <p:cNvSpPr txBox="1"/>
          <p:nvPr/>
        </p:nvSpPr>
        <p:spPr>
          <a:xfrm>
            <a:off x="168524" y="-1584098"/>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13.00</a:t>
            </a:r>
            <a:endParaRPr lang="ja-JP" altLang="en-US" sz="1057" dirty="0">
              <a:solidFill>
                <a:srgbClr val="333333"/>
              </a:solidFill>
              <a:cs typeface="Meiryo UI" panose="020B0604030504040204" pitchFamily="50" charset="-128"/>
            </a:endParaRPr>
          </a:p>
        </p:txBody>
      </p:sp>
      <p:sp>
        <p:nvSpPr>
          <p:cNvPr id="37" name="テキスト ボックス 36"/>
          <p:cNvSpPr txBox="1"/>
          <p:nvPr/>
        </p:nvSpPr>
        <p:spPr>
          <a:xfrm>
            <a:off x="659560" y="-1584096"/>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10.80</a:t>
            </a:r>
            <a:endParaRPr lang="ja-JP" altLang="en-US" sz="1057" dirty="0">
              <a:solidFill>
                <a:srgbClr val="333333"/>
              </a:solidFill>
              <a:cs typeface="Meiryo UI" panose="020B0604030504040204" pitchFamily="50" charset="-128"/>
            </a:endParaRPr>
          </a:p>
        </p:txBody>
      </p:sp>
      <p:sp>
        <p:nvSpPr>
          <p:cNvPr id="38" name="テキスト ボックス 37"/>
          <p:cNvSpPr txBox="1"/>
          <p:nvPr/>
        </p:nvSpPr>
        <p:spPr>
          <a:xfrm>
            <a:off x="1299047"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39" name="テキスト ボックス 38"/>
          <p:cNvSpPr txBox="1"/>
          <p:nvPr/>
        </p:nvSpPr>
        <p:spPr>
          <a:xfrm>
            <a:off x="4770903" y="-1584096"/>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0" name="テキスト ボックス 39"/>
          <p:cNvSpPr txBox="1"/>
          <p:nvPr/>
        </p:nvSpPr>
        <p:spPr>
          <a:xfrm>
            <a:off x="5410390"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1" name="テキスト ボックス 40"/>
          <p:cNvSpPr txBox="1"/>
          <p:nvPr/>
        </p:nvSpPr>
        <p:spPr>
          <a:xfrm>
            <a:off x="6416133"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3.00</a:t>
            </a:r>
            <a:endParaRPr lang="ja-JP" altLang="en-US" sz="1057" dirty="0">
              <a:solidFill>
                <a:srgbClr val="333333"/>
              </a:solidFill>
              <a:cs typeface="Meiryo UI" panose="020B0604030504040204" pitchFamily="50" charset="-128"/>
            </a:endParaRPr>
          </a:p>
        </p:txBody>
      </p:sp>
      <p:sp>
        <p:nvSpPr>
          <p:cNvPr id="42" name="テキスト ボックス 41"/>
          <p:cNvSpPr txBox="1"/>
          <p:nvPr/>
        </p:nvSpPr>
        <p:spPr>
          <a:xfrm>
            <a:off x="9226505"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43" name="テキスト ボックス 42"/>
          <p:cNvSpPr txBox="1"/>
          <p:nvPr/>
        </p:nvSpPr>
        <p:spPr>
          <a:xfrm>
            <a:off x="1047002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44" name="テキスト ボックス 43"/>
          <p:cNvSpPr txBox="1"/>
          <p:nvPr/>
        </p:nvSpPr>
        <p:spPr>
          <a:xfrm>
            <a:off x="11701604" y="611485"/>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7.40</a:t>
            </a:r>
            <a:endParaRPr lang="ja-JP" altLang="en-US" sz="1057" dirty="0">
              <a:solidFill>
                <a:srgbClr val="333333"/>
              </a:solidFill>
              <a:cs typeface="Meiryo UI" panose="020B0604030504040204" pitchFamily="50" charset="-128"/>
            </a:endParaRPr>
          </a:p>
        </p:txBody>
      </p:sp>
      <p:sp>
        <p:nvSpPr>
          <p:cNvPr id="45" name="テキスト ボックス 44"/>
          <p:cNvSpPr txBox="1"/>
          <p:nvPr/>
        </p:nvSpPr>
        <p:spPr>
          <a:xfrm>
            <a:off x="11701604" y="1127160"/>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6.00</a:t>
            </a:r>
            <a:endParaRPr lang="ja-JP" altLang="en-US" sz="1057" dirty="0">
              <a:solidFill>
                <a:srgbClr val="333333"/>
              </a:solidFill>
              <a:cs typeface="Meiryo UI" panose="020B0604030504040204" pitchFamily="50" charset="-128"/>
            </a:endParaRPr>
          </a:p>
        </p:txBody>
      </p:sp>
      <p:sp>
        <p:nvSpPr>
          <p:cNvPr id="46" name="テキスト ボックス 45"/>
          <p:cNvSpPr txBox="1"/>
          <p:nvPr/>
        </p:nvSpPr>
        <p:spPr>
          <a:xfrm>
            <a:off x="11701604" y="1566567"/>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7" name="テキスト ボックス 46"/>
          <p:cNvSpPr txBox="1"/>
          <p:nvPr/>
        </p:nvSpPr>
        <p:spPr>
          <a:xfrm>
            <a:off x="11701604" y="6002242"/>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8" name="テキスト ボックス 47"/>
          <p:cNvSpPr txBox="1"/>
          <p:nvPr/>
        </p:nvSpPr>
        <p:spPr>
          <a:xfrm>
            <a:off x="11701604" y="7351434"/>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9.00</a:t>
            </a:r>
            <a:endParaRPr lang="ja-JP" altLang="en-US" sz="1057"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311960"/>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sldNum="0" hdr="0" ftr="0" dt="0"/>
  <p:txStyles>
    <p:titleStyle>
      <a:lvl1pPr algn="ctr" rtl="0" eaLnBrk="1" fontAlgn="base" hangingPunct="1">
        <a:spcBef>
          <a:spcPct val="0"/>
        </a:spcBef>
        <a:spcAft>
          <a:spcPct val="0"/>
        </a:spcAft>
        <a:defRPr kumimoji="1" sz="3381"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14">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14">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14">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14">
          <a:solidFill>
            <a:schemeClr val="tx2"/>
          </a:solidFill>
          <a:latin typeface="Arial" charset="0"/>
          <a:ea typeface="HGPｺﾞｼｯｸE" pitchFamily="50" charset="-128"/>
        </a:defRPr>
      </a:lvl5pPr>
      <a:lvl6pPr marL="483163" algn="l" rtl="0" eaLnBrk="1" fontAlgn="base" hangingPunct="1">
        <a:spcBef>
          <a:spcPct val="0"/>
        </a:spcBef>
        <a:spcAft>
          <a:spcPct val="0"/>
        </a:spcAft>
        <a:defRPr kumimoji="1" sz="2114">
          <a:solidFill>
            <a:schemeClr val="tx2"/>
          </a:solidFill>
          <a:latin typeface="Arial" charset="0"/>
          <a:ea typeface="HGPｺﾞｼｯｸE" pitchFamily="50" charset="-128"/>
        </a:defRPr>
      </a:lvl6pPr>
      <a:lvl7pPr marL="966326" algn="l" rtl="0" eaLnBrk="1" fontAlgn="base" hangingPunct="1">
        <a:spcBef>
          <a:spcPct val="0"/>
        </a:spcBef>
        <a:spcAft>
          <a:spcPct val="0"/>
        </a:spcAft>
        <a:defRPr kumimoji="1" sz="2114">
          <a:solidFill>
            <a:schemeClr val="tx2"/>
          </a:solidFill>
          <a:latin typeface="Arial" charset="0"/>
          <a:ea typeface="HGPｺﾞｼｯｸE" pitchFamily="50" charset="-128"/>
        </a:defRPr>
      </a:lvl7pPr>
      <a:lvl8pPr marL="1449489" algn="l" rtl="0" eaLnBrk="1" fontAlgn="base" hangingPunct="1">
        <a:spcBef>
          <a:spcPct val="0"/>
        </a:spcBef>
        <a:spcAft>
          <a:spcPct val="0"/>
        </a:spcAft>
        <a:defRPr kumimoji="1" sz="2114">
          <a:solidFill>
            <a:schemeClr val="tx2"/>
          </a:solidFill>
          <a:latin typeface="Arial" charset="0"/>
          <a:ea typeface="HGPｺﾞｼｯｸE" pitchFamily="50" charset="-128"/>
        </a:defRPr>
      </a:lvl8pPr>
      <a:lvl9pPr marL="1932652" algn="l" rtl="0" eaLnBrk="1" fontAlgn="base" hangingPunct="1">
        <a:spcBef>
          <a:spcPct val="0"/>
        </a:spcBef>
        <a:spcAft>
          <a:spcPct val="0"/>
        </a:spcAft>
        <a:defRPr kumimoji="1" sz="2114">
          <a:solidFill>
            <a:schemeClr val="tx2"/>
          </a:solidFill>
          <a:latin typeface="Arial" charset="0"/>
          <a:ea typeface="HGPｺﾞｼｯｸE" pitchFamily="50" charset="-128"/>
        </a:defRPr>
      </a:lvl9pPr>
    </p:titleStyle>
    <p:bodyStyle>
      <a:lvl1pPr marL="362372" indent="-362372" algn="l" rtl="0" eaLnBrk="1" fontAlgn="base" hangingPunct="1">
        <a:spcBef>
          <a:spcPct val="20000"/>
        </a:spcBef>
        <a:spcAft>
          <a:spcPct val="0"/>
        </a:spcAft>
        <a:defRPr kumimoji="1" sz="169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71420" indent="-186220" algn="l" rtl="0" eaLnBrk="1" fontAlgn="base" hangingPunct="1">
        <a:lnSpc>
          <a:spcPct val="110000"/>
        </a:lnSpc>
        <a:spcBef>
          <a:spcPct val="0"/>
        </a:spcBef>
        <a:spcAft>
          <a:spcPct val="0"/>
        </a:spcAft>
        <a:buChar char="–"/>
        <a:defRPr kumimoji="1" sz="148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53924" indent="-192930" algn="l" rtl="0" eaLnBrk="1" fontAlgn="base" hangingPunct="1">
        <a:lnSpc>
          <a:spcPct val="110000"/>
        </a:lnSpc>
        <a:spcBef>
          <a:spcPct val="0"/>
        </a:spcBef>
        <a:spcAft>
          <a:spcPct val="0"/>
        </a:spcAft>
        <a:buChar char="•"/>
        <a:defRPr kumimoji="1" sz="1691">
          <a:solidFill>
            <a:schemeClr val="tx1"/>
          </a:solidFill>
          <a:latin typeface="Times New Roman" pitchFamily="18" charset="0"/>
          <a:ea typeface="+mn-ea"/>
        </a:defRPr>
      </a:lvl3pPr>
      <a:lvl4pPr marL="1229717" indent="-186220" algn="l" rtl="0" eaLnBrk="1" fontAlgn="base" hangingPunct="1">
        <a:lnSpc>
          <a:spcPct val="110000"/>
        </a:lnSpc>
        <a:spcBef>
          <a:spcPct val="0"/>
        </a:spcBef>
        <a:spcAft>
          <a:spcPct val="0"/>
        </a:spcAft>
        <a:buFont typeface="Arial" charset="0"/>
        <a:buChar char="»"/>
        <a:defRPr kumimoji="1" sz="1691">
          <a:solidFill>
            <a:schemeClr val="tx1"/>
          </a:solidFill>
          <a:latin typeface="Times New Roman" pitchFamily="18" charset="0"/>
          <a:ea typeface="+mn-ea"/>
        </a:defRPr>
      </a:lvl4pPr>
      <a:lvl5pPr marL="1612222"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5pPr>
      <a:lvl6pPr marL="2095384"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6pPr>
      <a:lvl7pPr marL="2578547"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7pPr>
      <a:lvl8pPr marL="3061710"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8pPr>
      <a:lvl9pPr marL="3544873"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9pPr>
    </p:bodyStyle>
    <p:otherStyle>
      <a:defPPr>
        <a:defRPr lang="ja-JP"/>
      </a:defPPr>
      <a:lvl1pPr marL="0" algn="l" defTabSz="966326" rtl="0" eaLnBrk="1" latinLnBrk="0" hangingPunct="1">
        <a:defRPr kumimoji="1" sz="1903" kern="1200">
          <a:solidFill>
            <a:schemeClr val="tx1"/>
          </a:solidFill>
          <a:latin typeface="+mn-lt"/>
          <a:ea typeface="+mn-ea"/>
          <a:cs typeface="+mn-cs"/>
        </a:defRPr>
      </a:lvl1pPr>
      <a:lvl2pPr marL="483163" algn="l" defTabSz="966326" rtl="0" eaLnBrk="1" latinLnBrk="0" hangingPunct="1">
        <a:defRPr kumimoji="1" sz="1903" kern="1200">
          <a:solidFill>
            <a:schemeClr val="tx1"/>
          </a:solidFill>
          <a:latin typeface="+mn-lt"/>
          <a:ea typeface="+mn-ea"/>
          <a:cs typeface="+mn-cs"/>
        </a:defRPr>
      </a:lvl2pPr>
      <a:lvl3pPr marL="966326" algn="l" defTabSz="966326" rtl="0" eaLnBrk="1" latinLnBrk="0" hangingPunct="1">
        <a:defRPr kumimoji="1" sz="1903" kern="1200">
          <a:solidFill>
            <a:schemeClr val="tx1"/>
          </a:solidFill>
          <a:latin typeface="+mn-lt"/>
          <a:ea typeface="+mn-ea"/>
          <a:cs typeface="+mn-cs"/>
        </a:defRPr>
      </a:lvl3pPr>
      <a:lvl4pPr marL="1449489" algn="l" defTabSz="966326" rtl="0" eaLnBrk="1" latinLnBrk="0" hangingPunct="1">
        <a:defRPr kumimoji="1" sz="1903" kern="1200">
          <a:solidFill>
            <a:schemeClr val="tx1"/>
          </a:solidFill>
          <a:latin typeface="+mn-lt"/>
          <a:ea typeface="+mn-ea"/>
          <a:cs typeface="+mn-cs"/>
        </a:defRPr>
      </a:lvl4pPr>
      <a:lvl5pPr marL="1932652" algn="l" defTabSz="966326" rtl="0" eaLnBrk="1" latinLnBrk="0" hangingPunct="1">
        <a:defRPr kumimoji="1" sz="1903" kern="1200">
          <a:solidFill>
            <a:schemeClr val="tx1"/>
          </a:solidFill>
          <a:latin typeface="+mn-lt"/>
          <a:ea typeface="+mn-ea"/>
          <a:cs typeface="+mn-cs"/>
        </a:defRPr>
      </a:lvl5pPr>
      <a:lvl6pPr marL="2415814" algn="l" defTabSz="966326" rtl="0" eaLnBrk="1" latinLnBrk="0" hangingPunct="1">
        <a:defRPr kumimoji="1" sz="1903" kern="1200">
          <a:solidFill>
            <a:schemeClr val="tx1"/>
          </a:solidFill>
          <a:latin typeface="+mn-lt"/>
          <a:ea typeface="+mn-ea"/>
          <a:cs typeface="+mn-cs"/>
        </a:defRPr>
      </a:lvl6pPr>
      <a:lvl7pPr marL="2898978" algn="l" defTabSz="966326" rtl="0" eaLnBrk="1" latinLnBrk="0" hangingPunct="1">
        <a:defRPr kumimoji="1" sz="1903" kern="1200">
          <a:solidFill>
            <a:schemeClr val="tx1"/>
          </a:solidFill>
          <a:latin typeface="+mn-lt"/>
          <a:ea typeface="+mn-ea"/>
          <a:cs typeface="+mn-cs"/>
        </a:defRPr>
      </a:lvl7pPr>
      <a:lvl8pPr marL="3382141" algn="l" defTabSz="966326" rtl="0" eaLnBrk="1" latinLnBrk="0" hangingPunct="1">
        <a:defRPr kumimoji="1" sz="1903" kern="1200">
          <a:solidFill>
            <a:schemeClr val="tx1"/>
          </a:solidFill>
          <a:latin typeface="+mn-lt"/>
          <a:ea typeface="+mn-ea"/>
          <a:cs typeface="+mn-cs"/>
        </a:defRPr>
      </a:lvl8pPr>
      <a:lvl9pPr marL="3865304" algn="l" defTabSz="966326" rtl="0" eaLnBrk="1" latinLnBrk="0" hangingPunct="1">
        <a:defRPr kumimoji="1" sz="1903"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2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80.xml" Type="http://schemas.openxmlformats.org/officeDocument/2006/relationships/slideLayout"/><Relationship Id="rId2" Target="../media/image8.png" Type="http://schemas.openxmlformats.org/officeDocument/2006/relationships/image"/><Relationship Id="rId3" Target="NULL" Type="http://schemas.openxmlformats.org/officeDocument/2006/relationships/image"/><Relationship Id="rId4" Target="../media/image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4.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4.xml" Type="http://schemas.openxmlformats.org/officeDocument/2006/relationships/slideLayout"/><Relationship Id="rId10" Target="../media/image18.png" Type="http://schemas.openxmlformats.org/officeDocument/2006/relationships/image"/><Relationship Id="rId2" Target="../media/image10.jpeg" Type="http://schemas.openxmlformats.org/officeDocument/2006/relationships/image"/><Relationship Id="rId3" Target="../media/image11.jpeg" Type="http://schemas.openxmlformats.org/officeDocument/2006/relationships/image"/><Relationship Id="rId4" Target="../media/image12.jpeg" Type="http://schemas.openxmlformats.org/officeDocument/2006/relationships/image"/><Relationship Id="rId5" Target="../media/image13.wmf" Type="http://schemas.openxmlformats.org/officeDocument/2006/relationships/image"/><Relationship Id="rId6" Target="../media/image14.png" Type="http://schemas.openxmlformats.org/officeDocument/2006/relationships/image"/><Relationship Id="rId7" Target="../media/image15.jpeg" Type="http://schemas.openxmlformats.org/officeDocument/2006/relationships/image"/><Relationship Id="rId8" Target="../media/image16.jpeg" Type="http://schemas.openxmlformats.org/officeDocument/2006/relationships/image"/><Relationship Id="rId9" Target="../media/image1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1.xml" Type="http://schemas.openxmlformats.org/officeDocument/2006/relationships/slideLayout"/><Relationship Id="rId2" Target="../media/image19.jpeg" Type="http://schemas.openxmlformats.org/officeDocument/2006/relationships/image"/><Relationship Id="rId3" Target="../media/image20.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media/image12.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1.xml" Type="http://schemas.openxmlformats.org/officeDocument/2006/relationships/slideLayout"/><Relationship Id="rId10" Target="../media/image22.png" Type="http://schemas.openxmlformats.org/officeDocument/2006/relationships/image"/><Relationship Id="rId2" Target="../media/image10.jpeg" Type="http://schemas.openxmlformats.org/officeDocument/2006/relationships/image"/><Relationship Id="rId3" Target="../media/image12.jpeg" Type="http://schemas.openxmlformats.org/officeDocument/2006/relationships/image"/><Relationship Id="rId4" Target="../media/image13.wmf" Type="http://schemas.openxmlformats.org/officeDocument/2006/relationships/image"/><Relationship Id="rId5" Target="../media/image14.png" Type="http://schemas.openxmlformats.org/officeDocument/2006/relationships/image"/><Relationship Id="rId6" Target="../media/image15.jpeg" Type="http://schemas.openxmlformats.org/officeDocument/2006/relationships/image"/><Relationship Id="rId7" Target="../media/image16.jpeg" Type="http://schemas.openxmlformats.org/officeDocument/2006/relationships/image"/><Relationship Id="rId8" Target="../media/image17.png" Type="http://schemas.openxmlformats.org/officeDocument/2006/relationships/image"/><Relationship Id="rId9" Target="../media/image21.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7644" y="639117"/>
            <a:ext cx="10654252" cy="3800439"/>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defTabSz="986912">
              <a:defRPr/>
            </a:pPr>
            <a:endParaRPr lang="ja-JP" altLang="en-US" sz="1943" dirty="0">
              <a:solidFill>
                <a:prstClr val="black"/>
              </a:solidFill>
              <a:latin typeface="Cambria"/>
              <a:ea typeface="メイリオ"/>
            </a:endParaRPr>
          </a:p>
        </p:txBody>
      </p:sp>
      <p:sp>
        <p:nvSpPr>
          <p:cNvPr id="6" name="正方形/長方形 5"/>
          <p:cNvSpPr/>
          <p:nvPr/>
        </p:nvSpPr>
        <p:spPr>
          <a:xfrm>
            <a:off x="9359" y="4430984"/>
            <a:ext cx="10652403" cy="3029303"/>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gn="ctr" defTabSz="986912">
              <a:defRPr/>
            </a:pPr>
            <a:endParaRPr lang="ja-JP" altLang="en-US" sz="1943">
              <a:solidFill>
                <a:prstClr val="black"/>
              </a:solidFill>
              <a:latin typeface="Cambria"/>
              <a:ea typeface="メイリオ"/>
            </a:endParaRPr>
          </a:p>
        </p:txBody>
      </p:sp>
      <p:pic>
        <p:nvPicPr>
          <p:cNvPr id="3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5" y="124791"/>
            <a:ext cx="815593" cy="43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3"/>
          <p:cNvSpPr>
            <a:spLocks noChangeArrowheads="1"/>
          </p:cNvSpPr>
          <p:nvPr/>
        </p:nvSpPr>
        <p:spPr bwMode="auto">
          <a:xfrm>
            <a:off x="837868" y="78825"/>
            <a:ext cx="9848804" cy="514029"/>
          </a:xfrm>
          <a:prstGeom prst="rect">
            <a:avLst/>
          </a:prstGeom>
          <a:gradFill rotWithShape="1">
            <a:gsLst>
              <a:gs pos="0">
                <a:srgbClr val="4A91BF"/>
              </a:gs>
              <a:gs pos="20000">
                <a:srgbClr val="4C90BC"/>
              </a:gs>
              <a:gs pos="100000">
                <a:srgbClr val="386D8F"/>
              </a:gs>
            </a:gsLst>
            <a:lin ang="5400000"/>
          </a:gradFill>
          <a:ln w="9525">
            <a:solidFill>
              <a:srgbClr val="588FB3"/>
            </a:solidFill>
            <a:miter lim="800000"/>
            <a:headEnd/>
            <a:tailEnd/>
          </a:ln>
          <a:effectLst>
            <a:outerShdw blurRad="40000" dist="23000" dir="5400000" rotWithShape="0">
              <a:srgbClr val="000000">
                <a:alpha val="34998"/>
              </a:srgbClr>
            </a:outerShdw>
          </a:effectLst>
        </p:spPr>
        <p:txBody>
          <a:bodyPr anchor="ctr"/>
          <a:lstStyle/>
          <a:p>
            <a:pPr defTabSz="986912" fontAlgn="base">
              <a:spcBef>
                <a:spcPct val="0"/>
              </a:spcBef>
              <a:spcAft>
                <a:spcPct val="0"/>
              </a:spcAft>
              <a:defRPr/>
            </a:pPr>
            <a:r>
              <a:rPr lang="ja-JP" altLang="en-US" sz="1727" b="1" dirty="0">
                <a:solidFill>
                  <a:prstClr val="white"/>
                </a:solidFill>
                <a:latin typeface="Cambria" pitchFamily="18" charset="0"/>
                <a:ea typeface="メイリオ" pitchFamily="50" charset="-128"/>
              </a:rPr>
              <a:t>先進対策の効率的実施による</a:t>
            </a:r>
            <a:r>
              <a:rPr lang="en-US" altLang="ja-JP" sz="1727" b="1" dirty="0">
                <a:solidFill>
                  <a:prstClr val="white"/>
                </a:solidFill>
                <a:latin typeface="Cambria" pitchFamily="18" charset="0"/>
                <a:ea typeface="メイリオ" pitchFamily="50" charset="-128"/>
              </a:rPr>
              <a:t>CO2</a:t>
            </a:r>
            <a:r>
              <a:rPr lang="ja-JP" altLang="en-US" sz="1727" b="1" dirty="0">
                <a:solidFill>
                  <a:prstClr val="white"/>
                </a:solidFill>
                <a:latin typeface="Cambria" pitchFamily="18" charset="0"/>
                <a:ea typeface="メイリオ" pitchFamily="50" charset="-128"/>
              </a:rPr>
              <a:t>排出量大幅削減事業</a:t>
            </a:r>
          </a:p>
        </p:txBody>
      </p:sp>
      <p:sp>
        <p:nvSpPr>
          <p:cNvPr id="24" name="テキスト ボックス 23"/>
          <p:cNvSpPr txBox="1"/>
          <p:nvPr/>
        </p:nvSpPr>
        <p:spPr>
          <a:xfrm>
            <a:off x="6249415" y="100915"/>
            <a:ext cx="2137067" cy="457689"/>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986912">
              <a:defRPr/>
            </a:pPr>
            <a:r>
              <a:rPr lang="en-US" altLang="ja-JP" sz="1187" dirty="0">
                <a:solidFill>
                  <a:prstClr val="white"/>
                </a:solidFill>
                <a:latin typeface="Cambria"/>
                <a:ea typeface="メイリオ"/>
              </a:rPr>
              <a:t>2019</a:t>
            </a:r>
            <a:r>
              <a:rPr lang="ja-JP" altLang="en-US" sz="1187" dirty="0">
                <a:solidFill>
                  <a:prstClr val="white"/>
                </a:solidFill>
                <a:latin typeface="Cambria"/>
                <a:ea typeface="メイリオ"/>
              </a:rPr>
              <a:t>年度予算（案）</a:t>
            </a:r>
            <a:endParaRPr lang="en-US" altLang="ja-JP" sz="1187" dirty="0">
              <a:solidFill>
                <a:prstClr val="white"/>
              </a:solidFill>
              <a:latin typeface="Cambria"/>
              <a:ea typeface="メイリオ"/>
            </a:endParaRPr>
          </a:p>
          <a:p>
            <a:pPr defTabSz="986912">
              <a:defRPr/>
            </a:pPr>
            <a:r>
              <a:rPr lang="en-US" altLang="ja-JP" sz="1187" dirty="0">
                <a:solidFill>
                  <a:prstClr val="white"/>
                </a:solidFill>
                <a:latin typeface="Cambria"/>
                <a:ea typeface="メイリオ"/>
              </a:rPr>
              <a:t>3,700</a:t>
            </a:r>
            <a:r>
              <a:rPr lang="ja-JP" altLang="en-US" sz="1187" dirty="0">
                <a:solidFill>
                  <a:prstClr val="white"/>
                </a:solidFill>
                <a:latin typeface="Cambria"/>
                <a:ea typeface="メイリオ"/>
              </a:rPr>
              <a:t>百万円（</a:t>
            </a:r>
            <a:r>
              <a:rPr lang="en-US" altLang="ja-JP" sz="1187" dirty="0">
                <a:solidFill>
                  <a:prstClr val="white"/>
                </a:solidFill>
                <a:latin typeface="Cambria"/>
                <a:ea typeface="メイリオ"/>
              </a:rPr>
              <a:t>3,700</a:t>
            </a:r>
            <a:r>
              <a:rPr lang="ja-JP" altLang="en-US" sz="1187" dirty="0">
                <a:solidFill>
                  <a:prstClr val="white"/>
                </a:solidFill>
                <a:latin typeface="Cambria"/>
                <a:ea typeface="メイリオ"/>
              </a:rPr>
              <a:t>百万円）</a:t>
            </a:r>
          </a:p>
        </p:txBody>
      </p:sp>
      <p:sp>
        <p:nvSpPr>
          <p:cNvPr id="27" name="テキスト ボックス 26"/>
          <p:cNvSpPr txBox="1"/>
          <p:nvPr/>
        </p:nvSpPr>
        <p:spPr>
          <a:xfrm>
            <a:off x="8434974" y="101957"/>
            <a:ext cx="2214779" cy="457689"/>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986912">
              <a:defRPr/>
            </a:pPr>
            <a:r>
              <a:rPr lang="ja-JP" altLang="en-US" sz="1187" dirty="0">
                <a:solidFill>
                  <a:prstClr val="white"/>
                </a:solidFill>
                <a:latin typeface="Cambria"/>
                <a:ea typeface="メイリオ"/>
              </a:rPr>
              <a:t>地球環境局地球温暖化対策課</a:t>
            </a:r>
            <a:endParaRPr lang="en-US" altLang="ja-JP" sz="1187" dirty="0">
              <a:solidFill>
                <a:prstClr val="white"/>
              </a:solidFill>
              <a:latin typeface="Cambria"/>
              <a:ea typeface="メイリオ"/>
            </a:endParaRPr>
          </a:p>
          <a:p>
            <a:pPr defTabSz="986912">
              <a:defRPr/>
            </a:pPr>
            <a:r>
              <a:rPr lang="ja-JP" altLang="en-US" sz="1187" dirty="0">
                <a:solidFill>
                  <a:prstClr val="white"/>
                </a:solidFill>
                <a:latin typeface="Cambria"/>
                <a:ea typeface="メイリオ"/>
              </a:rPr>
              <a:t>市場メカニズム室　　</a:t>
            </a:r>
          </a:p>
        </p:txBody>
      </p:sp>
      <p:sp>
        <p:nvSpPr>
          <p:cNvPr id="22" name="テキスト ボックス 21"/>
          <p:cNvSpPr txBox="1"/>
          <p:nvPr/>
        </p:nvSpPr>
        <p:spPr>
          <a:xfrm>
            <a:off x="226322" y="723987"/>
            <a:ext cx="1154483" cy="324833"/>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wrap="none">
            <a:spAutoFit/>
          </a:bodyPr>
          <a:lstStyle/>
          <a:p>
            <a:pPr defTabSz="986912">
              <a:defRPr/>
            </a:pPr>
            <a:r>
              <a:rPr lang="ja-JP" altLang="en-US" sz="1511" dirty="0">
                <a:solidFill>
                  <a:prstClr val="black"/>
                </a:solidFill>
                <a:latin typeface="Cambria"/>
                <a:ea typeface="メイリオ"/>
              </a:rPr>
              <a:t>背景・目的</a:t>
            </a:r>
          </a:p>
        </p:txBody>
      </p:sp>
      <p:sp>
        <p:nvSpPr>
          <p:cNvPr id="25" name="テキスト ボックス 24"/>
          <p:cNvSpPr txBox="1"/>
          <p:nvPr/>
        </p:nvSpPr>
        <p:spPr>
          <a:xfrm>
            <a:off x="286470" y="717409"/>
            <a:ext cx="10140838" cy="1487330"/>
          </a:xfrm>
          <a:prstGeom prst="rect">
            <a:avLst/>
          </a:prstGeom>
          <a:noFill/>
        </p:spPr>
        <p:txBody>
          <a:bodyPr wrap="square" rtlCol="0">
            <a:spAutoFit/>
          </a:bodyPr>
          <a:lstStyle/>
          <a:p>
            <a:pPr defTabSz="986912" fontAlgn="base">
              <a:spcBef>
                <a:spcPct val="0"/>
              </a:spcBef>
              <a:spcAft>
                <a:spcPct val="0"/>
              </a:spcAft>
              <a:defRPr/>
            </a:pPr>
            <a:r>
              <a:rPr lang="ja-JP" altLang="en-US" sz="1295" dirty="0">
                <a:solidFill>
                  <a:prstClr val="black"/>
                </a:solidFill>
                <a:latin typeface="Cambria"/>
                <a:ea typeface="メイリオ" pitchFamily="50" charset="-128"/>
              </a:rPr>
              <a:t>　　　　　　　　</a:t>
            </a:r>
            <a:r>
              <a:rPr lang="ja-JP" altLang="en-US" sz="1295" dirty="0">
                <a:solidFill>
                  <a:prstClr val="black"/>
                </a:solidFill>
                <a:latin typeface="メイリオ"/>
                <a:ea typeface="メイリオ"/>
              </a:rPr>
              <a:t>排出量の増加が顕著である業務部門と最大排出部門となっている産業部門における排出量の大幅削減を実現するには、</a:t>
            </a:r>
            <a:endParaRPr lang="en-US" altLang="ja-JP" sz="1295" dirty="0">
              <a:solidFill>
                <a:prstClr val="black"/>
              </a:solidFill>
              <a:latin typeface="メイリオ"/>
              <a:ea typeface="メイリオ"/>
            </a:endParaRPr>
          </a:p>
          <a:p>
            <a:pPr defTabSz="986912" fontAlgn="base">
              <a:spcBef>
                <a:spcPct val="0"/>
              </a:spcBef>
              <a:spcAft>
                <a:spcPct val="0"/>
              </a:spcAft>
              <a:defRPr/>
            </a:pPr>
            <a:r>
              <a:rPr lang="en-US" altLang="ja-JP" sz="1295" dirty="0">
                <a:solidFill>
                  <a:prstClr val="black"/>
                </a:solidFill>
                <a:latin typeface="メイリオ"/>
                <a:ea typeface="メイリオ"/>
              </a:rPr>
              <a:t>                    </a:t>
            </a:r>
            <a:r>
              <a:rPr lang="ja-JP" altLang="en-US" sz="1295" dirty="0">
                <a:solidFill>
                  <a:prstClr val="black"/>
                </a:solidFill>
                <a:latin typeface="メイリオ"/>
                <a:ea typeface="メイリオ"/>
              </a:rPr>
              <a:t>先進的な設備導入支援及び費用効率性向上を促す仕組みや、更なる排出量削減に取り組む事業者の裾野拡大が必要。なお、低炭素社会実行計画では、設備の新設・更新時に“利用可能な最高水準の技術” を最大限導入することを前提に、</a:t>
            </a:r>
            <a:r>
              <a:rPr lang="en-US" altLang="ja-JP" sz="1295" dirty="0">
                <a:solidFill>
                  <a:prstClr val="black"/>
                </a:solidFill>
                <a:latin typeface="メイリオ"/>
                <a:ea typeface="メイリオ"/>
              </a:rPr>
              <a:t>2020</a:t>
            </a:r>
            <a:r>
              <a:rPr lang="ja-JP" altLang="en-US" sz="1295" dirty="0">
                <a:solidFill>
                  <a:prstClr val="black"/>
                </a:solidFill>
                <a:latin typeface="メイリオ"/>
                <a:ea typeface="メイリオ"/>
              </a:rPr>
              <a:t>年の</a:t>
            </a:r>
            <a:r>
              <a:rPr lang="en-US" altLang="ja-JP" sz="1295" dirty="0">
                <a:solidFill>
                  <a:prstClr val="black"/>
                </a:solidFill>
                <a:latin typeface="メイリオ"/>
                <a:ea typeface="メイリオ"/>
              </a:rPr>
              <a:t>CO2</a:t>
            </a:r>
            <a:r>
              <a:rPr lang="ja-JP" altLang="en-US" sz="1295" dirty="0">
                <a:solidFill>
                  <a:prstClr val="black"/>
                </a:solidFill>
                <a:latin typeface="メイリオ"/>
                <a:ea typeface="メイリオ"/>
              </a:rPr>
              <a:t>削減目標を設定することが掲げられている。</a:t>
            </a:r>
          </a:p>
          <a:p>
            <a:pPr defTabSz="986912" fontAlgn="base">
              <a:spcBef>
                <a:spcPct val="0"/>
              </a:spcBef>
              <a:spcAft>
                <a:spcPct val="0"/>
              </a:spcAft>
              <a:defRPr/>
            </a:pPr>
            <a:r>
              <a:rPr lang="ja-JP" altLang="en-US" sz="1295" dirty="0">
                <a:solidFill>
                  <a:prstClr val="black"/>
                </a:solidFill>
                <a:latin typeface="メイリオ"/>
                <a:ea typeface="メイリオ"/>
              </a:rPr>
              <a:t>　また、国内排出量取引制度の検討にあたっての実証として、参加者間で取引（売買）できる排出枠を付与して取引を可能とすることで、事業全体で着実な</a:t>
            </a:r>
            <a:r>
              <a:rPr lang="en-US" altLang="ja-JP" sz="1295" dirty="0">
                <a:solidFill>
                  <a:prstClr val="black"/>
                </a:solidFill>
                <a:latin typeface="メイリオ"/>
                <a:ea typeface="メイリオ"/>
              </a:rPr>
              <a:t>CO2</a:t>
            </a:r>
            <a:r>
              <a:rPr lang="ja-JP" altLang="en-US" sz="1295" dirty="0">
                <a:solidFill>
                  <a:prstClr val="black"/>
                </a:solidFill>
                <a:latin typeface="メイリオ"/>
                <a:ea typeface="メイリオ"/>
              </a:rPr>
              <a:t>排出量削減を実現するとともに、排出量取引に対する事業者の意識醸成、制度面での課題の整理、知見の蓄積を図る。</a:t>
            </a:r>
          </a:p>
        </p:txBody>
      </p:sp>
      <p:sp>
        <p:nvSpPr>
          <p:cNvPr id="29" name="テキスト ボックス 28"/>
          <p:cNvSpPr txBox="1"/>
          <p:nvPr/>
        </p:nvSpPr>
        <p:spPr>
          <a:xfrm>
            <a:off x="216375" y="2224219"/>
            <a:ext cx="960519" cy="324833"/>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wrap="none">
            <a:spAutoFit/>
          </a:bodyPr>
          <a:lstStyle/>
          <a:p>
            <a:pPr defTabSz="986912">
              <a:defRPr/>
            </a:pPr>
            <a:r>
              <a:rPr lang="ja-JP" altLang="en-US" sz="1511" dirty="0">
                <a:solidFill>
                  <a:prstClr val="black"/>
                </a:solidFill>
                <a:latin typeface="Cambria"/>
                <a:ea typeface="メイリオ"/>
              </a:rPr>
              <a:t>事業概要</a:t>
            </a:r>
          </a:p>
        </p:txBody>
      </p:sp>
      <p:sp>
        <p:nvSpPr>
          <p:cNvPr id="33" name="テキスト ボックス 32"/>
          <p:cNvSpPr txBox="1"/>
          <p:nvPr/>
        </p:nvSpPr>
        <p:spPr>
          <a:xfrm>
            <a:off x="6270694" y="2661872"/>
            <a:ext cx="573381" cy="291618"/>
          </a:xfrm>
          <a:prstGeom prst="rect">
            <a:avLst/>
          </a:prstGeom>
          <a:noFill/>
        </p:spPr>
        <p:txBody>
          <a:bodyPr wrap="square" rtlCol="0">
            <a:spAutoFit/>
          </a:bodyPr>
          <a:lstStyle/>
          <a:p>
            <a:pPr algn="ctr" defTabSz="986912" fontAlgn="base">
              <a:spcBef>
                <a:spcPct val="0"/>
              </a:spcBef>
              <a:spcAft>
                <a:spcPct val="0"/>
              </a:spcAft>
              <a:defRPr/>
            </a:pPr>
            <a:r>
              <a:rPr lang="ja-JP" altLang="en-US" sz="1295" dirty="0">
                <a:solidFill>
                  <a:prstClr val="black"/>
                </a:solidFill>
                <a:latin typeface="Cambria" pitchFamily="18" charset="0"/>
                <a:ea typeface="メイリオ" pitchFamily="50" charset="-128"/>
              </a:rPr>
              <a:t>定額</a:t>
            </a:r>
          </a:p>
        </p:txBody>
      </p:sp>
      <p:sp>
        <p:nvSpPr>
          <p:cNvPr id="34" name="テキスト ボックス 33"/>
          <p:cNvSpPr txBox="1"/>
          <p:nvPr/>
        </p:nvSpPr>
        <p:spPr>
          <a:xfrm>
            <a:off x="6236086" y="2955743"/>
            <a:ext cx="684803" cy="291618"/>
          </a:xfrm>
          <a:prstGeom prst="rect">
            <a:avLst/>
          </a:prstGeom>
          <a:noFill/>
        </p:spPr>
        <p:txBody>
          <a:bodyPr wrap="none" rtlCol="0">
            <a:spAutoFit/>
          </a:bodyPr>
          <a:lstStyle/>
          <a:p>
            <a:pPr defTabSz="986912" fontAlgn="base">
              <a:spcBef>
                <a:spcPct val="0"/>
              </a:spcBef>
              <a:spcAft>
                <a:spcPct val="0"/>
              </a:spcAft>
              <a:defRPr/>
            </a:pPr>
            <a:r>
              <a:rPr lang="ja-JP" altLang="en-US" sz="1295" dirty="0">
                <a:solidFill>
                  <a:prstClr val="black"/>
                </a:solidFill>
                <a:latin typeface="Cambria" pitchFamily="18" charset="0"/>
                <a:ea typeface="メイリオ" pitchFamily="50" charset="-128"/>
              </a:rPr>
              <a:t>補助金</a:t>
            </a:r>
          </a:p>
        </p:txBody>
      </p:sp>
      <p:sp>
        <p:nvSpPr>
          <p:cNvPr id="36" name="正方形/長方形 35"/>
          <p:cNvSpPr/>
          <p:nvPr/>
        </p:nvSpPr>
        <p:spPr>
          <a:xfrm>
            <a:off x="5653719" y="2733747"/>
            <a:ext cx="526811" cy="3681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86912" fontAlgn="base">
              <a:spcBef>
                <a:spcPct val="0"/>
              </a:spcBef>
              <a:spcAft>
                <a:spcPct val="0"/>
              </a:spcAft>
              <a:defRPr/>
            </a:pPr>
            <a:r>
              <a:rPr lang="ja-JP" altLang="en-US" sz="1295" dirty="0">
                <a:solidFill>
                  <a:prstClr val="black"/>
                </a:solidFill>
                <a:latin typeface="Cambria"/>
                <a:ea typeface="メイリオ"/>
              </a:rPr>
              <a:t>国</a:t>
            </a:r>
          </a:p>
        </p:txBody>
      </p:sp>
      <p:sp>
        <p:nvSpPr>
          <p:cNvPr id="37" name="正方形/長方形 36"/>
          <p:cNvSpPr/>
          <p:nvPr/>
        </p:nvSpPr>
        <p:spPr>
          <a:xfrm>
            <a:off x="7049651" y="2740205"/>
            <a:ext cx="1086332" cy="3681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86912" fontAlgn="base">
              <a:spcBef>
                <a:spcPct val="0"/>
              </a:spcBef>
              <a:spcAft>
                <a:spcPct val="0"/>
              </a:spcAft>
              <a:defRPr/>
            </a:pPr>
            <a:r>
              <a:rPr lang="ja-JP" altLang="en-US" sz="1295" dirty="0">
                <a:solidFill>
                  <a:prstClr val="black"/>
                </a:solidFill>
                <a:latin typeface="Cambria"/>
                <a:ea typeface="メイリオ"/>
              </a:rPr>
              <a:t>非営利法人</a:t>
            </a:r>
          </a:p>
        </p:txBody>
      </p:sp>
      <p:grpSp>
        <p:nvGrpSpPr>
          <p:cNvPr id="38" name="グループ化 37"/>
          <p:cNvGrpSpPr/>
          <p:nvPr/>
        </p:nvGrpSpPr>
        <p:grpSpPr>
          <a:xfrm>
            <a:off x="8094773" y="2609800"/>
            <a:ext cx="2293571" cy="636093"/>
            <a:chOff x="2947303" y="3514162"/>
            <a:chExt cx="2194504" cy="589342"/>
          </a:xfrm>
        </p:grpSpPr>
        <p:sp>
          <p:nvSpPr>
            <p:cNvPr id="43" name="正方形/長方形 42"/>
            <p:cNvSpPr/>
            <p:nvPr/>
          </p:nvSpPr>
          <p:spPr>
            <a:xfrm>
              <a:off x="4058079" y="3622579"/>
              <a:ext cx="1083728" cy="34108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86912" fontAlgn="base">
                <a:spcBef>
                  <a:spcPct val="0"/>
                </a:spcBef>
                <a:spcAft>
                  <a:spcPct val="0"/>
                </a:spcAft>
                <a:defRPr/>
              </a:pPr>
              <a:r>
                <a:rPr lang="ja-JP" altLang="en-US" sz="1295" dirty="0">
                  <a:solidFill>
                    <a:prstClr val="black"/>
                  </a:solidFill>
                  <a:latin typeface="Cambria"/>
                  <a:ea typeface="メイリオ"/>
                </a:rPr>
                <a:t>民間団体等</a:t>
              </a:r>
              <a:endParaRPr lang="ja-JP" altLang="en-US" sz="1295" b="1" dirty="0">
                <a:solidFill>
                  <a:srgbClr val="FF0000"/>
                </a:solidFill>
                <a:latin typeface="Cambria"/>
                <a:ea typeface="メイリオ"/>
              </a:endParaRPr>
            </a:p>
          </p:txBody>
        </p:sp>
        <p:cxnSp>
          <p:nvCxnSpPr>
            <p:cNvPr id="44" name="直線矢印コネクタ 43"/>
            <p:cNvCxnSpPr>
              <a:stCxn id="37" idx="3"/>
              <a:endCxn id="43" idx="1"/>
            </p:cNvCxnSpPr>
            <p:nvPr/>
          </p:nvCxnSpPr>
          <p:spPr>
            <a:xfrm flipV="1">
              <a:off x="2986734" y="3793124"/>
              <a:ext cx="1071345" cy="12405"/>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sp>
          <p:nvSpPr>
            <p:cNvPr id="45" name="テキスト ボックス 44"/>
            <p:cNvSpPr txBox="1"/>
            <p:nvPr/>
          </p:nvSpPr>
          <p:spPr>
            <a:xfrm>
              <a:off x="2947303" y="3514162"/>
              <a:ext cx="1123158" cy="270185"/>
            </a:xfrm>
            <a:prstGeom prst="rect">
              <a:avLst/>
            </a:prstGeom>
            <a:noFill/>
          </p:spPr>
          <p:txBody>
            <a:bodyPr wrap="square" rtlCol="0">
              <a:spAutoFit/>
            </a:bodyPr>
            <a:lstStyle/>
            <a:p>
              <a:pPr algn="ctr" defTabSz="986912" fontAlgn="base">
                <a:spcBef>
                  <a:spcPct val="0"/>
                </a:spcBef>
                <a:spcAft>
                  <a:spcPct val="0"/>
                </a:spcAft>
                <a:defRPr/>
              </a:pPr>
              <a:r>
                <a:rPr lang="en-US" altLang="ja-JP" sz="1295" dirty="0">
                  <a:solidFill>
                    <a:prstClr val="black"/>
                  </a:solidFill>
                  <a:latin typeface="Cambria" pitchFamily="18" charset="0"/>
                  <a:ea typeface="メイリオ" pitchFamily="50" charset="-128"/>
                </a:rPr>
                <a:t>1/2</a:t>
              </a:r>
              <a:r>
                <a:rPr lang="ja-JP" altLang="en-US" sz="1295" dirty="0">
                  <a:solidFill>
                    <a:prstClr val="black"/>
                  </a:solidFill>
                  <a:latin typeface="Cambria" pitchFamily="18" charset="0"/>
                  <a:ea typeface="メイリオ" pitchFamily="50" charset="-128"/>
                </a:rPr>
                <a:t>以内補助</a:t>
              </a:r>
            </a:p>
          </p:txBody>
        </p:sp>
        <p:sp>
          <p:nvSpPr>
            <p:cNvPr id="46" name="テキスト ボックス 45"/>
            <p:cNvSpPr txBox="1"/>
            <p:nvPr/>
          </p:nvSpPr>
          <p:spPr>
            <a:xfrm>
              <a:off x="3168956" y="3833319"/>
              <a:ext cx="655224" cy="270185"/>
            </a:xfrm>
            <a:prstGeom prst="rect">
              <a:avLst/>
            </a:prstGeom>
            <a:noFill/>
          </p:spPr>
          <p:txBody>
            <a:bodyPr wrap="none" rtlCol="0">
              <a:spAutoFit/>
            </a:bodyPr>
            <a:lstStyle/>
            <a:p>
              <a:pPr defTabSz="986912" fontAlgn="base">
                <a:spcBef>
                  <a:spcPct val="0"/>
                </a:spcBef>
                <a:spcAft>
                  <a:spcPct val="0"/>
                </a:spcAft>
                <a:defRPr/>
              </a:pPr>
              <a:r>
                <a:rPr lang="ja-JP" altLang="en-US" sz="1295" dirty="0">
                  <a:solidFill>
                    <a:prstClr val="black"/>
                  </a:solidFill>
                  <a:latin typeface="Cambria" pitchFamily="18" charset="0"/>
                  <a:ea typeface="メイリオ" pitchFamily="50" charset="-128"/>
                </a:rPr>
                <a:t>補助金</a:t>
              </a:r>
              <a:endParaRPr lang="ja-JP" altLang="en-US" sz="1295" b="1" dirty="0">
                <a:solidFill>
                  <a:prstClr val="black"/>
                </a:solidFill>
                <a:latin typeface="Cambria" pitchFamily="18" charset="0"/>
                <a:ea typeface="メイリオ" pitchFamily="50" charset="-128"/>
              </a:endParaRPr>
            </a:p>
          </p:txBody>
        </p:sp>
      </p:grpSp>
      <p:cxnSp>
        <p:nvCxnSpPr>
          <p:cNvPr id="39" name="直線矢印コネクタ 38"/>
          <p:cNvCxnSpPr>
            <a:stCxn id="36" idx="3"/>
            <a:endCxn id="37" idx="1"/>
          </p:cNvCxnSpPr>
          <p:nvPr/>
        </p:nvCxnSpPr>
        <p:spPr>
          <a:xfrm>
            <a:off x="6180529" y="2917821"/>
            <a:ext cx="869122" cy="6458"/>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sp>
        <p:nvSpPr>
          <p:cNvPr id="41" name="テキスト ボックス 40"/>
          <p:cNvSpPr txBox="1"/>
          <p:nvPr/>
        </p:nvSpPr>
        <p:spPr>
          <a:xfrm>
            <a:off x="5343180" y="2214414"/>
            <a:ext cx="1348446" cy="324833"/>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wrap="none">
            <a:spAutoFit/>
          </a:bodyPr>
          <a:lstStyle/>
          <a:p>
            <a:pPr defTabSz="986912">
              <a:defRPr/>
            </a:pPr>
            <a:r>
              <a:rPr lang="ja-JP" altLang="en-US" sz="1511" dirty="0">
                <a:solidFill>
                  <a:prstClr val="black"/>
                </a:solidFill>
                <a:latin typeface="Cambria"/>
                <a:ea typeface="メイリオ"/>
              </a:rPr>
              <a:t>事業スキーム</a:t>
            </a:r>
          </a:p>
        </p:txBody>
      </p:sp>
      <p:sp>
        <p:nvSpPr>
          <p:cNvPr id="42" name="テキスト ボックス 41"/>
          <p:cNvSpPr txBox="1"/>
          <p:nvPr/>
        </p:nvSpPr>
        <p:spPr>
          <a:xfrm>
            <a:off x="6662215" y="2258597"/>
            <a:ext cx="4034289" cy="291618"/>
          </a:xfrm>
          <a:prstGeom prst="rect">
            <a:avLst/>
          </a:prstGeom>
          <a:noFill/>
        </p:spPr>
        <p:txBody>
          <a:bodyPr wrap="square" rtlCol="0">
            <a:spAutoFit/>
          </a:bodyPr>
          <a:lstStyle/>
          <a:p>
            <a:pPr defTabSz="986912">
              <a:buClr>
                <a:srgbClr val="DEDEDE">
                  <a:lumMod val="50000"/>
                </a:srgbClr>
              </a:buClr>
              <a:defRPr/>
            </a:pPr>
            <a:r>
              <a:rPr lang="ja-JP" altLang="en-US" sz="1295" dirty="0">
                <a:solidFill>
                  <a:prstClr val="black"/>
                </a:solidFill>
                <a:latin typeface="メイリオ"/>
                <a:ea typeface="メイリオ"/>
              </a:rPr>
              <a:t>実施期間：平成</a:t>
            </a:r>
            <a:r>
              <a:rPr lang="en-US" altLang="ja-JP" sz="1295" dirty="0">
                <a:solidFill>
                  <a:prstClr val="black"/>
                </a:solidFill>
                <a:latin typeface="メイリオ"/>
                <a:ea typeface="メイリオ"/>
              </a:rPr>
              <a:t>24</a:t>
            </a:r>
            <a:r>
              <a:rPr lang="ja-JP" altLang="en-US" sz="1295">
                <a:solidFill>
                  <a:prstClr val="black"/>
                </a:solidFill>
                <a:latin typeface="メイリオ"/>
                <a:ea typeface="メイリオ"/>
              </a:rPr>
              <a:t>年度 ～ </a:t>
            </a:r>
            <a:r>
              <a:rPr lang="en-US" altLang="ja-JP" sz="1295" dirty="0">
                <a:solidFill>
                  <a:prstClr val="black"/>
                </a:solidFill>
                <a:latin typeface="メイリオ"/>
                <a:ea typeface="メイリオ"/>
              </a:rPr>
              <a:t>32</a:t>
            </a:r>
            <a:r>
              <a:rPr lang="ja-JP" altLang="en-US" sz="1295" dirty="0">
                <a:solidFill>
                  <a:prstClr val="black"/>
                </a:solidFill>
                <a:latin typeface="メイリオ"/>
                <a:ea typeface="メイリオ"/>
              </a:rPr>
              <a:t>年度（</a:t>
            </a:r>
            <a:r>
              <a:rPr lang="en-US" altLang="ja-JP" sz="1295" dirty="0">
                <a:solidFill>
                  <a:prstClr val="black"/>
                </a:solidFill>
                <a:latin typeface="メイリオ"/>
                <a:ea typeface="メイリオ"/>
              </a:rPr>
              <a:t>2020</a:t>
            </a:r>
            <a:r>
              <a:rPr lang="ja-JP" altLang="en-US" sz="1295" dirty="0">
                <a:solidFill>
                  <a:prstClr val="black"/>
                </a:solidFill>
                <a:latin typeface="メイリオ"/>
                <a:ea typeface="メイリオ"/>
              </a:rPr>
              <a:t>年度）</a:t>
            </a:r>
            <a:endParaRPr lang="en-US" altLang="ja-JP" sz="1295" dirty="0">
              <a:solidFill>
                <a:prstClr val="black"/>
              </a:solidFill>
              <a:latin typeface="メイリオ"/>
              <a:ea typeface="メイリオ"/>
            </a:endParaRPr>
          </a:p>
        </p:txBody>
      </p:sp>
      <p:sp>
        <p:nvSpPr>
          <p:cNvPr id="47" name="テキスト ボックス 46"/>
          <p:cNvSpPr txBox="1"/>
          <p:nvPr/>
        </p:nvSpPr>
        <p:spPr>
          <a:xfrm>
            <a:off x="324428" y="3653117"/>
            <a:ext cx="4110295" cy="424475"/>
          </a:xfrm>
          <a:prstGeom prst="rect">
            <a:avLst/>
          </a:prstGeom>
          <a:noFill/>
        </p:spPr>
        <p:txBody>
          <a:bodyPr wrap="square" rtlCol="0">
            <a:spAutoFit/>
          </a:bodyPr>
          <a:lstStyle/>
          <a:p>
            <a:pPr defTabSz="986912">
              <a:buClr>
                <a:srgbClr val="DEDEDE">
                  <a:lumMod val="50000"/>
                </a:srgbClr>
              </a:buClr>
              <a:defRPr/>
            </a:pPr>
            <a:r>
              <a:rPr lang="en-US" altLang="ja-JP" sz="1079" dirty="0">
                <a:solidFill>
                  <a:prstClr val="black"/>
                </a:solidFill>
                <a:latin typeface="メイリオ" panose="020B0604030504040204" pitchFamily="50" charset="-128"/>
                <a:ea typeface="メイリオ" pitchFamily="50" charset="-128"/>
              </a:rPr>
              <a:t>※</a:t>
            </a:r>
            <a:r>
              <a:rPr lang="ja-JP" altLang="en-US" sz="1079" dirty="0">
                <a:solidFill>
                  <a:prstClr val="black"/>
                </a:solidFill>
                <a:latin typeface="メイリオ" panose="020B0604030504040204" pitchFamily="50" charset="-128"/>
                <a:ea typeface="メイリオ" pitchFamily="50" charset="-128"/>
              </a:rPr>
              <a:t>●</a:t>
            </a:r>
            <a:r>
              <a:rPr lang="en-US" altLang="ja-JP" sz="1079" dirty="0">
                <a:solidFill>
                  <a:prstClr val="black"/>
                </a:solidFill>
                <a:latin typeface="メイリオ" panose="020B0604030504040204" pitchFamily="50" charset="-128"/>
                <a:ea typeface="メイリオ" pitchFamily="50" charset="-128"/>
              </a:rPr>
              <a:t>L2-Tech</a:t>
            </a:r>
            <a:r>
              <a:rPr lang="ja-JP" altLang="en-US" sz="1079" dirty="0">
                <a:solidFill>
                  <a:prstClr val="black"/>
                </a:solidFill>
                <a:latin typeface="メイリオ" panose="020B0604030504040204" pitchFamily="50" charset="-128"/>
                <a:ea typeface="メイリオ" pitchFamily="50" charset="-128"/>
              </a:rPr>
              <a:t>認証製品の導入比率は製品価格ベースで</a:t>
            </a:r>
            <a:r>
              <a:rPr lang="en-US" altLang="ja-JP" sz="1079" dirty="0">
                <a:solidFill>
                  <a:prstClr val="black"/>
                </a:solidFill>
                <a:latin typeface="メイリオ" panose="020B0604030504040204" pitchFamily="50" charset="-128"/>
                <a:ea typeface="メイリオ" pitchFamily="50" charset="-128"/>
              </a:rPr>
              <a:t>50%</a:t>
            </a:r>
            <a:r>
              <a:rPr lang="ja-JP" altLang="en-US" sz="1079" dirty="0">
                <a:solidFill>
                  <a:prstClr val="black"/>
                </a:solidFill>
                <a:latin typeface="メイリオ" panose="020B0604030504040204" pitchFamily="50" charset="-128"/>
                <a:ea typeface="メイリオ" pitchFamily="50" charset="-128"/>
              </a:rPr>
              <a:t>以上</a:t>
            </a:r>
            <a:endParaRPr lang="en-US" altLang="ja-JP" sz="1079" dirty="0">
              <a:solidFill>
                <a:prstClr val="black"/>
              </a:solidFill>
              <a:latin typeface="メイリオ" panose="020B0604030504040204" pitchFamily="50" charset="-128"/>
              <a:ea typeface="メイリオ" pitchFamily="50" charset="-128"/>
            </a:endParaRPr>
          </a:p>
          <a:p>
            <a:pPr defTabSz="986912">
              <a:buClr>
                <a:srgbClr val="DEDEDE">
                  <a:lumMod val="50000"/>
                </a:srgbClr>
              </a:buClr>
              <a:defRPr/>
            </a:pPr>
            <a:r>
              <a:rPr lang="ja-JP" altLang="en-US" sz="1079" dirty="0">
                <a:solidFill>
                  <a:prstClr val="black"/>
                </a:solidFill>
                <a:latin typeface="メイリオ" panose="020B0604030504040204" pitchFamily="50" charset="-128"/>
                <a:ea typeface="メイリオ" pitchFamily="50" charset="-128"/>
              </a:rPr>
              <a:t>　●運用改善等による削減目標は全体の削減目標の</a:t>
            </a:r>
            <a:r>
              <a:rPr lang="en-US" altLang="ja-JP" sz="1079" dirty="0">
                <a:solidFill>
                  <a:prstClr val="black"/>
                </a:solidFill>
                <a:latin typeface="メイリオ" panose="020B0604030504040204" pitchFamily="50" charset="-128"/>
                <a:ea typeface="メイリオ" pitchFamily="50" charset="-128"/>
              </a:rPr>
              <a:t>10%</a:t>
            </a:r>
            <a:r>
              <a:rPr lang="ja-JP" altLang="en-US" sz="1079" dirty="0">
                <a:solidFill>
                  <a:prstClr val="black"/>
                </a:solidFill>
                <a:latin typeface="メイリオ" panose="020B0604030504040204" pitchFamily="50" charset="-128"/>
                <a:ea typeface="メイリオ" pitchFamily="50" charset="-128"/>
              </a:rPr>
              <a:t>以上</a:t>
            </a:r>
            <a:endParaRPr lang="en-US" altLang="ja-JP" sz="1079" dirty="0">
              <a:solidFill>
                <a:prstClr val="black"/>
              </a:solidFill>
              <a:latin typeface="メイリオ" panose="020B0604030504040204" pitchFamily="50" charset="-128"/>
              <a:ea typeface="メイリオ" pitchFamily="50" charset="-128"/>
            </a:endParaRPr>
          </a:p>
        </p:txBody>
      </p:sp>
      <p:sp>
        <p:nvSpPr>
          <p:cNvPr id="48" name="テキスト ボックス 47"/>
          <p:cNvSpPr txBox="1"/>
          <p:nvPr/>
        </p:nvSpPr>
        <p:spPr>
          <a:xfrm>
            <a:off x="292291" y="2513947"/>
            <a:ext cx="4784642" cy="1088760"/>
          </a:xfrm>
          <a:prstGeom prst="rect">
            <a:avLst/>
          </a:prstGeom>
          <a:noFill/>
        </p:spPr>
        <p:txBody>
          <a:bodyPr wrap="square">
            <a:spAutoFit/>
          </a:bodyPr>
          <a:lstStyle/>
          <a:p>
            <a:pPr defTabSz="986912">
              <a:buClr>
                <a:srgbClr val="DEDEDE">
                  <a:lumMod val="50000"/>
                </a:srgbClr>
              </a:buClr>
              <a:defRPr/>
            </a:pPr>
            <a:r>
              <a:rPr lang="ja-JP" altLang="en-US" sz="1295" dirty="0">
                <a:solidFill>
                  <a:prstClr val="black"/>
                </a:solidFill>
                <a:latin typeface="メイリオ"/>
                <a:ea typeface="メイリオ"/>
              </a:rPr>
              <a:t>○</a:t>
            </a:r>
            <a:r>
              <a:rPr lang="en-US" altLang="ja-JP" sz="1295" dirty="0">
                <a:solidFill>
                  <a:prstClr val="black"/>
                </a:solidFill>
                <a:latin typeface="メイリオ"/>
                <a:ea typeface="メイリオ"/>
              </a:rPr>
              <a:t>L2-Tech</a:t>
            </a:r>
            <a:r>
              <a:rPr lang="ja-JP" altLang="en-US" sz="1295" dirty="0">
                <a:solidFill>
                  <a:prstClr val="black"/>
                </a:solidFill>
                <a:latin typeface="メイリオ"/>
                <a:ea typeface="メイリオ"/>
              </a:rPr>
              <a:t>認証製品の導入、運用改善</a:t>
            </a:r>
            <a:r>
              <a:rPr lang="en-US" altLang="ja-JP" sz="1079" dirty="0">
                <a:solidFill>
                  <a:prstClr val="black"/>
                </a:solidFill>
                <a:latin typeface="メイリオ"/>
                <a:ea typeface="メイリオ"/>
              </a:rPr>
              <a:t>※</a:t>
            </a:r>
            <a:r>
              <a:rPr lang="ja-JP" altLang="en-US" sz="1295" dirty="0">
                <a:solidFill>
                  <a:prstClr val="black"/>
                </a:solidFill>
                <a:latin typeface="メイリオ"/>
                <a:ea typeface="メイリオ"/>
              </a:rPr>
              <a:t>等により</a:t>
            </a:r>
            <a:r>
              <a:rPr lang="en-US" altLang="ja-JP" sz="1295" dirty="0">
                <a:solidFill>
                  <a:prstClr val="black"/>
                </a:solidFill>
                <a:latin typeface="メイリオ"/>
                <a:ea typeface="メイリオ"/>
              </a:rPr>
              <a:t>CO2</a:t>
            </a:r>
            <a:r>
              <a:rPr lang="ja-JP" altLang="en-US" sz="1295" dirty="0">
                <a:solidFill>
                  <a:prstClr val="black"/>
                </a:solidFill>
                <a:latin typeface="メイリオ"/>
                <a:ea typeface="メイリオ"/>
              </a:rPr>
              <a:t>削減目標を掲げ達成した事業者に対して設備導入費用の一部を補助</a:t>
            </a:r>
            <a:endParaRPr lang="en-US" altLang="ja-JP" sz="1295" dirty="0">
              <a:solidFill>
                <a:prstClr val="black"/>
              </a:solidFill>
              <a:latin typeface="メイリオ"/>
              <a:ea typeface="メイリオ"/>
            </a:endParaRPr>
          </a:p>
          <a:p>
            <a:pPr defTabSz="986912">
              <a:buClr>
                <a:srgbClr val="DEDEDE">
                  <a:lumMod val="50000"/>
                </a:srgbClr>
              </a:buClr>
              <a:defRPr/>
            </a:pPr>
            <a:r>
              <a:rPr lang="ja-JP" altLang="en-US" sz="1295" dirty="0">
                <a:solidFill>
                  <a:prstClr val="black"/>
                </a:solidFill>
                <a:latin typeface="メイリオ"/>
                <a:ea typeface="メイリオ"/>
              </a:rPr>
              <a:t>（</a:t>
            </a:r>
            <a:r>
              <a:rPr lang="en-US" altLang="ja-JP" sz="1295" dirty="0">
                <a:solidFill>
                  <a:prstClr val="black"/>
                </a:solidFill>
                <a:latin typeface="メイリオ"/>
                <a:ea typeface="メイリオ"/>
              </a:rPr>
              <a:t>L2-Tech</a:t>
            </a:r>
            <a:r>
              <a:rPr lang="ja-JP" altLang="en-US" sz="1295" dirty="0">
                <a:solidFill>
                  <a:prstClr val="black"/>
                </a:solidFill>
                <a:latin typeface="メイリオ"/>
                <a:ea typeface="メイリオ"/>
              </a:rPr>
              <a:t>認証製品は</a:t>
            </a:r>
            <a:r>
              <a:rPr lang="en-US" altLang="ja-JP" sz="1295" dirty="0">
                <a:solidFill>
                  <a:prstClr val="black"/>
                </a:solidFill>
                <a:latin typeface="メイリオ"/>
                <a:ea typeface="メイリオ"/>
              </a:rPr>
              <a:t>1/2</a:t>
            </a:r>
            <a:r>
              <a:rPr lang="ja-JP" altLang="en-US" sz="1295" dirty="0" err="1">
                <a:solidFill>
                  <a:prstClr val="black"/>
                </a:solidFill>
                <a:latin typeface="メイリオ"/>
                <a:ea typeface="メイリオ"/>
              </a:rPr>
              <a:t>、</a:t>
            </a:r>
            <a:r>
              <a:rPr lang="ja-JP" altLang="en-US" sz="1295" dirty="0">
                <a:solidFill>
                  <a:prstClr val="black"/>
                </a:solidFill>
                <a:latin typeface="メイリオ"/>
                <a:ea typeface="メイリオ"/>
              </a:rPr>
              <a:t>それ以外の機器等は</a:t>
            </a:r>
            <a:r>
              <a:rPr lang="en-US" altLang="ja-JP" sz="1295" dirty="0">
                <a:solidFill>
                  <a:prstClr val="black"/>
                </a:solidFill>
                <a:latin typeface="メイリオ"/>
                <a:ea typeface="メイリオ"/>
              </a:rPr>
              <a:t>1/3</a:t>
            </a:r>
            <a:r>
              <a:rPr lang="ja-JP" altLang="en-US" sz="1295" dirty="0">
                <a:solidFill>
                  <a:prstClr val="black"/>
                </a:solidFill>
                <a:latin typeface="メイリオ"/>
                <a:ea typeface="メイリオ"/>
              </a:rPr>
              <a:t>）</a:t>
            </a:r>
            <a:endParaRPr lang="en-US" altLang="ja-JP" sz="1295" dirty="0">
              <a:solidFill>
                <a:prstClr val="black"/>
              </a:solidFill>
              <a:latin typeface="メイリオ"/>
              <a:ea typeface="メイリオ"/>
            </a:endParaRPr>
          </a:p>
          <a:p>
            <a:pPr defTabSz="986912">
              <a:buClr>
                <a:srgbClr val="DEDEDE">
                  <a:lumMod val="50000"/>
                </a:srgbClr>
              </a:buClr>
              <a:defRPr/>
            </a:pPr>
            <a:r>
              <a:rPr lang="ja-JP" altLang="en-US" sz="1295" dirty="0">
                <a:solidFill>
                  <a:prstClr val="black"/>
                </a:solidFill>
                <a:latin typeface="メイリオ"/>
                <a:ea typeface="メイリオ"/>
              </a:rPr>
              <a:t>○削減約束量を上回る削減を達した場合、他の制度参加者へ売却できる排出枠を付与</a:t>
            </a:r>
          </a:p>
        </p:txBody>
      </p:sp>
      <p:sp>
        <p:nvSpPr>
          <p:cNvPr id="53" name="テキスト ボックス 52"/>
          <p:cNvSpPr txBox="1"/>
          <p:nvPr/>
        </p:nvSpPr>
        <p:spPr>
          <a:xfrm>
            <a:off x="5336416" y="3360922"/>
            <a:ext cx="1554231" cy="324833"/>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986912">
              <a:defRPr/>
            </a:pPr>
            <a:r>
              <a:rPr lang="ja-JP" altLang="en-US" sz="1511" dirty="0">
                <a:solidFill>
                  <a:prstClr val="black"/>
                </a:solidFill>
                <a:latin typeface="Cambria"/>
                <a:ea typeface="メイリオ"/>
              </a:rPr>
              <a:t>期待される効果</a:t>
            </a:r>
          </a:p>
        </p:txBody>
      </p:sp>
      <p:sp>
        <p:nvSpPr>
          <p:cNvPr id="54" name="テキスト ボックス 53"/>
          <p:cNvSpPr txBox="1"/>
          <p:nvPr/>
        </p:nvSpPr>
        <p:spPr>
          <a:xfrm>
            <a:off x="5516288" y="3697351"/>
            <a:ext cx="4858091" cy="690189"/>
          </a:xfrm>
          <a:prstGeom prst="rect">
            <a:avLst/>
          </a:prstGeom>
          <a:noFill/>
        </p:spPr>
        <p:txBody>
          <a:bodyPr wrap="square">
            <a:spAutoFit/>
          </a:bodyPr>
          <a:lstStyle/>
          <a:p>
            <a:pPr defTabSz="986912">
              <a:buClr>
                <a:srgbClr val="DEDEDE">
                  <a:lumMod val="50000"/>
                </a:srgbClr>
              </a:buClr>
              <a:defRPr/>
            </a:pPr>
            <a:r>
              <a:rPr lang="ja-JP" altLang="en-US" sz="1295" dirty="0">
                <a:solidFill>
                  <a:prstClr val="black"/>
                </a:solidFill>
                <a:latin typeface="メイリオ"/>
                <a:ea typeface="メイリオ"/>
              </a:rPr>
              <a:t>○</a:t>
            </a:r>
            <a:r>
              <a:rPr lang="en-US" altLang="ja-JP" sz="1295" dirty="0">
                <a:solidFill>
                  <a:prstClr val="black"/>
                </a:solidFill>
                <a:latin typeface="メイリオ"/>
                <a:ea typeface="メイリオ"/>
              </a:rPr>
              <a:t>L2-Tech</a:t>
            </a:r>
            <a:r>
              <a:rPr lang="ja-JP" altLang="en-US" sz="1295" dirty="0">
                <a:solidFill>
                  <a:prstClr val="black"/>
                </a:solidFill>
                <a:latin typeface="メイリオ"/>
                <a:ea typeface="メイリオ"/>
              </a:rPr>
              <a:t>認証製品の効果検証</a:t>
            </a:r>
            <a:endParaRPr lang="en-US" altLang="ja-JP" sz="1295" dirty="0">
              <a:solidFill>
                <a:prstClr val="black"/>
              </a:solidFill>
              <a:latin typeface="メイリオ"/>
              <a:ea typeface="メイリオ"/>
            </a:endParaRPr>
          </a:p>
          <a:p>
            <a:pPr defTabSz="986912">
              <a:buClr>
                <a:srgbClr val="DEDEDE">
                  <a:lumMod val="50000"/>
                </a:srgbClr>
              </a:buClr>
              <a:defRPr/>
            </a:pPr>
            <a:r>
              <a:rPr lang="ja-JP" altLang="en-US" sz="1295" dirty="0">
                <a:solidFill>
                  <a:prstClr val="black"/>
                </a:solidFill>
                <a:latin typeface="メイリオ"/>
                <a:ea typeface="メイリオ"/>
              </a:rPr>
              <a:t>○先進対策と運用改善による大幅排出量削減</a:t>
            </a:r>
            <a:endParaRPr lang="en-US" altLang="ja-JP" sz="1295" dirty="0">
              <a:solidFill>
                <a:prstClr val="black"/>
              </a:solidFill>
              <a:latin typeface="メイリオ"/>
              <a:ea typeface="メイリオ"/>
            </a:endParaRPr>
          </a:p>
          <a:p>
            <a:pPr defTabSz="986912">
              <a:buClr>
                <a:srgbClr val="DEDEDE">
                  <a:lumMod val="50000"/>
                </a:srgbClr>
              </a:buClr>
              <a:defRPr/>
            </a:pPr>
            <a:r>
              <a:rPr lang="ja-JP" altLang="en-US" sz="1295" dirty="0">
                <a:solidFill>
                  <a:prstClr val="black"/>
                </a:solidFill>
                <a:latin typeface="メイリオ"/>
                <a:ea typeface="メイリオ"/>
              </a:rPr>
              <a:t>○排出量取引に対する事業者の意識の醸成</a:t>
            </a:r>
          </a:p>
        </p:txBody>
      </p:sp>
      <p:sp>
        <p:nvSpPr>
          <p:cNvPr id="51" name="正方形/長方形 50"/>
          <p:cNvSpPr/>
          <p:nvPr/>
        </p:nvSpPr>
        <p:spPr>
          <a:xfrm>
            <a:off x="7093843" y="4582554"/>
            <a:ext cx="2170797" cy="27199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86912" fontAlgn="base">
              <a:spcBef>
                <a:spcPct val="0"/>
              </a:spcBef>
              <a:spcAft>
                <a:spcPct val="0"/>
              </a:spcAft>
            </a:pPr>
            <a:r>
              <a:rPr lang="ja-JP" altLang="en-US" sz="1511" dirty="0">
                <a:solidFill>
                  <a:prstClr val="black"/>
                </a:solidFill>
                <a:latin typeface="Cambria"/>
                <a:ea typeface="メイリオ"/>
              </a:rPr>
              <a:t>排出枠取引イメージ</a:t>
            </a:r>
          </a:p>
        </p:txBody>
      </p:sp>
      <p:pic>
        <p:nvPicPr>
          <p:cNvPr id="89" name="図 88"/>
          <p:cNvPicPr>
            <a:picLocks noChangeAspect="1"/>
          </p:cNvPicPr>
          <p:nvPr/>
        </p:nvPicPr>
        <p:blipFill>
          <a:blip r:embed="rId3"/>
          <a:stretch>
            <a:fillRect/>
          </a:stretch>
        </p:blipFill>
        <p:spPr>
          <a:xfrm>
            <a:off x="5565979" y="4914470"/>
            <a:ext cx="5036927" cy="2449986"/>
          </a:xfrm>
          <a:prstGeom prst="rect">
            <a:avLst/>
          </a:prstGeom>
          <a:solidFill>
            <a:schemeClr val="bg1"/>
          </a:solidFill>
        </p:spPr>
      </p:pic>
      <p:pic>
        <p:nvPicPr>
          <p:cNvPr id="92" name="図 91"/>
          <p:cNvPicPr>
            <a:picLocks noChangeAspect="1"/>
          </p:cNvPicPr>
          <p:nvPr/>
        </p:nvPicPr>
        <p:blipFill>
          <a:blip r:embed="rId4"/>
          <a:stretch>
            <a:fillRect/>
          </a:stretch>
        </p:blipFill>
        <p:spPr>
          <a:xfrm>
            <a:off x="51568" y="4558952"/>
            <a:ext cx="5464721" cy="2855071"/>
          </a:xfrm>
          <a:prstGeom prst="rect">
            <a:avLst/>
          </a:prstGeom>
          <a:solidFill>
            <a:schemeClr val="bg1"/>
          </a:solidFill>
        </p:spPr>
      </p:pic>
    </p:spTree>
    <p:extLst>
      <p:ext uri="{BB962C8B-B14F-4D97-AF65-F5344CB8AC3E}">
        <p14:creationId xmlns:p14="http://schemas.microsoft.com/office/powerpoint/2010/main" val="2092248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E9DDF4E0-81D3-3A4B-BD40-8CF63624B79E}"/>
              </a:ext>
            </a:extLst>
          </p:cNvPr>
          <p:cNvSpPr txBox="1"/>
          <p:nvPr/>
        </p:nvSpPr>
        <p:spPr>
          <a:xfrm>
            <a:off x="477719" y="1334321"/>
            <a:ext cx="9764041" cy="393634"/>
          </a:xfrm>
          <a:prstGeom prst="rect">
            <a:avLst/>
          </a:prstGeom>
          <a:noFill/>
        </p:spPr>
        <p:txBody>
          <a:bodyPr wrap="square" rtlCol="0">
            <a:spAutoFit/>
          </a:bodyPr>
          <a:lstStyle/>
          <a:p>
            <a:pPr algn="ctr" defTabSz="986912"/>
            <a:r>
              <a:rPr lang="ja-JP" altLang="en-US" sz="1958" b="1" kern="0" spc="90">
                <a:solidFill>
                  <a:srgbClr val="009C89"/>
                </a:solidFill>
                <a:latin typeface="Meiryo UI"/>
                <a:ea typeface="Meiryo UI"/>
              </a:rPr>
              <a:t>工場・事業場等における先導的な低炭素機器等の設備更新を支援</a:t>
            </a:r>
            <a:endParaRPr lang="ja-JP" altLang="en-US" sz="1958" b="1" kern="0" spc="90" dirty="0">
              <a:solidFill>
                <a:srgbClr val="009C89"/>
              </a:solidFill>
              <a:latin typeface="Meiryo UI"/>
              <a:ea typeface="Meiryo UI"/>
            </a:endParaRPr>
          </a:p>
        </p:txBody>
      </p:sp>
      <p:sp>
        <p:nvSpPr>
          <p:cNvPr id="13" name="テキスト ボックス 12">
            <a:extLst>
              <a:ext uri="{FF2B5EF4-FFF2-40B4-BE49-F238E27FC236}">
                <a16:creationId xmlns:a16="http://schemas.microsoft.com/office/drawing/2014/main" id="{80AAA406-6FD8-EF42-A8C5-D2993F146E30}"/>
              </a:ext>
            </a:extLst>
          </p:cNvPr>
          <p:cNvSpPr txBox="1"/>
          <p:nvPr/>
        </p:nvSpPr>
        <p:spPr>
          <a:xfrm>
            <a:off x="2179816" y="6872780"/>
            <a:ext cx="5828113" cy="197746"/>
          </a:xfrm>
          <a:prstGeom prst="rect">
            <a:avLst/>
          </a:prstGeom>
          <a:noFill/>
        </p:spPr>
        <p:txBody>
          <a:bodyPr wrap="square" rtlCol="0">
            <a:spAutoFit/>
          </a:bodyPr>
          <a:lstStyle/>
          <a:p>
            <a:pPr defTabSz="986912"/>
            <a:r>
              <a:rPr lang="ja-JP" altLang="en-US" sz="685" b="1" dirty="0">
                <a:solidFill>
                  <a:prstClr val="white"/>
                </a:solidFill>
                <a:latin typeface="Meiryo UI"/>
                <a:ea typeface="Meiryo UI"/>
              </a:rPr>
              <a:t>環境省地球環境局地球温暖化対策課市場メカニズム室</a:t>
            </a:r>
            <a:r>
              <a:rPr lang="ja-JP" altLang="en-US" sz="685" dirty="0">
                <a:solidFill>
                  <a:prstClr val="white"/>
                </a:solidFill>
                <a:latin typeface="Meiryo UI"/>
                <a:ea typeface="Meiryo UI"/>
              </a:rPr>
              <a:t>　　電話：</a:t>
            </a:r>
            <a:r>
              <a:rPr lang="en-US" altLang="ja-JP" sz="685" dirty="0">
                <a:solidFill>
                  <a:prstClr val="white"/>
                </a:solidFill>
                <a:latin typeface="Meiryo UI"/>
                <a:ea typeface="Meiryo UI"/>
              </a:rPr>
              <a:t>03-5521-8354</a:t>
            </a:r>
            <a:r>
              <a:rPr lang="ja-JP" altLang="en-US" sz="685" dirty="0">
                <a:solidFill>
                  <a:prstClr val="white"/>
                </a:solidFill>
                <a:latin typeface="Meiryo UI"/>
                <a:ea typeface="Meiryo UI"/>
              </a:rPr>
              <a:t>　</a:t>
            </a:r>
            <a:r>
              <a:rPr lang="en-US" altLang="ja-JP" sz="685" dirty="0">
                <a:solidFill>
                  <a:prstClr val="white"/>
                </a:solidFill>
                <a:latin typeface="Meiryo UI"/>
                <a:ea typeface="Meiryo UI"/>
              </a:rPr>
              <a:t>FAX</a:t>
            </a:r>
            <a:r>
              <a:rPr lang="ja-JP" altLang="en-US" sz="685" dirty="0">
                <a:solidFill>
                  <a:prstClr val="white"/>
                </a:solidFill>
                <a:latin typeface="Meiryo UI"/>
                <a:ea typeface="Meiryo UI"/>
              </a:rPr>
              <a:t>：</a:t>
            </a:r>
            <a:r>
              <a:rPr lang="en-US" altLang="ja-JP" sz="685" dirty="0">
                <a:solidFill>
                  <a:prstClr val="white"/>
                </a:solidFill>
                <a:latin typeface="Meiryo UI"/>
                <a:ea typeface="Meiryo UI"/>
              </a:rPr>
              <a:t>03-3580-1382</a:t>
            </a:r>
            <a:endParaRPr lang="ja-JP" altLang="en-US" sz="685" dirty="0">
              <a:solidFill>
                <a:prstClr val="white"/>
              </a:solidFill>
              <a:latin typeface="Meiryo UI"/>
              <a:ea typeface="Meiryo UI"/>
            </a:endParaRPr>
          </a:p>
        </p:txBody>
      </p:sp>
      <p:sp>
        <p:nvSpPr>
          <p:cNvPr id="44" name="テキスト ボックス 43">
            <a:extLst>
              <a:ext uri="{FF2B5EF4-FFF2-40B4-BE49-F238E27FC236}">
                <a16:creationId xmlns:a16="http://schemas.microsoft.com/office/drawing/2014/main" id="{82480703-0EB2-FC46-906E-0E69C708AF99}"/>
              </a:ext>
            </a:extLst>
          </p:cNvPr>
          <p:cNvSpPr txBox="1"/>
          <p:nvPr/>
        </p:nvSpPr>
        <p:spPr>
          <a:xfrm>
            <a:off x="2319822" y="814684"/>
            <a:ext cx="7213688" cy="324833"/>
          </a:xfrm>
          <a:prstGeom prst="rect">
            <a:avLst/>
          </a:prstGeom>
          <a:noFill/>
        </p:spPr>
        <p:txBody>
          <a:bodyPr wrap="square" rtlCol="0">
            <a:spAutoFit/>
          </a:bodyPr>
          <a:lstStyle/>
          <a:p>
            <a:pPr defTabSz="986912"/>
            <a:r>
              <a:rPr lang="ja-JP" altLang="en-US" sz="1511" b="1" dirty="0">
                <a:solidFill>
                  <a:prstClr val="black"/>
                </a:solidFill>
                <a:latin typeface="Meiryo UI"/>
                <a:ea typeface="Meiryo UI"/>
              </a:rPr>
              <a:t>先進対策の効率的実施による</a:t>
            </a:r>
            <a:r>
              <a:rPr lang="en-US" altLang="ja-JP" sz="1511" b="1" dirty="0">
                <a:solidFill>
                  <a:prstClr val="black"/>
                </a:solidFill>
                <a:latin typeface="Meiryo UI"/>
                <a:ea typeface="Meiryo UI"/>
              </a:rPr>
              <a:t>CO2</a:t>
            </a:r>
            <a:r>
              <a:rPr lang="ja-JP" altLang="en-US" sz="1511" b="1" dirty="0">
                <a:solidFill>
                  <a:prstClr val="black"/>
                </a:solidFill>
                <a:latin typeface="Meiryo UI"/>
                <a:ea typeface="Meiryo UI"/>
              </a:rPr>
              <a:t>排出量大幅削減事業</a:t>
            </a:r>
          </a:p>
        </p:txBody>
      </p:sp>
      <p:grpSp>
        <p:nvGrpSpPr>
          <p:cNvPr id="45" name="グループ化 44">
            <a:extLst>
              <a:ext uri="{FF2B5EF4-FFF2-40B4-BE49-F238E27FC236}">
                <a16:creationId xmlns:a16="http://schemas.microsoft.com/office/drawing/2014/main" id="{EF4E83A3-E209-BF4B-82CE-ABF041D7CD53}"/>
              </a:ext>
            </a:extLst>
          </p:cNvPr>
          <p:cNvGrpSpPr/>
          <p:nvPr/>
        </p:nvGrpSpPr>
        <p:grpSpPr>
          <a:xfrm>
            <a:off x="2207702" y="431994"/>
            <a:ext cx="1179721" cy="370712"/>
            <a:chOff x="1904368" y="198702"/>
            <a:chExt cx="1204847" cy="378607"/>
          </a:xfrm>
        </p:grpSpPr>
        <p:pic>
          <p:nvPicPr>
            <p:cNvPr id="46" name="グラフィックス 45">
              <a:extLst>
                <a:ext uri="{FF2B5EF4-FFF2-40B4-BE49-F238E27FC236}">
                  <a16:creationId xmlns:a16="http://schemas.microsoft.com/office/drawing/2014/main" id="{16C9B9E3-8911-084F-9499-A3E8D175E5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98332" y="458339"/>
              <a:ext cx="773305" cy="118970"/>
            </a:xfrm>
            <a:prstGeom prst="rect">
              <a:avLst/>
            </a:prstGeom>
          </p:spPr>
        </p:pic>
        <p:sp>
          <p:nvSpPr>
            <p:cNvPr id="47" name="テキスト ボックス 46">
              <a:extLst>
                <a:ext uri="{FF2B5EF4-FFF2-40B4-BE49-F238E27FC236}">
                  <a16:creationId xmlns:a16="http://schemas.microsoft.com/office/drawing/2014/main" id="{4B321BC2-1AE0-8C42-8DE1-96782204523D}"/>
                </a:ext>
              </a:extLst>
            </p:cNvPr>
            <p:cNvSpPr txBox="1"/>
            <p:nvPr/>
          </p:nvSpPr>
          <p:spPr>
            <a:xfrm>
              <a:off x="1904368" y="198702"/>
              <a:ext cx="1204847" cy="297829"/>
            </a:xfrm>
            <a:prstGeom prst="rect">
              <a:avLst/>
            </a:prstGeom>
            <a:noFill/>
          </p:spPr>
          <p:txBody>
            <a:bodyPr wrap="square" rtlCol="0">
              <a:spAutoFit/>
            </a:bodyPr>
            <a:lstStyle/>
            <a:p>
              <a:pPr algn="ctr" defTabSz="986912"/>
              <a:r>
                <a:rPr lang="ja-JP" altLang="en-US" sz="1295" spc="587" dirty="0">
                  <a:solidFill>
                    <a:prstClr val="black"/>
                  </a:solidFill>
                  <a:latin typeface="Meiryo UI"/>
                  <a:ea typeface="Meiryo UI"/>
                </a:rPr>
                <a:t>事業名</a:t>
              </a:r>
            </a:p>
          </p:txBody>
        </p:sp>
      </p:grpSp>
      <p:sp>
        <p:nvSpPr>
          <p:cNvPr id="56" name="角丸四角形 55"/>
          <p:cNvSpPr/>
          <p:nvPr/>
        </p:nvSpPr>
        <p:spPr>
          <a:xfrm>
            <a:off x="552196" y="478919"/>
            <a:ext cx="1714276" cy="645636"/>
          </a:xfrm>
          <a:prstGeom prst="roundRect">
            <a:avLst>
              <a:gd name="adj" fmla="val 7487"/>
            </a:avLst>
          </a:prstGeom>
          <a:solidFill>
            <a:schemeClr val="bg1"/>
          </a:solidFill>
          <a:ln w="28575">
            <a:solidFill>
              <a:srgbClr val="009C89"/>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986912"/>
            <a:endParaRPr lang="ja-JP" altLang="en-US" sz="1762">
              <a:solidFill>
                <a:prstClr val="white"/>
              </a:solidFill>
              <a:latin typeface="Meiryo UI"/>
              <a:ea typeface="Meiryo UI"/>
            </a:endParaRPr>
          </a:p>
        </p:txBody>
      </p:sp>
      <p:sp>
        <p:nvSpPr>
          <p:cNvPr id="57" name="片側の 2 つの角を丸めた四角形 56"/>
          <p:cNvSpPr/>
          <p:nvPr/>
        </p:nvSpPr>
        <p:spPr>
          <a:xfrm>
            <a:off x="552198" y="478918"/>
            <a:ext cx="1714273" cy="293314"/>
          </a:xfrm>
          <a:prstGeom prst="round2SameRect">
            <a:avLst/>
          </a:prstGeom>
          <a:solidFill>
            <a:srgbClr val="009C89"/>
          </a:solidFill>
          <a:ln w="28575">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r>
              <a:rPr lang="ja-JP" altLang="en-US" sz="1187" b="1" dirty="0">
                <a:solidFill>
                  <a:prstClr val="white"/>
                </a:solidFill>
                <a:latin typeface="Meiryo UI"/>
                <a:ea typeface="Meiryo UI"/>
              </a:rPr>
              <a:t>省エネ設備導入</a:t>
            </a:r>
          </a:p>
        </p:txBody>
      </p:sp>
      <p:sp>
        <p:nvSpPr>
          <p:cNvPr id="60" name="1 つの角を切り取った四角形 59"/>
          <p:cNvSpPr/>
          <p:nvPr/>
        </p:nvSpPr>
        <p:spPr>
          <a:xfrm flipV="1">
            <a:off x="1433058" y="821816"/>
            <a:ext cx="841554" cy="282957"/>
          </a:xfrm>
          <a:prstGeom prst="snip1Rect">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endParaRPr lang="ja-JP" altLang="en-US" sz="1762" dirty="0">
              <a:solidFill>
                <a:prstClr val="white"/>
              </a:solidFill>
              <a:latin typeface="Meiryo UI"/>
              <a:ea typeface="Meiryo UI"/>
            </a:endParaRPr>
          </a:p>
        </p:txBody>
      </p:sp>
      <p:sp>
        <p:nvSpPr>
          <p:cNvPr id="63" name="テキスト ボックス 62"/>
          <p:cNvSpPr txBox="1"/>
          <p:nvPr/>
        </p:nvSpPr>
        <p:spPr>
          <a:xfrm>
            <a:off x="1569703" y="863572"/>
            <a:ext cx="585417" cy="216854"/>
          </a:xfrm>
          <a:prstGeom prst="rect">
            <a:avLst/>
          </a:prstGeom>
          <a:noFill/>
        </p:spPr>
        <p:txBody>
          <a:bodyPr wrap="none" rtlCol="0">
            <a:spAutoFit/>
          </a:bodyPr>
          <a:lstStyle/>
          <a:p>
            <a:pPr defTabSz="986912"/>
            <a:r>
              <a:rPr lang="ja-JP" altLang="en-US" sz="809" b="1" dirty="0">
                <a:solidFill>
                  <a:prstClr val="white"/>
                </a:solidFill>
                <a:latin typeface="Meiryo UI"/>
                <a:ea typeface="Meiryo UI"/>
              </a:rPr>
              <a:t>民間向け</a:t>
            </a:r>
          </a:p>
        </p:txBody>
      </p:sp>
      <p:sp>
        <p:nvSpPr>
          <p:cNvPr id="53" name="テキスト ボックス 52"/>
          <p:cNvSpPr txBox="1"/>
          <p:nvPr/>
        </p:nvSpPr>
        <p:spPr>
          <a:xfrm>
            <a:off x="7288910" y="307161"/>
            <a:ext cx="2359627" cy="424475"/>
          </a:xfrm>
          <a:prstGeom prst="rect">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986912">
              <a:defRPr/>
            </a:pP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年度予算（案）</a:t>
            </a:r>
            <a:endPar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86912">
              <a:defRPr/>
            </a:pP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3,700</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a:t>
            </a: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3,700</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a:t>
            </a:r>
            <a:endPar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4"/>
          <a:stretch>
            <a:fillRect/>
          </a:stretch>
        </p:blipFill>
        <p:spPr>
          <a:xfrm>
            <a:off x="358847" y="1816037"/>
            <a:ext cx="9882913" cy="4935264"/>
          </a:xfrm>
          <a:prstGeom prst="rect">
            <a:avLst/>
          </a:prstGeom>
        </p:spPr>
      </p:pic>
    </p:spTree>
    <p:extLst>
      <p:ext uri="{BB962C8B-B14F-4D97-AF65-F5344CB8AC3E}">
        <p14:creationId xmlns:p14="http://schemas.microsoft.com/office/powerpoint/2010/main" val="1488270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pPr lvl="0" defTabSz="981700" fontAlgn="auto">
              <a:spcBef>
                <a:spcPts val="0"/>
              </a:spcBef>
              <a:spcAft>
                <a:spcPts val="0"/>
              </a:spcAft>
            </a:pPr>
            <a:r>
              <a:rPr lang="ja-JP" altLang="en-US" dirty="0"/>
              <a:t>補助要件</a:t>
            </a:r>
            <a:r>
              <a:rPr lang="zh-TW" altLang="en-US" sz="2000" b="0" kern="1200" dirty="0">
                <a:solidFill>
                  <a:srgbClr val="FF0000"/>
                </a:solidFill>
                <a:latin typeface="Meiryo UI"/>
                <a:ea typeface="Meiryo UI"/>
                <a:cs typeface="+mn-cs"/>
              </a:rPr>
              <a:t>（</a:t>
            </a:r>
            <a:r>
              <a:rPr lang="en-US" altLang="ja-JP" sz="2000" b="0" kern="1200" dirty="0">
                <a:solidFill>
                  <a:srgbClr val="FF0000"/>
                </a:solidFill>
                <a:latin typeface="Meiryo UI"/>
                <a:ea typeface="Meiryo UI"/>
                <a:cs typeface="+mn-cs"/>
              </a:rPr>
              <a:t>※</a:t>
            </a:r>
            <a:r>
              <a:rPr lang="en-US" altLang="zh-TW" sz="2000" b="0" kern="1200" dirty="0">
                <a:solidFill>
                  <a:srgbClr val="FF0000"/>
                </a:solidFill>
                <a:latin typeface="Meiryo UI"/>
                <a:ea typeface="Meiryo UI"/>
                <a:cs typeface="+mn-cs"/>
              </a:rPr>
              <a:t>2018</a:t>
            </a:r>
            <a:r>
              <a:rPr lang="zh-TW" altLang="en-US" sz="2000" b="0" kern="1200" dirty="0">
                <a:solidFill>
                  <a:srgbClr val="FF0000"/>
                </a:solidFill>
                <a:latin typeface="Meiryo UI"/>
                <a:ea typeface="Meiryo UI"/>
                <a:cs typeface="+mn-cs"/>
              </a:rPr>
              <a:t>年度</a:t>
            </a:r>
            <a:r>
              <a:rPr lang="ja-JP" altLang="en-US" sz="2000" b="0" kern="1200" dirty="0">
                <a:solidFill>
                  <a:srgbClr val="FF0000"/>
                </a:solidFill>
                <a:latin typeface="Meiryo UI"/>
                <a:ea typeface="Meiryo UI"/>
                <a:cs typeface="+mn-cs"/>
              </a:rPr>
              <a:t>の内容を参考として掲載</a:t>
            </a:r>
            <a:r>
              <a:rPr lang="zh-TW" altLang="en-US" sz="2000" b="0" kern="1200" dirty="0">
                <a:solidFill>
                  <a:srgbClr val="FF0000"/>
                </a:solidFill>
                <a:latin typeface="Meiryo UI"/>
                <a:ea typeface="Meiryo UI"/>
                <a:cs typeface="+mn-cs"/>
              </a:rPr>
              <a:t>）</a:t>
            </a:r>
            <a:endParaRPr kumimoji="1" lang="ja-JP" altLang="en-US" dirty="0"/>
          </a:p>
        </p:txBody>
      </p:sp>
      <p:sp>
        <p:nvSpPr>
          <p:cNvPr id="2" name="正方形/長方形 1"/>
          <p:cNvSpPr/>
          <p:nvPr/>
        </p:nvSpPr>
        <p:spPr>
          <a:xfrm>
            <a:off x="138655" y="2116368"/>
            <a:ext cx="10414503" cy="4841967"/>
          </a:xfrm>
          <a:prstGeom prst="rect">
            <a:avLst/>
          </a:prstGeom>
        </p:spPr>
        <p:txBody>
          <a:bodyPr wrap="square">
            <a:spAutoFit/>
          </a:bodyPr>
          <a:lstStyle/>
          <a:p>
            <a:pPr marL="370092" indent="-370092" defTabSz="986912">
              <a:buFont typeface="+mj-ea"/>
              <a:buAutoNum type="circleNumDbPlain"/>
            </a:pPr>
            <a:r>
              <a:rPr lang="ja-JP" altLang="en-US" sz="2374" dirty="0">
                <a:solidFill>
                  <a:prstClr val="black"/>
                </a:solidFill>
                <a:latin typeface="Meiryo UI"/>
                <a:ea typeface="Meiryo UI"/>
              </a:rPr>
              <a:t>基準年度排出量を</a:t>
            </a:r>
            <a:r>
              <a:rPr lang="en-US" altLang="ja-JP" sz="2374" dirty="0">
                <a:solidFill>
                  <a:prstClr val="black"/>
                </a:solidFill>
                <a:latin typeface="Meiryo UI"/>
                <a:ea typeface="Meiryo UI"/>
              </a:rPr>
              <a:t>ASSET</a:t>
            </a:r>
            <a:r>
              <a:rPr lang="ja-JP" altLang="en-US" sz="2374" dirty="0">
                <a:solidFill>
                  <a:prstClr val="black"/>
                </a:solidFill>
                <a:latin typeface="Meiryo UI"/>
                <a:ea typeface="Meiryo UI"/>
              </a:rPr>
              <a:t>モニタリング報告ガイドラインに定める算定方法により算定できること。</a:t>
            </a:r>
          </a:p>
          <a:p>
            <a:pPr marL="370092" indent="-370092" defTabSz="986912">
              <a:buFont typeface="+mj-ea"/>
              <a:buAutoNum type="circleNumDbPlain"/>
            </a:pPr>
            <a:r>
              <a:rPr lang="ja-JP" altLang="en-US" sz="2374" dirty="0">
                <a:solidFill>
                  <a:prstClr val="black"/>
                </a:solidFill>
                <a:latin typeface="Meiryo UI"/>
                <a:ea typeface="Meiryo UI"/>
              </a:rPr>
              <a:t>補助事業実施後の事業場等の</a:t>
            </a:r>
            <a:r>
              <a:rPr lang="en-US" altLang="ja-JP" sz="2374" dirty="0">
                <a:solidFill>
                  <a:prstClr val="black"/>
                </a:solidFill>
                <a:latin typeface="Meiryo UI"/>
                <a:ea typeface="Meiryo UI"/>
              </a:rPr>
              <a:t>CO2</a:t>
            </a:r>
            <a:r>
              <a:rPr lang="ja-JP" altLang="en-US" sz="2374" dirty="0">
                <a:solidFill>
                  <a:prstClr val="black"/>
                </a:solidFill>
                <a:latin typeface="Meiryo UI"/>
                <a:ea typeface="Meiryo UI"/>
              </a:rPr>
              <a:t>排出量が、基準年度排出量に対して削減される設備更新事業であること。</a:t>
            </a:r>
          </a:p>
          <a:p>
            <a:pPr marL="370092" indent="-370092" defTabSz="986912">
              <a:buFont typeface="+mj-ea"/>
              <a:buAutoNum type="circleNumDbPlain"/>
            </a:pPr>
            <a:r>
              <a:rPr lang="en-US" altLang="ja-JP" sz="2374" dirty="0">
                <a:solidFill>
                  <a:prstClr val="black"/>
                </a:solidFill>
                <a:latin typeface="Meiryo UI"/>
                <a:ea typeface="Meiryo UI"/>
              </a:rPr>
              <a:t>L2-Tech</a:t>
            </a:r>
            <a:r>
              <a:rPr lang="ja-JP" altLang="en-US" sz="2374" dirty="0">
                <a:solidFill>
                  <a:prstClr val="black"/>
                </a:solidFill>
                <a:latin typeface="Meiryo UI"/>
                <a:ea typeface="Meiryo UI"/>
              </a:rPr>
              <a:t>認証製品を少なくとも１つ以上導入すること。</a:t>
            </a:r>
          </a:p>
          <a:p>
            <a:pPr marL="370092" indent="-370092" defTabSz="986912">
              <a:buFont typeface="+mj-ea"/>
              <a:buAutoNum type="circleNumDbPlain"/>
            </a:pPr>
            <a:r>
              <a:rPr lang="en-US" altLang="ja-JP" sz="2374" dirty="0">
                <a:solidFill>
                  <a:prstClr val="black"/>
                </a:solidFill>
                <a:latin typeface="Meiryo UI"/>
                <a:ea typeface="Meiryo UI"/>
              </a:rPr>
              <a:t>L2-Tech</a:t>
            </a:r>
            <a:r>
              <a:rPr lang="ja-JP" altLang="en-US" sz="2374" dirty="0">
                <a:solidFill>
                  <a:prstClr val="black"/>
                </a:solidFill>
                <a:latin typeface="Meiryo UI"/>
                <a:ea typeface="Meiryo UI"/>
              </a:rPr>
              <a:t>認証製品導入比率が</a:t>
            </a:r>
            <a:r>
              <a:rPr lang="en-US" altLang="ja-JP" sz="2374" dirty="0">
                <a:solidFill>
                  <a:prstClr val="black"/>
                </a:solidFill>
                <a:latin typeface="Meiryo UI"/>
                <a:ea typeface="Meiryo UI"/>
              </a:rPr>
              <a:t>50</a:t>
            </a:r>
            <a:r>
              <a:rPr lang="ja-JP" altLang="en-US" sz="2374" dirty="0">
                <a:solidFill>
                  <a:prstClr val="black"/>
                </a:solidFill>
                <a:latin typeface="Meiryo UI"/>
                <a:ea typeface="Meiryo UI"/>
              </a:rPr>
              <a:t>％以上（材料費ベース）であること。</a:t>
            </a:r>
            <a:endParaRPr lang="en-US" altLang="ja-JP" sz="2374" dirty="0">
              <a:solidFill>
                <a:prstClr val="black"/>
              </a:solidFill>
              <a:latin typeface="Meiryo UI"/>
              <a:ea typeface="Meiryo UI"/>
            </a:endParaRPr>
          </a:p>
          <a:p>
            <a:pPr marL="370092" indent="-370092" defTabSz="986912">
              <a:buFont typeface="+mj-ea"/>
              <a:buAutoNum type="circleNumDbPlain"/>
            </a:pPr>
            <a:r>
              <a:rPr lang="ja-JP" altLang="en-US" sz="2374" dirty="0">
                <a:solidFill>
                  <a:prstClr val="black"/>
                </a:solidFill>
                <a:latin typeface="Meiryo UI"/>
                <a:ea typeface="Meiryo UI"/>
              </a:rPr>
              <a:t>運用改善等による排出削減目標量が排出削減目標量全体に対して</a:t>
            </a:r>
            <a:r>
              <a:rPr lang="en-US" altLang="ja-JP" sz="2374" dirty="0">
                <a:solidFill>
                  <a:prstClr val="black"/>
                </a:solidFill>
                <a:latin typeface="Meiryo UI"/>
                <a:ea typeface="Meiryo UI"/>
              </a:rPr>
              <a:t>10</a:t>
            </a:r>
            <a:r>
              <a:rPr lang="ja-JP" altLang="en-US" sz="2374" dirty="0">
                <a:solidFill>
                  <a:prstClr val="black"/>
                </a:solidFill>
                <a:latin typeface="Meiryo UI"/>
                <a:ea typeface="Meiryo UI"/>
              </a:rPr>
              <a:t>％以上であること。</a:t>
            </a:r>
          </a:p>
          <a:p>
            <a:pPr marL="370092" indent="-370092" defTabSz="986912">
              <a:buFont typeface="+mj-ea"/>
              <a:buAutoNum type="circleNumDbPlain"/>
            </a:pPr>
            <a:r>
              <a:rPr lang="ja-JP" altLang="en-US" sz="2374" dirty="0">
                <a:solidFill>
                  <a:prstClr val="black"/>
                </a:solidFill>
                <a:latin typeface="Meiryo UI"/>
                <a:ea typeface="Meiryo UI"/>
              </a:rPr>
              <a:t>平成２９年度に二酸化炭素排出抑制対策事業費等補助金（先進対策の効率的実施による二酸化炭素排出量大幅削減設備補助事業）により機器等を導入した事業場等でないこと。</a:t>
            </a:r>
            <a:endParaRPr lang="en-US" altLang="ja-JP" sz="2374" dirty="0">
              <a:solidFill>
                <a:prstClr val="black"/>
              </a:solidFill>
              <a:latin typeface="Meiryo UI"/>
              <a:ea typeface="Meiryo UI"/>
            </a:endParaRPr>
          </a:p>
          <a:p>
            <a:pPr marL="370092" indent="-370092" defTabSz="986912">
              <a:buFont typeface="+mj-ea"/>
              <a:buAutoNum type="circleNumDbPlain"/>
            </a:pPr>
            <a:r>
              <a:rPr lang="en-US" altLang="ja-JP" sz="2374" dirty="0">
                <a:solidFill>
                  <a:prstClr val="black"/>
                </a:solidFill>
                <a:latin typeface="Meiryo UI"/>
                <a:ea typeface="Meiryo UI"/>
              </a:rPr>
              <a:t>L2-Tech</a:t>
            </a:r>
            <a:r>
              <a:rPr lang="ja-JP" altLang="en-US" sz="2374" dirty="0">
                <a:solidFill>
                  <a:prstClr val="black"/>
                </a:solidFill>
                <a:latin typeface="Meiryo UI"/>
                <a:ea typeface="Meiryo UI"/>
              </a:rPr>
              <a:t>認証製品を導入したことによる</a:t>
            </a:r>
            <a:r>
              <a:rPr lang="en-US" altLang="ja-JP" sz="2374" dirty="0">
                <a:solidFill>
                  <a:prstClr val="black"/>
                </a:solidFill>
                <a:latin typeface="Meiryo UI"/>
                <a:ea typeface="Meiryo UI"/>
              </a:rPr>
              <a:t>CO2</a:t>
            </a:r>
            <a:r>
              <a:rPr lang="ja-JP" altLang="en-US" sz="2374" dirty="0">
                <a:solidFill>
                  <a:prstClr val="black"/>
                </a:solidFill>
                <a:latin typeface="Meiryo UI"/>
                <a:ea typeface="Meiryo UI"/>
              </a:rPr>
              <a:t>削減効果及びランニングコスト削減効果が定量的に把握可能であること。</a:t>
            </a:r>
          </a:p>
        </p:txBody>
      </p:sp>
      <p:sp>
        <p:nvSpPr>
          <p:cNvPr id="61" name="テキスト プレースホルダー 5"/>
          <p:cNvSpPr>
            <a:spLocks noGrp="1"/>
          </p:cNvSpPr>
          <p:nvPr>
            <p:ph type="body" sz="quarter" idx="10"/>
          </p:nvPr>
        </p:nvSpPr>
        <p:spPr>
          <a:xfrm>
            <a:off x="3238" y="1134018"/>
            <a:ext cx="10685337" cy="625094"/>
          </a:xfrm>
        </p:spPr>
        <p:txBody>
          <a:bodyPr/>
          <a:lstStyle/>
          <a:p>
            <a:r>
              <a:rPr lang="ja-JP" altLang="en-US" sz="2159" dirty="0"/>
              <a:t>国内の事業場等において低炭素機器導入事業のうち、以下の要件すべてを満たす事業</a:t>
            </a:r>
            <a:endParaRPr lang="en-US" altLang="ja-JP" sz="2159" dirty="0"/>
          </a:p>
        </p:txBody>
      </p:sp>
    </p:spTree>
    <p:extLst>
      <p:ext uri="{BB962C8B-B14F-4D97-AF65-F5344CB8AC3E}">
        <p14:creationId xmlns:p14="http://schemas.microsoft.com/office/powerpoint/2010/main" val="102316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dirty="0"/>
              <a:t>ASSET</a:t>
            </a:r>
            <a:r>
              <a:rPr lang="ja-JP" altLang="en-US" dirty="0"/>
              <a:t>事業の特徴</a:t>
            </a:r>
            <a:endParaRPr kumimoji="1" lang="ja-JP" altLang="en-US" dirty="0"/>
          </a:p>
        </p:txBody>
      </p:sp>
      <p:sp>
        <p:nvSpPr>
          <p:cNvPr id="6" name="テキスト プレースホルダー 5"/>
          <p:cNvSpPr>
            <a:spLocks noGrp="1"/>
          </p:cNvSpPr>
          <p:nvPr>
            <p:ph type="body" sz="quarter" idx="10"/>
          </p:nvPr>
        </p:nvSpPr>
        <p:spPr>
          <a:xfrm>
            <a:off x="3238" y="1134018"/>
            <a:ext cx="10685337" cy="1043159"/>
          </a:xfrm>
        </p:spPr>
        <p:txBody>
          <a:bodyPr/>
          <a:lstStyle/>
          <a:p>
            <a:pPr marL="0" indent="0">
              <a:buNone/>
            </a:pPr>
            <a:r>
              <a:rPr lang="ja-JP" altLang="en-US" sz="1943" dirty="0"/>
              <a:t>①</a:t>
            </a:r>
            <a:r>
              <a:rPr lang="en-US" altLang="ja-JP" sz="1943" dirty="0"/>
              <a:t>L2-Tech</a:t>
            </a:r>
            <a:r>
              <a:rPr lang="ja-JP" altLang="en-US" sz="1943" dirty="0"/>
              <a:t>認証製品の導入、②その他低炭素機器の導入、</a:t>
            </a:r>
          </a:p>
          <a:p>
            <a:pPr marL="0" indent="0">
              <a:buNone/>
            </a:pPr>
            <a:r>
              <a:rPr lang="ja-JP" altLang="en-US" sz="1943" dirty="0"/>
              <a:t>③運用改善等という３つの取組を適切に組み合わせて目標を設定</a:t>
            </a:r>
          </a:p>
        </p:txBody>
      </p:sp>
      <p:sp>
        <p:nvSpPr>
          <p:cNvPr id="63" name="角丸四角形 48"/>
          <p:cNvSpPr/>
          <p:nvPr/>
        </p:nvSpPr>
        <p:spPr>
          <a:xfrm>
            <a:off x="371815" y="5949891"/>
            <a:ext cx="6666366" cy="1411859"/>
          </a:xfrm>
          <a:prstGeom prst="roundRect">
            <a:avLst>
              <a:gd name="adj" fmla="val 10988"/>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fontAlgn="base">
              <a:spcBef>
                <a:spcPct val="0"/>
              </a:spcBef>
              <a:spcAft>
                <a:spcPct val="0"/>
              </a:spcAft>
              <a:defRPr/>
            </a:pPr>
            <a:endParaRPr lang="ja-JP" altLang="en-US" sz="1511">
              <a:solidFill>
                <a:srgbClr val="FFCCFF"/>
              </a:solidFill>
              <a:latin typeface="メイリオ" pitchFamily="50" charset="-128"/>
              <a:ea typeface="メイリオ" pitchFamily="50" charset="-128"/>
              <a:cs typeface="メイリオ" pitchFamily="50" charset="-128"/>
            </a:endParaRPr>
          </a:p>
        </p:txBody>
      </p:sp>
      <p:sp>
        <p:nvSpPr>
          <p:cNvPr id="64" name="角丸四角形 14"/>
          <p:cNvSpPr/>
          <p:nvPr/>
        </p:nvSpPr>
        <p:spPr>
          <a:xfrm>
            <a:off x="371815" y="2438957"/>
            <a:ext cx="6667117" cy="3376654"/>
          </a:xfrm>
          <a:prstGeom prst="roundRect">
            <a:avLst>
              <a:gd name="adj" fmla="val 4217"/>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fontAlgn="base">
              <a:spcBef>
                <a:spcPct val="0"/>
              </a:spcBef>
              <a:spcAft>
                <a:spcPct val="0"/>
              </a:spcAft>
              <a:defRPr/>
            </a:pPr>
            <a:endParaRPr lang="ja-JP" altLang="en-US" sz="1511" dirty="0">
              <a:solidFill>
                <a:srgbClr val="FFCCFF"/>
              </a:solidFill>
              <a:latin typeface="メイリオ" pitchFamily="50" charset="-128"/>
              <a:ea typeface="メイリオ" pitchFamily="50" charset="-128"/>
              <a:cs typeface="メイリオ" pitchFamily="50" charset="-128"/>
            </a:endParaRPr>
          </a:p>
        </p:txBody>
      </p:sp>
      <p:sp>
        <p:nvSpPr>
          <p:cNvPr id="65" name="正方形/長方形 64"/>
          <p:cNvSpPr/>
          <p:nvPr/>
        </p:nvSpPr>
        <p:spPr>
          <a:xfrm>
            <a:off x="561290" y="5896953"/>
            <a:ext cx="1654940" cy="363105"/>
          </a:xfrm>
          <a:prstGeom prst="rect">
            <a:avLst/>
          </a:prstGeom>
          <a:ln>
            <a:solidFill>
              <a:schemeClr val="tx2"/>
            </a:solidFill>
            <a:prstDash val="sysDash"/>
          </a:ln>
          <a:effectLst/>
        </p:spPr>
        <p:style>
          <a:lnRef idx="2">
            <a:schemeClr val="accent6"/>
          </a:lnRef>
          <a:fillRef idx="1">
            <a:schemeClr val="lt1"/>
          </a:fillRef>
          <a:effectRef idx="0">
            <a:schemeClr val="accent6"/>
          </a:effectRef>
          <a:fontRef idx="minor">
            <a:schemeClr val="dk1"/>
          </a:fontRef>
        </p:style>
        <p:txBody>
          <a:bodyPr anchor="ctr"/>
          <a:lstStyle/>
          <a:p>
            <a:pPr algn="ctr" defTabSz="986912" fontAlgn="base">
              <a:spcBef>
                <a:spcPct val="0"/>
              </a:spcBef>
              <a:spcAft>
                <a:spcPct val="0"/>
              </a:spcAft>
              <a:defRPr/>
            </a:pPr>
            <a:endParaRPr lang="ja-JP" altLang="en-US" sz="1511">
              <a:solidFill>
                <a:prstClr val="black"/>
              </a:solidFill>
              <a:latin typeface="メイリオ" pitchFamily="50" charset="-128"/>
              <a:ea typeface="メイリオ" pitchFamily="50" charset="-128"/>
              <a:cs typeface="メイリオ" pitchFamily="50" charset="-128"/>
            </a:endParaRPr>
          </a:p>
        </p:txBody>
      </p:sp>
      <p:sp>
        <p:nvSpPr>
          <p:cNvPr id="66" name="下矢印 7"/>
          <p:cNvSpPr/>
          <p:nvPr/>
        </p:nvSpPr>
        <p:spPr>
          <a:xfrm>
            <a:off x="571882" y="5939451"/>
            <a:ext cx="432377" cy="318465"/>
          </a:xfrm>
          <a:prstGeom prst="downArrow">
            <a:avLst>
              <a:gd name="adj1" fmla="val 50000"/>
              <a:gd name="adj2" fmla="val 64870"/>
            </a:avLst>
          </a:prstGeom>
          <a:solidFill>
            <a:srgbClr val="FFFFCC"/>
          </a:solidFill>
          <a:l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fontAlgn="base">
              <a:spcBef>
                <a:spcPct val="0"/>
              </a:spcBef>
              <a:spcAft>
                <a:spcPct val="0"/>
              </a:spcAft>
              <a:defRPr/>
            </a:pPr>
            <a:endParaRPr lang="ja-JP" altLang="en-US" sz="1511">
              <a:solidFill>
                <a:prstClr val="white"/>
              </a:solidFill>
              <a:latin typeface="メイリオ" pitchFamily="50" charset="-128"/>
              <a:ea typeface="メイリオ" pitchFamily="50" charset="-128"/>
              <a:cs typeface="メイリオ" pitchFamily="50" charset="-128"/>
            </a:endParaRPr>
          </a:p>
        </p:txBody>
      </p:sp>
      <p:sp>
        <p:nvSpPr>
          <p:cNvPr id="67" name="テキスト ボックス 44"/>
          <p:cNvSpPr txBox="1">
            <a:spLocks noChangeArrowheads="1"/>
          </p:cNvSpPr>
          <p:nvPr/>
        </p:nvSpPr>
        <p:spPr bwMode="auto">
          <a:xfrm>
            <a:off x="847246" y="5912622"/>
            <a:ext cx="1310038" cy="3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defTabSz="986912" eaLnBrk="1" fontAlgn="base" hangingPunct="1">
              <a:spcBef>
                <a:spcPct val="0"/>
              </a:spcBef>
              <a:spcAft>
                <a:spcPct val="0"/>
              </a:spcAft>
              <a:defRPr/>
            </a:pPr>
            <a:r>
              <a:rPr lang="ja-JP" altLang="en-US" sz="1727" dirty="0">
                <a:solidFill>
                  <a:prstClr val="black"/>
                </a:solidFill>
                <a:latin typeface="メイリオ" pitchFamily="50" charset="-128"/>
              </a:rPr>
              <a:t>運用改善</a:t>
            </a:r>
          </a:p>
        </p:txBody>
      </p:sp>
      <p:sp>
        <p:nvSpPr>
          <p:cNvPr id="68" name="正方形/長方形 67"/>
          <p:cNvSpPr/>
          <p:nvPr/>
        </p:nvSpPr>
        <p:spPr>
          <a:xfrm>
            <a:off x="561291" y="2268856"/>
            <a:ext cx="1654938" cy="371945"/>
          </a:xfrm>
          <a:prstGeom prst="rect">
            <a:avLst/>
          </a:prstGeom>
          <a:ln>
            <a:solidFill>
              <a:schemeClr val="tx2"/>
            </a:solidFill>
            <a:prstDash val="sysDash"/>
          </a:ln>
          <a:effectLst/>
        </p:spPr>
        <p:style>
          <a:lnRef idx="2">
            <a:schemeClr val="accent6"/>
          </a:lnRef>
          <a:fillRef idx="1">
            <a:schemeClr val="lt1"/>
          </a:fillRef>
          <a:effectRef idx="0">
            <a:schemeClr val="accent6"/>
          </a:effectRef>
          <a:fontRef idx="minor">
            <a:schemeClr val="dk1"/>
          </a:fontRef>
        </p:style>
        <p:txBody>
          <a:bodyPr anchor="ctr"/>
          <a:lstStyle/>
          <a:p>
            <a:pPr algn="ctr" defTabSz="986912" fontAlgn="base">
              <a:spcBef>
                <a:spcPct val="0"/>
              </a:spcBef>
              <a:spcAft>
                <a:spcPct val="0"/>
              </a:spcAft>
              <a:defRPr/>
            </a:pPr>
            <a:endParaRPr lang="ja-JP" altLang="en-US" sz="1511">
              <a:solidFill>
                <a:prstClr val="black"/>
              </a:solidFill>
              <a:latin typeface="メイリオ" pitchFamily="50" charset="-128"/>
              <a:ea typeface="メイリオ" pitchFamily="50" charset="-128"/>
              <a:cs typeface="メイリオ" pitchFamily="50" charset="-128"/>
            </a:endParaRPr>
          </a:p>
        </p:txBody>
      </p:sp>
      <p:sp>
        <p:nvSpPr>
          <p:cNvPr id="69" name="下矢印 12"/>
          <p:cNvSpPr/>
          <p:nvPr/>
        </p:nvSpPr>
        <p:spPr>
          <a:xfrm>
            <a:off x="604975" y="2319267"/>
            <a:ext cx="400832" cy="281730"/>
          </a:xfrm>
          <a:prstGeom prst="downArrow">
            <a:avLst>
              <a:gd name="adj1" fmla="val 50000"/>
              <a:gd name="adj2" fmla="val 64870"/>
            </a:avLst>
          </a:prstGeom>
          <a:solidFill>
            <a:srgbClr val="FFCCFF"/>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fontAlgn="base">
              <a:spcBef>
                <a:spcPct val="0"/>
              </a:spcBef>
              <a:spcAft>
                <a:spcPct val="0"/>
              </a:spcAft>
              <a:defRPr/>
            </a:pPr>
            <a:endParaRPr lang="ja-JP" altLang="en-US" sz="1511">
              <a:solidFill>
                <a:prstClr val="white"/>
              </a:solidFill>
              <a:latin typeface="メイリオ" pitchFamily="50" charset="-128"/>
              <a:ea typeface="メイリオ" pitchFamily="50" charset="-128"/>
              <a:cs typeface="メイリオ" pitchFamily="50" charset="-128"/>
            </a:endParaRPr>
          </a:p>
        </p:txBody>
      </p:sp>
      <p:sp>
        <p:nvSpPr>
          <p:cNvPr id="70" name="角丸四角形 15"/>
          <p:cNvSpPr/>
          <p:nvPr/>
        </p:nvSpPr>
        <p:spPr>
          <a:xfrm>
            <a:off x="527721" y="2717674"/>
            <a:ext cx="4298668" cy="2202627"/>
          </a:xfrm>
          <a:prstGeom prst="roundRect">
            <a:avLst>
              <a:gd name="adj" fmla="val 675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fontAlgn="base">
              <a:spcBef>
                <a:spcPct val="0"/>
              </a:spcBef>
              <a:spcAft>
                <a:spcPct val="0"/>
              </a:spcAft>
              <a:defRPr/>
            </a:pPr>
            <a:endParaRPr lang="ja-JP" altLang="en-US" sz="1511">
              <a:solidFill>
                <a:prstClr val="white"/>
              </a:solidFill>
              <a:latin typeface="メイリオ" pitchFamily="50" charset="-128"/>
              <a:ea typeface="メイリオ" pitchFamily="50" charset="-128"/>
              <a:cs typeface="メイリオ" pitchFamily="50" charset="-128"/>
            </a:endParaRPr>
          </a:p>
        </p:txBody>
      </p:sp>
      <p:sp>
        <p:nvSpPr>
          <p:cNvPr id="71" name="テキスト ボックス 58"/>
          <p:cNvSpPr txBox="1">
            <a:spLocks noChangeArrowheads="1"/>
          </p:cNvSpPr>
          <p:nvPr/>
        </p:nvSpPr>
        <p:spPr bwMode="auto">
          <a:xfrm>
            <a:off x="838137" y="2296268"/>
            <a:ext cx="1407996" cy="3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defTabSz="986912" eaLnBrk="1" fontAlgn="base" hangingPunct="1">
              <a:spcBef>
                <a:spcPct val="0"/>
              </a:spcBef>
              <a:spcAft>
                <a:spcPct val="0"/>
              </a:spcAft>
              <a:defRPr/>
            </a:pPr>
            <a:r>
              <a:rPr lang="ja-JP" altLang="en-US" sz="1727" dirty="0">
                <a:solidFill>
                  <a:prstClr val="black"/>
                </a:solidFill>
                <a:latin typeface="メイリオ" pitchFamily="50" charset="-128"/>
              </a:rPr>
              <a:t>先進対策</a:t>
            </a:r>
          </a:p>
        </p:txBody>
      </p:sp>
      <p:sp>
        <p:nvSpPr>
          <p:cNvPr id="72" name="テキスト ボックス 71"/>
          <p:cNvSpPr txBox="1"/>
          <p:nvPr/>
        </p:nvSpPr>
        <p:spPr>
          <a:xfrm>
            <a:off x="605019" y="2774555"/>
            <a:ext cx="4221375" cy="673582"/>
          </a:xfrm>
          <a:prstGeom prst="rect">
            <a:avLst/>
          </a:prstGeom>
          <a:noFill/>
        </p:spPr>
        <p:txBody>
          <a:bodyPr wrap="square" rtlCol="0">
            <a:spAutoFit/>
          </a:bodyPr>
          <a:lstStyle/>
          <a:p>
            <a:pPr defTabSz="986912" fontAlgn="base">
              <a:spcBef>
                <a:spcPct val="0"/>
              </a:spcBef>
              <a:spcAft>
                <a:spcPct val="0"/>
              </a:spcAft>
              <a:defRPr/>
            </a:pPr>
            <a:r>
              <a:rPr lang="en-US" altLang="ja-JP" sz="129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L</a:t>
            </a:r>
            <a:r>
              <a:rPr lang="en-US" altLang="zh-TW" sz="129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2-Tech</a:t>
            </a:r>
            <a:r>
              <a:rPr lang="ja-JP" altLang="en-US" sz="129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認証製品</a:t>
            </a:r>
            <a:r>
              <a:rPr lang="en-US" altLang="ja-JP" sz="129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9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産業・業務</a:t>
            </a:r>
            <a:r>
              <a:rPr lang="en-US" altLang="ja-JP" sz="129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9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業種共通</a:t>
            </a:r>
            <a:r>
              <a:rPr lang="en-US" altLang="ja-JP" sz="129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9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の導入</a:t>
            </a:r>
            <a:r>
              <a:rPr lang="en-US" altLang="ja-JP" sz="129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95"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br>
              <a:rPr lang="en-US" altLang="ja-JP" sz="1295"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295"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大幅な</a:t>
            </a:r>
            <a:r>
              <a:rPr lang="en-US" altLang="ja-JP" sz="1295"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1295"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削減効果が期待</a:t>
            </a:r>
            <a:r>
              <a:rPr lang="ja-JP" altLang="en-US" sz="129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できる！</a:t>
            </a:r>
            <a:endParaRPr lang="en-US" altLang="ja-JP" sz="129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86912" fontAlgn="base">
              <a:spcBef>
                <a:spcPct val="0"/>
              </a:spcBef>
              <a:spcAft>
                <a:spcPct val="0"/>
              </a:spcAft>
              <a:defRPr/>
            </a:pPr>
            <a:r>
              <a:rPr lang="en-US" altLang="ja-JP" sz="1187"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187"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テキスト ボックス 72"/>
          <p:cNvSpPr txBox="1"/>
          <p:nvPr/>
        </p:nvSpPr>
        <p:spPr>
          <a:xfrm>
            <a:off x="702781" y="3216861"/>
            <a:ext cx="3174100" cy="1477328"/>
          </a:xfrm>
          <a:prstGeom prst="rect">
            <a:avLst/>
          </a:prstGeom>
          <a:noFill/>
        </p:spPr>
        <p:txBody>
          <a:bodyPr wrap="square" rtlCol="0">
            <a:spAutoFit/>
          </a:bodyPr>
          <a:lstStyle/>
          <a:p>
            <a:pPr marL="308403" indent="-308403" defTabSz="986912" fontAlgn="base">
              <a:lnSpc>
                <a:spcPts val="1835"/>
              </a:lnSpc>
              <a:spcBef>
                <a:spcPct val="0"/>
              </a:spcBef>
              <a:spcAft>
                <a:spcPct val="0"/>
              </a:spcAft>
              <a:buFont typeface="Wingdings" pitchFamily="2" charset="2"/>
              <a:buChar char="ü"/>
              <a:defRPr/>
            </a:pPr>
            <a:r>
              <a:rPr lang="ja-JP" altLang="en-US" sz="129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ガスヒートポンプ</a:t>
            </a:r>
            <a:endParaRPr lang="en-US" altLang="ja-JP" sz="129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08403" indent="-308403" defTabSz="986912" fontAlgn="base">
              <a:lnSpc>
                <a:spcPts val="1835"/>
              </a:lnSpc>
              <a:spcBef>
                <a:spcPct val="0"/>
              </a:spcBef>
              <a:spcAft>
                <a:spcPct val="0"/>
              </a:spcAft>
              <a:buFont typeface="Wingdings" pitchFamily="2" charset="2"/>
              <a:buChar char="ü"/>
              <a:defRPr/>
            </a:pPr>
            <a:r>
              <a:rPr lang="ja-JP" altLang="en-US" sz="129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パッケージエアコン</a:t>
            </a:r>
            <a:endParaRPr lang="en-US" altLang="ja-JP" sz="129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08403" indent="-308403" defTabSz="986912" fontAlgn="base">
              <a:lnSpc>
                <a:spcPts val="1835"/>
              </a:lnSpc>
              <a:spcBef>
                <a:spcPct val="0"/>
              </a:spcBef>
              <a:spcAft>
                <a:spcPct val="0"/>
              </a:spcAft>
              <a:buFont typeface="Wingdings" pitchFamily="2" charset="2"/>
              <a:buChar char="ü"/>
              <a:defRPr/>
            </a:pPr>
            <a:r>
              <a:rPr lang="ja-JP" altLang="en-US" sz="129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ターボ冷凍機</a:t>
            </a:r>
            <a:endParaRPr lang="en-US" altLang="ja-JP" sz="129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08403" indent="-308403" defTabSz="986912" fontAlgn="base">
              <a:lnSpc>
                <a:spcPts val="1835"/>
              </a:lnSpc>
              <a:spcBef>
                <a:spcPct val="0"/>
              </a:spcBef>
              <a:spcAft>
                <a:spcPct val="0"/>
              </a:spcAft>
              <a:buFont typeface="Wingdings" pitchFamily="2" charset="2"/>
              <a:buChar char="ü"/>
              <a:defRPr/>
            </a:pPr>
            <a:r>
              <a:rPr lang="ja-JP" altLang="en-US" sz="129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吸着式冷凍機</a:t>
            </a:r>
            <a:endParaRPr lang="en-US" altLang="ja-JP" sz="129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08403" indent="-308403" defTabSz="986912" fontAlgn="base">
              <a:lnSpc>
                <a:spcPts val="1835"/>
              </a:lnSpc>
              <a:spcBef>
                <a:spcPct val="0"/>
              </a:spcBef>
              <a:spcAft>
                <a:spcPct val="0"/>
              </a:spcAft>
              <a:buFont typeface="Wingdings" pitchFamily="2" charset="2"/>
              <a:buChar char="ü"/>
              <a:defRPr/>
            </a:pPr>
            <a:r>
              <a:rPr lang="ja-JP" altLang="en-US" sz="129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高温水ヒートポンプ</a:t>
            </a:r>
            <a:endParaRPr lang="en-US" altLang="ja-JP" sz="129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08403" indent="-308403" defTabSz="986912" fontAlgn="base">
              <a:lnSpc>
                <a:spcPts val="1835"/>
              </a:lnSpc>
              <a:spcBef>
                <a:spcPct val="0"/>
              </a:spcBef>
              <a:spcAft>
                <a:spcPct val="0"/>
              </a:spcAft>
              <a:buFont typeface="Wingdings" pitchFamily="2" charset="2"/>
              <a:buChar char="ü"/>
              <a:defRPr/>
            </a:pPr>
            <a:r>
              <a:rPr lang="ja-JP" altLang="en-US" sz="129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ヒートポンプ給湯器</a:t>
            </a:r>
            <a:r>
              <a:rPr lang="en-US" altLang="ja-JP" sz="1295"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Etc</a:t>
            </a:r>
            <a:r>
              <a:rPr lang="en-US" altLang="ja-JP" sz="129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9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4" name="Picture 2" descr="http://msp.c.yimg.jp/image?q=tbn:ANd9GcSya-_BtrExJOHsZOaHLbTEQaYlJ87mzOYlneXNmWtC9Y2ukp88ImWGwe6t:http://www.hbs.co.jp/lineup/conditioner/img/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166" y="3347897"/>
            <a:ext cx="1217366" cy="65212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http://msp.c.yimg.jp/image?q=tbn:ANd9GcSoL6zNs133CXQ_T0Q7uzwVcOGKAOWaPTIjlkqhWEy5I-VKQmyVKmmq7_g:http://thumbnail.image.rakuten.co.jp/%400_mall/e-kitchenmaterial/cabinet/conpaneya7/hec30ess_1.jpg%3F_ex%3D300x300%26s%3D2%26r%3D1"/>
          <p:cNvPicPr>
            <a:picLocks noChangeAspect="1" noChangeArrowheads="1"/>
          </p:cNvPicPr>
          <p:nvPr/>
        </p:nvPicPr>
        <p:blipFill rotWithShape="1">
          <a:blip r:embed="rId3">
            <a:extLst>
              <a:ext uri="{28A0092B-C50C-407E-A947-70E740481C1C}">
                <a14:useLocalDpi xmlns:a14="http://schemas.microsoft.com/office/drawing/2010/main" val="0"/>
              </a:ext>
            </a:extLst>
          </a:blip>
          <a:srcRect l="18604" t="27077" r="20212" b="19844"/>
          <a:stretch/>
        </p:blipFill>
        <p:spPr bwMode="auto">
          <a:xfrm>
            <a:off x="3223623" y="4052968"/>
            <a:ext cx="642001" cy="53870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6" descr="http://msp.c.yimg.jp/image?q=tbn:ANd9GcShTKkXKa8GQAqdCMt5gBhHfVLmF0u31vqNZCCh25r5NdWaUNOq7QOgyQ:http://www.kansai.jsme.or.jp/mecha2012/company/datas/ha/ha_06/images/img_02.jpg"/>
          <p:cNvPicPr>
            <a:picLocks noChangeAspect="1" noChangeArrowheads="1"/>
          </p:cNvPicPr>
          <p:nvPr/>
        </p:nvPicPr>
        <p:blipFill rotWithShape="1">
          <a:blip r:embed="rId4">
            <a:extLst>
              <a:ext uri="{28A0092B-C50C-407E-A947-70E740481C1C}">
                <a14:useLocalDpi xmlns:a14="http://schemas.microsoft.com/office/drawing/2010/main" val="0"/>
              </a:ext>
            </a:extLst>
          </a:blip>
          <a:srcRect l="2936" t="2597" r="2446" b="2261"/>
          <a:stretch/>
        </p:blipFill>
        <p:spPr bwMode="auto">
          <a:xfrm>
            <a:off x="3868814" y="3860054"/>
            <a:ext cx="726008" cy="836561"/>
          </a:xfrm>
          <a:prstGeom prst="rect">
            <a:avLst/>
          </a:prstGeom>
          <a:noFill/>
          <a:extLst>
            <a:ext uri="{909E8E84-426E-40DD-AFC4-6F175D3DCCD1}">
              <a14:hiddenFill xmlns:a14="http://schemas.microsoft.com/office/drawing/2010/main">
                <a:solidFill>
                  <a:srgbClr val="FFFFFF"/>
                </a:solidFill>
              </a14:hiddenFill>
            </a:ext>
          </a:extLst>
        </p:spPr>
      </p:pic>
      <p:pic>
        <p:nvPicPr>
          <p:cNvPr id="79" name="図 35" descr="MC900437930.WM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2755" y="3379346"/>
            <a:ext cx="1082114" cy="111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円/楕円 21"/>
          <p:cNvSpPr/>
          <p:nvPr/>
        </p:nvSpPr>
        <p:spPr>
          <a:xfrm>
            <a:off x="5292710" y="2537274"/>
            <a:ext cx="1594437" cy="646491"/>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fontAlgn="base">
              <a:spcBef>
                <a:spcPct val="0"/>
              </a:spcBef>
              <a:spcAft>
                <a:spcPct val="0"/>
              </a:spcAft>
              <a:defRPr/>
            </a:pPr>
            <a:r>
              <a:rPr lang="ja-JP" altLang="en-US" sz="1295"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既存事業場</a:t>
            </a:r>
            <a:r>
              <a:rPr lang="en-US" altLang="ja-JP" sz="1295"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95"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工場</a:t>
            </a:r>
          </a:p>
        </p:txBody>
      </p:sp>
      <p:sp>
        <p:nvSpPr>
          <p:cNvPr id="85" name="円形吹き出し 1034"/>
          <p:cNvSpPr/>
          <p:nvPr/>
        </p:nvSpPr>
        <p:spPr>
          <a:xfrm>
            <a:off x="7454552" y="2302751"/>
            <a:ext cx="2787726" cy="1434391"/>
          </a:xfrm>
          <a:prstGeom prst="wedgeEllipseCallout">
            <a:avLst>
              <a:gd name="adj1" fmla="val -12571"/>
              <a:gd name="adj2" fmla="val 65287"/>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fontAlgn="base">
              <a:spcBef>
                <a:spcPct val="0"/>
              </a:spcBef>
              <a:spcAft>
                <a:spcPct val="0"/>
              </a:spcAft>
              <a:defRPr/>
            </a:pPr>
            <a:endParaRPr lang="ja-JP" altLang="en-US" sz="1187" b="1" dirty="0">
              <a:solidFill>
                <a:srgbClr val="FF0000"/>
              </a:solidFill>
              <a:latin typeface="メイリオ" pitchFamily="50" charset="-128"/>
              <a:ea typeface="メイリオ" pitchFamily="50" charset="-128"/>
              <a:cs typeface="メイリオ" pitchFamily="50" charset="-128"/>
            </a:endParaRPr>
          </a:p>
        </p:txBody>
      </p:sp>
      <p:sp>
        <p:nvSpPr>
          <p:cNvPr id="86" name="テキスト ボックス 85"/>
          <p:cNvSpPr txBox="1"/>
          <p:nvPr/>
        </p:nvSpPr>
        <p:spPr>
          <a:xfrm>
            <a:off x="7775307" y="2541352"/>
            <a:ext cx="2151378" cy="1029641"/>
          </a:xfrm>
          <a:prstGeom prst="rect">
            <a:avLst/>
          </a:prstGeom>
          <a:noFill/>
        </p:spPr>
        <p:txBody>
          <a:bodyPr wrap="square" tIns="0" rIns="0" bIns="0" rtlCol="0">
            <a:spAutoFit/>
          </a:bodyPr>
          <a:lstStyle/>
          <a:p>
            <a:pPr defTabSz="986912" fontAlgn="base">
              <a:spcBef>
                <a:spcPct val="0"/>
              </a:spcBef>
              <a:spcAft>
                <a:spcPct val="0"/>
              </a:spcAft>
              <a:defRPr/>
            </a:pPr>
            <a:r>
              <a:rPr lang="ja-JP" altLang="en-US" sz="1511"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大幅排出削減を実現！</a:t>
            </a:r>
            <a:endParaRPr lang="en-US" altLang="ja-JP" sz="1511"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defTabSz="986912" fontAlgn="base">
              <a:spcBef>
                <a:spcPct val="0"/>
              </a:spcBef>
              <a:spcAft>
                <a:spcPct val="0"/>
              </a:spcAft>
              <a:defRPr/>
            </a:pPr>
            <a:r>
              <a:rPr lang="en-US" altLang="ja-JP" sz="129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9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トンの削減に必要な事業費の小さい額から採用することで、費用効率的な削減対策を選出</a:t>
            </a:r>
            <a:endParaRPr lang="ja-JP" altLang="en-US" sz="129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9" name="図 49" descr="新しいイメージ.BMP"/>
          <p:cNvPicPr>
            <a:picLocks noChangeAspect="1"/>
          </p:cNvPicPr>
          <p:nvPr/>
        </p:nvPicPr>
        <p:blipFill>
          <a:blip r:embed="rId6" cstate="print">
            <a:extLst>
              <a:ext uri="{28A0092B-C50C-407E-A947-70E740481C1C}">
                <a14:useLocalDpi xmlns:a14="http://schemas.microsoft.com/office/drawing/2010/main" val="0"/>
              </a:ext>
            </a:extLst>
          </a:blip>
          <a:srcRect t="7510" b="11888"/>
          <a:stretch>
            <a:fillRect/>
          </a:stretch>
        </p:blipFill>
        <p:spPr bwMode="auto">
          <a:xfrm>
            <a:off x="604975" y="6625695"/>
            <a:ext cx="899984" cy="62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テキスト ボックス 89"/>
          <p:cNvSpPr txBox="1"/>
          <p:nvPr/>
        </p:nvSpPr>
        <p:spPr>
          <a:xfrm>
            <a:off x="4008149" y="6092357"/>
            <a:ext cx="2503559" cy="275012"/>
          </a:xfrm>
          <a:prstGeom prst="rect">
            <a:avLst/>
          </a:prstGeom>
          <a:noFill/>
        </p:spPr>
        <p:txBody>
          <a:bodyPr wrap="square" rtlCol="0">
            <a:spAutoFit/>
          </a:bodyPr>
          <a:lstStyle/>
          <a:p>
            <a:pPr defTabSz="986912" fontAlgn="base">
              <a:spcBef>
                <a:spcPct val="0"/>
              </a:spcBef>
              <a:spcAft>
                <a:spcPct val="0"/>
              </a:spcAft>
              <a:defRPr/>
            </a:pPr>
            <a:r>
              <a:rPr lang="ja-JP" altLang="en-US" sz="1187" dirty="0">
                <a:solidFill>
                  <a:prstClr val="black"/>
                </a:solidFill>
                <a:latin typeface="メイリオ" pitchFamily="50" charset="-128"/>
                <a:ea typeface="メイリオ" pitchFamily="50" charset="-128"/>
                <a:cs typeface="メイリオ" pitchFamily="50" charset="-128"/>
              </a:rPr>
              <a:t>見える化機器などの活用</a:t>
            </a:r>
          </a:p>
        </p:txBody>
      </p:sp>
      <p:sp>
        <p:nvSpPr>
          <p:cNvPr id="91" name="テキスト ボックス 90"/>
          <p:cNvSpPr txBox="1"/>
          <p:nvPr/>
        </p:nvSpPr>
        <p:spPr>
          <a:xfrm>
            <a:off x="1479123" y="6702391"/>
            <a:ext cx="2219041" cy="640368"/>
          </a:xfrm>
          <a:prstGeom prst="rect">
            <a:avLst/>
          </a:prstGeom>
          <a:noFill/>
        </p:spPr>
        <p:txBody>
          <a:bodyPr wrap="square" rtlCol="0">
            <a:spAutoFit/>
          </a:bodyPr>
          <a:lstStyle/>
          <a:p>
            <a:pPr defTabSz="986912" fontAlgn="base">
              <a:spcBef>
                <a:spcPct val="0"/>
              </a:spcBef>
              <a:spcAft>
                <a:spcPct val="0"/>
              </a:spcAft>
              <a:defRPr/>
            </a:pPr>
            <a:r>
              <a:rPr lang="ja-JP" altLang="en-US" sz="118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削減ポテンシャルの見直し、排出権削減に対する従業員やテナントの意識向上</a:t>
            </a:r>
          </a:p>
        </p:txBody>
      </p:sp>
      <p:pic>
        <p:nvPicPr>
          <p:cNvPr id="92" name="Picture 10" descr="http://msp.c.yimg.jp/image?q=tbn:ANd9GcQ5xQ8wEhIBYCHo7qYbmCYD-uX7gchXgerG51ldnqSXDfUjJVHSagZhGz8:http://www.city.osaka.lg.jp/kankyo/cmsfiles/contents/0000128/128667/ck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7010" y="6045540"/>
            <a:ext cx="739933" cy="580276"/>
          </a:xfrm>
          <a:prstGeom prst="rect">
            <a:avLst/>
          </a:prstGeom>
          <a:noFill/>
          <a:extLst>
            <a:ext uri="{909E8E84-426E-40DD-AFC4-6F175D3DCCD1}">
              <a14:hiddenFill xmlns:a14="http://schemas.microsoft.com/office/drawing/2010/main">
                <a:solidFill>
                  <a:srgbClr val="FFFFFF"/>
                </a:solidFill>
              </a14:hiddenFill>
            </a:ext>
          </a:extLst>
        </p:spPr>
      </p:pic>
      <p:sp>
        <p:nvSpPr>
          <p:cNvPr id="93" name="円/楕円 1046"/>
          <p:cNvSpPr/>
          <p:nvPr/>
        </p:nvSpPr>
        <p:spPr>
          <a:xfrm>
            <a:off x="2681629" y="6050975"/>
            <a:ext cx="836876" cy="21774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fontAlgn="base">
              <a:spcBef>
                <a:spcPct val="0"/>
              </a:spcBef>
              <a:spcAft>
                <a:spcPct val="0"/>
              </a:spcAft>
              <a:defRPr/>
            </a:pPr>
            <a:r>
              <a:rPr lang="ja-JP" altLang="en-US" sz="118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例</a:t>
            </a:r>
            <a:r>
              <a:rPr lang="en-US" altLang="ja-JP" sz="118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sz="118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4" name="円/楕円 73"/>
          <p:cNvSpPr/>
          <p:nvPr/>
        </p:nvSpPr>
        <p:spPr>
          <a:xfrm>
            <a:off x="909903" y="6415502"/>
            <a:ext cx="836876" cy="21774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fontAlgn="base">
              <a:spcBef>
                <a:spcPct val="0"/>
              </a:spcBef>
              <a:spcAft>
                <a:spcPct val="0"/>
              </a:spcAft>
              <a:defRPr/>
            </a:pPr>
            <a:r>
              <a:rPr lang="ja-JP" altLang="en-US" sz="118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例</a:t>
            </a:r>
            <a:r>
              <a:rPr lang="en-US" altLang="ja-JP" sz="118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endParaRPr lang="ja-JP" altLang="en-US" sz="118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5" name="Picture 12" descr="クリックすると新しいウィンドウで開きます"/>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3318" y="6556041"/>
            <a:ext cx="879428" cy="739144"/>
          </a:xfrm>
          <a:prstGeom prst="rect">
            <a:avLst/>
          </a:prstGeom>
          <a:noFill/>
          <a:extLst>
            <a:ext uri="{909E8E84-426E-40DD-AFC4-6F175D3DCCD1}">
              <a14:hiddenFill xmlns:a14="http://schemas.microsoft.com/office/drawing/2010/main">
                <a:solidFill>
                  <a:srgbClr val="FFFFFF"/>
                </a:solidFill>
              </a14:hiddenFill>
            </a:ext>
          </a:extLst>
        </p:spPr>
      </p:pic>
      <p:sp>
        <p:nvSpPr>
          <p:cNvPr id="96" name="円/楕円 74"/>
          <p:cNvSpPr/>
          <p:nvPr/>
        </p:nvSpPr>
        <p:spPr>
          <a:xfrm>
            <a:off x="4259135" y="6374594"/>
            <a:ext cx="836876" cy="21774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fontAlgn="base">
              <a:spcBef>
                <a:spcPct val="0"/>
              </a:spcBef>
              <a:spcAft>
                <a:spcPct val="0"/>
              </a:spcAft>
              <a:defRPr/>
            </a:pPr>
            <a:r>
              <a:rPr lang="ja-JP" altLang="en-US" sz="118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例</a:t>
            </a:r>
            <a:r>
              <a:rPr lang="en-US" altLang="ja-JP" sz="118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endParaRPr lang="ja-JP" altLang="en-US" sz="118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7" name="テキスト ボックス 96"/>
          <p:cNvSpPr txBox="1"/>
          <p:nvPr/>
        </p:nvSpPr>
        <p:spPr>
          <a:xfrm>
            <a:off x="5106740" y="6789250"/>
            <a:ext cx="1708875" cy="457689"/>
          </a:xfrm>
          <a:prstGeom prst="rect">
            <a:avLst/>
          </a:prstGeom>
          <a:noFill/>
        </p:spPr>
        <p:txBody>
          <a:bodyPr wrap="square" rtlCol="0">
            <a:spAutoFit/>
          </a:bodyPr>
          <a:lstStyle/>
          <a:p>
            <a:pPr defTabSz="986912" fontAlgn="base">
              <a:spcBef>
                <a:spcPct val="0"/>
              </a:spcBef>
              <a:spcAft>
                <a:spcPct val="0"/>
              </a:spcAft>
              <a:defRPr/>
            </a:pPr>
            <a:r>
              <a:rPr lang="ja-JP" altLang="en-US" sz="118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補助金を活用しない</a:t>
            </a:r>
            <a:endParaRPr lang="en-US" altLang="ja-JP" sz="118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86912" fontAlgn="base">
              <a:spcBef>
                <a:spcPct val="0"/>
              </a:spcBef>
              <a:spcAft>
                <a:spcPct val="0"/>
              </a:spcAft>
              <a:defRPr/>
            </a:pPr>
            <a:r>
              <a:rPr lang="ja-JP" altLang="en-US" sz="118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自主的な省</a:t>
            </a:r>
            <a:r>
              <a:rPr lang="en-US" altLang="ja-JP" sz="118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118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対策</a:t>
            </a:r>
          </a:p>
        </p:txBody>
      </p:sp>
      <p:sp>
        <p:nvSpPr>
          <p:cNvPr id="98" name="円/楕円 77"/>
          <p:cNvSpPr/>
          <p:nvPr/>
        </p:nvSpPr>
        <p:spPr>
          <a:xfrm>
            <a:off x="7329338" y="6429768"/>
            <a:ext cx="879211" cy="42774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fontAlgn="base">
              <a:spcBef>
                <a:spcPct val="0"/>
              </a:spcBef>
              <a:spcAft>
                <a:spcPct val="0"/>
              </a:spcAft>
              <a:defRPr/>
            </a:pPr>
            <a:r>
              <a:rPr lang="ja-JP" altLang="en-US" sz="1295" dirty="0">
                <a:solidFill>
                  <a:prstClr val="black"/>
                </a:solidFill>
                <a:latin typeface="メイリオ" pitchFamily="50" charset="-128"/>
                <a:ea typeface="メイリオ" pitchFamily="50" charset="-128"/>
                <a:cs typeface="メイリオ" pitchFamily="50" charset="-128"/>
              </a:rPr>
              <a:t>成果報酬</a:t>
            </a:r>
          </a:p>
        </p:txBody>
      </p:sp>
      <p:pic>
        <p:nvPicPr>
          <p:cNvPr id="99" name="Picture 29" descr="クリックすると新しいウィンドウで開きます"/>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71040" y="6862477"/>
            <a:ext cx="1202671" cy="554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テキスト ボックス 99"/>
          <p:cNvSpPr txBox="1"/>
          <p:nvPr/>
        </p:nvSpPr>
        <p:spPr>
          <a:xfrm>
            <a:off x="8550570" y="6524486"/>
            <a:ext cx="1847147" cy="823046"/>
          </a:xfrm>
          <a:prstGeom prst="rect">
            <a:avLst/>
          </a:prstGeom>
          <a:noFill/>
        </p:spPr>
        <p:txBody>
          <a:bodyPr wrap="square" rtlCol="0">
            <a:spAutoFit/>
          </a:bodyPr>
          <a:lstStyle/>
          <a:p>
            <a:pPr defTabSz="986912" fontAlgn="base">
              <a:spcBef>
                <a:spcPct val="0"/>
              </a:spcBef>
              <a:spcAft>
                <a:spcPct val="0"/>
              </a:spcAft>
              <a:defRPr/>
            </a:pPr>
            <a:r>
              <a:rPr lang="ja-JP" altLang="en-US" sz="1187" dirty="0">
                <a:solidFill>
                  <a:prstClr val="black"/>
                </a:solidFill>
                <a:latin typeface="メイリオ" pitchFamily="50" charset="-128"/>
                <a:ea typeface="メイリオ" pitchFamily="50" charset="-128"/>
                <a:cs typeface="メイリオ" pitchFamily="50" charset="-128"/>
              </a:rPr>
              <a:t>削減約束量を上回る削減を達成した場合、他の制度参加者へ売却できる排出枠を付与</a:t>
            </a:r>
          </a:p>
        </p:txBody>
      </p:sp>
      <p:pic>
        <p:nvPicPr>
          <p:cNvPr id="111" name="図 1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60476" y="4574351"/>
            <a:ext cx="1073079" cy="1070770"/>
          </a:xfrm>
          <a:prstGeom prst="rect">
            <a:avLst/>
          </a:prstGeom>
        </p:spPr>
      </p:pic>
      <p:sp>
        <p:nvSpPr>
          <p:cNvPr id="112" name="角丸四角形 60"/>
          <p:cNvSpPr/>
          <p:nvPr/>
        </p:nvSpPr>
        <p:spPr>
          <a:xfrm>
            <a:off x="527723" y="4982237"/>
            <a:ext cx="4309500" cy="763335"/>
          </a:xfrm>
          <a:prstGeom prst="roundRect">
            <a:avLst>
              <a:gd name="adj" fmla="val 17730"/>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fontAlgn="base">
              <a:spcBef>
                <a:spcPct val="0"/>
              </a:spcBef>
              <a:spcAft>
                <a:spcPct val="0"/>
              </a:spcAft>
              <a:defRPr/>
            </a:pPr>
            <a:endParaRPr lang="ja-JP" altLang="en-US" sz="1511">
              <a:solidFill>
                <a:prstClr val="white"/>
              </a:solidFill>
              <a:latin typeface="メイリオ" pitchFamily="50" charset="-128"/>
              <a:ea typeface="メイリオ" pitchFamily="50" charset="-128"/>
              <a:cs typeface="メイリオ" pitchFamily="50" charset="-128"/>
            </a:endParaRPr>
          </a:p>
        </p:txBody>
      </p:sp>
      <p:sp>
        <p:nvSpPr>
          <p:cNvPr id="113" name="正方形/長方形 112"/>
          <p:cNvSpPr/>
          <p:nvPr/>
        </p:nvSpPr>
        <p:spPr>
          <a:xfrm>
            <a:off x="719526" y="4950565"/>
            <a:ext cx="3868764" cy="950505"/>
          </a:xfrm>
          <a:prstGeom prst="rect">
            <a:avLst/>
          </a:prstGeom>
        </p:spPr>
        <p:txBody>
          <a:bodyPr wrap="square" lIns="0" tIns="77712" rIns="0" bIns="0">
            <a:spAutoFit/>
          </a:bodyPr>
          <a:lstStyle/>
          <a:p>
            <a:pPr defTabSz="986912" fontAlgn="base">
              <a:lnSpc>
                <a:spcPts val="1727"/>
              </a:lnSpc>
              <a:spcBef>
                <a:spcPct val="0"/>
              </a:spcBef>
              <a:spcAft>
                <a:spcPct val="0"/>
              </a:spcAft>
              <a:defRPr/>
            </a:pPr>
            <a:r>
              <a:rPr lang="ja-JP" altLang="en-US" sz="1295"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上記の</a:t>
            </a:r>
            <a:r>
              <a:rPr lang="en-US" altLang="ja-JP" sz="1295"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L2-Tech</a:t>
            </a:r>
            <a:r>
              <a:rPr lang="ja-JP" altLang="en-US" sz="1295"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認証製品以外の</a:t>
            </a:r>
            <a:r>
              <a:rPr lang="en-US" altLang="ja-JP" sz="1295"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1295"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削減に繋がる</a:t>
            </a:r>
            <a:br>
              <a:rPr lang="en-US" altLang="ja-JP" sz="1295"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br>
            <a:r>
              <a:rPr lang="zh-TW" altLang="en-US" sz="1295"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機器</a:t>
            </a:r>
            <a:r>
              <a:rPr lang="ja-JP" altLang="en-US" sz="1295"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の導入</a:t>
            </a:r>
            <a:r>
              <a:rPr lang="en-US" altLang="ja-JP" sz="1295"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L2-Tech</a:t>
            </a:r>
            <a:r>
              <a:rPr lang="ja-JP" altLang="en-US" sz="1295"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認証製品と組み合わせることによって</a:t>
            </a:r>
            <a:r>
              <a:rPr lang="ja-JP" altLang="en-US" sz="1295" b="1" u="sng"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更なる</a:t>
            </a:r>
            <a:r>
              <a:rPr lang="en-US" altLang="ja-JP" sz="1295" b="1" u="sng"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1295" b="1" u="sng"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削減効果が期待</a:t>
            </a:r>
            <a:r>
              <a:rPr lang="ja-JP" altLang="en-US" sz="1295"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できる！</a:t>
            </a:r>
          </a:p>
          <a:p>
            <a:pPr defTabSz="986912" fontAlgn="base">
              <a:lnSpc>
                <a:spcPts val="1727"/>
              </a:lnSpc>
              <a:spcBef>
                <a:spcPct val="0"/>
              </a:spcBef>
              <a:spcAft>
                <a:spcPct val="0"/>
              </a:spcAft>
              <a:defRPr/>
            </a:pPr>
            <a:endParaRPr lang="en-US" altLang="ja-JP" sz="1295"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4" name="テキスト ボックス 113"/>
          <p:cNvSpPr txBox="1"/>
          <p:nvPr/>
        </p:nvSpPr>
        <p:spPr>
          <a:xfrm>
            <a:off x="914599" y="4676001"/>
            <a:ext cx="3929664" cy="258404"/>
          </a:xfrm>
          <a:prstGeom prst="rect">
            <a:avLst/>
          </a:prstGeom>
          <a:noFill/>
        </p:spPr>
        <p:txBody>
          <a:bodyPr wrap="square" rtlCol="0">
            <a:spAutoFit/>
          </a:bodyPr>
          <a:lstStyle/>
          <a:p>
            <a:pPr defTabSz="986912" fontAlgn="base">
              <a:spcBef>
                <a:spcPct val="0"/>
              </a:spcBef>
              <a:spcAft>
                <a:spcPct val="0"/>
              </a:spcAft>
              <a:defRPr/>
            </a:pPr>
            <a:r>
              <a:rPr lang="en-US" altLang="ja-JP" sz="107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※2016</a:t>
            </a:r>
            <a:r>
              <a:rPr lang="ja-JP" altLang="en-US" sz="107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年度夏版・</a:t>
            </a:r>
            <a:r>
              <a:rPr lang="en-US" altLang="ja-JP" sz="107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2016</a:t>
            </a:r>
            <a:r>
              <a:rPr lang="ja-JP" altLang="en-US" sz="107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年度冬版（今後認証予定）が対象</a:t>
            </a:r>
            <a:r>
              <a:rPr lang="en-US" altLang="ja-JP" sz="107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07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正方形/長方形 80"/>
          <p:cNvSpPr/>
          <p:nvPr/>
        </p:nvSpPr>
        <p:spPr>
          <a:xfrm>
            <a:off x="8302316" y="3990628"/>
            <a:ext cx="312479" cy="2150631"/>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fontAlgn="base">
              <a:spcBef>
                <a:spcPct val="0"/>
              </a:spcBef>
              <a:spcAft>
                <a:spcPct val="0"/>
              </a:spcAft>
              <a:defRPr/>
            </a:pPr>
            <a:endParaRPr lang="ja-JP" altLang="en-US" sz="1187" dirty="0">
              <a:solidFill>
                <a:prstClr val="white"/>
              </a:solidFill>
              <a:latin typeface="メイリオ" pitchFamily="50" charset="-128"/>
              <a:ea typeface="メイリオ" pitchFamily="50" charset="-128"/>
              <a:cs typeface="メイリオ" pitchFamily="50" charset="-128"/>
            </a:endParaRPr>
          </a:p>
        </p:txBody>
      </p:sp>
      <p:sp>
        <p:nvSpPr>
          <p:cNvPr id="82" name="正方形/長方形 81"/>
          <p:cNvSpPr/>
          <p:nvPr/>
        </p:nvSpPr>
        <p:spPr>
          <a:xfrm>
            <a:off x="8993752" y="5381266"/>
            <a:ext cx="312877" cy="72579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fontAlgn="base">
              <a:spcBef>
                <a:spcPct val="0"/>
              </a:spcBef>
              <a:spcAft>
                <a:spcPct val="0"/>
              </a:spcAft>
              <a:defRPr/>
            </a:pPr>
            <a:endParaRPr lang="ja-JP" altLang="en-US" sz="1187" dirty="0">
              <a:solidFill>
                <a:prstClr val="white"/>
              </a:solidFill>
              <a:latin typeface="メイリオ" pitchFamily="50" charset="-128"/>
              <a:ea typeface="メイリオ" pitchFamily="50" charset="-128"/>
              <a:cs typeface="メイリオ" pitchFamily="50" charset="-128"/>
            </a:endParaRPr>
          </a:p>
        </p:txBody>
      </p:sp>
      <p:cxnSp>
        <p:nvCxnSpPr>
          <p:cNvPr id="83" name="直線矢印コネクタ 82"/>
          <p:cNvCxnSpPr/>
          <p:nvPr/>
        </p:nvCxnSpPr>
        <p:spPr>
          <a:xfrm>
            <a:off x="8623833" y="3985321"/>
            <a:ext cx="369924" cy="1399498"/>
          </a:xfrm>
          <a:prstGeom prst="straightConnector1">
            <a:avLst/>
          </a:prstGeom>
          <a:ln w="38100">
            <a:solidFill>
              <a:srgbClr val="92D05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84" name="二等辺三角形 83"/>
          <p:cNvSpPr/>
          <p:nvPr/>
        </p:nvSpPr>
        <p:spPr>
          <a:xfrm rot="5249383">
            <a:off x="8654171" y="5853381"/>
            <a:ext cx="338310" cy="9728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fontAlgn="base">
              <a:spcBef>
                <a:spcPct val="0"/>
              </a:spcBef>
              <a:spcAft>
                <a:spcPct val="0"/>
              </a:spcAft>
              <a:defRPr/>
            </a:pPr>
            <a:endParaRPr lang="ja-JP" altLang="en-US" sz="1511">
              <a:solidFill>
                <a:prstClr val="white"/>
              </a:solidFill>
              <a:latin typeface="メイリオ" pitchFamily="50" charset="-128"/>
              <a:ea typeface="メイリオ" pitchFamily="50" charset="-128"/>
              <a:cs typeface="メイリオ" pitchFamily="50" charset="-128"/>
            </a:endParaRPr>
          </a:p>
        </p:txBody>
      </p:sp>
      <p:sp>
        <p:nvSpPr>
          <p:cNvPr id="87" name="右矢印 47"/>
          <p:cNvSpPr/>
          <p:nvPr/>
        </p:nvSpPr>
        <p:spPr>
          <a:xfrm rot="2573854">
            <a:off x="7577101" y="3779836"/>
            <a:ext cx="566787" cy="612725"/>
          </a:xfrm>
          <a:prstGeom prst="righ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fontAlgn="base">
              <a:spcBef>
                <a:spcPct val="0"/>
              </a:spcBef>
              <a:spcAft>
                <a:spcPct val="0"/>
              </a:spcAft>
              <a:defRPr/>
            </a:pPr>
            <a:endParaRPr lang="ja-JP" altLang="en-US" sz="1511" dirty="0">
              <a:ln>
                <a:solidFill>
                  <a:srgbClr val="002060"/>
                </a:solidFill>
              </a:ln>
              <a:solidFill>
                <a:srgbClr val="002060"/>
              </a:solidFill>
              <a:latin typeface="メイリオ" pitchFamily="50" charset="-128"/>
              <a:ea typeface="メイリオ" pitchFamily="50" charset="-128"/>
              <a:cs typeface="メイリオ" pitchFamily="50" charset="-128"/>
            </a:endParaRPr>
          </a:p>
        </p:txBody>
      </p:sp>
      <p:sp>
        <p:nvSpPr>
          <p:cNvPr id="88" name="テキスト ボックス 87"/>
          <p:cNvSpPr txBox="1"/>
          <p:nvPr/>
        </p:nvSpPr>
        <p:spPr>
          <a:xfrm>
            <a:off x="8012882" y="6159769"/>
            <a:ext cx="908270" cy="324833"/>
          </a:xfrm>
          <a:prstGeom prst="rect">
            <a:avLst/>
          </a:prstGeom>
          <a:noFill/>
        </p:spPr>
        <p:txBody>
          <a:bodyPr wrap="square" rtlCol="0">
            <a:spAutoFit/>
          </a:bodyPr>
          <a:lstStyle/>
          <a:p>
            <a:pPr defTabSz="986912" fontAlgn="base">
              <a:spcBef>
                <a:spcPct val="0"/>
              </a:spcBef>
              <a:spcAft>
                <a:spcPct val="0"/>
              </a:spcAft>
              <a:defRPr/>
            </a:pPr>
            <a:r>
              <a:rPr lang="en-US" altLang="ja-JP" sz="151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Before</a:t>
            </a:r>
            <a:endParaRPr lang="ja-JP" altLang="en-US" sz="151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1" name="右矢印 81"/>
          <p:cNvSpPr/>
          <p:nvPr/>
        </p:nvSpPr>
        <p:spPr>
          <a:xfrm rot="19796495">
            <a:off x="7572220" y="5635149"/>
            <a:ext cx="529437" cy="611993"/>
          </a:xfrm>
          <a:prstGeom prst="righ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fontAlgn="base">
              <a:spcBef>
                <a:spcPct val="0"/>
              </a:spcBef>
              <a:spcAft>
                <a:spcPct val="0"/>
              </a:spcAft>
              <a:defRPr/>
            </a:pPr>
            <a:endParaRPr lang="ja-JP" altLang="en-US" sz="1511" dirty="0">
              <a:ln>
                <a:solidFill>
                  <a:srgbClr val="002060"/>
                </a:solidFill>
              </a:ln>
              <a:solidFill>
                <a:srgbClr val="002060"/>
              </a:solidFill>
              <a:latin typeface="メイリオ" pitchFamily="50" charset="-128"/>
              <a:ea typeface="メイリオ" pitchFamily="50" charset="-128"/>
              <a:cs typeface="メイリオ" pitchFamily="50" charset="-128"/>
            </a:endParaRPr>
          </a:p>
        </p:txBody>
      </p:sp>
      <p:sp>
        <p:nvSpPr>
          <p:cNvPr id="102" name="テキスト ボックス 101"/>
          <p:cNvSpPr txBox="1"/>
          <p:nvPr/>
        </p:nvSpPr>
        <p:spPr>
          <a:xfrm>
            <a:off x="7940806" y="4424162"/>
            <a:ext cx="417165" cy="1391449"/>
          </a:xfrm>
          <a:prstGeom prst="rect">
            <a:avLst/>
          </a:prstGeom>
          <a:noFill/>
        </p:spPr>
        <p:txBody>
          <a:bodyPr vert="eaVert" wrap="square" rtlCol="0">
            <a:spAutoFit/>
          </a:bodyPr>
          <a:lstStyle/>
          <a:p>
            <a:pPr defTabSz="986912" fontAlgn="base">
              <a:spcBef>
                <a:spcPct val="0"/>
              </a:spcBef>
              <a:spcAft>
                <a:spcPct val="0"/>
              </a:spcAft>
              <a:defRPr/>
            </a:pPr>
            <a:r>
              <a:rPr lang="ja-JP" altLang="en-US" sz="1511" b="1" dirty="0">
                <a:solidFill>
                  <a:prstClr val="black"/>
                </a:solidFill>
                <a:latin typeface="メイリオ" pitchFamily="50" charset="-128"/>
                <a:ea typeface="メイリオ" pitchFamily="50" charset="-128"/>
                <a:cs typeface="メイリオ" pitchFamily="50" charset="-128"/>
              </a:rPr>
              <a:t>ＣＯ２排出量</a:t>
            </a:r>
          </a:p>
        </p:txBody>
      </p:sp>
      <p:sp>
        <p:nvSpPr>
          <p:cNvPr id="103" name="テキスト ボックス 102"/>
          <p:cNvSpPr txBox="1"/>
          <p:nvPr/>
        </p:nvSpPr>
        <p:spPr>
          <a:xfrm>
            <a:off x="8893383" y="6159770"/>
            <a:ext cx="998347" cy="324833"/>
          </a:xfrm>
          <a:prstGeom prst="rect">
            <a:avLst/>
          </a:prstGeom>
          <a:noFill/>
        </p:spPr>
        <p:txBody>
          <a:bodyPr wrap="square" rtlCol="0">
            <a:spAutoFit/>
          </a:bodyPr>
          <a:lstStyle/>
          <a:p>
            <a:pPr defTabSz="986912" fontAlgn="base">
              <a:spcBef>
                <a:spcPct val="0"/>
              </a:spcBef>
              <a:spcAft>
                <a:spcPct val="0"/>
              </a:spcAft>
              <a:defRPr/>
            </a:pPr>
            <a:r>
              <a:rPr lang="en-US" altLang="ja-JP" sz="151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After</a:t>
            </a:r>
            <a:endParaRPr lang="ja-JP" altLang="en-US" sz="151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4" name="正方形/長方形 103"/>
          <p:cNvSpPr/>
          <p:nvPr/>
        </p:nvSpPr>
        <p:spPr>
          <a:xfrm>
            <a:off x="8986649" y="4000354"/>
            <a:ext cx="312877" cy="1633423"/>
          </a:xfrm>
          <a:prstGeom prst="rect">
            <a:avLst/>
          </a:prstGeom>
          <a:noFill/>
          <a:ln>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fontAlgn="base">
              <a:spcBef>
                <a:spcPct val="0"/>
              </a:spcBef>
              <a:spcAft>
                <a:spcPct val="0"/>
              </a:spcAft>
              <a:defRPr/>
            </a:pPr>
            <a:endParaRPr lang="ja-JP" altLang="en-US" sz="1187" dirty="0">
              <a:solidFill>
                <a:prstClr val="white"/>
              </a:solidFill>
              <a:latin typeface="メイリオ" pitchFamily="50" charset="-128"/>
              <a:ea typeface="メイリオ" pitchFamily="50" charset="-128"/>
              <a:cs typeface="メイリオ" pitchFamily="50" charset="-128"/>
            </a:endParaRPr>
          </a:p>
        </p:txBody>
      </p:sp>
      <p:sp>
        <p:nvSpPr>
          <p:cNvPr id="105" name="右中かっこ 104"/>
          <p:cNvSpPr/>
          <p:nvPr/>
        </p:nvSpPr>
        <p:spPr>
          <a:xfrm>
            <a:off x="9322743" y="4786104"/>
            <a:ext cx="233040" cy="584109"/>
          </a:xfrm>
          <a:prstGeom prst="rightBrace">
            <a:avLst>
              <a:gd name="adj1" fmla="val 27232"/>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defTabSz="986912" fontAlgn="base">
              <a:spcBef>
                <a:spcPct val="0"/>
              </a:spcBef>
              <a:spcAft>
                <a:spcPct val="0"/>
              </a:spcAft>
              <a:defRPr/>
            </a:pPr>
            <a:endParaRPr lang="ja-JP" altLang="en-US" sz="1511">
              <a:solidFill>
                <a:prstClr val="black"/>
              </a:solidFill>
              <a:latin typeface="メイリオ" pitchFamily="50" charset="-128"/>
              <a:ea typeface="メイリオ" pitchFamily="50" charset="-128"/>
              <a:cs typeface="メイリオ" pitchFamily="50" charset="-128"/>
            </a:endParaRPr>
          </a:p>
        </p:txBody>
      </p:sp>
      <p:sp>
        <p:nvSpPr>
          <p:cNvPr id="106" name="右矢印 105"/>
          <p:cNvSpPr/>
          <p:nvPr/>
        </p:nvSpPr>
        <p:spPr>
          <a:xfrm rot="5400000">
            <a:off x="8845613" y="4822719"/>
            <a:ext cx="578793" cy="483257"/>
          </a:xfrm>
          <a:prstGeom prst="rightArrow">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fontAlgn="base">
              <a:spcBef>
                <a:spcPct val="0"/>
              </a:spcBef>
              <a:spcAft>
                <a:spcPct val="0"/>
              </a:spcAft>
              <a:defRPr/>
            </a:pPr>
            <a:endParaRPr lang="ja-JP" altLang="en-US" sz="1511" dirty="0">
              <a:ln>
                <a:solidFill>
                  <a:srgbClr val="002060"/>
                </a:solidFill>
              </a:ln>
              <a:solidFill>
                <a:srgbClr val="002060"/>
              </a:solidFill>
              <a:latin typeface="メイリオ" pitchFamily="50" charset="-128"/>
              <a:ea typeface="メイリオ" pitchFamily="50" charset="-128"/>
              <a:cs typeface="メイリオ" pitchFamily="50" charset="-128"/>
            </a:endParaRPr>
          </a:p>
        </p:txBody>
      </p:sp>
      <p:sp>
        <p:nvSpPr>
          <p:cNvPr id="107" name="円/楕円 44"/>
          <p:cNvSpPr/>
          <p:nvPr/>
        </p:nvSpPr>
        <p:spPr>
          <a:xfrm>
            <a:off x="9596898" y="3787483"/>
            <a:ext cx="406695" cy="974256"/>
          </a:xfrm>
          <a:prstGeom prst="ellipse">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fontAlgn="base">
              <a:spcBef>
                <a:spcPct val="0"/>
              </a:spcBef>
              <a:spcAft>
                <a:spcPct val="0"/>
              </a:spcAft>
              <a:defRPr/>
            </a:pPr>
            <a:endParaRPr lang="ja-JP" altLang="en-US" sz="1511">
              <a:solidFill>
                <a:prstClr val="white"/>
              </a:solidFill>
              <a:latin typeface="メイリオ" pitchFamily="50" charset="-128"/>
              <a:ea typeface="メイリオ" pitchFamily="50" charset="-128"/>
              <a:cs typeface="メイリオ" pitchFamily="50" charset="-128"/>
            </a:endParaRPr>
          </a:p>
        </p:txBody>
      </p:sp>
      <p:sp>
        <p:nvSpPr>
          <p:cNvPr id="108" name="テキスト ボックス 107"/>
          <p:cNvSpPr txBox="1"/>
          <p:nvPr/>
        </p:nvSpPr>
        <p:spPr>
          <a:xfrm>
            <a:off x="9591446" y="3806474"/>
            <a:ext cx="417165" cy="925549"/>
          </a:xfrm>
          <a:prstGeom prst="rect">
            <a:avLst/>
          </a:prstGeom>
          <a:noFill/>
        </p:spPr>
        <p:txBody>
          <a:bodyPr vert="eaVert" wrap="square" rtlCol="0">
            <a:spAutoFit/>
          </a:bodyPr>
          <a:lstStyle/>
          <a:p>
            <a:pPr defTabSz="986912" fontAlgn="base">
              <a:spcBef>
                <a:spcPct val="0"/>
              </a:spcBef>
              <a:spcAft>
                <a:spcPct val="0"/>
              </a:spcAft>
              <a:defRPr/>
            </a:pPr>
            <a:r>
              <a:rPr lang="ja-JP" altLang="en-US" sz="1511" b="1" dirty="0">
                <a:solidFill>
                  <a:srgbClr val="FF0000"/>
                </a:solidFill>
                <a:latin typeface="メイリオ" pitchFamily="50" charset="-128"/>
                <a:ea typeface="メイリオ" pitchFamily="50" charset="-128"/>
                <a:cs typeface="メイリオ" pitchFamily="50" charset="-128"/>
              </a:rPr>
              <a:t>先進対策</a:t>
            </a:r>
          </a:p>
        </p:txBody>
      </p:sp>
      <p:sp>
        <p:nvSpPr>
          <p:cNvPr id="109" name="円/楕円 110"/>
          <p:cNvSpPr/>
          <p:nvPr/>
        </p:nvSpPr>
        <p:spPr>
          <a:xfrm>
            <a:off x="9602618" y="4830369"/>
            <a:ext cx="406695" cy="886969"/>
          </a:xfrm>
          <a:prstGeom prst="ellips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fontAlgn="base">
              <a:spcBef>
                <a:spcPct val="0"/>
              </a:spcBef>
              <a:spcAft>
                <a:spcPct val="0"/>
              </a:spcAft>
              <a:defRPr/>
            </a:pPr>
            <a:endParaRPr lang="ja-JP" altLang="en-US" sz="1511">
              <a:solidFill>
                <a:prstClr val="white"/>
              </a:solidFill>
              <a:latin typeface="メイリオ" pitchFamily="50" charset="-128"/>
              <a:ea typeface="メイリオ" pitchFamily="50" charset="-128"/>
              <a:cs typeface="メイリオ" pitchFamily="50" charset="-128"/>
            </a:endParaRPr>
          </a:p>
        </p:txBody>
      </p:sp>
      <p:sp>
        <p:nvSpPr>
          <p:cNvPr id="110" name="テキスト ボックス 109"/>
          <p:cNvSpPr txBox="1"/>
          <p:nvPr/>
        </p:nvSpPr>
        <p:spPr>
          <a:xfrm>
            <a:off x="9579544" y="4880022"/>
            <a:ext cx="417165" cy="905369"/>
          </a:xfrm>
          <a:prstGeom prst="rect">
            <a:avLst/>
          </a:prstGeom>
          <a:noFill/>
        </p:spPr>
        <p:txBody>
          <a:bodyPr vert="eaVert" wrap="square" rtlCol="0">
            <a:spAutoFit/>
          </a:bodyPr>
          <a:lstStyle/>
          <a:p>
            <a:pPr defTabSz="986912" fontAlgn="base">
              <a:spcBef>
                <a:spcPct val="0"/>
              </a:spcBef>
              <a:spcAft>
                <a:spcPct val="0"/>
              </a:spcAft>
              <a:defRPr/>
            </a:pPr>
            <a:r>
              <a:rPr lang="ja-JP" altLang="en-US" sz="1511" b="1" dirty="0">
                <a:solidFill>
                  <a:srgbClr val="FF6600"/>
                </a:solidFill>
                <a:latin typeface="メイリオ" pitchFamily="50" charset="-128"/>
                <a:ea typeface="メイリオ" pitchFamily="50" charset="-128"/>
                <a:cs typeface="メイリオ" pitchFamily="50" charset="-128"/>
              </a:rPr>
              <a:t>運用改善</a:t>
            </a:r>
          </a:p>
        </p:txBody>
      </p:sp>
      <p:cxnSp>
        <p:nvCxnSpPr>
          <p:cNvPr id="115" name="直線コネクタ 114"/>
          <p:cNvCxnSpPr/>
          <p:nvPr/>
        </p:nvCxnSpPr>
        <p:spPr>
          <a:xfrm>
            <a:off x="8098275" y="6138470"/>
            <a:ext cx="1708775"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116" name="右中かっこ 115"/>
          <p:cNvSpPr/>
          <p:nvPr/>
        </p:nvSpPr>
        <p:spPr>
          <a:xfrm>
            <a:off x="9322739" y="4000359"/>
            <a:ext cx="233042" cy="761145"/>
          </a:xfrm>
          <a:prstGeom prst="rightBrace">
            <a:avLst>
              <a:gd name="adj1" fmla="val 27232"/>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defTabSz="986912" fontAlgn="base">
              <a:spcBef>
                <a:spcPct val="0"/>
              </a:spcBef>
              <a:spcAft>
                <a:spcPct val="0"/>
              </a:spcAft>
              <a:defRPr/>
            </a:pPr>
            <a:endParaRPr lang="ja-JP" altLang="en-US" sz="1511">
              <a:solidFill>
                <a:prstClr val="black"/>
              </a:solidFill>
              <a:latin typeface="メイリオ" pitchFamily="50" charset="-128"/>
              <a:ea typeface="メイリオ" pitchFamily="50" charset="-128"/>
              <a:cs typeface="メイリオ" pitchFamily="50" charset="-128"/>
            </a:endParaRPr>
          </a:p>
        </p:txBody>
      </p:sp>
      <p:sp>
        <p:nvSpPr>
          <p:cNvPr id="117" name="右矢印 104"/>
          <p:cNvSpPr/>
          <p:nvPr/>
        </p:nvSpPr>
        <p:spPr>
          <a:xfrm rot="5400000">
            <a:off x="8756537" y="4144364"/>
            <a:ext cx="756945" cy="483257"/>
          </a:xfrm>
          <a:prstGeom prst="rightArrow">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fontAlgn="base">
              <a:spcBef>
                <a:spcPct val="0"/>
              </a:spcBef>
              <a:spcAft>
                <a:spcPct val="0"/>
              </a:spcAft>
              <a:defRPr/>
            </a:pPr>
            <a:endParaRPr lang="ja-JP" altLang="en-US" sz="1511" dirty="0">
              <a:ln>
                <a:solidFill>
                  <a:srgbClr val="002060"/>
                </a:solidFill>
              </a:ln>
              <a:solidFill>
                <a:srgbClr val="002060"/>
              </a:solidFill>
              <a:latin typeface="メイリオ" pitchFamily="50" charset="-128"/>
              <a:ea typeface="メイリオ" pitchFamily="50" charset="-128"/>
              <a:cs typeface="メイリオ" pitchFamily="50" charset="-128"/>
            </a:endParaRPr>
          </a:p>
        </p:txBody>
      </p:sp>
      <p:sp>
        <p:nvSpPr>
          <p:cNvPr id="77" name="右矢印 20"/>
          <p:cNvSpPr/>
          <p:nvPr/>
        </p:nvSpPr>
        <p:spPr>
          <a:xfrm rot="1430883">
            <a:off x="4832056" y="3750412"/>
            <a:ext cx="832681" cy="520118"/>
          </a:xfrm>
          <a:prstGeom prst="righ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fontAlgn="base">
              <a:spcBef>
                <a:spcPct val="0"/>
              </a:spcBef>
              <a:spcAft>
                <a:spcPct val="0"/>
              </a:spcAft>
              <a:defRPr/>
            </a:pPr>
            <a:r>
              <a:rPr lang="ja-JP" altLang="en-US" sz="1727" dirty="0">
                <a:ln>
                  <a:solidFill>
                    <a:srgbClr val="002060"/>
                  </a:solidFill>
                </a:ln>
                <a:solidFill>
                  <a:srgbClr val="002060"/>
                </a:solidFill>
                <a:latin typeface="メイリオ" pitchFamily="50" charset="-128"/>
                <a:ea typeface="メイリオ" pitchFamily="50" charset="-128"/>
                <a:cs typeface="メイリオ" pitchFamily="50" charset="-128"/>
              </a:rPr>
              <a:t>導入</a:t>
            </a:r>
          </a:p>
        </p:txBody>
      </p:sp>
      <p:sp>
        <p:nvSpPr>
          <p:cNvPr id="78" name="右矢印 28"/>
          <p:cNvSpPr/>
          <p:nvPr/>
        </p:nvSpPr>
        <p:spPr>
          <a:xfrm rot="20242069">
            <a:off x="4833812" y="4675283"/>
            <a:ext cx="832681" cy="520118"/>
          </a:xfrm>
          <a:prstGeom prst="righ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fontAlgn="base">
              <a:spcBef>
                <a:spcPct val="0"/>
              </a:spcBef>
              <a:spcAft>
                <a:spcPct val="0"/>
              </a:spcAft>
              <a:defRPr/>
            </a:pPr>
            <a:r>
              <a:rPr lang="ja-JP" altLang="en-US" sz="1727" dirty="0">
                <a:ln>
                  <a:solidFill>
                    <a:srgbClr val="002060"/>
                  </a:solidFill>
                </a:ln>
                <a:solidFill>
                  <a:srgbClr val="002060"/>
                </a:solidFill>
                <a:latin typeface="メイリオ" pitchFamily="50" charset="-128"/>
                <a:ea typeface="メイリオ" pitchFamily="50" charset="-128"/>
                <a:cs typeface="メイリオ" pitchFamily="50" charset="-128"/>
              </a:rPr>
              <a:t>導入</a:t>
            </a:r>
          </a:p>
        </p:txBody>
      </p:sp>
    </p:spTree>
    <p:extLst>
      <p:ext uri="{BB962C8B-B14F-4D97-AF65-F5344CB8AC3E}">
        <p14:creationId xmlns:p14="http://schemas.microsoft.com/office/powerpoint/2010/main" val="646628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事業実施の考え方</a:t>
            </a:r>
            <a:endParaRPr kumimoji="1" lang="ja-JP" altLang="en-US" dirty="0"/>
          </a:p>
        </p:txBody>
      </p:sp>
      <p:sp>
        <p:nvSpPr>
          <p:cNvPr id="5" name="角丸四角形 2"/>
          <p:cNvSpPr/>
          <p:nvPr/>
        </p:nvSpPr>
        <p:spPr>
          <a:xfrm>
            <a:off x="527261" y="1467598"/>
            <a:ext cx="3981758" cy="5122279"/>
          </a:xfrm>
          <a:prstGeom prst="roundRect">
            <a:avLst>
              <a:gd name="adj" fmla="val 3261"/>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38100"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86912" eaLnBrk="0" hangingPunct="0">
              <a:defRPr/>
            </a:pPr>
            <a:endParaRPr kumimoji="0" lang="ja-JP" altLang="en-US" sz="3454" kern="0" dirty="0">
              <a:solidFill>
                <a:prstClr val="black"/>
              </a:solidFill>
              <a:latin typeface="Meiryo UI"/>
              <a:ea typeface="Meiryo UI"/>
              <a:cs typeface="メイリオ" pitchFamily="50" charset="-128"/>
            </a:endParaRPr>
          </a:p>
        </p:txBody>
      </p:sp>
      <p:pic>
        <p:nvPicPr>
          <p:cNvPr id="6" name="Picture 2" descr="C:\Users\NISHIY14\AppData\Local\Microsoft\Windows\Temporary Internet Files\Content.IE5\BNME0MTP\lgi01a201401011100[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1373" y="1800036"/>
            <a:ext cx="793905" cy="8415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NISHIY14\AppData\Local\Microsoft\Windows\Temporary Internet Files\Content.IE5\SAHKRZGH\lgi01a201401030700[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54666" y="1795710"/>
            <a:ext cx="825956" cy="841573"/>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1224543" y="2574067"/>
            <a:ext cx="627095" cy="358111"/>
          </a:xfrm>
          <a:prstGeom prst="rect">
            <a:avLst/>
          </a:prstGeom>
          <a:noFill/>
        </p:spPr>
        <p:txBody>
          <a:bodyPr wrap="none" rtlCol="0">
            <a:spAutoFit/>
          </a:bodyPr>
          <a:lstStyle/>
          <a:p>
            <a:pPr defTabSz="986912" eaLnBrk="0" hangingPunct="0">
              <a:defRPr/>
            </a:pPr>
            <a:r>
              <a:rPr lang="ja-JP" altLang="en-US" sz="1727" dirty="0">
                <a:solidFill>
                  <a:prstClr val="black"/>
                </a:solidFill>
                <a:latin typeface="Meiryo UI"/>
                <a:ea typeface="Meiryo UI"/>
                <a:cs typeface="メイリオ" pitchFamily="50" charset="-128"/>
              </a:rPr>
              <a:t>工場</a:t>
            </a:r>
          </a:p>
        </p:txBody>
      </p:sp>
      <p:sp>
        <p:nvSpPr>
          <p:cNvPr id="9" name="テキスト ボックス 8"/>
          <p:cNvSpPr txBox="1"/>
          <p:nvPr/>
        </p:nvSpPr>
        <p:spPr>
          <a:xfrm>
            <a:off x="2598902" y="2574067"/>
            <a:ext cx="848309" cy="358111"/>
          </a:xfrm>
          <a:prstGeom prst="rect">
            <a:avLst/>
          </a:prstGeom>
          <a:noFill/>
        </p:spPr>
        <p:txBody>
          <a:bodyPr wrap="none" rtlCol="0">
            <a:spAutoFit/>
          </a:bodyPr>
          <a:lstStyle/>
          <a:p>
            <a:pPr defTabSz="986912" eaLnBrk="0" hangingPunct="0">
              <a:defRPr/>
            </a:pPr>
            <a:r>
              <a:rPr lang="ja-JP" altLang="en-US" sz="1727" dirty="0">
                <a:solidFill>
                  <a:prstClr val="black"/>
                </a:solidFill>
                <a:latin typeface="Meiryo UI"/>
                <a:ea typeface="Meiryo UI"/>
                <a:cs typeface="メイリオ" pitchFamily="50" charset="-128"/>
              </a:rPr>
              <a:t>事業場</a:t>
            </a:r>
          </a:p>
        </p:txBody>
      </p:sp>
      <p:sp>
        <p:nvSpPr>
          <p:cNvPr id="10" name="角丸四角形 25"/>
          <p:cNvSpPr/>
          <p:nvPr/>
        </p:nvSpPr>
        <p:spPr>
          <a:xfrm>
            <a:off x="5397877" y="1310748"/>
            <a:ext cx="4844400" cy="2246269"/>
          </a:xfrm>
          <a:prstGeom prst="roundRect">
            <a:avLst>
              <a:gd name="adj" fmla="val 6302"/>
            </a:avLst>
          </a:prstGeom>
          <a:noFill/>
          <a:ln w="25400" cap="flat" cmpd="sng" algn="ctr">
            <a:solidFill>
              <a:srgbClr val="FF0000"/>
            </a:solidFill>
            <a:prstDash val="solid"/>
          </a:ln>
          <a:effectLst/>
        </p:spPr>
        <p:txBody>
          <a:bodyPr anchor="ctr"/>
          <a:lstStyle/>
          <a:p>
            <a:pPr algn="ctr" defTabSz="986912">
              <a:defRPr/>
            </a:pPr>
            <a:endParaRPr kumimoji="0" lang="ja-JP" altLang="en-US" sz="1943" kern="0">
              <a:solidFill>
                <a:prstClr val="white"/>
              </a:solidFill>
              <a:latin typeface="Meiryo UI"/>
              <a:ea typeface="Meiryo UI"/>
              <a:cs typeface="メイリオ" pitchFamily="50" charset="-128"/>
            </a:endParaRPr>
          </a:p>
        </p:txBody>
      </p:sp>
      <p:pic>
        <p:nvPicPr>
          <p:cNvPr id="11" name="Picture 2" descr="http://msp.c.yimg.jp/image?q=tbn:ANd9GcSya-_BtrExJOHsZOaHLbTEQaYlJ87mzOYlneXNmWtC9Y2ukp88ImWGwe6t:http://www.hbs.co.jp/lineup/conditioner/img/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8905" y="1490761"/>
            <a:ext cx="1260407" cy="69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http://msp.c.yimg.jp/image?q=tbn:ANd9GcSoL6zNs133CXQ_T0Q7uzwVcOGKAOWaPTIjlkqhWEy5I-VKQmyVKmmq7_g:http://thumbnail.image.rakuten.co.jp/%400_mall/e-kitchenmaterial/cabinet/conpaneya7/hec30ess_1.jpg%3F_ex%3D300x300%26s%3D2%26r%3D1"/>
          <p:cNvPicPr>
            <a:picLocks noChangeAspect="1" noChangeArrowheads="1"/>
          </p:cNvPicPr>
          <p:nvPr/>
        </p:nvPicPr>
        <p:blipFill>
          <a:blip r:embed="rId5">
            <a:extLst>
              <a:ext uri="{28A0092B-C50C-407E-A947-70E740481C1C}">
                <a14:useLocalDpi xmlns:a14="http://schemas.microsoft.com/office/drawing/2010/main" val="0"/>
              </a:ext>
            </a:extLst>
          </a:blip>
          <a:srcRect l="16103" t="19064" r="13075" b="12352"/>
          <a:stretch>
            <a:fillRect/>
          </a:stretch>
        </p:blipFill>
        <p:spPr bwMode="auto">
          <a:xfrm>
            <a:off x="8592296" y="2025015"/>
            <a:ext cx="934521" cy="90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http://msp.c.yimg.jp/image?q=tbn:ANd9GcShTKkXKa8GQAqdCMt5gBhHfVLmF0u31vqNZCCh25r5NdWaUNOq7QOgyQ:http://www.kansai.jsme.or.jp/mecha2012/company/datas/ha/ha_06/images/img_02.jpg"/>
          <p:cNvPicPr>
            <a:picLocks noChangeAspect="1" noChangeArrowheads="1"/>
          </p:cNvPicPr>
          <p:nvPr/>
        </p:nvPicPr>
        <p:blipFill rotWithShape="1">
          <a:blip r:embed="rId6">
            <a:extLst>
              <a:ext uri="{28A0092B-C50C-407E-A947-70E740481C1C}">
                <a14:useLocalDpi xmlns:a14="http://schemas.microsoft.com/office/drawing/2010/main" val="0"/>
              </a:ext>
            </a:extLst>
          </a:blip>
          <a:srcRect l="9745" t="8230" r="9579" b="4579"/>
          <a:stretch/>
        </p:blipFill>
        <p:spPr bwMode="auto">
          <a:xfrm>
            <a:off x="9422521" y="2266760"/>
            <a:ext cx="742036" cy="95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p:cNvSpPr txBox="1"/>
          <p:nvPr/>
        </p:nvSpPr>
        <p:spPr>
          <a:xfrm>
            <a:off x="5431683" y="1536956"/>
            <a:ext cx="3272002" cy="1952779"/>
          </a:xfrm>
          <a:prstGeom prst="rect">
            <a:avLst/>
          </a:prstGeom>
          <a:noFill/>
        </p:spPr>
        <p:txBody>
          <a:bodyPr wrap="square">
            <a:spAutoFit/>
          </a:bodyPr>
          <a:lstStyle/>
          <a:p>
            <a:pPr marL="308403" indent="-308403" defTabSz="986912">
              <a:buFont typeface="Wingdings" pitchFamily="2" charset="2"/>
              <a:buChar char="ü"/>
              <a:defRPr/>
            </a:pPr>
            <a:r>
              <a:rPr lang="ja-JP" altLang="en-US" sz="1727" dirty="0">
                <a:solidFill>
                  <a:prstClr val="black"/>
                </a:solidFill>
                <a:latin typeface="Meiryo UI"/>
                <a:ea typeface="Meiryo UI"/>
                <a:cs typeface="メイリオ" pitchFamily="50" charset="-128"/>
              </a:rPr>
              <a:t>店舗・オフィス用エアコン</a:t>
            </a:r>
            <a:endParaRPr lang="en-US" altLang="ja-JP" sz="1727" dirty="0">
              <a:solidFill>
                <a:prstClr val="black"/>
              </a:solidFill>
              <a:latin typeface="Meiryo UI"/>
              <a:ea typeface="Meiryo UI"/>
              <a:cs typeface="メイリオ" pitchFamily="50" charset="-128"/>
            </a:endParaRPr>
          </a:p>
          <a:p>
            <a:pPr marL="308403" indent="-308403" defTabSz="986912">
              <a:buFont typeface="Wingdings" pitchFamily="2" charset="2"/>
              <a:buChar char="ü"/>
              <a:defRPr/>
            </a:pPr>
            <a:r>
              <a:rPr lang="ja-JP" altLang="en-US" sz="1727" dirty="0">
                <a:solidFill>
                  <a:prstClr val="black"/>
                </a:solidFill>
                <a:latin typeface="Meiryo UI"/>
                <a:ea typeface="Meiryo UI"/>
                <a:cs typeface="メイリオ" pitchFamily="50" charset="-128"/>
              </a:rPr>
              <a:t>温水・蒸気ボイラ</a:t>
            </a:r>
            <a:endParaRPr lang="en-US" altLang="ja-JP" sz="1727" dirty="0">
              <a:solidFill>
                <a:prstClr val="black"/>
              </a:solidFill>
              <a:latin typeface="Meiryo UI"/>
              <a:ea typeface="Meiryo UI"/>
              <a:cs typeface="メイリオ" pitchFamily="50" charset="-128"/>
            </a:endParaRPr>
          </a:p>
          <a:p>
            <a:pPr marL="308403" indent="-308403" defTabSz="986912">
              <a:buFont typeface="Wingdings" pitchFamily="2" charset="2"/>
              <a:buChar char="ü"/>
              <a:defRPr/>
            </a:pPr>
            <a:r>
              <a:rPr lang="ja-JP" altLang="en-US" sz="1727" dirty="0">
                <a:solidFill>
                  <a:prstClr val="black"/>
                </a:solidFill>
                <a:latin typeface="Meiryo UI"/>
                <a:ea typeface="Meiryo UI"/>
                <a:cs typeface="メイリオ" pitchFamily="50" charset="-128"/>
              </a:rPr>
              <a:t>潜熱回収型給湯機</a:t>
            </a:r>
            <a:endParaRPr lang="en-US" altLang="ja-JP" sz="1727" dirty="0">
              <a:solidFill>
                <a:prstClr val="black"/>
              </a:solidFill>
              <a:latin typeface="Meiryo UI"/>
              <a:ea typeface="Meiryo UI"/>
              <a:cs typeface="メイリオ" pitchFamily="50" charset="-128"/>
            </a:endParaRPr>
          </a:p>
          <a:p>
            <a:pPr marL="308403" indent="-308403" defTabSz="986912">
              <a:buFont typeface="Wingdings" pitchFamily="2" charset="2"/>
              <a:buChar char="ü"/>
              <a:defRPr/>
            </a:pPr>
            <a:r>
              <a:rPr lang="ja-JP" altLang="en-US" sz="1727" dirty="0">
                <a:solidFill>
                  <a:prstClr val="black"/>
                </a:solidFill>
                <a:latin typeface="Meiryo UI"/>
                <a:ea typeface="Meiryo UI"/>
                <a:cs typeface="メイリオ" pitchFamily="50" charset="-128"/>
              </a:rPr>
              <a:t>コージェネレーション</a:t>
            </a:r>
            <a:endParaRPr lang="en-US" altLang="ja-JP" sz="1727" dirty="0">
              <a:solidFill>
                <a:prstClr val="black"/>
              </a:solidFill>
              <a:latin typeface="Meiryo UI"/>
              <a:ea typeface="Meiryo UI"/>
              <a:cs typeface="メイリオ" pitchFamily="50" charset="-128"/>
            </a:endParaRPr>
          </a:p>
          <a:p>
            <a:pPr marL="308403" indent="-308403" defTabSz="986912">
              <a:buFont typeface="Wingdings" pitchFamily="2" charset="2"/>
              <a:buChar char="ü"/>
              <a:defRPr/>
            </a:pPr>
            <a:r>
              <a:rPr lang="ja-JP" altLang="en-US" sz="1727" dirty="0">
                <a:solidFill>
                  <a:prstClr val="black"/>
                </a:solidFill>
                <a:latin typeface="Meiryo UI"/>
                <a:ea typeface="Meiryo UI"/>
                <a:cs typeface="メイリオ" pitchFamily="50" charset="-128"/>
              </a:rPr>
              <a:t>ガスエンジンヒートポンプ</a:t>
            </a:r>
            <a:endParaRPr lang="en-US" altLang="ja-JP" sz="1727" dirty="0">
              <a:solidFill>
                <a:prstClr val="black"/>
              </a:solidFill>
              <a:latin typeface="Meiryo UI"/>
              <a:ea typeface="Meiryo UI"/>
              <a:cs typeface="メイリオ" pitchFamily="50" charset="-128"/>
            </a:endParaRPr>
          </a:p>
          <a:p>
            <a:pPr marL="308403" indent="-308403" defTabSz="986912">
              <a:buFont typeface="Wingdings" pitchFamily="2" charset="2"/>
              <a:buChar char="ü"/>
              <a:defRPr/>
            </a:pPr>
            <a:r>
              <a:rPr lang="en-US" altLang="ja-JP" sz="1727" dirty="0">
                <a:solidFill>
                  <a:prstClr val="black"/>
                </a:solidFill>
                <a:latin typeface="Meiryo UI"/>
                <a:ea typeface="Meiryo UI"/>
                <a:cs typeface="メイリオ" pitchFamily="50" charset="-128"/>
              </a:rPr>
              <a:t>LED</a:t>
            </a:r>
            <a:r>
              <a:rPr lang="ja-JP" altLang="en-US" sz="1727" dirty="0">
                <a:solidFill>
                  <a:prstClr val="black"/>
                </a:solidFill>
                <a:latin typeface="Meiryo UI"/>
                <a:ea typeface="Meiryo UI"/>
                <a:cs typeface="メイリオ" pitchFamily="50" charset="-128"/>
              </a:rPr>
              <a:t>照明器具</a:t>
            </a:r>
            <a:endParaRPr lang="en-US" altLang="ja-JP" sz="1727" dirty="0">
              <a:solidFill>
                <a:prstClr val="black"/>
              </a:solidFill>
              <a:latin typeface="Meiryo UI"/>
              <a:ea typeface="Meiryo UI"/>
              <a:cs typeface="メイリオ" pitchFamily="50" charset="-128"/>
            </a:endParaRPr>
          </a:p>
          <a:p>
            <a:pPr defTabSz="986912">
              <a:defRPr/>
            </a:pPr>
            <a:r>
              <a:rPr lang="ja-JP" altLang="en-US" sz="1727" dirty="0">
                <a:solidFill>
                  <a:prstClr val="black"/>
                </a:solidFill>
                <a:latin typeface="Meiryo UI"/>
                <a:ea typeface="Meiryo UI"/>
                <a:cs typeface="メイリオ" pitchFamily="50" charset="-128"/>
              </a:rPr>
              <a:t>など</a:t>
            </a:r>
          </a:p>
        </p:txBody>
      </p:sp>
      <p:sp>
        <p:nvSpPr>
          <p:cNvPr id="15" name="テキスト ボックス 14"/>
          <p:cNvSpPr txBox="1"/>
          <p:nvPr/>
        </p:nvSpPr>
        <p:spPr>
          <a:xfrm>
            <a:off x="5542804" y="1155351"/>
            <a:ext cx="2275300" cy="391326"/>
          </a:xfrm>
          <a:prstGeom prst="rect">
            <a:avLst/>
          </a:prstGeom>
          <a:solidFill>
            <a:sysClr val="window" lastClr="FFFFFF"/>
          </a:solidFill>
        </p:spPr>
        <p:txBody>
          <a:bodyPr wrap="square" rtlCol="0">
            <a:spAutoFit/>
          </a:bodyPr>
          <a:lstStyle/>
          <a:p>
            <a:pPr defTabSz="986912" eaLnBrk="0" hangingPunct="0">
              <a:defRPr/>
            </a:pPr>
            <a:r>
              <a:rPr kumimoji="0" lang="en-US" altLang="ja-JP" sz="1943" kern="0" dirty="0">
                <a:solidFill>
                  <a:prstClr val="black"/>
                </a:solidFill>
                <a:latin typeface="Meiryo UI"/>
                <a:ea typeface="Meiryo UI"/>
                <a:cs typeface="メイリオ" pitchFamily="50" charset="-128"/>
              </a:rPr>
              <a:t>L2-Tech</a:t>
            </a:r>
            <a:r>
              <a:rPr kumimoji="0" lang="ja-JP" altLang="en-US" sz="1943" kern="0" dirty="0">
                <a:solidFill>
                  <a:prstClr val="black"/>
                </a:solidFill>
                <a:latin typeface="Meiryo UI"/>
                <a:ea typeface="Meiryo UI"/>
                <a:cs typeface="メイリオ" pitchFamily="50" charset="-128"/>
              </a:rPr>
              <a:t>認証製品</a:t>
            </a:r>
          </a:p>
        </p:txBody>
      </p:sp>
      <p:sp>
        <p:nvSpPr>
          <p:cNvPr id="16" name="角丸四角形 31"/>
          <p:cNvSpPr/>
          <p:nvPr/>
        </p:nvSpPr>
        <p:spPr>
          <a:xfrm>
            <a:off x="5397877" y="3882212"/>
            <a:ext cx="4844400" cy="915442"/>
          </a:xfrm>
          <a:prstGeom prst="roundRect">
            <a:avLst>
              <a:gd name="adj" fmla="val 10788"/>
            </a:avLst>
          </a:prstGeom>
          <a:solidFill>
            <a:sysClr val="window" lastClr="FFFFFF"/>
          </a:solidFill>
          <a:ln w="25400" cap="flat" cmpd="sng" algn="ctr">
            <a:solidFill>
              <a:srgbClr val="4F81BD"/>
            </a:solidFill>
            <a:prstDash val="solid"/>
          </a:ln>
          <a:effectLst/>
        </p:spPr>
        <p:txBody>
          <a:bodyPr anchor="ctr"/>
          <a:lstStyle/>
          <a:p>
            <a:pPr algn="ctr" defTabSz="986912">
              <a:defRPr/>
            </a:pPr>
            <a:endParaRPr kumimoji="0" lang="ja-JP" altLang="en-US" sz="1943" kern="0" dirty="0">
              <a:solidFill>
                <a:prstClr val="white"/>
              </a:solidFill>
              <a:latin typeface="Meiryo UI"/>
              <a:ea typeface="Meiryo UI"/>
              <a:cs typeface="メイリオ" pitchFamily="50" charset="-128"/>
            </a:endParaRPr>
          </a:p>
        </p:txBody>
      </p:sp>
      <p:sp>
        <p:nvSpPr>
          <p:cNvPr id="17" name="テキスト ボックス 16"/>
          <p:cNvSpPr txBox="1"/>
          <p:nvPr/>
        </p:nvSpPr>
        <p:spPr>
          <a:xfrm>
            <a:off x="5542805" y="3588539"/>
            <a:ext cx="3499086" cy="690317"/>
          </a:xfrm>
          <a:prstGeom prst="rect">
            <a:avLst/>
          </a:prstGeom>
          <a:solidFill>
            <a:sysClr val="window" lastClr="FFFFFF"/>
          </a:solidFill>
        </p:spPr>
        <p:txBody>
          <a:bodyPr wrap="square" rtlCol="0">
            <a:spAutoFit/>
          </a:bodyPr>
          <a:lstStyle/>
          <a:p>
            <a:pPr defTabSz="986912" eaLnBrk="0" hangingPunct="0">
              <a:defRPr/>
            </a:pPr>
            <a:r>
              <a:rPr kumimoji="0" lang="en-US" altLang="ja-JP" sz="1943" kern="0" dirty="0">
                <a:solidFill>
                  <a:prstClr val="black"/>
                </a:solidFill>
                <a:latin typeface="Meiryo UI"/>
                <a:ea typeface="Meiryo UI"/>
                <a:cs typeface="メイリオ" pitchFamily="50" charset="-128"/>
              </a:rPr>
              <a:t>L2-Tech</a:t>
            </a:r>
            <a:r>
              <a:rPr kumimoji="0" lang="ja-JP" altLang="en-US" sz="1943" kern="0" dirty="0">
                <a:solidFill>
                  <a:prstClr val="black"/>
                </a:solidFill>
                <a:latin typeface="Meiryo UI"/>
                <a:ea typeface="Meiryo UI"/>
                <a:cs typeface="メイリオ" pitchFamily="50" charset="-128"/>
              </a:rPr>
              <a:t>認証製品以外の</a:t>
            </a:r>
            <a:endParaRPr kumimoji="0" lang="en-US" altLang="ja-JP" sz="1943" kern="0" dirty="0">
              <a:solidFill>
                <a:prstClr val="black"/>
              </a:solidFill>
              <a:latin typeface="Meiryo UI"/>
              <a:ea typeface="Meiryo UI"/>
              <a:cs typeface="メイリオ" pitchFamily="50" charset="-128"/>
            </a:endParaRPr>
          </a:p>
          <a:p>
            <a:pPr defTabSz="986912" eaLnBrk="0" hangingPunct="0">
              <a:defRPr/>
            </a:pPr>
            <a:r>
              <a:rPr kumimoji="0" lang="en-US" altLang="ja-JP" sz="1943" kern="0" dirty="0">
                <a:solidFill>
                  <a:prstClr val="black"/>
                </a:solidFill>
                <a:latin typeface="Meiryo UI"/>
                <a:ea typeface="Meiryo UI"/>
                <a:cs typeface="メイリオ" pitchFamily="50" charset="-128"/>
              </a:rPr>
              <a:t>CO2</a:t>
            </a:r>
            <a:r>
              <a:rPr kumimoji="0" lang="ja-JP" altLang="en-US" sz="1943" kern="0" dirty="0">
                <a:solidFill>
                  <a:prstClr val="black"/>
                </a:solidFill>
                <a:latin typeface="Meiryo UI"/>
                <a:ea typeface="Meiryo UI"/>
                <a:cs typeface="メイリオ" pitchFamily="50" charset="-128"/>
              </a:rPr>
              <a:t>排出削減効果がある機器</a:t>
            </a:r>
          </a:p>
        </p:txBody>
      </p:sp>
      <p:sp>
        <p:nvSpPr>
          <p:cNvPr id="18" name="角丸四角形 39"/>
          <p:cNvSpPr/>
          <p:nvPr/>
        </p:nvSpPr>
        <p:spPr>
          <a:xfrm>
            <a:off x="1471430" y="3057354"/>
            <a:ext cx="2475295" cy="1358717"/>
          </a:xfrm>
          <a:prstGeom prst="roundRect">
            <a:avLst>
              <a:gd name="adj" fmla="val 5327"/>
            </a:avLst>
          </a:prstGeom>
          <a:solidFill>
            <a:sysClr val="window" lastClr="FFFFFF"/>
          </a:solidFill>
          <a:ln w="25400" cap="flat" cmpd="sng" algn="ctr">
            <a:solidFill>
              <a:srgbClr val="F79646"/>
            </a:solidFill>
            <a:prstDash val="solid"/>
          </a:ln>
          <a:effectLst/>
        </p:spPr>
        <p:txBody>
          <a:bodyPr rtlCol="0" anchor="ctr"/>
          <a:lstStyle/>
          <a:p>
            <a:pPr algn="ctr" defTabSz="986912" eaLnBrk="0" hangingPunct="0">
              <a:defRPr/>
            </a:pPr>
            <a:endParaRPr kumimoji="0" lang="ja-JP" altLang="en-US" sz="3454" kern="0" dirty="0">
              <a:solidFill>
                <a:prstClr val="black"/>
              </a:solidFill>
              <a:latin typeface="Meiryo UI"/>
              <a:ea typeface="Meiryo UI"/>
              <a:cs typeface="メイリオ" pitchFamily="50" charset="-128"/>
            </a:endParaRPr>
          </a:p>
        </p:txBody>
      </p:sp>
      <p:sp>
        <p:nvSpPr>
          <p:cNvPr id="19" name="テキスト ボックス 18"/>
          <p:cNvSpPr txBox="1"/>
          <p:nvPr/>
        </p:nvSpPr>
        <p:spPr>
          <a:xfrm>
            <a:off x="7033676" y="3263342"/>
            <a:ext cx="2895795" cy="291618"/>
          </a:xfrm>
          <a:prstGeom prst="rect">
            <a:avLst/>
          </a:prstGeom>
          <a:noFill/>
        </p:spPr>
        <p:txBody>
          <a:bodyPr wrap="square" rtlCol="0">
            <a:spAutoFit/>
          </a:bodyPr>
          <a:lstStyle/>
          <a:p>
            <a:pPr defTabSz="986912" eaLnBrk="0" hangingPunct="0">
              <a:defRPr/>
            </a:pPr>
            <a:r>
              <a:rPr lang="en-US" altLang="ja-JP" sz="1295" dirty="0">
                <a:solidFill>
                  <a:prstClr val="black"/>
                </a:solidFill>
                <a:latin typeface="Meiryo UI"/>
                <a:ea typeface="Meiryo UI"/>
                <a:cs typeface="メイリオ" pitchFamily="50" charset="-128"/>
              </a:rPr>
              <a:t>※</a:t>
            </a:r>
            <a:r>
              <a:rPr lang="ja-JP" altLang="en-US" sz="1295" dirty="0">
                <a:solidFill>
                  <a:prstClr val="black"/>
                </a:solidFill>
                <a:latin typeface="Meiryo UI"/>
                <a:ea typeface="Meiryo UI"/>
                <a:cs typeface="メイリオ" pitchFamily="50" charset="-128"/>
              </a:rPr>
              <a:t>上記機器を最低１つ含む必要有り</a:t>
            </a:r>
          </a:p>
        </p:txBody>
      </p:sp>
      <p:sp>
        <p:nvSpPr>
          <p:cNvPr id="20" name="テキスト ボックス 19"/>
          <p:cNvSpPr txBox="1"/>
          <p:nvPr/>
        </p:nvSpPr>
        <p:spPr>
          <a:xfrm>
            <a:off x="5443742" y="4196316"/>
            <a:ext cx="3884912" cy="623889"/>
          </a:xfrm>
          <a:prstGeom prst="rect">
            <a:avLst/>
          </a:prstGeom>
          <a:noFill/>
        </p:spPr>
        <p:txBody>
          <a:bodyPr wrap="square" rtlCol="0">
            <a:spAutoFit/>
          </a:bodyPr>
          <a:lstStyle/>
          <a:p>
            <a:pPr marL="308403" indent="-308403" defTabSz="986912" eaLnBrk="0" hangingPunct="0">
              <a:buFont typeface="Wingdings" panose="05000000000000000000" pitchFamily="2" charset="2"/>
              <a:buChar char="ü"/>
              <a:defRPr/>
            </a:pPr>
            <a:r>
              <a:rPr lang="ja-JP" altLang="en-US" sz="1727" dirty="0">
                <a:solidFill>
                  <a:prstClr val="black"/>
                </a:solidFill>
                <a:latin typeface="Meiryo UI"/>
                <a:ea typeface="Meiryo UI"/>
                <a:cs typeface="メイリオ" pitchFamily="50" charset="-128"/>
              </a:rPr>
              <a:t>同種機器への更新</a:t>
            </a:r>
            <a:endParaRPr lang="en-US" altLang="ja-JP" sz="1727" dirty="0">
              <a:solidFill>
                <a:prstClr val="black"/>
              </a:solidFill>
              <a:latin typeface="Meiryo UI"/>
              <a:ea typeface="Meiryo UI"/>
              <a:cs typeface="メイリオ" pitchFamily="50" charset="-128"/>
            </a:endParaRPr>
          </a:p>
          <a:p>
            <a:pPr marL="308403" indent="-308403" defTabSz="986912" eaLnBrk="0" hangingPunct="0">
              <a:buFont typeface="Wingdings" panose="05000000000000000000" pitchFamily="2" charset="2"/>
              <a:buChar char="ü"/>
              <a:defRPr/>
            </a:pPr>
            <a:r>
              <a:rPr lang="ja-JP" altLang="en-US" sz="1727" dirty="0">
                <a:solidFill>
                  <a:prstClr val="black"/>
                </a:solidFill>
                <a:latin typeface="Meiryo UI"/>
                <a:ea typeface="Meiryo UI"/>
                <a:cs typeface="メイリオ" pitchFamily="50" charset="-128"/>
              </a:rPr>
              <a:t>既存機能代替の別種機器への更新</a:t>
            </a:r>
          </a:p>
        </p:txBody>
      </p:sp>
      <p:sp>
        <p:nvSpPr>
          <p:cNvPr id="21" name="右矢印 20"/>
          <p:cNvSpPr/>
          <p:nvPr/>
        </p:nvSpPr>
        <p:spPr>
          <a:xfrm rot="10800000">
            <a:off x="4024665" y="3145474"/>
            <a:ext cx="1222395" cy="473528"/>
          </a:xfrm>
          <a:prstGeom prst="rightArrow">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38100" cap="flat" cmpd="sng" algn="ctr">
            <a:solidFill>
              <a:srgbClr val="FF0000"/>
            </a:solidFill>
            <a:prstDash val="solid"/>
          </a:ln>
          <a:effectLst/>
        </p:spPr>
        <p:txBody>
          <a:bodyPr rtlCol="0" anchor="ctr"/>
          <a:lstStyle/>
          <a:p>
            <a:pPr algn="ctr" defTabSz="986912" eaLnBrk="0" hangingPunct="0">
              <a:defRPr/>
            </a:pPr>
            <a:endParaRPr kumimoji="0" lang="ja-JP" altLang="en-US" sz="3454" kern="0">
              <a:solidFill>
                <a:prstClr val="black"/>
              </a:solidFill>
              <a:latin typeface="Meiryo UI"/>
              <a:ea typeface="Meiryo UI"/>
              <a:cs typeface="メイリオ" pitchFamily="50" charset="-128"/>
            </a:endParaRPr>
          </a:p>
        </p:txBody>
      </p:sp>
      <p:sp>
        <p:nvSpPr>
          <p:cNvPr id="22" name="テキスト ボックス 21"/>
          <p:cNvSpPr txBox="1"/>
          <p:nvPr/>
        </p:nvSpPr>
        <p:spPr>
          <a:xfrm>
            <a:off x="1545461" y="3624392"/>
            <a:ext cx="2500328" cy="789832"/>
          </a:xfrm>
          <a:prstGeom prst="rect">
            <a:avLst/>
          </a:prstGeom>
          <a:noFill/>
        </p:spPr>
        <p:txBody>
          <a:bodyPr wrap="square" rtlCol="0">
            <a:spAutoFit/>
          </a:bodyPr>
          <a:lstStyle/>
          <a:p>
            <a:pPr defTabSz="986912" eaLnBrk="0" hangingPunct="0">
              <a:defRPr/>
            </a:pPr>
            <a:r>
              <a:rPr lang="ja-JP" altLang="en-US" sz="1511" dirty="0">
                <a:solidFill>
                  <a:prstClr val="black"/>
                </a:solidFill>
                <a:latin typeface="Meiryo UI"/>
                <a:ea typeface="Meiryo UI"/>
                <a:cs typeface="メイリオ" pitchFamily="50" charset="-128"/>
              </a:rPr>
              <a:t>（理由）設備の老朽化</a:t>
            </a:r>
            <a:endParaRPr lang="en-US" altLang="ja-JP" sz="1511" dirty="0">
              <a:solidFill>
                <a:prstClr val="black"/>
              </a:solidFill>
              <a:latin typeface="Meiryo UI"/>
              <a:ea typeface="Meiryo UI"/>
              <a:cs typeface="メイリオ" pitchFamily="50" charset="-128"/>
            </a:endParaRPr>
          </a:p>
          <a:p>
            <a:pPr defTabSz="986912" eaLnBrk="0" hangingPunct="0">
              <a:defRPr/>
            </a:pPr>
            <a:r>
              <a:rPr lang="ja-JP" altLang="en-US" sz="1511" dirty="0">
                <a:solidFill>
                  <a:prstClr val="black"/>
                </a:solidFill>
                <a:latin typeface="Meiryo UI"/>
                <a:ea typeface="Meiryo UI"/>
                <a:cs typeface="メイリオ" pitchFamily="50" charset="-128"/>
              </a:rPr>
              <a:t>　　　　設備の効率改善</a:t>
            </a:r>
            <a:endParaRPr lang="en-US" altLang="ja-JP" sz="1511" dirty="0">
              <a:solidFill>
                <a:prstClr val="black"/>
              </a:solidFill>
              <a:latin typeface="Meiryo UI"/>
              <a:ea typeface="Meiryo UI"/>
              <a:cs typeface="メイリオ" pitchFamily="50" charset="-128"/>
            </a:endParaRPr>
          </a:p>
          <a:p>
            <a:pPr defTabSz="986912" eaLnBrk="0" hangingPunct="0">
              <a:defRPr/>
            </a:pPr>
            <a:r>
              <a:rPr lang="ja-JP" altLang="en-US" sz="1511" dirty="0">
                <a:solidFill>
                  <a:prstClr val="black"/>
                </a:solidFill>
                <a:latin typeface="Meiryo UI"/>
                <a:ea typeface="Meiryo UI"/>
                <a:cs typeface="メイリオ" pitchFamily="50" charset="-128"/>
              </a:rPr>
              <a:t>　　　　　　　　　</a:t>
            </a:r>
            <a:r>
              <a:rPr lang="en-US" altLang="ja-JP" sz="1511" dirty="0" err="1">
                <a:solidFill>
                  <a:prstClr val="black"/>
                </a:solidFill>
                <a:latin typeface="Meiryo UI"/>
                <a:ea typeface="Meiryo UI"/>
                <a:cs typeface="メイリオ" pitchFamily="50" charset="-128"/>
              </a:rPr>
              <a:t>etc</a:t>
            </a:r>
            <a:r>
              <a:rPr lang="en-US" altLang="ja-JP" sz="1511" dirty="0">
                <a:solidFill>
                  <a:prstClr val="black"/>
                </a:solidFill>
                <a:latin typeface="Meiryo UI"/>
                <a:ea typeface="Meiryo UI"/>
                <a:cs typeface="メイリオ" pitchFamily="50" charset="-128"/>
              </a:rPr>
              <a:t>…</a:t>
            </a:r>
          </a:p>
        </p:txBody>
      </p:sp>
      <p:sp>
        <p:nvSpPr>
          <p:cNvPr id="23" name="テキスト ボックス 22"/>
          <p:cNvSpPr txBox="1"/>
          <p:nvPr/>
        </p:nvSpPr>
        <p:spPr>
          <a:xfrm>
            <a:off x="1526613" y="3303671"/>
            <a:ext cx="1879041" cy="391326"/>
          </a:xfrm>
          <a:prstGeom prst="rect">
            <a:avLst/>
          </a:prstGeom>
          <a:noFill/>
        </p:spPr>
        <p:txBody>
          <a:bodyPr wrap="none" rtlCol="0">
            <a:spAutoFit/>
          </a:bodyPr>
          <a:lstStyle/>
          <a:p>
            <a:pPr defTabSz="986912" eaLnBrk="0" hangingPunct="0">
              <a:defRPr/>
            </a:pPr>
            <a:r>
              <a:rPr lang="ja-JP" altLang="en-US" sz="1943" dirty="0">
                <a:solidFill>
                  <a:prstClr val="black"/>
                </a:solidFill>
                <a:latin typeface="Meiryo UI"/>
                <a:ea typeface="Meiryo UI"/>
                <a:cs typeface="メイリオ" pitchFamily="50" charset="-128"/>
              </a:rPr>
              <a:t>既存設備の更新</a:t>
            </a:r>
          </a:p>
        </p:txBody>
      </p:sp>
      <p:sp>
        <p:nvSpPr>
          <p:cNvPr id="24" name="右矢印 40"/>
          <p:cNvSpPr/>
          <p:nvPr/>
        </p:nvSpPr>
        <p:spPr>
          <a:xfrm rot="10800000">
            <a:off x="4024665" y="4014998"/>
            <a:ext cx="1222395" cy="473528"/>
          </a:xfrm>
          <a:prstGeom prst="rightArrow">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38100" cap="flat" cmpd="sng" algn="ctr">
            <a:solidFill>
              <a:srgbClr val="4F81BD">
                <a:shade val="95000"/>
                <a:satMod val="105000"/>
              </a:srgbClr>
            </a:solidFill>
            <a:prstDash val="solid"/>
          </a:ln>
          <a:effectLst/>
        </p:spPr>
        <p:txBody>
          <a:bodyPr rtlCol="0" anchor="ctr"/>
          <a:lstStyle/>
          <a:p>
            <a:pPr algn="ctr" defTabSz="986912" eaLnBrk="0" hangingPunct="0">
              <a:defRPr/>
            </a:pPr>
            <a:endParaRPr kumimoji="0" lang="ja-JP" altLang="en-US" sz="3454" kern="0">
              <a:solidFill>
                <a:prstClr val="black"/>
              </a:solidFill>
              <a:latin typeface="Meiryo UI"/>
              <a:ea typeface="Meiryo UI"/>
              <a:cs typeface="メイリオ" pitchFamily="50" charset="-128"/>
            </a:endParaRPr>
          </a:p>
        </p:txBody>
      </p:sp>
      <p:sp>
        <p:nvSpPr>
          <p:cNvPr id="25" name="テキスト ボックス 24"/>
          <p:cNvSpPr txBox="1"/>
          <p:nvPr/>
        </p:nvSpPr>
        <p:spPr>
          <a:xfrm>
            <a:off x="4621967" y="2730896"/>
            <a:ext cx="572593" cy="557332"/>
          </a:xfrm>
          <a:prstGeom prst="rect">
            <a:avLst/>
          </a:prstGeom>
          <a:noFill/>
        </p:spPr>
        <p:txBody>
          <a:bodyPr wrap="none" rtlCol="0">
            <a:spAutoFit/>
          </a:bodyPr>
          <a:lstStyle/>
          <a:p>
            <a:pPr defTabSz="986912" eaLnBrk="0" hangingPunct="0">
              <a:defRPr/>
            </a:pPr>
            <a:r>
              <a:rPr lang="ja-JP" altLang="en-US" sz="1511" dirty="0">
                <a:solidFill>
                  <a:prstClr val="black"/>
                </a:solidFill>
                <a:latin typeface="Meiryo UI"/>
                <a:ea typeface="Meiryo UI"/>
                <a:cs typeface="メイリオ" pitchFamily="50" charset="-128"/>
              </a:rPr>
              <a:t>補助</a:t>
            </a:r>
            <a:endParaRPr lang="en-US" altLang="ja-JP" sz="1511" dirty="0">
              <a:solidFill>
                <a:prstClr val="black"/>
              </a:solidFill>
              <a:latin typeface="Meiryo UI"/>
              <a:ea typeface="Meiryo UI"/>
              <a:cs typeface="メイリオ" pitchFamily="50" charset="-128"/>
            </a:endParaRPr>
          </a:p>
          <a:p>
            <a:pPr defTabSz="986912" eaLnBrk="0" hangingPunct="0">
              <a:defRPr/>
            </a:pPr>
            <a:r>
              <a:rPr lang="ja-JP" altLang="en-US" sz="1511" dirty="0">
                <a:solidFill>
                  <a:prstClr val="black"/>
                </a:solidFill>
                <a:latin typeface="Meiryo UI"/>
                <a:ea typeface="Meiryo UI"/>
                <a:cs typeface="メイリオ" pitchFamily="50" charset="-128"/>
              </a:rPr>
              <a:t>対象</a:t>
            </a:r>
          </a:p>
        </p:txBody>
      </p:sp>
      <p:sp>
        <p:nvSpPr>
          <p:cNvPr id="26" name="テキスト ボックス 25"/>
          <p:cNvSpPr txBox="1"/>
          <p:nvPr/>
        </p:nvSpPr>
        <p:spPr>
          <a:xfrm>
            <a:off x="4647758" y="3594233"/>
            <a:ext cx="572593" cy="557332"/>
          </a:xfrm>
          <a:prstGeom prst="rect">
            <a:avLst/>
          </a:prstGeom>
          <a:noFill/>
        </p:spPr>
        <p:txBody>
          <a:bodyPr wrap="none" rtlCol="0">
            <a:spAutoFit/>
          </a:bodyPr>
          <a:lstStyle/>
          <a:p>
            <a:pPr defTabSz="986912" eaLnBrk="0" hangingPunct="0">
              <a:defRPr/>
            </a:pPr>
            <a:r>
              <a:rPr lang="ja-JP" altLang="en-US" sz="1511" dirty="0">
                <a:solidFill>
                  <a:prstClr val="black"/>
                </a:solidFill>
                <a:latin typeface="Meiryo UI"/>
                <a:ea typeface="Meiryo UI"/>
                <a:cs typeface="メイリオ" pitchFamily="50" charset="-128"/>
              </a:rPr>
              <a:t>補助</a:t>
            </a:r>
            <a:endParaRPr lang="en-US" altLang="ja-JP" sz="1511" dirty="0">
              <a:solidFill>
                <a:prstClr val="black"/>
              </a:solidFill>
              <a:latin typeface="Meiryo UI"/>
              <a:ea typeface="Meiryo UI"/>
              <a:cs typeface="メイリオ" pitchFamily="50" charset="-128"/>
            </a:endParaRPr>
          </a:p>
          <a:p>
            <a:pPr defTabSz="986912" eaLnBrk="0" hangingPunct="0">
              <a:defRPr/>
            </a:pPr>
            <a:r>
              <a:rPr lang="ja-JP" altLang="en-US" sz="1511" dirty="0">
                <a:solidFill>
                  <a:prstClr val="black"/>
                </a:solidFill>
                <a:latin typeface="Meiryo UI"/>
                <a:ea typeface="Meiryo UI"/>
                <a:cs typeface="メイリオ" pitchFamily="50" charset="-128"/>
              </a:rPr>
              <a:t>対象</a:t>
            </a:r>
          </a:p>
        </p:txBody>
      </p:sp>
      <p:sp>
        <p:nvSpPr>
          <p:cNvPr id="27" name="テキスト ボックス 26"/>
          <p:cNvSpPr txBox="1"/>
          <p:nvPr/>
        </p:nvSpPr>
        <p:spPr>
          <a:xfrm>
            <a:off x="1497324" y="2902502"/>
            <a:ext cx="2361961" cy="324833"/>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defTabSz="986912" eaLnBrk="0" hangingPunct="0">
              <a:defRPr/>
            </a:pPr>
            <a:r>
              <a:rPr kumimoji="0" lang="ja-JP" altLang="en-US" sz="1511" kern="0" dirty="0">
                <a:solidFill>
                  <a:prstClr val="black"/>
                </a:solidFill>
                <a:latin typeface="Meiryo UI"/>
                <a:ea typeface="Meiryo UI"/>
                <a:cs typeface="メイリオ" pitchFamily="50" charset="-128"/>
              </a:rPr>
              <a:t>先進対策による</a:t>
            </a:r>
            <a:r>
              <a:rPr kumimoji="0" lang="en-US" altLang="ja-JP" sz="1511" kern="0" dirty="0">
                <a:solidFill>
                  <a:prstClr val="black"/>
                </a:solidFill>
                <a:latin typeface="Meiryo UI"/>
                <a:ea typeface="Meiryo UI"/>
                <a:cs typeface="メイリオ" pitchFamily="50" charset="-128"/>
              </a:rPr>
              <a:t>CO2</a:t>
            </a:r>
            <a:r>
              <a:rPr kumimoji="0" lang="ja-JP" altLang="en-US" sz="1511" kern="0" dirty="0">
                <a:solidFill>
                  <a:prstClr val="black"/>
                </a:solidFill>
                <a:latin typeface="Meiryo UI"/>
                <a:ea typeface="Meiryo UI"/>
                <a:cs typeface="メイリオ" pitchFamily="50" charset="-128"/>
              </a:rPr>
              <a:t>削減</a:t>
            </a:r>
          </a:p>
        </p:txBody>
      </p:sp>
      <p:sp>
        <p:nvSpPr>
          <p:cNvPr id="28" name="角丸四角形 45"/>
          <p:cNvSpPr/>
          <p:nvPr/>
        </p:nvSpPr>
        <p:spPr>
          <a:xfrm>
            <a:off x="5397877" y="5150560"/>
            <a:ext cx="4844400" cy="884723"/>
          </a:xfrm>
          <a:prstGeom prst="roundRect">
            <a:avLst>
              <a:gd name="adj" fmla="val 9239"/>
            </a:avLst>
          </a:prstGeom>
          <a:solidFill>
            <a:sysClr val="window" lastClr="FFFFFF"/>
          </a:solidFill>
          <a:ln w="25400" cap="flat" cmpd="sng" algn="ctr">
            <a:solidFill>
              <a:sysClr val="windowText" lastClr="000000"/>
            </a:solidFill>
            <a:prstDash val="solid"/>
          </a:ln>
          <a:effectLst/>
        </p:spPr>
        <p:txBody>
          <a:bodyPr anchor="ctr"/>
          <a:lstStyle/>
          <a:p>
            <a:pPr algn="ctr" defTabSz="986912">
              <a:defRPr/>
            </a:pPr>
            <a:endParaRPr kumimoji="0" lang="ja-JP" altLang="en-US" sz="1943" kern="0" dirty="0">
              <a:solidFill>
                <a:prstClr val="white"/>
              </a:solidFill>
              <a:latin typeface="Meiryo UI"/>
              <a:ea typeface="Meiryo UI"/>
              <a:cs typeface="メイリオ" pitchFamily="50" charset="-128"/>
            </a:endParaRPr>
          </a:p>
        </p:txBody>
      </p:sp>
      <p:sp>
        <p:nvSpPr>
          <p:cNvPr id="29" name="テキスト ボックス 28"/>
          <p:cNvSpPr txBox="1"/>
          <p:nvPr/>
        </p:nvSpPr>
        <p:spPr>
          <a:xfrm>
            <a:off x="5558934" y="4850836"/>
            <a:ext cx="3362101" cy="690317"/>
          </a:xfrm>
          <a:prstGeom prst="rect">
            <a:avLst/>
          </a:prstGeom>
          <a:solidFill>
            <a:sysClr val="window" lastClr="FFFFFF"/>
          </a:solidFill>
        </p:spPr>
        <p:txBody>
          <a:bodyPr wrap="square" rtlCol="0">
            <a:spAutoFit/>
          </a:bodyPr>
          <a:lstStyle/>
          <a:p>
            <a:pPr defTabSz="986912" eaLnBrk="0" hangingPunct="0">
              <a:defRPr/>
            </a:pPr>
            <a:r>
              <a:rPr kumimoji="0" lang="ja-JP" altLang="en-US" sz="1943" kern="0" dirty="0">
                <a:solidFill>
                  <a:prstClr val="black"/>
                </a:solidFill>
                <a:latin typeface="Meiryo UI"/>
                <a:ea typeface="Meiryo UI"/>
                <a:cs typeface="メイリオ" pitchFamily="50" charset="-128"/>
              </a:rPr>
              <a:t>環境省指定機器以外の</a:t>
            </a:r>
            <a:endParaRPr kumimoji="0" lang="en-US" altLang="ja-JP" sz="1943" kern="0" dirty="0">
              <a:solidFill>
                <a:prstClr val="black"/>
              </a:solidFill>
              <a:latin typeface="Meiryo UI"/>
              <a:ea typeface="Meiryo UI"/>
              <a:cs typeface="メイリオ" pitchFamily="50" charset="-128"/>
            </a:endParaRPr>
          </a:p>
          <a:p>
            <a:pPr defTabSz="986912" eaLnBrk="0" hangingPunct="0">
              <a:defRPr/>
            </a:pPr>
            <a:r>
              <a:rPr kumimoji="0" lang="en-US" altLang="ja-JP" sz="1943" kern="0" dirty="0">
                <a:solidFill>
                  <a:prstClr val="black"/>
                </a:solidFill>
                <a:latin typeface="Meiryo UI"/>
                <a:ea typeface="Meiryo UI"/>
                <a:cs typeface="メイリオ" pitchFamily="50" charset="-128"/>
              </a:rPr>
              <a:t>CO2</a:t>
            </a:r>
            <a:r>
              <a:rPr kumimoji="0" lang="ja-JP" altLang="en-US" sz="1943" kern="0" dirty="0">
                <a:solidFill>
                  <a:prstClr val="black"/>
                </a:solidFill>
                <a:latin typeface="Meiryo UI"/>
                <a:ea typeface="Meiryo UI"/>
                <a:cs typeface="メイリオ" pitchFamily="50" charset="-128"/>
              </a:rPr>
              <a:t>排出削減効果がある機器</a:t>
            </a:r>
          </a:p>
        </p:txBody>
      </p:sp>
      <p:sp>
        <p:nvSpPr>
          <p:cNvPr id="30" name="テキスト ボックス 29"/>
          <p:cNvSpPr txBox="1"/>
          <p:nvPr/>
        </p:nvSpPr>
        <p:spPr>
          <a:xfrm>
            <a:off x="5558934" y="5446842"/>
            <a:ext cx="4333873" cy="623889"/>
          </a:xfrm>
          <a:prstGeom prst="rect">
            <a:avLst/>
          </a:prstGeom>
          <a:noFill/>
        </p:spPr>
        <p:txBody>
          <a:bodyPr wrap="square" rtlCol="0">
            <a:spAutoFit/>
          </a:bodyPr>
          <a:lstStyle/>
          <a:p>
            <a:pPr marL="308403" indent="-308403" defTabSz="986912" eaLnBrk="0" hangingPunct="0">
              <a:buFont typeface="Wingdings" panose="05000000000000000000" pitchFamily="2" charset="2"/>
              <a:buChar char="ü"/>
              <a:defRPr/>
            </a:pPr>
            <a:r>
              <a:rPr lang="ja-JP" altLang="en-US" sz="1727" dirty="0">
                <a:solidFill>
                  <a:prstClr val="black"/>
                </a:solidFill>
                <a:latin typeface="Meiryo UI"/>
                <a:ea typeface="Meiryo UI"/>
                <a:cs typeface="メイリオ" pitchFamily="50" charset="-128"/>
              </a:rPr>
              <a:t>機器の新規導入</a:t>
            </a:r>
            <a:endParaRPr lang="en-US" altLang="ja-JP" sz="1727" dirty="0">
              <a:solidFill>
                <a:prstClr val="black"/>
              </a:solidFill>
              <a:latin typeface="Meiryo UI"/>
              <a:ea typeface="Meiryo UI"/>
              <a:cs typeface="メイリオ" pitchFamily="50" charset="-128"/>
            </a:endParaRPr>
          </a:p>
          <a:p>
            <a:pPr marL="308403" indent="-308403" defTabSz="986912" eaLnBrk="0" hangingPunct="0">
              <a:buFont typeface="Wingdings" panose="05000000000000000000" pitchFamily="2" charset="2"/>
              <a:buChar char="ü"/>
              <a:defRPr/>
            </a:pPr>
            <a:r>
              <a:rPr lang="ja-JP" altLang="en-US" sz="1727" dirty="0">
                <a:solidFill>
                  <a:prstClr val="black"/>
                </a:solidFill>
                <a:latin typeface="Meiryo UI"/>
                <a:ea typeface="Meiryo UI"/>
                <a:cs typeface="メイリオ" pitchFamily="50" charset="-128"/>
              </a:rPr>
              <a:t>既存機能代替でない別種機器への更新</a:t>
            </a:r>
          </a:p>
        </p:txBody>
      </p:sp>
      <p:sp>
        <p:nvSpPr>
          <p:cNvPr id="31" name="角丸四角形 47"/>
          <p:cNvSpPr/>
          <p:nvPr/>
        </p:nvSpPr>
        <p:spPr>
          <a:xfrm>
            <a:off x="1485762" y="4690361"/>
            <a:ext cx="2682003" cy="1457680"/>
          </a:xfrm>
          <a:prstGeom prst="roundRect">
            <a:avLst>
              <a:gd name="adj" fmla="val 7300"/>
            </a:avLst>
          </a:prstGeom>
          <a:solidFill>
            <a:sysClr val="window" lastClr="FFFFFF"/>
          </a:solidFill>
          <a:ln w="25400" cap="flat" cmpd="sng" algn="ctr">
            <a:solidFill>
              <a:srgbClr val="4BACC6"/>
            </a:solidFill>
            <a:prstDash val="solid"/>
          </a:ln>
          <a:effectLst/>
        </p:spPr>
        <p:txBody>
          <a:bodyPr rtlCol="0" anchor="ctr"/>
          <a:lstStyle/>
          <a:p>
            <a:pPr algn="ctr" defTabSz="986912" eaLnBrk="0" hangingPunct="0">
              <a:defRPr/>
            </a:pPr>
            <a:endParaRPr kumimoji="0" lang="ja-JP" altLang="en-US" sz="3454" kern="0" dirty="0">
              <a:solidFill>
                <a:prstClr val="black"/>
              </a:solidFill>
              <a:latin typeface="Meiryo UI"/>
              <a:ea typeface="Meiryo UI"/>
              <a:cs typeface="メイリオ" pitchFamily="50" charset="-128"/>
            </a:endParaRPr>
          </a:p>
        </p:txBody>
      </p:sp>
      <p:sp>
        <p:nvSpPr>
          <p:cNvPr id="32" name="テキスト ボックス 31"/>
          <p:cNvSpPr txBox="1"/>
          <p:nvPr/>
        </p:nvSpPr>
        <p:spPr>
          <a:xfrm>
            <a:off x="1522282" y="4542061"/>
            <a:ext cx="2337003" cy="324833"/>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defTabSz="986912" eaLnBrk="0" hangingPunct="0">
              <a:defRPr/>
            </a:pPr>
            <a:r>
              <a:rPr kumimoji="0" lang="ja-JP" altLang="en-US" sz="1511" kern="0" dirty="0">
                <a:solidFill>
                  <a:prstClr val="black"/>
                </a:solidFill>
                <a:latin typeface="Meiryo UI"/>
                <a:ea typeface="Meiryo UI"/>
                <a:cs typeface="メイリオ" pitchFamily="50" charset="-128"/>
              </a:rPr>
              <a:t>運用改善による</a:t>
            </a:r>
            <a:r>
              <a:rPr kumimoji="0" lang="en-US" altLang="ja-JP" sz="1511" kern="0" dirty="0">
                <a:solidFill>
                  <a:prstClr val="black"/>
                </a:solidFill>
                <a:latin typeface="Meiryo UI"/>
                <a:ea typeface="Meiryo UI"/>
                <a:cs typeface="メイリオ" pitchFamily="50" charset="-128"/>
              </a:rPr>
              <a:t>CO2</a:t>
            </a:r>
            <a:r>
              <a:rPr kumimoji="0" lang="ja-JP" altLang="en-US" sz="1511" kern="0" dirty="0">
                <a:solidFill>
                  <a:prstClr val="black"/>
                </a:solidFill>
                <a:latin typeface="Meiryo UI"/>
                <a:ea typeface="Meiryo UI"/>
                <a:cs typeface="メイリオ" pitchFamily="50" charset="-128"/>
              </a:rPr>
              <a:t>削減</a:t>
            </a:r>
          </a:p>
        </p:txBody>
      </p:sp>
      <p:sp>
        <p:nvSpPr>
          <p:cNvPr id="33" name="テキスト ボックス 32"/>
          <p:cNvSpPr txBox="1"/>
          <p:nvPr/>
        </p:nvSpPr>
        <p:spPr>
          <a:xfrm>
            <a:off x="1537618" y="4985370"/>
            <a:ext cx="2557643" cy="1155445"/>
          </a:xfrm>
          <a:prstGeom prst="rect">
            <a:avLst/>
          </a:prstGeom>
          <a:noFill/>
        </p:spPr>
        <p:txBody>
          <a:bodyPr wrap="square" rtlCol="0">
            <a:spAutoFit/>
          </a:bodyPr>
          <a:lstStyle/>
          <a:p>
            <a:pPr marL="308403" indent="-308403" defTabSz="986912" eaLnBrk="0" hangingPunct="0">
              <a:buFont typeface="Wingdings" panose="05000000000000000000" pitchFamily="2" charset="2"/>
              <a:buChar char="ü"/>
              <a:defRPr/>
            </a:pPr>
            <a:r>
              <a:rPr lang="ja-JP" altLang="en-US" sz="1727" dirty="0">
                <a:solidFill>
                  <a:prstClr val="black"/>
                </a:solidFill>
                <a:latin typeface="Meiryo UI"/>
                <a:ea typeface="Meiryo UI"/>
                <a:cs typeface="メイリオ" pitchFamily="50" charset="-128"/>
              </a:rPr>
              <a:t>見える化機器の活用</a:t>
            </a:r>
            <a:endParaRPr lang="en-US" altLang="ja-JP" sz="1727" dirty="0">
              <a:solidFill>
                <a:prstClr val="black"/>
              </a:solidFill>
              <a:latin typeface="Meiryo UI"/>
              <a:ea typeface="Meiryo UI"/>
              <a:cs typeface="メイリオ" pitchFamily="50" charset="-128"/>
            </a:endParaRPr>
          </a:p>
          <a:p>
            <a:pPr marL="308403" indent="-308403" defTabSz="986912" eaLnBrk="0" hangingPunct="0">
              <a:buFont typeface="Wingdings" panose="05000000000000000000" pitchFamily="2" charset="2"/>
              <a:buChar char="ü"/>
              <a:defRPr/>
            </a:pPr>
            <a:r>
              <a:rPr lang="ja-JP" altLang="en-US" sz="1727" dirty="0">
                <a:solidFill>
                  <a:prstClr val="black"/>
                </a:solidFill>
                <a:latin typeface="Meiryo UI"/>
                <a:ea typeface="Meiryo UI"/>
                <a:cs typeface="メイリオ" pitchFamily="50" charset="-128"/>
              </a:rPr>
              <a:t>消耗品交換</a:t>
            </a:r>
            <a:endParaRPr lang="en-US" altLang="ja-JP" sz="1727" dirty="0">
              <a:solidFill>
                <a:prstClr val="black"/>
              </a:solidFill>
              <a:latin typeface="Meiryo UI"/>
              <a:ea typeface="Meiryo UI"/>
              <a:cs typeface="メイリオ" pitchFamily="50" charset="-128"/>
            </a:endParaRPr>
          </a:p>
          <a:p>
            <a:pPr marL="308403" indent="-308403" defTabSz="986912" eaLnBrk="0" hangingPunct="0">
              <a:buFont typeface="Wingdings" panose="05000000000000000000" pitchFamily="2" charset="2"/>
              <a:buChar char="ü"/>
              <a:defRPr/>
            </a:pPr>
            <a:r>
              <a:rPr lang="ja-JP" altLang="en-US" sz="1727" dirty="0">
                <a:solidFill>
                  <a:prstClr val="black"/>
                </a:solidFill>
                <a:latin typeface="Meiryo UI"/>
                <a:ea typeface="Meiryo UI"/>
                <a:cs typeface="メイリオ" pitchFamily="50" charset="-128"/>
              </a:rPr>
              <a:t>従業員の意識向上</a:t>
            </a:r>
            <a:endParaRPr lang="en-US" altLang="ja-JP" sz="1727" dirty="0">
              <a:solidFill>
                <a:prstClr val="black"/>
              </a:solidFill>
              <a:latin typeface="Meiryo UI"/>
              <a:ea typeface="Meiryo UI"/>
              <a:cs typeface="メイリオ" pitchFamily="50" charset="-128"/>
            </a:endParaRPr>
          </a:p>
          <a:p>
            <a:pPr defTabSz="986912" eaLnBrk="0" hangingPunct="0">
              <a:defRPr/>
            </a:pPr>
            <a:r>
              <a:rPr lang="en-US" altLang="ja-JP" sz="1727" dirty="0">
                <a:solidFill>
                  <a:prstClr val="black"/>
                </a:solidFill>
                <a:latin typeface="Meiryo UI"/>
                <a:ea typeface="Meiryo UI"/>
                <a:cs typeface="メイリオ" pitchFamily="50" charset="-128"/>
              </a:rPr>
              <a:t>                        </a:t>
            </a:r>
            <a:r>
              <a:rPr lang="en-US" altLang="ja-JP" sz="1727" dirty="0" err="1">
                <a:solidFill>
                  <a:prstClr val="black"/>
                </a:solidFill>
                <a:latin typeface="Meiryo UI"/>
                <a:ea typeface="Meiryo UI"/>
                <a:cs typeface="メイリオ" pitchFamily="50" charset="-128"/>
              </a:rPr>
              <a:t>etc</a:t>
            </a:r>
            <a:r>
              <a:rPr lang="en-US" altLang="ja-JP" sz="1727" dirty="0">
                <a:solidFill>
                  <a:prstClr val="black"/>
                </a:solidFill>
                <a:latin typeface="Meiryo UI"/>
                <a:ea typeface="Meiryo UI"/>
                <a:cs typeface="メイリオ" pitchFamily="50" charset="-128"/>
              </a:rPr>
              <a:t>…</a:t>
            </a:r>
          </a:p>
        </p:txBody>
      </p:sp>
      <p:sp>
        <p:nvSpPr>
          <p:cNvPr id="34" name="テキスト ボックス 33"/>
          <p:cNvSpPr txBox="1"/>
          <p:nvPr/>
        </p:nvSpPr>
        <p:spPr>
          <a:xfrm>
            <a:off x="527255" y="6748513"/>
            <a:ext cx="9715022" cy="623889"/>
          </a:xfrm>
          <a:prstGeom prst="rect">
            <a:avLst/>
          </a:prstGeom>
          <a:noFill/>
          <a:ln w="25400" cap="flat" cmpd="sng" algn="ctr">
            <a:solidFill>
              <a:srgbClr val="9BBB59"/>
            </a:solidFill>
            <a:prstDash val="solid"/>
          </a:ln>
          <a:effectLst/>
        </p:spPr>
        <p:txBody>
          <a:bodyPr wrap="square" rtlCol="0">
            <a:spAutoFit/>
          </a:bodyPr>
          <a:lstStyle/>
          <a:p>
            <a:pPr defTabSz="986912" eaLnBrk="0" hangingPunct="0">
              <a:defRPr/>
            </a:pPr>
            <a:r>
              <a:rPr kumimoji="0" lang="ja-JP" altLang="en-US" sz="1727" b="1" u="sng" kern="0" dirty="0">
                <a:solidFill>
                  <a:prstClr val="black"/>
                </a:solidFill>
                <a:latin typeface="Meiryo UI"/>
                <a:ea typeface="Meiryo UI"/>
                <a:cs typeface="メイリオ" pitchFamily="50" charset="-128"/>
              </a:rPr>
              <a:t>先進対策と運用改善により</a:t>
            </a:r>
            <a:endParaRPr kumimoji="0" lang="en-US" altLang="ja-JP" sz="1727" b="1" u="sng" kern="0" dirty="0">
              <a:solidFill>
                <a:prstClr val="black"/>
              </a:solidFill>
              <a:latin typeface="Meiryo UI"/>
              <a:ea typeface="Meiryo UI"/>
              <a:cs typeface="メイリオ" pitchFamily="50" charset="-128"/>
            </a:endParaRPr>
          </a:p>
          <a:p>
            <a:pPr defTabSz="986912" eaLnBrk="0" hangingPunct="0">
              <a:defRPr/>
            </a:pPr>
            <a:r>
              <a:rPr kumimoji="0" lang="ja-JP" altLang="en-US" sz="1727" b="1" u="sng" kern="0" dirty="0">
                <a:solidFill>
                  <a:srgbClr val="000000"/>
                </a:solidFill>
                <a:latin typeface="Meiryo UI"/>
                <a:ea typeface="Meiryo UI"/>
                <a:cs typeface="メイリオ" pitchFamily="50" charset="-128"/>
              </a:rPr>
              <a:t>既存事業場における削減ポテンシャルを十分に活用し、ＣＯ２排出量大幅削減を実現する。</a:t>
            </a:r>
          </a:p>
        </p:txBody>
      </p:sp>
      <p:sp>
        <p:nvSpPr>
          <p:cNvPr id="35" name="右矢印 51"/>
          <p:cNvSpPr/>
          <p:nvPr/>
        </p:nvSpPr>
        <p:spPr>
          <a:xfrm rot="10800000">
            <a:off x="4930050" y="5776749"/>
            <a:ext cx="394657" cy="579682"/>
          </a:xfrm>
          <a:prstGeom prst="rightArrow">
            <a:avLst>
              <a:gd name="adj1" fmla="val 63840"/>
              <a:gd name="adj2" fmla="val 57286"/>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38100"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defTabSz="986912" eaLnBrk="0" hangingPunct="0">
              <a:defRPr/>
            </a:pPr>
            <a:endParaRPr kumimoji="0" lang="ja-JP" altLang="en-US" sz="3454" kern="0">
              <a:solidFill>
                <a:prstClr val="black"/>
              </a:solidFill>
              <a:latin typeface="Meiryo UI"/>
              <a:ea typeface="Meiryo UI"/>
              <a:cs typeface="メイリオ" pitchFamily="50" charset="-128"/>
            </a:endParaRPr>
          </a:p>
        </p:txBody>
      </p:sp>
      <p:sp>
        <p:nvSpPr>
          <p:cNvPr id="36" name="乗算記号 35"/>
          <p:cNvSpPr/>
          <p:nvPr/>
        </p:nvSpPr>
        <p:spPr>
          <a:xfrm>
            <a:off x="4674299" y="5577097"/>
            <a:ext cx="287184" cy="978971"/>
          </a:xfrm>
          <a:prstGeom prst="mathMultiply">
            <a:avLst/>
          </a:prstGeom>
          <a:solidFill>
            <a:sysClr val="windowText" lastClr="000000"/>
          </a:solidFill>
          <a:ln w="38100" cap="flat" cmpd="sng" algn="ctr">
            <a:noFill/>
            <a:prstDash val="solid"/>
          </a:ln>
          <a:effectLst>
            <a:outerShdw blurRad="40000" dist="20000" dir="5400000" rotWithShape="0">
              <a:srgbClr val="000000">
                <a:alpha val="38000"/>
              </a:srgbClr>
            </a:outerShdw>
          </a:effectLst>
        </p:spPr>
        <p:txBody>
          <a:bodyPr rtlCol="0" anchor="ctr"/>
          <a:lstStyle/>
          <a:p>
            <a:pPr algn="ctr" defTabSz="986912" eaLnBrk="0" hangingPunct="0">
              <a:defRPr/>
            </a:pPr>
            <a:endParaRPr kumimoji="0" lang="ja-JP" altLang="en-US" sz="3454" kern="0">
              <a:solidFill>
                <a:prstClr val="black"/>
              </a:solidFill>
              <a:latin typeface="Meiryo UI"/>
              <a:ea typeface="Meiryo UI"/>
              <a:cs typeface="メイリオ" pitchFamily="50" charset="-128"/>
            </a:endParaRPr>
          </a:p>
        </p:txBody>
      </p:sp>
      <p:sp>
        <p:nvSpPr>
          <p:cNvPr id="37" name="テキスト ボックス 36"/>
          <p:cNvSpPr txBox="1"/>
          <p:nvPr/>
        </p:nvSpPr>
        <p:spPr>
          <a:xfrm>
            <a:off x="4650699" y="5242723"/>
            <a:ext cx="766555" cy="557332"/>
          </a:xfrm>
          <a:prstGeom prst="rect">
            <a:avLst/>
          </a:prstGeom>
          <a:noFill/>
        </p:spPr>
        <p:txBody>
          <a:bodyPr wrap="none" rtlCol="0">
            <a:spAutoFit/>
          </a:bodyPr>
          <a:lstStyle/>
          <a:p>
            <a:pPr algn="ctr" defTabSz="986912" eaLnBrk="0" hangingPunct="0">
              <a:defRPr/>
            </a:pPr>
            <a:r>
              <a:rPr lang="ja-JP" altLang="en-US" sz="1511" dirty="0">
                <a:solidFill>
                  <a:prstClr val="black"/>
                </a:solidFill>
                <a:latin typeface="Meiryo UI"/>
                <a:ea typeface="Meiryo UI"/>
                <a:cs typeface="メイリオ" pitchFamily="50" charset="-128"/>
              </a:rPr>
              <a:t>補助</a:t>
            </a:r>
            <a:endParaRPr lang="en-US" altLang="ja-JP" sz="1511" dirty="0">
              <a:solidFill>
                <a:prstClr val="black"/>
              </a:solidFill>
              <a:latin typeface="Meiryo UI"/>
              <a:ea typeface="Meiryo UI"/>
              <a:cs typeface="メイリオ" pitchFamily="50" charset="-128"/>
            </a:endParaRPr>
          </a:p>
          <a:p>
            <a:pPr algn="ctr" defTabSz="986912" eaLnBrk="0" hangingPunct="0">
              <a:defRPr/>
            </a:pPr>
            <a:r>
              <a:rPr lang="ja-JP" altLang="en-US" sz="1511" dirty="0">
                <a:solidFill>
                  <a:prstClr val="black"/>
                </a:solidFill>
                <a:latin typeface="Meiryo UI"/>
                <a:ea typeface="Meiryo UI"/>
                <a:cs typeface="メイリオ" pitchFamily="50" charset="-128"/>
              </a:rPr>
              <a:t>対象外</a:t>
            </a:r>
          </a:p>
        </p:txBody>
      </p:sp>
      <p:sp>
        <p:nvSpPr>
          <p:cNvPr id="38" name="角丸四角形 55"/>
          <p:cNvSpPr/>
          <p:nvPr/>
        </p:nvSpPr>
        <p:spPr>
          <a:xfrm>
            <a:off x="5397877" y="6121541"/>
            <a:ext cx="4844400" cy="468335"/>
          </a:xfrm>
          <a:prstGeom prst="roundRect">
            <a:avLst>
              <a:gd name="adj" fmla="val 21021"/>
            </a:avLst>
          </a:prstGeom>
          <a:solidFill>
            <a:sysClr val="window" lastClr="FFFFFF"/>
          </a:solidFill>
          <a:ln w="25400" cap="flat" cmpd="sng" algn="ctr">
            <a:solidFill>
              <a:sysClr val="windowText" lastClr="000000"/>
            </a:solidFill>
            <a:prstDash val="solid"/>
          </a:ln>
          <a:effectLst/>
        </p:spPr>
        <p:txBody>
          <a:bodyPr anchor="ctr"/>
          <a:lstStyle/>
          <a:p>
            <a:pPr algn="ctr" defTabSz="986912">
              <a:defRPr/>
            </a:pPr>
            <a:endParaRPr kumimoji="0" lang="ja-JP" altLang="en-US" sz="1943" kern="0" dirty="0">
              <a:solidFill>
                <a:prstClr val="white"/>
              </a:solidFill>
              <a:latin typeface="Meiryo UI"/>
              <a:ea typeface="Meiryo UI"/>
              <a:cs typeface="メイリオ" pitchFamily="50" charset="-128"/>
            </a:endParaRPr>
          </a:p>
        </p:txBody>
      </p:sp>
      <p:sp>
        <p:nvSpPr>
          <p:cNvPr id="39" name="テキスト ボックス 38"/>
          <p:cNvSpPr txBox="1"/>
          <p:nvPr/>
        </p:nvSpPr>
        <p:spPr>
          <a:xfrm>
            <a:off x="5575066" y="6169883"/>
            <a:ext cx="3499086" cy="391326"/>
          </a:xfrm>
          <a:prstGeom prst="rect">
            <a:avLst/>
          </a:prstGeom>
          <a:solidFill>
            <a:sysClr val="window" lastClr="FFFFFF"/>
          </a:solidFill>
        </p:spPr>
        <p:txBody>
          <a:bodyPr wrap="square" rtlCol="0">
            <a:spAutoFit/>
          </a:bodyPr>
          <a:lstStyle/>
          <a:p>
            <a:pPr defTabSz="986912" eaLnBrk="0" hangingPunct="0">
              <a:defRPr/>
            </a:pPr>
            <a:r>
              <a:rPr kumimoji="0" lang="en-US" altLang="ja-JP" sz="1943" kern="0" dirty="0">
                <a:solidFill>
                  <a:prstClr val="black"/>
                </a:solidFill>
                <a:latin typeface="Meiryo UI"/>
                <a:ea typeface="Meiryo UI"/>
                <a:cs typeface="メイリオ" pitchFamily="50" charset="-128"/>
              </a:rPr>
              <a:t>CO2</a:t>
            </a:r>
            <a:r>
              <a:rPr kumimoji="0" lang="ja-JP" altLang="en-US" sz="1943" kern="0" dirty="0">
                <a:solidFill>
                  <a:prstClr val="black"/>
                </a:solidFill>
                <a:latin typeface="Meiryo UI"/>
                <a:ea typeface="Meiryo UI"/>
                <a:cs typeface="メイリオ" pitchFamily="50" charset="-128"/>
              </a:rPr>
              <a:t>排出削減効果のない機器</a:t>
            </a:r>
          </a:p>
        </p:txBody>
      </p:sp>
      <p:sp>
        <p:nvSpPr>
          <p:cNvPr id="40" name="正方形/長方形 39"/>
          <p:cNvSpPr/>
          <p:nvPr/>
        </p:nvSpPr>
        <p:spPr>
          <a:xfrm>
            <a:off x="775242" y="5038309"/>
            <a:ext cx="438516" cy="1382767"/>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38100"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86912">
              <a:defRPr/>
            </a:pPr>
            <a:endParaRPr kumimoji="0" lang="ja-JP" altLang="en-US" sz="1511" kern="0" dirty="0">
              <a:solidFill>
                <a:prstClr val="white"/>
              </a:solidFill>
              <a:latin typeface="Meiryo UI"/>
              <a:ea typeface="Meiryo UI"/>
              <a:cs typeface="メイリオ" pitchFamily="50" charset="-128"/>
            </a:endParaRPr>
          </a:p>
        </p:txBody>
      </p:sp>
      <p:sp>
        <p:nvSpPr>
          <p:cNvPr id="41" name="正方形/長方形 40"/>
          <p:cNvSpPr/>
          <p:nvPr/>
        </p:nvSpPr>
        <p:spPr>
          <a:xfrm>
            <a:off x="775242" y="3016113"/>
            <a:ext cx="438516" cy="2022195"/>
          </a:xfrm>
          <a:prstGeom prst="rect">
            <a:avLst/>
          </a:prstGeom>
          <a:noFill/>
          <a:ln w="38100" cap="flat" cmpd="sng" algn="ctr">
            <a:solidFill>
              <a:srgbClr val="9BBB59"/>
            </a:solidFill>
            <a:prstDash val="sysDot"/>
          </a:ln>
          <a:effectLst/>
        </p:spPr>
        <p:txBody>
          <a:bodyPr rtlCol="0" anchor="ctr"/>
          <a:lstStyle/>
          <a:p>
            <a:pPr algn="ctr" defTabSz="986912">
              <a:defRPr/>
            </a:pPr>
            <a:endParaRPr kumimoji="0" lang="ja-JP" altLang="en-US" sz="1511" kern="0" dirty="0">
              <a:solidFill>
                <a:prstClr val="white"/>
              </a:solidFill>
              <a:latin typeface="Meiryo UI"/>
              <a:ea typeface="Meiryo UI"/>
              <a:cs typeface="メイリオ" pitchFamily="50" charset="-128"/>
            </a:endParaRPr>
          </a:p>
        </p:txBody>
      </p:sp>
      <p:sp>
        <p:nvSpPr>
          <p:cNvPr id="42" name="右矢印 50"/>
          <p:cNvSpPr/>
          <p:nvPr/>
        </p:nvSpPr>
        <p:spPr>
          <a:xfrm rot="5400000">
            <a:off x="366363" y="3364446"/>
            <a:ext cx="1256266" cy="559596"/>
          </a:xfrm>
          <a:prstGeom prst="rightArrow">
            <a:avLst/>
          </a:prstGeom>
          <a:solidFill>
            <a:srgbClr val="F79646"/>
          </a:solidFill>
          <a:ln w="25400" cap="flat" cmpd="sng" algn="ctr">
            <a:solidFill>
              <a:srgbClr val="F79646">
                <a:shade val="50000"/>
              </a:srgbClr>
            </a:solidFill>
            <a:prstDash val="solid"/>
          </a:ln>
          <a:effectLst/>
        </p:spPr>
        <p:txBody>
          <a:bodyPr rtlCol="0" anchor="ctr"/>
          <a:lstStyle/>
          <a:p>
            <a:pPr algn="ctr" defTabSz="986912">
              <a:defRPr/>
            </a:pPr>
            <a:endParaRPr kumimoji="0" lang="ja-JP" altLang="en-US" sz="1943" kern="0" dirty="0">
              <a:ln>
                <a:solidFill>
                  <a:srgbClr val="002060"/>
                </a:solidFill>
              </a:ln>
              <a:solidFill>
                <a:srgbClr val="002060"/>
              </a:solidFill>
              <a:latin typeface="Meiryo UI"/>
              <a:ea typeface="Meiryo UI"/>
              <a:cs typeface="メイリオ" pitchFamily="50" charset="-128"/>
            </a:endParaRPr>
          </a:p>
        </p:txBody>
      </p:sp>
      <p:sp>
        <p:nvSpPr>
          <p:cNvPr id="43" name="右矢印 52"/>
          <p:cNvSpPr/>
          <p:nvPr/>
        </p:nvSpPr>
        <p:spPr>
          <a:xfrm rot="5400000">
            <a:off x="641931" y="4378817"/>
            <a:ext cx="705143" cy="559596"/>
          </a:xfrm>
          <a:prstGeom prst="rightArrow">
            <a:avLst/>
          </a:prstGeom>
          <a:solidFill>
            <a:srgbClr val="4BACC6"/>
          </a:solidFill>
          <a:ln w="25400" cap="flat" cmpd="sng" algn="ctr">
            <a:solidFill>
              <a:srgbClr val="4BACC6">
                <a:shade val="50000"/>
              </a:srgbClr>
            </a:solidFill>
            <a:prstDash val="solid"/>
          </a:ln>
          <a:effectLst/>
        </p:spPr>
        <p:txBody>
          <a:bodyPr rtlCol="0" anchor="ctr"/>
          <a:lstStyle/>
          <a:p>
            <a:pPr algn="ctr" defTabSz="986912">
              <a:defRPr/>
            </a:pPr>
            <a:endParaRPr kumimoji="0" lang="ja-JP" altLang="en-US" sz="1943" kern="0" dirty="0">
              <a:ln>
                <a:solidFill>
                  <a:srgbClr val="002060"/>
                </a:solidFill>
              </a:ln>
              <a:solidFill>
                <a:srgbClr val="002060"/>
              </a:solidFill>
              <a:latin typeface="Meiryo UI"/>
              <a:ea typeface="Meiryo UI"/>
              <a:cs typeface="メイリオ" pitchFamily="50" charset="-128"/>
            </a:endParaRPr>
          </a:p>
        </p:txBody>
      </p:sp>
      <p:cxnSp>
        <p:nvCxnSpPr>
          <p:cNvPr id="44" name="直線コネクタ 43"/>
          <p:cNvCxnSpPr/>
          <p:nvPr/>
        </p:nvCxnSpPr>
        <p:spPr>
          <a:xfrm>
            <a:off x="661630" y="6444955"/>
            <a:ext cx="732378" cy="0"/>
          </a:xfrm>
          <a:prstGeom prst="line">
            <a:avLst/>
          </a:prstGeom>
          <a:noFill/>
          <a:ln w="63500" cap="flat" cmpd="sng" algn="ctr">
            <a:solidFill>
              <a:srgbClr val="9BBB59"/>
            </a:solidFill>
            <a:prstDash val="solid"/>
          </a:ln>
          <a:effectLst/>
        </p:spPr>
      </p:cxnSp>
      <p:cxnSp>
        <p:nvCxnSpPr>
          <p:cNvPr id="45" name="直線コネクタ 44"/>
          <p:cNvCxnSpPr/>
          <p:nvPr/>
        </p:nvCxnSpPr>
        <p:spPr>
          <a:xfrm flipH="1" flipV="1">
            <a:off x="1106944" y="3492192"/>
            <a:ext cx="364490" cy="183138"/>
          </a:xfrm>
          <a:prstGeom prst="line">
            <a:avLst/>
          </a:prstGeom>
          <a:noFill/>
          <a:ln w="38100" cap="flat" cmpd="sng" algn="ctr">
            <a:solidFill>
              <a:srgbClr val="F79646"/>
            </a:solidFill>
            <a:prstDash val="solid"/>
          </a:ln>
          <a:effectLst/>
        </p:spPr>
      </p:cxnSp>
      <p:cxnSp>
        <p:nvCxnSpPr>
          <p:cNvPr id="46" name="直線コネクタ 45"/>
          <p:cNvCxnSpPr/>
          <p:nvPr/>
        </p:nvCxnSpPr>
        <p:spPr>
          <a:xfrm>
            <a:off x="1027810" y="4784765"/>
            <a:ext cx="457947" cy="207694"/>
          </a:xfrm>
          <a:prstGeom prst="line">
            <a:avLst/>
          </a:prstGeom>
          <a:noFill/>
          <a:ln w="38100" cap="flat" cmpd="sng" algn="ctr">
            <a:solidFill>
              <a:srgbClr val="4BACC6"/>
            </a:solidFill>
            <a:prstDash val="solid"/>
          </a:ln>
          <a:effectLst/>
        </p:spPr>
      </p:cxnSp>
      <p:sp>
        <p:nvSpPr>
          <p:cNvPr id="47" name="正方形/長方形 46"/>
          <p:cNvSpPr/>
          <p:nvPr/>
        </p:nvSpPr>
        <p:spPr>
          <a:xfrm>
            <a:off x="609249" y="1281766"/>
            <a:ext cx="3837826" cy="391326"/>
          </a:xfrm>
          <a:prstGeom prst="rect">
            <a:avLst/>
          </a:prstGeom>
          <a:solidFill>
            <a:sysClr val="window" lastClr="FFFFFF"/>
          </a:solidFill>
          <a:ln w="25400" cap="flat" cmpd="sng" algn="ctr">
            <a:solidFill>
              <a:srgbClr val="9BBB59"/>
            </a:solidFill>
            <a:prstDash val="solid"/>
          </a:ln>
          <a:effectLst/>
        </p:spPr>
        <p:txBody>
          <a:bodyPr wrap="square">
            <a:spAutoFit/>
          </a:bodyPr>
          <a:lstStyle/>
          <a:p>
            <a:pPr defTabSz="986912" eaLnBrk="0" hangingPunct="0">
              <a:defRPr/>
            </a:pPr>
            <a:r>
              <a:rPr kumimoji="0" lang="en-US" altLang="ja-JP" sz="1943" kern="0" dirty="0">
                <a:solidFill>
                  <a:prstClr val="black"/>
                </a:solidFill>
                <a:latin typeface="Meiryo UI"/>
                <a:ea typeface="Meiryo UI"/>
                <a:cs typeface="メイリオ" pitchFamily="50" charset="-128"/>
              </a:rPr>
              <a:t>ASSET</a:t>
            </a:r>
            <a:r>
              <a:rPr kumimoji="0" lang="ja-JP" altLang="en-US" sz="1943" kern="0" dirty="0">
                <a:solidFill>
                  <a:prstClr val="black"/>
                </a:solidFill>
                <a:latin typeface="Meiryo UI"/>
                <a:ea typeface="Meiryo UI"/>
                <a:cs typeface="メイリオ" pitchFamily="50" charset="-128"/>
              </a:rPr>
              <a:t>事業による</a:t>
            </a:r>
            <a:r>
              <a:rPr kumimoji="0" lang="en-US" altLang="ja-JP" sz="1943" kern="0" dirty="0">
                <a:solidFill>
                  <a:prstClr val="black"/>
                </a:solidFill>
                <a:latin typeface="Meiryo UI"/>
                <a:ea typeface="Meiryo UI"/>
                <a:cs typeface="メイリオ" pitchFamily="50" charset="-128"/>
              </a:rPr>
              <a:t>CO2</a:t>
            </a:r>
            <a:r>
              <a:rPr kumimoji="0" lang="ja-JP" altLang="en-US" sz="1943" kern="0" dirty="0">
                <a:solidFill>
                  <a:prstClr val="black"/>
                </a:solidFill>
                <a:latin typeface="Meiryo UI"/>
                <a:ea typeface="Meiryo UI"/>
                <a:cs typeface="メイリオ" pitchFamily="50" charset="-128"/>
              </a:rPr>
              <a:t>排出削減</a:t>
            </a:r>
            <a:endParaRPr kumimoji="0" lang="en-US" altLang="ja-JP" sz="1943" kern="0" dirty="0">
              <a:solidFill>
                <a:prstClr val="black"/>
              </a:solidFill>
              <a:latin typeface="Meiryo UI"/>
              <a:ea typeface="Meiryo UI"/>
              <a:cs typeface="メイリオ" pitchFamily="50" charset="-128"/>
            </a:endParaRPr>
          </a:p>
        </p:txBody>
      </p:sp>
    </p:spTree>
    <p:extLst>
      <p:ext uri="{BB962C8B-B14F-4D97-AF65-F5344CB8AC3E}">
        <p14:creationId xmlns:p14="http://schemas.microsoft.com/office/powerpoint/2010/main" val="2057937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ASSET</a:t>
            </a:r>
            <a:r>
              <a:rPr lang="ja-JP" altLang="en-US" dirty="0"/>
              <a:t>事業　１～３期における実績</a:t>
            </a:r>
            <a:endParaRPr kumimoji="1" lang="ja-JP" altLang="en-US" dirty="0"/>
          </a:p>
        </p:txBody>
      </p:sp>
      <p:sp>
        <p:nvSpPr>
          <p:cNvPr id="41" name="四角形吹き出し 25"/>
          <p:cNvSpPr/>
          <p:nvPr/>
        </p:nvSpPr>
        <p:spPr>
          <a:xfrm>
            <a:off x="7224433" y="3882627"/>
            <a:ext cx="2994049" cy="1063013"/>
          </a:xfrm>
          <a:prstGeom prst="wedgeRectCallout">
            <a:avLst>
              <a:gd name="adj1" fmla="val -67650"/>
              <a:gd name="adj2" fmla="val 16382"/>
            </a:avLst>
          </a:prstGeom>
          <a:solidFill>
            <a:sysClr val="window" lastClr="FFFFFF"/>
          </a:solidFill>
          <a:ln w="25400" cap="flat" cmpd="sng" algn="ctr">
            <a:solidFill>
              <a:srgbClr val="9BBB59"/>
            </a:solidFill>
            <a:prstDash val="solid"/>
          </a:ln>
          <a:effectLst/>
        </p:spPr>
        <p:txBody>
          <a:bodyPr rtlCol="0" anchor="ctr"/>
          <a:lstStyle/>
          <a:p>
            <a:pPr algn="ctr" defTabSz="986912" eaLnBrk="0" hangingPunct="0">
              <a:defRPr/>
            </a:pPr>
            <a:endParaRPr kumimoji="0" lang="ja-JP" altLang="en-US" sz="3022" kern="0">
              <a:solidFill>
                <a:prstClr val="black"/>
              </a:solidFill>
              <a:latin typeface="Segoe UI" panose="020B0502040204020203" pitchFamily="34" charset="0"/>
              <a:ea typeface="Meiryo UI"/>
              <a:cs typeface="Segoe UI" panose="020B0502040204020203" pitchFamily="34" charset="0"/>
            </a:endParaRPr>
          </a:p>
        </p:txBody>
      </p:sp>
      <p:sp>
        <p:nvSpPr>
          <p:cNvPr id="42" name="角丸四角形 60"/>
          <p:cNvSpPr/>
          <p:nvPr/>
        </p:nvSpPr>
        <p:spPr>
          <a:xfrm>
            <a:off x="162178" y="1457949"/>
            <a:ext cx="6010058" cy="2620761"/>
          </a:xfrm>
          <a:prstGeom prst="roundRect">
            <a:avLst>
              <a:gd name="adj" fmla="val 5491"/>
            </a:avLst>
          </a:prstGeom>
          <a:solidFill>
            <a:sysClr val="window" lastClr="FFFFFF"/>
          </a:solidFill>
          <a:ln w="25400" cap="flat" cmpd="sng" algn="ctr">
            <a:solidFill>
              <a:srgbClr val="4F81BD"/>
            </a:solidFill>
            <a:prstDash val="solid"/>
          </a:ln>
          <a:effectLst/>
        </p:spPr>
        <p:txBody>
          <a:bodyPr anchor="ctr"/>
          <a:lstStyle/>
          <a:p>
            <a:pPr algn="ctr" defTabSz="986912">
              <a:defRPr/>
            </a:pPr>
            <a:endParaRPr kumimoji="0" lang="ja-JP" altLang="en-US" sz="1943" kern="0" dirty="0">
              <a:solidFill>
                <a:prstClr val="white"/>
              </a:solidFill>
              <a:latin typeface="Segoe UI" panose="020B0502040204020203" pitchFamily="34" charset="0"/>
              <a:ea typeface="Meiryo UI"/>
              <a:cs typeface="Segoe UI" panose="020B0502040204020203" pitchFamily="34" charset="0"/>
            </a:endParaRPr>
          </a:p>
        </p:txBody>
      </p:sp>
      <p:sp>
        <p:nvSpPr>
          <p:cNvPr id="43" name="角丸四角形 48"/>
          <p:cNvSpPr/>
          <p:nvPr/>
        </p:nvSpPr>
        <p:spPr>
          <a:xfrm>
            <a:off x="6343046" y="1493496"/>
            <a:ext cx="4210112" cy="1518322"/>
          </a:xfrm>
          <a:prstGeom prst="roundRect">
            <a:avLst>
              <a:gd name="adj" fmla="val 8575"/>
            </a:avLst>
          </a:prstGeom>
          <a:solidFill>
            <a:sysClr val="window" lastClr="FFFFFF"/>
          </a:solidFill>
          <a:ln w="25400" cap="flat" cmpd="sng" algn="ctr">
            <a:solidFill>
              <a:srgbClr val="FFC000"/>
            </a:solidFill>
            <a:prstDash val="solid"/>
          </a:ln>
          <a:effectLst/>
        </p:spPr>
        <p:txBody>
          <a:bodyPr anchor="ctr"/>
          <a:lstStyle/>
          <a:p>
            <a:pPr algn="ctr" defTabSz="986912">
              <a:defRPr/>
            </a:pPr>
            <a:endParaRPr kumimoji="0" lang="ja-JP" altLang="en-US" sz="1727" kern="0">
              <a:solidFill>
                <a:srgbClr val="FFCCFF"/>
              </a:solidFill>
              <a:latin typeface="Segoe UI" panose="020B0502040204020203" pitchFamily="34" charset="0"/>
              <a:ea typeface="Meiryo UI"/>
              <a:cs typeface="Segoe UI" panose="020B0502040204020203" pitchFamily="34" charset="0"/>
            </a:endParaRPr>
          </a:p>
        </p:txBody>
      </p:sp>
      <p:sp>
        <p:nvSpPr>
          <p:cNvPr id="44" name="正方形/長方形 43"/>
          <p:cNvSpPr/>
          <p:nvPr/>
        </p:nvSpPr>
        <p:spPr>
          <a:xfrm>
            <a:off x="6483624" y="1215072"/>
            <a:ext cx="1676751" cy="433498"/>
          </a:xfrm>
          <a:prstGeom prst="rect">
            <a:avLst/>
          </a:prstGeom>
          <a:solidFill>
            <a:sysClr val="window" lastClr="FFFFFF"/>
          </a:solidFill>
          <a:ln w="25400" cap="flat" cmpd="sng" algn="ctr">
            <a:solidFill>
              <a:srgbClr val="FFC000"/>
            </a:solidFill>
            <a:prstDash val="solid"/>
          </a:ln>
          <a:effectLst/>
        </p:spPr>
        <p:txBody>
          <a:bodyPr anchor="ctr"/>
          <a:lstStyle/>
          <a:p>
            <a:pPr algn="ctr" defTabSz="986912">
              <a:defRPr/>
            </a:pPr>
            <a:endParaRPr kumimoji="0" lang="ja-JP" altLang="en-US" sz="1727" kern="0">
              <a:solidFill>
                <a:prstClr val="black"/>
              </a:solidFill>
              <a:latin typeface="Segoe UI" panose="020B0502040204020203" pitchFamily="34" charset="0"/>
              <a:ea typeface="Meiryo UI"/>
              <a:cs typeface="Segoe UI" panose="020B0502040204020203" pitchFamily="34" charset="0"/>
            </a:endParaRPr>
          </a:p>
        </p:txBody>
      </p:sp>
      <p:sp>
        <p:nvSpPr>
          <p:cNvPr id="45" name="テキスト ボックス 44"/>
          <p:cNvSpPr txBox="1">
            <a:spLocks noChangeArrowheads="1"/>
          </p:cNvSpPr>
          <p:nvPr/>
        </p:nvSpPr>
        <p:spPr bwMode="auto">
          <a:xfrm>
            <a:off x="6863712" y="1275969"/>
            <a:ext cx="1325762" cy="39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defTabSz="986912">
              <a:spcBef>
                <a:spcPct val="0"/>
              </a:spcBef>
              <a:buNone/>
              <a:defRPr/>
            </a:pPr>
            <a:r>
              <a:rPr lang="ja-JP" altLang="en-US" sz="1943" dirty="0">
                <a:solidFill>
                  <a:srgbClr val="000000"/>
                </a:solidFill>
                <a:latin typeface="Segoe UI" panose="020B0502040204020203" pitchFamily="34" charset="0"/>
                <a:ea typeface="Meiryo UI"/>
                <a:cs typeface="Segoe UI" panose="020B0502040204020203" pitchFamily="34" charset="0"/>
              </a:rPr>
              <a:t>運用改善</a:t>
            </a:r>
          </a:p>
        </p:txBody>
      </p:sp>
      <p:sp>
        <p:nvSpPr>
          <p:cNvPr id="46" name="正方形/長方形 45"/>
          <p:cNvSpPr/>
          <p:nvPr/>
        </p:nvSpPr>
        <p:spPr>
          <a:xfrm>
            <a:off x="296390" y="1215071"/>
            <a:ext cx="1626322" cy="410859"/>
          </a:xfrm>
          <a:prstGeom prst="rect">
            <a:avLst/>
          </a:prstGeom>
          <a:solidFill>
            <a:sysClr val="window" lastClr="FFFFFF"/>
          </a:solidFill>
          <a:ln w="25400" cap="flat" cmpd="sng" algn="ctr">
            <a:solidFill>
              <a:srgbClr val="4F81BD"/>
            </a:solidFill>
            <a:prstDash val="solid"/>
          </a:ln>
          <a:effectLst/>
        </p:spPr>
        <p:txBody>
          <a:bodyPr anchor="ctr"/>
          <a:lstStyle/>
          <a:p>
            <a:pPr algn="ctr" defTabSz="986912">
              <a:defRPr/>
            </a:pPr>
            <a:endParaRPr kumimoji="0" lang="ja-JP" altLang="en-US" sz="1943" kern="0">
              <a:solidFill>
                <a:prstClr val="black"/>
              </a:solidFill>
              <a:latin typeface="Segoe UI" panose="020B0502040204020203" pitchFamily="34" charset="0"/>
              <a:ea typeface="Meiryo UI"/>
              <a:cs typeface="Segoe UI" panose="020B0502040204020203" pitchFamily="34" charset="0"/>
            </a:endParaRPr>
          </a:p>
        </p:txBody>
      </p:sp>
      <p:sp>
        <p:nvSpPr>
          <p:cNvPr id="48" name="角丸四角形 15"/>
          <p:cNvSpPr/>
          <p:nvPr/>
        </p:nvSpPr>
        <p:spPr>
          <a:xfrm>
            <a:off x="294710" y="1849856"/>
            <a:ext cx="3837265" cy="1653883"/>
          </a:xfrm>
          <a:prstGeom prst="roundRect">
            <a:avLst>
              <a:gd name="adj" fmla="val 7331"/>
            </a:avLst>
          </a:prstGeom>
          <a:noFill/>
          <a:ln w="25400" cap="flat" cmpd="sng" algn="ctr">
            <a:solidFill>
              <a:srgbClr val="FF0000"/>
            </a:solidFill>
            <a:prstDash val="solid"/>
          </a:ln>
          <a:effectLst/>
        </p:spPr>
        <p:txBody>
          <a:bodyPr anchor="ctr"/>
          <a:lstStyle/>
          <a:p>
            <a:pPr algn="ctr" defTabSz="986912">
              <a:defRPr/>
            </a:pPr>
            <a:endParaRPr kumimoji="0" lang="ja-JP" altLang="en-US" sz="1943" kern="0">
              <a:solidFill>
                <a:prstClr val="white"/>
              </a:solidFill>
              <a:latin typeface="Segoe UI" panose="020B0502040204020203" pitchFamily="34" charset="0"/>
              <a:ea typeface="Meiryo UI"/>
              <a:cs typeface="Segoe UI" panose="020B0502040204020203" pitchFamily="34" charset="0"/>
            </a:endParaRPr>
          </a:p>
        </p:txBody>
      </p:sp>
      <p:sp>
        <p:nvSpPr>
          <p:cNvPr id="49" name="テキスト ボックス 58"/>
          <p:cNvSpPr txBox="1">
            <a:spLocks noChangeArrowheads="1"/>
          </p:cNvSpPr>
          <p:nvPr/>
        </p:nvSpPr>
        <p:spPr bwMode="auto">
          <a:xfrm>
            <a:off x="682696" y="1256194"/>
            <a:ext cx="1200481" cy="39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defTabSz="986912">
              <a:spcBef>
                <a:spcPct val="0"/>
              </a:spcBef>
              <a:buNone/>
              <a:defRPr/>
            </a:pPr>
            <a:r>
              <a:rPr lang="ja-JP" altLang="en-US" sz="1943" dirty="0">
                <a:solidFill>
                  <a:srgbClr val="000000"/>
                </a:solidFill>
                <a:latin typeface="Segoe UI" panose="020B0502040204020203" pitchFamily="34" charset="0"/>
                <a:ea typeface="Meiryo UI"/>
                <a:cs typeface="Segoe UI" panose="020B0502040204020203" pitchFamily="34" charset="0"/>
              </a:rPr>
              <a:t>先進対策</a:t>
            </a:r>
          </a:p>
        </p:txBody>
      </p:sp>
      <p:sp>
        <p:nvSpPr>
          <p:cNvPr id="50" name="テキスト ボックス 49"/>
          <p:cNvSpPr txBox="1"/>
          <p:nvPr/>
        </p:nvSpPr>
        <p:spPr>
          <a:xfrm>
            <a:off x="262778" y="1703918"/>
            <a:ext cx="2786475" cy="324833"/>
          </a:xfrm>
          <a:prstGeom prst="rect">
            <a:avLst/>
          </a:prstGeom>
          <a:solidFill>
            <a:sysClr val="window" lastClr="FFFFFF"/>
          </a:solidFill>
        </p:spPr>
        <p:txBody>
          <a:bodyPr wrap="square">
            <a:spAutoFit/>
          </a:bodyPr>
          <a:lstStyle/>
          <a:p>
            <a:pPr defTabSz="986912">
              <a:defRPr/>
            </a:pPr>
            <a:r>
              <a:rPr kumimoji="0" lang="zh-TW" altLang="en-US" sz="1511" b="1" kern="0" dirty="0">
                <a:solidFill>
                  <a:srgbClr val="FF0000"/>
                </a:solidFill>
                <a:latin typeface="Segoe UI" panose="020B0502040204020203" pitchFamily="34" charset="0"/>
                <a:ea typeface="Meiryo UI"/>
                <a:cs typeface="Segoe UI" panose="020B0502040204020203" pitchFamily="34" charset="0"/>
              </a:rPr>
              <a:t>環境省指定先進的高効率機器</a:t>
            </a:r>
            <a:endParaRPr kumimoji="0" lang="ja-JP" altLang="en-US" sz="1511" b="1" kern="0" dirty="0">
              <a:solidFill>
                <a:srgbClr val="FF0000"/>
              </a:solidFill>
              <a:latin typeface="Segoe UI" panose="020B0502040204020203" pitchFamily="34" charset="0"/>
              <a:ea typeface="Meiryo UI"/>
              <a:cs typeface="Segoe UI" panose="020B0502040204020203" pitchFamily="34" charset="0"/>
            </a:endParaRPr>
          </a:p>
        </p:txBody>
      </p:sp>
      <p:pic>
        <p:nvPicPr>
          <p:cNvPr id="51" name="Picture 2" descr="http://msp.c.yimg.jp/image?q=tbn:ANd9GcSya-_BtrExJOHsZOaHLbTEQaYlJ87mzOYlneXNmWtC9Y2ukp88ImWGwe6t:http://www.hbs.co.jp/lineup/conditioner/img/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132" y="2106718"/>
            <a:ext cx="1351899" cy="74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6" descr="http://msp.c.yimg.jp/image?q=tbn:ANd9GcShTKkXKa8GQAqdCMt5gBhHfVLmF0u31vqNZCCh25r5NdWaUNOq7QOgyQ:http://www.kansai.jsme.or.jp/mecha2012/company/datas/ha/ha_06/images/img_02.jpg"/>
          <p:cNvPicPr>
            <a:picLocks noChangeAspect="1" noChangeArrowheads="1"/>
          </p:cNvPicPr>
          <p:nvPr/>
        </p:nvPicPr>
        <p:blipFill rotWithShape="1">
          <a:blip r:embed="rId3">
            <a:extLst>
              <a:ext uri="{28A0092B-C50C-407E-A947-70E740481C1C}">
                <a14:useLocalDpi xmlns:a14="http://schemas.microsoft.com/office/drawing/2010/main" val="0"/>
              </a:ext>
            </a:extLst>
          </a:blip>
          <a:srcRect l="8757" t="5196" r="4094" b="5425"/>
          <a:stretch/>
        </p:blipFill>
        <p:spPr bwMode="auto">
          <a:xfrm>
            <a:off x="3003922" y="2629449"/>
            <a:ext cx="645855" cy="7847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3" name="右矢印 20"/>
          <p:cNvSpPr/>
          <p:nvPr/>
        </p:nvSpPr>
        <p:spPr>
          <a:xfrm>
            <a:off x="4038370" y="2668797"/>
            <a:ext cx="932001" cy="736147"/>
          </a:xfrm>
          <a:prstGeom prst="rightArrow">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defTabSz="986912">
              <a:defRPr/>
            </a:pPr>
            <a:endParaRPr kumimoji="0" lang="ja-JP" altLang="en-US" sz="1187" b="1" kern="0" dirty="0">
              <a:solidFill>
                <a:prstClr val="white"/>
              </a:solidFill>
              <a:latin typeface="Segoe UI" panose="020B0502040204020203" pitchFamily="34" charset="0"/>
              <a:ea typeface="Meiryo UI"/>
              <a:cs typeface="Segoe UI" panose="020B0502040204020203" pitchFamily="34" charset="0"/>
            </a:endParaRPr>
          </a:p>
        </p:txBody>
      </p:sp>
      <p:pic>
        <p:nvPicPr>
          <p:cNvPr id="54" name="図 35" descr="MC900437930.WM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4208" y="2221378"/>
            <a:ext cx="808114" cy="85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円/楕円 21"/>
          <p:cNvSpPr/>
          <p:nvPr/>
        </p:nvSpPr>
        <p:spPr>
          <a:xfrm>
            <a:off x="4101450" y="1507627"/>
            <a:ext cx="1880186" cy="638521"/>
          </a:xfrm>
          <a:prstGeom prst="ellipse">
            <a:avLst/>
          </a:prstGeom>
          <a:solidFill>
            <a:srgbClr val="F79646"/>
          </a:solidFill>
          <a:ln w="25400" cap="flat" cmpd="sng" algn="ctr">
            <a:solidFill>
              <a:srgbClr val="F79646"/>
            </a:solidFill>
            <a:prstDash val="solid"/>
          </a:ln>
          <a:effectLst/>
        </p:spPr>
        <p:txBody>
          <a:bodyPr anchor="ctr"/>
          <a:lstStyle/>
          <a:p>
            <a:pPr algn="ctr" defTabSz="986912">
              <a:defRPr/>
            </a:pPr>
            <a:r>
              <a:rPr kumimoji="0" lang="ja-JP" altLang="en-US" sz="1511" b="1" kern="0" dirty="0">
                <a:solidFill>
                  <a:prstClr val="white"/>
                </a:solidFill>
                <a:latin typeface="Segoe UI" panose="020B0502040204020203" pitchFamily="34" charset="0"/>
                <a:ea typeface="Meiryo UI"/>
                <a:cs typeface="Segoe UI" panose="020B0502040204020203" pitchFamily="34" charset="0"/>
              </a:rPr>
              <a:t>既存事業場</a:t>
            </a:r>
            <a:r>
              <a:rPr kumimoji="0" lang="en-US" altLang="ja-JP" sz="1511" b="1" kern="0" dirty="0">
                <a:solidFill>
                  <a:prstClr val="white"/>
                </a:solidFill>
                <a:latin typeface="Segoe UI" panose="020B0502040204020203" pitchFamily="34" charset="0"/>
                <a:ea typeface="Segoe UI" panose="020B0502040204020203" pitchFamily="34" charset="0"/>
                <a:cs typeface="Segoe UI" panose="020B0502040204020203" pitchFamily="34" charset="0"/>
              </a:rPr>
              <a:t>/</a:t>
            </a:r>
            <a:r>
              <a:rPr kumimoji="0" lang="ja-JP" altLang="en-US" sz="1511" b="1" kern="0" dirty="0">
                <a:solidFill>
                  <a:prstClr val="white"/>
                </a:solidFill>
                <a:latin typeface="Segoe UI" panose="020B0502040204020203" pitchFamily="34" charset="0"/>
                <a:ea typeface="Meiryo UI"/>
                <a:cs typeface="Segoe UI" panose="020B0502040204020203" pitchFamily="34" charset="0"/>
              </a:rPr>
              <a:t>工場</a:t>
            </a:r>
            <a:endParaRPr kumimoji="0" lang="ja-JP" altLang="en-US" sz="2159" b="1" kern="0" dirty="0">
              <a:solidFill>
                <a:prstClr val="white"/>
              </a:solidFill>
              <a:latin typeface="Segoe UI" panose="020B0502040204020203" pitchFamily="34" charset="0"/>
              <a:ea typeface="Meiryo UI"/>
              <a:cs typeface="Segoe UI" panose="020B0502040204020203" pitchFamily="34" charset="0"/>
            </a:endParaRPr>
          </a:p>
        </p:txBody>
      </p:sp>
      <p:sp>
        <p:nvSpPr>
          <p:cNvPr id="56" name="テキスト ボックス 1037"/>
          <p:cNvSpPr txBox="1">
            <a:spLocks noChangeArrowheads="1"/>
          </p:cNvSpPr>
          <p:nvPr/>
        </p:nvSpPr>
        <p:spPr bwMode="auto">
          <a:xfrm>
            <a:off x="7334618" y="3882627"/>
            <a:ext cx="2883863" cy="105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defTabSz="986912">
              <a:spcBef>
                <a:spcPct val="0"/>
              </a:spcBef>
              <a:buNone/>
              <a:defRPr/>
            </a:pPr>
            <a:r>
              <a:rPr lang="ja-JP" altLang="en-US" sz="1727" b="1" dirty="0">
                <a:solidFill>
                  <a:srgbClr val="FF0000"/>
                </a:solidFill>
                <a:latin typeface="Segoe UI" panose="020B0502040204020203" pitchFamily="34" charset="0"/>
                <a:ea typeface="Meiryo UI"/>
                <a:cs typeface="Segoe UI" panose="020B0502040204020203" pitchFamily="34" charset="0"/>
              </a:rPr>
              <a:t>大幅排出削減を実現！</a:t>
            </a:r>
            <a:endParaRPr lang="en-US" altLang="ja-JP" sz="1727"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defTabSz="986912">
              <a:spcBef>
                <a:spcPct val="0"/>
              </a:spcBef>
              <a:buNone/>
              <a:defRPr/>
            </a:pPr>
            <a:r>
              <a:rPr lang="en-US" altLang="ja-JP" sz="1511" b="1" dirty="0">
                <a:solidFill>
                  <a:srgbClr val="000000"/>
                </a:solidFill>
                <a:latin typeface="Segoe UI" panose="020B0502040204020203" pitchFamily="34" charset="0"/>
                <a:ea typeface="Segoe UI" panose="020B0502040204020203" pitchFamily="34" charset="0"/>
                <a:cs typeface="Segoe UI" panose="020B0502040204020203" pitchFamily="34" charset="0"/>
              </a:rPr>
              <a:t>1</a:t>
            </a:r>
            <a:r>
              <a:rPr lang="ja-JP" altLang="en-US" sz="1511" b="1" dirty="0">
                <a:solidFill>
                  <a:srgbClr val="000000"/>
                </a:solidFill>
                <a:latin typeface="Segoe UI" panose="020B0502040204020203" pitchFamily="34" charset="0"/>
                <a:ea typeface="Meiryo UI"/>
                <a:cs typeface="Segoe UI" panose="020B0502040204020203" pitchFamily="34" charset="0"/>
              </a:rPr>
              <a:t>トンの削減に必要な補助金の</a:t>
            </a:r>
            <a:br>
              <a:rPr lang="en-US" altLang="ja-JP" sz="1511" b="1" dirty="0">
                <a:solidFill>
                  <a:srgbClr val="000000"/>
                </a:solidFill>
                <a:latin typeface="Segoe UI" panose="020B0502040204020203" pitchFamily="34" charset="0"/>
                <a:ea typeface="Segoe UI" panose="020B0502040204020203" pitchFamily="34" charset="0"/>
                <a:cs typeface="Segoe UI" panose="020B0502040204020203" pitchFamily="34" charset="0"/>
              </a:rPr>
            </a:br>
            <a:r>
              <a:rPr lang="ja-JP" altLang="en-US" sz="1511" b="1" dirty="0">
                <a:solidFill>
                  <a:srgbClr val="000000"/>
                </a:solidFill>
                <a:latin typeface="Segoe UI" panose="020B0502040204020203" pitchFamily="34" charset="0"/>
                <a:ea typeface="Meiryo UI"/>
                <a:cs typeface="Segoe UI" panose="020B0502040204020203" pitchFamily="34" charset="0"/>
              </a:rPr>
              <a:t>小さい額から採用することで、</a:t>
            </a:r>
            <a:br>
              <a:rPr lang="en-US" altLang="ja-JP" sz="1511" b="1" dirty="0">
                <a:solidFill>
                  <a:srgbClr val="000000"/>
                </a:solidFill>
                <a:latin typeface="Segoe UI" panose="020B0502040204020203" pitchFamily="34" charset="0"/>
                <a:ea typeface="Segoe UI" panose="020B0502040204020203" pitchFamily="34" charset="0"/>
                <a:cs typeface="Segoe UI" panose="020B0502040204020203" pitchFamily="34" charset="0"/>
              </a:rPr>
            </a:br>
            <a:r>
              <a:rPr lang="ja-JP" altLang="en-US" sz="1511" b="1" dirty="0">
                <a:solidFill>
                  <a:srgbClr val="000000"/>
                </a:solidFill>
                <a:latin typeface="Segoe UI" panose="020B0502040204020203" pitchFamily="34" charset="0"/>
                <a:ea typeface="Meiryo UI"/>
                <a:cs typeface="Segoe UI" panose="020B0502040204020203" pitchFamily="34" charset="0"/>
              </a:rPr>
              <a:t>費用効率的な削減対策を選出</a:t>
            </a:r>
          </a:p>
        </p:txBody>
      </p:sp>
      <p:pic>
        <p:nvPicPr>
          <p:cNvPr id="57" name="図 49" descr="新しいイメージ.BMP"/>
          <p:cNvPicPr>
            <a:picLocks noChangeAspect="1"/>
          </p:cNvPicPr>
          <p:nvPr/>
        </p:nvPicPr>
        <p:blipFill>
          <a:blip r:embed="rId5" cstate="print">
            <a:extLst>
              <a:ext uri="{28A0092B-C50C-407E-A947-70E740481C1C}">
                <a14:useLocalDpi xmlns:a14="http://schemas.microsoft.com/office/drawing/2010/main" val="0"/>
              </a:ext>
            </a:extLst>
          </a:blip>
          <a:srcRect t="7510" b="11888"/>
          <a:stretch>
            <a:fillRect/>
          </a:stretch>
        </p:blipFill>
        <p:spPr bwMode="auto">
          <a:xfrm>
            <a:off x="8079819" y="2129902"/>
            <a:ext cx="802449" cy="57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テキスト ボックス 1044"/>
          <p:cNvSpPr txBox="1">
            <a:spLocks noChangeArrowheads="1"/>
          </p:cNvSpPr>
          <p:nvPr/>
        </p:nvSpPr>
        <p:spPr bwMode="auto">
          <a:xfrm>
            <a:off x="6134924" y="2723851"/>
            <a:ext cx="1908297" cy="29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defTabSz="986912">
              <a:spcBef>
                <a:spcPct val="0"/>
              </a:spcBef>
              <a:buNone/>
              <a:defRPr/>
            </a:pPr>
            <a:r>
              <a:rPr lang="ja-JP" altLang="en-US" sz="1295" dirty="0">
                <a:solidFill>
                  <a:srgbClr val="000000"/>
                </a:solidFill>
                <a:latin typeface="Segoe UI" panose="020B0502040204020203" pitchFamily="34" charset="0"/>
                <a:ea typeface="Meiryo UI"/>
                <a:cs typeface="Segoe UI" panose="020B0502040204020203" pitchFamily="34" charset="0"/>
              </a:rPr>
              <a:t>見える化機器活用</a:t>
            </a:r>
          </a:p>
        </p:txBody>
      </p:sp>
      <p:sp>
        <p:nvSpPr>
          <p:cNvPr id="59" name="テキスト ボックス 69"/>
          <p:cNvSpPr txBox="1">
            <a:spLocks noChangeArrowheads="1"/>
          </p:cNvSpPr>
          <p:nvPr/>
        </p:nvSpPr>
        <p:spPr bwMode="auto">
          <a:xfrm>
            <a:off x="7895527" y="2726553"/>
            <a:ext cx="1971857" cy="29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defTabSz="986912">
              <a:spcBef>
                <a:spcPct val="0"/>
              </a:spcBef>
              <a:buNone/>
              <a:defRPr/>
            </a:pPr>
            <a:r>
              <a:rPr lang="ja-JP" altLang="en-US" sz="1295" dirty="0">
                <a:solidFill>
                  <a:srgbClr val="000000"/>
                </a:solidFill>
                <a:latin typeface="Segoe UI" panose="020B0502040204020203" pitchFamily="34" charset="0"/>
                <a:ea typeface="Meiryo UI"/>
                <a:cs typeface="Segoe UI" panose="020B0502040204020203" pitchFamily="34" charset="0"/>
              </a:rPr>
              <a:t>環境意識向上</a:t>
            </a:r>
          </a:p>
        </p:txBody>
      </p:sp>
      <p:pic>
        <p:nvPicPr>
          <p:cNvPr id="60" name="Picture 10" descr="http://msp.c.yimg.jp/image?q=tbn:ANd9GcQ5xQ8wEhIBYCHo7qYbmCYD-uX7gchXgerG51ldnqSXDfUjJVHSagZhGz8:http://www.city.osaka.lg.jp/kankyo/cmsfiles/contents/0000128/128667/ck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0862" y="2050988"/>
            <a:ext cx="741207" cy="60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円/楕円 1046"/>
          <p:cNvSpPr/>
          <p:nvPr/>
        </p:nvSpPr>
        <p:spPr>
          <a:xfrm>
            <a:off x="6463014" y="1780540"/>
            <a:ext cx="790909" cy="351532"/>
          </a:xfrm>
          <a:prstGeom prst="ellipse">
            <a:avLst/>
          </a:prstGeom>
          <a:solidFill>
            <a:srgbClr val="FFC000"/>
          </a:solidFill>
          <a:ln w="25400" cap="flat" cmpd="sng" algn="ctr">
            <a:solidFill>
              <a:srgbClr val="FFC000"/>
            </a:solidFill>
            <a:prstDash val="solid"/>
          </a:ln>
          <a:effectLst/>
        </p:spPr>
        <p:txBody>
          <a:bodyPr anchor="ctr"/>
          <a:lstStyle/>
          <a:p>
            <a:pPr algn="ctr" defTabSz="986912">
              <a:defRPr/>
            </a:pPr>
            <a:r>
              <a:rPr kumimoji="0" lang="ja-JP" altLang="en-US" sz="1511" kern="0" dirty="0">
                <a:solidFill>
                  <a:prstClr val="black"/>
                </a:solidFill>
                <a:latin typeface="Segoe UI" panose="020B0502040204020203" pitchFamily="34" charset="0"/>
                <a:ea typeface="Meiryo UI"/>
                <a:cs typeface="Segoe UI" panose="020B0502040204020203" pitchFamily="34" charset="0"/>
              </a:rPr>
              <a:t>例</a:t>
            </a:r>
            <a:r>
              <a:rPr kumimoji="0" lang="en-US" altLang="ja-JP" sz="1511" kern="0" dirty="0">
                <a:solidFill>
                  <a:prstClr val="black"/>
                </a:solidFill>
                <a:latin typeface="Segoe UI" panose="020B0502040204020203" pitchFamily="34" charset="0"/>
                <a:ea typeface="Segoe UI" panose="020B0502040204020203" pitchFamily="34" charset="0"/>
                <a:cs typeface="Segoe UI" panose="020B0502040204020203" pitchFamily="34" charset="0"/>
              </a:rPr>
              <a:t>1</a:t>
            </a:r>
            <a:endParaRPr kumimoji="0" lang="ja-JP" altLang="en-US" sz="1511" kern="0" dirty="0">
              <a:solidFill>
                <a:prstClr val="black"/>
              </a:solidFill>
              <a:latin typeface="Segoe UI" panose="020B0502040204020203" pitchFamily="34" charset="0"/>
              <a:ea typeface="Meiryo UI"/>
              <a:cs typeface="Segoe UI" panose="020B0502040204020203" pitchFamily="34" charset="0"/>
            </a:endParaRPr>
          </a:p>
        </p:txBody>
      </p:sp>
      <p:sp>
        <p:nvSpPr>
          <p:cNvPr id="62" name="円/楕円 73"/>
          <p:cNvSpPr/>
          <p:nvPr/>
        </p:nvSpPr>
        <p:spPr>
          <a:xfrm>
            <a:off x="7755232" y="1780540"/>
            <a:ext cx="788951" cy="351532"/>
          </a:xfrm>
          <a:prstGeom prst="ellipse">
            <a:avLst/>
          </a:prstGeom>
          <a:solidFill>
            <a:srgbClr val="FFC000"/>
          </a:solidFill>
          <a:ln w="25400" cap="flat" cmpd="sng" algn="ctr">
            <a:solidFill>
              <a:srgbClr val="FFC000"/>
            </a:solidFill>
            <a:prstDash val="solid"/>
          </a:ln>
          <a:effectLst/>
        </p:spPr>
        <p:txBody>
          <a:bodyPr anchor="ctr"/>
          <a:lstStyle/>
          <a:p>
            <a:pPr algn="ctr" defTabSz="986912">
              <a:defRPr/>
            </a:pPr>
            <a:r>
              <a:rPr kumimoji="0" lang="ja-JP" altLang="en-US" sz="1511" kern="0" dirty="0">
                <a:solidFill>
                  <a:prstClr val="black"/>
                </a:solidFill>
                <a:latin typeface="Segoe UI" panose="020B0502040204020203" pitchFamily="34" charset="0"/>
                <a:ea typeface="Meiryo UI"/>
                <a:cs typeface="Segoe UI" panose="020B0502040204020203" pitchFamily="34" charset="0"/>
              </a:rPr>
              <a:t>例</a:t>
            </a:r>
            <a:r>
              <a:rPr kumimoji="0" lang="en-US" altLang="ja-JP" sz="1511" kern="0" dirty="0">
                <a:solidFill>
                  <a:prstClr val="black"/>
                </a:solidFill>
                <a:latin typeface="Segoe UI" panose="020B0502040204020203" pitchFamily="34" charset="0"/>
                <a:ea typeface="Segoe UI" panose="020B0502040204020203" pitchFamily="34" charset="0"/>
                <a:cs typeface="Segoe UI" panose="020B0502040204020203" pitchFamily="34" charset="0"/>
              </a:rPr>
              <a:t>2</a:t>
            </a:r>
            <a:endParaRPr kumimoji="0" lang="ja-JP" altLang="en-US" sz="1511" kern="0" dirty="0">
              <a:solidFill>
                <a:prstClr val="black"/>
              </a:solidFill>
              <a:latin typeface="Segoe UI" panose="020B0502040204020203" pitchFamily="34" charset="0"/>
              <a:ea typeface="Meiryo UI"/>
              <a:cs typeface="Segoe UI" panose="020B0502040204020203" pitchFamily="34" charset="0"/>
            </a:endParaRPr>
          </a:p>
        </p:txBody>
      </p:sp>
      <p:pic>
        <p:nvPicPr>
          <p:cNvPr id="63" name="Picture 12" descr="クリックすると新しいウィンドウで開きます"/>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9063" y="2020925"/>
            <a:ext cx="839418" cy="662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円/楕円 74"/>
          <p:cNvSpPr/>
          <p:nvPr/>
        </p:nvSpPr>
        <p:spPr>
          <a:xfrm>
            <a:off x="8984196" y="1780539"/>
            <a:ext cx="790909" cy="349363"/>
          </a:xfrm>
          <a:prstGeom prst="ellipse">
            <a:avLst/>
          </a:prstGeom>
          <a:solidFill>
            <a:srgbClr val="FFC000"/>
          </a:solidFill>
          <a:ln w="25400" cap="flat" cmpd="sng" algn="ctr">
            <a:solidFill>
              <a:srgbClr val="FFC000"/>
            </a:solidFill>
            <a:prstDash val="solid"/>
          </a:ln>
          <a:effectLst/>
        </p:spPr>
        <p:txBody>
          <a:bodyPr anchor="ctr"/>
          <a:lstStyle/>
          <a:p>
            <a:pPr algn="ctr" defTabSz="986912">
              <a:defRPr/>
            </a:pPr>
            <a:r>
              <a:rPr kumimoji="0" lang="ja-JP" altLang="en-US" sz="1511" kern="0" dirty="0">
                <a:solidFill>
                  <a:prstClr val="black"/>
                </a:solidFill>
                <a:latin typeface="Segoe UI" panose="020B0502040204020203" pitchFamily="34" charset="0"/>
                <a:ea typeface="Meiryo UI"/>
                <a:cs typeface="Segoe UI" panose="020B0502040204020203" pitchFamily="34" charset="0"/>
              </a:rPr>
              <a:t>例</a:t>
            </a:r>
            <a:r>
              <a:rPr kumimoji="0" lang="en-US" altLang="ja-JP" sz="1511" kern="0" dirty="0">
                <a:solidFill>
                  <a:prstClr val="black"/>
                </a:solidFill>
                <a:latin typeface="Segoe UI" panose="020B0502040204020203" pitchFamily="34" charset="0"/>
                <a:ea typeface="Segoe UI" panose="020B0502040204020203" pitchFamily="34" charset="0"/>
                <a:cs typeface="Segoe UI" panose="020B0502040204020203" pitchFamily="34" charset="0"/>
              </a:rPr>
              <a:t>3</a:t>
            </a:r>
            <a:endParaRPr kumimoji="0" lang="ja-JP" altLang="en-US" sz="1511" kern="0" dirty="0">
              <a:solidFill>
                <a:prstClr val="black"/>
              </a:solidFill>
              <a:latin typeface="Segoe UI" panose="020B0502040204020203" pitchFamily="34" charset="0"/>
              <a:ea typeface="Meiryo UI"/>
              <a:cs typeface="Segoe UI" panose="020B0502040204020203" pitchFamily="34" charset="0"/>
            </a:endParaRPr>
          </a:p>
        </p:txBody>
      </p:sp>
      <p:sp>
        <p:nvSpPr>
          <p:cNvPr id="65" name="テキスト ボックス 76"/>
          <p:cNvSpPr txBox="1">
            <a:spLocks noChangeArrowheads="1"/>
          </p:cNvSpPr>
          <p:nvPr/>
        </p:nvSpPr>
        <p:spPr bwMode="auto">
          <a:xfrm>
            <a:off x="9074450" y="2722954"/>
            <a:ext cx="1478708" cy="29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defTabSz="986912">
              <a:spcBef>
                <a:spcPct val="0"/>
              </a:spcBef>
              <a:buNone/>
              <a:defRPr/>
            </a:pPr>
            <a:r>
              <a:rPr lang="ja-JP" altLang="en-US" sz="1295" dirty="0">
                <a:solidFill>
                  <a:srgbClr val="000000"/>
                </a:solidFill>
                <a:latin typeface="Segoe UI" panose="020B0502040204020203" pitchFamily="34" charset="0"/>
                <a:ea typeface="Meiryo UI"/>
                <a:cs typeface="Segoe UI" panose="020B0502040204020203" pitchFamily="34" charset="0"/>
              </a:rPr>
              <a:t>省エネ対策</a:t>
            </a:r>
          </a:p>
        </p:txBody>
      </p:sp>
      <p:sp>
        <p:nvSpPr>
          <p:cNvPr id="66" name="円/楕円 77"/>
          <p:cNvSpPr/>
          <p:nvPr/>
        </p:nvSpPr>
        <p:spPr>
          <a:xfrm>
            <a:off x="6304767" y="3070414"/>
            <a:ext cx="842410" cy="596461"/>
          </a:xfrm>
          <a:prstGeom prst="ellipse">
            <a:avLst/>
          </a:prstGeom>
          <a:solidFill>
            <a:srgbClr val="F79646">
              <a:lumMod val="40000"/>
              <a:lumOff val="60000"/>
            </a:srgbClr>
          </a:solidFill>
          <a:ln w="25400" cap="flat" cmpd="sng" algn="ctr">
            <a:solidFill>
              <a:srgbClr val="FFC000"/>
            </a:solidFill>
            <a:prstDash val="solid"/>
          </a:ln>
          <a:effectLst/>
        </p:spPr>
        <p:txBody>
          <a:bodyPr lIns="38856" rIns="38856" anchor="ctr"/>
          <a:lstStyle/>
          <a:p>
            <a:pPr algn="ctr" defTabSz="986912">
              <a:defRPr/>
            </a:pPr>
            <a:r>
              <a:rPr kumimoji="0" lang="ja-JP" altLang="en-US" sz="1511" kern="0" dirty="0">
                <a:solidFill>
                  <a:prstClr val="black"/>
                </a:solidFill>
                <a:latin typeface="Segoe UI" panose="020B0502040204020203" pitchFamily="34" charset="0"/>
                <a:ea typeface="Meiryo UI"/>
                <a:cs typeface="Segoe UI" panose="020B0502040204020203" pitchFamily="34" charset="0"/>
              </a:rPr>
              <a:t>成果報酬</a:t>
            </a:r>
          </a:p>
        </p:txBody>
      </p:sp>
      <p:pic>
        <p:nvPicPr>
          <p:cNvPr id="67" name="Picture 29" descr="クリックすると新しいウィンドウで開きます"/>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22095" y="3299231"/>
            <a:ext cx="1014287" cy="48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テキスト ボックス 80"/>
          <p:cNvSpPr txBox="1">
            <a:spLocks noChangeArrowheads="1"/>
          </p:cNvSpPr>
          <p:nvPr/>
        </p:nvSpPr>
        <p:spPr bwMode="auto">
          <a:xfrm>
            <a:off x="8105222" y="3137065"/>
            <a:ext cx="2583352" cy="69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defTabSz="986912">
              <a:spcBef>
                <a:spcPct val="0"/>
              </a:spcBef>
              <a:buNone/>
              <a:defRPr/>
            </a:pPr>
            <a:r>
              <a:rPr lang="ja-JP" altLang="en-US" sz="1295" dirty="0">
                <a:solidFill>
                  <a:srgbClr val="000000"/>
                </a:solidFill>
                <a:latin typeface="Segoe UI" panose="020B0502040204020203" pitchFamily="34" charset="0"/>
                <a:ea typeface="Meiryo UI"/>
                <a:cs typeface="Segoe UI" panose="020B0502040204020203" pitchFamily="34" charset="0"/>
              </a:rPr>
              <a:t>約束量以上の削減を達成した場合、他の制度参加者へ売却できる排出枠を付与</a:t>
            </a:r>
          </a:p>
        </p:txBody>
      </p:sp>
      <p:pic>
        <p:nvPicPr>
          <p:cNvPr id="69" name="図 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81833" y="3126067"/>
            <a:ext cx="808114"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テキスト ボックス 69"/>
          <p:cNvSpPr txBox="1"/>
          <p:nvPr/>
        </p:nvSpPr>
        <p:spPr>
          <a:xfrm>
            <a:off x="327993" y="1944317"/>
            <a:ext cx="2958396" cy="1528624"/>
          </a:xfrm>
          <a:prstGeom prst="rect">
            <a:avLst/>
          </a:prstGeom>
          <a:noFill/>
        </p:spPr>
        <p:txBody>
          <a:bodyPr wrap="square">
            <a:spAutoFit/>
          </a:bodyPr>
          <a:lstStyle/>
          <a:p>
            <a:pPr marL="308403" indent="-308403" defTabSz="986912">
              <a:lnSpc>
                <a:spcPts val="1619"/>
              </a:lnSpc>
              <a:buFont typeface="Wingdings" pitchFamily="2" charset="2"/>
              <a:buChar char="ü"/>
              <a:defRPr/>
            </a:pPr>
            <a:r>
              <a:rPr lang="ja-JP" altLang="en-US" sz="1295" dirty="0">
                <a:solidFill>
                  <a:prstClr val="black"/>
                </a:solidFill>
                <a:latin typeface="Segoe UI" panose="020B0502040204020203" pitchFamily="34" charset="0"/>
                <a:ea typeface="Meiryo UI"/>
                <a:cs typeface="Segoe UI" panose="020B0502040204020203" pitchFamily="34" charset="0"/>
              </a:rPr>
              <a:t>店舗・オフィス用エアコン</a:t>
            </a:r>
            <a:endParaRPr lang="en-US" altLang="ja-JP" sz="1295"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308403" indent="-308403" defTabSz="986912">
              <a:lnSpc>
                <a:spcPts val="1619"/>
              </a:lnSpc>
              <a:buFont typeface="Wingdings" pitchFamily="2" charset="2"/>
              <a:buChar char="ü"/>
              <a:defRPr/>
            </a:pPr>
            <a:r>
              <a:rPr lang="ja-JP" altLang="en-US" sz="1295" dirty="0">
                <a:solidFill>
                  <a:prstClr val="black"/>
                </a:solidFill>
                <a:latin typeface="Segoe UI" panose="020B0502040204020203" pitchFamily="34" charset="0"/>
                <a:ea typeface="Meiryo UI"/>
                <a:cs typeface="Segoe UI" panose="020B0502040204020203" pitchFamily="34" charset="0"/>
              </a:rPr>
              <a:t>温水・蒸気ボイラ</a:t>
            </a:r>
            <a:endParaRPr lang="en-US" altLang="ja-JP" sz="1295"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308403" indent="-308403" defTabSz="986912">
              <a:lnSpc>
                <a:spcPts val="1619"/>
              </a:lnSpc>
              <a:buFont typeface="Wingdings" pitchFamily="2" charset="2"/>
              <a:buChar char="ü"/>
              <a:defRPr/>
            </a:pPr>
            <a:r>
              <a:rPr lang="ja-JP" altLang="en-US" sz="1295" dirty="0">
                <a:solidFill>
                  <a:prstClr val="black"/>
                </a:solidFill>
                <a:latin typeface="Segoe UI" panose="020B0502040204020203" pitchFamily="34" charset="0"/>
                <a:ea typeface="Meiryo UI"/>
                <a:cs typeface="Segoe UI" panose="020B0502040204020203" pitchFamily="34" charset="0"/>
              </a:rPr>
              <a:t>潜熱回収型給湯機</a:t>
            </a:r>
            <a:endParaRPr lang="en-US" altLang="ja-JP" sz="1295"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308403" indent="-308403" defTabSz="986912">
              <a:lnSpc>
                <a:spcPts val="1619"/>
              </a:lnSpc>
              <a:buFont typeface="Wingdings" pitchFamily="2" charset="2"/>
              <a:buChar char="ü"/>
              <a:defRPr/>
            </a:pPr>
            <a:r>
              <a:rPr lang="ja-JP" altLang="en-US" sz="1295" dirty="0">
                <a:solidFill>
                  <a:prstClr val="black"/>
                </a:solidFill>
                <a:latin typeface="Segoe UI" panose="020B0502040204020203" pitchFamily="34" charset="0"/>
                <a:ea typeface="Meiryo UI"/>
                <a:cs typeface="Segoe UI" panose="020B0502040204020203" pitchFamily="34" charset="0"/>
              </a:rPr>
              <a:t>コージェネレーション</a:t>
            </a:r>
            <a:endParaRPr lang="en-US" altLang="ja-JP" sz="1295"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308403" indent="-308403" defTabSz="986912">
              <a:lnSpc>
                <a:spcPts val="1619"/>
              </a:lnSpc>
              <a:buFont typeface="Wingdings" pitchFamily="2" charset="2"/>
              <a:buChar char="ü"/>
              <a:defRPr/>
            </a:pPr>
            <a:r>
              <a:rPr lang="ja-JP" altLang="en-US" sz="1295" dirty="0">
                <a:solidFill>
                  <a:prstClr val="black"/>
                </a:solidFill>
                <a:latin typeface="Segoe UI" panose="020B0502040204020203" pitchFamily="34" charset="0"/>
                <a:ea typeface="Meiryo UI"/>
                <a:cs typeface="Segoe UI" panose="020B0502040204020203" pitchFamily="34" charset="0"/>
              </a:rPr>
              <a:t>ガスエンジンヒートポンプ</a:t>
            </a:r>
            <a:endParaRPr lang="en-US" altLang="ja-JP" sz="1295"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308403" indent="-308403" defTabSz="986912">
              <a:lnSpc>
                <a:spcPts val="1619"/>
              </a:lnSpc>
              <a:buFont typeface="Wingdings" pitchFamily="2" charset="2"/>
              <a:buChar char="ü"/>
              <a:defRPr/>
            </a:pPr>
            <a:r>
              <a:rPr lang="en-US" altLang="ja-JP" sz="1295" dirty="0">
                <a:solidFill>
                  <a:prstClr val="black"/>
                </a:solidFill>
                <a:latin typeface="Segoe UI" panose="020B0502040204020203" pitchFamily="34" charset="0"/>
                <a:ea typeface="Segoe UI" panose="020B0502040204020203" pitchFamily="34" charset="0"/>
                <a:cs typeface="Segoe UI" panose="020B0502040204020203" pitchFamily="34" charset="0"/>
              </a:rPr>
              <a:t>LED</a:t>
            </a:r>
            <a:r>
              <a:rPr lang="ja-JP" altLang="en-US" sz="1295" dirty="0">
                <a:solidFill>
                  <a:prstClr val="black"/>
                </a:solidFill>
                <a:latin typeface="Segoe UI" panose="020B0502040204020203" pitchFamily="34" charset="0"/>
                <a:ea typeface="Meiryo UI"/>
                <a:cs typeface="Segoe UI" panose="020B0502040204020203" pitchFamily="34" charset="0"/>
              </a:rPr>
              <a:t>照明器具</a:t>
            </a:r>
            <a:endParaRPr lang="en-US" altLang="ja-JP" sz="1295"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defTabSz="986912">
              <a:lnSpc>
                <a:spcPts val="1619"/>
              </a:lnSpc>
              <a:defRPr/>
            </a:pPr>
            <a:r>
              <a:rPr lang="ja-JP" altLang="en-US" sz="1295" dirty="0">
                <a:solidFill>
                  <a:prstClr val="black"/>
                </a:solidFill>
                <a:latin typeface="Segoe UI" panose="020B0502040204020203" pitchFamily="34" charset="0"/>
                <a:ea typeface="Meiryo UI"/>
                <a:cs typeface="Segoe UI" panose="020B0502040204020203" pitchFamily="34" charset="0"/>
              </a:rPr>
              <a:t>　　　など全</a:t>
            </a:r>
            <a:r>
              <a:rPr lang="en-US" altLang="ja-JP" sz="1295" dirty="0">
                <a:solidFill>
                  <a:prstClr val="black"/>
                </a:solidFill>
                <a:latin typeface="Segoe UI" panose="020B0502040204020203" pitchFamily="34" charset="0"/>
                <a:ea typeface="Segoe UI" panose="020B0502040204020203" pitchFamily="34" charset="0"/>
                <a:cs typeface="Segoe UI" panose="020B0502040204020203" pitchFamily="34" charset="0"/>
              </a:rPr>
              <a:t>27</a:t>
            </a:r>
            <a:r>
              <a:rPr lang="ja-JP" altLang="en-US" sz="1295" dirty="0">
                <a:solidFill>
                  <a:prstClr val="black"/>
                </a:solidFill>
                <a:latin typeface="Segoe UI" panose="020B0502040204020203" pitchFamily="34" charset="0"/>
                <a:ea typeface="Meiryo UI"/>
                <a:cs typeface="Segoe UI" panose="020B0502040204020203" pitchFamily="34" charset="0"/>
              </a:rPr>
              <a:t>種（</a:t>
            </a:r>
            <a:r>
              <a:rPr lang="en-US" altLang="ja-JP" sz="1295" dirty="0">
                <a:solidFill>
                  <a:prstClr val="black"/>
                </a:solidFill>
                <a:latin typeface="Segoe UI" panose="020B0502040204020203" pitchFamily="34" charset="0"/>
                <a:ea typeface="Segoe UI" panose="020B0502040204020203" pitchFamily="34" charset="0"/>
                <a:cs typeface="Segoe UI" panose="020B0502040204020203" pitchFamily="34" charset="0"/>
              </a:rPr>
              <a:t>H28</a:t>
            </a:r>
            <a:r>
              <a:rPr lang="ja-JP" altLang="en-US" sz="1295" dirty="0">
                <a:solidFill>
                  <a:prstClr val="black"/>
                </a:solidFill>
                <a:latin typeface="Segoe UI" panose="020B0502040204020203" pitchFamily="34" charset="0"/>
                <a:ea typeface="Meiryo UI"/>
                <a:cs typeface="Segoe UI" panose="020B0502040204020203" pitchFamily="34" charset="0"/>
              </a:rPr>
              <a:t>年度の場合）</a:t>
            </a:r>
          </a:p>
        </p:txBody>
      </p:sp>
      <p:sp>
        <p:nvSpPr>
          <p:cNvPr id="71" name="テキスト ボックス 70"/>
          <p:cNvSpPr txBox="1"/>
          <p:nvPr/>
        </p:nvSpPr>
        <p:spPr>
          <a:xfrm>
            <a:off x="449535" y="3553407"/>
            <a:ext cx="3725010" cy="557332"/>
          </a:xfrm>
          <a:prstGeom prst="rect">
            <a:avLst/>
          </a:prstGeom>
          <a:noFill/>
        </p:spPr>
        <p:txBody>
          <a:bodyPr wrap="square">
            <a:spAutoFit/>
          </a:bodyPr>
          <a:lstStyle/>
          <a:p>
            <a:pPr defTabSz="986912">
              <a:defRPr/>
            </a:pPr>
            <a:r>
              <a:rPr lang="ja-JP" altLang="en-US" sz="1511" b="1" kern="0" dirty="0">
                <a:solidFill>
                  <a:srgbClr val="0070C0"/>
                </a:solidFill>
                <a:latin typeface="Segoe UI" panose="020B0502040204020203" pitchFamily="34" charset="0"/>
                <a:ea typeface="Meiryo UI"/>
                <a:cs typeface="Segoe UI" panose="020B0502040204020203" pitchFamily="34" charset="0"/>
              </a:rPr>
              <a:t>その他の</a:t>
            </a:r>
            <a:r>
              <a:rPr lang="zh-TW" altLang="en-US" sz="1511" b="1" kern="0" dirty="0">
                <a:solidFill>
                  <a:srgbClr val="0070C0"/>
                </a:solidFill>
                <a:latin typeface="Segoe UI" panose="020B0502040204020203" pitchFamily="34" charset="0"/>
                <a:ea typeface="Meiryo UI"/>
                <a:cs typeface="Segoe UI" panose="020B0502040204020203" pitchFamily="34" charset="0"/>
              </a:rPr>
              <a:t>高効率機器</a:t>
            </a:r>
            <a:endParaRPr lang="en-US" altLang="zh-TW" sz="1511"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a:p>
            <a:pPr defTabSz="986912">
              <a:defRPr/>
            </a:pPr>
            <a:r>
              <a:rPr lang="ja-JP" altLang="en-US" sz="1511" b="1" kern="0" dirty="0">
                <a:solidFill>
                  <a:srgbClr val="0070C0"/>
                </a:solidFill>
                <a:latin typeface="Segoe UI" panose="020B0502040204020203" pitchFamily="34" charset="0"/>
                <a:ea typeface="Meiryo UI"/>
                <a:cs typeface="Segoe UI" panose="020B0502040204020203" pitchFamily="34" charset="0"/>
              </a:rPr>
              <a:t>高効率機器運用のための周辺機器</a:t>
            </a:r>
            <a:endParaRPr lang="en-US" altLang="zh-TW" sz="1511" b="1" kern="0"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72" name="テキスト ボックス 71"/>
          <p:cNvSpPr txBox="1"/>
          <p:nvPr/>
        </p:nvSpPr>
        <p:spPr>
          <a:xfrm>
            <a:off x="4114706" y="2878692"/>
            <a:ext cx="839920" cy="358111"/>
          </a:xfrm>
          <a:prstGeom prst="rect">
            <a:avLst/>
          </a:prstGeom>
          <a:noFill/>
        </p:spPr>
        <p:txBody>
          <a:bodyPr wrap="square" rtlCol="0">
            <a:spAutoFit/>
          </a:bodyPr>
          <a:lstStyle/>
          <a:p>
            <a:pPr defTabSz="986912" eaLnBrk="0" hangingPunct="0">
              <a:defRPr/>
            </a:pPr>
            <a:r>
              <a:rPr lang="ja-JP" altLang="en-US" sz="1727" b="1" dirty="0">
                <a:solidFill>
                  <a:prstClr val="white"/>
                </a:solidFill>
                <a:latin typeface="Segoe UI" panose="020B0502040204020203" pitchFamily="34" charset="0"/>
                <a:ea typeface="Meiryo UI"/>
                <a:cs typeface="Segoe UI" panose="020B0502040204020203" pitchFamily="34" charset="0"/>
              </a:rPr>
              <a:t>導入</a:t>
            </a:r>
          </a:p>
        </p:txBody>
      </p:sp>
      <p:sp>
        <p:nvSpPr>
          <p:cNvPr id="75" name="テキスト ボックス 74"/>
          <p:cNvSpPr txBox="1"/>
          <p:nvPr/>
        </p:nvSpPr>
        <p:spPr>
          <a:xfrm>
            <a:off x="990723" y="4112231"/>
            <a:ext cx="3042821" cy="358111"/>
          </a:xfrm>
          <a:prstGeom prst="rect">
            <a:avLst/>
          </a:prstGeom>
          <a:noFill/>
        </p:spPr>
        <p:txBody>
          <a:bodyPr wrap="none" rtlCol="0">
            <a:spAutoFit/>
          </a:bodyPr>
          <a:lstStyle/>
          <a:p>
            <a:pPr defTabSz="986912" eaLnBrk="0" hangingPunct="0">
              <a:defRPr/>
            </a:pPr>
            <a:r>
              <a:rPr lang="ja-JP" altLang="en-US" sz="1727" b="1" dirty="0">
                <a:solidFill>
                  <a:prstClr val="black"/>
                </a:solidFill>
                <a:latin typeface="Segoe UI" panose="020B0502040204020203" pitchFamily="34" charset="0"/>
                <a:ea typeface="Meiryo UI"/>
                <a:cs typeface="Segoe UI" panose="020B0502040204020203" pitchFamily="34" charset="0"/>
              </a:rPr>
              <a:t>ＡＳＳＥＴ事業の過年度実績</a:t>
            </a:r>
          </a:p>
        </p:txBody>
      </p:sp>
      <p:sp>
        <p:nvSpPr>
          <p:cNvPr id="76" name="テキスト ボックス 75"/>
          <p:cNvSpPr txBox="1"/>
          <p:nvPr/>
        </p:nvSpPr>
        <p:spPr>
          <a:xfrm>
            <a:off x="170860" y="6891873"/>
            <a:ext cx="5014944" cy="477042"/>
          </a:xfrm>
          <a:prstGeom prst="rect">
            <a:avLst/>
          </a:prstGeom>
          <a:noFill/>
          <a:ln>
            <a:solidFill>
              <a:srgbClr val="FF0000"/>
            </a:solidFill>
          </a:ln>
        </p:spPr>
        <p:txBody>
          <a:bodyPr wrap="square" tIns="77712" bIns="0" rtlCol="0">
            <a:spAutoFit/>
          </a:bodyPr>
          <a:lstStyle/>
          <a:p>
            <a:pPr defTabSz="986912" eaLnBrk="0" hangingPunct="0">
              <a:defRPr/>
            </a:pPr>
            <a:r>
              <a:rPr lang="en-US" altLang="ja-JP" sz="1295" dirty="0">
                <a:solidFill>
                  <a:prstClr val="black"/>
                </a:solidFill>
                <a:latin typeface="Segoe UI" panose="020B0502040204020203" pitchFamily="34" charset="0"/>
                <a:ea typeface="Segoe UI" panose="020B0502040204020203" pitchFamily="34" charset="0"/>
                <a:cs typeface="Segoe UI" panose="020B0502040204020203" pitchFamily="34" charset="0"/>
              </a:rPr>
              <a:t>※</a:t>
            </a:r>
            <a:r>
              <a:rPr lang="ja-JP" altLang="en-US" sz="1295" dirty="0">
                <a:solidFill>
                  <a:prstClr val="black"/>
                </a:solidFill>
                <a:latin typeface="Segoe UI" panose="020B0502040204020203" pitchFamily="34" charset="0"/>
                <a:ea typeface="Meiryo UI"/>
                <a:cs typeface="Segoe UI" panose="020B0502040204020203" pitchFamily="34" charset="0"/>
              </a:rPr>
              <a:t>目標削減量に達しなかった事業者は排出枠取引により排出枠を拡大することで目標を達成</a:t>
            </a:r>
            <a:endParaRPr lang="en-US" altLang="ja-JP" sz="1295"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pic>
        <p:nvPicPr>
          <p:cNvPr id="77"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42760" y="4890500"/>
            <a:ext cx="5032678" cy="249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8" name="表 77"/>
          <p:cNvGraphicFramePr>
            <a:graphicFrameLocks noGrp="1"/>
          </p:cNvGraphicFramePr>
          <p:nvPr>
            <p:extLst/>
          </p:nvPr>
        </p:nvGraphicFramePr>
        <p:xfrm>
          <a:off x="150782" y="4418919"/>
          <a:ext cx="5035022" cy="2437782"/>
        </p:xfrm>
        <a:graphic>
          <a:graphicData uri="http://schemas.openxmlformats.org/drawingml/2006/table">
            <a:tbl>
              <a:tblPr/>
              <a:tblGrid>
                <a:gridCol w="2427622">
                  <a:extLst>
                    <a:ext uri="{9D8B030D-6E8A-4147-A177-3AD203B41FA5}">
                      <a16:colId xmlns:a16="http://schemas.microsoft.com/office/drawing/2014/main" val="20000"/>
                    </a:ext>
                  </a:extLst>
                </a:gridCol>
                <a:gridCol w="832867">
                  <a:extLst>
                    <a:ext uri="{9D8B030D-6E8A-4147-A177-3AD203B41FA5}">
                      <a16:colId xmlns:a16="http://schemas.microsoft.com/office/drawing/2014/main" val="20001"/>
                    </a:ext>
                  </a:extLst>
                </a:gridCol>
                <a:gridCol w="897018">
                  <a:extLst>
                    <a:ext uri="{9D8B030D-6E8A-4147-A177-3AD203B41FA5}">
                      <a16:colId xmlns:a16="http://schemas.microsoft.com/office/drawing/2014/main" val="20002"/>
                    </a:ext>
                  </a:extLst>
                </a:gridCol>
                <a:gridCol w="877515">
                  <a:extLst>
                    <a:ext uri="{9D8B030D-6E8A-4147-A177-3AD203B41FA5}">
                      <a16:colId xmlns:a16="http://schemas.microsoft.com/office/drawing/2014/main" val="20003"/>
                    </a:ext>
                  </a:extLst>
                </a:gridCol>
              </a:tblGrid>
              <a:tr h="361877">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l" fontAlgn="ct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ctr" fontAlgn="ct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１期</a:t>
                      </a:r>
                      <a:b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H24</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ctr" fontAlgn="ct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２期</a:t>
                      </a:r>
                      <a:b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H25</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ctr"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３期</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ctr"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H26</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0469">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ctr"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基準年度排出量</a:t>
                      </a: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[t-CO2/y]</a:t>
                      </a:r>
                      <a:endParaRPr 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24,274</a:t>
                      </a:r>
                    </a:p>
                  </a:txBody>
                  <a:tcPr marL="0" marR="7771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149,015</a:t>
                      </a:r>
                    </a:p>
                  </a:txBody>
                  <a:tcPr marL="0" marR="7771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461,294</a:t>
                      </a:r>
                    </a:p>
                  </a:txBody>
                  <a:tcPr marL="0" marR="7771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0469">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ctr" fontAlgn="ct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削減目標量</a:t>
                      </a: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t-CO2/y]</a:t>
                      </a:r>
                      <a:endParaRPr 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r" fontAlgn="ct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4,628</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7771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r" fontAlgn="ct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19,287</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7771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46,110</a:t>
                      </a:r>
                    </a:p>
                  </a:txBody>
                  <a:tcPr marL="0" marR="7771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5890">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ctr" fontAlgn="ct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削減実績量</a:t>
                      </a: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t-CO2/y]</a:t>
                      </a:r>
                      <a:endParaRPr 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r" fontAlgn="ct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5,678</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7771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r" fontAlgn="ct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12,865</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7771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37,646</a:t>
                      </a:r>
                    </a:p>
                  </a:txBody>
                  <a:tcPr marL="0" marR="7771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3942">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ctr" fontAlgn="ct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費用効率性</a:t>
                      </a: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円</a:t>
                      </a: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t-CO2]</a:t>
                      </a:r>
                      <a:endParaRPr 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r" fontAlgn="ct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9,516</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7771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r" fontAlgn="ct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19,284</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7771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4,384</a:t>
                      </a:r>
                    </a:p>
                  </a:txBody>
                  <a:tcPr marL="0" marR="7771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2074">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ctr" fontAlgn="ct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排出削減率</a:t>
                      </a: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 ]</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r" fontAlgn="ct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23.4</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7771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r" fontAlgn="ct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8.6</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7771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8.2</a:t>
                      </a:r>
                    </a:p>
                  </a:txBody>
                  <a:tcPr marL="0" marR="7771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41655">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ctr" fontAlgn="ctr"/>
                      <a:r>
                        <a:rPr lang="zh-CN"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参加事業者数</a:t>
                      </a:r>
                      <a:endParaRPr lang="zh-CN"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r" fontAlgn="ct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9</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7771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r" fontAlgn="ct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50</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7771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113</a:t>
                      </a:r>
                    </a:p>
                  </a:txBody>
                  <a:tcPr marL="0" marR="7771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81633">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ctr" fontAlgn="ct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自己達成件数</a:t>
                      </a: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排出枠取引による達成件数</a:t>
                      </a:r>
                      <a:endPar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5/4</a:t>
                      </a:r>
                    </a:p>
                  </a:txBody>
                  <a:tcPr marL="0" marR="7771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28/22</a:t>
                      </a:r>
                    </a:p>
                  </a:txBody>
                  <a:tcPr marL="0" marR="7771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57/ 56</a:t>
                      </a:r>
                    </a:p>
                  </a:txBody>
                  <a:tcPr marL="0" marR="7771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45890">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ctr" fontAlgn="ct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未達成件数</a:t>
                      </a:r>
                      <a:endPar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0</a:t>
                      </a:r>
                    </a:p>
                  </a:txBody>
                  <a:tcPr marL="0" marR="7771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0</a:t>
                      </a:r>
                    </a:p>
                  </a:txBody>
                  <a:tcPr marL="0" marR="7771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126" rtl="0" eaLnBrk="1" latinLnBrk="0" hangingPunct="1">
                        <a:defRPr kumimoji="1" sz="1799" kern="1200">
                          <a:solidFill>
                            <a:schemeClr val="tx1"/>
                          </a:solidFill>
                          <a:latin typeface="Calibri"/>
                        </a:defRPr>
                      </a:lvl1pPr>
                      <a:lvl2pPr marL="457063" algn="l" defTabSz="914126" rtl="0" eaLnBrk="1" latinLnBrk="0" hangingPunct="1">
                        <a:defRPr kumimoji="1" sz="1799" kern="1200">
                          <a:solidFill>
                            <a:schemeClr val="tx1"/>
                          </a:solidFill>
                          <a:latin typeface="Calibri"/>
                        </a:defRPr>
                      </a:lvl2pPr>
                      <a:lvl3pPr marL="914126" algn="l" defTabSz="914126" rtl="0" eaLnBrk="1" latinLnBrk="0" hangingPunct="1">
                        <a:defRPr kumimoji="1" sz="1799" kern="1200">
                          <a:solidFill>
                            <a:schemeClr val="tx1"/>
                          </a:solidFill>
                          <a:latin typeface="Calibri"/>
                        </a:defRPr>
                      </a:lvl3pPr>
                      <a:lvl4pPr marL="1371189" algn="l" defTabSz="914126" rtl="0" eaLnBrk="1" latinLnBrk="0" hangingPunct="1">
                        <a:defRPr kumimoji="1" sz="1799" kern="1200">
                          <a:solidFill>
                            <a:schemeClr val="tx1"/>
                          </a:solidFill>
                          <a:latin typeface="Calibri"/>
                        </a:defRPr>
                      </a:lvl4pPr>
                      <a:lvl5pPr marL="1828251" algn="l" defTabSz="914126" rtl="0" eaLnBrk="1" latinLnBrk="0" hangingPunct="1">
                        <a:defRPr kumimoji="1" sz="1799" kern="1200">
                          <a:solidFill>
                            <a:schemeClr val="tx1"/>
                          </a:solidFill>
                          <a:latin typeface="Calibri"/>
                        </a:defRPr>
                      </a:lvl5pPr>
                      <a:lvl6pPr marL="2285314" algn="l" defTabSz="914126" rtl="0" eaLnBrk="1" latinLnBrk="0" hangingPunct="1">
                        <a:defRPr kumimoji="1" sz="1799" kern="1200">
                          <a:solidFill>
                            <a:schemeClr val="tx1"/>
                          </a:solidFill>
                          <a:latin typeface="Calibri"/>
                        </a:defRPr>
                      </a:lvl6pPr>
                      <a:lvl7pPr marL="2742377" algn="l" defTabSz="914126" rtl="0" eaLnBrk="1" latinLnBrk="0" hangingPunct="1">
                        <a:defRPr kumimoji="1" sz="1799" kern="1200">
                          <a:solidFill>
                            <a:schemeClr val="tx1"/>
                          </a:solidFill>
                          <a:latin typeface="Calibri"/>
                        </a:defRPr>
                      </a:lvl7pPr>
                      <a:lvl8pPr marL="3199440" algn="l" defTabSz="914126" rtl="0" eaLnBrk="1" latinLnBrk="0" hangingPunct="1">
                        <a:defRPr kumimoji="1" sz="1799" kern="1200">
                          <a:solidFill>
                            <a:schemeClr val="tx1"/>
                          </a:solidFill>
                          <a:latin typeface="Calibri"/>
                        </a:defRPr>
                      </a:lvl8pPr>
                      <a:lvl9pPr marL="3656503" algn="l" defTabSz="914126" rtl="0" eaLnBrk="1" latinLnBrk="0" hangingPunct="1">
                        <a:defRPr kumimoji="1" sz="1799" kern="1200">
                          <a:solidFill>
                            <a:schemeClr val="tx1"/>
                          </a:solidFill>
                          <a:latin typeface="Calibri"/>
                        </a:defRPr>
                      </a:lvl9p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0</a:t>
                      </a:r>
                    </a:p>
                  </a:txBody>
                  <a:tcPr marL="0" marR="7771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74" name="下矢印 24"/>
          <p:cNvSpPr/>
          <p:nvPr/>
        </p:nvSpPr>
        <p:spPr>
          <a:xfrm>
            <a:off x="5501346" y="4156699"/>
            <a:ext cx="1238549" cy="642684"/>
          </a:xfrm>
          <a:prstGeom prst="downArrow">
            <a:avLst>
              <a:gd name="adj1" fmla="val 50000"/>
              <a:gd name="adj2" fmla="val 60078"/>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986912" eaLnBrk="0" hangingPunct="0">
              <a:defRPr/>
            </a:pPr>
            <a:endParaRPr kumimoji="0" lang="ja-JP" altLang="en-US" sz="3022" kern="0">
              <a:solidFill>
                <a:prstClr val="white"/>
              </a:solidFill>
              <a:latin typeface="Segoe UI" panose="020B0502040204020203" pitchFamily="34" charset="0"/>
              <a:ea typeface="Meiryo UI"/>
              <a:cs typeface="Segoe UI" panose="020B0502040204020203" pitchFamily="34" charset="0"/>
            </a:endParaRPr>
          </a:p>
        </p:txBody>
      </p:sp>
      <p:sp>
        <p:nvSpPr>
          <p:cNvPr id="79" name="下矢印 12"/>
          <p:cNvSpPr/>
          <p:nvPr/>
        </p:nvSpPr>
        <p:spPr>
          <a:xfrm>
            <a:off x="354001" y="1278026"/>
            <a:ext cx="369817" cy="298668"/>
          </a:xfrm>
          <a:prstGeom prst="downArrow">
            <a:avLst>
              <a:gd name="adj1" fmla="val 50000"/>
              <a:gd name="adj2" fmla="val 64870"/>
            </a:avLst>
          </a:prstGeom>
          <a:solidFill>
            <a:schemeClr val="tx2">
              <a:lumMod val="40000"/>
              <a:lumOff val="60000"/>
            </a:schemeClr>
          </a:solidFill>
          <a:ln>
            <a:solidFill>
              <a:srgbClr val="4F81BD"/>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fontAlgn="base">
              <a:spcBef>
                <a:spcPct val="0"/>
              </a:spcBef>
              <a:spcAft>
                <a:spcPct val="0"/>
              </a:spcAft>
              <a:defRPr/>
            </a:pPr>
            <a:endParaRPr lang="ja-JP" altLang="en-US" sz="1511">
              <a:solidFill>
                <a:prstClr val="white"/>
              </a:solidFill>
              <a:latin typeface="Segoe UI" panose="020B0502040204020203" pitchFamily="34" charset="0"/>
              <a:ea typeface="Meiryo UI"/>
              <a:cs typeface="Segoe UI" panose="020B0502040204020203" pitchFamily="34" charset="0"/>
            </a:endParaRPr>
          </a:p>
        </p:txBody>
      </p:sp>
      <p:sp>
        <p:nvSpPr>
          <p:cNvPr id="80" name="下矢印 12"/>
          <p:cNvSpPr/>
          <p:nvPr/>
        </p:nvSpPr>
        <p:spPr>
          <a:xfrm>
            <a:off x="6564948" y="1293677"/>
            <a:ext cx="369817" cy="298668"/>
          </a:xfrm>
          <a:prstGeom prst="downArrow">
            <a:avLst>
              <a:gd name="adj1" fmla="val 50000"/>
              <a:gd name="adj2" fmla="val 64870"/>
            </a:avLst>
          </a:prstGeom>
          <a:solidFill>
            <a:schemeClr val="accent3">
              <a:lumMod val="40000"/>
              <a:lumOff val="60000"/>
            </a:schemeClr>
          </a:solidFill>
          <a:l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fontAlgn="base">
              <a:spcBef>
                <a:spcPct val="0"/>
              </a:spcBef>
              <a:spcAft>
                <a:spcPct val="0"/>
              </a:spcAft>
              <a:defRPr/>
            </a:pPr>
            <a:endParaRPr lang="ja-JP" altLang="en-US" sz="1511">
              <a:solidFill>
                <a:prstClr val="white"/>
              </a:solidFill>
              <a:latin typeface="Segoe UI" panose="020B0502040204020203" pitchFamily="34" charset="0"/>
              <a:ea typeface="Meiryo UI"/>
              <a:cs typeface="Segoe UI" panose="020B0502040204020203" pitchFamily="34" charset="0"/>
            </a:endParaRPr>
          </a:p>
        </p:txBody>
      </p:sp>
    </p:spTree>
    <p:extLst>
      <p:ext uri="{BB962C8B-B14F-4D97-AF65-F5344CB8AC3E}">
        <p14:creationId xmlns:p14="http://schemas.microsoft.com/office/powerpoint/2010/main" val="20025271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0.xml><?xml version="1.0" encoding="utf-8"?>
<a:theme xmlns:a="http://schemas.openxmlformats.org/drawingml/2006/main" name="10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1.xml><?xml version="1.0" encoding="utf-8"?>
<a:theme xmlns:a="http://schemas.openxmlformats.org/drawingml/2006/main" name="1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2.xml><?xml version="1.0" encoding="utf-8"?>
<a:theme xmlns:a="http://schemas.openxmlformats.org/drawingml/2006/main" name="1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Cambria"/>
        <a:ea typeface="メイリオ"/>
        <a:cs typeface=""/>
      </a:majorFont>
      <a:minorFont>
        <a:latin typeface="Cambri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3.xml><?xml version="1.0" encoding="utf-8"?>
<a:theme xmlns:a="http://schemas.openxmlformats.org/drawingml/2006/main" name="3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4.xml><?xml version="1.0" encoding="utf-8"?>
<a:theme xmlns:a="http://schemas.openxmlformats.org/drawingml/2006/main" name="4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5.xml><?xml version="1.0" encoding="utf-8"?>
<a:theme xmlns:a="http://schemas.openxmlformats.org/drawingml/2006/main" name="5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6.xml><?xml version="1.0" encoding="utf-8"?>
<a:theme xmlns:a="http://schemas.openxmlformats.org/drawingml/2006/main" name="6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7.xml><?xml version="1.0" encoding="utf-8"?>
<a:theme xmlns:a="http://schemas.openxmlformats.org/drawingml/2006/main" name="7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8.xml><?xml version="1.0" encoding="utf-8"?>
<a:theme xmlns:a="http://schemas.openxmlformats.org/drawingml/2006/main" name="8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9.xml><?xml version="1.0" encoding="utf-8"?>
<a:theme xmlns:a="http://schemas.openxmlformats.org/drawingml/2006/main" name="9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docProps/app.xml><?xml version="1.0" encoding="utf-8"?>
<Properties xmlns="http://schemas.openxmlformats.org/officeDocument/2006/extended-properties" xmlns:vt="http://schemas.openxmlformats.org/officeDocument/2006/docPropsVTypes">
  <Template>Office Theme</Template>
  <Words>987</Words>
  <PresentationFormat>ユーザー設定</PresentationFormat>
  <Paragraphs>184</Paragraphs>
  <Slides>6</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12</vt:i4>
      </vt:variant>
      <vt:variant>
        <vt:lpstr>スライド タイトル</vt:lpstr>
      </vt:variant>
      <vt:variant>
        <vt:i4>6</vt:i4>
      </vt:variant>
    </vt:vector>
  </HeadingPairs>
  <TitlesOfParts>
    <vt:vector size="29" baseType="lpstr">
      <vt:lpstr>HGPｺﾞｼｯｸE</vt:lpstr>
      <vt:lpstr>HGPｺﾞｼｯｸM</vt:lpstr>
      <vt:lpstr>Meiryo UI</vt:lpstr>
      <vt:lpstr>メイリオ</vt:lpstr>
      <vt:lpstr>メイリオ</vt:lpstr>
      <vt:lpstr>游ゴシック</vt:lpstr>
      <vt:lpstr>Arial</vt:lpstr>
      <vt:lpstr>Cambria</vt:lpstr>
      <vt:lpstr>Segoe UI</vt:lpstr>
      <vt:lpstr>Times New Roman</vt:lpstr>
      <vt:lpstr>Wingdings</vt:lpstr>
      <vt:lpstr>1_脱炭素標準フォーマット_20180530</vt:lpstr>
      <vt:lpstr>2_脱炭素標準フォーマット_20180530</vt:lpstr>
      <vt:lpstr>3_脱炭素標準フォーマット_20180530</vt:lpstr>
      <vt:lpstr>4_脱炭素標準フォーマット_20180530</vt:lpstr>
      <vt:lpstr>5_脱炭素標準フォーマット_20180530</vt:lpstr>
      <vt:lpstr>6_脱炭素標準フォーマット_20180530</vt:lpstr>
      <vt:lpstr>7_脱炭素標準フォーマット_20180530</vt:lpstr>
      <vt:lpstr>8_脱炭素標準フォーマット_20180530</vt:lpstr>
      <vt:lpstr>9_脱炭素標準フォーマット_20180530</vt:lpstr>
      <vt:lpstr>10_脱炭素標準フォーマット_20180530</vt:lpstr>
      <vt:lpstr>11_脱炭素標準フォーマット_20180530</vt:lpstr>
      <vt:lpstr>16_Office ​​テーマ</vt:lpstr>
      <vt:lpstr>PowerPoint プレゼンテーション</vt:lpstr>
      <vt:lpstr>PowerPoint プレゼンテーション</vt:lpstr>
      <vt:lpstr>補助要件（※2018年度の内容を参考として掲載）</vt:lpstr>
      <vt:lpstr>ASSET事業の特徴</vt:lpstr>
      <vt:lpstr>事業実施の考え方</vt:lpstr>
      <vt:lpstr>ASSET事業　１～３期における実績</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