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21" r:id="rId8"/>
    <p:sldMasterId id="2147483969" r:id="rId9"/>
    <p:sldMasterId id="2147483995" r:id="rId10"/>
    <p:sldMasterId id="2147484019" r:id="rId11"/>
    <p:sldMasterId id="2147484056" r:id="rId12"/>
  </p:sldMasterIdLst>
  <p:notesMasterIdLst>
    <p:notesMasterId r:id="rId18"/>
  </p:notesMasterIdLst>
  <p:handoutMasterIdLst>
    <p:handoutMasterId r:id="rId19"/>
  </p:handoutMasterIdLst>
  <p:sldIdLst>
    <p:sldId id="539" r:id="rId13"/>
    <p:sldId id="540" r:id="rId14"/>
    <p:sldId id="541" r:id="rId15"/>
    <p:sldId id="542" r:id="rId16"/>
    <p:sldId id="543" r:id="rId17"/>
  </p:sldIdLst>
  <p:sldSz cx="10691813" cy="7559675"/>
  <p:notesSz cx="7104063" cy="10234613"/>
  <p:custDataLst>
    <p:tags r:id="rId20"/>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notesMasters/notesMaster1.xml" Type="http://schemas.openxmlformats.org/officeDocument/2006/relationships/notesMaster"/><Relationship Id="rId19" Target="handoutMasters/handoutMaster1.xml" Type="http://schemas.openxmlformats.org/officeDocument/2006/relationships/handoutMaster"/><Relationship Id="rId2" Target="slideMasters/slideMaster2.xml" Type="http://schemas.openxmlformats.org/officeDocument/2006/relationships/slideMaster"/><Relationship Id="rId20" Target="tags/tag1.xml" Type="http://schemas.openxmlformats.org/officeDocument/2006/relationships/tags"/><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handoutMasters/_rels/handoutMaster1.xml.rels><?xml version="1.0" encoding="UTF-8" standalone="yes"?><Relationships xmlns="http://schemas.openxmlformats.org/package/2006/relationships"><Relationship Id="rId1" Target="../theme/theme1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69176" indent="-29583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83348" indent="-23667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56687" indent="-23667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30026" indent="-23667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603365"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76705"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50044"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023383"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46678">
              <a:spcBef>
                <a:spcPct val="0"/>
              </a:spcBef>
              <a:defRPr/>
            </a:pPr>
            <a:fld id="{DF6B797C-6B39-495B-905E-BBC46D3FF280}" type="slidenum">
              <a:rPr lang="ja-JP" altLang="en-US" kern="0">
                <a:solidFill>
                  <a:prstClr val="black"/>
                </a:solidFill>
                <a:latin typeface="Cambria" panose="02040503050406030204" pitchFamily="18" charset="0"/>
                <a:ea typeface="メイリオ" panose="020B0604030504040204" pitchFamily="50" charset="-128"/>
                <a:cs typeface="メイリオ" panose="020B0604030504040204" pitchFamily="50" charset="-128"/>
              </a:rPr>
              <a:pPr defTabSz="946678">
                <a:spcBef>
                  <a:spcPct val="0"/>
                </a:spcBef>
                <a:defRPr/>
              </a:pPr>
              <a:t>0</a:t>
            </a:fld>
            <a:endParaRPr lang="ja-JP" altLang="en-US" kern="0">
              <a:solidFill>
                <a:prstClr val="black"/>
              </a:solidFill>
              <a:latin typeface="Cambria" panose="02040503050406030204" pitchFamily="18"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251906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png" Type="http://schemas.openxmlformats.org/officeDocument/2006/relationships/image"/><Relationship Id="rId3" Target="../media/image2.jpe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3"/>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CA7BB40-15BB-4181-BB82-81BC459D87B3}" type="slidenum">
              <a:rPr lang="ja-JP" altLang="en-US"/>
              <a:pPr>
                <a:defRPr/>
              </a:pPr>
              <a:t>‹#›</a:t>
            </a:fld>
            <a:endParaRPr lang="ja-JP" altLang="en-US"/>
          </a:p>
        </p:txBody>
      </p:sp>
    </p:spTree>
    <p:extLst>
      <p:ext uri="{BB962C8B-B14F-4D97-AF65-F5344CB8AC3E}">
        <p14:creationId xmlns:p14="http://schemas.microsoft.com/office/powerpoint/2010/main" val="12340178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0F07780-A6CB-4E69-BBE5-385DE5B25B2E}" type="slidenum">
              <a:rPr lang="ja-JP" altLang="en-US"/>
              <a:pPr>
                <a:defRPr/>
              </a:pPr>
              <a:t>‹#›</a:t>
            </a:fld>
            <a:endParaRPr lang="ja-JP" altLang="en-US"/>
          </a:p>
        </p:txBody>
      </p:sp>
    </p:spTree>
    <p:extLst>
      <p:ext uri="{BB962C8B-B14F-4D97-AF65-F5344CB8AC3E}">
        <p14:creationId xmlns:p14="http://schemas.microsoft.com/office/powerpoint/2010/main" val="2166775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5"/>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190C998-393D-416E-8CBB-3A385D67E204}" type="slidenum">
              <a:rPr lang="ja-JP" altLang="en-US"/>
              <a:pPr>
                <a:defRPr/>
              </a:pPr>
              <a:t>‹#›</a:t>
            </a:fld>
            <a:endParaRPr lang="ja-JP" altLang="en-US"/>
          </a:p>
        </p:txBody>
      </p:sp>
    </p:spTree>
    <p:extLst>
      <p:ext uri="{BB962C8B-B14F-4D97-AF65-F5344CB8AC3E}">
        <p14:creationId xmlns:p14="http://schemas.microsoft.com/office/powerpoint/2010/main" val="18676588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8"/>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8"/>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F792A96-6A3A-4B23-B1E2-29A87C438503}" type="slidenum">
              <a:rPr lang="ja-JP" altLang="en-US"/>
              <a:pPr>
                <a:defRPr/>
              </a:pPr>
              <a:t>‹#›</a:t>
            </a:fld>
            <a:endParaRPr lang="ja-JP" altLang="en-US"/>
          </a:p>
        </p:txBody>
      </p:sp>
    </p:spTree>
    <p:extLst>
      <p:ext uri="{BB962C8B-B14F-4D97-AF65-F5344CB8AC3E}">
        <p14:creationId xmlns:p14="http://schemas.microsoft.com/office/powerpoint/2010/main" val="38717894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4"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4"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6B10B7E-6FE8-4E59-A98C-69834DFE9711}" type="slidenum">
              <a:rPr lang="ja-JP" altLang="en-US"/>
              <a:pPr>
                <a:defRPr/>
              </a:pPr>
              <a:t>‹#›</a:t>
            </a:fld>
            <a:endParaRPr lang="ja-JP" altLang="en-US"/>
          </a:p>
        </p:txBody>
      </p:sp>
    </p:spTree>
    <p:extLst>
      <p:ext uri="{BB962C8B-B14F-4D97-AF65-F5344CB8AC3E}">
        <p14:creationId xmlns:p14="http://schemas.microsoft.com/office/powerpoint/2010/main" val="24344569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BC7EE546-23AF-424D-A4A1-16B764517BB3}" type="slidenum">
              <a:rPr lang="ja-JP" altLang="en-US"/>
              <a:pPr>
                <a:defRPr/>
              </a:pPr>
              <a:t>‹#›</a:t>
            </a:fld>
            <a:endParaRPr lang="ja-JP" altLang="en-US"/>
          </a:p>
        </p:txBody>
      </p:sp>
    </p:spTree>
    <p:extLst>
      <p:ext uri="{BB962C8B-B14F-4D97-AF65-F5344CB8AC3E}">
        <p14:creationId xmlns:p14="http://schemas.microsoft.com/office/powerpoint/2010/main" val="40771169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CDC4097-70F6-4B58-BDDA-ED2FBF8AD52F}" type="slidenum">
              <a:rPr lang="ja-JP" altLang="en-US"/>
              <a:pPr>
                <a:defRPr/>
              </a:pPr>
              <a:t>‹#›</a:t>
            </a:fld>
            <a:endParaRPr lang="ja-JP" altLang="en-US"/>
          </a:p>
        </p:txBody>
      </p:sp>
    </p:spTree>
    <p:extLst>
      <p:ext uri="{BB962C8B-B14F-4D97-AF65-F5344CB8AC3E}">
        <p14:creationId xmlns:p14="http://schemas.microsoft.com/office/powerpoint/2010/main" val="38249430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4" y="300991"/>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6"/>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5E0262A-B476-4403-A9A1-0BF9C941FA83}" type="slidenum">
              <a:rPr lang="ja-JP" altLang="en-US"/>
              <a:pPr>
                <a:defRPr/>
              </a:pPr>
              <a:t>‹#›</a:t>
            </a:fld>
            <a:endParaRPr lang="ja-JP" altLang="en-US"/>
          </a:p>
        </p:txBody>
      </p:sp>
    </p:spTree>
    <p:extLst>
      <p:ext uri="{BB962C8B-B14F-4D97-AF65-F5344CB8AC3E}">
        <p14:creationId xmlns:p14="http://schemas.microsoft.com/office/powerpoint/2010/main" val="804900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dirty="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BF99EFC-0AB9-4F7D-9A64-3BF8B8BC925F}" type="slidenum">
              <a:rPr lang="ja-JP" altLang="en-US"/>
              <a:pPr>
                <a:defRPr/>
              </a:pPr>
              <a:t>‹#›</a:t>
            </a:fld>
            <a:endParaRPr lang="ja-JP" altLang="en-US"/>
          </a:p>
        </p:txBody>
      </p:sp>
    </p:spTree>
    <p:extLst>
      <p:ext uri="{BB962C8B-B14F-4D97-AF65-F5344CB8AC3E}">
        <p14:creationId xmlns:p14="http://schemas.microsoft.com/office/powerpoint/2010/main" val="94220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B3D4AD5-E7C4-40B2-92A1-BD4C1FF3B159}" type="slidenum">
              <a:rPr lang="ja-JP" altLang="en-US"/>
              <a:pPr>
                <a:defRPr/>
              </a:pPr>
              <a:t>‹#›</a:t>
            </a:fld>
            <a:endParaRPr lang="ja-JP" altLang="en-US"/>
          </a:p>
        </p:txBody>
      </p:sp>
    </p:spTree>
    <p:extLst>
      <p:ext uri="{BB962C8B-B14F-4D97-AF65-F5344CB8AC3E}">
        <p14:creationId xmlns:p14="http://schemas.microsoft.com/office/powerpoint/2010/main" val="10096925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41"/>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41"/>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4DDD90D-FA23-4BBD-AA3E-BC8429DB07AD}" type="slidenum">
              <a:rPr lang="ja-JP" altLang="en-US"/>
              <a:pPr>
                <a:defRPr/>
              </a:pPr>
              <a:t>‹#›</a:t>
            </a:fld>
            <a:endParaRPr lang="ja-JP" altLang="en-US"/>
          </a:p>
        </p:txBody>
      </p:sp>
    </p:spTree>
    <p:extLst>
      <p:ext uri="{BB962C8B-B14F-4D97-AF65-F5344CB8AC3E}">
        <p14:creationId xmlns:p14="http://schemas.microsoft.com/office/powerpoint/2010/main" val="268626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4.xml" Type="http://schemas.openxmlformats.org/officeDocument/2006/relationships/slideLayout"/><Relationship Id="rId10" Target="../slideLayouts/slideLayout113.xml" Type="http://schemas.openxmlformats.org/officeDocument/2006/relationships/slideLayout"/><Relationship Id="rId11" Target="../slideLayouts/slideLayout114.xml" Type="http://schemas.openxmlformats.org/officeDocument/2006/relationships/slideLayout"/><Relationship Id="rId12" Target="../theme/theme10.xml" Type="http://schemas.openxmlformats.org/officeDocument/2006/relationships/theme"/><Relationship Id="rId2" Target="../slideLayouts/slideLayout105.xml" Type="http://schemas.openxmlformats.org/officeDocument/2006/relationships/slideLayout"/><Relationship Id="rId3" Target="../slideLayouts/slideLayout106.xml" Type="http://schemas.openxmlformats.org/officeDocument/2006/relationships/slideLayout"/><Relationship Id="rId4" Target="../slideLayouts/slideLayout107.xml" Type="http://schemas.openxmlformats.org/officeDocument/2006/relationships/slideLayout"/><Relationship Id="rId5" Target="../slideLayouts/slideLayout108.xml" Type="http://schemas.openxmlformats.org/officeDocument/2006/relationships/slideLayout"/><Relationship Id="rId6" Target="../slideLayouts/slideLayout109.xml" Type="http://schemas.openxmlformats.org/officeDocument/2006/relationships/slideLayout"/><Relationship Id="rId7" Target="../slideLayouts/slideLayout110.xml" Type="http://schemas.openxmlformats.org/officeDocument/2006/relationships/slideLayout"/><Relationship Id="rId8" Target="../slideLayouts/slideLayout111.xml" Type="http://schemas.openxmlformats.org/officeDocument/2006/relationships/slideLayout"/><Relationship Id="rId9" Target="../slideLayouts/slideLayout112.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5.xml" Type="http://schemas.openxmlformats.org/officeDocument/2006/relationships/slideLayout"/><Relationship Id="rId10" Target="../slideLayouts/slideLayout124.xml" Type="http://schemas.openxmlformats.org/officeDocument/2006/relationships/slideLayout"/><Relationship Id="rId11" Target="../slideLayouts/slideLayout125.xml" Type="http://schemas.openxmlformats.org/officeDocument/2006/relationships/slideLayout"/><Relationship Id="rId12" Target="../theme/theme11.xml" Type="http://schemas.openxmlformats.org/officeDocument/2006/relationships/theme"/><Relationship Id="rId2" Target="../slideLayouts/slideLayout116.xml" Type="http://schemas.openxmlformats.org/officeDocument/2006/relationships/slideLayout"/><Relationship Id="rId3" Target="../slideLayouts/slideLayout117.xml" Type="http://schemas.openxmlformats.org/officeDocument/2006/relationships/slideLayout"/><Relationship Id="rId4" Target="../slideLayouts/slideLayout118.xml" Type="http://schemas.openxmlformats.org/officeDocument/2006/relationships/slideLayout"/><Relationship Id="rId5" Target="../slideLayouts/slideLayout119.xml" Type="http://schemas.openxmlformats.org/officeDocument/2006/relationships/slideLayout"/><Relationship Id="rId6" Target="../slideLayouts/slideLayout120.xml" Type="http://schemas.openxmlformats.org/officeDocument/2006/relationships/slideLayout"/><Relationship Id="rId7" Target="../slideLayouts/slideLayout121.xml" Type="http://schemas.openxmlformats.org/officeDocument/2006/relationships/slideLayout"/><Relationship Id="rId8" Target="../slideLayouts/slideLayout122.xml" Type="http://schemas.openxmlformats.org/officeDocument/2006/relationships/slideLayout"/><Relationship Id="rId9" Target="../slideLayouts/slideLayout123.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6.xml" Type="http://schemas.openxmlformats.org/officeDocument/2006/relationships/slideLayout"/><Relationship Id="rId10" Target="../slideLayouts/slideLayout135.xml" Type="http://schemas.openxmlformats.org/officeDocument/2006/relationships/slideLayout"/><Relationship Id="rId11" Target="../slideLayouts/slideLayout136.xml" Type="http://schemas.openxmlformats.org/officeDocument/2006/relationships/slideLayout"/><Relationship Id="rId12" Target="../slideLayouts/slideLayout137.xml" Type="http://schemas.openxmlformats.org/officeDocument/2006/relationships/slideLayout"/><Relationship Id="rId13" Target="../theme/theme12.xml" Type="http://schemas.openxmlformats.org/officeDocument/2006/relationships/theme"/><Relationship Id="rId2" Target="../slideLayouts/slideLayout127.xml" Type="http://schemas.openxmlformats.org/officeDocument/2006/relationships/slideLayout"/><Relationship Id="rId3" Target="../slideLayouts/slideLayout128.xml" Type="http://schemas.openxmlformats.org/officeDocument/2006/relationships/slideLayout"/><Relationship Id="rId4" Target="../slideLayouts/slideLayout129.xml" Type="http://schemas.openxmlformats.org/officeDocument/2006/relationships/slideLayout"/><Relationship Id="rId5" Target="../slideLayouts/slideLayout130.xml" Type="http://schemas.openxmlformats.org/officeDocument/2006/relationships/slideLayout"/><Relationship Id="rId6" Target="../slideLayouts/slideLayout131.xml" Type="http://schemas.openxmlformats.org/officeDocument/2006/relationships/slideLayout"/><Relationship Id="rId7" Target="../slideLayouts/slideLayout132.xml" Type="http://schemas.openxmlformats.org/officeDocument/2006/relationships/slideLayout"/><Relationship Id="rId8" Target="../slideLayouts/slideLayout133.xml" Type="http://schemas.openxmlformats.org/officeDocument/2006/relationships/slideLayout"/><Relationship Id="rId9" Target="../slideLayouts/slideLayout134.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slideLayouts/slideLayout45.xml" Type="http://schemas.openxmlformats.org/officeDocument/2006/relationships/slideLayout"/><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2.xml" Type="http://schemas.openxmlformats.org/officeDocument/2006/relationships/slideLayout"/><Relationship Id="rId10" Target="../slideLayouts/slideLayout101.xml" Type="http://schemas.openxmlformats.org/officeDocument/2006/relationships/slideLayout"/><Relationship Id="rId11" Target="../slideLayouts/slideLayout102.xml" Type="http://schemas.openxmlformats.org/officeDocument/2006/relationships/slideLayout"/><Relationship Id="rId12" Target="../slideLayouts/slideLayout103.xml" Type="http://schemas.openxmlformats.org/officeDocument/2006/relationships/slideLayout"/><Relationship Id="rId13" Target="../theme/theme9.xml" Type="http://schemas.openxmlformats.org/officeDocument/2006/relationships/theme"/><Relationship Id="rId2" Target="../slideLayouts/slideLayout93.xml" Type="http://schemas.openxmlformats.org/officeDocument/2006/relationships/slideLayout"/><Relationship Id="rId3" Target="../slideLayouts/slideLayout94.xml" Type="http://schemas.openxmlformats.org/officeDocument/2006/relationships/slideLayout"/><Relationship Id="rId4" Target="../slideLayouts/slideLayout95.xml" Type="http://schemas.openxmlformats.org/officeDocument/2006/relationships/slideLayout"/><Relationship Id="rId5" Target="../slideLayouts/slideLayout96.xml" Type="http://schemas.openxmlformats.org/officeDocument/2006/relationships/slideLayout"/><Relationship Id="rId6" Target="../slideLayouts/slideLayout97.xml" Type="http://schemas.openxmlformats.org/officeDocument/2006/relationships/slideLayout"/><Relationship Id="rId7" Target="../slideLayouts/slideLayout98.xml" Type="http://schemas.openxmlformats.org/officeDocument/2006/relationships/slideLayout"/><Relationship Id="rId8" Target="../slideLayouts/slideLayout99.xml" Type="http://schemas.openxmlformats.org/officeDocument/2006/relationships/slideLayout"/><Relationship Id="rId9" Target="../slideLayouts/slideLayout10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prstClr val="black">
                    <a:tint val="75000"/>
                  </a:prstClr>
                </a:solidFill>
                <a:latin typeface="+mn-lt"/>
                <a:ea typeface="+mn-ea"/>
                <a:cs typeface="+mn-cs"/>
              </a:defRPr>
            </a:lvl1pPr>
          </a:lstStyle>
          <a:p>
            <a:pPr>
              <a:defRPr/>
            </a:pPr>
            <a:endParaRPr lang="ja-JP" altLang="en-US" dirty="0"/>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prstClr val="black">
                    <a:tint val="75000"/>
                  </a:prst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cs typeface="+mn-cs"/>
              </a:defRPr>
            </a:lvl1pPr>
          </a:lstStyle>
          <a:p>
            <a:pPr>
              <a:defRPr/>
            </a:pPr>
            <a:fld id="{71828028-4983-42F5-BA8F-3BF25E524C6D}"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98649897"/>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sldNum="0" hdr="0" ftr="0" dt="0"/>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1.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2.jpeg" Type="http://schemas.openxmlformats.org/officeDocument/2006/relationships/image"/><Relationship Id="rId3" Target="../media/image13.png" Type="http://schemas.openxmlformats.org/officeDocument/2006/relationships/image"/><Relationship Id="rId4" Target="../media/image1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6.emf" Type="http://schemas.openxmlformats.org/officeDocument/2006/relationships/image"/><Relationship Id="rId3" Target="../media/image17.emf" Type="http://schemas.openxmlformats.org/officeDocument/2006/relationships/image"/><Relationship Id="rId4" Target="../media/image18.emf" Type="http://schemas.openxmlformats.org/officeDocument/2006/relationships/image"/><Relationship Id="rId5" Target="../media/image19.png" Type="http://schemas.openxmlformats.org/officeDocument/2006/relationships/image"/><Relationship Id="rId6" Target="../media/image20.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テキスト ボックス 19"/>
          <p:cNvSpPr txBox="1">
            <a:spLocks noChangeArrowheads="1"/>
          </p:cNvSpPr>
          <p:nvPr/>
        </p:nvSpPr>
        <p:spPr bwMode="auto">
          <a:xfrm>
            <a:off x="11994" y="1442717"/>
            <a:ext cx="5133441" cy="248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185046" indent="-185046" defTabSz="986912" eaLnBrk="1" hangingPunct="1">
              <a:buClr>
                <a:srgbClr val="6F6F6F"/>
              </a:buClr>
              <a:buFont typeface="Wingdings" panose="05000000000000000000" pitchFamily="2" charset="2"/>
              <a:buChar char="l"/>
              <a:defRPr/>
            </a:pPr>
            <a:r>
              <a:rPr lang="ja-JP" altLang="en-US" sz="1295" kern="0" dirty="0">
                <a:solidFill>
                  <a:prstClr val="black"/>
                </a:solidFill>
                <a:latin typeface="メイリオ"/>
                <a:ea typeface="メイリオ"/>
              </a:rPr>
              <a:t>セルロースナノファイバー（</a:t>
            </a:r>
            <a:r>
              <a:rPr lang="en-US" altLang="ja-JP" sz="1295" kern="0" dirty="0">
                <a:solidFill>
                  <a:prstClr val="black"/>
                </a:solidFill>
                <a:latin typeface="メイリオ"/>
                <a:ea typeface="メイリオ"/>
              </a:rPr>
              <a:t>CNF</a:t>
            </a:r>
            <a:r>
              <a:rPr lang="ja-JP" altLang="en-US" sz="1295" kern="0" dirty="0">
                <a:solidFill>
                  <a:prstClr val="black"/>
                </a:solidFill>
                <a:latin typeface="メイリオ"/>
                <a:ea typeface="メイリオ"/>
              </a:rPr>
              <a:t>）は、植物由来の次世代素材であり（鋼鉄の５分の１の軽さで５倍の強度）、自動車や家電等に活用することで軽量化の効果により、エネルギー効率が向上し、地球温暖化対策に多大なる貢献が期待できる。</a:t>
            </a:r>
          </a:p>
          <a:p>
            <a:pPr marL="185046" indent="-185046" defTabSz="986912" eaLnBrk="1" hangingPunct="1">
              <a:buClr>
                <a:srgbClr val="6F6F6F"/>
              </a:buClr>
              <a:buFont typeface="Wingdings" panose="05000000000000000000" pitchFamily="2" charset="2"/>
              <a:buChar char="l"/>
              <a:defRPr/>
            </a:pPr>
            <a:r>
              <a:rPr lang="ja-JP" altLang="en-US" sz="1295" kern="0" dirty="0">
                <a:solidFill>
                  <a:prstClr val="black"/>
                </a:solidFill>
                <a:latin typeface="メイリオ"/>
                <a:ea typeface="メイリオ"/>
              </a:rPr>
              <a:t>様々な製品等の基盤となる素材にまで立ち返り、</a:t>
            </a:r>
            <a:r>
              <a:rPr lang="en-US" altLang="ja-JP" sz="1295" kern="0" dirty="0">
                <a:solidFill>
                  <a:prstClr val="black"/>
                </a:solidFill>
                <a:latin typeface="メイリオ"/>
                <a:ea typeface="メイリオ"/>
              </a:rPr>
              <a:t>CNF</a:t>
            </a:r>
            <a:r>
              <a:rPr lang="ja-JP" altLang="en-US" sz="1295" kern="0" dirty="0">
                <a:solidFill>
                  <a:prstClr val="black"/>
                </a:solidFill>
                <a:latin typeface="メイリオ"/>
                <a:ea typeface="メイリオ"/>
              </a:rPr>
              <a:t>等の次世代素材について、メーカー等と連携し、実機に</a:t>
            </a:r>
            <a:r>
              <a:rPr lang="en-US" altLang="ja-JP" sz="1295" kern="0" dirty="0">
                <a:solidFill>
                  <a:prstClr val="black"/>
                </a:solidFill>
                <a:latin typeface="メイリオ"/>
                <a:ea typeface="メイリオ"/>
              </a:rPr>
              <a:t>CNF</a:t>
            </a:r>
            <a:r>
              <a:rPr lang="ja-JP" altLang="en-US" sz="1295" kern="0" dirty="0">
                <a:solidFill>
                  <a:prstClr val="black"/>
                </a:solidFill>
                <a:latin typeface="メイリオ"/>
                <a:ea typeface="メイリオ"/>
              </a:rPr>
              <a:t>製品を搭載して削減効果検証、複合・成形加工プロセスの低炭素化の検証、リサイクル時の課題・解決策検討等を行い、早期社会実装を推進する。</a:t>
            </a:r>
          </a:p>
          <a:p>
            <a:pPr marL="185046" indent="-185046" defTabSz="986912" eaLnBrk="1" hangingPunct="1">
              <a:buClr>
                <a:srgbClr val="6F6F6F"/>
              </a:buClr>
              <a:buFont typeface="Wingdings" panose="05000000000000000000" pitchFamily="2" charset="2"/>
              <a:buChar char="l"/>
              <a:defRPr/>
            </a:pPr>
            <a:r>
              <a:rPr lang="ja-JP" altLang="en-US" sz="1295" kern="0" dirty="0">
                <a:solidFill>
                  <a:prstClr val="black"/>
                </a:solidFill>
                <a:latin typeface="メイリオ"/>
                <a:ea typeface="メイリオ"/>
              </a:rPr>
              <a:t>社会実装にむけて、自動車、家電、住宅・建材等の各分野においてモデル事業を実施し、</a:t>
            </a:r>
            <a:r>
              <a:rPr lang="en-US" altLang="ja-JP" sz="1295" kern="0" dirty="0">
                <a:solidFill>
                  <a:prstClr val="black"/>
                </a:solidFill>
                <a:latin typeface="メイリオ"/>
                <a:ea typeface="メイリオ"/>
              </a:rPr>
              <a:t>CO2</a:t>
            </a:r>
            <a:r>
              <a:rPr lang="ja-JP" altLang="en-US" sz="1295" kern="0" dirty="0">
                <a:solidFill>
                  <a:prstClr val="black"/>
                </a:solidFill>
                <a:latin typeface="メイリオ"/>
                <a:ea typeface="メイリオ"/>
              </a:rPr>
              <a:t>削減効果の評価・検証、関連する課題の解決策について実証を行う。</a:t>
            </a:r>
          </a:p>
        </p:txBody>
      </p:sp>
      <p:sp>
        <p:nvSpPr>
          <p:cNvPr id="43" name="円/楕円 42"/>
          <p:cNvSpPr/>
          <p:nvPr/>
        </p:nvSpPr>
        <p:spPr>
          <a:xfrm>
            <a:off x="1334764" y="4215048"/>
            <a:ext cx="2241168" cy="1884775"/>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dirty="0">
              <a:solidFill>
                <a:sysClr val="windowText" lastClr="000000"/>
              </a:solidFill>
              <a:latin typeface="Cambria"/>
              <a:ea typeface="メイリオ"/>
            </a:endParaRPr>
          </a:p>
        </p:txBody>
      </p:sp>
      <p:sp>
        <p:nvSpPr>
          <p:cNvPr id="5" name="正方形/長方形 4"/>
          <p:cNvSpPr/>
          <p:nvPr/>
        </p:nvSpPr>
        <p:spPr>
          <a:xfrm>
            <a:off x="18848" y="4019717"/>
            <a:ext cx="5131727" cy="3461132"/>
          </a:xfrm>
          <a:prstGeom prst="rect">
            <a:avLst/>
          </a:prstGeom>
          <a:noFill/>
        </p:spPr>
        <p:style>
          <a:lnRef idx="2">
            <a:schemeClr val="accent2"/>
          </a:lnRef>
          <a:fillRef idx="1">
            <a:schemeClr val="lt1"/>
          </a:fillRef>
          <a:effectRef idx="0">
            <a:schemeClr val="accent2"/>
          </a:effectRef>
          <a:fontRef idx="minor">
            <a:schemeClr val="dk1"/>
          </a:fontRef>
        </p:style>
        <p:txBody>
          <a:bodyPr/>
          <a:lstStyle/>
          <a:p>
            <a:pPr algn="ctr" defTabSz="986912">
              <a:defRPr/>
            </a:pPr>
            <a:endParaRPr kumimoji="0" lang="ja-JP" altLang="en-US" sz="1943" kern="0" dirty="0">
              <a:solidFill>
                <a:prstClr val="black"/>
              </a:solidFill>
              <a:latin typeface="Cambria"/>
              <a:ea typeface="メイリオ"/>
            </a:endParaRPr>
          </a:p>
        </p:txBody>
      </p:sp>
      <p:sp>
        <p:nvSpPr>
          <p:cNvPr id="6" name="正方形/長方形 5"/>
          <p:cNvSpPr/>
          <p:nvPr/>
        </p:nvSpPr>
        <p:spPr>
          <a:xfrm>
            <a:off x="13708" y="627124"/>
            <a:ext cx="10662685" cy="6843445"/>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defTabSz="986912">
              <a:defRPr/>
            </a:pPr>
            <a:endParaRPr kumimoji="0" lang="ja-JP" altLang="en-US" sz="1511" kern="0" dirty="0">
              <a:solidFill>
                <a:prstClr val="black"/>
              </a:solidFill>
              <a:latin typeface="Cambria"/>
              <a:ea typeface="メイリオ"/>
            </a:endParaRPr>
          </a:p>
        </p:txBody>
      </p:sp>
      <p:sp>
        <p:nvSpPr>
          <p:cNvPr id="9" name="正方形/長方形 8"/>
          <p:cNvSpPr/>
          <p:nvPr/>
        </p:nvSpPr>
        <p:spPr>
          <a:xfrm>
            <a:off x="39926" y="653568"/>
            <a:ext cx="1736373" cy="324833"/>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defTabSz="986912">
              <a:defRPr/>
            </a:pPr>
            <a:r>
              <a:rPr kumimoji="0" lang="ja-JP" altLang="en-US" sz="1511" b="1" kern="0" dirty="0">
                <a:solidFill>
                  <a:prstClr val="white"/>
                </a:solidFill>
                <a:latin typeface="Cambria"/>
                <a:ea typeface="メイリオ"/>
              </a:rPr>
              <a:t>事業目的・概要等</a:t>
            </a:r>
          </a:p>
        </p:txBody>
      </p:sp>
      <p:sp>
        <p:nvSpPr>
          <p:cNvPr id="13" name="テキスト ボックス 12"/>
          <p:cNvSpPr txBox="1"/>
          <p:nvPr/>
        </p:nvSpPr>
        <p:spPr>
          <a:xfrm>
            <a:off x="5188270" y="5277376"/>
            <a:ext cx="1261884" cy="30822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kumimoji="0" lang="ja-JP" altLang="en-US" sz="1403" kern="0" dirty="0">
                <a:solidFill>
                  <a:prstClr val="black"/>
                </a:solidFill>
                <a:latin typeface="Cambria"/>
                <a:ea typeface="メイリオ"/>
              </a:rPr>
              <a:t>事業スキーム</a:t>
            </a:r>
          </a:p>
        </p:txBody>
      </p:sp>
      <p:pic>
        <p:nvPicPr>
          <p:cNvPr id="3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83966"/>
            <a:ext cx="815593" cy="49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5186558" y="6302008"/>
            <a:ext cx="1441420" cy="30822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kumimoji="0" lang="ja-JP" altLang="en-US" sz="1403" kern="0" dirty="0">
                <a:solidFill>
                  <a:prstClr val="black"/>
                </a:solidFill>
                <a:latin typeface="Cambria"/>
                <a:ea typeface="メイリオ"/>
              </a:rPr>
              <a:t>期待される効果</a:t>
            </a:r>
          </a:p>
        </p:txBody>
      </p:sp>
      <p:sp>
        <p:nvSpPr>
          <p:cNvPr id="3084" name="テキスト ボックス 32"/>
          <p:cNvSpPr txBox="1">
            <a:spLocks noChangeArrowheads="1"/>
          </p:cNvSpPr>
          <p:nvPr/>
        </p:nvSpPr>
        <p:spPr bwMode="auto">
          <a:xfrm>
            <a:off x="5345906" y="6622421"/>
            <a:ext cx="5289364" cy="6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just" defTabSz="986912">
              <a:spcBef>
                <a:spcPct val="0"/>
              </a:spcBef>
              <a:buClr>
                <a:srgbClr val="6F6F6F"/>
              </a:buClr>
              <a:buNone/>
              <a:defRPr/>
            </a:pPr>
            <a:r>
              <a:rPr lang="ja-JP" altLang="en-US" sz="1295" kern="0">
                <a:solidFill>
                  <a:prstClr val="black"/>
                </a:solidFill>
              </a:rPr>
              <a:t>「セルロースナノファイバー（ＣＮＦ）等の次世代素材の社会実装」による大幅な省</a:t>
            </a:r>
            <a:r>
              <a:rPr lang="en-US" altLang="ja-JP" sz="1295" kern="0">
                <a:solidFill>
                  <a:prstClr val="black"/>
                </a:solidFill>
              </a:rPr>
              <a:t>CO2</a:t>
            </a:r>
            <a:r>
              <a:rPr lang="ja-JP" altLang="en-US" sz="1295" kern="0">
                <a:solidFill>
                  <a:prstClr val="black"/>
                </a:solidFill>
              </a:rPr>
              <a:t>など大胆な低炭素化の推進</a:t>
            </a:r>
            <a:endParaRPr lang="en-US" altLang="ja-JP" sz="1295" kern="0">
              <a:solidFill>
                <a:prstClr val="black"/>
              </a:solidFill>
            </a:endParaRPr>
          </a:p>
          <a:p>
            <a:pPr algn="just" defTabSz="986912">
              <a:spcBef>
                <a:spcPct val="0"/>
              </a:spcBef>
              <a:buClr>
                <a:srgbClr val="6F6F6F"/>
              </a:buClr>
              <a:buNone/>
              <a:defRPr/>
            </a:pPr>
            <a:r>
              <a:rPr lang="ja-JP" altLang="en-US" sz="1295" kern="0">
                <a:solidFill>
                  <a:prstClr val="black"/>
                </a:solidFill>
              </a:rPr>
              <a:t>（自動車の車体の</a:t>
            </a:r>
            <a:r>
              <a:rPr lang="en-US" altLang="ja-JP" sz="1295" kern="0">
                <a:solidFill>
                  <a:prstClr val="black"/>
                </a:solidFill>
              </a:rPr>
              <a:t>10</a:t>
            </a:r>
            <a:r>
              <a:rPr lang="ja-JP" altLang="en-US" sz="1295" kern="0">
                <a:solidFill>
                  <a:prstClr val="black"/>
                </a:solidFill>
              </a:rPr>
              <a:t>％軽量化等）</a:t>
            </a:r>
          </a:p>
        </p:txBody>
      </p:sp>
      <p:sp>
        <p:nvSpPr>
          <p:cNvPr id="23" name="テキスト ボックス 22"/>
          <p:cNvSpPr txBox="1"/>
          <p:nvPr/>
        </p:nvSpPr>
        <p:spPr>
          <a:xfrm>
            <a:off x="8954393" y="109667"/>
            <a:ext cx="1367682"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kumimoji="0" lang="ja-JP" altLang="en-US" sz="1295" kern="0" dirty="0">
                <a:solidFill>
                  <a:prstClr val="white"/>
                </a:solidFill>
                <a:latin typeface="Cambria"/>
                <a:ea typeface="メイリオ"/>
              </a:rPr>
              <a:t>平成</a:t>
            </a:r>
            <a:r>
              <a:rPr kumimoji="0" lang="en-US" altLang="ja-JP" sz="1295" kern="0" dirty="0">
                <a:solidFill>
                  <a:prstClr val="white"/>
                </a:solidFill>
                <a:latin typeface="Cambria"/>
                <a:ea typeface="メイリオ"/>
              </a:rPr>
              <a:t>25</a:t>
            </a:r>
            <a:r>
              <a:rPr kumimoji="0" lang="ja-JP" altLang="en-US" sz="1295" kern="0" dirty="0">
                <a:solidFill>
                  <a:prstClr val="white"/>
                </a:solidFill>
                <a:latin typeface="Cambria"/>
                <a:ea typeface="メイリオ"/>
              </a:rPr>
              <a:t>年度予算</a:t>
            </a:r>
            <a:endParaRPr kumimoji="0" lang="en-US" altLang="ja-JP" sz="1295" kern="0" dirty="0">
              <a:solidFill>
                <a:prstClr val="white"/>
              </a:solidFill>
              <a:latin typeface="Cambria"/>
              <a:ea typeface="メイリオ"/>
            </a:endParaRPr>
          </a:p>
          <a:p>
            <a:pPr defTabSz="986912">
              <a:defRPr/>
            </a:pPr>
            <a:r>
              <a:rPr kumimoji="0" lang="ja-JP" altLang="en-US" sz="1295" kern="0" dirty="0">
                <a:solidFill>
                  <a:prstClr val="white"/>
                </a:solidFill>
                <a:latin typeface="Cambria"/>
                <a:ea typeface="メイリオ"/>
              </a:rPr>
              <a:t>○○百万円</a:t>
            </a:r>
          </a:p>
        </p:txBody>
      </p:sp>
      <p:sp>
        <p:nvSpPr>
          <p:cNvPr id="25" name="Rectangle 3"/>
          <p:cNvSpPr/>
          <p:nvPr/>
        </p:nvSpPr>
        <p:spPr>
          <a:xfrm>
            <a:off x="860143" y="78825"/>
            <a:ext cx="9826530" cy="548298"/>
          </a:xfrm>
          <a:prstGeom prst="rect">
            <a:avLst/>
          </a:prstGeom>
        </p:spPr>
        <p:style>
          <a:lnRef idx="1">
            <a:schemeClr val="accent6"/>
          </a:lnRef>
          <a:fillRef idx="3">
            <a:schemeClr val="accent6"/>
          </a:fillRef>
          <a:effectRef idx="2">
            <a:schemeClr val="accent6"/>
          </a:effectRef>
          <a:fontRef idx="minor">
            <a:schemeClr val="lt1"/>
          </a:fontRef>
        </p:style>
        <p:txBody>
          <a:bodyPr tIns="77712" anchor="ctr"/>
          <a:lstStyle/>
          <a:p>
            <a:pPr defTabSz="986912">
              <a:defRPr/>
            </a:pPr>
            <a:r>
              <a:rPr kumimoji="0" lang="ja-JP" altLang="en-US" sz="1943" b="1" kern="0" spc="-162" dirty="0">
                <a:solidFill>
                  <a:prstClr val="white"/>
                </a:solidFill>
                <a:latin typeface="Cambria"/>
                <a:ea typeface="メイリオ"/>
              </a:rPr>
              <a:t>セルロースナノファイバー（</a:t>
            </a:r>
            <a:r>
              <a:rPr kumimoji="0" lang="en-US" altLang="ja-JP" sz="1943" b="1" kern="0" spc="-162" dirty="0">
                <a:solidFill>
                  <a:prstClr val="white"/>
                </a:solidFill>
                <a:latin typeface="メイリオ"/>
                <a:ea typeface="メイリオ"/>
              </a:rPr>
              <a:t>CNF</a:t>
            </a:r>
            <a:r>
              <a:rPr kumimoji="0" lang="ja-JP" altLang="en-US" sz="1943" b="1" kern="0" spc="-162" dirty="0">
                <a:solidFill>
                  <a:prstClr val="white"/>
                </a:solidFill>
                <a:latin typeface="Cambria"/>
                <a:ea typeface="メイリオ"/>
              </a:rPr>
              <a:t>）等の</a:t>
            </a:r>
            <a:endParaRPr kumimoji="0" lang="en-US" altLang="ja-JP" sz="1943" b="1" kern="0" spc="-162" dirty="0">
              <a:solidFill>
                <a:prstClr val="white"/>
              </a:solidFill>
              <a:latin typeface="Cambria"/>
              <a:ea typeface="メイリオ"/>
            </a:endParaRPr>
          </a:p>
          <a:p>
            <a:pPr defTabSz="986912">
              <a:defRPr/>
            </a:pPr>
            <a:r>
              <a:rPr kumimoji="0" lang="ja-JP" altLang="en-US" sz="1943" b="1" kern="0" spc="-162" dirty="0">
                <a:solidFill>
                  <a:prstClr val="white"/>
                </a:solidFill>
                <a:latin typeface="Cambria"/>
                <a:ea typeface="メイリオ"/>
              </a:rPr>
              <a:t>次世代素材活用推進事業</a:t>
            </a:r>
            <a:r>
              <a:rPr kumimoji="0" lang="ja-JP" altLang="en-US" sz="1511" b="1" kern="0" spc="-162" dirty="0">
                <a:solidFill>
                  <a:prstClr val="white"/>
                </a:solidFill>
                <a:latin typeface="Cambria"/>
                <a:ea typeface="メイリオ"/>
              </a:rPr>
              <a:t>（経済産業省・農林水産省連携事業）</a:t>
            </a:r>
            <a:endParaRPr kumimoji="0" lang="en-US" altLang="ja-JP" sz="1511" b="1" kern="0" spc="-162" dirty="0">
              <a:solidFill>
                <a:prstClr val="white"/>
              </a:solidFill>
              <a:latin typeface="Cambria"/>
              <a:ea typeface="メイリオ"/>
            </a:endParaRPr>
          </a:p>
        </p:txBody>
      </p:sp>
      <p:sp>
        <p:nvSpPr>
          <p:cNvPr id="28" name="テキスト ボックス 27"/>
          <p:cNvSpPr txBox="1"/>
          <p:nvPr/>
        </p:nvSpPr>
        <p:spPr>
          <a:xfrm>
            <a:off x="7271804" y="111381"/>
            <a:ext cx="1847079" cy="498608"/>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lIns="38856" tIns="38856" rIns="38856" bIns="38856"/>
          <a:lstStyle/>
          <a:p>
            <a:pPr defTabSz="986912">
              <a:defRPr/>
            </a:pPr>
            <a:endParaRPr kumimoji="0" lang="ja-JP" altLang="en-US" sz="971" kern="0" dirty="0">
              <a:solidFill>
                <a:prstClr val="white"/>
              </a:solidFill>
              <a:latin typeface="メイリオ"/>
              <a:ea typeface="メイリオ"/>
            </a:endParaRPr>
          </a:p>
        </p:txBody>
      </p:sp>
      <p:sp>
        <p:nvSpPr>
          <p:cNvPr id="54" name="テキスト ボックス 53"/>
          <p:cNvSpPr txBox="1"/>
          <p:nvPr/>
        </p:nvSpPr>
        <p:spPr>
          <a:xfrm>
            <a:off x="5179704" y="728216"/>
            <a:ext cx="902811" cy="30822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kumimoji="0" lang="ja-JP" altLang="en-US" sz="1403" kern="0" dirty="0">
                <a:solidFill>
                  <a:prstClr val="black"/>
                </a:solidFill>
                <a:latin typeface="Cambria"/>
                <a:ea typeface="メイリオ"/>
              </a:rPr>
              <a:t>事業概要</a:t>
            </a:r>
          </a:p>
        </p:txBody>
      </p:sp>
      <p:sp>
        <p:nvSpPr>
          <p:cNvPr id="2069" name="テキスト ボックス 54"/>
          <p:cNvSpPr txBox="1">
            <a:spLocks noChangeArrowheads="1"/>
          </p:cNvSpPr>
          <p:nvPr/>
        </p:nvSpPr>
        <p:spPr bwMode="auto">
          <a:xfrm>
            <a:off x="5150576" y="1033207"/>
            <a:ext cx="5494975"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lnSpc>
                <a:spcPts val="1835"/>
              </a:lnSpc>
              <a:defRPr/>
            </a:pPr>
            <a:r>
              <a:rPr lang="ja-JP" altLang="en-US" sz="1295" kern="0" dirty="0">
                <a:solidFill>
                  <a:prstClr val="black"/>
                </a:solidFill>
              </a:rPr>
              <a:t>（１）自動車向け</a:t>
            </a:r>
            <a:r>
              <a:rPr lang="en-US" altLang="ja-JP" sz="1295" kern="0" spc="-162" dirty="0">
                <a:solidFill>
                  <a:prstClr val="black"/>
                </a:solidFill>
                <a:latin typeface="メイリオ"/>
              </a:rPr>
              <a:t>CNF</a:t>
            </a:r>
            <a:r>
              <a:rPr lang="ja-JP" altLang="ja-JP" sz="1295" kern="0" spc="-162" dirty="0">
                <a:solidFill>
                  <a:prstClr val="black"/>
                </a:solidFill>
              </a:rPr>
              <a:t>活用製品の性能評価</a:t>
            </a:r>
            <a:r>
              <a:rPr lang="ja-JP" altLang="en-US" sz="1295" kern="0" spc="-162" dirty="0">
                <a:solidFill>
                  <a:prstClr val="black"/>
                </a:solidFill>
              </a:rPr>
              <a:t>モデル事業</a:t>
            </a:r>
            <a:endParaRPr lang="en-US" altLang="ja-JP" sz="1295" kern="0" spc="-162" dirty="0">
              <a:solidFill>
                <a:prstClr val="black"/>
              </a:solidFill>
            </a:endParaRPr>
          </a:p>
          <a:p>
            <a:pPr marL="197040" algn="just" defTabSz="986912" eaLnBrk="1" hangingPunct="1">
              <a:lnSpc>
                <a:spcPts val="1835"/>
              </a:lnSpc>
              <a:defRPr/>
            </a:pPr>
            <a:r>
              <a:rPr lang="ja-JP" altLang="en-US" sz="1295" kern="0" dirty="0">
                <a:solidFill>
                  <a:prstClr val="black"/>
                </a:solidFill>
              </a:rPr>
              <a:t>　国内事業規模が大きく、</a:t>
            </a:r>
            <a:r>
              <a:rPr lang="en-US" altLang="ja-JP" sz="1295" kern="0" dirty="0">
                <a:solidFill>
                  <a:prstClr val="black"/>
                </a:solidFill>
                <a:latin typeface="メイリオ"/>
              </a:rPr>
              <a:t>CO2</a:t>
            </a:r>
            <a:r>
              <a:rPr lang="ja-JP" altLang="en-US" sz="1295" kern="0" dirty="0">
                <a:solidFill>
                  <a:prstClr val="black"/>
                </a:solidFill>
              </a:rPr>
              <a:t>削減ポテンシャルの大きい自動車（内装、外板等）においてメーカー、サプライヤー、評価機関、大学等と連携し、</a:t>
            </a:r>
            <a:r>
              <a:rPr lang="en-US" altLang="ja-JP" sz="1295" kern="0" dirty="0">
                <a:solidFill>
                  <a:prstClr val="black"/>
                </a:solidFill>
                <a:latin typeface="メイリオ"/>
              </a:rPr>
              <a:t>CNF</a:t>
            </a:r>
            <a:r>
              <a:rPr lang="ja-JP" altLang="en-US" sz="1295" kern="0" dirty="0">
                <a:solidFill>
                  <a:prstClr val="black"/>
                </a:solidFill>
              </a:rPr>
              <a:t>複合樹脂等の用途開発を実施する。社会実装にむけて実機（実車）に</a:t>
            </a:r>
            <a:r>
              <a:rPr lang="en-US" altLang="ja-JP" sz="1295" kern="0" dirty="0">
                <a:solidFill>
                  <a:prstClr val="black"/>
                </a:solidFill>
                <a:latin typeface="メイリオ"/>
              </a:rPr>
              <a:t>CNF</a:t>
            </a:r>
            <a:r>
              <a:rPr lang="ja-JP" altLang="en-US" sz="1295" kern="0" dirty="0">
                <a:solidFill>
                  <a:prstClr val="black"/>
                </a:solidFill>
              </a:rPr>
              <a:t>製品を搭載し活用時の</a:t>
            </a:r>
            <a:r>
              <a:rPr lang="en-US" altLang="ja-JP" sz="1295" kern="0" dirty="0">
                <a:solidFill>
                  <a:prstClr val="black"/>
                </a:solidFill>
                <a:latin typeface="メイリオ"/>
              </a:rPr>
              <a:t>CO2</a:t>
            </a:r>
            <a:r>
              <a:rPr lang="ja-JP" altLang="en-US" sz="1295" kern="0" dirty="0">
                <a:solidFill>
                  <a:prstClr val="black"/>
                </a:solidFill>
              </a:rPr>
              <a:t>削減効果を評価・検証する。</a:t>
            </a:r>
            <a:endParaRPr lang="en-US" altLang="ja-JP" sz="1295" kern="0" dirty="0">
              <a:solidFill>
                <a:prstClr val="black"/>
              </a:solidFill>
            </a:endParaRPr>
          </a:p>
          <a:p>
            <a:pPr defTabSz="986912" eaLnBrk="1" hangingPunct="1">
              <a:lnSpc>
                <a:spcPts val="1835"/>
              </a:lnSpc>
              <a:defRPr/>
            </a:pPr>
            <a:endParaRPr lang="en-US" altLang="ja-JP" sz="863" kern="0" dirty="0">
              <a:solidFill>
                <a:prstClr val="black"/>
              </a:solidFill>
            </a:endParaRPr>
          </a:p>
          <a:p>
            <a:pPr defTabSz="986912" eaLnBrk="1" hangingPunct="1">
              <a:lnSpc>
                <a:spcPts val="1835"/>
              </a:lnSpc>
              <a:defRPr/>
            </a:pPr>
            <a:r>
              <a:rPr lang="ja-JP" altLang="en-US" sz="1295" kern="0" dirty="0">
                <a:solidFill>
                  <a:prstClr val="black"/>
                </a:solidFill>
              </a:rPr>
              <a:t>（２）</a:t>
            </a:r>
            <a:r>
              <a:rPr lang="en-US" altLang="ja-JP" sz="1295" kern="0" spc="-162" dirty="0">
                <a:solidFill>
                  <a:srgbClr val="000000"/>
                </a:solidFill>
                <a:latin typeface="メイリオ" pitchFamily="50" charset="-128"/>
              </a:rPr>
              <a:t>CNF</a:t>
            </a:r>
            <a:r>
              <a:rPr lang="ja-JP" altLang="en-US" sz="1295" kern="0" spc="-162" dirty="0">
                <a:solidFill>
                  <a:srgbClr val="000000"/>
                </a:solidFill>
                <a:latin typeface="メイリオ" pitchFamily="50" charset="-128"/>
              </a:rPr>
              <a:t>活用製品の性能評価モデル</a:t>
            </a:r>
            <a:r>
              <a:rPr lang="ja-JP" altLang="en-US" sz="1295" kern="0" spc="-162" dirty="0">
                <a:solidFill>
                  <a:prstClr val="black"/>
                </a:solidFill>
              </a:rPr>
              <a:t>事業（自動車以外）</a:t>
            </a:r>
            <a:endParaRPr lang="en-US" altLang="ja-JP" sz="1295" kern="0" spc="-162" dirty="0">
              <a:solidFill>
                <a:prstClr val="black"/>
              </a:solidFill>
            </a:endParaRPr>
          </a:p>
          <a:p>
            <a:pPr marL="197040" algn="just" defTabSz="986912" eaLnBrk="1" hangingPunct="1">
              <a:lnSpc>
                <a:spcPts val="1835"/>
              </a:lnSpc>
              <a:defRPr/>
            </a:pPr>
            <a:r>
              <a:rPr lang="ja-JP" altLang="en-US" sz="1295" kern="0" dirty="0">
                <a:solidFill>
                  <a:prstClr val="black"/>
                </a:solidFill>
              </a:rPr>
              <a:t>　</a:t>
            </a:r>
            <a:r>
              <a:rPr lang="en-US" altLang="ja-JP" sz="1295" kern="0" dirty="0">
                <a:solidFill>
                  <a:prstClr val="black"/>
                </a:solidFill>
                <a:latin typeface="メイリオ"/>
              </a:rPr>
              <a:t>CO2</a:t>
            </a:r>
            <a:r>
              <a:rPr lang="ja-JP" altLang="en-US" sz="1295" kern="0" dirty="0">
                <a:solidFill>
                  <a:prstClr val="black"/>
                </a:solidFill>
              </a:rPr>
              <a:t>削減ポテンシャルが自動車に次いで大きい家電（冷蔵庫等）、住宅・建材（窓枠、断熱材、構造材等）、再エネ（風力ブレード等）、業務・産業機械（空調ブレード等）等においてメーカー等と連携し、</a:t>
            </a:r>
            <a:r>
              <a:rPr lang="en-US" altLang="ja-JP" sz="1295" kern="0" dirty="0">
                <a:solidFill>
                  <a:prstClr val="black"/>
                </a:solidFill>
                <a:latin typeface="メイリオ"/>
              </a:rPr>
              <a:t>CNF</a:t>
            </a:r>
            <a:r>
              <a:rPr lang="ja-JP" altLang="en-US" sz="1295" kern="0" dirty="0">
                <a:solidFill>
                  <a:prstClr val="black"/>
                </a:solidFill>
              </a:rPr>
              <a:t>複合樹脂等の用途開発を実施する。社会実装にむけて実機に</a:t>
            </a:r>
            <a:r>
              <a:rPr lang="en-US" altLang="ja-JP" sz="1295" kern="0" dirty="0">
                <a:solidFill>
                  <a:prstClr val="black"/>
                </a:solidFill>
                <a:latin typeface="メイリオ"/>
              </a:rPr>
              <a:t>CNF</a:t>
            </a:r>
            <a:r>
              <a:rPr lang="ja-JP" altLang="en-US" sz="1295" kern="0" dirty="0">
                <a:solidFill>
                  <a:prstClr val="black"/>
                </a:solidFill>
              </a:rPr>
              <a:t>製品を搭載し活用時の</a:t>
            </a:r>
            <a:r>
              <a:rPr lang="en-US" altLang="ja-JP" sz="1295" kern="0" dirty="0">
                <a:solidFill>
                  <a:prstClr val="black"/>
                </a:solidFill>
                <a:latin typeface="メイリオ"/>
              </a:rPr>
              <a:t>CO2</a:t>
            </a:r>
            <a:r>
              <a:rPr lang="ja-JP" altLang="en-US" sz="1295" kern="0" dirty="0">
                <a:solidFill>
                  <a:prstClr val="black"/>
                </a:solidFill>
              </a:rPr>
              <a:t>削減効果を評価・検証する。</a:t>
            </a:r>
            <a:endParaRPr lang="en-US" altLang="ja-JP" sz="1295" kern="0" dirty="0">
              <a:solidFill>
                <a:prstClr val="black"/>
              </a:solidFill>
            </a:endParaRPr>
          </a:p>
          <a:p>
            <a:pPr marL="197040" defTabSz="986912" eaLnBrk="1" hangingPunct="1">
              <a:lnSpc>
                <a:spcPts val="1835"/>
              </a:lnSpc>
              <a:defRPr/>
            </a:pPr>
            <a:endParaRPr lang="en-US" altLang="ja-JP" sz="863" kern="0" dirty="0">
              <a:solidFill>
                <a:prstClr val="black"/>
              </a:solidFill>
            </a:endParaRPr>
          </a:p>
          <a:p>
            <a:pPr defTabSz="986912" eaLnBrk="1" hangingPunct="1">
              <a:lnSpc>
                <a:spcPts val="1835"/>
              </a:lnSpc>
              <a:defRPr/>
            </a:pPr>
            <a:r>
              <a:rPr lang="ja-JP" altLang="en-US" sz="1295" kern="0" dirty="0">
                <a:solidFill>
                  <a:prstClr val="black"/>
                </a:solidFill>
              </a:rPr>
              <a:t>（３）</a:t>
            </a:r>
            <a:r>
              <a:rPr lang="ja-JP" altLang="en-US" sz="1295" kern="0" dirty="0">
                <a:solidFill>
                  <a:prstClr val="black"/>
                </a:solidFill>
                <a:latin typeface="メイリオ"/>
                <a:ea typeface="メイリオ"/>
              </a:rPr>
              <a:t>リサイクル時の課題・解決策検討</a:t>
            </a:r>
            <a:r>
              <a:rPr lang="ja-JP" altLang="en-US" sz="1295" kern="0" dirty="0">
                <a:solidFill>
                  <a:prstClr val="black"/>
                </a:solidFill>
              </a:rPr>
              <a:t>の実証事業</a:t>
            </a:r>
            <a:endParaRPr lang="en-US" altLang="ja-JP" sz="1295" kern="0" dirty="0">
              <a:solidFill>
                <a:prstClr val="black"/>
              </a:solidFill>
            </a:endParaRPr>
          </a:p>
          <a:p>
            <a:pPr marL="197040" algn="just" defTabSz="986912" eaLnBrk="1" hangingPunct="1">
              <a:lnSpc>
                <a:spcPts val="1835"/>
              </a:lnSpc>
              <a:defRPr/>
            </a:pPr>
            <a:r>
              <a:rPr lang="ja-JP" altLang="en-US" sz="1295" kern="0" dirty="0">
                <a:solidFill>
                  <a:prstClr val="black"/>
                </a:solidFill>
              </a:rPr>
              <a:t>　</a:t>
            </a:r>
            <a:r>
              <a:rPr lang="en-US" altLang="ja-JP" sz="1295" kern="0" dirty="0">
                <a:solidFill>
                  <a:prstClr val="black"/>
                </a:solidFill>
                <a:latin typeface="メイリオ"/>
              </a:rPr>
              <a:t>CNF</a:t>
            </a:r>
            <a:r>
              <a:rPr lang="ja-JP" altLang="en-US" sz="1295" kern="0" dirty="0">
                <a:solidFill>
                  <a:prstClr val="black"/>
                </a:solidFill>
                <a:latin typeface="メイリオ"/>
              </a:rPr>
              <a:t>樹脂</a:t>
            </a:r>
            <a:r>
              <a:rPr lang="ja-JP" altLang="en-US" sz="1295" kern="0" dirty="0">
                <a:solidFill>
                  <a:prstClr val="black"/>
                </a:solidFill>
              </a:rPr>
              <a:t>複合材（材料）を製造する段階での</a:t>
            </a:r>
            <a:r>
              <a:rPr lang="ja-JP" altLang="en-US" sz="1295" kern="0" dirty="0">
                <a:solidFill>
                  <a:prstClr val="black"/>
                </a:solidFill>
                <a:latin typeface="メイリオ"/>
                <a:ea typeface="メイリオ"/>
              </a:rPr>
              <a:t>易リサイクル性、リサイクル材料の性能評価等</a:t>
            </a:r>
            <a:r>
              <a:rPr lang="ja-JP" altLang="en-US" sz="1295" kern="0" dirty="0">
                <a:solidFill>
                  <a:prstClr val="black"/>
                </a:solidFill>
              </a:rPr>
              <a:t>を行い、解決策について実証する。</a:t>
            </a:r>
            <a:endParaRPr lang="en-US" altLang="ja-JP" sz="1295" kern="0" dirty="0">
              <a:solidFill>
                <a:prstClr val="black"/>
              </a:solidFill>
            </a:endParaRPr>
          </a:p>
        </p:txBody>
      </p:sp>
      <p:sp>
        <p:nvSpPr>
          <p:cNvPr id="79" name="テキスト ボックス 66"/>
          <p:cNvSpPr txBox="1">
            <a:spLocks noChangeArrowheads="1"/>
          </p:cNvSpPr>
          <p:nvPr/>
        </p:nvSpPr>
        <p:spPr bwMode="auto">
          <a:xfrm>
            <a:off x="53117" y="6786910"/>
            <a:ext cx="3526242" cy="28469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50513" rIns="0" bIns="50513">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1187" b="1" kern="0" dirty="0">
                <a:solidFill>
                  <a:prstClr val="black"/>
                </a:solidFill>
                <a:latin typeface="メイリオ"/>
                <a:ea typeface="メイリオ"/>
              </a:rPr>
              <a:t>（２）</a:t>
            </a:r>
            <a:r>
              <a:rPr lang="en-US" altLang="ja-JP" sz="1187" b="1" kern="0" spc="-162" dirty="0">
                <a:solidFill>
                  <a:prstClr val="black"/>
                </a:solidFill>
                <a:latin typeface="メイリオ"/>
                <a:ea typeface="メイリオ"/>
              </a:rPr>
              <a:t>CNF</a:t>
            </a:r>
            <a:r>
              <a:rPr lang="ja-JP" altLang="en-US" sz="1187" b="1" kern="0" spc="-162" dirty="0">
                <a:solidFill>
                  <a:prstClr val="black"/>
                </a:solidFill>
                <a:latin typeface="メイリオ"/>
                <a:ea typeface="メイリオ"/>
              </a:rPr>
              <a:t>活用製品の性能評価モデル事業（自動車以外）</a:t>
            </a:r>
            <a:endParaRPr lang="en-US" altLang="ja-JP" sz="1187" b="1" kern="0" spc="-162" dirty="0">
              <a:solidFill>
                <a:prstClr val="white"/>
              </a:solidFill>
              <a:latin typeface="メイリオ"/>
              <a:ea typeface="メイリオ"/>
            </a:endParaRPr>
          </a:p>
        </p:txBody>
      </p:sp>
      <p:sp>
        <p:nvSpPr>
          <p:cNvPr id="82" name="テキスト ボックス 66"/>
          <p:cNvSpPr txBox="1">
            <a:spLocks noChangeArrowheads="1"/>
          </p:cNvSpPr>
          <p:nvPr/>
        </p:nvSpPr>
        <p:spPr bwMode="auto">
          <a:xfrm>
            <a:off x="49690" y="7127882"/>
            <a:ext cx="5018640" cy="2750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a:defRPr/>
            </a:pPr>
            <a:r>
              <a:rPr lang="en-US" altLang="ja-JP" sz="1187" b="1" kern="0" dirty="0">
                <a:solidFill>
                  <a:prstClr val="black"/>
                </a:solidFill>
                <a:latin typeface="メイリオ"/>
                <a:ea typeface="メイリオ"/>
              </a:rPr>
              <a:t>CO2</a:t>
            </a:r>
            <a:r>
              <a:rPr lang="ja-JP" altLang="ja-JP" sz="1187" b="1" kern="0" dirty="0">
                <a:solidFill>
                  <a:prstClr val="black"/>
                </a:solidFill>
              </a:rPr>
              <a:t>大幅削減のための</a:t>
            </a:r>
            <a:r>
              <a:rPr lang="en-US" altLang="ja-JP" sz="1187" b="1" kern="0" dirty="0">
                <a:solidFill>
                  <a:prstClr val="black"/>
                </a:solidFill>
                <a:latin typeface="メイリオ"/>
              </a:rPr>
              <a:t>CNF</a:t>
            </a:r>
            <a:r>
              <a:rPr lang="ja-JP" altLang="ja-JP" sz="1187" b="1" kern="0" dirty="0">
                <a:solidFill>
                  <a:prstClr val="black"/>
                </a:solidFill>
              </a:rPr>
              <a:t>導入拡大戦略の立案</a:t>
            </a:r>
            <a:endParaRPr lang="en-US" altLang="ja-JP" sz="1187" b="1" kern="0" dirty="0">
              <a:solidFill>
                <a:prstClr val="black"/>
              </a:solidFill>
              <a:latin typeface="メイリオ"/>
              <a:ea typeface="メイリオ"/>
            </a:endParaRPr>
          </a:p>
        </p:txBody>
      </p:sp>
      <p:sp>
        <p:nvSpPr>
          <p:cNvPr id="83" name="右矢印 82"/>
          <p:cNvSpPr/>
          <p:nvPr/>
        </p:nvSpPr>
        <p:spPr>
          <a:xfrm>
            <a:off x="78818" y="6044994"/>
            <a:ext cx="5018641" cy="440352"/>
          </a:xfrm>
          <a:prstGeom prst="rightArrow">
            <a:avLst/>
          </a:prstGeom>
          <a:solidFill>
            <a:srgbClr val="CCFF33"/>
          </a:solidFill>
        </p:spPr>
        <p:style>
          <a:lnRef idx="1">
            <a:schemeClr val="accent6"/>
          </a:lnRef>
          <a:fillRef idx="2">
            <a:schemeClr val="accent6"/>
          </a:fillRef>
          <a:effectRef idx="1">
            <a:schemeClr val="accent6"/>
          </a:effectRef>
          <a:fontRef idx="minor">
            <a:schemeClr val="dk1"/>
          </a:fontRef>
        </p:style>
        <p:txBody>
          <a:bodyPr anchor="ctr"/>
          <a:lstStyle/>
          <a:p>
            <a:pPr algn="ctr" defTabSz="986912">
              <a:defRPr/>
            </a:pPr>
            <a:r>
              <a:rPr kumimoji="0" lang="ja-JP" altLang="en-US" sz="1295" b="1" kern="0" dirty="0">
                <a:solidFill>
                  <a:prstClr val="black"/>
                </a:solidFill>
                <a:latin typeface="Cambria"/>
                <a:ea typeface="メイリオ"/>
              </a:rPr>
              <a:t>製造　　　　　活用（使用）　　　　廃棄</a:t>
            </a:r>
          </a:p>
        </p:txBody>
      </p:sp>
      <p:pic>
        <p:nvPicPr>
          <p:cNvPr id="3093" name="Picture 71" descr="D:\Temporary Internet Files\Temporary Internet Files\Content.IE5\AYTISP0Q\lgi01a201408052200[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3933" y="4240750"/>
            <a:ext cx="1019492" cy="65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5345907" y="5656045"/>
            <a:ext cx="3820952" cy="2570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defTabSz="986912">
              <a:buClr>
                <a:srgbClr val="DEDEDE">
                  <a:lumMod val="50000"/>
                </a:srgbClr>
              </a:buClr>
              <a:defRPr/>
            </a:pPr>
            <a:r>
              <a:rPr kumimoji="0" lang="zh-TW" altLang="en-US" sz="1295" kern="0" dirty="0">
                <a:solidFill>
                  <a:prstClr val="black"/>
                </a:solidFill>
                <a:latin typeface="Cambria"/>
                <a:ea typeface="メイリオ"/>
              </a:rPr>
              <a:t>実施期間：</a:t>
            </a:r>
            <a:r>
              <a:rPr kumimoji="0" lang="ja-JP" altLang="en-US" sz="1295" kern="0" dirty="0">
                <a:solidFill>
                  <a:prstClr val="black"/>
                </a:solidFill>
                <a:latin typeface="Cambria"/>
                <a:ea typeface="メイリオ"/>
              </a:rPr>
              <a:t>平成</a:t>
            </a:r>
            <a:r>
              <a:rPr kumimoji="0" lang="en-US" altLang="ja-JP" sz="1295" kern="0" dirty="0">
                <a:solidFill>
                  <a:prstClr val="black"/>
                </a:solidFill>
                <a:latin typeface="Cambria"/>
                <a:ea typeface="メイリオ"/>
              </a:rPr>
              <a:t>27</a:t>
            </a:r>
            <a:r>
              <a:rPr kumimoji="0" lang="ja-JP" altLang="en-US" sz="1295" kern="0" dirty="0">
                <a:solidFill>
                  <a:prstClr val="black"/>
                </a:solidFill>
                <a:latin typeface="Cambria"/>
                <a:ea typeface="メイリオ"/>
              </a:rPr>
              <a:t>年度～</a:t>
            </a:r>
            <a:r>
              <a:rPr kumimoji="0" lang="en-US" altLang="ja-JP" sz="1295" kern="0" dirty="0">
                <a:solidFill>
                  <a:prstClr val="black"/>
                </a:solidFill>
                <a:latin typeface="Cambria"/>
                <a:ea typeface="メイリオ"/>
              </a:rPr>
              <a:t>32</a:t>
            </a:r>
            <a:r>
              <a:rPr kumimoji="0" lang="ja-JP" altLang="en-US" sz="1295" kern="0" dirty="0">
                <a:solidFill>
                  <a:prstClr val="black"/>
                </a:solidFill>
                <a:latin typeface="Cambria"/>
                <a:ea typeface="メイリオ"/>
              </a:rPr>
              <a:t>年度（</a:t>
            </a:r>
            <a:r>
              <a:rPr kumimoji="0" lang="en-US" altLang="ja-JP" sz="1295" kern="0" dirty="0">
                <a:solidFill>
                  <a:prstClr val="black"/>
                </a:solidFill>
                <a:latin typeface="Cambria"/>
                <a:ea typeface="メイリオ"/>
              </a:rPr>
              <a:t>2020</a:t>
            </a:r>
            <a:r>
              <a:rPr kumimoji="0" lang="ja-JP" altLang="en-US" sz="1295" kern="0" dirty="0">
                <a:solidFill>
                  <a:prstClr val="black"/>
                </a:solidFill>
                <a:latin typeface="Cambria"/>
                <a:ea typeface="メイリオ"/>
              </a:rPr>
              <a:t>年度）</a:t>
            </a:r>
            <a:endParaRPr kumimoji="0" lang="zh-TW" altLang="en-US" sz="1295" kern="0" dirty="0">
              <a:solidFill>
                <a:prstClr val="black"/>
              </a:solidFill>
              <a:latin typeface="Cambria"/>
              <a:ea typeface="メイリオ"/>
            </a:endParaRPr>
          </a:p>
        </p:txBody>
      </p:sp>
      <p:pic>
        <p:nvPicPr>
          <p:cNvPr id="3095" name="Picture 41" descr="D:\Temporary Internet Files\Temporary Internet Files\Content.IE5\GSO26PFD\lgi01a2014032911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972" y="5078619"/>
            <a:ext cx="615121" cy="61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962" y="4741073"/>
            <a:ext cx="633970" cy="63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テキスト ボックス 8"/>
          <p:cNvSpPr txBox="1">
            <a:spLocks noChangeArrowheads="1"/>
          </p:cNvSpPr>
          <p:nvPr/>
        </p:nvSpPr>
        <p:spPr bwMode="auto">
          <a:xfrm>
            <a:off x="75391" y="5395604"/>
            <a:ext cx="1201116" cy="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mbria" pitchFamily="18" charset="0"/>
                <a:ea typeface="メイリオ" pitchFamily="50" charset="-128"/>
                <a:cs typeface="メイリオ" pitchFamily="50" charset="-128"/>
              </a:defRPr>
            </a:lvl1pPr>
            <a:lvl2pPr marL="742950" indent="-285750" eaLnBrk="0" hangingPunct="0">
              <a:spcBef>
                <a:spcPct val="20000"/>
              </a:spcBef>
              <a:buFont typeface="Arial" charset="0"/>
              <a:buChar char="–"/>
              <a:defRPr kumimoji="1" sz="2800">
                <a:solidFill>
                  <a:schemeClr val="tx1"/>
                </a:solidFill>
                <a:latin typeface="Cambria" pitchFamily="18" charset="0"/>
                <a:ea typeface="メイリオ" pitchFamily="50" charset="-128"/>
                <a:cs typeface="メイリオ" pitchFamily="50" charset="-128"/>
              </a:defRPr>
            </a:lvl2pPr>
            <a:lvl3pPr marL="1143000" indent="-228600" eaLnBrk="0" hangingPunct="0">
              <a:spcBef>
                <a:spcPct val="20000"/>
              </a:spcBef>
              <a:buFont typeface="Arial" charset="0"/>
              <a:buChar char="•"/>
              <a:defRPr kumimoji="1" sz="2400">
                <a:solidFill>
                  <a:schemeClr val="tx1"/>
                </a:solidFill>
                <a:latin typeface="Cambria" pitchFamily="18" charset="0"/>
                <a:ea typeface="メイリオ" pitchFamily="50" charset="-128"/>
                <a:cs typeface="メイリオ" pitchFamily="50" charset="-128"/>
              </a:defRPr>
            </a:lvl3pPr>
            <a:lvl4pPr marL="16002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4pPr>
            <a:lvl5pPr marL="2057400" indent="-228600" eaLnBrk="0" hangingPunct="0">
              <a:spcBef>
                <a:spcPct val="20000"/>
              </a:spcBef>
              <a:buFont typeface="Arial" charset="0"/>
              <a:buChar char="»"/>
              <a:defRPr kumimoji="1" sz="2000">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mbria" pitchFamily="18" charset="0"/>
                <a:ea typeface="メイリオ" pitchFamily="50" charset="-128"/>
                <a:cs typeface="メイリオ" pitchFamily="50" charset="-128"/>
              </a:defRPr>
            </a:lvl9pPr>
          </a:lstStyle>
          <a:p>
            <a:pPr algn="ctr" defTabSz="986912" eaLnBrk="1" hangingPunct="1">
              <a:spcBef>
                <a:spcPct val="0"/>
              </a:spcBef>
              <a:buNone/>
              <a:defRPr/>
            </a:pPr>
            <a:r>
              <a:rPr lang="ja-JP" altLang="en-US" sz="540" kern="0" dirty="0">
                <a:solidFill>
                  <a:srgbClr val="000000"/>
                </a:solidFill>
                <a:latin typeface="ＭＳ Ｐゴシック" pitchFamily="50" charset="-128"/>
                <a:ea typeface="ＭＳ Ｐゴシック" pitchFamily="50" charset="-128"/>
              </a:rPr>
              <a:t>（出典：ナノセルロースフォーラム）</a:t>
            </a:r>
            <a:endParaRPr lang="en-US" altLang="ja-JP" sz="540" kern="0" dirty="0">
              <a:solidFill>
                <a:srgbClr val="000000"/>
              </a:solidFill>
              <a:latin typeface="ＭＳ Ｐゴシック" pitchFamily="50" charset="-128"/>
              <a:ea typeface="ＭＳ Ｐゴシック" pitchFamily="50" charset="-128"/>
            </a:endParaRPr>
          </a:p>
          <a:p>
            <a:pPr algn="ctr" defTabSz="986912" eaLnBrk="1" hangingPunct="1">
              <a:spcBef>
                <a:spcPct val="0"/>
              </a:spcBef>
              <a:buNone/>
              <a:defRPr/>
            </a:pPr>
            <a:r>
              <a:rPr lang="ja-JP" altLang="en-US" sz="1079" b="1" kern="0" dirty="0">
                <a:solidFill>
                  <a:srgbClr val="000000"/>
                </a:solidFill>
                <a:latin typeface="メイリオ"/>
              </a:rPr>
              <a:t>セルロース</a:t>
            </a:r>
            <a:endParaRPr lang="en-US" altLang="ja-JP" sz="1079" b="1" kern="0" dirty="0">
              <a:solidFill>
                <a:srgbClr val="000000"/>
              </a:solidFill>
              <a:latin typeface="メイリオ"/>
            </a:endParaRPr>
          </a:p>
          <a:p>
            <a:pPr algn="ctr" defTabSz="986912" eaLnBrk="1" hangingPunct="1">
              <a:spcBef>
                <a:spcPct val="0"/>
              </a:spcBef>
              <a:buNone/>
              <a:defRPr/>
            </a:pPr>
            <a:r>
              <a:rPr lang="ja-JP" altLang="en-US" sz="1079" b="1" kern="0" dirty="0">
                <a:solidFill>
                  <a:srgbClr val="000000"/>
                </a:solidFill>
                <a:latin typeface="メイリオ"/>
              </a:rPr>
              <a:t>ナノファイバー</a:t>
            </a:r>
            <a:endParaRPr lang="en-US" altLang="ja-JP" sz="1079" b="1" kern="0" dirty="0">
              <a:solidFill>
                <a:srgbClr val="000000"/>
              </a:solidFill>
              <a:latin typeface="メイリオ"/>
            </a:endParaRPr>
          </a:p>
          <a:p>
            <a:pPr defTabSz="986912" eaLnBrk="1" hangingPunct="1">
              <a:spcBef>
                <a:spcPct val="0"/>
              </a:spcBef>
              <a:buNone/>
              <a:defRPr/>
            </a:pPr>
            <a:endParaRPr lang="ja-JP" altLang="en-US" sz="540" kern="0" dirty="0">
              <a:solidFill>
                <a:srgbClr val="000000"/>
              </a:solidFill>
              <a:latin typeface="ＭＳ Ｐゴシック" pitchFamily="50" charset="-128"/>
              <a:ea typeface="ＭＳ Ｐゴシック" pitchFamily="50" charset="-128"/>
            </a:endParaRPr>
          </a:p>
        </p:txBody>
      </p:sp>
      <p:sp>
        <p:nvSpPr>
          <p:cNvPr id="3101" name="テキスト ボックス 1"/>
          <p:cNvSpPr txBox="1">
            <a:spLocks noChangeArrowheads="1"/>
          </p:cNvSpPr>
          <p:nvPr/>
        </p:nvSpPr>
        <p:spPr bwMode="auto">
          <a:xfrm>
            <a:off x="1675736" y="4850732"/>
            <a:ext cx="1638041"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a:spcBef>
                <a:spcPct val="0"/>
              </a:spcBef>
              <a:buNone/>
              <a:defRPr/>
            </a:pPr>
            <a:r>
              <a:rPr lang="ja-JP" altLang="en-US" sz="1133" b="1" kern="0" dirty="0">
                <a:solidFill>
                  <a:prstClr val="black"/>
                </a:solidFill>
              </a:rPr>
              <a:t>自動車</a:t>
            </a:r>
            <a:r>
              <a:rPr lang="ja-JP" altLang="en-US" sz="863" b="1" kern="0" dirty="0">
                <a:solidFill>
                  <a:prstClr val="black"/>
                </a:solidFill>
              </a:rPr>
              <a:t>（内装材や外板等）</a:t>
            </a:r>
          </a:p>
        </p:txBody>
      </p:sp>
      <p:sp>
        <p:nvSpPr>
          <p:cNvPr id="3102" name="テキスト ボックス 1"/>
          <p:cNvSpPr txBox="1">
            <a:spLocks noChangeArrowheads="1"/>
          </p:cNvSpPr>
          <p:nvPr/>
        </p:nvSpPr>
        <p:spPr bwMode="auto">
          <a:xfrm>
            <a:off x="1583210" y="5796546"/>
            <a:ext cx="932107"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a:spcBef>
                <a:spcPct val="0"/>
              </a:spcBef>
              <a:buNone/>
              <a:defRPr/>
            </a:pPr>
            <a:r>
              <a:rPr lang="ja-JP" altLang="en-US" sz="1133" b="1" kern="0" dirty="0">
                <a:solidFill>
                  <a:prstClr val="black"/>
                </a:solidFill>
              </a:rPr>
              <a:t>家電</a:t>
            </a:r>
            <a:endParaRPr lang="en-US" altLang="ja-JP" sz="1133" b="1" kern="0" dirty="0">
              <a:solidFill>
                <a:prstClr val="black"/>
              </a:solidFill>
            </a:endParaRPr>
          </a:p>
          <a:p>
            <a:pPr algn="ctr" defTabSz="986912">
              <a:spcBef>
                <a:spcPct val="0"/>
              </a:spcBef>
              <a:buNone/>
              <a:defRPr/>
            </a:pPr>
            <a:r>
              <a:rPr lang="ja-JP" altLang="en-US" sz="863" b="1" kern="0" dirty="0">
                <a:solidFill>
                  <a:prstClr val="black"/>
                </a:solidFill>
              </a:rPr>
              <a:t>（冷蔵庫等）</a:t>
            </a:r>
          </a:p>
        </p:txBody>
      </p:sp>
      <p:sp>
        <p:nvSpPr>
          <p:cNvPr id="3103" name="テキスト ボックス 1"/>
          <p:cNvSpPr txBox="1">
            <a:spLocks noChangeArrowheads="1"/>
          </p:cNvSpPr>
          <p:nvPr/>
        </p:nvSpPr>
        <p:spPr bwMode="auto">
          <a:xfrm>
            <a:off x="2357682" y="5661185"/>
            <a:ext cx="1230244"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a:spcBef>
                <a:spcPct val="0"/>
              </a:spcBef>
              <a:buNone/>
              <a:defRPr/>
            </a:pPr>
            <a:r>
              <a:rPr lang="ja-JP" altLang="en-US" sz="1133" b="1" kern="0" dirty="0">
                <a:solidFill>
                  <a:prstClr val="black"/>
                </a:solidFill>
              </a:rPr>
              <a:t>住宅・建材</a:t>
            </a:r>
            <a:endParaRPr lang="en-US" altLang="ja-JP" sz="1133" b="1" kern="0" dirty="0">
              <a:solidFill>
                <a:prstClr val="black"/>
              </a:solidFill>
            </a:endParaRPr>
          </a:p>
          <a:p>
            <a:pPr algn="ctr" defTabSz="986912">
              <a:spcBef>
                <a:spcPct val="0"/>
              </a:spcBef>
              <a:buNone/>
              <a:defRPr/>
            </a:pPr>
            <a:r>
              <a:rPr lang="ja-JP" altLang="en-US" sz="863" b="1" kern="0" dirty="0">
                <a:solidFill>
                  <a:prstClr val="black"/>
                </a:solidFill>
              </a:rPr>
              <a:t>（窓枠・断熱材・</a:t>
            </a:r>
            <a:endParaRPr lang="en-US" altLang="ja-JP" sz="863" b="1" kern="0" dirty="0">
              <a:solidFill>
                <a:prstClr val="black"/>
              </a:solidFill>
            </a:endParaRPr>
          </a:p>
          <a:p>
            <a:pPr algn="ctr" defTabSz="986912">
              <a:spcBef>
                <a:spcPct val="0"/>
              </a:spcBef>
              <a:buNone/>
              <a:defRPr/>
            </a:pPr>
            <a:r>
              <a:rPr lang="ja-JP" altLang="en-US" sz="863" b="1" kern="0" dirty="0">
                <a:solidFill>
                  <a:prstClr val="black"/>
                </a:solidFill>
              </a:rPr>
              <a:t>構造材等）</a:t>
            </a:r>
          </a:p>
        </p:txBody>
      </p:sp>
      <p:sp>
        <p:nvSpPr>
          <p:cNvPr id="47" name="テキスト ボックス 46"/>
          <p:cNvSpPr txBox="1"/>
          <p:nvPr/>
        </p:nvSpPr>
        <p:spPr>
          <a:xfrm>
            <a:off x="7307786" y="104528"/>
            <a:ext cx="1917329" cy="4763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8856" tIns="38856" rIns="38856" bIns="38856" anchor="ctr"/>
          <a:lstStyle/>
          <a:p>
            <a:pPr defTabSz="986912">
              <a:defRPr/>
            </a:pPr>
            <a:r>
              <a:rPr kumimoji="0" lang="en-US" altLang="zh-TW" sz="971" kern="0" dirty="0">
                <a:solidFill>
                  <a:prstClr val="white"/>
                </a:solidFill>
                <a:latin typeface="メイリオ"/>
                <a:ea typeface="メイリオ"/>
              </a:rPr>
              <a:t>2019</a:t>
            </a:r>
            <a:r>
              <a:rPr kumimoji="0" lang="zh-TW" altLang="en-US" sz="971" kern="0" dirty="0">
                <a:solidFill>
                  <a:prstClr val="white"/>
                </a:solidFill>
                <a:latin typeface="メイリオ"/>
                <a:ea typeface="メイリオ"/>
              </a:rPr>
              <a:t>年度</a:t>
            </a:r>
            <a:r>
              <a:rPr kumimoji="0" lang="ja-JP" altLang="en-US" sz="971" kern="0" dirty="0">
                <a:solidFill>
                  <a:prstClr val="white"/>
                </a:solidFill>
                <a:latin typeface="メイリオ"/>
                <a:ea typeface="メイリオ"/>
              </a:rPr>
              <a:t>予算（案）</a:t>
            </a:r>
            <a:endParaRPr kumimoji="0" lang="en-US" altLang="zh-TW" sz="971" kern="0" dirty="0">
              <a:solidFill>
                <a:prstClr val="white"/>
              </a:solidFill>
              <a:latin typeface="メイリオ"/>
              <a:ea typeface="メイリオ"/>
            </a:endParaRPr>
          </a:p>
          <a:p>
            <a:pPr defTabSz="986912">
              <a:defRPr/>
            </a:pPr>
            <a:r>
              <a:rPr kumimoji="0" lang="ja-JP" altLang="en-US" sz="971" kern="0" dirty="0">
                <a:solidFill>
                  <a:prstClr val="white"/>
                </a:solidFill>
                <a:latin typeface="メイリオ"/>
                <a:ea typeface="メイリオ"/>
              </a:rPr>
              <a:t>　</a:t>
            </a:r>
            <a:r>
              <a:rPr kumimoji="0" lang="en-US" altLang="ja-JP" sz="971" kern="0" dirty="0">
                <a:solidFill>
                  <a:prstClr val="white"/>
                </a:solidFill>
                <a:latin typeface="メイリオ"/>
                <a:ea typeface="メイリオ"/>
              </a:rPr>
              <a:t>2,000</a:t>
            </a:r>
            <a:r>
              <a:rPr kumimoji="0" lang="ja-JP" altLang="en-US" sz="971" kern="0" dirty="0">
                <a:solidFill>
                  <a:prstClr val="white"/>
                </a:solidFill>
                <a:latin typeface="メイリオ"/>
                <a:ea typeface="メイリオ"/>
              </a:rPr>
              <a:t>百万円（</a:t>
            </a:r>
            <a:r>
              <a:rPr kumimoji="0" lang="en-US" altLang="ja-JP" sz="971" kern="0" dirty="0">
                <a:solidFill>
                  <a:prstClr val="white"/>
                </a:solidFill>
                <a:latin typeface="メイリオ"/>
                <a:ea typeface="メイリオ"/>
              </a:rPr>
              <a:t>3,900</a:t>
            </a:r>
            <a:r>
              <a:rPr kumimoji="0" lang="ja-JP" altLang="en-US" sz="971" kern="0" dirty="0">
                <a:solidFill>
                  <a:prstClr val="white"/>
                </a:solidFill>
                <a:latin typeface="メイリオ"/>
                <a:ea typeface="メイリオ"/>
              </a:rPr>
              <a:t>百万円）</a:t>
            </a:r>
            <a:endParaRPr kumimoji="0" lang="en-US" altLang="ja-JP" sz="971" kern="0" dirty="0">
              <a:solidFill>
                <a:prstClr val="white"/>
              </a:solidFill>
              <a:latin typeface="メイリオ"/>
              <a:ea typeface="メイリオ"/>
            </a:endParaRPr>
          </a:p>
        </p:txBody>
      </p:sp>
      <p:sp>
        <p:nvSpPr>
          <p:cNvPr id="46" name="テキスト ボックス 66"/>
          <p:cNvSpPr txBox="1">
            <a:spLocks noChangeArrowheads="1"/>
          </p:cNvSpPr>
          <p:nvPr/>
        </p:nvSpPr>
        <p:spPr bwMode="auto">
          <a:xfrm>
            <a:off x="3658176" y="6427089"/>
            <a:ext cx="1410154" cy="64036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7139" rIns="0">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1187" b="1" kern="0" dirty="0">
                <a:solidFill>
                  <a:prstClr val="black"/>
                </a:solidFill>
                <a:latin typeface="メイリオ"/>
              </a:rPr>
              <a:t>（３）</a:t>
            </a:r>
            <a:endParaRPr lang="en-US" altLang="ja-JP" sz="1187" b="1" kern="0" dirty="0">
              <a:solidFill>
                <a:prstClr val="black"/>
              </a:solidFill>
              <a:latin typeface="メイリオ"/>
            </a:endParaRPr>
          </a:p>
          <a:p>
            <a:pPr defTabSz="986912" eaLnBrk="1" hangingPunct="1">
              <a:defRPr/>
            </a:pPr>
            <a:r>
              <a:rPr lang="ja-JP" altLang="en-US" sz="1187" b="1" kern="0" dirty="0">
                <a:solidFill>
                  <a:prstClr val="black"/>
                </a:solidFill>
                <a:latin typeface="メイリオ"/>
              </a:rPr>
              <a:t>リサイクル時の</a:t>
            </a:r>
            <a:endParaRPr lang="en-US" altLang="ja-JP" sz="1187" b="1" kern="0" dirty="0">
              <a:solidFill>
                <a:prstClr val="black"/>
              </a:solidFill>
              <a:latin typeface="メイリオ"/>
            </a:endParaRPr>
          </a:p>
          <a:p>
            <a:pPr defTabSz="986912" eaLnBrk="1" hangingPunct="1">
              <a:defRPr/>
            </a:pPr>
            <a:r>
              <a:rPr lang="ja-JP" altLang="en-US" sz="1187" b="1" kern="0" dirty="0">
                <a:solidFill>
                  <a:prstClr val="black"/>
                </a:solidFill>
                <a:latin typeface="メイリオ"/>
              </a:rPr>
              <a:t>課題・解決策検討</a:t>
            </a:r>
            <a:endParaRPr lang="en-US" altLang="ja-JP" sz="1187" b="1" kern="0" dirty="0">
              <a:solidFill>
                <a:prstClr val="black"/>
              </a:solidFill>
              <a:latin typeface="メイリオ"/>
            </a:endParaRPr>
          </a:p>
        </p:txBody>
      </p:sp>
      <p:sp>
        <p:nvSpPr>
          <p:cNvPr id="48" name="正方形/長方形 47"/>
          <p:cNvSpPr/>
          <p:nvPr/>
        </p:nvSpPr>
        <p:spPr>
          <a:xfrm>
            <a:off x="5217400" y="5930195"/>
            <a:ext cx="2422792" cy="22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p>
            <a:pPr defTabSz="986912">
              <a:buClr>
                <a:srgbClr val="DEDEDE">
                  <a:lumMod val="50000"/>
                </a:srgbClr>
              </a:buClr>
              <a:defRPr/>
            </a:pPr>
            <a:r>
              <a:rPr kumimoji="0" lang="ja-JP" altLang="en-US" sz="1295" kern="0" dirty="0">
                <a:solidFill>
                  <a:prstClr val="black"/>
                </a:solidFill>
                <a:latin typeface="Cambria"/>
                <a:ea typeface="メイリオ"/>
              </a:rPr>
              <a:t>（１）～（３）委託</a:t>
            </a:r>
            <a:endParaRPr kumimoji="0" lang="zh-TW" altLang="en-US" sz="1295" kern="0" dirty="0">
              <a:solidFill>
                <a:prstClr val="black"/>
              </a:solidFill>
              <a:latin typeface="Cambria"/>
              <a:ea typeface="メイリオ"/>
            </a:endParaRPr>
          </a:p>
        </p:txBody>
      </p:sp>
      <p:pic>
        <p:nvPicPr>
          <p:cNvPr id="310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157" y="5094040"/>
            <a:ext cx="274149" cy="74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5"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6488" y="5222547"/>
            <a:ext cx="628829" cy="62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テキスト ボックス 66"/>
          <p:cNvSpPr txBox="1">
            <a:spLocks noChangeArrowheads="1"/>
          </p:cNvSpPr>
          <p:nvPr/>
        </p:nvSpPr>
        <p:spPr bwMode="auto">
          <a:xfrm>
            <a:off x="49690" y="6439083"/>
            <a:ext cx="3526242" cy="28469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0" tIns="50513" rIns="0" bIns="50513">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1187" b="1" kern="0" dirty="0">
                <a:solidFill>
                  <a:prstClr val="black"/>
                </a:solidFill>
                <a:latin typeface="メイリオ"/>
                <a:ea typeface="メイリオ"/>
              </a:rPr>
              <a:t>（１）自動車向け</a:t>
            </a:r>
            <a:r>
              <a:rPr lang="en-US" altLang="ja-JP" sz="1187" b="1" kern="0" spc="-162" dirty="0">
                <a:solidFill>
                  <a:prstClr val="black"/>
                </a:solidFill>
                <a:latin typeface="メイリオ"/>
                <a:ea typeface="メイリオ"/>
              </a:rPr>
              <a:t>CNF</a:t>
            </a:r>
            <a:r>
              <a:rPr lang="ja-JP" altLang="en-US" sz="1187" b="1" kern="0" spc="-162" dirty="0">
                <a:solidFill>
                  <a:prstClr val="black"/>
                </a:solidFill>
                <a:latin typeface="メイリオ"/>
                <a:ea typeface="メイリオ"/>
              </a:rPr>
              <a:t>活用製品の性能評価モデル事業</a:t>
            </a:r>
            <a:endParaRPr lang="en-US" altLang="ja-JP" sz="1187" b="1" kern="0" spc="-162" dirty="0">
              <a:solidFill>
                <a:prstClr val="white"/>
              </a:solidFill>
              <a:latin typeface="メイリオ"/>
              <a:ea typeface="メイリオ"/>
            </a:endParaRPr>
          </a:p>
        </p:txBody>
      </p:sp>
      <p:sp>
        <p:nvSpPr>
          <p:cNvPr id="40" name="テキスト ボックス 39"/>
          <p:cNvSpPr txBox="1"/>
          <p:nvPr/>
        </p:nvSpPr>
        <p:spPr>
          <a:xfrm>
            <a:off x="39409" y="1077756"/>
            <a:ext cx="1082348" cy="30822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kumimoji="0" lang="ja-JP" altLang="en-US" sz="1403" kern="0" dirty="0">
                <a:solidFill>
                  <a:prstClr val="black"/>
                </a:solidFill>
                <a:latin typeface="Cambria"/>
                <a:ea typeface="メイリオ"/>
              </a:rPr>
              <a:t>背景・目的</a:t>
            </a:r>
          </a:p>
        </p:txBody>
      </p:sp>
      <p:sp>
        <p:nvSpPr>
          <p:cNvPr id="41" name="円/楕円 42"/>
          <p:cNvSpPr/>
          <p:nvPr/>
        </p:nvSpPr>
        <p:spPr>
          <a:xfrm>
            <a:off x="2424506" y="5085472"/>
            <a:ext cx="178197" cy="865283"/>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a:defRPr/>
            </a:pPr>
            <a:endParaRPr kumimoji="0" lang="ja-JP" altLang="en-US" sz="1943" kern="0" dirty="0">
              <a:solidFill>
                <a:sysClr val="windowText" lastClr="000000"/>
              </a:solidFill>
              <a:latin typeface="Cambria"/>
              <a:ea typeface="メイリオ"/>
            </a:endParaRPr>
          </a:p>
        </p:txBody>
      </p:sp>
      <p:pic>
        <p:nvPicPr>
          <p:cNvPr id="3109" name="図 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0362" y="4569730"/>
            <a:ext cx="1024632" cy="100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右矢印 44"/>
          <p:cNvSpPr/>
          <p:nvPr/>
        </p:nvSpPr>
        <p:spPr>
          <a:xfrm>
            <a:off x="1048620" y="4842165"/>
            <a:ext cx="481475" cy="440352"/>
          </a:xfrm>
          <a:prstGeom prst="rightArrow">
            <a:avLst/>
          </a:prstGeom>
          <a:solidFill>
            <a:srgbClr val="CCFF33"/>
          </a:solidFill>
        </p:spPr>
        <p:style>
          <a:lnRef idx="1">
            <a:schemeClr val="accent6"/>
          </a:lnRef>
          <a:fillRef idx="2">
            <a:schemeClr val="accent6"/>
          </a:fillRef>
          <a:effectRef idx="1">
            <a:schemeClr val="accent6"/>
          </a:effectRef>
          <a:fontRef idx="minor">
            <a:schemeClr val="dk1"/>
          </a:fontRef>
        </p:style>
        <p:txBody>
          <a:bodyPr anchor="ctr"/>
          <a:lstStyle/>
          <a:p>
            <a:pPr algn="ctr" defTabSz="986912">
              <a:defRPr/>
            </a:pPr>
            <a:endParaRPr kumimoji="0" lang="ja-JP" altLang="en-US" sz="1295" b="1" kern="0" dirty="0">
              <a:solidFill>
                <a:prstClr val="black"/>
              </a:solidFill>
              <a:latin typeface="Cambria"/>
              <a:ea typeface="メイリオ"/>
            </a:endParaRPr>
          </a:p>
        </p:txBody>
      </p:sp>
      <p:sp>
        <p:nvSpPr>
          <p:cNvPr id="50" name="右矢印 49"/>
          <p:cNvSpPr/>
          <p:nvPr/>
        </p:nvSpPr>
        <p:spPr>
          <a:xfrm>
            <a:off x="3377174" y="4842165"/>
            <a:ext cx="481474" cy="440352"/>
          </a:xfrm>
          <a:prstGeom prst="rightArrow">
            <a:avLst/>
          </a:prstGeom>
          <a:solidFill>
            <a:srgbClr val="CCFF33"/>
          </a:solidFill>
          <a:ln>
            <a:solidFill>
              <a:srgbClr val="66FF33"/>
            </a:solidFill>
          </a:ln>
        </p:spPr>
        <p:style>
          <a:lnRef idx="1">
            <a:schemeClr val="accent6"/>
          </a:lnRef>
          <a:fillRef idx="2">
            <a:schemeClr val="accent6"/>
          </a:fillRef>
          <a:effectRef idx="1">
            <a:schemeClr val="accent6"/>
          </a:effectRef>
          <a:fontRef idx="minor">
            <a:schemeClr val="dk1"/>
          </a:fontRef>
        </p:style>
        <p:txBody>
          <a:bodyPr anchor="ctr"/>
          <a:lstStyle/>
          <a:p>
            <a:pPr algn="ctr" defTabSz="986912">
              <a:defRPr/>
            </a:pPr>
            <a:endParaRPr kumimoji="0" lang="ja-JP" altLang="en-US" sz="1295" b="1" kern="0" dirty="0">
              <a:solidFill>
                <a:prstClr val="black"/>
              </a:solidFill>
              <a:latin typeface="Cambria"/>
              <a:ea typeface="メイリオ"/>
            </a:endParaRPr>
          </a:p>
        </p:txBody>
      </p:sp>
      <p:sp>
        <p:nvSpPr>
          <p:cNvPr id="3112" name="テキスト ボックス 1"/>
          <p:cNvSpPr txBox="1">
            <a:spLocks noChangeArrowheads="1"/>
          </p:cNvSpPr>
          <p:nvPr/>
        </p:nvSpPr>
        <p:spPr bwMode="auto">
          <a:xfrm>
            <a:off x="3880923" y="5013508"/>
            <a:ext cx="950954" cy="25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cs typeface="メイリオ" panose="020B0604030504040204" pitchFamily="50" charset="-128"/>
              </a:defRPr>
            </a:lvl9pPr>
          </a:lstStyle>
          <a:p>
            <a:pPr algn="ctr" defTabSz="986912">
              <a:spcBef>
                <a:spcPct val="0"/>
              </a:spcBef>
              <a:buNone/>
              <a:defRPr/>
            </a:pPr>
            <a:r>
              <a:rPr lang="ja-JP" altLang="en-US" sz="1079" b="1" kern="0">
                <a:solidFill>
                  <a:prstClr val="black"/>
                </a:solidFill>
              </a:rPr>
              <a:t>リサイクル</a:t>
            </a:r>
          </a:p>
        </p:txBody>
      </p:sp>
      <p:sp>
        <p:nvSpPr>
          <p:cNvPr id="51" name="正方形/長方形 50"/>
          <p:cNvSpPr/>
          <p:nvPr/>
        </p:nvSpPr>
        <p:spPr>
          <a:xfrm>
            <a:off x="39925" y="4028284"/>
            <a:ext cx="984976" cy="32483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defTabSz="986912">
              <a:defRPr/>
            </a:pPr>
            <a:r>
              <a:rPr kumimoji="0" lang="ja-JP" altLang="en-US" sz="1511" b="1" kern="0" dirty="0">
                <a:solidFill>
                  <a:prstClr val="white"/>
                </a:solidFill>
                <a:latin typeface="Cambria"/>
                <a:ea typeface="メイリオ"/>
              </a:rPr>
              <a:t>イメージ</a:t>
            </a:r>
          </a:p>
        </p:txBody>
      </p:sp>
      <p:sp>
        <p:nvSpPr>
          <p:cNvPr id="52" name="テキスト ボックス 51"/>
          <p:cNvSpPr txBox="1"/>
          <p:nvPr/>
        </p:nvSpPr>
        <p:spPr>
          <a:xfrm>
            <a:off x="9166859" y="101101"/>
            <a:ext cx="1463270" cy="540597"/>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a:defRPr/>
            </a:pPr>
            <a:r>
              <a:rPr kumimoji="0" lang="ja-JP" altLang="en-US" sz="863" kern="0" dirty="0">
                <a:solidFill>
                  <a:prstClr val="white"/>
                </a:solidFill>
                <a:latin typeface="Cambria"/>
                <a:ea typeface="メイリオ"/>
              </a:rPr>
              <a:t>地球環境局</a:t>
            </a:r>
            <a:endParaRPr kumimoji="0" lang="en-US" altLang="ja-JP" sz="863" kern="0" dirty="0">
              <a:solidFill>
                <a:prstClr val="white"/>
              </a:solidFill>
              <a:latin typeface="Cambria"/>
              <a:ea typeface="メイリオ"/>
            </a:endParaRPr>
          </a:p>
          <a:p>
            <a:pPr defTabSz="986912">
              <a:defRPr/>
            </a:pPr>
            <a:r>
              <a:rPr kumimoji="0" lang="ja-JP" altLang="en-US" sz="863" kern="0" dirty="0">
                <a:solidFill>
                  <a:prstClr val="white"/>
                </a:solidFill>
                <a:latin typeface="Cambria"/>
                <a:ea typeface="メイリオ"/>
              </a:rPr>
              <a:t>地球温暖化対策課</a:t>
            </a:r>
            <a:endParaRPr kumimoji="0" lang="en-US" altLang="ja-JP" sz="863" kern="0" dirty="0">
              <a:solidFill>
                <a:prstClr val="white"/>
              </a:solidFill>
              <a:latin typeface="Cambria"/>
              <a:ea typeface="メイリオ"/>
            </a:endParaRPr>
          </a:p>
          <a:p>
            <a:pPr defTabSz="986912">
              <a:defRPr/>
            </a:pPr>
            <a:r>
              <a:rPr kumimoji="0" lang="ja-JP" altLang="en-US" sz="863" kern="0" dirty="0">
                <a:solidFill>
                  <a:prstClr val="white"/>
                </a:solidFill>
                <a:latin typeface="Cambria"/>
                <a:ea typeface="メイリオ"/>
              </a:rPr>
              <a:t>地球温暖化対策事業室</a:t>
            </a:r>
            <a:r>
              <a:rPr kumimoji="0" lang="ja-JP" altLang="en-US" sz="1187" kern="0" dirty="0">
                <a:solidFill>
                  <a:prstClr val="white"/>
                </a:solidFill>
                <a:latin typeface="Cambria"/>
                <a:ea typeface="メイリオ"/>
              </a:rPr>
              <a:t>　</a:t>
            </a:r>
          </a:p>
        </p:txBody>
      </p:sp>
    </p:spTree>
    <p:extLst>
      <p:ext uri="{BB962C8B-B14F-4D97-AF65-F5344CB8AC3E}">
        <p14:creationId xmlns:p14="http://schemas.microsoft.com/office/powerpoint/2010/main" val="265206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セルロースナノファイバー（</a:t>
            </a:r>
            <a:r>
              <a:rPr lang="en-US" altLang="ja-JP" dirty="0"/>
              <a:t>CNF</a:t>
            </a:r>
            <a:r>
              <a:rPr lang="ja-JP" altLang="en-US" dirty="0"/>
              <a:t>）とは</a:t>
            </a:r>
            <a:endParaRPr kumimoji="1" lang="ja-JP" altLang="en-US" dirty="0"/>
          </a:p>
        </p:txBody>
      </p:sp>
      <p:sp>
        <p:nvSpPr>
          <p:cNvPr id="3" name="テキスト プレースホルダー 2"/>
          <p:cNvSpPr>
            <a:spLocks noGrp="1"/>
          </p:cNvSpPr>
          <p:nvPr>
            <p:ph type="body" sz="quarter" idx="10"/>
          </p:nvPr>
        </p:nvSpPr>
        <p:spPr>
          <a:xfrm>
            <a:off x="0" y="1134018"/>
            <a:ext cx="10685337" cy="2192232"/>
          </a:xfrm>
        </p:spPr>
        <p:txBody>
          <a:bodyPr/>
          <a:lstStyle/>
          <a:p>
            <a:r>
              <a:rPr lang="ja-JP" altLang="en-US" dirty="0"/>
              <a:t>鋼鉄の５分の１の軽さで５倍以上の強度！</a:t>
            </a:r>
          </a:p>
          <a:p>
            <a:pPr marL="385513" indent="0">
              <a:buNone/>
            </a:pPr>
            <a:r>
              <a:rPr lang="ja-JP" altLang="en-US" dirty="0"/>
              <a:t>→　車の車体の</a:t>
            </a:r>
            <a:r>
              <a:rPr lang="en-US" altLang="ja-JP" dirty="0"/>
              <a:t>10%</a:t>
            </a:r>
            <a:r>
              <a:rPr lang="ja-JP" altLang="en-US" dirty="0"/>
              <a:t>軽量化が可能、燃費改善</a:t>
            </a:r>
          </a:p>
          <a:p>
            <a:r>
              <a:rPr lang="ja-JP" altLang="en-US" dirty="0"/>
              <a:t>植物由来、つまり化石燃料を使わない</a:t>
            </a:r>
          </a:p>
          <a:p>
            <a:pPr marL="385513" indent="0">
              <a:buNone/>
            </a:pPr>
            <a:r>
              <a:rPr lang="ja-JP" altLang="en-US" dirty="0"/>
              <a:t>→　廃棄後に燃やしても、再度植林すれば、</a:t>
            </a:r>
            <a:r>
              <a:rPr lang="en-US" altLang="ja-JP" dirty="0"/>
              <a:t>CO2</a:t>
            </a:r>
            <a:r>
              <a:rPr lang="ja-JP" altLang="en-US" dirty="0"/>
              <a:t>ゼロ</a:t>
            </a:r>
          </a:p>
          <a:p>
            <a:endParaRPr kumimoji="1" lang="ja-JP" altLang="en-US" dirty="0"/>
          </a:p>
        </p:txBody>
      </p:sp>
      <p:sp>
        <p:nvSpPr>
          <p:cNvPr id="24" name="フローチャート : 組合せ 30"/>
          <p:cNvSpPr/>
          <p:nvPr/>
        </p:nvSpPr>
        <p:spPr>
          <a:xfrm rot="16200000">
            <a:off x="5751239" y="4999152"/>
            <a:ext cx="1539380" cy="470735"/>
          </a:xfrm>
          <a:prstGeom prst="flowChartMerg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p>
            <a:pPr algn="ctr" defTabSz="983557">
              <a:defRPr/>
            </a:pPr>
            <a:endParaRPr kumimoji="0" lang="ja-JP" altLang="en-US" sz="1511" b="1" kern="0" dirty="0">
              <a:solidFill>
                <a:prstClr val="white"/>
              </a:solidFill>
              <a:latin typeface="Meiryo UI"/>
              <a:ea typeface="Meiryo UI"/>
              <a:cs typeface="メイリオ" panose="020B0604030504040204" pitchFamily="50" charset="-128"/>
            </a:endParaRPr>
          </a:p>
        </p:txBody>
      </p:sp>
      <p:pic>
        <p:nvPicPr>
          <p:cNvPr id="25" name="Picture 2" descr="C:\Users\MINEGI02\AppData\Local\Microsoft\Windows\Temporary Internet Files\Content.IE5\A09U0PBL\02.jpg\0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6056" t="41562" r="64854" b="28879"/>
          <a:stretch/>
        </p:blipFill>
        <p:spPr bwMode="auto">
          <a:xfrm>
            <a:off x="3064978" y="4165765"/>
            <a:ext cx="3172917" cy="261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
          <p:cNvSpPr>
            <a:spLocks noChangeArrowheads="1"/>
          </p:cNvSpPr>
          <p:nvPr/>
        </p:nvSpPr>
        <p:spPr bwMode="auto">
          <a:xfrm>
            <a:off x="2524258" y="6435484"/>
            <a:ext cx="4624410" cy="756874"/>
          </a:xfrm>
          <a:prstGeom prst="rect">
            <a:avLst/>
          </a:prstGeom>
          <a:solidFill>
            <a:sysClr val="window" lastClr="FFFFFF"/>
          </a:solidFill>
          <a:ln>
            <a:no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83557" eaLnBrk="1" hangingPunct="1">
              <a:spcBef>
                <a:spcPct val="0"/>
              </a:spcBef>
              <a:buNone/>
              <a:defRPr/>
            </a:pPr>
            <a:r>
              <a:rPr lang="ja-JP" altLang="en-US" sz="2159" kern="0" dirty="0">
                <a:solidFill>
                  <a:srgbClr val="000000"/>
                </a:solidFill>
                <a:latin typeface="Meiryo UI"/>
                <a:ea typeface="Meiryo UI"/>
                <a:cs typeface="メイリオ" pitchFamily="50" charset="-128"/>
              </a:rPr>
              <a:t>セルロースナノファイバー</a:t>
            </a:r>
            <a:endParaRPr lang="en-US" altLang="ja-JP" sz="2159" kern="0" dirty="0">
              <a:solidFill>
                <a:srgbClr val="000000"/>
              </a:solidFill>
              <a:latin typeface="Meiryo UI"/>
              <a:ea typeface="Meiryo UI"/>
              <a:cs typeface="メイリオ" pitchFamily="50" charset="-128"/>
            </a:endParaRPr>
          </a:p>
          <a:p>
            <a:pPr algn="ctr" defTabSz="983557" eaLnBrk="1" hangingPunct="1">
              <a:spcBef>
                <a:spcPct val="0"/>
              </a:spcBef>
              <a:buNone/>
              <a:defRPr/>
            </a:pPr>
            <a:r>
              <a:rPr lang="ja-JP" altLang="en-US" sz="2159" kern="0" dirty="0">
                <a:solidFill>
                  <a:srgbClr val="000000"/>
                </a:solidFill>
                <a:latin typeface="Meiryo UI"/>
                <a:ea typeface="Meiryo UI"/>
                <a:cs typeface="メイリオ" pitchFamily="50" charset="-128"/>
              </a:rPr>
              <a:t>（</a:t>
            </a:r>
            <a:r>
              <a:rPr lang="en-US" altLang="ja-JP" sz="2159" kern="0" dirty="0">
                <a:solidFill>
                  <a:srgbClr val="000000"/>
                </a:solidFill>
                <a:latin typeface="Meiryo UI"/>
                <a:ea typeface="Meiryo UI"/>
                <a:cs typeface="メイリオ" pitchFamily="50" charset="-128"/>
              </a:rPr>
              <a:t>CNF</a:t>
            </a:r>
            <a:r>
              <a:rPr lang="ja-JP" altLang="en-US" sz="2159" kern="0" dirty="0">
                <a:solidFill>
                  <a:srgbClr val="000000"/>
                </a:solidFill>
                <a:latin typeface="Meiryo UI"/>
                <a:ea typeface="Meiryo UI"/>
                <a:cs typeface="メイリオ" pitchFamily="50" charset="-128"/>
              </a:rPr>
              <a:t>）</a:t>
            </a:r>
          </a:p>
        </p:txBody>
      </p:sp>
      <p:sp>
        <p:nvSpPr>
          <p:cNvPr id="27" name="フローチャート : 組合せ 30"/>
          <p:cNvSpPr/>
          <p:nvPr/>
        </p:nvSpPr>
        <p:spPr>
          <a:xfrm rot="16200000">
            <a:off x="2272434" y="5016605"/>
            <a:ext cx="1539380" cy="470735"/>
          </a:xfrm>
          <a:prstGeom prst="flowChartMerg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txBody>
          <a:bodyPr anchor="ctr"/>
          <a:lstStyle/>
          <a:p>
            <a:pPr algn="ctr" defTabSz="983557">
              <a:defRPr/>
            </a:pPr>
            <a:endParaRPr kumimoji="0" lang="ja-JP" altLang="en-US" sz="1511" b="1" kern="0" dirty="0">
              <a:solidFill>
                <a:prstClr val="white"/>
              </a:solidFill>
              <a:latin typeface="Meiryo UI"/>
              <a:ea typeface="Meiryo UI"/>
              <a:cs typeface="メイリオ" panose="020B0604030504040204" pitchFamily="50" charset="-128"/>
            </a:endParaRPr>
          </a:p>
        </p:txBody>
      </p:sp>
      <p:sp>
        <p:nvSpPr>
          <p:cNvPr id="28" name="正方形/長方形 2"/>
          <p:cNvSpPr>
            <a:spLocks noChangeArrowheads="1"/>
          </p:cNvSpPr>
          <p:nvPr/>
        </p:nvSpPr>
        <p:spPr bwMode="auto">
          <a:xfrm>
            <a:off x="682741" y="6375232"/>
            <a:ext cx="1805302" cy="756874"/>
          </a:xfrm>
          <a:prstGeom prst="rect">
            <a:avLst/>
          </a:prstGeom>
          <a:solidFill>
            <a:sysClr val="window" lastClr="FFFFFF"/>
          </a:solidFill>
          <a:ln>
            <a:noFill/>
          </a:ln>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83557" eaLnBrk="1" hangingPunct="1">
              <a:spcBef>
                <a:spcPct val="0"/>
              </a:spcBef>
              <a:buNone/>
              <a:defRPr/>
            </a:pPr>
            <a:r>
              <a:rPr lang="ja-JP" altLang="en-US" sz="2159" kern="0" dirty="0">
                <a:solidFill>
                  <a:srgbClr val="000000"/>
                </a:solidFill>
                <a:latin typeface="Meiryo UI"/>
                <a:ea typeface="Meiryo UI"/>
                <a:cs typeface="メイリオ" pitchFamily="50" charset="-128"/>
              </a:rPr>
              <a:t>木材などの</a:t>
            </a:r>
            <a:endParaRPr lang="en-US" altLang="ja-JP" sz="2159" kern="0" dirty="0">
              <a:solidFill>
                <a:srgbClr val="000000"/>
              </a:solidFill>
              <a:latin typeface="Meiryo UI"/>
              <a:ea typeface="Meiryo UI"/>
              <a:cs typeface="メイリオ" pitchFamily="50" charset="-128"/>
            </a:endParaRPr>
          </a:p>
          <a:p>
            <a:pPr algn="ctr" defTabSz="983557" eaLnBrk="1" hangingPunct="1">
              <a:spcBef>
                <a:spcPct val="0"/>
              </a:spcBef>
              <a:buNone/>
              <a:defRPr/>
            </a:pPr>
            <a:r>
              <a:rPr lang="ja-JP" altLang="en-US" sz="2159" kern="0" dirty="0">
                <a:solidFill>
                  <a:srgbClr val="000000"/>
                </a:solidFill>
                <a:latin typeface="Meiryo UI"/>
                <a:ea typeface="Meiryo UI"/>
                <a:cs typeface="メイリオ" pitchFamily="50" charset="-128"/>
              </a:rPr>
              <a:t>バイオマス原料</a:t>
            </a:r>
            <a:endParaRPr lang="en-US" altLang="ja-JP" sz="2159" kern="0" dirty="0">
              <a:solidFill>
                <a:srgbClr val="000000"/>
              </a:solidFill>
              <a:latin typeface="Meiryo UI"/>
              <a:ea typeface="Meiryo UI"/>
              <a:cs typeface="メイリオ" pitchFamily="50" charset="-128"/>
            </a:endParaRPr>
          </a:p>
        </p:txBody>
      </p:sp>
      <p:pic>
        <p:nvPicPr>
          <p:cNvPr id="29" name="図 28"/>
          <p:cNvPicPr>
            <a:picLocks noChangeAspect="1"/>
          </p:cNvPicPr>
          <p:nvPr/>
        </p:nvPicPr>
        <p:blipFill>
          <a:blip r:embed="rId3"/>
          <a:stretch>
            <a:fillRect/>
          </a:stretch>
        </p:blipFill>
        <p:spPr>
          <a:xfrm>
            <a:off x="310980" y="4254219"/>
            <a:ext cx="2391283" cy="1995500"/>
          </a:xfrm>
          <a:prstGeom prst="rect">
            <a:avLst/>
          </a:prstGeom>
        </p:spPr>
      </p:pic>
      <p:pic>
        <p:nvPicPr>
          <p:cNvPr id="30" name="図 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7239" y="4254221"/>
            <a:ext cx="3935919" cy="19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1312714" y="3512016"/>
            <a:ext cx="7875874" cy="490904"/>
          </a:xfrm>
          <a:prstGeom prst="rect">
            <a:avLst/>
          </a:prstGeom>
          <a:solidFill>
            <a:sysClr val="window" lastClr="FFFFFF"/>
          </a:solidFill>
        </p:spPr>
        <p:txBody>
          <a:bodyPr wrap="none" rtlCol="0">
            <a:spAutoFit/>
          </a:bodyPr>
          <a:lstStyle/>
          <a:p>
            <a:pPr algn="ctr" defTabSz="1065174">
              <a:defRPr/>
            </a:pPr>
            <a:r>
              <a:rPr kumimoji="0" lang="ja-JP" altLang="en-US" sz="2590" b="1" u="sng" kern="0" dirty="0">
                <a:solidFill>
                  <a:srgbClr val="1F497D"/>
                </a:solidFill>
                <a:latin typeface="Meiryo UI"/>
                <a:ea typeface="Meiryo UI"/>
                <a:cs typeface="メイリオ" pitchFamily="50" charset="-128"/>
              </a:rPr>
              <a:t>環境省は、</a:t>
            </a:r>
            <a:r>
              <a:rPr kumimoji="0" lang="en-US" altLang="ja-JP" sz="2590" b="1" u="sng" kern="0" dirty="0">
                <a:solidFill>
                  <a:srgbClr val="1F497D"/>
                </a:solidFill>
                <a:latin typeface="Meiryo UI"/>
                <a:ea typeface="Meiryo UI"/>
                <a:cs typeface="メイリオ" pitchFamily="50" charset="-128"/>
              </a:rPr>
              <a:t>CNF</a:t>
            </a:r>
            <a:r>
              <a:rPr kumimoji="0" lang="ja-JP" altLang="en-US" sz="2590" b="1" u="sng" kern="0" dirty="0">
                <a:solidFill>
                  <a:srgbClr val="1F497D"/>
                </a:solidFill>
                <a:latin typeface="Meiryo UI"/>
                <a:ea typeface="Meiryo UI"/>
                <a:cs typeface="メイリオ" pitchFamily="50" charset="-128"/>
              </a:rPr>
              <a:t>を使った車、家電、住宅建材等を実証中</a:t>
            </a:r>
          </a:p>
        </p:txBody>
      </p:sp>
      <p:sp>
        <p:nvSpPr>
          <p:cNvPr id="32" name="正方形/長方形 2"/>
          <p:cNvSpPr>
            <a:spLocks noChangeArrowheads="1"/>
          </p:cNvSpPr>
          <p:nvPr/>
        </p:nvSpPr>
        <p:spPr bwMode="auto">
          <a:xfrm>
            <a:off x="8121807" y="6445775"/>
            <a:ext cx="1016625" cy="424603"/>
          </a:xfrm>
          <a:prstGeom prst="rect">
            <a:avLst/>
          </a:prstGeom>
          <a:solidFill>
            <a:sysClr val="window" lastClr="FFFFFF"/>
          </a:solidFill>
          <a:ln>
            <a:noFill/>
          </a:ln>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83557" eaLnBrk="1" hangingPunct="1">
              <a:spcBef>
                <a:spcPct val="0"/>
              </a:spcBef>
              <a:buNone/>
              <a:defRPr/>
            </a:pPr>
            <a:r>
              <a:rPr lang="ja-JP" altLang="en-US" sz="2159" kern="0" dirty="0">
                <a:solidFill>
                  <a:srgbClr val="000000"/>
                </a:solidFill>
                <a:latin typeface="Meiryo UI"/>
                <a:ea typeface="Meiryo UI"/>
                <a:cs typeface="メイリオ" panose="020B0604030504040204" pitchFamily="50" charset="-128"/>
              </a:rPr>
              <a:t>自動車</a:t>
            </a:r>
          </a:p>
        </p:txBody>
      </p:sp>
    </p:spTree>
    <p:extLst>
      <p:ext uri="{BB962C8B-B14F-4D97-AF65-F5344CB8AC3E}">
        <p14:creationId xmlns:p14="http://schemas.microsoft.com/office/powerpoint/2010/main" val="299384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81700" fontAlgn="auto">
              <a:spcBef>
                <a:spcPts val="0"/>
              </a:spcBef>
              <a:spcAft>
                <a:spcPts val="0"/>
              </a:spcAft>
            </a:pPr>
            <a:r>
              <a:rPr lang="ja-JP" altLang="en-US" dirty="0"/>
              <a:t>委託事業と委託内容</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dirty="0"/>
          </a:p>
        </p:txBody>
      </p:sp>
      <p:sp>
        <p:nvSpPr>
          <p:cNvPr id="3" name="角丸四角形 3"/>
          <p:cNvSpPr/>
          <p:nvPr/>
        </p:nvSpPr>
        <p:spPr>
          <a:xfrm>
            <a:off x="294710" y="1318089"/>
            <a:ext cx="10102392" cy="6036876"/>
          </a:xfrm>
          <a:prstGeom prst="roundRect">
            <a:avLst>
              <a:gd name="adj" fmla="val 57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12660" indent="-212660" defTabSz="1065174">
              <a:defRPr/>
            </a:pPr>
            <a:r>
              <a:rPr kumimoji="0" lang="ja-JP" altLang="en-US" sz="2159" b="1" kern="0" dirty="0">
                <a:solidFill>
                  <a:prstClr val="black"/>
                </a:solidFill>
                <a:latin typeface="メイリオ" pitchFamily="50" charset="-128"/>
                <a:ea typeface="メイリオ" pitchFamily="50" charset="-128"/>
                <a:cs typeface="メイリオ" pitchFamily="50" charset="-128"/>
              </a:rPr>
              <a:t>（１）</a:t>
            </a:r>
            <a:r>
              <a:rPr kumimoji="0" lang="ja-JP" altLang="en-US" sz="2159" b="1" u="sng" kern="0" dirty="0">
                <a:solidFill>
                  <a:prstClr val="black"/>
                </a:solidFill>
                <a:latin typeface="メイリオ" pitchFamily="50" charset="-128"/>
                <a:ea typeface="メイリオ" pitchFamily="50" charset="-128"/>
                <a:cs typeface="メイリオ" pitchFamily="50" charset="-128"/>
              </a:rPr>
              <a:t>自動車向け</a:t>
            </a:r>
            <a:r>
              <a:rPr kumimoji="0" lang="en-US" altLang="ja-JP" sz="2159" b="1" u="sng" kern="0" spc="-176" dirty="0">
                <a:solidFill>
                  <a:prstClr val="black"/>
                </a:solidFill>
                <a:latin typeface="メイリオ" pitchFamily="50" charset="-128"/>
                <a:ea typeface="メイリオ" pitchFamily="50" charset="-128"/>
                <a:cs typeface="メイリオ" pitchFamily="50" charset="-128"/>
              </a:rPr>
              <a:t>CNF</a:t>
            </a:r>
            <a:r>
              <a:rPr kumimoji="0" lang="ja-JP" altLang="ja-JP" sz="2159" b="1" u="sng" kern="0" spc="-176" dirty="0">
                <a:solidFill>
                  <a:prstClr val="black"/>
                </a:solidFill>
                <a:latin typeface="メイリオ" pitchFamily="50" charset="-128"/>
                <a:ea typeface="メイリオ" pitchFamily="50" charset="-128"/>
                <a:cs typeface="メイリオ" pitchFamily="50" charset="-128"/>
              </a:rPr>
              <a:t>活用製品の性能評価</a:t>
            </a:r>
            <a:r>
              <a:rPr kumimoji="0" lang="ja-JP" altLang="en-US" sz="2159" b="1" u="sng" kern="0" spc="-176" dirty="0">
                <a:solidFill>
                  <a:prstClr val="black"/>
                </a:solidFill>
                <a:latin typeface="メイリオ" pitchFamily="50" charset="-128"/>
                <a:ea typeface="メイリオ" pitchFamily="50" charset="-128"/>
                <a:cs typeface="メイリオ" pitchFamily="50" charset="-128"/>
              </a:rPr>
              <a:t>モデル事業</a:t>
            </a:r>
            <a:endParaRPr kumimoji="0" lang="en-US" altLang="ja-JP" sz="2159" b="1" u="sng" kern="0" spc="-176" dirty="0">
              <a:solidFill>
                <a:prstClr val="black"/>
              </a:solidFill>
              <a:latin typeface="メイリオ" pitchFamily="50" charset="-128"/>
              <a:ea typeface="メイリオ" pitchFamily="50" charset="-128"/>
              <a:cs typeface="メイリオ" pitchFamily="50" charset="-128"/>
            </a:endParaRPr>
          </a:p>
          <a:p>
            <a:pPr marL="212660" indent="-212660" algn="just" defTabSz="1065174">
              <a:defRPr/>
            </a:pPr>
            <a:r>
              <a:rPr kumimoji="0" lang="ja-JP" altLang="en-US" sz="1943" kern="0" dirty="0">
                <a:solidFill>
                  <a:prstClr val="black"/>
                </a:solidFill>
                <a:latin typeface="メイリオ" pitchFamily="50" charset="-128"/>
                <a:ea typeface="メイリオ" pitchFamily="50" charset="-128"/>
                <a:cs typeface="メイリオ" pitchFamily="50" charset="-128"/>
              </a:rPr>
              <a:t>　国内事業規模が大きく、</a:t>
            </a:r>
            <a:r>
              <a:rPr kumimoji="0" lang="en-US" altLang="ja-JP" sz="1943" kern="0" dirty="0">
                <a:solidFill>
                  <a:prstClr val="black"/>
                </a:solidFill>
                <a:latin typeface="メイリオ" pitchFamily="50" charset="-128"/>
                <a:ea typeface="メイリオ" pitchFamily="50" charset="-128"/>
                <a:cs typeface="メイリオ" pitchFamily="50" charset="-128"/>
              </a:rPr>
              <a:t>CO2</a:t>
            </a:r>
            <a:r>
              <a:rPr kumimoji="0" lang="ja-JP" altLang="en-US" sz="1943" kern="0" dirty="0">
                <a:solidFill>
                  <a:prstClr val="black"/>
                </a:solidFill>
                <a:latin typeface="メイリオ" pitchFamily="50" charset="-128"/>
                <a:ea typeface="メイリオ" pitchFamily="50" charset="-128"/>
                <a:cs typeface="メイリオ" pitchFamily="50" charset="-128"/>
              </a:rPr>
              <a:t>削減ポテンシャルの大きい自動車（内装、外板等）においてメーカー、サプライヤー、評価機関、大学等と連携し、</a:t>
            </a:r>
            <a:r>
              <a:rPr kumimoji="0" lang="en-US" altLang="ja-JP" sz="1943" kern="0" dirty="0">
                <a:solidFill>
                  <a:prstClr val="black"/>
                </a:solidFill>
                <a:latin typeface="メイリオ" pitchFamily="50" charset="-128"/>
                <a:ea typeface="メイリオ" pitchFamily="50" charset="-128"/>
                <a:cs typeface="メイリオ" pitchFamily="50" charset="-128"/>
              </a:rPr>
              <a:t>CNF</a:t>
            </a:r>
            <a:r>
              <a:rPr kumimoji="0" lang="ja-JP" altLang="en-US" sz="1943" kern="0" dirty="0">
                <a:solidFill>
                  <a:prstClr val="black"/>
                </a:solidFill>
                <a:latin typeface="メイリオ" pitchFamily="50" charset="-128"/>
                <a:ea typeface="メイリオ" pitchFamily="50" charset="-128"/>
                <a:cs typeface="メイリオ" pitchFamily="50" charset="-128"/>
              </a:rPr>
              <a:t>複合樹脂等の用途開発を実施。社会実装にむけて実車に</a:t>
            </a:r>
            <a:r>
              <a:rPr kumimoji="0" lang="en-US" altLang="ja-JP" sz="1943" kern="0" dirty="0">
                <a:solidFill>
                  <a:prstClr val="black"/>
                </a:solidFill>
                <a:latin typeface="メイリオ" pitchFamily="50" charset="-128"/>
                <a:ea typeface="メイリオ" pitchFamily="50" charset="-128"/>
                <a:cs typeface="メイリオ" pitchFamily="50" charset="-128"/>
              </a:rPr>
              <a:t>CNF</a:t>
            </a:r>
            <a:r>
              <a:rPr kumimoji="0" lang="ja-JP" altLang="en-US" sz="1943" kern="0" dirty="0">
                <a:solidFill>
                  <a:prstClr val="black"/>
                </a:solidFill>
                <a:latin typeface="メイリオ" pitchFamily="50" charset="-128"/>
                <a:ea typeface="メイリオ" pitchFamily="50" charset="-128"/>
                <a:cs typeface="メイリオ" pitchFamily="50" charset="-128"/>
              </a:rPr>
              <a:t>製品を搭載し</a:t>
            </a:r>
            <a:r>
              <a:rPr kumimoji="0" lang="en-US" altLang="ja-JP" sz="1943" kern="0" dirty="0">
                <a:solidFill>
                  <a:prstClr val="black"/>
                </a:solidFill>
                <a:latin typeface="メイリオ" pitchFamily="50" charset="-128"/>
                <a:ea typeface="メイリオ" pitchFamily="50" charset="-128"/>
                <a:cs typeface="メイリオ" pitchFamily="50" charset="-128"/>
              </a:rPr>
              <a:t>CO2</a:t>
            </a:r>
            <a:r>
              <a:rPr kumimoji="0" lang="ja-JP" altLang="en-US" sz="1943" kern="0" dirty="0">
                <a:solidFill>
                  <a:prstClr val="black"/>
                </a:solidFill>
                <a:latin typeface="メイリオ" pitchFamily="50" charset="-128"/>
                <a:ea typeface="メイリオ" pitchFamily="50" charset="-128"/>
                <a:cs typeface="メイリオ" pitchFamily="50" charset="-128"/>
              </a:rPr>
              <a:t>削減効果を評価・検証。</a:t>
            </a:r>
            <a:endParaRPr kumimoji="0" lang="en-US" altLang="ja-JP" sz="1943" kern="0" dirty="0">
              <a:solidFill>
                <a:prstClr val="black"/>
              </a:solidFill>
              <a:latin typeface="メイリオ" pitchFamily="50" charset="-128"/>
              <a:ea typeface="メイリオ" pitchFamily="50" charset="-128"/>
              <a:cs typeface="メイリオ" pitchFamily="50" charset="-128"/>
            </a:endParaRPr>
          </a:p>
          <a:p>
            <a:pPr marL="212660" indent="-212660" defTabSz="1065174">
              <a:defRPr/>
            </a:pPr>
            <a:endParaRPr kumimoji="0" lang="en-US" altLang="ja-JP" sz="2159" kern="0" dirty="0">
              <a:solidFill>
                <a:prstClr val="black"/>
              </a:solidFill>
              <a:latin typeface="メイリオ" pitchFamily="50" charset="-128"/>
              <a:ea typeface="メイリオ" pitchFamily="50" charset="-128"/>
              <a:cs typeface="メイリオ" pitchFamily="50" charset="-128"/>
            </a:endParaRPr>
          </a:p>
          <a:p>
            <a:pPr marL="212660" indent="-212660" defTabSz="1065174">
              <a:defRPr/>
            </a:pPr>
            <a:r>
              <a:rPr kumimoji="0" lang="ja-JP" altLang="en-US" sz="2159" b="1" kern="0" dirty="0">
                <a:solidFill>
                  <a:prstClr val="black"/>
                </a:solidFill>
                <a:latin typeface="メイリオ" pitchFamily="50" charset="-128"/>
                <a:ea typeface="メイリオ" pitchFamily="50" charset="-128"/>
                <a:cs typeface="メイリオ" pitchFamily="50" charset="-128"/>
              </a:rPr>
              <a:t>（２）</a:t>
            </a:r>
            <a:r>
              <a:rPr kumimoji="0" lang="en-US" altLang="ja-JP" sz="2159" b="1" u="sng" kern="0" spc="-176" dirty="0">
                <a:solidFill>
                  <a:prstClr val="black"/>
                </a:solidFill>
                <a:latin typeface="メイリオ" pitchFamily="50" charset="-128"/>
                <a:ea typeface="メイリオ" pitchFamily="50" charset="-128"/>
                <a:cs typeface="メイリオ" pitchFamily="50" charset="-128"/>
              </a:rPr>
              <a:t>CNF</a:t>
            </a:r>
            <a:r>
              <a:rPr kumimoji="0" lang="ja-JP" altLang="en-US" sz="2159" b="1" u="sng" kern="0" spc="-176" dirty="0">
                <a:solidFill>
                  <a:prstClr val="black"/>
                </a:solidFill>
                <a:latin typeface="メイリオ" pitchFamily="50" charset="-128"/>
                <a:ea typeface="メイリオ" pitchFamily="50" charset="-128"/>
                <a:cs typeface="メイリオ" pitchFamily="50" charset="-128"/>
              </a:rPr>
              <a:t>活用製品の性能評価モデル事業（自動車以外）</a:t>
            </a:r>
            <a:endParaRPr kumimoji="0" lang="en-US" altLang="ja-JP" sz="2159" b="1" u="sng" kern="0" spc="-176" dirty="0">
              <a:solidFill>
                <a:prstClr val="black"/>
              </a:solidFill>
              <a:latin typeface="メイリオ" pitchFamily="50" charset="-128"/>
              <a:ea typeface="メイリオ" pitchFamily="50" charset="-128"/>
              <a:cs typeface="メイリオ" pitchFamily="50" charset="-128"/>
            </a:endParaRPr>
          </a:p>
          <a:p>
            <a:pPr marL="212660" indent="-212660" algn="just" defTabSz="1065174">
              <a:defRPr/>
            </a:pPr>
            <a:r>
              <a:rPr kumimoji="0" lang="ja-JP" altLang="en-US" sz="1943" kern="0" dirty="0">
                <a:solidFill>
                  <a:prstClr val="black"/>
                </a:solidFill>
                <a:latin typeface="メイリオ" pitchFamily="50" charset="-128"/>
                <a:ea typeface="メイリオ" pitchFamily="50" charset="-128"/>
                <a:cs typeface="メイリオ" pitchFamily="50" charset="-128"/>
              </a:rPr>
              <a:t>　</a:t>
            </a:r>
            <a:r>
              <a:rPr kumimoji="0" lang="en-US" altLang="ja-JP" sz="1943" kern="0" dirty="0">
                <a:solidFill>
                  <a:prstClr val="black"/>
                </a:solidFill>
                <a:latin typeface="メイリオ" pitchFamily="50" charset="-128"/>
                <a:ea typeface="メイリオ" pitchFamily="50" charset="-128"/>
                <a:cs typeface="メイリオ" pitchFamily="50" charset="-128"/>
              </a:rPr>
              <a:t>CO2</a:t>
            </a:r>
            <a:r>
              <a:rPr kumimoji="0" lang="ja-JP" altLang="en-US" sz="1943" kern="0" dirty="0">
                <a:solidFill>
                  <a:prstClr val="black"/>
                </a:solidFill>
                <a:latin typeface="メイリオ" pitchFamily="50" charset="-128"/>
                <a:ea typeface="メイリオ" pitchFamily="50" charset="-128"/>
                <a:cs typeface="メイリオ" pitchFamily="50" charset="-128"/>
              </a:rPr>
              <a:t>削減ポテンシャルが自動車に次いで大きい家電（冷蔵庫等）、住宅・建材（窓枠、断熱材、構造材等）、再エネ（風力ブレード等）、業務・産業機械（空調ブレード等）等においてメーカー等と連携し、</a:t>
            </a:r>
            <a:r>
              <a:rPr kumimoji="0" lang="en-US" altLang="ja-JP" sz="1943" kern="0" dirty="0">
                <a:solidFill>
                  <a:prstClr val="black"/>
                </a:solidFill>
                <a:latin typeface="メイリオ" pitchFamily="50" charset="-128"/>
                <a:ea typeface="メイリオ" pitchFamily="50" charset="-128"/>
                <a:cs typeface="メイリオ" pitchFamily="50" charset="-128"/>
              </a:rPr>
              <a:t>CNF</a:t>
            </a:r>
            <a:r>
              <a:rPr kumimoji="0" lang="ja-JP" altLang="en-US" sz="1943" kern="0" dirty="0">
                <a:solidFill>
                  <a:prstClr val="black"/>
                </a:solidFill>
                <a:latin typeface="メイリオ" pitchFamily="50" charset="-128"/>
                <a:ea typeface="メイリオ" pitchFamily="50" charset="-128"/>
                <a:cs typeface="メイリオ" pitchFamily="50" charset="-128"/>
              </a:rPr>
              <a:t>複合樹脂等の用途開発を実施する。社会実装にむけて実機に</a:t>
            </a:r>
            <a:r>
              <a:rPr kumimoji="0" lang="en-US" altLang="ja-JP" sz="1943" kern="0" dirty="0">
                <a:solidFill>
                  <a:prstClr val="black"/>
                </a:solidFill>
                <a:latin typeface="メイリオ" pitchFamily="50" charset="-128"/>
                <a:ea typeface="メイリオ" pitchFamily="50" charset="-128"/>
                <a:cs typeface="メイリオ" pitchFamily="50" charset="-128"/>
              </a:rPr>
              <a:t>CNF</a:t>
            </a:r>
            <a:r>
              <a:rPr kumimoji="0" lang="ja-JP" altLang="en-US" sz="1943" kern="0" dirty="0">
                <a:solidFill>
                  <a:prstClr val="black"/>
                </a:solidFill>
                <a:latin typeface="メイリオ" pitchFamily="50" charset="-128"/>
                <a:ea typeface="メイリオ" pitchFamily="50" charset="-128"/>
                <a:cs typeface="メイリオ" pitchFamily="50" charset="-128"/>
              </a:rPr>
              <a:t>製品を搭載し活用時の</a:t>
            </a:r>
            <a:r>
              <a:rPr kumimoji="0" lang="en-US" altLang="ja-JP" sz="1943" kern="0" dirty="0">
                <a:solidFill>
                  <a:prstClr val="black"/>
                </a:solidFill>
                <a:latin typeface="メイリオ" pitchFamily="50" charset="-128"/>
                <a:ea typeface="メイリオ" pitchFamily="50" charset="-128"/>
                <a:cs typeface="メイリオ" pitchFamily="50" charset="-128"/>
              </a:rPr>
              <a:t>CO2</a:t>
            </a:r>
            <a:r>
              <a:rPr kumimoji="0" lang="ja-JP" altLang="en-US" sz="1943" kern="0" dirty="0">
                <a:solidFill>
                  <a:prstClr val="black"/>
                </a:solidFill>
                <a:latin typeface="メイリオ" pitchFamily="50" charset="-128"/>
                <a:ea typeface="メイリオ" pitchFamily="50" charset="-128"/>
                <a:cs typeface="メイリオ" pitchFamily="50" charset="-128"/>
              </a:rPr>
              <a:t>削減効果の評価・検証する。</a:t>
            </a:r>
            <a:endParaRPr kumimoji="0" lang="en-US" altLang="ja-JP" sz="1943" kern="0" dirty="0">
              <a:solidFill>
                <a:prstClr val="black"/>
              </a:solidFill>
              <a:latin typeface="メイリオ" pitchFamily="50" charset="-128"/>
              <a:ea typeface="メイリオ" pitchFamily="50" charset="-128"/>
              <a:cs typeface="メイリオ" pitchFamily="50" charset="-128"/>
            </a:endParaRPr>
          </a:p>
          <a:p>
            <a:pPr marL="212660" indent="-212660" defTabSz="1065174">
              <a:defRPr/>
            </a:pPr>
            <a:endParaRPr kumimoji="0" lang="en-US" altLang="ja-JP" sz="2159" kern="0" dirty="0">
              <a:solidFill>
                <a:prstClr val="black"/>
              </a:solidFill>
              <a:latin typeface="メイリオ" pitchFamily="50" charset="-128"/>
              <a:ea typeface="メイリオ" pitchFamily="50" charset="-128"/>
              <a:cs typeface="メイリオ" pitchFamily="50" charset="-128"/>
            </a:endParaRPr>
          </a:p>
          <a:p>
            <a:pPr marL="212660" indent="-212660" defTabSz="1065174">
              <a:defRPr/>
            </a:pPr>
            <a:r>
              <a:rPr kumimoji="0" lang="ja-JP" altLang="en-US" sz="2159" b="1" kern="0" dirty="0">
                <a:solidFill>
                  <a:prstClr val="black"/>
                </a:solidFill>
                <a:latin typeface="メイリオ" pitchFamily="50" charset="-128"/>
                <a:ea typeface="メイリオ" pitchFamily="50" charset="-128"/>
                <a:cs typeface="メイリオ" pitchFamily="50" charset="-128"/>
              </a:rPr>
              <a:t>（３）</a:t>
            </a:r>
            <a:r>
              <a:rPr kumimoji="0" lang="ja-JP" altLang="en-US" sz="2159" b="1" u="sng" kern="0" dirty="0">
                <a:solidFill>
                  <a:prstClr val="black"/>
                </a:solidFill>
                <a:latin typeface="メイリオ" pitchFamily="50" charset="-128"/>
                <a:ea typeface="メイリオ" pitchFamily="50" charset="-128"/>
                <a:cs typeface="メイリオ" pitchFamily="50" charset="-128"/>
              </a:rPr>
              <a:t>バイオマスプラスチックによる</a:t>
            </a:r>
            <a:r>
              <a:rPr kumimoji="0" lang="en-US" altLang="ja-JP" sz="2159" b="1" u="sng" kern="0" dirty="0">
                <a:solidFill>
                  <a:prstClr val="black"/>
                </a:solidFill>
                <a:latin typeface="メイリオ" pitchFamily="50" charset="-128"/>
                <a:ea typeface="メイリオ" pitchFamily="50" charset="-128"/>
                <a:cs typeface="メイリオ" pitchFamily="50" charset="-128"/>
              </a:rPr>
              <a:t>CO2</a:t>
            </a:r>
            <a:r>
              <a:rPr kumimoji="0" lang="ja-JP" altLang="en-US" sz="2159" b="1" u="sng" kern="0" dirty="0">
                <a:solidFill>
                  <a:prstClr val="black"/>
                </a:solidFill>
                <a:latin typeface="メイリオ" pitchFamily="50" charset="-128"/>
                <a:ea typeface="メイリオ" pitchFamily="50" charset="-128"/>
                <a:cs typeface="メイリオ" pitchFamily="50" charset="-128"/>
              </a:rPr>
              <a:t>削減効果の検証</a:t>
            </a:r>
            <a:endParaRPr kumimoji="0" lang="en-US" altLang="ja-JP" sz="2159" b="1" u="sng" kern="0" dirty="0">
              <a:solidFill>
                <a:prstClr val="black"/>
              </a:solidFill>
              <a:latin typeface="メイリオ" pitchFamily="50" charset="-128"/>
              <a:ea typeface="メイリオ" pitchFamily="50" charset="-128"/>
              <a:cs typeface="メイリオ" pitchFamily="50" charset="-128"/>
            </a:endParaRPr>
          </a:p>
          <a:p>
            <a:pPr marL="212660" indent="-212660" algn="just" defTabSz="1065174">
              <a:defRPr/>
            </a:pPr>
            <a:r>
              <a:rPr kumimoji="0" lang="ja-JP" altLang="en-US" sz="1943" b="1" kern="0" dirty="0">
                <a:solidFill>
                  <a:prstClr val="black"/>
                </a:solidFill>
                <a:latin typeface="メイリオ" pitchFamily="50" charset="-128"/>
                <a:ea typeface="メイリオ" pitchFamily="50" charset="-128"/>
                <a:cs typeface="メイリオ" pitchFamily="50" charset="-128"/>
              </a:rPr>
              <a:t>　</a:t>
            </a:r>
            <a:r>
              <a:rPr kumimoji="0" lang="ja-JP" altLang="en-US" sz="1943" kern="0" dirty="0">
                <a:solidFill>
                  <a:prstClr val="black"/>
                </a:solidFill>
                <a:latin typeface="メイリオ" pitchFamily="50" charset="-128"/>
                <a:ea typeface="メイリオ" pitchFamily="50" charset="-128"/>
                <a:cs typeface="メイリオ" pitchFamily="50" charset="-128"/>
              </a:rPr>
              <a:t>耐熱性が要求される各種機械製品について、高耐熱バイオマスプラスチックにより金属部材等を代替することの実現可能性及び</a:t>
            </a:r>
            <a:r>
              <a:rPr kumimoji="0" lang="en-US" altLang="ja-JP" sz="1943" kern="0" dirty="0">
                <a:solidFill>
                  <a:prstClr val="black"/>
                </a:solidFill>
                <a:latin typeface="メイリオ" pitchFamily="50" charset="-128"/>
                <a:ea typeface="メイリオ" pitchFamily="50" charset="-128"/>
                <a:cs typeface="メイリオ" pitchFamily="50" charset="-128"/>
              </a:rPr>
              <a:t>CO2</a:t>
            </a:r>
            <a:r>
              <a:rPr kumimoji="0" lang="ja-JP" altLang="en-US" sz="1943" kern="0" dirty="0">
                <a:solidFill>
                  <a:prstClr val="black"/>
                </a:solidFill>
                <a:latin typeface="メイリオ" pitchFamily="50" charset="-128"/>
                <a:ea typeface="メイリオ" pitchFamily="50" charset="-128"/>
                <a:cs typeface="メイリオ" pitchFamily="50" charset="-128"/>
              </a:rPr>
              <a:t>削減効果を検証する（自動車エンジン周りの部材、家電、業務・産業機械の部材等）。</a:t>
            </a:r>
            <a:endParaRPr kumimoji="0" lang="en-US" altLang="ja-JP" sz="1943" kern="0" dirty="0">
              <a:solidFill>
                <a:prstClr val="black"/>
              </a:solidFill>
              <a:latin typeface="メイリオ" pitchFamily="50" charset="-128"/>
              <a:ea typeface="メイリオ" pitchFamily="50" charset="-128"/>
              <a:cs typeface="メイリオ" pitchFamily="50" charset="-128"/>
            </a:endParaRPr>
          </a:p>
          <a:p>
            <a:pPr marL="212660" indent="-212660" defTabSz="1065174">
              <a:defRPr/>
            </a:pPr>
            <a:endParaRPr kumimoji="0" lang="en-US" altLang="ja-JP" sz="2159" kern="0" dirty="0">
              <a:solidFill>
                <a:prstClr val="black"/>
              </a:solidFill>
              <a:latin typeface="メイリオ" pitchFamily="50" charset="-128"/>
              <a:ea typeface="メイリオ" pitchFamily="50" charset="-128"/>
              <a:cs typeface="メイリオ" pitchFamily="50" charset="-128"/>
            </a:endParaRPr>
          </a:p>
          <a:p>
            <a:pPr marL="212660" indent="-212660" defTabSz="1065174">
              <a:defRPr/>
            </a:pPr>
            <a:r>
              <a:rPr kumimoji="0" lang="ja-JP" altLang="en-US" sz="2159" b="1" kern="0" dirty="0">
                <a:solidFill>
                  <a:prstClr val="black"/>
                </a:solidFill>
                <a:latin typeface="メイリオ" pitchFamily="50" charset="-128"/>
                <a:ea typeface="メイリオ" pitchFamily="50" charset="-128"/>
                <a:cs typeface="メイリオ" pitchFamily="50" charset="-128"/>
              </a:rPr>
              <a:t>（４）</a:t>
            </a:r>
            <a:r>
              <a:rPr kumimoji="0" lang="ja-JP" altLang="en-US" sz="2159" b="1" u="sng" kern="0" dirty="0">
                <a:solidFill>
                  <a:prstClr val="black"/>
                </a:solidFill>
                <a:latin typeface="メイリオ" pitchFamily="50" charset="-128"/>
                <a:ea typeface="メイリオ" pitchFamily="50" charset="-128"/>
                <a:cs typeface="メイリオ" pitchFamily="50" charset="-128"/>
              </a:rPr>
              <a:t>リサイクル時の課題・解決策検討の実証事業</a:t>
            </a:r>
            <a:endParaRPr kumimoji="0" lang="en-US" altLang="ja-JP" sz="2159" b="1" u="sng" kern="0" dirty="0">
              <a:solidFill>
                <a:prstClr val="black"/>
              </a:solidFill>
              <a:latin typeface="メイリオ" pitchFamily="50" charset="-128"/>
              <a:ea typeface="メイリオ" pitchFamily="50" charset="-128"/>
              <a:cs typeface="メイリオ" pitchFamily="50" charset="-128"/>
            </a:endParaRPr>
          </a:p>
          <a:p>
            <a:pPr marL="212660" indent="-212660" algn="just" defTabSz="1065174">
              <a:defRPr/>
            </a:pPr>
            <a:r>
              <a:rPr kumimoji="0" lang="ja-JP" altLang="en-US" sz="1943" kern="0" dirty="0">
                <a:solidFill>
                  <a:prstClr val="black"/>
                </a:solidFill>
                <a:latin typeface="メイリオ" pitchFamily="50" charset="-128"/>
                <a:ea typeface="メイリオ" pitchFamily="50" charset="-128"/>
                <a:cs typeface="メイリオ" pitchFamily="50" charset="-128"/>
              </a:rPr>
              <a:t>　</a:t>
            </a:r>
            <a:r>
              <a:rPr kumimoji="0" lang="en-US" altLang="ja-JP" sz="1943" kern="0" dirty="0">
                <a:solidFill>
                  <a:prstClr val="black"/>
                </a:solidFill>
                <a:latin typeface="メイリオ" pitchFamily="50" charset="-128"/>
                <a:ea typeface="メイリオ" pitchFamily="50" charset="-128"/>
                <a:cs typeface="メイリオ" pitchFamily="50" charset="-128"/>
              </a:rPr>
              <a:t>CNF</a:t>
            </a:r>
            <a:r>
              <a:rPr kumimoji="0" lang="ja-JP" altLang="en-US" sz="1943" kern="0" dirty="0">
                <a:solidFill>
                  <a:prstClr val="black"/>
                </a:solidFill>
                <a:latin typeface="メイリオ" pitchFamily="50" charset="-128"/>
                <a:ea typeface="メイリオ" pitchFamily="50" charset="-128"/>
                <a:cs typeface="メイリオ" pitchFamily="50" charset="-128"/>
              </a:rPr>
              <a:t>樹脂複合材（材料）を製造する段階での易リサイクル性、リサイクル材料の性能評価等を行い、解決策について実証する。</a:t>
            </a:r>
            <a:endParaRPr kumimoji="0" lang="en-US" altLang="ja-JP" sz="1943" kern="0"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1537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lang="ja-JP" altLang="en-US" sz="3022" dirty="0"/>
              <a:t>ＣＮＦ等の温暖化対策に資する次世代素材の</a:t>
            </a:r>
            <a:br>
              <a:rPr lang="en-US" altLang="ja-JP" sz="3022" dirty="0"/>
            </a:br>
            <a:r>
              <a:rPr lang="ja-JP" altLang="en-US" sz="3022" dirty="0"/>
              <a:t>社会実装スケジュール</a:t>
            </a:r>
          </a:p>
        </p:txBody>
      </p:sp>
      <p:pic>
        <p:nvPicPr>
          <p:cNvPr id="5" name="図 4"/>
          <p:cNvPicPr>
            <a:picLocks noChangeAspect="1"/>
          </p:cNvPicPr>
          <p:nvPr/>
        </p:nvPicPr>
        <p:blipFill>
          <a:blip r:embed="rId2"/>
          <a:stretch>
            <a:fillRect/>
          </a:stretch>
        </p:blipFill>
        <p:spPr>
          <a:xfrm>
            <a:off x="341348" y="1370511"/>
            <a:ext cx="10009117" cy="5935640"/>
          </a:xfrm>
          <a:prstGeom prst="rect">
            <a:avLst/>
          </a:prstGeom>
        </p:spPr>
      </p:pic>
    </p:spTree>
    <p:extLst>
      <p:ext uri="{BB962C8B-B14F-4D97-AF65-F5344CB8AC3E}">
        <p14:creationId xmlns:p14="http://schemas.microsoft.com/office/powerpoint/2010/main" val="367875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COOL-RUN</a:t>
            </a:r>
            <a:r>
              <a:rPr lang="ja-JP" altLang="en-US" dirty="0"/>
              <a:t>プロジェクト</a:t>
            </a:r>
            <a:endParaRPr kumimoji="1" lang="ja-JP" altLang="en-US" dirty="0"/>
          </a:p>
        </p:txBody>
      </p:sp>
      <p:grpSp>
        <p:nvGrpSpPr>
          <p:cNvPr id="33" name="グループ化 32"/>
          <p:cNvGrpSpPr/>
          <p:nvPr/>
        </p:nvGrpSpPr>
        <p:grpSpPr>
          <a:xfrm>
            <a:off x="208225" y="1323905"/>
            <a:ext cx="10251547" cy="5953047"/>
            <a:chOff x="-51533" y="966156"/>
            <a:chExt cx="10966753" cy="6368365"/>
          </a:xfrm>
        </p:grpSpPr>
        <p:sp>
          <p:nvSpPr>
            <p:cNvPr id="3" name="正方形/長方形 2"/>
            <p:cNvSpPr/>
            <p:nvPr/>
          </p:nvSpPr>
          <p:spPr>
            <a:xfrm>
              <a:off x="483988" y="966156"/>
              <a:ext cx="9893942" cy="525152"/>
            </a:xfrm>
            <a:prstGeom prst="rect">
              <a:avLst/>
            </a:prstGeom>
            <a:gradFill flip="none" rotWithShape="1">
              <a:gsLst>
                <a:gs pos="0">
                  <a:srgbClr val="92D050"/>
                </a:gs>
                <a:gs pos="30000">
                  <a:srgbClr val="CCFF33"/>
                </a:gs>
                <a:gs pos="100000">
                  <a:sysClr val="window" lastClr="FFFFFF"/>
                </a:gs>
                <a:gs pos="100000">
                  <a:srgbClr val="5B9BD5">
                    <a:lumMod val="30000"/>
                    <a:lumOff val="70000"/>
                  </a:srgbClr>
                </a:gs>
              </a:gsLst>
              <a:lin ang="13500000" scaled="1"/>
              <a:tileRect/>
            </a:gradFill>
            <a:ln w="12700" cap="flat" cmpd="sng" algn="ctr">
              <a:solidFill>
                <a:srgbClr val="92D050"/>
              </a:solidFill>
              <a:prstDash val="solid"/>
              <a:miter lim="800000"/>
            </a:ln>
            <a:effectLst/>
          </p:spPr>
          <p:txBody>
            <a:bodyPr wrap="square">
              <a:spAutoFit/>
            </a:bodyPr>
            <a:lstStyle/>
            <a:p>
              <a:pPr algn="ctr" defTabSz="1065174">
                <a:defRPr/>
              </a:pPr>
              <a:r>
                <a:rPr kumimoji="0" lang="en-US" altLang="ja-JP" sz="2590" b="1" u="sng" kern="0" dirty="0">
                  <a:solidFill>
                    <a:srgbClr val="FF0000"/>
                  </a:solidFill>
                  <a:latin typeface="Meiryo UI"/>
                  <a:ea typeface="Meiryo UI"/>
                  <a:cs typeface="メイリオ" pitchFamily="50" charset="-128"/>
                </a:rPr>
                <a:t>CNF</a:t>
              </a:r>
              <a:r>
                <a:rPr kumimoji="0" lang="ja-JP" altLang="en-US" sz="2590" b="1" u="sng" kern="0" dirty="0">
                  <a:solidFill>
                    <a:srgbClr val="FF0000"/>
                  </a:solidFill>
                  <a:latin typeface="Meiryo UI"/>
                  <a:ea typeface="Meiryo UI"/>
                  <a:cs typeface="メイリオ" pitchFamily="50" charset="-128"/>
                </a:rPr>
                <a:t>が有するポテンシャルを活用し、住宅の部品の断熱性向上　</a:t>
              </a:r>
              <a:endParaRPr kumimoji="0" lang="en-US" altLang="ja-JP" sz="2590" b="1" u="sng" kern="0" dirty="0">
                <a:solidFill>
                  <a:srgbClr val="FF0000"/>
                </a:solidFill>
                <a:latin typeface="Meiryo UI"/>
                <a:ea typeface="Meiryo UI"/>
                <a:cs typeface="メイリオ" pitchFamily="50" charset="-128"/>
              </a:endParaRPr>
            </a:p>
          </p:txBody>
        </p:sp>
        <p:sp>
          <p:nvSpPr>
            <p:cNvPr id="4" name="右矢印 8"/>
            <p:cNvSpPr/>
            <p:nvPr/>
          </p:nvSpPr>
          <p:spPr>
            <a:xfrm>
              <a:off x="7718309" y="4426935"/>
              <a:ext cx="349702" cy="1961149"/>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12700" cap="flat" cmpd="sng" algn="ctr">
              <a:noFill/>
              <a:prstDash val="solid"/>
              <a:miter lim="800000"/>
            </a:ln>
            <a:effectLst/>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sp>
          <p:nvSpPr>
            <p:cNvPr id="5" name="下矢印 9"/>
            <p:cNvSpPr/>
            <p:nvPr/>
          </p:nvSpPr>
          <p:spPr>
            <a:xfrm>
              <a:off x="5358719" y="3281677"/>
              <a:ext cx="2316148" cy="435871"/>
            </a:xfrm>
            <a:prstGeom prst="down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w="12700" cap="flat" cmpd="sng" algn="ctr">
              <a:noFill/>
              <a:prstDash val="solid"/>
              <a:miter lim="800000"/>
            </a:ln>
            <a:effectLst/>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sp>
          <p:nvSpPr>
            <p:cNvPr id="6" name="角丸四角形 10"/>
            <p:cNvSpPr/>
            <p:nvPr/>
          </p:nvSpPr>
          <p:spPr>
            <a:xfrm>
              <a:off x="73157" y="1863659"/>
              <a:ext cx="4312990" cy="5470862"/>
            </a:xfrm>
            <a:prstGeom prst="roundRect">
              <a:avLst>
                <a:gd name="adj" fmla="val 11227"/>
              </a:avLst>
            </a:prstGeom>
            <a:gradFill>
              <a:gsLst>
                <a:gs pos="0">
                  <a:srgbClr val="5B9BD5">
                    <a:lumMod val="5000"/>
                    <a:lumOff val="95000"/>
                  </a:srgbClr>
                </a:gs>
                <a:gs pos="46000">
                  <a:sysClr val="window" lastClr="FFFFFF"/>
                </a:gs>
                <a:gs pos="73000">
                  <a:srgbClr val="4472C4">
                    <a:lumMod val="20000"/>
                    <a:lumOff val="80000"/>
                  </a:srgbClr>
                </a:gs>
                <a:gs pos="100000">
                  <a:srgbClr val="4472C4">
                    <a:lumMod val="20000"/>
                    <a:lumOff val="80000"/>
                  </a:srgbClr>
                </a:gs>
              </a:gsLst>
              <a:lin ang="5400000" scaled="1"/>
            </a:gradFill>
            <a:ln w="3175" cap="flat" cmpd="sng" algn="ctr">
              <a:solidFill>
                <a:srgbClr val="00B0F0"/>
              </a:solidFill>
              <a:prstDash val="solid"/>
              <a:miter lim="800000"/>
            </a:ln>
            <a:effectLst/>
            <a:scene3d>
              <a:camera prst="orthographicFront"/>
              <a:lightRig rig="threePt" dir="t"/>
            </a:scene3d>
            <a:sp3d>
              <a:bevelT/>
            </a:sp3d>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sp>
          <p:nvSpPr>
            <p:cNvPr id="7" name="角丸四角形 11"/>
            <p:cNvSpPr/>
            <p:nvPr/>
          </p:nvSpPr>
          <p:spPr>
            <a:xfrm>
              <a:off x="1428328" y="5967113"/>
              <a:ext cx="1611529" cy="1227125"/>
            </a:xfrm>
            <a:prstGeom prst="roundRect">
              <a:avLst/>
            </a:prstGeom>
            <a:solidFill>
              <a:sysClr val="window" lastClr="FFFFFF"/>
            </a:solidFill>
            <a:ln w="9525" cap="flat" cmpd="sng" algn="ctr">
              <a:solidFill>
                <a:sysClr val="windowText" lastClr="000000"/>
              </a:solidFill>
              <a:prstDash val="solid"/>
              <a:miter lim="800000"/>
            </a:ln>
            <a:effectLst/>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pic>
          <p:nvPicPr>
            <p:cNvPr id="8" name="図 1"/>
            <p:cNvPicPr>
              <a:picLocks noChangeAspect="1"/>
            </p:cNvPicPr>
            <p:nvPr/>
          </p:nvPicPr>
          <p:blipFill>
            <a:blip r:embed="rId2"/>
            <a:srcRect/>
            <a:stretch>
              <a:fillRect/>
            </a:stretch>
          </p:blipFill>
          <p:spPr bwMode="auto">
            <a:xfrm>
              <a:off x="1801671" y="2548679"/>
              <a:ext cx="706945" cy="2606235"/>
            </a:xfrm>
            <a:prstGeom prst="rect">
              <a:avLst/>
            </a:prstGeom>
            <a:noFill/>
            <a:ln w="9525">
              <a:noFill/>
              <a:miter lim="800000"/>
              <a:headEnd/>
              <a:tailEnd/>
            </a:ln>
          </p:spPr>
        </p:pic>
        <p:pic>
          <p:nvPicPr>
            <p:cNvPr id="9" name="図 4"/>
            <p:cNvPicPr>
              <a:picLocks noChangeAspect="1"/>
            </p:cNvPicPr>
            <p:nvPr/>
          </p:nvPicPr>
          <p:blipFill>
            <a:blip r:embed="rId3"/>
            <a:srcRect/>
            <a:stretch>
              <a:fillRect/>
            </a:stretch>
          </p:blipFill>
          <p:spPr bwMode="auto">
            <a:xfrm>
              <a:off x="309533" y="2548677"/>
              <a:ext cx="706945" cy="2606235"/>
            </a:xfrm>
            <a:prstGeom prst="rect">
              <a:avLst/>
            </a:prstGeom>
            <a:noFill/>
            <a:ln w="9525">
              <a:noFill/>
              <a:miter lim="800000"/>
              <a:headEnd/>
              <a:tailEnd/>
            </a:ln>
          </p:spPr>
        </p:pic>
        <p:pic>
          <p:nvPicPr>
            <p:cNvPr id="10" name="図 5"/>
            <p:cNvPicPr>
              <a:picLocks noChangeAspect="1"/>
            </p:cNvPicPr>
            <p:nvPr/>
          </p:nvPicPr>
          <p:blipFill>
            <a:blip r:embed="rId4"/>
            <a:srcRect/>
            <a:stretch>
              <a:fillRect/>
            </a:stretch>
          </p:blipFill>
          <p:spPr bwMode="auto">
            <a:xfrm>
              <a:off x="3306914" y="2547141"/>
              <a:ext cx="709126" cy="2609306"/>
            </a:xfrm>
            <a:prstGeom prst="rect">
              <a:avLst/>
            </a:prstGeom>
            <a:noFill/>
            <a:ln w="9525">
              <a:noFill/>
              <a:miter lim="800000"/>
              <a:headEnd/>
              <a:tailEnd/>
            </a:ln>
          </p:spPr>
        </p:pic>
        <p:sp>
          <p:nvSpPr>
            <p:cNvPr id="11" name="右矢印 20"/>
            <p:cNvSpPr/>
            <p:nvPr/>
          </p:nvSpPr>
          <p:spPr>
            <a:xfrm>
              <a:off x="2746769" y="2946211"/>
              <a:ext cx="362199" cy="1811166"/>
            </a:xfrm>
            <a:prstGeom prst="rightArrow">
              <a:avLst/>
            </a:prstGeom>
            <a:solidFill>
              <a:sysClr val="window" lastClr="FFFFFF"/>
            </a:solidFill>
            <a:ln w="12700" cap="flat" cmpd="sng" algn="ctr">
              <a:solidFill>
                <a:srgbClr val="FF0000"/>
              </a:solidFill>
              <a:prstDash val="solid"/>
              <a:miter lim="800000"/>
            </a:ln>
            <a:effectLst/>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sp>
          <p:nvSpPr>
            <p:cNvPr id="12" name="右矢印 21"/>
            <p:cNvSpPr/>
            <p:nvPr/>
          </p:nvSpPr>
          <p:spPr>
            <a:xfrm flipH="1">
              <a:off x="1158588" y="2946211"/>
              <a:ext cx="360019" cy="1811166"/>
            </a:xfrm>
            <a:prstGeom prst="rightArrow">
              <a:avLst/>
            </a:prstGeom>
            <a:solidFill>
              <a:sysClr val="window" lastClr="FFFFFF"/>
            </a:solidFill>
            <a:ln w="12700" cap="flat" cmpd="sng" algn="ctr">
              <a:solidFill>
                <a:srgbClr val="FF0000"/>
              </a:solidFill>
              <a:prstDash val="solid"/>
              <a:miter lim="800000"/>
            </a:ln>
            <a:effectLst/>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sp>
          <p:nvSpPr>
            <p:cNvPr id="13" name="テキスト ボックス 12"/>
            <p:cNvSpPr txBox="1">
              <a:spLocks noChangeArrowheads="1"/>
            </p:cNvSpPr>
            <p:nvPr/>
          </p:nvSpPr>
          <p:spPr bwMode="auto">
            <a:xfrm>
              <a:off x="1467752" y="5350410"/>
              <a:ext cx="1420885" cy="454226"/>
            </a:xfrm>
            <a:prstGeom prst="rect">
              <a:avLst/>
            </a:prstGeom>
            <a:noFill/>
            <a:ln w="9525">
              <a:noFill/>
              <a:miter lim="800000"/>
              <a:headEnd/>
              <a:tailEnd/>
            </a:ln>
          </p:spPr>
          <p:txBody>
            <a:bodyPr wrap="square">
              <a:spAutoFit/>
            </a:bodyPr>
            <a:lstStyle/>
            <a:p>
              <a:pPr algn="ctr" defTabSz="1065174">
                <a:spcBef>
                  <a:spcPct val="20000"/>
                </a:spcBef>
                <a:defRPr/>
              </a:pPr>
              <a:r>
                <a:rPr kumimoji="0" lang="ja-JP" altLang="en-US" sz="2159" kern="0" dirty="0">
                  <a:solidFill>
                    <a:sysClr val="windowText" lastClr="000000"/>
                  </a:solidFill>
                  <a:latin typeface="Meiryo UI"/>
                  <a:ea typeface="Meiryo UI"/>
                  <a:cs typeface="メイリオ" pitchFamily="50" charset="-128"/>
                </a:rPr>
                <a:t>通常断熱</a:t>
              </a:r>
              <a:endParaRPr kumimoji="0" lang="en-US" altLang="ja-JP" sz="2159" kern="0" dirty="0">
                <a:solidFill>
                  <a:sysClr val="windowText" lastClr="000000"/>
                </a:solidFill>
                <a:latin typeface="Meiryo UI"/>
                <a:ea typeface="Meiryo UI"/>
                <a:cs typeface="メイリオ" pitchFamily="50" charset="-128"/>
              </a:endParaRPr>
            </a:p>
          </p:txBody>
        </p:sp>
        <p:sp>
          <p:nvSpPr>
            <p:cNvPr id="14" name="テキスト ボックス 41"/>
            <p:cNvSpPr txBox="1">
              <a:spLocks noChangeArrowheads="1"/>
            </p:cNvSpPr>
            <p:nvPr/>
          </p:nvSpPr>
          <p:spPr bwMode="auto">
            <a:xfrm>
              <a:off x="-51533" y="5206483"/>
              <a:ext cx="1761306" cy="1307255"/>
            </a:xfrm>
            <a:prstGeom prst="rect">
              <a:avLst/>
            </a:prstGeom>
            <a:noFill/>
            <a:ln w="9525">
              <a:noFill/>
              <a:miter lim="800000"/>
              <a:headEnd/>
              <a:tailEnd/>
            </a:ln>
          </p:spPr>
          <p:txBody>
            <a:bodyPr wrap="square">
              <a:spAutoFit/>
            </a:bodyPr>
            <a:lstStyle/>
            <a:p>
              <a:pPr algn="ctr" defTabSz="1065174">
                <a:spcBef>
                  <a:spcPct val="20000"/>
                </a:spcBef>
                <a:defRPr/>
              </a:pPr>
              <a:r>
                <a:rPr kumimoji="0" lang="en-US" altLang="ja-JP" sz="2159" kern="0" dirty="0">
                  <a:solidFill>
                    <a:sysClr val="windowText" lastClr="000000"/>
                  </a:solidFill>
                  <a:latin typeface="Meiryo UI"/>
                  <a:ea typeface="Meiryo UI"/>
                  <a:cs typeface="メイリオ" pitchFamily="50" charset="-128"/>
                </a:rPr>
                <a:t>CNF</a:t>
              </a:r>
              <a:r>
                <a:rPr kumimoji="0" lang="ja-JP" altLang="en-US" sz="2159" kern="0" dirty="0">
                  <a:solidFill>
                    <a:sysClr val="windowText" lastClr="000000"/>
                  </a:solidFill>
                  <a:latin typeface="Meiryo UI"/>
                  <a:ea typeface="Meiryo UI"/>
                  <a:cs typeface="メイリオ" pitchFamily="50" charset="-128"/>
                </a:rPr>
                <a:t>により</a:t>
              </a:r>
              <a:endParaRPr kumimoji="0" lang="en-US" altLang="ja-JP" sz="2159" kern="0" dirty="0">
                <a:solidFill>
                  <a:sysClr val="windowText" lastClr="000000"/>
                </a:solidFill>
                <a:latin typeface="Meiryo UI"/>
                <a:ea typeface="Meiryo UI"/>
                <a:cs typeface="メイリオ" pitchFamily="50" charset="-128"/>
              </a:endParaRPr>
            </a:p>
            <a:p>
              <a:pPr algn="ctr" defTabSz="1065174">
                <a:spcBef>
                  <a:spcPct val="20000"/>
                </a:spcBef>
                <a:defRPr/>
              </a:pPr>
              <a:r>
                <a:rPr kumimoji="0" lang="ja-JP" altLang="en-US" sz="2159" u="sng" kern="0" dirty="0">
                  <a:solidFill>
                    <a:srgbClr val="FF0000"/>
                  </a:solidFill>
                  <a:latin typeface="Meiryo UI"/>
                  <a:ea typeface="Meiryo UI"/>
                  <a:cs typeface="メイリオ" pitchFamily="50" charset="-128"/>
                </a:rPr>
                <a:t>空隙を</a:t>
              </a:r>
              <a:endParaRPr kumimoji="0" lang="en-US" altLang="ja-JP" sz="2159" u="sng" kern="0" dirty="0">
                <a:solidFill>
                  <a:srgbClr val="FF0000"/>
                </a:solidFill>
                <a:latin typeface="Meiryo UI"/>
                <a:ea typeface="Meiryo UI"/>
                <a:cs typeface="メイリオ" pitchFamily="50" charset="-128"/>
              </a:endParaRPr>
            </a:p>
            <a:p>
              <a:pPr algn="ctr" defTabSz="1065174">
                <a:spcBef>
                  <a:spcPct val="20000"/>
                </a:spcBef>
                <a:defRPr/>
              </a:pPr>
              <a:r>
                <a:rPr kumimoji="0" lang="ja-JP" altLang="en-US" sz="2159" u="sng" kern="0" dirty="0">
                  <a:solidFill>
                    <a:srgbClr val="FF0000"/>
                  </a:solidFill>
                  <a:latin typeface="Meiryo UI"/>
                  <a:ea typeface="Meiryo UI"/>
                  <a:cs typeface="メイリオ" pitchFamily="50" charset="-128"/>
                </a:rPr>
                <a:t>微細化</a:t>
              </a:r>
              <a:endParaRPr kumimoji="0" lang="en-US" altLang="ja-JP" sz="2159" u="sng" kern="0" dirty="0">
                <a:solidFill>
                  <a:srgbClr val="FF0000"/>
                </a:solidFill>
                <a:latin typeface="Meiryo UI"/>
                <a:ea typeface="Meiryo UI"/>
                <a:cs typeface="メイリオ" pitchFamily="50" charset="-128"/>
              </a:endParaRPr>
            </a:p>
          </p:txBody>
        </p:sp>
        <p:sp>
          <p:nvSpPr>
            <p:cNvPr id="15" name="テキスト ボックス 41"/>
            <p:cNvSpPr txBox="1">
              <a:spLocks noChangeArrowheads="1"/>
            </p:cNvSpPr>
            <p:nvPr/>
          </p:nvSpPr>
          <p:spPr bwMode="auto">
            <a:xfrm>
              <a:off x="2648600" y="5206487"/>
              <a:ext cx="2012920" cy="1307255"/>
            </a:xfrm>
            <a:prstGeom prst="rect">
              <a:avLst/>
            </a:prstGeom>
            <a:noFill/>
            <a:ln w="9525">
              <a:noFill/>
              <a:miter lim="800000"/>
              <a:headEnd/>
              <a:tailEnd/>
            </a:ln>
          </p:spPr>
          <p:txBody>
            <a:bodyPr wrap="square">
              <a:spAutoFit/>
            </a:bodyPr>
            <a:lstStyle/>
            <a:p>
              <a:pPr algn="ctr" defTabSz="1065174">
                <a:spcBef>
                  <a:spcPct val="20000"/>
                </a:spcBef>
                <a:defRPr/>
              </a:pPr>
              <a:r>
                <a:rPr kumimoji="0" lang="en-US" altLang="ja-JP" sz="2159" kern="0" dirty="0">
                  <a:solidFill>
                    <a:sysClr val="windowText" lastClr="000000"/>
                  </a:solidFill>
                  <a:latin typeface="Meiryo UI"/>
                  <a:ea typeface="Meiryo UI"/>
                  <a:cs typeface="メイリオ" pitchFamily="50" charset="-128"/>
                </a:rPr>
                <a:t>CNF</a:t>
              </a:r>
              <a:r>
                <a:rPr kumimoji="0" lang="ja-JP" altLang="en-US" sz="2159" kern="0" dirty="0">
                  <a:solidFill>
                    <a:sysClr val="windowText" lastClr="000000"/>
                  </a:solidFill>
                  <a:latin typeface="Meiryo UI"/>
                  <a:ea typeface="Meiryo UI"/>
                  <a:cs typeface="メイリオ" pitchFamily="50" charset="-128"/>
                </a:rPr>
                <a:t>により</a:t>
              </a:r>
              <a:endParaRPr kumimoji="0" lang="en-US" altLang="ja-JP" sz="2159" kern="0" dirty="0">
                <a:solidFill>
                  <a:sysClr val="windowText" lastClr="000000"/>
                </a:solidFill>
                <a:latin typeface="Meiryo UI"/>
                <a:ea typeface="Meiryo UI"/>
                <a:cs typeface="メイリオ" pitchFamily="50" charset="-128"/>
              </a:endParaRPr>
            </a:p>
            <a:p>
              <a:pPr algn="ctr" defTabSz="1065174">
                <a:spcBef>
                  <a:spcPct val="20000"/>
                </a:spcBef>
                <a:defRPr/>
              </a:pPr>
              <a:r>
                <a:rPr kumimoji="0" lang="ja-JP" altLang="en-US" sz="2159" u="sng" kern="0" dirty="0">
                  <a:solidFill>
                    <a:srgbClr val="FF0000"/>
                  </a:solidFill>
                  <a:latin typeface="Meiryo UI"/>
                  <a:ea typeface="Meiryo UI"/>
                  <a:cs typeface="メイリオ" pitchFamily="50" charset="-128"/>
                </a:rPr>
                <a:t>空隙量を</a:t>
              </a:r>
              <a:endParaRPr kumimoji="0" lang="en-US" altLang="ja-JP" sz="2159" u="sng" kern="0" dirty="0">
                <a:solidFill>
                  <a:srgbClr val="FF0000"/>
                </a:solidFill>
                <a:latin typeface="Meiryo UI"/>
                <a:ea typeface="Meiryo UI"/>
                <a:cs typeface="メイリオ" pitchFamily="50" charset="-128"/>
              </a:endParaRPr>
            </a:p>
            <a:p>
              <a:pPr algn="ctr" defTabSz="1065174">
                <a:spcBef>
                  <a:spcPct val="20000"/>
                </a:spcBef>
                <a:defRPr/>
              </a:pPr>
              <a:r>
                <a:rPr kumimoji="0" lang="ja-JP" altLang="en-US" sz="2159" u="sng" kern="0" dirty="0">
                  <a:solidFill>
                    <a:srgbClr val="FF0000"/>
                  </a:solidFill>
                  <a:latin typeface="Meiryo UI"/>
                  <a:ea typeface="Meiryo UI"/>
                  <a:cs typeface="メイリオ" pitchFamily="50" charset="-128"/>
                </a:rPr>
                <a:t>増大</a:t>
              </a:r>
              <a:endParaRPr kumimoji="0" lang="en-US" altLang="ja-JP" sz="2159" u="sng" kern="0" dirty="0">
                <a:solidFill>
                  <a:srgbClr val="FF0000"/>
                </a:solidFill>
                <a:latin typeface="Meiryo UI"/>
                <a:ea typeface="Meiryo UI"/>
                <a:cs typeface="メイリオ" pitchFamily="50" charset="-128"/>
              </a:endParaRPr>
            </a:p>
          </p:txBody>
        </p:sp>
        <p:sp>
          <p:nvSpPr>
            <p:cNvPr id="16" name="テキスト ボックス 41"/>
            <p:cNvSpPr txBox="1">
              <a:spLocks noChangeArrowheads="1"/>
            </p:cNvSpPr>
            <p:nvPr/>
          </p:nvSpPr>
          <p:spPr bwMode="auto">
            <a:xfrm>
              <a:off x="73157" y="1957027"/>
              <a:ext cx="3942883" cy="454226"/>
            </a:xfrm>
            <a:prstGeom prst="rect">
              <a:avLst/>
            </a:prstGeom>
            <a:noFill/>
            <a:ln w="9525">
              <a:noFill/>
              <a:miter lim="800000"/>
              <a:headEnd/>
              <a:tailEnd/>
            </a:ln>
          </p:spPr>
          <p:txBody>
            <a:bodyPr wrap="square">
              <a:spAutoFit/>
            </a:bodyPr>
            <a:lstStyle/>
            <a:p>
              <a:pPr algn="ctr" defTabSz="1065174">
                <a:spcBef>
                  <a:spcPct val="20000"/>
                </a:spcBef>
                <a:defRPr/>
              </a:pPr>
              <a:r>
                <a:rPr kumimoji="0" lang="en-US" altLang="ja-JP" sz="2159" u="sng" kern="0" dirty="0">
                  <a:solidFill>
                    <a:sysClr val="windowText" lastClr="000000"/>
                  </a:solidFill>
                  <a:latin typeface="Meiryo UI"/>
                  <a:ea typeface="Meiryo UI"/>
                  <a:cs typeface="Arial" panose="020B0604020202020204" pitchFamily="34" charset="0"/>
                </a:rPr>
                <a:t>CNF</a:t>
              </a:r>
              <a:r>
                <a:rPr kumimoji="0" lang="ja-JP" altLang="en-US" sz="2159" u="sng" kern="0" dirty="0">
                  <a:solidFill>
                    <a:sysClr val="windowText" lastClr="000000"/>
                  </a:solidFill>
                  <a:latin typeface="Meiryo UI"/>
                  <a:ea typeface="Meiryo UI"/>
                  <a:cs typeface="Arial" panose="020B0604020202020204" pitchFamily="34" charset="0"/>
                </a:rPr>
                <a:t>により、空隙を制御</a:t>
              </a:r>
              <a:endParaRPr kumimoji="0" lang="en-US" altLang="ja-JP" sz="2159" u="sng" kern="0" dirty="0">
                <a:solidFill>
                  <a:sysClr val="windowText" lastClr="000000"/>
                </a:solidFill>
                <a:latin typeface="Meiryo UI"/>
                <a:ea typeface="Meiryo UI"/>
                <a:cs typeface="Arial" panose="020B0604020202020204" pitchFamily="34" charset="0"/>
              </a:endParaRPr>
            </a:p>
          </p:txBody>
        </p:sp>
        <p:sp>
          <p:nvSpPr>
            <p:cNvPr id="17" name="円/楕円 26"/>
            <p:cNvSpPr/>
            <p:nvPr/>
          </p:nvSpPr>
          <p:spPr>
            <a:xfrm>
              <a:off x="1587513" y="6291318"/>
              <a:ext cx="291631" cy="265572"/>
            </a:xfrm>
            <a:prstGeom prst="ellipse">
              <a:avLst/>
            </a:prstGeom>
            <a:solidFill>
              <a:sysClr val="window" lastClr="FFFFFF"/>
            </a:solidFill>
            <a:ln w="28575" cap="flat" cmpd="sng" algn="ctr">
              <a:solidFill>
                <a:srgbClr val="FFC000"/>
              </a:solidFill>
              <a:prstDash val="solid"/>
              <a:miter lim="800000"/>
            </a:ln>
            <a:effectLst/>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sp>
          <p:nvSpPr>
            <p:cNvPr id="18" name="フリーフォーム 27"/>
            <p:cNvSpPr/>
            <p:nvPr/>
          </p:nvSpPr>
          <p:spPr>
            <a:xfrm>
              <a:off x="1654059" y="6761953"/>
              <a:ext cx="75423" cy="343413"/>
            </a:xfrm>
            <a:custGeom>
              <a:avLst/>
              <a:gdLst>
                <a:gd name="connsiteX0" fmla="*/ 30 w 78089"/>
                <a:gd name="connsiteY0" fmla="*/ 0 h 546410"/>
                <a:gd name="connsiteX1" fmla="*/ 44635 w 78089"/>
                <a:gd name="connsiteY1" fmla="*/ 111512 h 546410"/>
                <a:gd name="connsiteX2" fmla="*/ 78089 w 78089"/>
                <a:gd name="connsiteY2" fmla="*/ 189571 h 546410"/>
                <a:gd name="connsiteX3" fmla="*/ 66937 w 78089"/>
                <a:gd name="connsiteY3" fmla="*/ 379141 h 546410"/>
                <a:gd name="connsiteX4" fmla="*/ 44635 w 78089"/>
                <a:gd name="connsiteY4" fmla="*/ 401444 h 546410"/>
                <a:gd name="connsiteX5" fmla="*/ 11181 w 78089"/>
                <a:gd name="connsiteY5" fmla="*/ 501805 h 546410"/>
                <a:gd name="connsiteX6" fmla="*/ 30 w 78089"/>
                <a:gd name="connsiteY6" fmla="*/ 546410 h 54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 h="546410">
                  <a:moveTo>
                    <a:pt x="30" y="0"/>
                  </a:moveTo>
                  <a:cubicBezTo>
                    <a:pt x="23770" y="142442"/>
                    <a:pt x="-10222" y="1799"/>
                    <a:pt x="44635" y="111512"/>
                  </a:cubicBezTo>
                  <a:cubicBezTo>
                    <a:pt x="116642" y="255527"/>
                    <a:pt x="-3091" y="67803"/>
                    <a:pt x="78089" y="189571"/>
                  </a:cubicBezTo>
                  <a:cubicBezTo>
                    <a:pt x="74372" y="252761"/>
                    <a:pt x="76809" y="316616"/>
                    <a:pt x="66937" y="379141"/>
                  </a:cubicBezTo>
                  <a:cubicBezTo>
                    <a:pt x="65297" y="389526"/>
                    <a:pt x="48985" y="391873"/>
                    <a:pt x="44635" y="401444"/>
                  </a:cubicBezTo>
                  <a:cubicBezTo>
                    <a:pt x="30043" y="433547"/>
                    <a:pt x="22332" y="468351"/>
                    <a:pt x="11181" y="501805"/>
                  </a:cubicBezTo>
                  <a:cubicBezTo>
                    <a:pt x="-1145" y="538784"/>
                    <a:pt x="30" y="523505"/>
                    <a:pt x="30" y="546410"/>
                  </a:cubicBezTo>
                </a:path>
              </a:pathLst>
            </a:custGeom>
            <a:noFill/>
            <a:ln w="3175" cap="flat" cmpd="sng" algn="ctr">
              <a:solidFill>
                <a:srgbClr val="FF0000"/>
              </a:solidFill>
              <a:prstDash val="solid"/>
              <a:miter lim="800000"/>
            </a:ln>
            <a:effectLst/>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sp>
          <p:nvSpPr>
            <p:cNvPr id="19" name="テキスト ボックス 41"/>
            <p:cNvSpPr txBox="1">
              <a:spLocks noChangeArrowheads="1"/>
            </p:cNvSpPr>
            <p:nvPr/>
          </p:nvSpPr>
          <p:spPr bwMode="auto">
            <a:xfrm>
              <a:off x="1833894" y="6159249"/>
              <a:ext cx="1815149" cy="454226"/>
            </a:xfrm>
            <a:prstGeom prst="rect">
              <a:avLst/>
            </a:prstGeom>
            <a:noFill/>
            <a:ln w="9525">
              <a:noFill/>
              <a:miter lim="800000"/>
              <a:headEnd/>
              <a:tailEnd/>
            </a:ln>
          </p:spPr>
          <p:txBody>
            <a:bodyPr>
              <a:spAutoFit/>
            </a:bodyPr>
            <a:lstStyle/>
            <a:p>
              <a:pPr defTabSz="1065174">
                <a:spcBef>
                  <a:spcPct val="20000"/>
                </a:spcBef>
                <a:defRPr/>
              </a:pPr>
              <a:r>
                <a:rPr kumimoji="0" lang="ja-JP" altLang="en-US" sz="2159" kern="0" dirty="0">
                  <a:solidFill>
                    <a:sysClr val="windowText" lastClr="000000"/>
                  </a:solidFill>
                  <a:latin typeface="Meiryo UI"/>
                  <a:ea typeface="Meiryo UI"/>
                  <a:cs typeface="メイリオ" pitchFamily="50" charset="-128"/>
                </a:rPr>
                <a:t>：空隙</a:t>
              </a:r>
              <a:endParaRPr kumimoji="0" lang="en-US" altLang="ja-JP" sz="2159" kern="0" dirty="0">
                <a:solidFill>
                  <a:sysClr val="windowText" lastClr="000000"/>
                </a:solidFill>
                <a:latin typeface="Meiryo UI"/>
                <a:ea typeface="Meiryo UI"/>
                <a:cs typeface="メイリオ" pitchFamily="50" charset="-128"/>
              </a:endParaRPr>
            </a:p>
          </p:txBody>
        </p:sp>
        <p:sp>
          <p:nvSpPr>
            <p:cNvPr id="20" name="テキスト ボックス 41"/>
            <p:cNvSpPr txBox="1">
              <a:spLocks noChangeArrowheads="1"/>
            </p:cNvSpPr>
            <p:nvPr/>
          </p:nvSpPr>
          <p:spPr bwMode="auto">
            <a:xfrm>
              <a:off x="1800485" y="6676565"/>
              <a:ext cx="1815149" cy="454226"/>
            </a:xfrm>
            <a:prstGeom prst="rect">
              <a:avLst/>
            </a:prstGeom>
            <a:noFill/>
            <a:ln w="9525">
              <a:noFill/>
              <a:miter lim="800000"/>
              <a:headEnd/>
              <a:tailEnd/>
            </a:ln>
          </p:spPr>
          <p:txBody>
            <a:bodyPr>
              <a:spAutoFit/>
            </a:bodyPr>
            <a:lstStyle/>
            <a:p>
              <a:pPr defTabSz="1065174">
                <a:spcBef>
                  <a:spcPct val="20000"/>
                </a:spcBef>
                <a:defRPr/>
              </a:pPr>
              <a:r>
                <a:rPr kumimoji="0" lang="ja-JP" altLang="en-US" sz="2159" kern="0" dirty="0">
                  <a:solidFill>
                    <a:sysClr val="windowText" lastClr="000000"/>
                  </a:solidFill>
                  <a:latin typeface="Meiryo UI"/>
                  <a:ea typeface="Meiryo UI"/>
                  <a:cs typeface="メイリオ" pitchFamily="50" charset="-128"/>
                </a:rPr>
                <a:t>：</a:t>
              </a:r>
              <a:r>
                <a:rPr kumimoji="0" lang="en-US" altLang="ja-JP" sz="2159" kern="0" dirty="0">
                  <a:solidFill>
                    <a:sysClr val="windowText" lastClr="000000"/>
                  </a:solidFill>
                  <a:latin typeface="Meiryo UI"/>
                  <a:ea typeface="Meiryo UI"/>
                  <a:cs typeface="メイリオ" pitchFamily="50" charset="-128"/>
                </a:rPr>
                <a:t>CNF</a:t>
              </a:r>
            </a:p>
          </p:txBody>
        </p:sp>
        <p:sp>
          <p:nvSpPr>
            <p:cNvPr id="21" name="右矢印 30"/>
            <p:cNvSpPr/>
            <p:nvPr/>
          </p:nvSpPr>
          <p:spPr>
            <a:xfrm>
              <a:off x="4463658" y="2830230"/>
              <a:ext cx="296913" cy="1450021"/>
            </a:xfrm>
            <a:prstGeom prst="righ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a:ln w="12700" cap="flat" cmpd="sng" algn="ctr">
              <a:noFill/>
              <a:prstDash val="solid"/>
              <a:miter lim="800000"/>
            </a:ln>
            <a:effectLst/>
            <a:scene3d>
              <a:camera prst="orthographicFront"/>
              <a:lightRig rig="threePt" dir="t"/>
            </a:scene3d>
            <a:sp3d>
              <a:bevelT/>
            </a:sp3d>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sp>
          <p:nvSpPr>
            <p:cNvPr id="22" name="テキスト ボックス 21"/>
            <p:cNvSpPr txBox="1"/>
            <p:nvPr/>
          </p:nvSpPr>
          <p:spPr>
            <a:xfrm>
              <a:off x="4788740" y="1757413"/>
              <a:ext cx="536662" cy="2728414"/>
            </a:xfrm>
            <a:prstGeom prst="rect">
              <a:avLst/>
            </a:prstGeom>
            <a:solidFill>
              <a:sysClr val="window" lastClr="FFFFFF"/>
            </a:solidFill>
            <a:ln w="12700" cap="flat" cmpd="sng" algn="ctr">
              <a:solidFill>
                <a:srgbClr val="00B050"/>
              </a:solidFill>
              <a:prstDash val="solid"/>
              <a:miter lim="800000"/>
            </a:ln>
            <a:effectLst/>
          </p:spPr>
          <p:txBody>
            <a:bodyPr vert="eaVert" wrap="square" lIns="83877" tIns="83877" rIns="83877" bIns="83877" anchor="ctr">
              <a:spAutoFit/>
            </a:bodyPr>
            <a:lstStyle/>
            <a:p>
              <a:pPr algn="ctr" defTabSz="1065174">
                <a:buClr>
                  <a:srgbClr val="E7E6E6">
                    <a:lumMod val="50000"/>
                  </a:srgbClr>
                </a:buClr>
                <a:defRPr/>
              </a:pPr>
              <a:r>
                <a:rPr kumimoji="0" lang="ja-JP" altLang="en-US" sz="2159" kern="0" dirty="0">
                  <a:solidFill>
                    <a:sysClr val="windowText" lastClr="000000"/>
                  </a:solidFill>
                  <a:latin typeface="Meiryo UI"/>
                  <a:ea typeface="Meiryo UI"/>
                  <a:cs typeface="メイリオ" panose="020B0604030504040204" pitchFamily="50" charset="-128"/>
                </a:rPr>
                <a:t>繊維素材での断熱</a:t>
              </a:r>
            </a:p>
          </p:txBody>
        </p:sp>
        <p:sp>
          <p:nvSpPr>
            <p:cNvPr id="23" name="右矢印 32"/>
            <p:cNvSpPr/>
            <p:nvPr/>
          </p:nvSpPr>
          <p:spPr>
            <a:xfrm>
              <a:off x="4463658" y="5141222"/>
              <a:ext cx="296913" cy="1450021"/>
            </a:xfrm>
            <a:prstGeom prst="righ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a:ln w="12700" cap="flat" cmpd="sng" algn="ctr">
              <a:noFill/>
              <a:prstDash val="solid"/>
              <a:miter lim="800000"/>
            </a:ln>
            <a:effectLst/>
            <a:scene3d>
              <a:camera prst="orthographicFront"/>
              <a:lightRig rig="threePt" dir="t"/>
            </a:scene3d>
            <a:sp3d>
              <a:bevelT/>
            </a:sp3d>
          </p:spPr>
          <p:txBody>
            <a:bodyPr anchor="ctr"/>
            <a:lstStyle/>
            <a:p>
              <a:pPr algn="ctr" defTabSz="1065174">
                <a:defRPr/>
              </a:pPr>
              <a:endParaRPr kumimoji="0" lang="ja-JP" altLang="en-US" sz="2159" kern="0">
                <a:solidFill>
                  <a:sysClr val="windowText" lastClr="000000"/>
                </a:solidFill>
                <a:latin typeface="Meiryo UI"/>
                <a:ea typeface="Meiryo UI"/>
                <a:cs typeface="メイリオ" panose="020B0604030504040204" pitchFamily="50" charset="-128"/>
              </a:endParaRPr>
            </a:p>
          </p:txBody>
        </p:sp>
        <p:sp>
          <p:nvSpPr>
            <p:cNvPr id="24" name="テキスト ボックス 23"/>
            <p:cNvSpPr txBox="1"/>
            <p:nvPr/>
          </p:nvSpPr>
          <p:spPr>
            <a:xfrm>
              <a:off x="4788740" y="4620190"/>
              <a:ext cx="536662" cy="2714331"/>
            </a:xfrm>
            <a:prstGeom prst="rect">
              <a:avLst/>
            </a:prstGeom>
            <a:solidFill>
              <a:sysClr val="window" lastClr="FFFFFF"/>
            </a:solidFill>
            <a:ln w="12700" cap="flat" cmpd="sng" algn="ctr">
              <a:solidFill>
                <a:srgbClr val="00B050"/>
              </a:solidFill>
              <a:prstDash val="solid"/>
              <a:miter lim="800000"/>
            </a:ln>
            <a:effectLst/>
          </p:spPr>
          <p:txBody>
            <a:bodyPr vert="eaVert" wrap="square" lIns="83877" tIns="83877" rIns="83877" bIns="83877" anchor="ctr">
              <a:spAutoFit/>
            </a:bodyPr>
            <a:lstStyle/>
            <a:p>
              <a:pPr algn="ctr" defTabSz="1065174">
                <a:buClr>
                  <a:srgbClr val="E7E6E6">
                    <a:lumMod val="50000"/>
                  </a:srgbClr>
                </a:buClr>
                <a:defRPr/>
              </a:pPr>
              <a:r>
                <a:rPr kumimoji="0" lang="ja-JP" altLang="en-US" sz="2159" kern="0" dirty="0">
                  <a:solidFill>
                    <a:sysClr val="windowText" lastClr="000000"/>
                  </a:solidFill>
                  <a:latin typeface="Meiryo UI"/>
                  <a:ea typeface="Meiryo UI"/>
                  <a:cs typeface="メイリオ" panose="020B0604030504040204" pitchFamily="50" charset="-128"/>
                </a:rPr>
                <a:t>発泡素材での断熱</a:t>
              </a:r>
            </a:p>
          </p:txBody>
        </p:sp>
        <p:pic>
          <p:nvPicPr>
            <p:cNvPr id="25" name="図 24"/>
            <p:cNvPicPr>
              <a:picLocks noChangeAspect="1"/>
            </p:cNvPicPr>
            <p:nvPr/>
          </p:nvPicPr>
          <p:blipFill>
            <a:blip r:embed="rId5" cstate="email">
              <a:extLst/>
            </a:blip>
            <a:stretch>
              <a:fillRect/>
            </a:stretch>
          </p:blipFill>
          <p:spPr>
            <a:xfrm>
              <a:off x="7909337" y="4224836"/>
              <a:ext cx="2964688" cy="2360940"/>
            </a:xfrm>
            <a:prstGeom prst="rect">
              <a:avLst/>
            </a:prstGeom>
            <a:blipFill dpi="0" rotWithShape="1">
              <a:blip r:embed="rId6">
                <a:alphaModFix amt="0"/>
              </a:blip>
              <a:srcRect/>
              <a:tile tx="0" ty="0" sx="100000" sy="100000" flip="none" algn="tl"/>
            </a:blipFill>
            <a:effectLst>
              <a:softEdge rad="393700"/>
            </a:effectLst>
          </p:spPr>
        </p:pic>
        <p:sp>
          <p:nvSpPr>
            <p:cNvPr id="26" name="テキスト ボックス 41"/>
            <p:cNvSpPr txBox="1">
              <a:spLocks noChangeArrowheads="1"/>
            </p:cNvSpPr>
            <p:nvPr/>
          </p:nvSpPr>
          <p:spPr bwMode="auto">
            <a:xfrm>
              <a:off x="5463401" y="4426931"/>
              <a:ext cx="2098212" cy="454226"/>
            </a:xfrm>
            <a:prstGeom prst="rect">
              <a:avLst/>
            </a:prstGeom>
            <a:gradFill rotWithShape="1">
              <a:gsLst>
                <a:gs pos="0">
                  <a:srgbClr val="BEF397"/>
                </a:gs>
                <a:gs pos="50000">
                  <a:srgbClr val="D5F6C0"/>
                </a:gs>
                <a:gs pos="100000">
                  <a:srgbClr val="EAFAE0"/>
                </a:gs>
              </a:gsLst>
              <a:lin ang="5400000" scaled="1"/>
            </a:gradFill>
            <a:ln w="9525">
              <a:noFill/>
              <a:miter lim="800000"/>
              <a:headEnd/>
              <a:tailEnd/>
            </a:ln>
          </p:spPr>
          <p:txBody>
            <a:bodyPr wrap="square">
              <a:spAutoFit/>
            </a:bodyPr>
            <a:lstStyle/>
            <a:p>
              <a:pPr algn="ctr" defTabSz="1065174">
                <a:spcBef>
                  <a:spcPct val="20000"/>
                </a:spcBef>
                <a:defRPr/>
              </a:pPr>
              <a:r>
                <a:rPr kumimoji="0" lang="ja-JP" altLang="en-US" sz="2159" kern="0" dirty="0">
                  <a:solidFill>
                    <a:sysClr val="windowText" lastClr="000000"/>
                  </a:solidFill>
                  <a:latin typeface="Meiryo UI"/>
                  <a:ea typeface="Meiryo UI"/>
                  <a:cs typeface="メイリオ" pitchFamily="50" charset="-128"/>
                </a:rPr>
                <a:t>住宅</a:t>
              </a:r>
              <a:r>
                <a:rPr kumimoji="0" lang="ja-JP" altLang="en-US" sz="2159" b="1" kern="0" dirty="0">
                  <a:solidFill>
                    <a:srgbClr val="FF0000"/>
                  </a:solidFill>
                  <a:latin typeface="Meiryo UI"/>
                  <a:ea typeface="Meiryo UI"/>
                  <a:cs typeface="メイリオ" pitchFamily="50" charset="-128"/>
                </a:rPr>
                <a:t>外皮</a:t>
              </a:r>
              <a:r>
                <a:rPr kumimoji="0" lang="ja-JP" altLang="en-US" sz="2159" kern="0" dirty="0">
                  <a:solidFill>
                    <a:sysClr val="windowText" lastClr="000000"/>
                  </a:solidFill>
                  <a:latin typeface="Meiryo UI"/>
                  <a:ea typeface="Meiryo UI"/>
                  <a:cs typeface="メイリオ" pitchFamily="50" charset="-128"/>
                </a:rPr>
                <a:t>部品</a:t>
              </a:r>
              <a:endParaRPr kumimoji="0" lang="en-US" altLang="ja-JP" sz="2159" kern="0" dirty="0">
                <a:solidFill>
                  <a:sysClr val="windowText" lastClr="000000"/>
                </a:solidFill>
                <a:latin typeface="Meiryo UI"/>
                <a:ea typeface="Meiryo UI"/>
                <a:cs typeface="メイリオ" pitchFamily="50" charset="-128"/>
              </a:endParaRPr>
            </a:p>
          </p:txBody>
        </p:sp>
        <p:sp>
          <p:nvSpPr>
            <p:cNvPr id="27" name="テキスト ボックス 41"/>
            <p:cNvSpPr txBox="1">
              <a:spLocks noChangeArrowheads="1"/>
            </p:cNvSpPr>
            <p:nvPr/>
          </p:nvSpPr>
          <p:spPr bwMode="auto">
            <a:xfrm>
              <a:off x="5504532" y="4949961"/>
              <a:ext cx="4595703" cy="880740"/>
            </a:xfrm>
            <a:prstGeom prst="rect">
              <a:avLst/>
            </a:prstGeom>
            <a:noFill/>
            <a:ln w="9525">
              <a:noFill/>
              <a:miter lim="800000"/>
              <a:headEnd/>
              <a:tailEnd/>
            </a:ln>
          </p:spPr>
          <p:txBody>
            <a:bodyPr wrap="square">
              <a:spAutoFit/>
            </a:bodyPr>
            <a:lstStyle/>
            <a:p>
              <a:pPr defTabSz="1065174">
                <a:spcBef>
                  <a:spcPct val="20000"/>
                </a:spcBef>
                <a:defRPr/>
              </a:pPr>
              <a:r>
                <a:rPr kumimoji="0" lang="en-US" altLang="ja-JP" sz="2159" kern="0" dirty="0">
                  <a:solidFill>
                    <a:sysClr val="windowText" lastClr="000000"/>
                  </a:solidFill>
                  <a:latin typeface="Meiryo UI"/>
                  <a:ea typeface="Meiryo UI"/>
                  <a:cs typeface="メイリオ" pitchFamily="50" charset="-128"/>
                </a:rPr>
                <a:t>…</a:t>
              </a:r>
              <a:r>
                <a:rPr kumimoji="0" lang="ja-JP" altLang="en-US" sz="2159" kern="0" dirty="0">
                  <a:solidFill>
                    <a:sysClr val="windowText" lastClr="000000"/>
                  </a:solidFill>
                  <a:latin typeface="Meiryo UI"/>
                  <a:ea typeface="Meiryo UI"/>
                  <a:cs typeface="メイリオ" pitchFamily="50" charset="-128"/>
                </a:rPr>
                <a:t>外壁、天井、</a:t>
              </a:r>
              <a:endParaRPr kumimoji="0" lang="en-US" altLang="ja-JP" sz="2159" kern="0" dirty="0">
                <a:solidFill>
                  <a:sysClr val="windowText" lastClr="000000"/>
                </a:solidFill>
                <a:latin typeface="Meiryo UI"/>
                <a:ea typeface="Meiryo UI"/>
                <a:cs typeface="メイリオ" pitchFamily="50" charset="-128"/>
              </a:endParaRPr>
            </a:p>
            <a:p>
              <a:pPr defTabSz="1065174">
                <a:spcBef>
                  <a:spcPct val="20000"/>
                </a:spcBef>
                <a:defRPr/>
              </a:pPr>
              <a:r>
                <a:rPr kumimoji="0" lang="ja-JP" altLang="en-US" sz="2159" kern="0" dirty="0">
                  <a:solidFill>
                    <a:sysClr val="windowText" lastClr="000000"/>
                  </a:solidFill>
                  <a:latin typeface="Meiryo UI"/>
                  <a:ea typeface="Meiryo UI"/>
                  <a:cs typeface="メイリオ" pitchFamily="50" charset="-128"/>
                </a:rPr>
                <a:t>　床、開口</a:t>
              </a:r>
              <a:endParaRPr kumimoji="0" lang="en-US" altLang="ja-JP" sz="2159" kern="0" dirty="0">
                <a:solidFill>
                  <a:sysClr val="windowText" lastClr="000000"/>
                </a:solidFill>
                <a:latin typeface="Meiryo UI"/>
                <a:ea typeface="Meiryo UI"/>
                <a:cs typeface="メイリオ" pitchFamily="50" charset="-128"/>
              </a:endParaRPr>
            </a:p>
          </p:txBody>
        </p:sp>
        <p:sp>
          <p:nvSpPr>
            <p:cNvPr id="28" name="テキスト ボックス 41"/>
            <p:cNvSpPr txBox="1">
              <a:spLocks noChangeArrowheads="1"/>
            </p:cNvSpPr>
            <p:nvPr/>
          </p:nvSpPr>
          <p:spPr bwMode="auto">
            <a:xfrm>
              <a:off x="5256192" y="3906620"/>
              <a:ext cx="3915807" cy="454226"/>
            </a:xfrm>
            <a:prstGeom prst="rect">
              <a:avLst/>
            </a:prstGeom>
            <a:noFill/>
            <a:ln>
              <a:noFill/>
            </a:ln>
            <a:extLst/>
          </p:spPr>
          <p:txBody>
            <a:bodyPr wrap="square">
              <a:spAutoFit/>
            </a:bodyPr>
            <a:lstStyle>
              <a:lvl1pPr>
                <a:spcBef>
                  <a:spcPct val="20000"/>
                </a:spcBef>
                <a:buChar char="•"/>
                <a:defRPr kumimoji="1" sz="3500">
                  <a:solidFill>
                    <a:schemeClr val="tx1"/>
                  </a:solidFill>
                  <a:latin typeface="Arial" charset="0"/>
                  <a:ea typeface="ＭＳ Ｐゴシック" charset="-128"/>
                </a:defRPr>
              </a:lvl1pPr>
              <a:lvl2pPr marL="742950" indent="-285750">
                <a:spcBef>
                  <a:spcPct val="20000"/>
                </a:spcBef>
                <a:buChar char="–"/>
                <a:defRPr kumimoji="1" sz="3100">
                  <a:solidFill>
                    <a:schemeClr val="tx1"/>
                  </a:solidFill>
                  <a:latin typeface="Arial" charset="0"/>
                  <a:ea typeface="ＭＳ Ｐゴシック" charset="-128"/>
                </a:defRPr>
              </a:lvl2pPr>
              <a:lvl3pPr marL="1143000" indent="-228600">
                <a:spcBef>
                  <a:spcPct val="20000"/>
                </a:spcBef>
                <a:buChar char="•"/>
                <a:defRPr kumimoji="1" sz="2600">
                  <a:solidFill>
                    <a:schemeClr val="tx1"/>
                  </a:solidFill>
                  <a:latin typeface="Arial" charset="0"/>
                  <a:ea typeface="ＭＳ Ｐゴシック" charset="-128"/>
                </a:defRPr>
              </a:lvl3pPr>
              <a:lvl4pPr marL="1600200" indent="-228600">
                <a:spcBef>
                  <a:spcPct val="20000"/>
                </a:spcBef>
                <a:buChar char="–"/>
                <a:defRPr kumimoji="1" sz="2200">
                  <a:solidFill>
                    <a:schemeClr val="tx1"/>
                  </a:solidFill>
                  <a:latin typeface="Arial" charset="0"/>
                  <a:ea typeface="ＭＳ Ｐゴシック" charset="-128"/>
                </a:defRPr>
              </a:lvl4pPr>
              <a:lvl5pPr marL="2057400" indent="-228600">
                <a:spcBef>
                  <a:spcPct val="20000"/>
                </a:spcBef>
                <a:buChar char="»"/>
                <a:defRPr kumimoji="1" sz="22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2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2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2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200">
                  <a:solidFill>
                    <a:schemeClr val="tx1"/>
                  </a:solidFill>
                  <a:latin typeface="Arial" charset="0"/>
                  <a:ea typeface="ＭＳ Ｐゴシック" charset="-128"/>
                </a:defRPr>
              </a:lvl9pPr>
            </a:lstStyle>
            <a:p>
              <a:pPr defTabSz="1065174">
                <a:buNone/>
                <a:defRPr/>
              </a:pPr>
              <a:r>
                <a:rPr lang="ja-JP" altLang="en-US" sz="2159" kern="0" dirty="0">
                  <a:solidFill>
                    <a:srgbClr val="FF0000"/>
                  </a:solidFill>
                  <a:latin typeface="Meiryo UI"/>
                  <a:ea typeface="Meiryo UI"/>
                  <a:cs typeface="メイリオ" pitchFamily="50" charset="-128"/>
                </a:rPr>
                <a:t>＜ターゲットとする部品＞</a:t>
              </a:r>
              <a:endParaRPr lang="en-US" altLang="ja-JP" sz="2159" kern="0" dirty="0">
                <a:solidFill>
                  <a:srgbClr val="FF0000"/>
                </a:solidFill>
                <a:latin typeface="Meiryo UI"/>
                <a:ea typeface="Meiryo UI"/>
                <a:cs typeface="メイリオ" pitchFamily="50" charset="-128"/>
              </a:endParaRPr>
            </a:p>
          </p:txBody>
        </p:sp>
        <p:sp>
          <p:nvSpPr>
            <p:cNvPr id="29" name="テキスト ボックス 41"/>
            <p:cNvSpPr txBox="1">
              <a:spLocks noChangeArrowheads="1"/>
            </p:cNvSpPr>
            <p:nvPr/>
          </p:nvSpPr>
          <p:spPr bwMode="auto">
            <a:xfrm>
              <a:off x="5463401" y="5883981"/>
              <a:ext cx="2098212" cy="454226"/>
            </a:xfrm>
            <a:prstGeom prst="rect">
              <a:avLst/>
            </a:prstGeom>
            <a:gradFill rotWithShape="1">
              <a:gsLst>
                <a:gs pos="0">
                  <a:srgbClr val="BEF397"/>
                </a:gs>
                <a:gs pos="50000">
                  <a:srgbClr val="D5F6C0"/>
                </a:gs>
                <a:gs pos="100000">
                  <a:srgbClr val="EAFAE0"/>
                </a:gs>
              </a:gsLst>
              <a:lin ang="5400000" scaled="1"/>
            </a:gradFill>
            <a:ln w="9525">
              <a:noFill/>
              <a:miter lim="800000"/>
              <a:headEnd/>
              <a:tailEnd/>
            </a:ln>
          </p:spPr>
          <p:txBody>
            <a:bodyPr wrap="square">
              <a:spAutoFit/>
            </a:bodyPr>
            <a:lstStyle/>
            <a:p>
              <a:pPr algn="ctr" defTabSz="1065174">
                <a:spcBef>
                  <a:spcPct val="20000"/>
                </a:spcBef>
                <a:defRPr/>
              </a:pPr>
              <a:r>
                <a:rPr kumimoji="0" lang="ja-JP" altLang="en-US" sz="2159" kern="0" dirty="0">
                  <a:solidFill>
                    <a:sysClr val="windowText" lastClr="000000"/>
                  </a:solidFill>
                  <a:latin typeface="Meiryo UI"/>
                  <a:ea typeface="Meiryo UI"/>
                  <a:cs typeface="メイリオ" pitchFamily="50" charset="-128"/>
                </a:rPr>
                <a:t>住宅</a:t>
              </a:r>
              <a:r>
                <a:rPr kumimoji="0" lang="ja-JP" altLang="en-US" sz="2159" b="1" kern="0" dirty="0">
                  <a:solidFill>
                    <a:srgbClr val="FF0000"/>
                  </a:solidFill>
                  <a:latin typeface="Meiryo UI"/>
                  <a:ea typeface="Meiryo UI"/>
                  <a:cs typeface="メイリオ" pitchFamily="50" charset="-128"/>
                </a:rPr>
                <a:t>内装</a:t>
              </a:r>
              <a:r>
                <a:rPr kumimoji="0" lang="ja-JP" altLang="en-US" sz="2159" kern="0" dirty="0">
                  <a:solidFill>
                    <a:sysClr val="windowText" lastClr="000000"/>
                  </a:solidFill>
                  <a:latin typeface="Meiryo UI"/>
                  <a:ea typeface="Meiryo UI"/>
                  <a:cs typeface="メイリオ" pitchFamily="50" charset="-128"/>
                </a:rPr>
                <a:t>部品</a:t>
              </a:r>
              <a:endParaRPr kumimoji="0" lang="en-US" altLang="ja-JP" sz="2159" kern="0" dirty="0">
                <a:solidFill>
                  <a:sysClr val="windowText" lastClr="000000"/>
                </a:solidFill>
                <a:latin typeface="Meiryo UI"/>
                <a:ea typeface="Meiryo UI"/>
                <a:cs typeface="メイリオ" pitchFamily="50" charset="-128"/>
              </a:endParaRPr>
            </a:p>
          </p:txBody>
        </p:sp>
        <p:sp>
          <p:nvSpPr>
            <p:cNvPr id="30" name="テキスト ボックス 41"/>
            <p:cNvSpPr txBox="1">
              <a:spLocks noChangeArrowheads="1"/>
            </p:cNvSpPr>
            <p:nvPr/>
          </p:nvSpPr>
          <p:spPr bwMode="auto">
            <a:xfrm>
              <a:off x="5504532" y="6390634"/>
              <a:ext cx="4590674" cy="454226"/>
            </a:xfrm>
            <a:prstGeom prst="rect">
              <a:avLst/>
            </a:prstGeom>
            <a:noFill/>
            <a:ln w="9525">
              <a:noFill/>
              <a:miter lim="800000"/>
              <a:headEnd/>
              <a:tailEnd/>
            </a:ln>
          </p:spPr>
          <p:txBody>
            <a:bodyPr wrap="square">
              <a:spAutoFit/>
            </a:bodyPr>
            <a:lstStyle/>
            <a:p>
              <a:pPr defTabSz="1065174">
                <a:spcBef>
                  <a:spcPct val="20000"/>
                </a:spcBef>
                <a:defRPr/>
              </a:pPr>
              <a:r>
                <a:rPr kumimoji="0" lang="en-US" altLang="ja-JP" sz="2159" kern="0" dirty="0">
                  <a:solidFill>
                    <a:sysClr val="windowText" lastClr="000000"/>
                  </a:solidFill>
                  <a:latin typeface="Meiryo UI"/>
                  <a:ea typeface="Meiryo UI"/>
                  <a:cs typeface="メイリオ" pitchFamily="50" charset="-128"/>
                </a:rPr>
                <a:t>…</a:t>
              </a:r>
              <a:r>
                <a:rPr kumimoji="0" lang="ja-JP" altLang="en-US" sz="2159" kern="0" dirty="0">
                  <a:solidFill>
                    <a:sysClr val="windowText" lastClr="000000"/>
                  </a:solidFill>
                  <a:latin typeface="Meiryo UI"/>
                  <a:ea typeface="Meiryo UI"/>
                  <a:cs typeface="メイリオ" pitchFamily="50" charset="-128"/>
                </a:rPr>
                <a:t>内壁、浴室</a:t>
              </a:r>
              <a:endParaRPr kumimoji="0" lang="en-US" altLang="ja-JP" sz="2159" kern="0" dirty="0">
                <a:solidFill>
                  <a:sysClr val="windowText" lastClr="000000"/>
                </a:solidFill>
                <a:latin typeface="Meiryo UI"/>
                <a:ea typeface="Meiryo UI"/>
                <a:cs typeface="メイリオ" pitchFamily="50" charset="-128"/>
              </a:endParaRPr>
            </a:p>
          </p:txBody>
        </p:sp>
        <p:sp>
          <p:nvSpPr>
            <p:cNvPr id="31" name="テキスト ボックス 41"/>
            <p:cNvSpPr txBox="1">
              <a:spLocks noChangeArrowheads="1"/>
            </p:cNvSpPr>
            <p:nvPr/>
          </p:nvSpPr>
          <p:spPr bwMode="auto">
            <a:xfrm>
              <a:off x="5479057" y="1761087"/>
              <a:ext cx="5436163" cy="1520581"/>
            </a:xfrm>
            <a:prstGeom prst="rect">
              <a:avLst/>
            </a:prstGeom>
            <a:noFill/>
            <a:ln w="9525">
              <a:noFill/>
              <a:miter lim="800000"/>
              <a:headEnd/>
              <a:tailEnd/>
            </a:ln>
          </p:spPr>
          <p:txBody>
            <a:bodyPr wrap="square">
              <a:spAutoFit/>
            </a:bodyPr>
            <a:lstStyle/>
            <a:p>
              <a:pPr defTabSz="1065174">
                <a:defRPr/>
              </a:pPr>
              <a:r>
                <a:rPr kumimoji="0" lang="ja-JP" altLang="en-US" sz="2159" kern="0" dirty="0">
                  <a:solidFill>
                    <a:sysClr val="windowText" lastClr="000000"/>
                  </a:solidFill>
                  <a:latin typeface="Meiryo UI"/>
                  <a:ea typeface="Meiryo UI"/>
                  <a:cs typeface="メイリオ" pitchFamily="50" charset="-128"/>
                </a:rPr>
                <a:t>＜</a:t>
              </a:r>
              <a:r>
                <a:rPr kumimoji="0" lang="en-US" altLang="ja-JP" sz="2159" kern="0" dirty="0">
                  <a:solidFill>
                    <a:sysClr val="windowText" lastClr="000000"/>
                  </a:solidFill>
                  <a:latin typeface="Meiryo UI"/>
                  <a:ea typeface="Meiryo UI"/>
                  <a:cs typeface="メイリオ" pitchFamily="50" charset="-128"/>
                </a:rPr>
                <a:t>CNF</a:t>
              </a:r>
              <a:r>
                <a:rPr kumimoji="0" lang="ja-JP" altLang="en-US" sz="2159" kern="0" dirty="0">
                  <a:solidFill>
                    <a:sysClr val="windowText" lastClr="000000"/>
                  </a:solidFill>
                  <a:latin typeface="Meiryo UI"/>
                  <a:ea typeface="Meiryo UI"/>
                  <a:cs typeface="メイリオ" pitchFamily="50" charset="-128"/>
                </a:rPr>
                <a:t>により高断熱化を図る素材＞</a:t>
              </a:r>
              <a:endParaRPr kumimoji="0" lang="en-US" altLang="ja-JP" sz="2159" kern="0" dirty="0">
                <a:solidFill>
                  <a:sysClr val="windowText" lastClr="000000"/>
                </a:solidFill>
                <a:latin typeface="Meiryo UI"/>
                <a:ea typeface="Meiryo UI"/>
                <a:cs typeface="メイリオ" pitchFamily="50" charset="-128"/>
              </a:endParaRPr>
            </a:p>
            <a:p>
              <a:pPr marL="199716" indent="-199716" defTabSz="1065174">
                <a:defRPr/>
              </a:pPr>
              <a:r>
                <a:rPr kumimoji="0" lang="ja-JP" altLang="en-US" sz="2159" kern="0" dirty="0">
                  <a:solidFill>
                    <a:sysClr val="windowText" lastClr="000000"/>
                  </a:solidFill>
                  <a:latin typeface="Meiryo UI"/>
                  <a:ea typeface="Meiryo UI"/>
                  <a:cs typeface="メイリオ" pitchFamily="50" charset="-128"/>
                </a:rPr>
                <a:t>⇒ウレタン系断熱材、セルロース断熱材、</a:t>
              </a:r>
              <a:br>
                <a:rPr kumimoji="0" lang="en-US" altLang="ja-JP" sz="2159" kern="0" dirty="0">
                  <a:solidFill>
                    <a:sysClr val="windowText" lastClr="000000"/>
                  </a:solidFill>
                  <a:latin typeface="Meiryo UI"/>
                  <a:ea typeface="Meiryo UI"/>
                  <a:cs typeface="メイリオ" pitchFamily="50" charset="-128"/>
                </a:rPr>
              </a:br>
              <a:r>
                <a:rPr kumimoji="0" lang="ja-JP" altLang="en-US" sz="2159" kern="0" dirty="0">
                  <a:solidFill>
                    <a:sysClr val="windowText" lastClr="000000"/>
                  </a:solidFill>
                  <a:latin typeface="Meiryo UI"/>
                  <a:ea typeface="Meiryo UI"/>
                  <a:cs typeface="メイリオ" pitchFamily="50" charset="-128"/>
                </a:rPr>
                <a:t>グラスウール断熱材、無機ボード、</a:t>
              </a:r>
              <a:br>
                <a:rPr kumimoji="0" lang="en-US" altLang="ja-JP" sz="2159" kern="0" dirty="0">
                  <a:solidFill>
                    <a:sysClr val="windowText" lastClr="000000"/>
                  </a:solidFill>
                  <a:latin typeface="Meiryo UI"/>
                  <a:ea typeface="Meiryo UI"/>
                  <a:cs typeface="メイリオ" pitchFamily="50" charset="-128"/>
                </a:rPr>
              </a:br>
              <a:r>
                <a:rPr kumimoji="0" lang="ja-JP" altLang="en-US" sz="2159" kern="0" dirty="0">
                  <a:solidFill>
                    <a:sysClr val="windowText" lastClr="000000"/>
                  </a:solidFill>
                  <a:latin typeface="Meiryo UI"/>
                  <a:ea typeface="Meiryo UI"/>
                  <a:cs typeface="メイリオ" pitchFamily="50" charset="-128"/>
                </a:rPr>
                <a:t>フロア材等々</a:t>
              </a:r>
              <a:endParaRPr kumimoji="0" lang="en-US" altLang="ja-JP" sz="2159" kern="0" dirty="0">
                <a:solidFill>
                  <a:sysClr val="windowText" lastClr="000000"/>
                </a:solidFill>
                <a:latin typeface="Meiryo UI"/>
                <a:ea typeface="Meiryo UI"/>
                <a:cs typeface="メイリオ" pitchFamily="50" charset="-128"/>
              </a:endParaRPr>
            </a:p>
          </p:txBody>
        </p:sp>
        <p:sp>
          <p:nvSpPr>
            <p:cNvPr id="32" name="テキスト ボックス 31"/>
            <p:cNvSpPr txBox="1">
              <a:spLocks noChangeArrowheads="1"/>
            </p:cNvSpPr>
            <p:nvPr/>
          </p:nvSpPr>
          <p:spPr bwMode="auto">
            <a:xfrm>
              <a:off x="7807342" y="6384237"/>
              <a:ext cx="3066682" cy="880740"/>
            </a:xfrm>
            <a:prstGeom prst="rect">
              <a:avLst/>
            </a:prstGeom>
            <a:noFill/>
            <a:ln w="9525">
              <a:noFill/>
              <a:miter lim="800000"/>
              <a:headEnd/>
              <a:tailEnd/>
            </a:ln>
          </p:spPr>
          <p:txBody>
            <a:bodyPr wrap="square">
              <a:spAutoFit/>
            </a:bodyPr>
            <a:lstStyle/>
            <a:p>
              <a:pPr defTabSz="1065174">
                <a:spcBef>
                  <a:spcPct val="20000"/>
                </a:spcBef>
                <a:defRPr/>
              </a:pPr>
              <a:r>
                <a:rPr kumimoji="0" lang="ja-JP" altLang="en-US" sz="2159" kern="0" dirty="0">
                  <a:solidFill>
                    <a:sysClr val="windowText" lastClr="000000"/>
                  </a:solidFill>
                  <a:latin typeface="Meiryo UI"/>
                  <a:ea typeface="Meiryo UI"/>
                  <a:cs typeface="メイリオ" pitchFamily="50" charset="-128"/>
                </a:rPr>
                <a:t>住宅の高断熱化</a:t>
              </a:r>
              <a:endParaRPr kumimoji="0" lang="en-US" altLang="ja-JP" sz="2159" kern="0" dirty="0">
                <a:solidFill>
                  <a:sysClr val="windowText" lastClr="000000"/>
                </a:solidFill>
                <a:latin typeface="Meiryo UI"/>
                <a:ea typeface="Meiryo UI"/>
                <a:cs typeface="メイリオ" pitchFamily="50" charset="-128"/>
              </a:endParaRPr>
            </a:p>
            <a:p>
              <a:pPr defTabSz="1065174">
                <a:spcBef>
                  <a:spcPct val="20000"/>
                </a:spcBef>
                <a:defRPr/>
              </a:pPr>
              <a:r>
                <a:rPr kumimoji="0" lang="ja-JP" altLang="en-US" sz="2159" kern="0" dirty="0">
                  <a:solidFill>
                    <a:sysClr val="windowText" lastClr="000000"/>
                  </a:solidFill>
                  <a:latin typeface="Meiryo UI"/>
                  <a:ea typeface="Meiryo UI"/>
                  <a:cs typeface="メイリオ" pitchFamily="50" charset="-128"/>
                </a:rPr>
                <a:t>＝暖房エネルギー削減</a:t>
              </a:r>
              <a:endParaRPr kumimoji="0" lang="en-US" altLang="ja-JP" sz="2159" kern="0" dirty="0">
                <a:solidFill>
                  <a:sysClr val="windowText" lastClr="000000"/>
                </a:solidFill>
                <a:latin typeface="Meiryo UI"/>
                <a:ea typeface="Meiryo UI"/>
                <a:cs typeface="メイリオ" pitchFamily="50" charset="-128"/>
              </a:endParaRPr>
            </a:p>
          </p:txBody>
        </p:sp>
      </p:grpSp>
    </p:spTree>
    <p:extLst>
      <p:ext uri="{BB962C8B-B14F-4D97-AF65-F5344CB8AC3E}">
        <p14:creationId xmlns:p14="http://schemas.microsoft.com/office/powerpoint/2010/main" val="80188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4_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Words>560</Words>
  <PresentationFormat>ユーザー設定</PresentationFormat>
  <Paragraphs>96</Paragraphs>
  <Slides>5</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12</vt:i4>
      </vt:variant>
      <vt:variant>
        <vt:lpstr>スライド タイトル</vt:lpstr>
      </vt:variant>
      <vt:variant>
        <vt:i4>5</vt:i4>
      </vt:variant>
    </vt:vector>
  </HeadingPairs>
  <TitlesOfParts>
    <vt:vector size="28" baseType="lpstr">
      <vt:lpstr>HGPｺﾞｼｯｸE</vt:lpstr>
      <vt:lpstr>HGPｺﾞｼｯｸM</vt:lpstr>
      <vt:lpstr>Meiryo UI</vt:lpstr>
      <vt:lpstr>ＭＳ Ｐゴシック</vt:lpstr>
      <vt:lpstr>Meiryo</vt:lpstr>
      <vt:lpstr>Meiryo</vt:lpstr>
      <vt:lpstr>游ゴシック</vt:lpstr>
      <vt:lpstr>Arial</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4_Office ​​テーマ</vt:lpstr>
      <vt:lpstr>8_脱炭素標準フォーマット_20180530</vt:lpstr>
      <vt:lpstr>9_脱炭素標準フォーマット_20180530</vt:lpstr>
      <vt:lpstr>10_脱炭素標準フォーマット_20180530</vt:lpstr>
      <vt:lpstr>11_脱炭素標準フォーマット_20180530</vt:lpstr>
      <vt:lpstr>PowerPoint プレゼンテーション</vt:lpstr>
      <vt:lpstr>セルロースナノファイバー（CNF）とは</vt:lpstr>
      <vt:lpstr>委託事業と委託内容（※2018年度の内容を参考として掲載）</vt:lpstr>
      <vt:lpstr>ＣＮＦ等の温暖化対策に資する次世代素材の 社会実装スケジュール</vt:lpstr>
      <vt:lpstr>COOL-RUNプロジェクト</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