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45" r:id="rId4"/>
    <p:sldMasterId id="2147483857" r:id="rId5"/>
    <p:sldMasterId id="2147483882" r:id="rId6"/>
    <p:sldMasterId id="2147483894" r:id="rId7"/>
    <p:sldMasterId id="2147483908" r:id="rId8"/>
    <p:sldMasterId id="2147483969" r:id="rId9"/>
    <p:sldMasterId id="2147483995" r:id="rId10"/>
    <p:sldMasterId id="2147484019" r:id="rId11"/>
    <p:sldMasterId id="2147484056" r:id="rId12"/>
  </p:sldMasterIdLst>
  <p:notesMasterIdLst>
    <p:notesMasterId r:id="rId18"/>
  </p:notesMasterIdLst>
  <p:handoutMasterIdLst>
    <p:handoutMasterId r:id="rId19"/>
  </p:handoutMasterIdLst>
  <p:sldIdLst>
    <p:sldId id="513" r:id="rId13"/>
    <p:sldId id="514" r:id="rId14"/>
    <p:sldId id="515" r:id="rId15"/>
    <p:sldId id="516" r:id="rId16"/>
    <p:sldId id="517" r:id="rId17"/>
  </p:sldIdLst>
  <p:sldSz cx="10691813" cy="7559675"/>
  <p:notesSz cx="7104063" cy="10234613"/>
  <p:custDataLst>
    <p:tags r:id="rId20"/>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6366" autoAdjust="0"/>
  </p:normalViewPr>
  <p:slideViewPr>
    <p:cSldViewPr snapToGrid="0" snapToObjects="1">
      <p:cViewPr varScale="1">
        <p:scale>
          <a:sx n="105" d="100"/>
          <a:sy n="105" d="100"/>
        </p:scale>
        <p:origin x="1482" y="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notesMasters/notesMaster1.xml" Type="http://schemas.openxmlformats.org/officeDocument/2006/relationships/notesMaster"/><Relationship Id="rId19" Target="handoutMasters/handoutMaster1.xml" Type="http://schemas.openxmlformats.org/officeDocument/2006/relationships/handoutMaster"/><Relationship Id="rId2" Target="slideMasters/slideMaster2.xml" Type="http://schemas.openxmlformats.org/officeDocument/2006/relationships/slideMaster"/><Relationship Id="rId20" Target="tags/tag1.xml" Type="http://schemas.openxmlformats.org/officeDocument/2006/relationships/tags"/><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handoutMasters/_rels/handoutMaster1.xml.rels><?xml version="1.0" encoding="UTF-8" standalone="yes"?><Relationships xmlns="http://schemas.openxmlformats.org/package/2006/relationships"><Relationship Id="rId1" Target="../theme/theme1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7672" indent="-28926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68557" indent="-23009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38609" indent="-23009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07017" indent="-23009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80356" indent="-2300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53695" indent="-2300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27034" indent="-2300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000373" indent="-2300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46678">
              <a:spcBef>
                <a:spcPct val="0"/>
              </a:spcBef>
              <a:defRPr/>
            </a:pPr>
            <a:fld id="{3354D0F0-234D-4642-8C72-08A3186E84C0}" type="slidenum">
              <a:rPr lang="ja-JP" altLang="en-US" kern="0">
                <a:solidFill>
                  <a:prstClr val="black"/>
                </a:solidFill>
                <a:latin typeface="Cambria" panose="02040503050406030204" pitchFamily="18" charset="0"/>
                <a:ea typeface="メイリオ" panose="020B0604030504040204" pitchFamily="50" charset="-128"/>
                <a:cs typeface="メイリオ" panose="020B0604030504040204" pitchFamily="50" charset="-128"/>
              </a:rPr>
              <a:pPr defTabSz="946678">
                <a:spcBef>
                  <a:spcPct val="0"/>
                </a:spcBef>
                <a:defRPr/>
              </a:pPr>
              <a:t>0</a:t>
            </a:fld>
            <a:endParaRPr lang="ja-JP" altLang="en-US" kern="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7459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latin typeface="Calibri"/>
                <a:ea typeface="Meiryo UI" panose="020B0604030504040204" pitchFamily="50" charset="-128"/>
              </a:rPr>
              <a:pPr defTabSz="946678">
                <a:defRPr/>
              </a:pPr>
              <a:t>1</a:t>
            </a:fld>
            <a:endParaRPr kumimoji="0" lang="ja-JP" altLang="en-US" sz="1900" kern="0">
              <a:solidFill>
                <a:sysClr val="windowText" lastClr="000000"/>
              </a:solidFill>
              <a:latin typeface="Calibri"/>
              <a:ea typeface="Meiryo UI" panose="020B0604030504040204" pitchFamily="50" charset="-128"/>
            </a:endParaRPr>
          </a:p>
        </p:txBody>
      </p:sp>
    </p:spTree>
    <p:extLst>
      <p:ext uri="{BB962C8B-B14F-4D97-AF65-F5344CB8AC3E}">
        <p14:creationId xmlns:p14="http://schemas.microsoft.com/office/powerpoint/2010/main" val="280838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latin typeface="Calibri"/>
                <a:ea typeface="Meiryo UI" panose="020B0604030504040204" pitchFamily="50" charset="-128"/>
              </a:rPr>
              <a:pPr defTabSz="946678">
                <a:defRPr/>
              </a:pPr>
              <a:t>2</a:t>
            </a:fld>
            <a:endParaRPr kumimoji="0" lang="ja-JP" altLang="en-US" sz="1900" kern="0">
              <a:solidFill>
                <a:sysClr val="windowText" lastClr="000000"/>
              </a:solidFill>
              <a:latin typeface="Calibri"/>
              <a:ea typeface="Meiryo UI" panose="020B0604030504040204" pitchFamily="50" charset="-128"/>
            </a:endParaRPr>
          </a:p>
        </p:txBody>
      </p:sp>
    </p:spTree>
    <p:extLst>
      <p:ext uri="{BB962C8B-B14F-4D97-AF65-F5344CB8AC3E}">
        <p14:creationId xmlns:p14="http://schemas.microsoft.com/office/powerpoint/2010/main" val="221340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latin typeface="Calibri"/>
                <a:ea typeface="Meiryo UI" panose="020B0604030504040204" pitchFamily="50" charset="-128"/>
              </a:rPr>
              <a:pPr defTabSz="946678">
                <a:defRPr/>
              </a:pPr>
              <a:t>3</a:t>
            </a:fld>
            <a:endParaRPr kumimoji="0" lang="ja-JP" altLang="en-US" sz="1900" kern="0">
              <a:solidFill>
                <a:sysClr val="windowText" lastClr="000000"/>
              </a:solidFill>
              <a:latin typeface="Calibri"/>
              <a:ea typeface="Meiryo UI" panose="020B0604030504040204" pitchFamily="50" charset="-128"/>
            </a:endParaRPr>
          </a:p>
        </p:txBody>
      </p:sp>
    </p:spTree>
    <p:extLst>
      <p:ext uri="{BB962C8B-B14F-4D97-AF65-F5344CB8AC3E}">
        <p14:creationId xmlns:p14="http://schemas.microsoft.com/office/powerpoint/2010/main" val="159476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latin typeface="Calibri"/>
                <a:ea typeface="Meiryo UI" panose="020B0604030504040204" pitchFamily="50" charset="-128"/>
              </a:rPr>
              <a:pPr defTabSz="946678">
                <a:defRPr/>
              </a:pPr>
              <a:t>4</a:t>
            </a:fld>
            <a:endParaRPr kumimoji="0" lang="ja-JP" altLang="en-US" sz="1900" kern="0">
              <a:solidFill>
                <a:sysClr val="windowText" lastClr="000000"/>
              </a:solidFill>
              <a:latin typeface="Calibri"/>
              <a:ea typeface="Meiryo UI" panose="020B0604030504040204" pitchFamily="50" charset="-128"/>
            </a:endParaRPr>
          </a:p>
        </p:txBody>
      </p:sp>
    </p:spTree>
    <p:extLst>
      <p:ext uri="{BB962C8B-B14F-4D97-AF65-F5344CB8AC3E}">
        <p14:creationId xmlns:p14="http://schemas.microsoft.com/office/powerpoint/2010/main" val="158814147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png" Type="http://schemas.openxmlformats.org/officeDocument/2006/relationships/image"/><Relationship Id="rId3" Target="../media/image2.jpeg" Type="http://schemas.openxmlformats.org/officeDocument/2006/relationships/image"/></Relationships>
</file>

<file path=ppt/slideLayouts/_rels/slideLayout9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C77A501-1520-4BFF-BE1D-8A21F9145DC8}" type="slidenum">
              <a:rPr lang="ja-JP" altLang="en-US"/>
              <a:pPr>
                <a:defRPr/>
              </a:pPr>
              <a:t>‹#›</a:t>
            </a:fld>
            <a:endParaRPr lang="ja-JP" altLang="en-US"/>
          </a:p>
        </p:txBody>
      </p:sp>
    </p:spTree>
    <p:extLst>
      <p:ext uri="{BB962C8B-B14F-4D97-AF65-F5344CB8AC3E}">
        <p14:creationId xmlns:p14="http://schemas.microsoft.com/office/powerpoint/2010/main" val="1393445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E9BEF30-BBE0-4D1D-800C-E87F6EDCF00D}" type="slidenum">
              <a:rPr lang="ja-JP" altLang="en-US"/>
              <a:pPr>
                <a:defRPr/>
              </a:pPr>
              <a:t>‹#›</a:t>
            </a:fld>
            <a:endParaRPr lang="ja-JP" altLang="en-US"/>
          </a:p>
        </p:txBody>
      </p:sp>
    </p:spTree>
    <p:extLst>
      <p:ext uri="{BB962C8B-B14F-4D97-AF65-F5344CB8AC3E}">
        <p14:creationId xmlns:p14="http://schemas.microsoft.com/office/powerpoint/2010/main" val="287930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8E78E09-9B66-4081-9FE9-1537BA828DAB}" type="slidenum">
              <a:rPr lang="ja-JP" altLang="en-US"/>
              <a:pPr>
                <a:defRPr/>
              </a:pPr>
              <a:t>‹#›</a:t>
            </a:fld>
            <a:endParaRPr lang="ja-JP" altLang="en-US"/>
          </a:p>
        </p:txBody>
      </p:sp>
    </p:spTree>
    <p:extLst>
      <p:ext uri="{BB962C8B-B14F-4D97-AF65-F5344CB8AC3E}">
        <p14:creationId xmlns:p14="http://schemas.microsoft.com/office/powerpoint/2010/main" val="1788337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9D679A0-F3B4-42CE-A0EC-2CBA1B19167B}" type="slidenum">
              <a:rPr lang="ja-JP" altLang="en-US"/>
              <a:pPr>
                <a:defRPr/>
              </a:pPr>
              <a:t>‹#›</a:t>
            </a:fld>
            <a:endParaRPr lang="ja-JP" altLang="en-US"/>
          </a:p>
        </p:txBody>
      </p:sp>
    </p:spTree>
    <p:extLst>
      <p:ext uri="{BB962C8B-B14F-4D97-AF65-F5344CB8AC3E}">
        <p14:creationId xmlns:p14="http://schemas.microsoft.com/office/powerpoint/2010/main" val="2201699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6C5B22E-5AF7-4EDD-8BE3-6739FF2C2B58}" type="slidenum">
              <a:rPr lang="ja-JP" altLang="en-US"/>
              <a:pPr>
                <a:defRPr/>
              </a:pPr>
              <a:t>‹#›</a:t>
            </a:fld>
            <a:endParaRPr lang="ja-JP" altLang="en-US"/>
          </a:p>
        </p:txBody>
      </p:sp>
    </p:spTree>
    <p:extLst>
      <p:ext uri="{BB962C8B-B14F-4D97-AF65-F5344CB8AC3E}">
        <p14:creationId xmlns:p14="http://schemas.microsoft.com/office/powerpoint/2010/main" val="2763240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30E367A-822D-4071-B719-D063C07EDEEA}" type="slidenum">
              <a:rPr lang="ja-JP" altLang="en-US"/>
              <a:pPr>
                <a:defRPr/>
              </a:pPr>
              <a:t>‹#›</a:t>
            </a:fld>
            <a:endParaRPr lang="ja-JP" altLang="en-US"/>
          </a:p>
        </p:txBody>
      </p:sp>
    </p:spTree>
    <p:extLst>
      <p:ext uri="{BB962C8B-B14F-4D97-AF65-F5344CB8AC3E}">
        <p14:creationId xmlns:p14="http://schemas.microsoft.com/office/powerpoint/2010/main" val="242458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162E657B-0EA7-4142-A48C-611E6D9E9929}" type="slidenum">
              <a:rPr lang="ja-JP" altLang="en-US"/>
              <a:pPr>
                <a:defRPr/>
              </a:pPr>
              <a:t>‹#›</a:t>
            </a:fld>
            <a:endParaRPr lang="ja-JP" altLang="en-US"/>
          </a:p>
        </p:txBody>
      </p:sp>
    </p:spTree>
    <p:extLst>
      <p:ext uri="{BB962C8B-B14F-4D97-AF65-F5344CB8AC3E}">
        <p14:creationId xmlns:p14="http://schemas.microsoft.com/office/powerpoint/2010/main" val="895235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C352257-CF90-4280-9F0B-DCEF71656AD6}" type="slidenum">
              <a:rPr lang="ja-JP" altLang="en-US"/>
              <a:pPr>
                <a:defRPr/>
              </a:pPr>
              <a:t>‹#›</a:t>
            </a:fld>
            <a:endParaRPr lang="ja-JP" altLang="en-US"/>
          </a:p>
        </p:txBody>
      </p:sp>
    </p:spTree>
    <p:extLst>
      <p:ext uri="{BB962C8B-B14F-4D97-AF65-F5344CB8AC3E}">
        <p14:creationId xmlns:p14="http://schemas.microsoft.com/office/powerpoint/2010/main" val="2103780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1CDD881-6A99-439D-AD5A-AD8BD30C3C21}" type="slidenum">
              <a:rPr lang="ja-JP" altLang="en-US"/>
              <a:pPr>
                <a:defRPr/>
              </a:pPr>
              <a:t>‹#›</a:t>
            </a:fld>
            <a:endParaRPr lang="ja-JP" altLang="en-US"/>
          </a:p>
        </p:txBody>
      </p:sp>
    </p:spTree>
    <p:extLst>
      <p:ext uri="{BB962C8B-B14F-4D97-AF65-F5344CB8AC3E}">
        <p14:creationId xmlns:p14="http://schemas.microsoft.com/office/powerpoint/2010/main" val="2569843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BA24358-35B6-46FE-8B8C-CCF7B371A7BA}" type="slidenum">
              <a:rPr lang="ja-JP" altLang="en-US"/>
              <a:pPr>
                <a:defRPr/>
              </a:pPr>
              <a:t>‹#›</a:t>
            </a:fld>
            <a:endParaRPr lang="ja-JP" altLang="en-US"/>
          </a:p>
        </p:txBody>
      </p:sp>
    </p:spTree>
    <p:extLst>
      <p:ext uri="{BB962C8B-B14F-4D97-AF65-F5344CB8AC3E}">
        <p14:creationId xmlns:p14="http://schemas.microsoft.com/office/powerpoint/2010/main" val="27365583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9F1BA4F-9BF1-4F0E-8678-83ECB3573900}" type="slidenum">
              <a:rPr lang="ja-JP" altLang="en-US"/>
              <a:pPr>
                <a:defRPr/>
              </a:pPr>
              <a:t>‹#›</a:t>
            </a:fld>
            <a:endParaRPr lang="ja-JP" altLang="en-US"/>
          </a:p>
        </p:txBody>
      </p:sp>
    </p:spTree>
    <p:extLst>
      <p:ext uri="{BB962C8B-B14F-4D97-AF65-F5344CB8AC3E}">
        <p14:creationId xmlns:p14="http://schemas.microsoft.com/office/powerpoint/2010/main" val="3426456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4.xml" Type="http://schemas.openxmlformats.org/officeDocument/2006/relationships/slideLayout"/><Relationship Id="rId10" Target="../slideLayouts/slideLayout113.xml" Type="http://schemas.openxmlformats.org/officeDocument/2006/relationships/slideLayout"/><Relationship Id="rId11" Target="../slideLayouts/slideLayout114.xml" Type="http://schemas.openxmlformats.org/officeDocument/2006/relationships/slideLayout"/><Relationship Id="rId12" Target="../theme/theme10.xml" Type="http://schemas.openxmlformats.org/officeDocument/2006/relationships/theme"/><Relationship Id="rId2" Target="../slideLayouts/slideLayout105.xml" Type="http://schemas.openxmlformats.org/officeDocument/2006/relationships/slideLayout"/><Relationship Id="rId3" Target="../slideLayouts/slideLayout106.xml" Type="http://schemas.openxmlformats.org/officeDocument/2006/relationships/slideLayout"/><Relationship Id="rId4" Target="../slideLayouts/slideLayout107.xml" Type="http://schemas.openxmlformats.org/officeDocument/2006/relationships/slideLayout"/><Relationship Id="rId5" Target="../slideLayouts/slideLayout108.xml" Type="http://schemas.openxmlformats.org/officeDocument/2006/relationships/slideLayout"/><Relationship Id="rId6" Target="../slideLayouts/slideLayout109.xml" Type="http://schemas.openxmlformats.org/officeDocument/2006/relationships/slideLayout"/><Relationship Id="rId7" Target="../slideLayouts/slideLayout110.xml" Type="http://schemas.openxmlformats.org/officeDocument/2006/relationships/slideLayout"/><Relationship Id="rId8" Target="../slideLayouts/slideLayout111.xml" Type="http://schemas.openxmlformats.org/officeDocument/2006/relationships/slideLayout"/><Relationship Id="rId9" Target="../slideLayouts/slideLayout112.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5.xml" Type="http://schemas.openxmlformats.org/officeDocument/2006/relationships/slideLayout"/><Relationship Id="rId10" Target="../slideLayouts/slideLayout124.xml" Type="http://schemas.openxmlformats.org/officeDocument/2006/relationships/slideLayout"/><Relationship Id="rId11" Target="../slideLayouts/slideLayout125.xml" Type="http://schemas.openxmlformats.org/officeDocument/2006/relationships/slideLayout"/><Relationship Id="rId12" Target="../theme/theme11.xml" Type="http://schemas.openxmlformats.org/officeDocument/2006/relationships/theme"/><Relationship Id="rId2" Target="../slideLayouts/slideLayout116.xml" Type="http://schemas.openxmlformats.org/officeDocument/2006/relationships/slideLayout"/><Relationship Id="rId3" Target="../slideLayouts/slideLayout117.xml" Type="http://schemas.openxmlformats.org/officeDocument/2006/relationships/slideLayout"/><Relationship Id="rId4" Target="../slideLayouts/slideLayout118.xml" Type="http://schemas.openxmlformats.org/officeDocument/2006/relationships/slideLayout"/><Relationship Id="rId5" Target="../slideLayouts/slideLayout119.xml" Type="http://schemas.openxmlformats.org/officeDocument/2006/relationships/slideLayout"/><Relationship Id="rId6" Target="../slideLayouts/slideLayout120.xml" Type="http://schemas.openxmlformats.org/officeDocument/2006/relationships/slideLayout"/><Relationship Id="rId7" Target="../slideLayouts/slideLayout121.xml" Type="http://schemas.openxmlformats.org/officeDocument/2006/relationships/slideLayout"/><Relationship Id="rId8" Target="../slideLayouts/slideLayout122.xml" Type="http://schemas.openxmlformats.org/officeDocument/2006/relationships/slideLayout"/><Relationship Id="rId9" Target="../slideLayouts/slideLayout123.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6.xml" Type="http://schemas.openxmlformats.org/officeDocument/2006/relationships/slideLayout"/><Relationship Id="rId10" Target="../slideLayouts/slideLayout135.xml" Type="http://schemas.openxmlformats.org/officeDocument/2006/relationships/slideLayout"/><Relationship Id="rId11" Target="../slideLayouts/slideLayout136.xml" Type="http://schemas.openxmlformats.org/officeDocument/2006/relationships/slideLayout"/><Relationship Id="rId12" Target="../slideLayouts/slideLayout137.xml" Type="http://schemas.openxmlformats.org/officeDocument/2006/relationships/slideLayout"/><Relationship Id="rId13" Target="../theme/theme12.xml" Type="http://schemas.openxmlformats.org/officeDocument/2006/relationships/theme"/><Relationship Id="rId2" Target="../slideLayouts/slideLayout127.xml" Type="http://schemas.openxmlformats.org/officeDocument/2006/relationships/slideLayout"/><Relationship Id="rId3" Target="../slideLayouts/slideLayout128.xml" Type="http://schemas.openxmlformats.org/officeDocument/2006/relationships/slideLayout"/><Relationship Id="rId4" Target="../slideLayouts/slideLayout129.xml" Type="http://schemas.openxmlformats.org/officeDocument/2006/relationships/slideLayout"/><Relationship Id="rId5" Target="../slideLayouts/slideLayout130.xml" Type="http://schemas.openxmlformats.org/officeDocument/2006/relationships/slideLayout"/><Relationship Id="rId6" Target="../slideLayouts/slideLayout131.xml" Type="http://schemas.openxmlformats.org/officeDocument/2006/relationships/slideLayout"/><Relationship Id="rId7" Target="../slideLayouts/slideLayout132.xml" Type="http://schemas.openxmlformats.org/officeDocument/2006/relationships/slideLayout"/><Relationship Id="rId8" Target="../slideLayouts/slideLayout133.xml" Type="http://schemas.openxmlformats.org/officeDocument/2006/relationships/slideLayout"/><Relationship Id="rId9" Target="../slideLayouts/slideLayout134.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slideLayouts/slideLayout56.xml" Type="http://schemas.openxmlformats.org/officeDocument/2006/relationships/slideLayout"/><Relationship Id="rId13" Target="../theme/theme5.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8.xml" Type="http://schemas.openxmlformats.org/officeDocument/2006/relationships/slideLayout"/><Relationship Id="rId10" Target="../slideLayouts/slideLayout77.xml" Type="http://schemas.openxmlformats.org/officeDocument/2006/relationships/slideLayout"/><Relationship Id="rId11" Target="../slideLayouts/slideLayout78.xml" Type="http://schemas.openxmlformats.org/officeDocument/2006/relationships/slideLayout"/><Relationship Id="rId12" Target="../slideLayouts/slideLayout79.xml" Type="http://schemas.openxmlformats.org/officeDocument/2006/relationships/slideLayout"/><Relationship Id="rId13" Target="../theme/theme7.xml" Type="http://schemas.openxmlformats.org/officeDocument/2006/relationships/theme"/><Relationship Id="rId2" Target="../slideLayouts/slideLayout69.xml" Type="http://schemas.openxmlformats.org/officeDocument/2006/relationships/slideLayout"/><Relationship Id="rId3" Target="../slideLayouts/slideLayout70.xml" Type="http://schemas.openxmlformats.org/officeDocument/2006/relationships/slideLayout"/><Relationship Id="rId4" Target="../slideLayouts/slideLayout71.xml" Type="http://schemas.openxmlformats.org/officeDocument/2006/relationships/slideLayout"/><Relationship Id="rId5" Target="../slideLayouts/slideLayout72.xml" Type="http://schemas.openxmlformats.org/officeDocument/2006/relationships/slideLayout"/><Relationship Id="rId6" Target="../slideLayouts/slideLayout73.xml" Type="http://schemas.openxmlformats.org/officeDocument/2006/relationships/slideLayout"/><Relationship Id="rId7" Target="../slideLayouts/slideLayout74.xml" Type="http://schemas.openxmlformats.org/officeDocument/2006/relationships/slideLayout"/><Relationship Id="rId8" Target="../slideLayouts/slideLayout75.xml" Type="http://schemas.openxmlformats.org/officeDocument/2006/relationships/slideLayout"/><Relationship Id="rId9" Target="../slideLayouts/slideLayout76.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0.xml" Type="http://schemas.openxmlformats.org/officeDocument/2006/relationships/slideLayout"/><Relationship Id="rId10" Target="../slideLayouts/slideLayout89.xml" Type="http://schemas.openxmlformats.org/officeDocument/2006/relationships/slideLayout"/><Relationship Id="rId11" Target="../slideLayouts/slideLayout90.xml" Type="http://schemas.openxmlformats.org/officeDocument/2006/relationships/slideLayout"/><Relationship Id="rId12" Target="../slideLayouts/slideLayout91.xml" Type="http://schemas.openxmlformats.org/officeDocument/2006/relationships/slideLayout"/><Relationship Id="rId13" Target="../theme/theme8.xml" Type="http://schemas.openxmlformats.org/officeDocument/2006/relationships/theme"/><Relationship Id="rId2" Target="../slideLayouts/slideLayout81.xml" Type="http://schemas.openxmlformats.org/officeDocument/2006/relationships/slideLayout"/><Relationship Id="rId3" Target="../slideLayouts/slideLayout82.xml" Type="http://schemas.openxmlformats.org/officeDocument/2006/relationships/slideLayout"/><Relationship Id="rId4" Target="../slideLayouts/slideLayout83.xml" Type="http://schemas.openxmlformats.org/officeDocument/2006/relationships/slideLayout"/><Relationship Id="rId5" Target="../slideLayouts/slideLayout84.xml" Type="http://schemas.openxmlformats.org/officeDocument/2006/relationships/slideLayout"/><Relationship Id="rId6" Target="../slideLayouts/slideLayout85.xml" Type="http://schemas.openxmlformats.org/officeDocument/2006/relationships/slideLayout"/><Relationship Id="rId7" Target="../slideLayouts/slideLayout86.xml" Type="http://schemas.openxmlformats.org/officeDocument/2006/relationships/slideLayout"/><Relationship Id="rId8" Target="../slideLayouts/slideLayout87.xml" Type="http://schemas.openxmlformats.org/officeDocument/2006/relationships/slideLayout"/><Relationship Id="rId9" Target="../slideLayouts/slideLayout88.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2.xml" Type="http://schemas.openxmlformats.org/officeDocument/2006/relationships/slideLayout"/><Relationship Id="rId10" Target="../slideLayouts/slideLayout101.xml" Type="http://schemas.openxmlformats.org/officeDocument/2006/relationships/slideLayout"/><Relationship Id="rId11" Target="../slideLayouts/slideLayout102.xml" Type="http://schemas.openxmlformats.org/officeDocument/2006/relationships/slideLayout"/><Relationship Id="rId12" Target="../slideLayouts/slideLayout103.xml" Type="http://schemas.openxmlformats.org/officeDocument/2006/relationships/slideLayout"/><Relationship Id="rId13" Target="../theme/theme9.xml" Type="http://schemas.openxmlformats.org/officeDocument/2006/relationships/theme"/><Relationship Id="rId2" Target="../slideLayouts/slideLayout93.xml" Type="http://schemas.openxmlformats.org/officeDocument/2006/relationships/slideLayout"/><Relationship Id="rId3" Target="../slideLayouts/slideLayout94.xml" Type="http://schemas.openxmlformats.org/officeDocument/2006/relationships/slideLayout"/><Relationship Id="rId4" Target="../slideLayouts/slideLayout95.xml" Type="http://schemas.openxmlformats.org/officeDocument/2006/relationships/slideLayout"/><Relationship Id="rId5" Target="../slideLayouts/slideLayout96.xml" Type="http://schemas.openxmlformats.org/officeDocument/2006/relationships/slideLayout"/><Relationship Id="rId6" Target="../slideLayouts/slideLayout97.xml" Type="http://schemas.openxmlformats.org/officeDocument/2006/relationships/slideLayout"/><Relationship Id="rId7" Target="../slideLayouts/slideLayout98.xml" Type="http://schemas.openxmlformats.org/officeDocument/2006/relationships/slideLayout"/><Relationship Id="rId8" Target="../slideLayouts/slideLayout99.xml" Type="http://schemas.openxmlformats.org/officeDocument/2006/relationships/slideLayout"/><Relationship Id="rId9" Target="../slideLayouts/slideLayout10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6"/>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5" name="フッター プレースホルダー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700"/>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cs typeface="+mn-cs"/>
              </a:defRPr>
            </a:lvl1pPr>
          </a:lstStyle>
          <a:p>
            <a:pPr>
              <a:defRPr/>
            </a:pPr>
            <a:fld id="{10B3506D-4CE0-4930-A0EE-2D076222E568}"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4135011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sldNum="0" hdr="0" ftr="0" dt="0"/>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5.xml" Type="http://schemas.openxmlformats.org/officeDocument/2006/relationships/slideLayout"/><Relationship Id="rId10" Target="../media/image11.png" Type="http://schemas.openxmlformats.org/officeDocument/2006/relationships/image"/><Relationship Id="rId11" Target="../media/image12.jpeg" Type="http://schemas.openxmlformats.org/officeDocument/2006/relationships/image"/><Relationship Id="rId12" Target="../media/image13.jpeg" Type="http://schemas.openxmlformats.org/officeDocument/2006/relationships/image"/><Relationship Id="rId13" Target="../media/image14.png" Type="http://schemas.openxmlformats.org/officeDocument/2006/relationships/image"/><Relationship Id="rId2" Target="../notesSlides/notesSlide1.xml" Type="http://schemas.openxmlformats.org/officeDocument/2006/relationships/notesSlide"/><Relationship Id="rId3" Target="../media/image5.png" Type="http://schemas.openxmlformats.org/officeDocument/2006/relationships/image"/><Relationship Id="rId4" Target="http://funtoshare.env.go.jp/coolchoice/index.html" TargetMode="External" Type="http://schemas.openxmlformats.org/officeDocument/2006/relationships/hyperlink"/><Relationship Id="rId5" Target="../media/image6.png" Type="http://schemas.openxmlformats.org/officeDocument/2006/relationships/image"/><Relationship Id="rId6" Target="../media/image7.jpe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5.xml" Type="http://schemas.openxmlformats.org/officeDocument/2006/relationships/slideLayout"/><Relationship Id="rId10" Target="../media/image22.GIF" Type="http://schemas.openxmlformats.org/officeDocument/2006/relationships/image"/><Relationship Id="rId11" Target="../media/image23.png" Type="http://schemas.openxmlformats.org/officeDocument/2006/relationships/image"/><Relationship Id="rId12" Target="../media/image24.png" Type="http://schemas.openxmlformats.org/officeDocument/2006/relationships/image"/><Relationship Id="rId2" Target="../notesSlides/notesSlide2.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3.xml" Type="http://schemas.openxmlformats.org/officeDocument/2006/relationships/notesSlide"/><Relationship Id="rId3" Target="../media/image25.jpe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4.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 Id="rId8" Target="../media/image3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5.xml" Type="http://schemas.openxmlformats.org/officeDocument/2006/relationships/notesSlide"/><Relationship Id="rId3" Target="../media/image34.jpe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37.png" Type="http://schemas.openxmlformats.org/officeDocument/2006/relationships/image"/><Relationship Id="rId7" Target="../media/image3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426645" y="2724365"/>
            <a:ext cx="9826529" cy="4732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2159" b="1" u="sng" kern="0" dirty="0">
              <a:solidFill>
                <a:prstClr val="black"/>
              </a:solidFill>
              <a:latin typeface="Cambria"/>
              <a:ea typeface="メイリオ"/>
            </a:endParaRPr>
          </a:p>
        </p:txBody>
      </p:sp>
      <p:grpSp>
        <p:nvGrpSpPr>
          <p:cNvPr id="3075" name="グループ化 7"/>
          <p:cNvGrpSpPr>
            <a:grpSpLocks/>
          </p:cNvGrpSpPr>
          <p:nvPr/>
        </p:nvGrpSpPr>
        <p:grpSpPr bwMode="auto">
          <a:xfrm>
            <a:off x="407798" y="109667"/>
            <a:ext cx="9826530" cy="7347194"/>
            <a:chOff x="-3921" y="28575"/>
            <a:chExt cx="9120494" cy="6807200"/>
          </a:xfrm>
        </p:grpSpPr>
        <p:sp>
          <p:nvSpPr>
            <p:cNvPr id="52" name="テキスト ボックス 51"/>
            <p:cNvSpPr txBox="1"/>
            <p:nvPr/>
          </p:nvSpPr>
          <p:spPr>
            <a:xfrm>
              <a:off x="-3921" y="504825"/>
              <a:ext cx="831739" cy="223966"/>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a:defRPr/>
              </a:pPr>
              <a:r>
                <a:rPr kumimoji="0" lang="ja-JP" altLang="en-US" sz="971" kern="0" dirty="0">
                  <a:solidFill>
                    <a:sysClr val="windowText" lastClr="000000"/>
                  </a:solidFill>
                  <a:latin typeface="Cambria"/>
                  <a:ea typeface="メイリオ"/>
                </a:rPr>
                <a:t>背景・目的</a:t>
              </a:r>
            </a:p>
          </p:txBody>
        </p:sp>
        <p:pic>
          <p:nvPicPr>
            <p:cNvPr id="3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8" y="42402"/>
              <a:ext cx="696912" cy="461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3"/>
            <p:cNvSpPr/>
            <p:nvPr/>
          </p:nvSpPr>
          <p:spPr>
            <a:xfrm>
              <a:off x="745121" y="28575"/>
              <a:ext cx="8371452" cy="468313"/>
            </a:xfrm>
            <a:prstGeom prst="rect">
              <a:avLst/>
            </a:prstGeom>
            <a:ln>
              <a:solidFill>
                <a:schemeClr val="accent6"/>
              </a:solidFill>
            </a:ln>
          </p:spPr>
          <p:style>
            <a:lnRef idx="1">
              <a:schemeClr val="accent6"/>
            </a:lnRef>
            <a:fillRef idx="3">
              <a:schemeClr val="accent6"/>
            </a:fillRef>
            <a:effectRef idx="2">
              <a:schemeClr val="accent6"/>
            </a:effectRef>
            <a:fontRef idx="minor">
              <a:schemeClr val="lt1"/>
            </a:fontRef>
          </p:style>
          <p:txBody>
            <a:bodyPr anchor="ctr"/>
            <a:lstStyle/>
            <a:p>
              <a:pPr defTabSz="986912">
                <a:defRPr/>
              </a:pPr>
              <a:r>
                <a:rPr kumimoji="0" lang="ja-JP" altLang="en-US" sz="1619" b="1" kern="0" dirty="0">
                  <a:solidFill>
                    <a:prstClr val="white"/>
                  </a:solidFill>
                  <a:latin typeface="Cambria"/>
                  <a:ea typeface="メイリオ"/>
                </a:rPr>
                <a:t>地球温暖化対策の推進・国民運動</a:t>
              </a:r>
              <a:endParaRPr kumimoji="0" lang="en-US" altLang="ja-JP" sz="1619" b="1" kern="0" dirty="0">
                <a:solidFill>
                  <a:prstClr val="white"/>
                </a:solidFill>
                <a:latin typeface="Cambria"/>
                <a:ea typeface="メイリオ"/>
              </a:endParaRPr>
            </a:p>
            <a:p>
              <a:pPr defTabSz="986912">
                <a:defRPr/>
              </a:pPr>
              <a:r>
                <a:rPr kumimoji="0" lang="ja-JP" altLang="en-US" sz="1619" b="1" kern="0" dirty="0">
                  <a:solidFill>
                    <a:prstClr val="white"/>
                  </a:solidFill>
                  <a:latin typeface="Cambria"/>
                  <a:ea typeface="メイリオ"/>
                </a:rPr>
                <a:t>「</a:t>
              </a:r>
              <a:r>
                <a:rPr kumimoji="0" lang="en-US" altLang="ja-JP" sz="1619" b="1" kern="0" dirty="0">
                  <a:solidFill>
                    <a:prstClr val="white"/>
                  </a:solidFill>
                  <a:latin typeface="Cambria"/>
                  <a:ea typeface="メイリオ"/>
                </a:rPr>
                <a:t>COOL CHOICE</a:t>
              </a:r>
              <a:r>
                <a:rPr kumimoji="0" lang="ja-JP" altLang="en-US" sz="1619" b="1" kern="0" dirty="0">
                  <a:solidFill>
                    <a:prstClr val="white"/>
                  </a:solidFill>
                  <a:latin typeface="Cambria"/>
                  <a:ea typeface="メイリオ"/>
                </a:rPr>
                <a:t>」推進・普及啓発事業</a:t>
              </a:r>
              <a:endParaRPr kumimoji="0" lang="en-US" altLang="ja-JP" sz="1619" b="1" kern="0" dirty="0">
                <a:solidFill>
                  <a:prstClr val="white"/>
                </a:solidFill>
                <a:latin typeface="Cambria"/>
                <a:ea typeface="メイリオ"/>
              </a:endParaRPr>
            </a:p>
          </p:txBody>
        </p:sp>
        <p:sp>
          <p:nvSpPr>
            <p:cNvPr id="58" name="テキスト ボックス 57"/>
            <p:cNvSpPr txBox="1"/>
            <p:nvPr/>
          </p:nvSpPr>
          <p:spPr>
            <a:xfrm>
              <a:off x="4641408" y="53975"/>
              <a:ext cx="2030840" cy="42405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a:defRPr/>
              </a:pPr>
              <a:r>
                <a:rPr kumimoji="0" lang="en-US" altLang="ja-JP" sz="1187" kern="0" dirty="0">
                  <a:solidFill>
                    <a:prstClr val="white"/>
                  </a:solidFill>
                  <a:latin typeface="Cambria"/>
                  <a:ea typeface="メイリオ"/>
                </a:rPr>
                <a:t>2019</a:t>
              </a:r>
              <a:r>
                <a:rPr kumimoji="0" lang="ja-JP" altLang="en-US" sz="1187" kern="0" dirty="0">
                  <a:solidFill>
                    <a:prstClr val="white"/>
                  </a:solidFill>
                  <a:latin typeface="Cambria"/>
                  <a:ea typeface="メイリオ"/>
                </a:rPr>
                <a:t>年度予算（案）</a:t>
              </a:r>
            </a:p>
            <a:p>
              <a:pPr defTabSz="986912">
                <a:defRPr/>
              </a:pPr>
              <a:r>
                <a:rPr kumimoji="0" lang="en-US" altLang="ja-JP" sz="1187" kern="0" dirty="0">
                  <a:solidFill>
                    <a:prstClr val="white"/>
                  </a:solidFill>
                  <a:latin typeface="Cambria"/>
                  <a:ea typeface="メイリオ"/>
                </a:rPr>
                <a:t>1,000</a:t>
              </a:r>
              <a:r>
                <a:rPr kumimoji="0" lang="ja-JP" altLang="en-US" sz="1187" kern="0" dirty="0">
                  <a:solidFill>
                    <a:prstClr val="white"/>
                  </a:solidFill>
                  <a:latin typeface="Cambria"/>
                  <a:ea typeface="メイリオ"/>
                </a:rPr>
                <a:t>百万円（</a:t>
              </a:r>
              <a:r>
                <a:rPr kumimoji="0" lang="en-US" altLang="ja-JP" sz="1187" kern="0" dirty="0">
                  <a:solidFill>
                    <a:prstClr val="white"/>
                  </a:solidFill>
                  <a:latin typeface="Cambria"/>
                  <a:ea typeface="メイリオ"/>
                </a:rPr>
                <a:t> 1,500</a:t>
              </a:r>
              <a:r>
                <a:rPr kumimoji="0" lang="ja-JP" altLang="en-US" sz="1187" kern="0" dirty="0">
                  <a:solidFill>
                    <a:prstClr val="white"/>
                  </a:solidFill>
                  <a:latin typeface="Cambria"/>
                  <a:ea typeface="メイリオ"/>
                </a:rPr>
                <a:t>百万円）</a:t>
              </a:r>
            </a:p>
          </p:txBody>
        </p:sp>
        <p:sp>
          <p:nvSpPr>
            <p:cNvPr id="3" name="正方形/長方形 2"/>
            <p:cNvSpPr/>
            <p:nvPr/>
          </p:nvSpPr>
          <p:spPr>
            <a:xfrm>
              <a:off x="-740" y="519113"/>
              <a:ext cx="4395648" cy="631666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grpSp>
      <p:sp>
        <p:nvSpPr>
          <p:cNvPr id="3076" name="テキスト ボックス 91"/>
          <p:cNvSpPr txBox="1">
            <a:spLocks noChangeArrowheads="1"/>
          </p:cNvSpPr>
          <p:nvPr/>
        </p:nvSpPr>
        <p:spPr bwMode="auto">
          <a:xfrm>
            <a:off x="346115" y="867005"/>
            <a:ext cx="4775334" cy="233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dist" defTabSz="986912">
              <a:spcBef>
                <a:spcPct val="0"/>
              </a:spcBef>
              <a:buNone/>
            </a:pPr>
            <a:r>
              <a:rPr lang="ja-JP" altLang="en-US" sz="971" kern="0" dirty="0">
                <a:solidFill>
                  <a:prstClr val="black"/>
                </a:solidFill>
                <a:latin typeface="メイリオ" panose="020B0604030504040204" pitchFamily="50" charset="-128"/>
              </a:rPr>
              <a:t>・</a:t>
            </a:r>
            <a:r>
              <a:rPr lang="en-US" altLang="ja-JP" sz="971" kern="0" dirty="0">
                <a:solidFill>
                  <a:prstClr val="black"/>
                </a:solidFill>
                <a:latin typeface="メイリオ" panose="020B0604030504040204" pitchFamily="50" charset="-128"/>
              </a:rPr>
              <a:t>2030</a:t>
            </a:r>
            <a:r>
              <a:rPr lang="ja-JP" altLang="en-US" sz="971" kern="0" dirty="0">
                <a:solidFill>
                  <a:prstClr val="black"/>
                </a:solidFill>
                <a:latin typeface="メイリオ" panose="020B0604030504040204" pitchFamily="50" charset="-128"/>
              </a:rPr>
              <a:t>年度に</a:t>
            </a:r>
            <a:r>
              <a:rPr lang="en-US" altLang="ja-JP" sz="971" kern="0" dirty="0">
                <a:solidFill>
                  <a:prstClr val="black"/>
                </a:solidFill>
                <a:latin typeface="メイリオ" panose="020B0604030504040204" pitchFamily="50" charset="-128"/>
              </a:rPr>
              <a:t>2013</a:t>
            </a:r>
            <a:r>
              <a:rPr lang="ja-JP" altLang="en-US" sz="971" kern="0" dirty="0">
                <a:solidFill>
                  <a:prstClr val="black"/>
                </a:solidFill>
                <a:latin typeface="メイリオ" panose="020B0604030504040204" pitchFamily="50" charset="-128"/>
              </a:rPr>
              <a:t>年度比</a:t>
            </a:r>
            <a:r>
              <a:rPr lang="en-US" altLang="ja-JP" sz="971" kern="0" dirty="0">
                <a:solidFill>
                  <a:prstClr val="black"/>
                </a:solidFill>
                <a:latin typeface="メイリオ" panose="020B0604030504040204" pitchFamily="50" charset="-128"/>
              </a:rPr>
              <a:t>26%</a:t>
            </a:r>
            <a:r>
              <a:rPr lang="ja-JP" altLang="en-US" sz="971" kern="0" dirty="0">
                <a:solidFill>
                  <a:prstClr val="black"/>
                </a:solidFill>
                <a:latin typeface="メイリオ" panose="020B0604030504040204" pitchFamily="50" charset="-128"/>
              </a:rPr>
              <a:t>の</a:t>
            </a:r>
            <a:r>
              <a:rPr lang="en-US" altLang="ja-JP" sz="971" kern="0" dirty="0">
                <a:solidFill>
                  <a:prstClr val="black"/>
                </a:solidFill>
                <a:latin typeface="メイリオ" panose="020B0604030504040204" pitchFamily="50" charset="-128"/>
              </a:rPr>
              <a:t>CO2</a:t>
            </a:r>
            <a:r>
              <a:rPr lang="ja-JP" altLang="ja-JP" sz="971" kern="0" dirty="0">
                <a:solidFill>
                  <a:prstClr val="black"/>
                </a:solidFill>
                <a:latin typeface="メイリオ" panose="020B0604030504040204" pitchFamily="50" charset="-128"/>
              </a:rPr>
              <a:t>削減</a:t>
            </a:r>
            <a:r>
              <a:rPr lang="ja-JP" altLang="en-US" sz="971" kern="0" dirty="0">
                <a:solidFill>
                  <a:prstClr val="black"/>
                </a:solidFill>
                <a:latin typeface="メイリオ" panose="020B0604030504040204" pitchFamily="50" charset="-128"/>
              </a:rPr>
              <a:t>の</a:t>
            </a:r>
            <a:r>
              <a:rPr lang="ja-JP" altLang="ja-JP" sz="971" kern="0" dirty="0">
                <a:solidFill>
                  <a:prstClr val="black"/>
                </a:solidFill>
                <a:latin typeface="メイリオ" panose="020B0604030504040204" pitchFamily="50" charset="-128"/>
              </a:rPr>
              <a:t>目標</a:t>
            </a:r>
            <a:r>
              <a:rPr lang="ja-JP" altLang="en-US" sz="971" kern="0" dirty="0">
                <a:solidFill>
                  <a:prstClr val="black"/>
                </a:solidFill>
                <a:latin typeface="メイリオ" panose="020B0604030504040204" pitchFamily="50" charset="-128"/>
              </a:rPr>
              <a:t>を</a:t>
            </a:r>
            <a:r>
              <a:rPr lang="ja-JP" altLang="ja-JP" sz="971" kern="0" dirty="0">
                <a:solidFill>
                  <a:prstClr val="black"/>
                </a:solidFill>
                <a:latin typeface="メイリオ" panose="020B0604030504040204" pitchFamily="50" charset="-128"/>
              </a:rPr>
              <a:t>達成</a:t>
            </a:r>
            <a:r>
              <a:rPr lang="ja-JP" altLang="en-US" sz="971" kern="0" dirty="0">
                <a:solidFill>
                  <a:prstClr val="black"/>
                </a:solidFill>
                <a:latin typeface="メイリオ" panose="020B0604030504040204" pitchFamily="50" charset="-128"/>
              </a:rPr>
              <a:t>するため</a:t>
            </a:r>
            <a:r>
              <a:rPr lang="ja-JP" altLang="ja-JP" sz="971" kern="0" dirty="0">
                <a:solidFill>
                  <a:prstClr val="black"/>
                </a:solidFill>
                <a:latin typeface="メイリオ" panose="020B0604030504040204" pitchFamily="50" charset="-128"/>
              </a:rPr>
              <a:t>には、家庭・業</a:t>
            </a:r>
            <a:endParaRPr lang="en-US" altLang="ja-JP" sz="971" kern="0" dirty="0">
              <a:solidFill>
                <a:prstClr val="black"/>
              </a:solidFill>
              <a:latin typeface="メイリオ" panose="020B0604030504040204" pitchFamily="50" charset="-128"/>
            </a:endParaRPr>
          </a:p>
          <a:p>
            <a:pPr algn="dist" defTabSz="986912">
              <a:spcBef>
                <a:spcPct val="0"/>
              </a:spcBef>
              <a:buNone/>
            </a:pPr>
            <a:r>
              <a:rPr lang="ja-JP" altLang="en-US" sz="971" kern="0" dirty="0">
                <a:solidFill>
                  <a:prstClr val="black"/>
                </a:solidFill>
                <a:latin typeface="メイリオ" panose="020B0604030504040204" pitchFamily="50" charset="-128"/>
              </a:rPr>
              <a:t>　</a:t>
            </a:r>
            <a:r>
              <a:rPr lang="ja-JP" altLang="ja-JP" sz="971" kern="0" dirty="0">
                <a:solidFill>
                  <a:prstClr val="black"/>
                </a:solidFill>
                <a:latin typeface="メイリオ" panose="020B0604030504040204" pitchFamily="50" charset="-128"/>
              </a:rPr>
              <a:t>務部門においては約</a:t>
            </a:r>
            <a:r>
              <a:rPr lang="en-US" altLang="ja-JP" sz="971" kern="0" dirty="0">
                <a:solidFill>
                  <a:prstClr val="black"/>
                </a:solidFill>
                <a:latin typeface="メイリオ" panose="020B0604030504040204" pitchFamily="50" charset="-128"/>
              </a:rPr>
              <a:t>4</a:t>
            </a:r>
            <a:r>
              <a:rPr lang="ja-JP" altLang="ja-JP" sz="971" kern="0" dirty="0">
                <a:solidFill>
                  <a:prstClr val="black"/>
                </a:solidFill>
                <a:latin typeface="メイリオ" panose="020B0604030504040204" pitchFamily="50" charset="-128"/>
              </a:rPr>
              <a:t>割という大幅な排出削減が必要</a:t>
            </a:r>
            <a:r>
              <a:rPr lang="ja-JP" altLang="en-US" sz="971" kern="0" dirty="0">
                <a:solidFill>
                  <a:prstClr val="black"/>
                </a:solidFill>
                <a:latin typeface="メイリオ" panose="020B0604030504040204" pitchFamily="50" charset="-128"/>
              </a:rPr>
              <a:t>であり、平成</a:t>
            </a:r>
            <a:r>
              <a:rPr lang="en-US" altLang="ja-JP" sz="971" kern="0" dirty="0">
                <a:solidFill>
                  <a:prstClr val="black"/>
                </a:solidFill>
                <a:latin typeface="メイリオ" panose="020B0604030504040204" pitchFamily="50" charset="-128"/>
              </a:rPr>
              <a:t>28</a:t>
            </a:r>
            <a:r>
              <a:rPr lang="ja-JP" altLang="en-US" sz="971" kern="0" dirty="0">
                <a:solidFill>
                  <a:prstClr val="black"/>
                </a:solidFill>
                <a:latin typeface="メイリオ" panose="020B0604030504040204" pitchFamily="50" charset="-128"/>
              </a:rPr>
              <a:t>年</a:t>
            </a:r>
            <a:r>
              <a:rPr lang="en-US" altLang="ja-JP" sz="971" kern="0" dirty="0">
                <a:solidFill>
                  <a:prstClr val="black"/>
                </a:solidFill>
                <a:latin typeface="メイリオ" panose="020B0604030504040204" pitchFamily="50" charset="-128"/>
              </a:rPr>
              <a:t>5</a:t>
            </a:r>
            <a:r>
              <a:rPr lang="ja-JP" altLang="en-US" sz="971" kern="0" dirty="0">
                <a:solidFill>
                  <a:prstClr val="black"/>
                </a:solidFill>
                <a:latin typeface="メイリオ" panose="020B0604030504040204" pitchFamily="50" charset="-128"/>
              </a:rPr>
              <a:t>月には、</a:t>
            </a:r>
            <a:endParaRPr lang="en-US" altLang="ja-JP" sz="971" kern="0" dirty="0">
              <a:solidFill>
                <a:prstClr val="black"/>
              </a:solidFill>
              <a:latin typeface="メイリオ" panose="020B0604030504040204" pitchFamily="50" charset="-128"/>
            </a:endParaRPr>
          </a:p>
          <a:p>
            <a:pPr algn="dist" defTabSz="986912">
              <a:spcBef>
                <a:spcPct val="0"/>
              </a:spcBef>
              <a:buNone/>
            </a:pPr>
            <a:r>
              <a:rPr lang="ja-JP" altLang="en-US" sz="971" kern="0" dirty="0">
                <a:solidFill>
                  <a:prstClr val="black"/>
                </a:solidFill>
                <a:latin typeface="メイリオ" panose="020B0604030504040204" pitchFamily="50" charset="-128"/>
              </a:rPr>
              <a:t>　</a:t>
            </a:r>
            <a:r>
              <a:rPr lang="ja-JP" altLang="ja-JP" sz="971" kern="0" dirty="0">
                <a:solidFill>
                  <a:prstClr val="black"/>
                </a:solidFill>
                <a:latin typeface="メイリオ" panose="020B0604030504040204" pitchFamily="50" charset="-128"/>
              </a:rPr>
              <a:t>国民一人一人の自発的な行動を</a:t>
            </a:r>
            <a:r>
              <a:rPr lang="ja-JP" altLang="en-US" sz="971" kern="0" dirty="0">
                <a:solidFill>
                  <a:prstClr val="black"/>
                </a:solidFill>
                <a:latin typeface="メイリオ" panose="020B0604030504040204" pitchFamily="50" charset="-128"/>
              </a:rPr>
              <a:t>促進するため、</a:t>
            </a:r>
            <a:r>
              <a:rPr lang="ja-JP" altLang="ja-JP" sz="971" kern="0" dirty="0">
                <a:solidFill>
                  <a:prstClr val="black"/>
                </a:solidFill>
                <a:latin typeface="メイリオ" panose="020B0604030504040204" pitchFamily="50" charset="-128"/>
              </a:rPr>
              <a:t>普及啓発を強化するという国の方</a:t>
            </a:r>
            <a:endParaRPr lang="en-US" altLang="ja-JP" sz="971" kern="0" dirty="0">
              <a:solidFill>
                <a:prstClr val="black"/>
              </a:solidFill>
              <a:latin typeface="メイリオ" panose="020B0604030504040204" pitchFamily="50" charset="-128"/>
            </a:endParaRPr>
          </a:p>
          <a:p>
            <a:pPr defTabSz="986912">
              <a:spcBef>
                <a:spcPct val="0"/>
              </a:spcBef>
              <a:buNone/>
            </a:pPr>
            <a:r>
              <a:rPr lang="ja-JP" altLang="en-US" sz="971" kern="0" dirty="0">
                <a:solidFill>
                  <a:prstClr val="black"/>
                </a:solidFill>
                <a:latin typeface="メイリオ" panose="020B0604030504040204" pitchFamily="50" charset="-128"/>
              </a:rPr>
              <a:t>　</a:t>
            </a:r>
            <a:r>
              <a:rPr lang="ja-JP" altLang="ja-JP" sz="971" kern="0" dirty="0">
                <a:solidFill>
                  <a:prstClr val="black"/>
                </a:solidFill>
                <a:latin typeface="メイリオ" panose="020B0604030504040204" pitchFamily="50" charset="-128"/>
              </a:rPr>
              <a:t>針を明示し</a:t>
            </a:r>
            <a:r>
              <a:rPr lang="ja-JP" altLang="en-US" sz="971" kern="0" dirty="0">
                <a:solidFill>
                  <a:prstClr val="black"/>
                </a:solidFill>
                <a:latin typeface="メイリオ" panose="020B0604030504040204" pitchFamily="50" charset="-128"/>
              </a:rPr>
              <a:t>た改正</a:t>
            </a:r>
            <a:r>
              <a:rPr lang="ja-JP" altLang="ja-JP" sz="971" kern="0" dirty="0">
                <a:solidFill>
                  <a:prstClr val="black"/>
                </a:solidFill>
                <a:latin typeface="メイリオ" panose="020B0604030504040204" pitchFamily="50" charset="-128"/>
              </a:rPr>
              <a:t>温対法</a:t>
            </a:r>
            <a:r>
              <a:rPr lang="ja-JP" altLang="en-US" sz="971" kern="0" dirty="0">
                <a:solidFill>
                  <a:prstClr val="black"/>
                </a:solidFill>
                <a:latin typeface="メイリオ" panose="020B0604030504040204" pitchFamily="50" charset="-128"/>
              </a:rPr>
              <a:t>案が成立、地球温暖化対策計画の閣議決定。</a:t>
            </a:r>
            <a:endParaRPr lang="en-US" altLang="ja-JP" sz="971" kern="0" dirty="0">
              <a:solidFill>
                <a:prstClr val="black"/>
              </a:solidFill>
              <a:latin typeface="メイリオ" panose="020B0604030504040204" pitchFamily="50" charset="-128"/>
            </a:endParaRPr>
          </a:p>
          <a:p>
            <a:pPr algn="dist" defTabSz="986912">
              <a:spcBef>
                <a:spcPct val="0"/>
              </a:spcBef>
              <a:buNone/>
            </a:pPr>
            <a:r>
              <a:rPr lang="ja-JP" altLang="en-US" sz="971" kern="0" dirty="0">
                <a:solidFill>
                  <a:prstClr val="black"/>
                </a:solidFill>
                <a:latin typeface="メイリオ" panose="020B0604030504040204" pitchFamily="50" charset="-128"/>
              </a:rPr>
              <a:t>・同年</a:t>
            </a:r>
            <a:r>
              <a:rPr lang="en-US" altLang="ja-JP" sz="971" kern="0" dirty="0">
                <a:solidFill>
                  <a:prstClr val="black"/>
                </a:solidFill>
                <a:latin typeface="メイリオ" panose="020B0604030504040204" pitchFamily="50" charset="-128"/>
              </a:rPr>
              <a:t>5</a:t>
            </a:r>
            <a:r>
              <a:rPr lang="ja-JP" altLang="en-US" sz="971" kern="0" dirty="0">
                <a:solidFill>
                  <a:prstClr val="black"/>
                </a:solidFill>
                <a:latin typeface="メイリオ" panose="020B0604030504040204" pitchFamily="50" charset="-128"/>
              </a:rPr>
              <a:t>月</a:t>
            </a:r>
            <a:r>
              <a:rPr lang="en-US" altLang="ja-JP" sz="971" kern="0" dirty="0">
                <a:solidFill>
                  <a:prstClr val="black"/>
                </a:solidFill>
                <a:latin typeface="メイリオ" panose="020B0604030504040204" pitchFamily="50" charset="-128"/>
              </a:rPr>
              <a:t>31</a:t>
            </a:r>
            <a:r>
              <a:rPr lang="ja-JP" altLang="en-US" sz="971" kern="0" dirty="0">
                <a:solidFill>
                  <a:prstClr val="black"/>
                </a:solidFill>
                <a:latin typeface="メイリオ" panose="020B0604030504040204" pitchFamily="50" charset="-128"/>
              </a:rPr>
              <a:t>日、低炭素型の製品・サービス等の地球温暖化対策のための賢い選択</a:t>
            </a:r>
            <a:endParaRPr lang="en-US" altLang="ja-JP" sz="971" kern="0" dirty="0">
              <a:solidFill>
                <a:prstClr val="black"/>
              </a:solidFill>
              <a:latin typeface="メイリオ" panose="020B0604030504040204" pitchFamily="50" charset="-128"/>
            </a:endParaRPr>
          </a:p>
          <a:p>
            <a:pPr algn="dist" defTabSz="986912">
              <a:spcBef>
                <a:spcPct val="0"/>
              </a:spcBef>
              <a:buNone/>
            </a:pPr>
            <a:r>
              <a:rPr lang="ja-JP" altLang="en-US" sz="971" kern="0" dirty="0">
                <a:solidFill>
                  <a:prstClr val="black"/>
                </a:solidFill>
                <a:latin typeface="メイリオ" panose="020B0604030504040204" pitchFamily="50" charset="-128"/>
              </a:rPr>
              <a:t>　を促す「</a:t>
            </a:r>
            <a:r>
              <a:rPr lang="en-US" altLang="ja-JP" sz="971" kern="0" dirty="0">
                <a:solidFill>
                  <a:prstClr val="black"/>
                </a:solidFill>
                <a:latin typeface="メイリオ" panose="020B0604030504040204" pitchFamily="50" charset="-128"/>
              </a:rPr>
              <a:t>COOL</a:t>
            </a:r>
            <a:r>
              <a:rPr lang="ja-JP" altLang="en-US" sz="971" kern="0" dirty="0">
                <a:solidFill>
                  <a:prstClr val="black"/>
                </a:solidFill>
                <a:latin typeface="メイリオ" panose="020B0604030504040204" pitchFamily="50" charset="-128"/>
              </a:rPr>
              <a:t> </a:t>
            </a:r>
            <a:r>
              <a:rPr lang="en-US" altLang="ja-JP" sz="971" kern="0" dirty="0">
                <a:solidFill>
                  <a:prstClr val="black"/>
                </a:solidFill>
                <a:latin typeface="メイリオ" panose="020B0604030504040204" pitchFamily="50" charset="-128"/>
              </a:rPr>
              <a:t>CHOICE</a:t>
            </a:r>
            <a:r>
              <a:rPr lang="ja-JP" altLang="en-US" sz="971" kern="0" dirty="0">
                <a:solidFill>
                  <a:prstClr val="black"/>
                </a:solidFill>
                <a:latin typeface="メイリオ" panose="020B0604030504040204" pitchFamily="50" charset="-128"/>
              </a:rPr>
              <a:t>」をより効果的に展開するため、環境大臣がチーム長と</a:t>
            </a:r>
            <a:endParaRPr lang="en-US" altLang="ja-JP" sz="971" kern="0" dirty="0">
              <a:solidFill>
                <a:prstClr val="black"/>
              </a:solidFill>
              <a:latin typeface="メイリオ" panose="020B0604030504040204" pitchFamily="50" charset="-128"/>
            </a:endParaRPr>
          </a:p>
          <a:p>
            <a:pPr algn="dist" defTabSz="986912">
              <a:spcBef>
                <a:spcPct val="0"/>
              </a:spcBef>
              <a:buNone/>
            </a:pPr>
            <a:r>
              <a:rPr lang="ja-JP" altLang="en-US" sz="971" kern="0" dirty="0">
                <a:solidFill>
                  <a:prstClr val="black"/>
                </a:solidFill>
                <a:latin typeface="メイリオ" panose="020B0604030504040204" pitchFamily="50" charset="-128"/>
              </a:rPr>
              <a:t>　なり、経済界、地方公共団体、消費者団体、メディア、</a:t>
            </a:r>
            <a:r>
              <a:rPr lang="en-US" altLang="ja-JP" sz="971" kern="0" dirty="0">
                <a:solidFill>
                  <a:prstClr val="black"/>
                </a:solidFill>
                <a:latin typeface="メイリオ" panose="020B0604030504040204" pitchFamily="50" charset="-128"/>
              </a:rPr>
              <a:t>NPO</a:t>
            </a:r>
            <a:r>
              <a:rPr lang="ja-JP" altLang="en-US" sz="971" kern="0" dirty="0" err="1">
                <a:solidFill>
                  <a:prstClr val="black"/>
                </a:solidFill>
                <a:latin typeface="メイリオ" panose="020B0604030504040204" pitchFamily="50" charset="-128"/>
              </a:rPr>
              <a:t>、</a:t>
            </a:r>
            <a:r>
              <a:rPr lang="ja-JP" altLang="en-US" sz="971" kern="0" dirty="0">
                <a:solidFill>
                  <a:prstClr val="black"/>
                </a:solidFill>
                <a:latin typeface="メイリオ" panose="020B0604030504040204" pitchFamily="50" charset="-128"/>
              </a:rPr>
              <a:t>関係省庁等を</a:t>
            </a:r>
            <a:r>
              <a:rPr lang="ja-JP" altLang="en-US" sz="971" kern="0" dirty="0" smtClean="0">
                <a:solidFill>
                  <a:prstClr val="black"/>
                </a:solidFill>
                <a:latin typeface="メイリオ" panose="020B0604030504040204" pitchFamily="50" charset="-128"/>
              </a:rPr>
              <a:t>メ　　　　</a:t>
            </a:r>
            <a:endParaRPr lang="en-US" altLang="ja-JP" sz="971" kern="0" dirty="0" smtClean="0">
              <a:solidFill>
                <a:prstClr val="black"/>
              </a:solidFill>
              <a:latin typeface="メイリオ" panose="020B0604030504040204" pitchFamily="50" charset="-128"/>
            </a:endParaRPr>
          </a:p>
          <a:p>
            <a:pPr algn="dist" defTabSz="986912">
              <a:spcBef>
                <a:spcPct val="0"/>
              </a:spcBef>
              <a:buNone/>
            </a:pPr>
            <a:r>
              <a:rPr lang="ja-JP" altLang="en-US" sz="971" kern="0" dirty="0">
                <a:solidFill>
                  <a:prstClr val="black"/>
                </a:solidFill>
                <a:latin typeface="メイリオ" panose="020B0604030504040204" pitchFamily="50" charset="-128"/>
              </a:rPr>
              <a:t>　</a:t>
            </a:r>
            <a:r>
              <a:rPr lang="ja-JP" altLang="en-US" sz="971" kern="0" dirty="0" smtClean="0">
                <a:solidFill>
                  <a:prstClr val="black"/>
                </a:solidFill>
                <a:latin typeface="メイリオ" panose="020B0604030504040204" pitchFamily="50" charset="-128"/>
              </a:rPr>
              <a:t>ンバー</a:t>
            </a:r>
            <a:r>
              <a:rPr lang="ja-JP" altLang="en-US" sz="971" kern="0" dirty="0">
                <a:solidFill>
                  <a:prstClr val="black"/>
                </a:solidFill>
                <a:latin typeface="メイリオ" panose="020B0604030504040204" pitchFamily="50" charset="-128"/>
              </a:rPr>
              <a:t>とした「</a:t>
            </a:r>
            <a:r>
              <a:rPr lang="en-US" altLang="ja-JP" sz="971" kern="0" dirty="0">
                <a:solidFill>
                  <a:prstClr val="black"/>
                </a:solidFill>
                <a:latin typeface="メイリオ" panose="020B0604030504040204" pitchFamily="50" charset="-128"/>
              </a:rPr>
              <a:t>COOL</a:t>
            </a:r>
            <a:r>
              <a:rPr lang="ja-JP" altLang="en-US" sz="971" kern="0" dirty="0">
                <a:solidFill>
                  <a:prstClr val="black"/>
                </a:solidFill>
                <a:latin typeface="メイリオ" panose="020B0604030504040204" pitchFamily="50" charset="-128"/>
              </a:rPr>
              <a:t> </a:t>
            </a:r>
            <a:r>
              <a:rPr lang="en-US" altLang="ja-JP" sz="971" kern="0" dirty="0">
                <a:solidFill>
                  <a:prstClr val="black"/>
                </a:solidFill>
                <a:latin typeface="メイリオ" panose="020B0604030504040204" pitchFamily="50" charset="-128"/>
              </a:rPr>
              <a:t>CHOICE</a:t>
            </a:r>
            <a:r>
              <a:rPr lang="ja-JP" altLang="en-US" sz="971" kern="0" dirty="0">
                <a:solidFill>
                  <a:prstClr val="black"/>
                </a:solidFill>
                <a:latin typeface="メイリオ" panose="020B0604030504040204" pitchFamily="50" charset="-128"/>
              </a:rPr>
              <a:t>」推進チームを設置し、その下に分野別の作業グ</a:t>
            </a:r>
            <a:endParaRPr lang="en-US" altLang="ja-JP" sz="971" kern="0" dirty="0">
              <a:solidFill>
                <a:prstClr val="black"/>
              </a:solidFill>
              <a:latin typeface="メイリオ" panose="020B0604030504040204" pitchFamily="50" charset="-128"/>
            </a:endParaRPr>
          </a:p>
          <a:p>
            <a:pPr defTabSz="986912">
              <a:spcBef>
                <a:spcPct val="0"/>
              </a:spcBef>
              <a:buNone/>
            </a:pPr>
            <a:r>
              <a:rPr lang="ja-JP" altLang="en-US" sz="971" kern="0" dirty="0">
                <a:solidFill>
                  <a:prstClr val="black"/>
                </a:solidFill>
                <a:latin typeface="メイリオ" panose="020B0604030504040204" pitchFamily="50" charset="-128"/>
              </a:rPr>
              <a:t>　ループを設置し活動を実施。</a:t>
            </a:r>
            <a:endParaRPr lang="en-US" altLang="ja-JP" sz="971" kern="0" dirty="0">
              <a:solidFill>
                <a:prstClr val="black"/>
              </a:solidFill>
              <a:latin typeface="メイリオ" panose="020B0604030504040204" pitchFamily="50" charset="-128"/>
            </a:endParaRPr>
          </a:p>
          <a:p>
            <a:pPr algn="dist" defTabSz="986912">
              <a:spcBef>
                <a:spcPct val="0"/>
              </a:spcBef>
              <a:buNone/>
            </a:pPr>
            <a:r>
              <a:rPr lang="ja-JP" altLang="en-US" sz="971" kern="0" dirty="0">
                <a:solidFill>
                  <a:srgbClr val="000000"/>
                </a:solidFill>
                <a:latin typeface="メイリオ" panose="020B0604030504040204" pitchFamily="50" charset="-128"/>
              </a:rPr>
              <a:t>・本業務では、平成</a:t>
            </a:r>
            <a:r>
              <a:rPr lang="en-US" altLang="ja-JP" sz="971" kern="0" dirty="0">
                <a:solidFill>
                  <a:srgbClr val="000000"/>
                </a:solidFill>
                <a:latin typeface="メイリオ" panose="020B0604030504040204" pitchFamily="50" charset="-128"/>
              </a:rPr>
              <a:t>30</a:t>
            </a:r>
            <a:r>
              <a:rPr lang="ja-JP" altLang="en-US" sz="971" kern="0" dirty="0">
                <a:solidFill>
                  <a:srgbClr val="000000"/>
                </a:solidFill>
                <a:latin typeface="メイリオ" panose="020B0604030504040204" pitchFamily="50" charset="-128"/>
              </a:rPr>
              <a:t>年７月の豪雨災害や今夏の記録的な酷暑に象徴されるよう</a:t>
            </a:r>
            <a:endParaRPr lang="en-US" altLang="ja-JP" sz="971" kern="0" dirty="0">
              <a:solidFill>
                <a:srgbClr val="000000"/>
              </a:solidFill>
              <a:latin typeface="メイリオ" panose="020B0604030504040204" pitchFamily="50" charset="-128"/>
            </a:endParaRPr>
          </a:p>
          <a:p>
            <a:pPr algn="dist" defTabSz="986912">
              <a:spcBef>
                <a:spcPct val="0"/>
              </a:spcBef>
              <a:buNone/>
            </a:pPr>
            <a:r>
              <a:rPr lang="ja-JP" altLang="en-US" sz="971" kern="0" dirty="0">
                <a:solidFill>
                  <a:srgbClr val="000000"/>
                </a:solidFill>
                <a:latin typeface="メイリオ" panose="020B0604030504040204" pitchFamily="50" charset="-128"/>
              </a:rPr>
              <a:t>　に、地球温暖化や気候変動の影響の拡大が懸念され、現状でも国民生活に深刻な</a:t>
            </a:r>
            <a:endParaRPr lang="en-US" altLang="ja-JP" sz="971" kern="0" dirty="0">
              <a:solidFill>
                <a:srgbClr val="000000"/>
              </a:solidFill>
              <a:latin typeface="メイリオ" panose="020B0604030504040204" pitchFamily="50" charset="-128"/>
            </a:endParaRPr>
          </a:p>
          <a:p>
            <a:pPr algn="dist" defTabSz="986912">
              <a:spcBef>
                <a:spcPct val="0"/>
              </a:spcBef>
              <a:buNone/>
            </a:pPr>
            <a:r>
              <a:rPr lang="ja-JP" altLang="en-US" sz="971" kern="0" dirty="0">
                <a:solidFill>
                  <a:srgbClr val="000000"/>
                </a:solidFill>
                <a:latin typeface="メイリオ" panose="020B0604030504040204" pitchFamily="50" charset="-128"/>
              </a:rPr>
              <a:t>　影響を及ぼしていることを踏まえ、地球温暖化や気候変動に対する危機意識を国</a:t>
            </a:r>
            <a:endParaRPr lang="en-US" altLang="ja-JP" sz="971" kern="0" dirty="0">
              <a:solidFill>
                <a:srgbClr val="000000"/>
              </a:solidFill>
              <a:latin typeface="メイリオ" panose="020B0604030504040204" pitchFamily="50" charset="-128"/>
            </a:endParaRPr>
          </a:p>
          <a:p>
            <a:pPr algn="dist" defTabSz="986912">
              <a:spcBef>
                <a:spcPct val="0"/>
              </a:spcBef>
              <a:buNone/>
            </a:pPr>
            <a:r>
              <a:rPr lang="ja-JP" altLang="en-US" sz="971" kern="0" dirty="0">
                <a:solidFill>
                  <a:srgbClr val="000000"/>
                </a:solidFill>
                <a:latin typeface="メイリオ" panose="020B0604030504040204" pitchFamily="50" charset="-128"/>
              </a:rPr>
              <a:t>　民と共有し、低炭素型の「製品」「サービス」「ライフスタイル」の“賢い選択”</a:t>
            </a:r>
            <a:endParaRPr lang="en-US" altLang="ja-JP" sz="971" kern="0" dirty="0">
              <a:solidFill>
                <a:srgbClr val="000000"/>
              </a:solidFill>
              <a:latin typeface="メイリオ" panose="020B0604030504040204" pitchFamily="50" charset="-128"/>
            </a:endParaRPr>
          </a:p>
          <a:p>
            <a:pPr algn="dist" defTabSz="986912">
              <a:spcBef>
                <a:spcPct val="0"/>
              </a:spcBef>
              <a:buNone/>
            </a:pPr>
            <a:r>
              <a:rPr lang="ja-JP" altLang="en-US" sz="971" kern="0" dirty="0">
                <a:solidFill>
                  <a:srgbClr val="000000"/>
                </a:solidFill>
                <a:latin typeface="メイリオ" panose="020B0604030504040204" pitchFamily="50" charset="-128"/>
              </a:rPr>
              <a:t>　（</a:t>
            </a:r>
            <a:r>
              <a:rPr lang="en-US" altLang="ja-JP" sz="971" kern="0" dirty="0">
                <a:solidFill>
                  <a:srgbClr val="000000"/>
                </a:solidFill>
                <a:latin typeface="メイリオ" panose="020B0604030504040204" pitchFamily="50" charset="-128"/>
              </a:rPr>
              <a:t>COOL CHOICE</a:t>
            </a:r>
            <a:r>
              <a:rPr lang="ja-JP" altLang="en-US" sz="971" kern="0" dirty="0">
                <a:solidFill>
                  <a:srgbClr val="000000"/>
                </a:solidFill>
                <a:latin typeface="メイリオ" panose="020B0604030504040204" pitchFamily="50" charset="-128"/>
              </a:rPr>
              <a:t>）のメリットを伝えることにより、地球温暖化対策に係る国民</a:t>
            </a:r>
            <a:endParaRPr lang="en-US" altLang="ja-JP" sz="971" kern="0" dirty="0">
              <a:solidFill>
                <a:srgbClr val="000000"/>
              </a:solidFill>
              <a:latin typeface="メイリオ" panose="020B0604030504040204" pitchFamily="50" charset="-128"/>
            </a:endParaRPr>
          </a:p>
          <a:p>
            <a:pPr defTabSz="986912">
              <a:spcBef>
                <a:spcPct val="0"/>
              </a:spcBef>
              <a:buNone/>
            </a:pPr>
            <a:r>
              <a:rPr lang="ja-JP" altLang="en-US" sz="971" kern="0" dirty="0">
                <a:solidFill>
                  <a:srgbClr val="000000"/>
                </a:solidFill>
                <a:latin typeface="メイリオ" panose="020B0604030504040204" pitchFamily="50" charset="-128"/>
              </a:rPr>
              <a:t>　運動を積極的に展開する。</a:t>
            </a:r>
            <a:endParaRPr lang="en-US" altLang="ja-JP" sz="971" kern="0" dirty="0">
              <a:solidFill>
                <a:prstClr val="black"/>
              </a:solidFill>
              <a:latin typeface="メイリオ" panose="020B0604030504040204" pitchFamily="50" charset="-128"/>
            </a:endParaRPr>
          </a:p>
        </p:txBody>
      </p:sp>
      <p:sp>
        <p:nvSpPr>
          <p:cNvPr id="50" name="正方形/長方形 49"/>
          <p:cNvSpPr/>
          <p:nvPr/>
        </p:nvSpPr>
        <p:spPr bwMode="auto">
          <a:xfrm rot="16200000">
            <a:off x="1390450" y="5634627"/>
            <a:ext cx="328979" cy="2287432"/>
          </a:xfrm>
          <a:prstGeom prst="rect">
            <a:avLst/>
          </a:prstGeom>
          <a:noFill/>
          <a:ln w="25400" cap="flat" cmpd="sng" algn="ctr">
            <a:noFill/>
            <a:prstDash val="solid"/>
          </a:ln>
          <a:effectLst/>
        </p:spPr>
        <p:txBody>
          <a:bodyPr vert="eaVert" anchor="ctr"/>
          <a:lstStyle/>
          <a:p>
            <a:pPr algn="ctr" defTabSz="986912">
              <a:defRPr/>
            </a:pPr>
            <a:endParaRPr kumimoji="0" lang="ja-JP" altLang="en-US" sz="1079" b="1" kern="0" spc="324"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bwMode="auto">
          <a:xfrm>
            <a:off x="421506" y="3132161"/>
            <a:ext cx="793319" cy="24173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defTabSz="986912">
              <a:defRPr/>
            </a:pPr>
            <a:r>
              <a:rPr kumimoji="0" lang="ja-JP" altLang="en-US" sz="971" kern="0" dirty="0">
                <a:solidFill>
                  <a:sysClr val="windowText" lastClr="000000"/>
                </a:solidFill>
                <a:latin typeface="Cambria"/>
                <a:ea typeface="メイリオ"/>
              </a:rPr>
              <a:t>事業概要</a:t>
            </a:r>
          </a:p>
        </p:txBody>
      </p:sp>
      <p:sp>
        <p:nvSpPr>
          <p:cNvPr id="79" name="テキスト ボックス 47"/>
          <p:cNvSpPr txBox="1"/>
          <p:nvPr/>
        </p:nvSpPr>
        <p:spPr>
          <a:xfrm>
            <a:off x="7720724" y="118235"/>
            <a:ext cx="2479336"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defTabSz="986912" fontAlgn="auto">
              <a:spcBef>
                <a:spcPts val="0"/>
              </a:spcBef>
              <a:spcAft>
                <a:spcPts val="0"/>
              </a:spcAft>
              <a:defRPr/>
            </a:pPr>
            <a:r>
              <a:rPr lang="ja-JP" altLang="en-US" sz="1187" dirty="0">
                <a:solidFill>
                  <a:prstClr val="white"/>
                </a:solidFill>
                <a:latin typeface="Cambria"/>
                <a:ea typeface="メイリオ"/>
              </a:rPr>
              <a:t>地球環境局</a:t>
            </a:r>
            <a:endParaRPr lang="en-US" altLang="ja-JP" sz="1187" dirty="0">
              <a:solidFill>
                <a:prstClr val="white"/>
              </a:solidFill>
              <a:latin typeface="Cambria"/>
              <a:ea typeface="メイリオ"/>
            </a:endParaRPr>
          </a:p>
          <a:p>
            <a:pPr defTabSz="986912" fontAlgn="auto">
              <a:spcBef>
                <a:spcPts val="0"/>
              </a:spcBef>
              <a:spcAft>
                <a:spcPts val="0"/>
              </a:spcAft>
              <a:defRPr/>
            </a:pPr>
            <a:r>
              <a:rPr lang="ja-JP" altLang="en-US" sz="1187" dirty="0">
                <a:solidFill>
                  <a:prstClr val="white"/>
                </a:solidFill>
                <a:latin typeface="Cambria"/>
                <a:ea typeface="メイリオ"/>
              </a:rPr>
              <a:t>地球温暖化対策課国民生活対策室　　</a:t>
            </a:r>
          </a:p>
        </p:txBody>
      </p:sp>
      <p:sp>
        <p:nvSpPr>
          <p:cNvPr id="3080" name="テキスト ボックス 91"/>
          <p:cNvSpPr txBox="1">
            <a:spLocks noChangeArrowheads="1"/>
          </p:cNvSpPr>
          <p:nvPr/>
        </p:nvSpPr>
        <p:spPr bwMode="auto">
          <a:xfrm>
            <a:off x="387235" y="3384036"/>
            <a:ext cx="4792468" cy="412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defTabSz="986912">
              <a:spcBef>
                <a:spcPct val="0"/>
              </a:spcBef>
              <a:buNone/>
            </a:pPr>
            <a:r>
              <a:rPr lang="ja-JP" altLang="en-US" sz="971" kern="0">
                <a:solidFill>
                  <a:prstClr val="black"/>
                </a:solidFill>
                <a:latin typeface="メイリオ" panose="020B0604030504040204" pitchFamily="50" charset="-128"/>
              </a:rPr>
              <a:t>（１）「</a:t>
            </a:r>
            <a:r>
              <a:rPr lang="en-US" altLang="ja-JP" sz="971" kern="0">
                <a:solidFill>
                  <a:prstClr val="black"/>
                </a:solidFill>
                <a:latin typeface="メイリオ" panose="020B0604030504040204" pitchFamily="50" charset="-128"/>
              </a:rPr>
              <a:t>COOL CHOICE</a:t>
            </a:r>
            <a:r>
              <a:rPr lang="ja-JP" altLang="en-US" sz="971" kern="0">
                <a:solidFill>
                  <a:prstClr val="black"/>
                </a:solidFill>
                <a:latin typeface="メイリオ" panose="020B0604030504040204" pitchFamily="50" charset="-128"/>
              </a:rPr>
              <a:t>」推進のための分野別作業グループによる普及啓発事業</a:t>
            </a:r>
            <a:endParaRPr lang="en-US" altLang="ja-JP" sz="971" kern="0">
              <a:solidFill>
                <a:prstClr val="black"/>
              </a:solidFill>
              <a:latin typeface="メイリオ" panose="020B0604030504040204" pitchFamily="50" charset="-128"/>
            </a:endParaRPr>
          </a:p>
          <a:p>
            <a:pPr algn="dist" defTabSz="986912">
              <a:spcBef>
                <a:spcPct val="0"/>
              </a:spcBef>
              <a:buNone/>
            </a:pPr>
            <a:r>
              <a:rPr lang="ja-JP" altLang="en-US" sz="971" kern="0">
                <a:solidFill>
                  <a:prstClr val="black"/>
                </a:solidFill>
                <a:latin typeface="メイリオ" panose="020B0604030504040204" pitchFamily="50" charset="-128"/>
              </a:rPr>
              <a:t>　環境大臣をチーム長に関係団体、関係省庁等から成る「</a:t>
            </a:r>
            <a:r>
              <a:rPr lang="en-US" altLang="ja-JP" sz="971" kern="0">
                <a:solidFill>
                  <a:prstClr val="black"/>
                </a:solidFill>
                <a:latin typeface="メイリオ" panose="020B0604030504040204" pitchFamily="50" charset="-128"/>
              </a:rPr>
              <a:t>COOL CHOICE</a:t>
            </a:r>
            <a:r>
              <a:rPr lang="ja-JP" altLang="en-US" sz="971" kern="0">
                <a:solidFill>
                  <a:prstClr val="black"/>
                </a:solidFill>
                <a:latin typeface="メイリオ" panose="020B0604030504040204" pitchFamily="50" charset="-128"/>
              </a:rPr>
              <a:t>」推進チームを設置し、普及啓発活動の基本方針や戦略について提言等を行う。更に、５つの分野別（「省エネ家電」、「省エネ住宅」、「低炭素物流」、「エコカー」、「ライフスタイル」）作業グループを設置し、関係団体、関係省庁等とともに各取</a:t>
            </a:r>
            <a:endParaRPr lang="en-US" altLang="ja-JP" sz="971" kern="0">
              <a:solidFill>
                <a:prstClr val="black"/>
              </a:solidFill>
              <a:latin typeface="メイリオ" panose="020B0604030504040204" pitchFamily="50" charset="-128"/>
            </a:endParaRPr>
          </a:p>
          <a:p>
            <a:pPr defTabSz="986912">
              <a:spcBef>
                <a:spcPct val="0"/>
              </a:spcBef>
              <a:buNone/>
            </a:pPr>
            <a:r>
              <a:rPr lang="ja-JP" altLang="en-US" sz="971" kern="0">
                <a:solidFill>
                  <a:prstClr val="black"/>
                </a:solidFill>
                <a:latin typeface="メイリオ" panose="020B0604030504040204" pitchFamily="50" charset="-128"/>
              </a:rPr>
              <a:t>組について検討し、国民の行動変容に繋がる普及啓発を実施する。</a:t>
            </a:r>
            <a:endParaRPr lang="en-US" altLang="ja-JP" sz="971" kern="0">
              <a:solidFill>
                <a:prstClr val="black"/>
              </a:solidFill>
              <a:latin typeface="メイリオ" panose="020B0604030504040204" pitchFamily="50" charset="-128"/>
            </a:endParaRPr>
          </a:p>
          <a:p>
            <a:pPr algn="dist" defTabSz="986912">
              <a:spcBef>
                <a:spcPct val="0"/>
              </a:spcBef>
              <a:buNone/>
            </a:pPr>
            <a:endParaRPr lang="en-US" altLang="ja-JP" sz="971" kern="0">
              <a:solidFill>
                <a:prstClr val="black"/>
              </a:solidFill>
              <a:latin typeface="メイリオ" panose="020B0604030504040204" pitchFamily="50" charset="-128"/>
            </a:endParaRPr>
          </a:p>
          <a:p>
            <a:pPr defTabSz="986912">
              <a:spcBef>
                <a:spcPct val="0"/>
              </a:spcBef>
              <a:buNone/>
            </a:pPr>
            <a:r>
              <a:rPr lang="ja-JP" altLang="en-US" sz="971" kern="0">
                <a:solidFill>
                  <a:prstClr val="black"/>
                </a:solidFill>
                <a:latin typeface="メイリオ" panose="020B0604030504040204" pitchFamily="50" charset="-128"/>
              </a:rPr>
              <a:t>（２）「</a:t>
            </a:r>
            <a:r>
              <a:rPr lang="en-US" altLang="ja-JP" sz="971" kern="0">
                <a:solidFill>
                  <a:prstClr val="black"/>
                </a:solidFill>
                <a:latin typeface="メイリオ" panose="020B0604030504040204" pitchFamily="50" charset="-128"/>
              </a:rPr>
              <a:t>COOL CHOICE</a:t>
            </a:r>
            <a:r>
              <a:rPr lang="ja-JP" altLang="en-US" sz="971" kern="0">
                <a:solidFill>
                  <a:prstClr val="black"/>
                </a:solidFill>
                <a:latin typeface="メイリオ" panose="020B0604030504040204" pitchFamily="50" charset="-128"/>
              </a:rPr>
              <a:t>」推進のためのステークホルダー・企業連携等による普及啓発事業</a:t>
            </a:r>
            <a:endParaRPr lang="en-US" altLang="ja-JP" sz="971" kern="0">
              <a:solidFill>
                <a:prstClr val="black"/>
              </a:solidFill>
              <a:latin typeface="メイリオ" panose="020B0604030504040204" pitchFamily="50" charset="-128"/>
            </a:endParaRPr>
          </a:p>
          <a:p>
            <a:pPr defTabSz="986912">
              <a:spcBef>
                <a:spcPct val="0"/>
              </a:spcBef>
              <a:buNone/>
            </a:pPr>
            <a:r>
              <a:rPr lang="ja-JP" altLang="en-US" sz="971" kern="0">
                <a:solidFill>
                  <a:prstClr val="black"/>
                </a:solidFill>
                <a:latin typeface="メイリオ" panose="020B0604030504040204" pitchFamily="50" charset="-128"/>
              </a:rPr>
              <a:t>　多様なコンタクトポイントからの働きかけを通じ、国民の地球温暖化対策に対する理解と協力への機運の醸成や脱炭素社会構築に向けた行動を活性化させるため、「</a:t>
            </a:r>
            <a:r>
              <a:rPr lang="en-US" altLang="ja-JP" sz="971" kern="0">
                <a:solidFill>
                  <a:prstClr val="black"/>
                </a:solidFill>
                <a:latin typeface="メイリオ" panose="020B0604030504040204" pitchFamily="50" charset="-128"/>
              </a:rPr>
              <a:t>COOL CHOICE</a:t>
            </a:r>
            <a:r>
              <a:rPr lang="ja-JP" altLang="en-US" sz="971" kern="0">
                <a:solidFill>
                  <a:prstClr val="black"/>
                </a:solidFill>
                <a:latin typeface="メイリオ" panose="020B0604030504040204" pitchFamily="50" charset="-128"/>
              </a:rPr>
              <a:t>」の認知を向上させ、もって国民の意識変容を促す普及啓発を実施する。</a:t>
            </a:r>
            <a:endParaRPr lang="en-US" altLang="ja-JP" sz="971" kern="0">
              <a:solidFill>
                <a:prstClr val="black"/>
              </a:solidFill>
              <a:latin typeface="メイリオ" panose="020B0604030504040204" pitchFamily="50" charset="-128"/>
            </a:endParaRPr>
          </a:p>
          <a:p>
            <a:pPr defTabSz="986912">
              <a:spcBef>
                <a:spcPct val="0"/>
              </a:spcBef>
              <a:buNone/>
            </a:pPr>
            <a:endParaRPr lang="en-US" altLang="ja-JP" sz="971" kern="0">
              <a:solidFill>
                <a:prstClr val="black"/>
              </a:solidFill>
              <a:latin typeface="メイリオ" panose="020B0604030504040204" pitchFamily="50" charset="-128"/>
            </a:endParaRPr>
          </a:p>
          <a:p>
            <a:pPr defTabSz="986912">
              <a:spcBef>
                <a:spcPct val="0"/>
              </a:spcBef>
              <a:buNone/>
            </a:pPr>
            <a:r>
              <a:rPr lang="ja-JP" altLang="en-US" sz="971" kern="0">
                <a:solidFill>
                  <a:prstClr val="black"/>
                </a:solidFill>
                <a:latin typeface="メイリオ" panose="020B0604030504040204" pitchFamily="50" charset="-128"/>
              </a:rPr>
              <a:t>（３）脱炭素社会構築や「</a:t>
            </a:r>
            <a:r>
              <a:rPr lang="en-US" altLang="ja-JP" sz="971" kern="0">
                <a:solidFill>
                  <a:prstClr val="black"/>
                </a:solidFill>
                <a:latin typeface="メイリオ" panose="020B0604030504040204" pitchFamily="50" charset="-128"/>
              </a:rPr>
              <a:t>COOL CHOICE</a:t>
            </a:r>
            <a:r>
              <a:rPr lang="ja-JP" altLang="en-US" sz="971" kern="0">
                <a:solidFill>
                  <a:prstClr val="black"/>
                </a:solidFill>
                <a:latin typeface="メイリオ" panose="020B0604030504040204" pitchFamily="50" charset="-128"/>
              </a:rPr>
              <a:t>」推進の動機付けとなる地球温暖化や気候変動の影響や危機意識を醸成するための普及啓発事業</a:t>
            </a:r>
            <a:endParaRPr lang="en-US" altLang="ja-JP" sz="971" kern="0">
              <a:solidFill>
                <a:prstClr val="black"/>
              </a:solidFill>
              <a:latin typeface="メイリオ" panose="020B0604030504040204" pitchFamily="50" charset="-128"/>
            </a:endParaRPr>
          </a:p>
          <a:p>
            <a:pPr defTabSz="986912">
              <a:spcBef>
                <a:spcPct val="0"/>
              </a:spcBef>
              <a:buNone/>
            </a:pPr>
            <a:r>
              <a:rPr lang="ja-JP" altLang="en-US" sz="971" kern="0">
                <a:solidFill>
                  <a:prstClr val="black"/>
                </a:solidFill>
                <a:latin typeface="メイリオ" panose="020B0604030504040204" pitchFamily="50" charset="-128"/>
              </a:rPr>
              <a:t>　自分事化された地球温暖化や気候変動の影響に対する危機意識を醸成しつつ、地球温暖化対策や国民運動の必要性についての理解を高めるため、危機意識を醸成するコンテンツの制作、地球温暖化コミュニケーターの活用等により、国民の地球温暖化対策に係る理解の向上及び危機意識を醸成する事業を行う。</a:t>
            </a:r>
            <a:endParaRPr lang="en-US" altLang="ja-JP" sz="971" kern="0">
              <a:solidFill>
                <a:prstClr val="black"/>
              </a:solidFill>
              <a:latin typeface="メイリオ" panose="020B0604030504040204" pitchFamily="50" charset="-128"/>
            </a:endParaRPr>
          </a:p>
          <a:p>
            <a:pPr algn="dist" defTabSz="986912">
              <a:spcBef>
                <a:spcPct val="0"/>
              </a:spcBef>
              <a:buNone/>
            </a:pPr>
            <a:endParaRPr lang="en-US" altLang="ja-JP" sz="971" kern="0">
              <a:solidFill>
                <a:prstClr val="black"/>
              </a:solidFill>
              <a:latin typeface="メイリオ" panose="020B0604030504040204" pitchFamily="50" charset="-128"/>
            </a:endParaRPr>
          </a:p>
          <a:p>
            <a:pPr defTabSz="986912">
              <a:spcBef>
                <a:spcPct val="0"/>
              </a:spcBef>
              <a:buNone/>
            </a:pPr>
            <a:r>
              <a:rPr lang="ja-JP" altLang="en-US" sz="971" kern="0">
                <a:solidFill>
                  <a:prstClr val="black"/>
                </a:solidFill>
                <a:latin typeface="メイリオ" panose="020B0604030504040204" pitchFamily="50" charset="-128"/>
              </a:rPr>
              <a:t>（４）地域版推進チームの設置等による地域独自施策の推進</a:t>
            </a:r>
            <a:endParaRPr lang="en-US" altLang="ja-JP" sz="971" kern="0">
              <a:solidFill>
                <a:prstClr val="black"/>
              </a:solidFill>
              <a:latin typeface="メイリオ" panose="020B0604030504040204" pitchFamily="50" charset="-128"/>
            </a:endParaRPr>
          </a:p>
          <a:p>
            <a:pPr algn="dist" defTabSz="986912">
              <a:spcBef>
                <a:spcPct val="0"/>
              </a:spcBef>
              <a:buNone/>
            </a:pPr>
            <a:r>
              <a:rPr lang="ja-JP" altLang="en-US" sz="971" kern="0">
                <a:solidFill>
                  <a:prstClr val="black"/>
                </a:solidFill>
                <a:latin typeface="メイリオ" panose="020B0604030504040204" pitchFamily="50" charset="-128"/>
              </a:rPr>
              <a:t>　地方公共団体が、首長をトップに地域の有識者や企業・団体・住民等から成る地域版「</a:t>
            </a:r>
            <a:r>
              <a:rPr lang="en-US" altLang="ja-JP" sz="971" kern="0">
                <a:solidFill>
                  <a:prstClr val="black"/>
                </a:solidFill>
                <a:latin typeface="メイリオ" panose="020B0604030504040204" pitchFamily="50" charset="-128"/>
              </a:rPr>
              <a:t>COOL CHOICE</a:t>
            </a:r>
            <a:r>
              <a:rPr lang="ja-JP" altLang="en-US" sz="971" kern="0">
                <a:solidFill>
                  <a:prstClr val="black"/>
                </a:solidFill>
                <a:latin typeface="メイリオ" panose="020B0604030504040204" pitchFamily="50" charset="-128"/>
              </a:rPr>
              <a:t>」推進チームを設置し、必要な対策を企画・立案し、地方公共団体が自らの地域の経済・社会・環境の取組と連携した当該地域に適した危機意識の醸成や地球温暖化施策の推進を図ることで脱炭素社会の構築や変革につ</a:t>
            </a:r>
            <a:endParaRPr lang="en-US" altLang="ja-JP" sz="971" kern="0">
              <a:solidFill>
                <a:prstClr val="black"/>
              </a:solidFill>
              <a:latin typeface="メイリオ" panose="020B0604030504040204" pitchFamily="50" charset="-128"/>
            </a:endParaRPr>
          </a:p>
          <a:p>
            <a:pPr defTabSz="986912">
              <a:spcBef>
                <a:spcPct val="0"/>
              </a:spcBef>
              <a:buNone/>
            </a:pPr>
            <a:r>
              <a:rPr lang="ja-JP" altLang="en-US" sz="971" kern="0">
                <a:solidFill>
                  <a:prstClr val="black"/>
                </a:solidFill>
                <a:latin typeface="メイリオ" panose="020B0604030504040204" pitchFamily="50" charset="-128"/>
              </a:rPr>
              <a:t>ながる行動変容事業をモデル的に実施する。</a:t>
            </a:r>
            <a:endParaRPr lang="en-US" altLang="ja-JP" sz="971" kern="0">
              <a:solidFill>
                <a:prstClr val="black"/>
              </a:solidFill>
              <a:latin typeface="メイリオ" panose="020B0604030504040204" pitchFamily="50" charset="-128"/>
            </a:endParaRPr>
          </a:p>
        </p:txBody>
      </p:sp>
      <p:sp>
        <p:nvSpPr>
          <p:cNvPr id="82" name="テキスト ボックス 81"/>
          <p:cNvSpPr txBox="1"/>
          <p:nvPr/>
        </p:nvSpPr>
        <p:spPr bwMode="auto">
          <a:xfrm>
            <a:off x="5143722" y="647686"/>
            <a:ext cx="1088030" cy="258404"/>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defTabSz="986912">
              <a:defRPr/>
            </a:pPr>
            <a:r>
              <a:rPr kumimoji="0" lang="ja-JP" altLang="en-US" sz="1079" kern="0" dirty="0">
                <a:solidFill>
                  <a:sysClr val="windowText" lastClr="000000"/>
                </a:solidFill>
                <a:latin typeface="Cambria"/>
                <a:ea typeface="メイリオ"/>
              </a:rPr>
              <a:t>事業スキーム</a:t>
            </a:r>
          </a:p>
        </p:txBody>
      </p:sp>
      <p:sp>
        <p:nvSpPr>
          <p:cNvPr id="83" name="テキスト ボックス 82"/>
          <p:cNvSpPr txBox="1"/>
          <p:nvPr/>
        </p:nvSpPr>
        <p:spPr>
          <a:xfrm>
            <a:off x="5094034" y="909840"/>
            <a:ext cx="5143721" cy="540533"/>
          </a:xfrm>
          <a:prstGeom prst="rect">
            <a:avLst/>
          </a:prstGeom>
          <a:noFill/>
        </p:spPr>
        <p:txBody>
          <a:bodyPr>
            <a:spAutoFit/>
          </a:bodyPr>
          <a:lstStyle/>
          <a:p>
            <a:pPr defTabSz="986912">
              <a:buClr>
                <a:srgbClr val="DEDEDE">
                  <a:lumMod val="50000"/>
                </a:srgbClr>
              </a:buClr>
              <a:defRPr/>
            </a:pPr>
            <a:r>
              <a:rPr kumimoji="0" lang="ja-JP" altLang="en-US" sz="971" kern="0" dirty="0">
                <a:solidFill>
                  <a:sysClr val="windowText" lastClr="000000"/>
                </a:solidFill>
                <a:latin typeface="Cambria"/>
                <a:ea typeface="メイリオ"/>
              </a:rPr>
              <a:t>（１）（２）（３）</a:t>
            </a:r>
            <a:r>
              <a:rPr kumimoji="0" lang="zh-TW" altLang="en-US" sz="971" kern="0" dirty="0">
                <a:solidFill>
                  <a:sysClr val="windowText" lastClr="000000"/>
                </a:solidFill>
                <a:latin typeface="Cambria"/>
                <a:ea typeface="メイリオ"/>
              </a:rPr>
              <a:t>［委託対象］環境省→民間企業等　</a:t>
            </a:r>
            <a:endParaRPr kumimoji="0" lang="en-US" altLang="zh-TW" sz="971" kern="0" dirty="0">
              <a:solidFill>
                <a:sysClr val="windowText" lastClr="000000"/>
              </a:solidFill>
              <a:latin typeface="Cambria"/>
              <a:ea typeface="メイリオ"/>
            </a:endParaRPr>
          </a:p>
          <a:p>
            <a:pPr defTabSz="986912">
              <a:buClr>
                <a:srgbClr val="DEDEDE">
                  <a:lumMod val="50000"/>
                </a:srgbClr>
              </a:buClr>
              <a:defRPr/>
            </a:pPr>
            <a:r>
              <a:rPr kumimoji="0" lang="ja-JP" altLang="en-US" sz="971" kern="0" dirty="0">
                <a:solidFill>
                  <a:sysClr val="windowText" lastClr="000000"/>
                </a:solidFill>
                <a:latin typeface="Cambria"/>
                <a:ea typeface="メイリオ"/>
              </a:rPr>
              <a:t>（４）［補助対象］都道府県・政令指定都市　補助率：定額（</a:t>
            </a:r>
            <a:r>
              <a:rPr kumimoji="0" lang="en-US" altLang="ja-JP" sz="971" kern="0" dirty="0">
                <a:solidFill>
                  <a:sysClr val="windowText" lastClr="000000"/>
                </a:solidFill>
                <a:latin typeface="Cambria"/>
                <a:ea typeface="メイリオ"/>
              </a:rPr>
              <a:t>4,000</a:t>
            </a:r>
            <a:r>
              <a:rPr kumimoji="0" lang="ja-JP" altLang="en-US" sz="971" kern="0" dirty="0">
                <a:solidFill>
                  <a:sysClr val="windowText" lastClr="000000"/>
                </a:solidFill>
                <a:latin typeface="Cambria"/>
                <a:ea typeface="メイリオ"/>
              </a:rPr>
              <a:t>千円上限）</a:t>
            </a:r>
            <a:endParaRPr kumimoji="0" lang="en-US" altLang="ja-JP" sz="971" kern="0" dirty="0">
              <a:solidFill>
                <a:sysClr val="windowText" lastClr="000000"/>
              </a:solidFill>
              <a:latin typeface="Cambria"/>
              <a:ea typeface="メイリオ"/>
            </a:endParaRPr>
          </a:p>
          <a:p>
            <a:pPr defTabSz="986912">
              <a:buClr>
                <a:srgbClr val="DEDEDE">
                  <a:lumMod val="50000"/>
                </a:srgbClr>
              </a:buClr>
              <a:defRPr/>
            </a:pPr>
            <a:r>
              <a:rPr kumimoji="0" lang="ja-JP" altLang="en-US" sz="971" kern="0" dirty="0">
                <a:solidFill>
                  <a:sysClr val="windowText" lastClr="000000"/>
                </a:solidFill>
                <a:latin typeface="メイリオ"/>
                <a:ea typeface="メイリオ"/>
              </a:rPr>
              <a:t>　　　　　　執行体制：環境省→都道府県・政令指定都市　　　</a:t>
            </a:r>
            <a:endParaRPr kumimoji="0" lang="en-US" altLang="ja-JP" sz="971" kern="0" dirty="0">
              <a:solidFill>
                <a:sysClr val="windowText" lastClr="000000"/>
              </a:solidFill>
              <a:latin typeface="Cambria"/>
              <a:ea typeface="メイリオ"/>
            </a:endParaRPr>
          </a:p>
        </p:txBody>
      </p:sp>
      <p:sp>
        <p:nvSpPr>
          <p:cNvPr id="84" name="テキスト ボックス 83"/>
          <p:cNvSpPr txBox="1"/>
          <p:nvPr/>
        </p:nvSpPr>
        <p:spPr>
          <a:xfrm>
            <a:off x="5165997" y="1478699"/>
            <a:ext cx="1149674" cy="258404"/>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kumimoji="0" lang="ja-JP" altLang="en-US" sz="1079" kern="0" dirty="0">
                <a:solidFill>
                  <a:sysClr val="windowText" lastClr="000000"/>
                </a:solidFill>
                <a:latin typeface="Cambria"/>
                <a:ea typeface="メイリオ"/>
              </a:rPr>
              <a:t>期待される効果</a:t>
            </a:r>
          </a:p>
        </p:txBody>
      </p:sp>
      <p:sp>
        <p:nvSpPr>
          <p:cNvPr id="85" name="正方形/長方形 84"/>
          <p:cNvSpPr/>
          <p:nvPr/>
        </p:nvSpPr>
        <p:spPr bwMode="auto">
          <a:xfrm>
            <a:off x="5147148" y="623698"/>
            <a:ext cx="5087179" cy="68177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sp>
        <p:nvSpPr>
          <p:cNvPr id="3085" name="テキスト ボックス 91"/>
          <p:cNvSpPr txBox="1">
            <a:spLocks noChangeArrowheads="1"/>
          </p:cNvSpPr>
          <p:nvPr/>
        </p:nvSpPr>
        <p:spPr bwMode="auto">
          <a:xfrm>
            <a:off x="5186557" y="1785404"/>
            <a:ext cx="5003220" cy="98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dist" defTabSz="986912">
              <a:spcBef>
                <a:spcPct val="0"/>
              </a:spcBef>
              <a:buNone/>
            </a:pPr>
            <a:r>
              <a:rPr lang="ja-JP" altLang="en-US" sz="971" kern="0">
                <a:solidFill>
                  <a:prstClr val="black"/>
                </a:solidFill>
                <a:latin typeface="メイリオ" panose="020B0604030504040204" pitchFamily="50" charset="-128"/>
              </a:rPr>
              <a:t>・国民の地球温暖化に係る意識変容、認知及び理解の向上、危機意識の醸成を図り、</a:t>
            </a:r>
            <a:endParaRPr lang="en-US" altLang="ja-JP" sz="971" kern="0">
              <a:solidFill>
                <a:prstClr val="black"/>
              </a:solidFill>
              <a:latin typeface="メイリオ" panose="020B0604030504040204" pitchFamily="50" charset="-128"/>
            </a:endParaRPr>
          </a:p>
          <a:p>
            <a:pPr algn="dist" defTabSz="986912">
              <a:spcBef>
                <a:spcPct val="0"/>
              </a:spcBef>
              <a:buNone/>
            </a:pPr>
            <a:r>
              <a:rPr lang="ja-JP" altLang="en-US" sz="971" kern="0">
                <a:solidFill>
                  <a:prstClr val="black"/>
                </a:solidFill>
                <a:latin typeface="メイリオ" panose="020B0604030504040204" pitchFamily="50" charset="-128"/>
              </a:rPr>
              <a:t>　「</a:t>
            </a:r>
            <a:r>
              <a:rPr lang="en-US" altLang="ja-JP" sz="971" kern="0">
                <a:solidFill>
                  <a:prstClr val="black"/>
                </a:solidFill>
                <a:latin typeface="メイリオ" panose="020B0604030504040204" pitchFamily="50" charset="-128"/>
              </a:rPr>
              <a:t>COOL CHOICE</a:t>
            </a:r>
            <a:r>
              <a:rPr lang="ja-JP" altLang="en-US" sz="971" kern="0">
                <a:solidFill>
                  <a:prstClr val="black"/>
                </a:solidFill>
                <a:latin typeface="メイリオ" panose="020B0604030504040204" pitchFamily="50" charset="-128"/>
              </a:rPr>
              <a:t>」の各種取組（省エネ家電買換促進、省エネ住宅の推進、再配達の</a:t>
            </a:r>
            <a:endParaRPr lang="en-US" altLang="ja-JP" sz="971" kern="0">
              <a:solidFill>
                <a:prstClr val="black"/>
              </a:solidFill>
              <a:latin typeface="メイリオ" panose="020B0604030504040204" pitchFamily="50" charset="-128"/>
            </a:endParaRPr>
          </a:p>
          <a:p>
            <a:pPr algn="dist" defTabSz="986912">
              <a:spcBef>
                <a:spcPct val="0"/>
              </a:spcBef>
              <a:buNone/>
            </a:pPr>
            <a:r>
              <a:rPr lang="ja-JP" altLang="en-US" sz="971" kern="0">
                <a:solidFill>
                  <a:prstClr val="black"/>
                </a:solidFill>
                <a:latin typeface="メイリオ" panose="020B0604030504040204" pitchFamily="50" charset="-128"/>
              </a:rPr>
              <a:t>　防止等）の実施に繋がる行動変容を促進することにより、もって家庭部門における</a:t>
            </a:r>
            <a:endParaRPr lang="en-US" altLang="ja-JP" sz="971" kern="0">
              <a:solidFill>
                <a:prstClr val="black"/>
              </a:solidFill>
              <a:latin typeface="メイリオ" panose="020B0604030504040204" pitchFamily="50" charset="-128"/>
            </a:endParaRPr>
          </a:p>
          <a:p>
            <a:pPr defTabSz="986912">
              <a:spcBef>
                <a:spcPct val="0"/>
              </a:spcBef>
              <a:buNone/>
            </a:pPr>
            <a:r>
              <a:rPr lang="ja-JP" altLang="en-US" sz="971" kern="0">
                <a:solidFill>
                  <a:prstClr val="black"/>
                </a:solidFill>
                <a:latin typeface="メイリオ" panose="020B0604030504040204" pitchFamily="50" charset="-128"/>
              </a:rPr>
              <a:t>　温室効果ガス約</a:t>
            </a:r>
            <a:r>
              <a:rPr lang="en-US" altLang="ja-JP" sz="971" kern="0">
                <a:solidFill>
                  <a:prstClr val="black"/>
                </a:solidFill>
                <a:latin typeface="メイリオ" panose="020B0604030504040204" pitchFamily="50" charset="-128"/>
              </a:rPr>
              <a:t>4</a:t>
            </a:r>
            <a:r>
              <a:rPr lang="ja-JP" altLang="en-US" sz="971" kern="0">
                <a:solidFill>
                  <a:prstClr val="black"/>
                </a:solidFill>
                <a:latin typeface="メイリオ" panose="020B0604030504040204" pitchFamily="50" charset="-128"/>
              </a:rPr>
              <a:t>割削減の目標達成に寄与する。</a:t>
            </a:r>
            <a:endParaRPr lang="en-US" altLang="ja-JP" sz="971" kern="0">
              <a:solidFill>
                <a:prstClr val="black"/>
              </a:solidFill>
              <a:latin typeface="メイリオ" panose="020B0604030504040204" pitchFamily="50" charset="-128"/>
            </a:endParaRPr>
          </a:p>
          <a:p>
            <a:pPr algn="dist" defTabSz="986912">
              <a:spcBef>
                <a:spcPct val="0"/>
              </a:spcBef>
              <a:buNone/>
            </a:pPr>
            <a:r>
              <a:rPr lang="ja-JP" altLang="en-US" sz="971" kern="0">
                <a:solidFill>
                  <a:prstClr val="black"/>
                </a:solidFill>
                <a:latin typeface="メイリオ" panose="020B0604030504040204" pitchFamily="50" charset="-128"/>
              </a:rPr>
              <a:t>・副次的な効果として、国民の低炭素製品の買換え、サービスの利用が促進されるこ</a:t>
            </a:r>
            <a:endParaRPr lang="en-US" altLang="ja-JP" sz="971" kern="0">
              <a:solidFill>
                <a:prstClr val="black"/>
              </a:solidFill>
              <a:latin typeface="メイリオ" panose="020B0604030504040204" pitchFamily="50" charset="-128"/>
            </a:endParaRPr>
          </a:p>
          <a:p>
            <a:pPr defTabSz="986912">
              <a:spcBef>
                <a:spcPct val="0"/>
              </a:spcBef>
              <a:buNone/>
            </a:pPr>
            <a:r>
              <a:rPr lang="ja-JP" altLang="en-US" sz="971" kern="0">
                <a:solidFill>
                  <a:prstClr val="black"/>
                </a:solidFill>
                <a:latin typeface="メイリオ" panose="020B0604030504040204" pitchFamily="50" charset="-128"/>
              </a:rPr>
              <a:t>　とにより、地域経済の活性化が期待される。</a:t>
            </a:r>
            <a:endParaRPr lang="en-US" altLang="ja-JP" sz="971" kern="0">
              <a:solidFill>
                <a:prstClr val="black"/>
              </a:solidFill>
              <a:latin typeface="メイリオ" panose="020B0604030504040204" pitchFamily="50" charset="-128"/>
            </a:endParaRPr>
          </a:p>
        </p:txBody>
      </p:sp>
      <p:sp>
        <p:nvSpPr>
          <p:cNvPr id="87" name="テキスト ボックス 86"/>
          <p:cNvSpPr txBox="1"/>
          <p:nvPr/>
        </p:nvSpPr>
        <p:spPr>
          <a:xfrm>
            <a:off x="5133441" y="2858012"/>
            <a:ext cx="736099" cy="258404"/>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kumimoji="0" lang="ja-JP" altLang="en-US" sz="1079" kern="0" dirty="0">
                <a:solidFill>
                  <a:sysClr val="windowText" lastClr="000000"/>
                </a:solidFill>
                <a:latin typeface="Cambria"/>
                <a:ea typeface="メイリオ"/>
              </a:rPr>
              <a:t>イメージ</a:t>
            </a:r>
          </a:p>
        </p:txBody>
      </p:sp>
      <p:sp>
        <p:nvSpPr>
          <p:cNvPr id="88" name="テキスト ボックス 87"/>
          <p:cNvSpPr txBox="1"/>
          <p:nvPr/>
        </p:nvSpPr>
        <p:spPr>
          <a:xfrm>
            <a:off x="5171136" y="3205838"/>
            <a:ext cx="5018641" cy="457689"/>
          </a:xfrm>
          <a:prstGeom prst="rect">
            <a:avLst/>
          </a:prstGeom>
          <a:noFill/>
        </p:spPr>
        <p:style>
          <a:lnRef idx="1">
            <a:schemeClr val="accent2"/>
          </a:lnRef>
          <a:fillRef idx="3">
            <a:schemeClr val="accent2"/>
          </a:fillRef>
          <a:effectRef idx="2">
            <a:schemeClr val="accent2"/>
          </a:effectRef>
          <a:fontRef idx="minor">
            <a:schemeClr val="lt1"/>
          </a:fontRef>
        </p:style>
        <p:txBody>
          <a:bodyPr>
            <a:spAutoFit/>
          </a:bodyPr>
          <a:lstStyle/>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・国民運動「</a:t>
            </a:r>
            <a:r>
              <a:rPr kumimoji="0" lang="en-US" altLang="ja-JP" sz="1187" kern="0" dirty="0">
                <a:solidFill>
                  <a:prstClr val="black"/>
                </a:solidFill>
                <a:latin typeface="メイリオ" panose="020B0604030504040204" pitchFamily="50" charset="-128"/>
                <a:ea typeface="メイリオ"/>
                <a:cs typeface="メイリオ" panose="020B0604030504040204" pitchFamily="50" charset="-128"/>
              </a:rPr>
              <a:t>COOL</a:t>
            </a: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 </a:t>
            </a:r>
            <a:r>
              <a:rPr kumimoji="0" lang="en-US" altLang="ja-JP" sz="1187" kern="0" dirty="0">
                <a:solidFill>
                  <a:prstClr val="black"/>
                </a:solidFill>
                <a:latin typeface="メイリオ" panose="020B0604030504040204" pitchFamily="50" charset="-128"/>
                <a:ea typeface="メイリオ"/>
                <a:cs typeface="メイリオ" panose="020B0604030504040204" pitchFamily="50" charset="-128"/>
              </a:rPr>
              <a:t>CHOICE</a:t>
            </a: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」周知・拡大のための普及啓発等事業</a:t>
            </a:r>
            <a:endParaRPr kumimoji="0" lang="en-US" altLang="ja-JP" sz="1187" kern="0" dirty="0">
              <a:solidFill>
                <a:prstClr val="black"/>
              </a:solidFill>
              <a:latin typeface="メイリオ" panose="020B0604030504040204" pitchFamily="50" charset="-128"/>
              <a:ea typeface="メイリオ"/>
              <a:cs typeface="メイリオ" panose="020B0604030504040204" pitchFamily="50" charset="-128"/>
            </a:endParaRPr>
          </a:p>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・企業団体等と連携した国民運動「</a:t>
            </a:r>
            <a:r>
              <a:rPr kumimoji="0" lang="en-US" altLang="ja-JP" sz="1187" kern="0" dirty="0">
                <a:solidFill>
                  <a:prstClr val="black"/>
                </a:solidFill>
                <a:latin typeface="メイリオ" panose="020B0604030504040204" pitchFamily="50" charset="-128"/>
                <a:ea typeface="メイリオ"/>
                <a:cs typeface="メイリオ" panose="020B0604030504040204" pitchFamily="50" charset="-128"/>
              </a:rPr>
              <a:t>COOL CHOICE</a:t>
            </a: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」の促進</a:t>
            </a:r>
          </a:p>
        </p:txBody>
      </p:sp>
      <p:sp>
        <p:nvSpPr>
          <p:cNvPr id="90" name="テキスト ボックス 89"/>
          <p:cNvSpPr txBox="1"/>
          <p:nvPr/>
        </p:nvSpPr>
        <p:spPr>
          <a:xfrm>
            <a:off x="7129589" y="3677033"/>
            <a:ext cx="930393" cy="457689"/>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p>
            <a:pPr defTabSz="986912">
              <a:defRPr/>
            </a:pPr>
            <a:r>
              <a:rPr kumimoji="0" lang="ja-JP" altLang="en-US" sz="1187" b="1" kern="0" dirty="0">
                <a:solidFill>
                  <a:sysClr val="windowText" lastClr="000000"/>
                </a:solidFill>
                <a:latin typeface="Cambria"/>
                <a:ea typeface="メイリオ"/>
              </a:rPr>
              <a:t>認知向上</a:t>
            </a:r>
            <a:endParaRPr kumimoji="0" lang="en-US" altLang="ja-JP" sz="1187" b="1" kern="0" dirty="0">
              <a:solidFill>
                <a:sysClr val="windowText" lastClr="000000"/>
              </a:solidFill>
              <a:latin typeface="Cambria"/>
              <a:ea typeface="メイリオ"/>
            </a:endParaRPr>
          </a:p>
          <a:p>
            <a:pPr defTabSz="986912">
              <a:defRPr/>
            </a:pPr>
            <a:r>
              <a:rPr kumimoji="0" lang="ja-JP" altLang="en-US" sz="1187" b="1" kern="0" dirty="0">
                <a:solidFill>
                  <a:sysClr val="windowText" lastClr="000000"/>
                </a:solidFill>
                <a:latin typeface="Cambria"/>
                <a:ea typeface="メイリオ"/>
              </a:rPr>
              <a:t>意識変容</a:t>
            </a:r>
          </a:p>
        </p:txBody>
      </p:sp>
      <p:sp>
        <p:nvSpPr>
          <p:cNvPr id="91" name="テキスト ボックス 90"/>
          <p:cNvSpPr txBox="1"/>
          <p:nvPr/>
        </p:nvSpPr>
        <p:spPr>
          <a:xfrm>
            <a:off x="5352760" y="4163647"/>
            <a:ext cx="3228105" cy="640368"/>
          </a:xfrm>
          <a:prstGeom prst="rect">
            <a:avLst/>
          </a:prstGeom>
          <a:noFill/>
        </p:spPr>
        <p:style>
          <a:lnRef idx="1">
            <a:schemeClr val="accent2"/>
          </a:lnRef>
          <a:fillRef idx="3">
            <a:schemeClr val="accent2"/>
          </a:fillRef>
          <a:effectRef idx="2">
            <a:schemeClr val="accent2"/>
          </a:effectRef>
          <a:fontRef idx="minor">
            <a:schemeClr val="lt1"/>
          </a:fontRef>
        </p:style>
        <p:txBody>
          <a:bodyPr>
            <a:spAutoFit/>
          </a:bodyPr>
          <a:lstStyle/>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・地球温暖化コミュニケーターの活動促進</a:t>
            </a:r>
          </a:p>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a:t>
            </a:r>
            <a:r>
              <a:rPr kumimoji="0" lang="en-US" altLang="ja-JP" sz="1187" kern="0" dirty="0">
                <a:solidFill>
                  <a:prstClr val="black"/>
                </a:solidFill>
                <a:latin typeface="メイリオ" panose="020B0604030504040204" pitchFamily="50" charset="-128"/>
                <a:ea typeface="メイリオ"/>
                <a:cs typeface="メイリオ" panose="020B0604030504040204" pitchFamily="50" charset="-128"/>
              </a:rPr>
              <a:t>WEB</a:t>
            </a: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コンテンツ</a:t>
            </a:r>
            <a:endParaRPr kumimoji="0" lang="en-US" altLang="ja-JP" sz="1187" kern="0" dirty="0">
              <a:solidFill>
                <a:prstClr val="black"/>
              </a:solidFill>
              <a:latin typeface="メイリオ" panose="020B0604030504040204" pitchFamily="50" charset="-128"/>
              <a:ea typeface="メイリオ"/>
              <a:cs typeface="メイリオ" panose="020B0604030504040204" pitchFamily="50" charset="-128"/>
            </a:endParaRPr>
          </a:p>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・危機意識醸成コンテンツの作成</a:t>
            </a:r>
          </a:p>
        </p:txBody>
      </p:sp>
      <p:sp>
        <p:nvSpPr>
          <p:cNvPr id="92" name="テキスト ボックス 91"/>
          <p:cNvSpPr txBox="1"/>
          <p:nvPr/>
        </p:nvSpPr>
        <p:spPr>
          <a:xfrm>
            <a:off x="6903417" y="4811324"/>
            <a:ext cx="1298781" cy="457689"/>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p>
            <a:pPr algn="ctr" defTabSz="986912">
              <a:defRPr/>
            </a:pPr>
            <a:r>
              <a:rPr kumimoji="0" lang="ja-JP" altLang="en-US" sz="1187" b="1" kern="0" dirty="0">
                <a:solidFill>
                  <a:sysClr val="windowText" lastClr="000000"/>
                </a:solidFill>
                <a:latin typeface="Cambria"/>
                <a:ea typeface="メイリオ"/>
              </a:rPr>
              <a:t>理解の向上</a:t>
            </a:r>
            <a:endParaRPr kumimoji="0" lang="en-US" altLang="ja-JP" sz="1187" b="1" kern="0" dirty="0">
              <a:solidFill>
                <a:sysClr val="windowText" lastClr="000000"/>
              </a:solidFill>
              <a:latin typeface="Cambria"/>
              <a:ea typeface="メイリオ"/>
            </a:endParaRPr>
          </a:p>
          <a:p>
            <a:pPr defTabSz="986912">
              <a:defRPr/>
            </a:pPr>
            <a:r>
              <a:rPr kumimoji="0" lang="ja-JP" altLang="en-US" sz="1187" b="1" kern="0" dirty="0">
                <a:solidFill>
                  <a:sysClr val="windowText" lastClr="000000"/>
                </a:solidFill>
                <a:latin typeface="Cambria"/>
                <a:ea typeface="メイリオ"/>
              </a:rPr>
              <a:t>危機意識の醸成</a:t>
            </a:r>
          </a:p>
        </p:txBody>
      </p:sp>
      <p:sp>
        <p:nvSpPr>
          <p:cNvPr id="93" name="右矢印 92"/>
          <p:cNvSpPr/>
          <p:nvPr/>
        </p:nvSpPr>
        <p:spPr>
          <a:xfrm rot="16200000" flipH="1">
            <a:off x="7294078" y="3145869"/>
            <a:ext cx="438638" cy="154551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sp>
        <p:nvSpPr>
          <p:cNvPr id="94" name="右矢印 93"/>
          <p:cNvSpPr/>
          <p:nvPr/>
        </p:nvSpPr>
        <p:spPr>
          <a:xfrm rot="16200000" flipH="1">
            <a:off x="7293223" y="3928051"/>
            <a:ext cx="502035" cy="2285718"/>
          </a:xfrm>
          <a:prstGeom prst="rightArrow">
            <a:avLst>
              <a:gd name="adj1" fmla="val 50000"/>
              <a:gd name="adj2" fmla="val 4400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sp>
        <p:nvSpPr>
          <p:cNvPr id="26" name="テキスト ボックス 25"/>
          <p:cNvSpPr txBox="1"/>
          <p:nvPr/>
        </p:nvSpPr>
        <p:spPr>
          <a:xfrm>
            <a:off x="5186557" y="5328780"/>
            <a:ext cx="5003220" cy="1188402"/>
          </a:xfrm>
          <a:prstGeom prst="rect">
            <a:avLst/>
          </a:prstGeom>
          <a:noFill/>
        </p:spPr>
        <p:style>
          <a:lnRef idx="1">
            <a:schemeClr val="accent2"/>
          </a:lnRef>
          <a:fillRef idx="3">
            <a:schemeClr val="accent2"/>
          </a:fillRef>
          <a:effectRef idx="2">
            <a:schemeClr val="accent2"/>
          </a:effectRef>
          <a:fontRef idx="minor">
            <a:schemeClr val="lt1"/>
          </a:fontRef>
        </p:style>
        <p:txBody>
          <a:bodyPr>
            <a:spAutoFit/>
          </a:bodyPr>
          <a:lstStyle/>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・省エネ家電買換えの促進</a:t>
            </a:r>
            <a:endParaRPr kumimoji="0" lang="en-US" altLang="ja-JP" sz="1187" kern="0" dirty="0">
              <a:solidFill>
                <a:prstClr val="black"/>
              </a:solidFill>
              <a:latin typeface="メイリオ" panose="020B0604030504040204" pitchFamily="50" charset="-128"/>
              <a:ea typeface="メイリオ"/>
              <a:cs typeface="メイリオ" panose="020B0604030504040204" pitchFamily="50" charset="-128"/>
            </a:endParaRPr>
          </a:p>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・省エネ住宅、断熱・水回りリフォーム</a:t>
            </a:r>
            <a:endParaRPr kumimoji="0" lang="en-US" altLang="ja-JP" sz="1187" kern="0" dirty="0">
              <a:solidFill>
                <a:prstClr val="black"/>
              </a:solidFill>
              <a:latin typeface="メイリオ" panose="020B0604030504040204" pitchFamily="50" charset="-128"/>
              <a:ea typeface="メイリオ"/>
              <a:cs typeface="メイリオ" panose="020B0604030504040204" pitchFamily="50" charset="-128"/>
            </a:endParaRPr>
          </a:p>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・エコカー買換えの促進</a:t>
            </a:r>
            <a:endParaRPr kumimoji="0" lang="en-US" altLang="ja-JP" sz="1187" kern="0" dirty="0">
              <a:solidFill>
                <a:prstClr val="black"/>
              </a:solidFill>
              <a:latin typeface="メイリオ" panose="020B0604030504040204" pitchFamily="50" charset="-128"/>
              <a:ea typeface="メイリオ"/>
              <a:cs typeface="メイリオ" panose="020B0604030504040204" pitchFamily="50" charset="-128"/>
            </a:endParaRPr>
          </a:p>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・再配達防止の推進</a:t>
            </a:r>
            <a:endParaRPr kumimoji="0" lang="en-US" altLang="ja-JP" sz="1187" kern="0" dirty="0">
              <a:solidFill>
                <a:prstClr val="black"/>
              </a:solidFill>
              <a:latin typeface="メイリオ" panose="020B0604030504040204" pitchFamily="50" charset="-128"/>
              <a:ea typeface="メイリオ"/>
              <a:cs typeface="メイリオ" panose="020B0604030504040204" pitchFamily="50" charset="-128"/>
            </a:endParaRPr>
          </a:p>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・クールビズ・ウォームビズの推進</a:t>
            </a:r>
            <a:endParaRPr kumimoji="0" lang="en-US" altLang="ja-JP" sz="1187" kern="0" dirty="0">
              <a:solidFill>
                <a:prstClr val="black"/>
              </a:solidFill>
              <a:latin typeface="メイリオ" panose="020B0604030504040204" pitchFamily="50" charset="-128"/>
              <a:ea typeface="メイリオ"/>
              <a:cs typeface="メイリオ" panose="020B0604030504040204" pitchFamily="50" charset="-128"/>
            </a:endParaRPr>
          </a:p>
          <a:p>
            <a:pPr marL="193613" indent="-193613" defTabSz="986912">
              <a:defRPr/>
            </a:pPr>
            <a:r>
              <a:rPr kumimoji="0" lang="ja-JP" altLang="en-US" sz="1187" kern="0" dirty="0">
                <a:solidFill>
                  <a:prstClr val="black"/>
                </a:solidFill>
                <a:latin typeface="メイリオ" panose="020B0604030504040204" pitchFamily="50" charset="-128"/>
                <a:ea typeface="メイリオ"/>
                <a:cs typeface="メイリオ" panose="020B0604030504040204" pitchFamily="50" charset="-128"/>
              </a:rPr>
              <a:t>・スマートムーブ、カーシェアリングの促進　等</a:t>
            </a:r>
          </a:p>
        </p:txBody>
      </p:sp>
      <p:sp>
        <p:nvSpPr>
          <p:cNvPr id="27" name="右矢印 26"/>
          <p:cNvSpPr/>
          <p:nvPr/>
        </p:nvSpPr>
        <p:spPr>
          <a:xfrm rot="16200000" flipH="1">
            <a:off x="7333488" y="5971317"/>
            <a:ext cx="438638" cy="154551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a:solidFill>
                <a:sysClr val="windowText" lastClr="000000"/>
              </a:solidFill>
              <a:latin typeface="Cambria"/>
              <a:ea typeface="メイリオ"/>
            </a:endParaRPr>
          </a:p>
        </p:txBody>
      </p:sp>
      <p:sp>
        <p:nvSpPr>
          <p:cNvPr id="28" name="テキスト ボックス 27"/>
          <p:cNvSpPr txBox="1"/>
          <p:nvPr/>
        </p:nvSpPr>
        <p:spPr>
          <a:xfrm>
            <a:off x="6903416" y="6603572"/>
            <a:ext cx="1300494" cy="2750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lgn="ctr" defTabSz="986912">
              <a:defRPr/>
            </a:pPr>
            <a:r>
              <a:rPr kumimoji="0" lang="ja-JP" altLang="en-US" sz="1187" b="1" kern="0" dirty="0">
                <a:solidFill>
                  <a:sysClr val="windowText" lastClr="000000"/>
                </a:solidFill>
                <a:latin typeface="Cambria"/>
                <a:ea typeface="メイリオ"/>
              </a:rPr>
              <a:t>行動変容</a:t>
            </a:r>
          </a:p>
        </p:txBody>
      </p:sp>
      <p:sp>
        <p:nvSpPr>
          <p:cNvPr id="29" name="テキスト ボックス 28"/>
          <p:cNvSpPr txBox="1"/>
          <p:nvPr/>
        </p:nvSpPr>
        <p:spPr>
          <a:xfrm>
            <a:off x="5244814" y="6978815"/>
            <a:ext cx="4891846" cy="324833"/>
          </a:xfrm>
          <a:prstGeom prst="rect">
            <a:avLst/>
          </a:prstGeom>
          <a:noFill/>
        </p:spPr>
        <p:style>
          <a:lnRef idx="1">
            <a:schemeClr val="accent2"/>
          </a:lnRef>
          <a:fillRef idx="3">
            <a:schemeClr val="accent2"/>
          </a:fillRef>
          <a:effectRef idx="2">
            <a:schemeClr val="accent2"/>
          </a:effectRef>
          <a:fontRef idx="minor">
            <a:schemeClr val="lt1"/>
          </a:fontRef>
        </p:style>
        <p:txBody>
          <a:bodyPr>
            <a:spAutoFit/>
          </a:bodyPr>
          <a:lstStyle/>
          <a:p>
            <a:pPr marL="193613" indent="-193613" defTabSz="986912">
              <a:defRPr/>
            </a:pPr>
            <a:r>
              <a:rPr kumimoji="0" lang="ja-JP" altLang="en-US" sz="1511" b="1" kern="0" dirty="0">
                <a:solidFill>
                  <a:prstClr val="black"/>
                </a:solidFill>
                <a:latin typeface="メイリオ" panose="020B0604030504040204" pitchFamily="50" charset="-128"/>
                <a:ea typeface="メイリオ"/>
                <a:cs typeface="メイリオ" panose="020B0604030504040204" pitchFamily="50" charset="-128"/>
              </a:rPr>
              <a:t>民政部門（家庭・業務）温室効果ガス４割削減に寄与</a:t>
            </a:r>
          </a:p>
        </p:txBody>
      </p:sp>
      <p:pic>
        <p:nvPicPr>
          <p:cNvPr id="3097" name="Picture 2" descr="COOL CHOI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6932" y="3396030"/>
            <a:ext cx="469480" cy="29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図 30"/>
          <p:cNvPicPr>
            <a:picLocks noChangeAspect="1"/>
          </p:cNvPicPr>
          <p:nvPr/>
        </p:nvPicPr>
        <p:blipFill>
          <a:blip r:embed="rId6">
            <a:extLst>
              <a:ext uri="{28A0092B-C50C-407E-A947-70E740481C1C}">
                <a14:useLocalDpi xmlns:a14="http://schemas.microsoft.com/office/drawing/2010/main" val="0"/>
              </a:ext>
            </a:extLst>
          </a:blip>
          <a:srcRect r="7141"/>
          <a:stretch>
            <a:fillRect/>
          </a:stretch>
        </p:blipFill>
        <p:spPr bwMode="auto">
          <a:xfrm>
            <a:off x="8601426" y="3918627"/>
            <a:ext cx="1439282" cy="103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9" name="テキスト ボックス 31"/>
          <p:cNvSpPr txBox="1">
            <a:spLocks noChangeArrowheads="1"/>
          </p:cNvSpPr>
          <p:nvPr/>
        </p:nvSpPr>
        <p:spPr bwMode="auto">
          <a:xfrm>
            <a:off x="8481487" y="4898709"/>
            <a:ext cx="1903623" cy="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spcBef>
                <a:spcPct val="0"/>
              </a:spcBef>
              <a:buNone/>
            </a:pPr>
            <a:r>
              <a:rPr lang="ja-JP" altLang="en-US" sz="1295" ker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＜コミュニケーター事業＞</a:t>
            </a:r>
          </a:p>
        </p:txBody>
      </p:sp>
      <p:pic>
        <p:nvPicPr>
          <p:cNvPr id="3100" name="Picture 2"/>
          <p:cNvPicPr>
            <a:picLocks noChangeAspect="1" noChangeArrowheads="1"/>
          </p:cNvPicPr>
          <p:nvPr/>
        </p:nvPicPr>
        <p:blipFill>
          <a:blip r:embed="rId7">
            <a:extLst>
              <a:ext uri="{28A0092B-C50C-407E-A947-70E740481C1C}">
                <a14:useLocalDpi xmlns:a14="http://schemas.microsoft.com/office/drawing/2010/main" val="0"/>
              </a:ext>
            </a:extLst>
          </a:blip>
          <a:srcRect l="32307" t="40144" r="31157" b="39557"/>
          <a:stretch>
            <a:fillRect/>
          </a:stretch>
        </p:blipFill>
        <p:spPr bwMode="auto">
          <a:xfrm>
            <a:off x="8555163" y="5381896"/>
            <a:ext cx="712788" cy="20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1" name="Picture 2"/>
          <p:cNvPicPr>
            <a:picLocks noChangeAspect="1" noChangeArrowheads="1"/>
          </p:cNvPicPr>
          <p:nvPr/>
        </p:nvPicPr>
        <p:blipFill>
          <a:blip r:embed="rId8">
            <a:extLst>
              <a:ext uri="{28A0092B-C50C-407E-A947-70E740481C1C}">
                <a14:useLocalDpi xmlns:a14="http://schemas.microsoft.com/office/drawing/2010/main" val="0"/>
              </a:ext>
            </a:extLst>
          </a:blip>
          <a:srcRect l="6120" t="34074" r="24507" b="8266"/>
          <a:stretch>
            <a:fillRect/>
          </a:stretch>
        </p:blipFill>
        <p:spPr bwMode="auto">
          <a:xfrm>
            <a:off x="9441007" y="5344200"/>
            <a:ext cx="714501" cy="30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2" name="Picture 2"/>
          <p:cNvPicPr>
            <a:picLocks noChangeAspect="1" noChangeArrowheads="1"/>
          </p:cNvPicPr>
          <p:nvPr/>
        </p:nvPicPr>
        <p:blipFill>
          <a:blip r:embed="rId9">
            <a:extLst>
              <a:ext uri="{28A0092B-C50C-407E-A947-70E740481C1C}">
                <a14:useLocalDpi xmlns:a14="http://schemas.microsoft.com/office/drawing/2010/main" val="0"/>
              </a:ext>
            </a:extLst>
          </a:blip>
          <a:srcRect l="11531" t="17188" r="40556" b="14665"/>
          <a:stretch>
            <a:fillRect/>
          </a:stretch>
        </p:blipFill>
        <p:spPr bwMode="auto">
          <a:xfrm>
            <a:off x="8147367" y="5671465"/>
            <a:ext cx="548298" cy="40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3" name="Picture 2"/>
          <p:cNvPicPr>
            <a:picLocks noChangeAspect="1" noChangeArrowheads="1"/>
          </p:cNvPicPr>
          <p:nvPr/>
        </p:nvPicPr>
        <p:blipFill>
          <a:blip r:embed="rId10">
            <a:extLst>
              <a:ext uri="{28A0092B-C50C-407E-A947-70E740481C1C}">
                <a14:useLocalDpi xmlns:a14="http://schemas.microsoft.com/office/drawing/2010/main" val="0"/>
              </a:ext>
            </a:extLst>
          </a:blip>
          <a:srcRect l="18430" t="32341" r="37872" b="19841"/>
          <a:stretch>
            <a:fillRect/>
          </a:stretch>
        </p:blipFill>
        <p:spPr bwMode="auto">
          <a:xfrm>
            <a:off x="8788192" y="5695453"/>
            <a:ext cx="627116" cy="35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4" name="図 3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4202" y="6245467"/>
            <a:ext cx="651104" cy="15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図 37"/>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18114" y="6266028"/>
            <a:ext cx="618548" cy="14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図 1"/>
          <p:cNvPicPr>
            <a:picLocks noChangeAspect="1"/>
          </p:cNvPicPr>
          <p:nvPr/>
        </p:nvPicPr>
        <p:blipFill>
          <a:blip r:embed="rId13" cstate="print">
            <a:extLst>
              <a:ext uri="{28A0092B-C50C-407E-A947-70E740481C1C}">
                <a14:useLocalDpi xmlns:a14="http://schemas.microsoft.com/office/drawing/2010/main" val="0"/>
              </a:ext>
            </a:extLst>
          </a:blip>
          <a:srcRect l="48036" t="36400" r="29521" b="46800"/>
          <a:stretch>
            <a:fillRect/>
          </a:stretch>
        </p:blipFill>
        <p:spPr bwMode="auto">
          <a:xfrm>
            <a:off x="9434155" y="5741718"/>
            <a:ext cx="724782" cy="3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4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a:defRPr/>
            </a:pPr>
            <a:r>
              <a:rPr lang="ja-JP" altLang="en-US" dirty="0">
                <a:solidFill>
                  <a:schemeClr val="tx1"/>
                </a:solidFill>
                <a:latin typeface="+mn-ea"/>
                <a:ea typeface="+mn-ea"/>
                <a:cs typeface="メイリオ" panose="020B0604030504040204" pitchFamily="50" charset="-128"/>
              </a:rPr>
              <a:t>「</a:t>
            </a:r>
            <a:r>
              <a:rPr lang="en-US" altLang="ja-JP" dirty="0">
                <a:solidFill>
                  <a:schemeClr val="tx1"/>
                </a:solidFill>
                <a:latin typeface="+mn-ea"/>
                <a:ea typeface="+mn-ea"/>
                <a:cs typeface="メイリオ" panose="020B0604030504040204" pitchFamily="50" charset="-128"/>
              </a:rPr>
              <a:t>COOL CHOICE</a:t>
            </a:r>
            <a:r>
              <a:rPr lang="ja-JP" altLang="en-US" dirty="0">
                <a:solidFill>
                  <a:schemeClr val="tx1"/>
                </a:solidFill>
                <a:latin typeface="+mn-ea"/>
                <a:ea typeface="+mn-ea"/>
                <a:cs typeface="メイリオ" panose="020B0604030504040204" pitchFamily="50" charset="-128"/>
              </a:rPr>
              <a:t>」とは</a:t>
            </a:r>
          </a:p>
        </p:txBody>
      </p:sp>
      <p:sp>
        <p:nvSpPr>
          <p:cNvPr id="15" name="テキスト ボックス 64"/>
          <p:cNvSpPr txBox="1">
            <a:spLocks noChangeArrowheads="1"/>
          </p:cNvSpPr>
          <p:nvPr/>
        </p:nvSpPr>
        <p:spPr bwMode="auto">
          <a:xfrm>
            <a:off x="788013" y="1535243"/>
            <a:ext cx="5801416" cy="42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986912">
              <a:spcBef>
                <a:spcPct val="0"/>
              </a:spcBef>
              <a:buNone/>
              <a:defRPr/>
            </a:pPr>
            <a:r>
              <a:rPr lang="ja-JP" altLang="en-US" sz="2159" b="1" dirty="0">
                <a:solidFill>
                  <a:srgbClr val="0033CC"/>
                </a:solidFill>
                <a:latin typeface="メイリオ" pitchFamily="50" charset="-128"/>
                <a:ea typeface="メイリオ" pitchFamily="50" charset="-128"/>
                <a:cs typeface="メイリオ" pitchFamily="50" charset="-128"/>
              </a:rPr>
              <a:t>●</a:t>
            </a:r>
            <a:r>
              <a:rPr lang="en-US" altLang="ja-JP" sz="2159" b="1" dirty="0">
                <a:solidFill>
                  <a:srgbClr val="0033CC"/>
                </a:solidFill>
                <a:latin typeface="メイリオ" pitchFamily="50" charset="-128"/>
                <a:ea typeface="メイリオ" pitchFamily="50" charset="-128"/>
                <a:cs typeface="メイリオ" pitchFamily="50" charset="-128"/>
              </a:rPr>
              <a:t> 2030</a:t>
            </a:r>
            <a:r>
              <a:rPr lang="ja-JP" altLang="en-US" sz="2159" b="1" dirty="0">
                <a:solidFill>
                  <a:srgbClr val="0033CC"/>
                </a:solidFill>
                <a:latin typeface="メイリオ" pitchFamily="50" charset="-128"/>
                <a:ea typeface="メイリオ" pitchFamily="50" charset="-128"/>
                <a:cs typeface="メイリオ" pitchFamily="50" charset="-128"/>
              </a:rPr>
              <a:t>年度△</a:t>
            </a:r>
            <a:r>
              <a:rPr lang="en-US" altLang="ja-JP" sz="2159" b="1" dirty="0">
                <a:solidFill>
                  <a:srgbClr val="0033CC"/>
                </a:solidFill>
                <a:latin typeface="メイリオ" pitchFamily="50" charset="-128"/>
                <a:ea typeface="メイリオ" pitchFamily="50" charset="-128"/>
                <a:cs typeface="メイリオ" pitchFamily="50" charset="-128"/>
              </a:rPr>
              <a:t>26%</a:t>
            </a:r>
            <a:r>
              <a:rPr lang="ja-JP" altLang="en-US" sz="2159" b="1" dirty="0">
                <a:solidFill>
                  <a:srgbClr val="0033CC"/>
                </a:solidFill>
                <a:latin typeface="メイリオ" pitchFamily="50" charset="-128"/>
                <a:ea typeface="メイリオ" pitchFamily="50" charset="-128"/>
                <a:cs typeface="メイリオ" pitchFamily="50" charset="-128"/>
              </a:rPr>
              <a:t>目標達成のための　　</a:t>
            </a:r>
            <a:r>
              <a:rPr lang="ja-JP" altLang="en-US" sz="1727" b="1" dirty="0">
                <a:solidFill>
                  <a:srgbClr val="0033CC"/>
                </a:solidFill>
                <a:latin typeface="メイリオ" pitchFamily="50" charset="-128"/>
                <a:ea typeface="メイリオ" pitchFamily="50" charset="-128"/>
                <a:cs typeface="メイリオ" pitchFamily="50" charset="-128"/>
              </a:rPr>
              <a:t>　　　　　　　　　　　　　　　　　</a:t>
            </a:r>
            <a:endParaRPr lang="en-US" altLang="ja-JP" sz="2159" b="1" dirty="0">
              <a:solidFill>
                <a:srgbClr val="0033CC"/>
              </a:solidFill>
              <a:latin typeface="メイリオ" pitchFamily="50" charset="-128"/>
              <a:ea typeface="メイリオ" pitchFamily="50" charset="-128"/>
              <a:cs typeface="メイリオ" pitchFamily="50" charset="-128"/>
            </a:endParaRPr>
          </a:p>
        </p:txBody>
      </p:sp>
      <p:sp>
        <p:nvSpPr>
          <p:cNvPr id="16" name="テキスト ボックス 65"/>
          <p:cNvSpPr txBox="1">
            <a:spLocks noChangeArrowheads="1"/>
          </p:cNvSpPr>
          <p:nvPr/>
        </p:nvSpPr>
        <p:spPr bwMode="auto">
          <a:xfrm>
            <a:off x="1700613" y="2162851"/>
            <a:ext cx="3958818" cy="8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986912">
              <a:spcBef>
                <a:spcPct val="0"/>
              </a:spcBef>
              <a:buNone/>
              <a:defRPr/>
            </a:pPr>
            <a:r>
              <a:rPr lang="en-US" altLang="ja-JP" sz="4749" dirty="0">
                <a:solidFill>
                  <a:prstClr val="black"/>
                </a:solidFill>
                <a:latin typeface="メイリオ" pitchFamily="50" charset="-128"/>
                <a:ea typeface="メイリオ" pitchFamily="50" charset="-128"/>
                <a:cs typeface="メイリオ" pitchFamily="50" charset="-128"/>
              </a:rPr>
              <a:t>【</a:t>
            </a:r>
            <a:r>
              <a:rPr lang="ja-JP" altLang="en-US" sz="4749" dirty="0">
                <a:solidFill>
                  <a:prstClr val="black"/>
                </a:solidFill>
                <a:latin typeface="メイリオ" pitchFamily="50" charset="-128"/>
                <a:ea typeface="メイリオ" pitchFamily="50" charset="-128"/>
                <a:cs typeface="メイリオ" pitchFamily="50" charset="-128"/>
              </a:rPr>
              <a:t>旗印</a:t>
            </a:r>
            <a:r>
              <a:rPr lang="en-US" altLang="ja-JP" sz="4749" dirty="0">
                <a:solidFill>
                  <a:prstClr val="black"/>
                </a:solidFill>
                <a:latin typeface="メイリオ" pitchFamily="50" charset="-128"/>
                <a:ea typeface="メイリオ" pitchFamily="50" charset="-128"/>
                <a:cs typeface="メイリオ" pitchFamily="50" charset="-128"/>
              </a:rPr>
              <a:t>】</a:t>
            </a:r>
            <a:endParaRPr lang="ja-JP" altLang="en-US" sz="4749" dirty="0">
              <a:solidFill>
                <a:prstClr val="black"/>
              </a:solidFill>
              <a:latin typeface="メイリオ" pitchFamily="50" charset="-128"/>
              <a:ea typeface="メイリオ" pitchFamily="50" charset="-128"/>
              <a:cs typeface="メイリオ" pitchFamily="50" charset="-128"/>
            </a:endParaRPr>
          </a:p>
        </p:txBody>
      </p:sp>
      <p:sp>
        <p:nvSpPr>
          <p:cNvPr id="17" name="正方形/長方形 66"/>
          <p:cNvSpPr>
            <a:spLocks noChangeArrowheads="1"/>
          </p:cNvSpPr>
          <p:nvPr/>
        </p:nvSpPr>
        <p:spPr bwMode="auto">
          <a:xfrm>
            <a:off x="656743" y="3029364"/>
            <a:ext cx="5752082" cy="69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986912">
              <a:spcBef>
                <a:spcPct val="0"/>
              </a:spcBef>
              <a:buNone/>
              <a:defRPr/>
            </a:pPr>
            <a:r>
              <a:rPr lang="ja-JP" altLang="en-US" sz="1943" dirty="0">
                <a:solidFill>
                  <a:prstClr val="black"/>
                </a:solidFill>
                <a:latin typeface="メイリオ" pitchFamily="50" charset="-128"/>
                <a:ea typeface="メイリオ" pitchFamily="50" charset="-128"/>
                <a:cs typeface="メイリオ" pitchFamily="50" charset="-128"/>
              </a:rPr>
              <a:t>低炭素型の製品／サービス／ライフスタイルなど</a:t>
            </a:r>
            <a:endParaRPr lang="en-US" altLang="ja-JP" sz="1943" dirty="0">
              <a:solidFill>
                <a:prstClr val="black"/>
              </a:solidFill>
              <a:latin typeface="メイリオ" pitchFamily="50" charset="-128"/>
              <a:ea typeface="メイリオ" pitchFamily="50" charset="-128"/>
              <a:cs typeface="メイリオ" pitchFamily="50" charset="-128"/>
            </a:endParaRPr>
          </a:p>
          <a:p>
            <a:pPr algn="ctr" defTabSz="986912">
              <a:spcBef>
                <a:spcPct val="0"/>
              </a:spcBef>
              <a:buNone/>
              <a:defRPr/>
            </a:pPr>
            <a:r>
              <a:rPr lang="ja-JP" altLang="en-US" sz="1943" b="1" u="sng" dirty="0">
                <a:solidFill>
                  <a:srgbClr val="FF0000"/>
                </a:solidFill>
                <a:latin typeface="メイリオ" pitchFamily="50" charset="-128"/>
                <a:ea typeface="メイリオ" pitchFamily="50" charset="-128"/>
                <a:cs typeface="メイリオ" pitchFamily="50" charset="-128"/>
              </a:rPr>
              <a:t>あらゆる「賢い選択」を促す国民運動</a:t>
            </a:r>
            <a:endParaRPr lang="en-US" altLang="ja-JP" sz="1943" b="1" u="sng" dirty="0">
              <a:solidFill>
                <a:srgbClr val="FF0000"/>
              </a:solidFill>
              <a:latin typeface="メイリオ" pitchFamily="50" charset="-128"/>
              <a:ea typeface="メイリオ" pitchFamily="50" charset="-128"/>
              <a:cs typeface="メイリオ" pitchFamily="50" charset="-128"/>
            </a:endParaRPr>
          </a:p>
        </p:txBody>
      </p:sp>
      <p:pic>
        <p:nvPicPr>
          <p:cNvPr id="19" name="Picture 2" descr="C:\Users\HIGUCH10\AppData\Local\Microsoft\Windows\Temporary Internet Files\Content.Outlook\4870O146\たいぷ03.png"/>
          <p:cNvPicPr>
            <a:picLocks noChangeAspect="1" noChangeArrowheads="1"/>
          </p:cNvPicPr>
          <p:nvPr/>
        </p:nvPicPr>
        <p:blipFill rotWithShape="1">
          <a:blip r:embed="rId3">
            <a:extLst>
              <a:ext uri="{28A0092B-C50C-407E-A947-70E740481C1C}">
                <a14:useLocalDpi xmlns:a14="http://schemas.microsoft.com/office/drawing/2010/main" val="0"/>
              </a:ext>
            </a:extLst>
          </a:blip>
          <a:srcRect r="27408"/>
          <a:stretch/>
        </p:blipFill>
        <p:spPr bwMode="auto">
          <a:xfrm>
            <a:off x="6861799" y="1348492"/>
            <a:ext cx="3147317" cy="250846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631071" y="3856951"/>
            <a:ext cx="9429672" cy="3384030"/>
            <a:chOff x="608865" y="3500447"/>
            <a:chExt cx="8736623" cy="3135315"/>
          </a:xfrm>
        </p:grpSpPr>
        <p:sp>
          <p:nvSpPr>
            <p:cNvPr id="9" name="テキスト ボックス 10"/>
            <p:cNvSpPr txBox="1">
              <a:spLocks noChangeArrowheads="1"/>
            </p:cNvSpPr>
            <p:nvPr/>
          </p:nvSpPr>
          <p:spPr bwMode="auto">
            <a:xfrm>
              <a:off x="745575" y="3500447"/>
              <a:ext cx="5712069" cy="304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986912">
                <a:spcBef>
                  <a:spcPct val="0"/>
                </a:spcBef>
                <a:buNone/>
                <a:defRPr/>
              </a:pP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例えば、エコカーを買う、エコ住宅にする、エコ家電にする、</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という「選択」。</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例えば、高効率な照明に替える、公共交通を利用する、</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という「選択」。</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例えば、クールビズを実践する、という「選択」。</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例えば、低炭素なアクションを習慣的に実践する、</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というライフスタイルの「選択」。</a:t>
              </a:r>
              <a:endParaRPr lang="en-US" altLang="ja-JP" sz="1727" dirty="0">
                <a:solidFill>
                  <a:prstClr val="black"/>
                </a:solidFill>
                <a:latin typeface="メイリオ" pitchFamily="50" charset="-128"/>
                <a:ea typeface="メイリオ" pitchFamily="50" charset="-128"/>
                <a:cs typeface="メイリオ" pitchFamily="50" charset="-128"/>
              </a:endParaRPr>
            </a:p>
          </p:txBody>
        </p:sp>
        <p:pic>
          <p:nvPicPr>
            <p:cNvPr id="10" name="Picture 3" descr="WARMBIZ ロゴマー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186" y="5339961"/>
              <a:ext cx="999891" cy="24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409" y="5008560"/>
              <a:ext cx="881592" cy="53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OOLBIZ ロゴマーク"/>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9357" y="5022862"/>
              <a:ext cx="974454" cy="2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49"/>
            <p:cNvSpPr txBox="1">
              <a:spLocks noChangeArrowheads="1"/>
            </p:cNvSpPr>
            <p:nvPr/>
          </p:nvSpPr>
          <p:spPr bwMode="auto">
            <a:xfrm>
              <a:off x="6624264" y="4281497"/>
              <a:ext cx="2538046" cy="30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986912">
                <a:spcBef>
                  <a:spcPct val="0"/>
                </a:spcBef>
                <a:buNone/>
                <a:defRPr/>
              </a:pPr>
              <a:r>
                <a:rPr lang="ja-JP" altLang="en-US" sz="971">
                  <a:solidFill>
                    <a:prstClr val="black"/>
                  </a:solidFill>
                  <a:latin typeface="メイリオ" pitchFamily="50" charset="-128"/>
                  <a:ea typeface="メイリオ" pitchFamily="50" charset="-128"/>
                  <a:cs typeface="メイリオ" pitchFamily="50" charset="-128"/>
                </a:rPr>
                <a:t>　　</a:t>
              </a:r>
              <a:r>
                <a:rPr lang="ja-JP" altLang="en-US" sz="1511">
                  <a:solidFill>
                    <a:prstClr val="black"/>
                  </a:solidFill>
                  <a:latin typeface="メイリオ" pitchFamily="50" charset="-128"/>
                  <a:ea typeface="メイリオ" pitchFamily="50" charset="-128"/>
                  <a:cs typeface="メイリオ" pitchFamily="50" charset="-128"/>
                </a:rPr>
                <a:t>　</a:t>
              </a:r>
              <a:endParaRPr lang="en-US" altLang="ja-JP" sz="1511">
                <a:solidFill>
                  <a:prstClr val="black"/>
                </a:solidFill>
                <a:latin typeface="メイリオ" pitchFamily="50" charset="-128"/>
                <a:ea typeface="メイリオ" pitchFamily="50" charset="-128"/>
                <a:cs typeface="メイリオ" pitchFamily="50" charset="-128"/>
              </a:endParaRPr>
            </a:p>
          </p:txBody>
        </p:sp>
        <p:sp>
          <p:nvSpPr>
            <p:cNvPr id="18" name="正方形/長方形 17"/>
            <p:cNvSpPr/>
            <p:nvPr/>
          </p:nvSpPr>
          <p:spPr>
            <a:xfrm>
              <a:off x="608865" y="3533784"/>
              <a:ext cx="8736623" cy="3101978"/>
            </a:xfrm>
            <a:prstGeom prst="rect">
              <a:avLst/>
            </a:prstGeom>
            <a:noFill/>
            <a:ln w="12700">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lang="ja-JP" altLang="en-US" sz="1943">
                <a:solidFill>
                  <a:prstClr val="white"/>
                </a:solidFill>
                <a:latin typeface="Calibri"/>
                <a:ea typeface="ＭＳ Ｐゴシック" panose="020B0600070205080204" pitchFamily="50" charset="-128"/>
              </a:endParaRPr>
            </a:p>
          </p:txBody>
        </p:sp>
        <p:pic>
          <p:nvPicPr>
            <p:cNvPr id="2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531" t="17188" r="40556" b="14665"/>
            <a:stretch/>
          </p:blipFill>
          <p:spPr bwMode="auto">
            <a:xfrm>
              <a:off x="8331514" y="5742595"/>
              <a:ext cx="938261" cy="750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308" t="40145" r="31157" b="39557"/>
            <a:stretch/>
          </p:blipFill>
          <p:spPr bwMode="auto">
            <a:xfrm>
              <a:off x="7863792" y="3690546"/>
              <a:ext cx="1420891" cy="44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グループ化 21"/>
            <p:cNvGrpSpPr>
              <a:grpSpLocks noChangeAspect="1"/>
            </p:cNvGrpSpPr>
            <p:nvPr/>
          </p:nvGrpSpPr>
          <p:grpSpPr>
            <a:xfrm>
              <a:off x="7108616" y="4328015"/>
              <a:ext cx="1170741" cy="619185"/>
              <a:chOff x="481844" y="2026340"/>
              <a:chExt cx="2850297" cy="1379736"/>
            </a:xfrm>
          </p:grpSpPr>
          <p:pic>
            <p:nvPicPr>
              <p:cNvPr id="2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121" t="34074" r="24507" b="8266"/>
              <a:stretch/>
            </p:blipFill>
            <p:spPr bwMode="auto">
              <a:xfrm>
                <a:off x="481844" y="2026340"/>
                <a:ext cx="2850297"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図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1108" y="2081020"/>
                <a:ext cx="1670374" cy="1325056"/>
              </a:xfrm>
              <a:prstGeom prst="rect">
                <a:avLst/>
              </a:prstGeom>
            </p:spPr>
          </p:pic>
        </p:grpSp>
        <p:pic>
          <p:nvPicPr>
            <p:cNvPr id="25" name="図 24"/>
            <p:cNvPicPr>
              <a:picLocks noChangeAspect="1"/>
            </p:cNvPicPr>
            <p:nvPr/>
          </p:nvPicPr>
          <p:blipFill rotWithShape="1">
            <a:blip r:embed="rId11"/>
            <a:srcRect l="13805" t="35859" r="39642" b="17759"/>
            <a:stretch/>
          </p:blipFill>
          <p:spPr>
            <a:xfrm>
              <a:off x="6498517" y="3566686"/>
              <a:ext cx="1304471" cy="731068"/>
            </a:xfrm>
            <a:prstGeom prst="rect">
              <a:avLst/>
            </a:prstGeom>
          </p:spPr>
        </p:pic>
        <p:pic>
          <p:nvPicPr>
            <p:cNvPr id="26" name="図 25"/>
            <p:cNvPicPr>
              <a:picLocks noChangeAspect="1"/>
            </p:cNvPicPr>
            <p:nvPr/>
          </p:nvPicPr>
          <p:blipFill rotWithShape="1">
            <a:blip r:embed="rId12"/>
            <a:srcRect l="26442" t="35540" r="57703" b="59090"/>
            <a:stretch/>
          </p:blipFill>
          <p:spPr>
            <a:xfrm>
              <a:off x="6554853" y="5996376"/>
              <a:ext cx="1248135" cy="237740"/>
            </a:xfrm>
            <a:prstGeom prst="rect">
              <a:avLst/>
            </a:prstGeom>
          </p:spPr>
        </p:pic>
      </p:grpSp>
    </p:spTree>
    <p:extLst>
      <p:ext uri="{BB962C8B-B14F-4D97-AF65-F5344CB8AC3E}">
        <p14:creationId xmlns:p14="http://schemas.microsoft.com/office/powerpoint/2010/main" val="145368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a:defRPr/>
            </a:pPr>
            <a:r>
              <a:rPr lang="ja-JP" altLang="en-US" dirty="0">
                <a:solidFill>
                  <a:schemeClr val="tx1"/>
                </a:solidFill>
                <a:latin typeface="+mn-ea"/>
                <a:ea typeface="+mn-ea"/>
                <a:cs typeface="メイリオ" panose="020B0604030504040204" pitchFamily="50" charset="-128"/>
              </a:rPr>
              <a:t>「</a:t>
            </a:r>
            <a:r>
              <a:rPr lang="en-US" altLang="ja-JP" dirty="0">
                <a:solidFill>
                  <a:schemeClr val="tx1"/>
                </a:solidFill>
                <a:latin typeface="+mn-ea"/>
                <a:ea typeface="+mn-ea"/>
                <a:cs typeface="メイリオ" panose="020B0604030504040204" pitchFamily="50" charset="-128"/>
              </a:rPr>
              <a:t>COOL CHOICE</a:t>
            </a:r>
            <a:r>
              <a:rPr lang="ja-JP" altLang="en-US" dirty="0">
                <a:solidFill>
                  <a:schemeClr val="tx1"/>
                </a:solidFill>
                <a:latin typeface="+mn-ea"/>
                <a:ea typeface="+mn-ea"/>
                <a:cs typeface="メイリオ" panose="020B0604030504040204" pitchFamily="50" charset="-128"/>
              </a:rPr>
              <a:t>」の賛同募集</a:t>
            </a:r>
          </a:p>
        </p:txBody>
      </p:sp>
      <p:sp>
        <p:nvSpPr>
          <p:cNvPr id="8" name="コンテンツ プレースホルダー 2"/>
          <p:cNvSpPr>
            <a:spLocks noGrp="1"/>
          </p:cNvSpPr>
          <p:nvPr>
            <p:ph idx="4294967295"/>
          </p:nvPr>
        </p:nvSpPr>
        <p:spPr>
          <a:xfrm>
            <a:off x="178229" y="1156563"/>
            <a:ext cx="10198344" cy="2196619"/>
          </a:xfrm>
          <a:solidFill>
            <a:srgbClr val="CCFFFF"/>
          </a:solidFill>
        </p:spPr>
        <p:txBody>
          <a:bodyPr/>
          <a:lstStyle/>
          <a:p>
            <a:pPr eaLnBrk="1" hangingPunct="1">
              <a:defRPr/>
            </a:pPr>
            <a:r>
              <a:rPr sz="2536" dirty="0" err="1">
                <a:latin typeface="+mn-ea"/>
                <a:ea typeface="+mn-ea"/>
              </a:rPr>
              <a:t>賛同された個人・団体の方は、ロゴマーク</a:t>
            </a:r>
            <a:r>
              <a:rPr lang="ja-JP" altLang="en-US" sz="2536" dirty="0">
                <a:latin typeface="+mn-ea"/>
                <a:ea typeface="+mn-ea"/>
              </a:rPr>
              <a:t>を使用</a:t>
            </a:r>
            <a:r>
              <a:rPr sz="2536" dirty="0" err="1">
                <a:latin typeface="+mn-ea"/>
                <a:ea typeface="+mn-ea"/>
              </a:rPr>
              <a:t>可能</a:t>
            </a:r>
            <a:r>
              <a:rPr lang="ja-JP" altLang="en-US" sz="2536" dirty="0">
                <a:latin typeface="+mn-ea"/>
                <a:ea typeface="+mn-ea"/>
              </a:rPr>
              <a:t>です。</a:t>
            </a:r>
            <a:endParaRPr lang="en-US" altLang="ja-JP" sz="2536" dirty="0">
              <a:latin typeface="+mn-ea"/>
              <a:ea typeface="+mn-ea"/>
            </a:endParaRPr>
          </a:p>
          <a:p>
            <a:pPr eaLnBrk="1" hangingPunct="1">
              <a:defRPr/>
            </a:pPr>
            <a:r>
              <a:rPr lang="ja-JP" altLang="en-US" sz="2536" dirty="0">
                <a:latin typeface="+mn-ea"/>
                <a:ea typeface="+mn-ea"/>
              </a:rPr>
              <a:t>低炭素</a:t>
            </a:r>
            <a:r>
              <a:rPr sz="2536" dirty="0" err="1">
                <a:latin typeface="+mn-ea"/>
                <a:ea typeface="+mn-ea"/>
              </a:rPr>
              <a:t>型の</a:t>
            </a:r>
            <a:r>
              <a:rPr sz="2536" dirty="0">
                <a:latin typeface="+mn-ea"/>
                <a:ea typeface="+mn-ea"/>
              </a:rPr>
              <a:t>「</a:t>
            </a:r>
            <a:r>
              <a:rPr lang="ja-JP" altLang="en-US" sz="2536" dirty="0">
                <a:latin typeface="+mn-ea"/>
                <a:ea typeface="+mn-ea"/>
              </a:rPr>
              <a:t>製品</a:t>
            </a:r>
            <a:r>
              <a:rPr sz="2536" dirty="0">
                <a:latin typeface="+mn-ea"/>
                <a:ea typeface="+mn-ea"/>
              </a:rPr>
              <a:t>」「サービス」「</a:t>
            </a:r>
            <a:r>
              <a:rPr lang="ja-JP" altLang="en-US" sz="2536" dirty="0">
                <a:latin typeface="+mn-ea"/>
                <a:ea typeface="+mn-ea"/>
              </a:rPr>
              <a:t>ライフスタイル</a:t>
            </a:r>
            <a:r>
              <a:rPr sz="2536" dirty="0">
                <a:latin typeface="+mn-ea"/>
                <a:ea typeface="+mn-ea"/>
              </a:rPr>
              <a:t>」に</a:t>
            </a:r>
            <a:r>
              <a:rPr lang="en-US" sz="2536" dirty="0">
                <a:latin typeface="+mn-ea"/>
                <a:ea typeface="+mn-ea"/>
              </a:rPr>
              <a:t/>
            </a:r>
            <a:br>
              <a:rPr lang="en-US" sz="2536" dirty="0">
                <a:latin typeface="+mn-ea"/>
                <a:ea typeface="+mn-ea"/>
              </a:rPr>
            </a:br>
            <a:r>
              <a:rPr sz="2536" dirty="0" err="1">
                <a:latin typeface="+mn-ea"/>
                <a:ea typeface="+mn-ea"/>
              </a:rPr>
              <a:t>ロゴマークを積極的にご活用いただ</a:t>
            </a:r>
            <a:r>
              <a:rPr lang="ja-JP" altLang="en-US" sz="2536" dirty="0">
                <a:latin typeface="+mn-ea"/>
                <a:ea typeface="+mn-ea"/>
              </a:rPr>
              <a:t>けます。</a:t>
            </a:r>
            <a:endParaRPr lang="en-US" altLang="ja-JP" sz="2536" dirty="0">
              <a:latin typeface="+mn-ea"/>
              <a:ea typeface="+mn-ea"/>
            </a:endParaRPr>
          </a:p>
          <a:p>
            <a:pPr eaLnBrk="1" hangingPunct="1">
              <a:defRPr/>
            </a:pPr>
            <a:r>
              <a:rPr lang="ja-JP" altLang="en-US" sz="2536" dirty="0">
                <a:latin typeface="+mn-ea"/>
                <a:ea typeface="+mn-ea"/>
              </a:rPr>
              <a:t>「</a:t>
            </a:r>
            <a:r>
              <a:rPr lang="en-US" altLang="ja-JP" sz="2536" dirty="0">
                <a:latin typeface="+mn-ea"/>
                <a:ea typeface="+mn-ea"/>
              </a:rPr>
              <a:t>COOL CHOICE</a:t>
            </a:r>
            <a:r>
              <a:rPr lang="ja-JP" altLang="en-US" sz="2536" dirty="0">
                <a:latin typeface="+mn-ea"/>
                <a:ea typeface="+mn-ea"/>
              </a:rPr>
              <a:t>」公式サイトにおいて随時賛同を受け付けていますので、皆様も是非ご賛同ください！</a:t>
            </a:r>
            <a:endParaRPr lang="en-US" altLang="ja-JP" sz="2536" dirty="0">
              <a:latin typeface="+mn-ea"/>
              <a:ea typeface="+mn-ea"/>
            </a:endParaRPr>
          </a:p>
        </p:txBody>
      </p:sp>
      <p:pic>
        <p:nvPicPr>
          <p:cNvPr id="4" name="Picture 2" descr="\\fssv01\地球環境局\地球温暖化対策課\国民生活対策室\100 広報施策・国民運動関係\100 COOL CHOICE\H27\03ツール\※ロゴ\CC_orange_logo\02_コピー下\cool-choice_color_コピー下.jpg"/>
          <p:cNvPicPr>
            <a:picLocks noChangeAspect="1" noChangeArrowheads="1"/>
          </p:cNvPicPr>
          <p:nvPr/>
        </p:nvPicPr>
        <p:blipFill>
          <a:blip r:embed="rId3">
            <a:extLst>
              <a:ext uri="{28A0092B-C50C-407E-A947-70E740481C1C}">
                <a14:useLocalDpi xmlns:a14="http://schemas.microsoft.com/office/drawing/2010/main" val="0"/>
              </a:ext>
            </a:extLst>
          </a:blip>
          <a:srcRect l="26247" t="26208" r="25172" b="22816"/>
          <a:stretch>
            <a:fillRect/>
          </a:stretch>
        </p:blipFill>
        <p:spPr bwMode="auto">
          <a:xfrm>
            <a:off x="1127687" y="3311021"/>
            <a:ext cx="2465677" cy="198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5617" t="12183" r="24512" b="9895"/>
          <a:stretch>
            <a:fillRect/>
          </a:stretch>
        </p:blipFill>
        <p:spPr bwMode="auto">
          <a:xfrm>
            <a:off x="4115677" y="3311021"/>
            <a:ext cx="2473082" cy="167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6609" t="13432" r="23865" b="8395"/>
          <a:stretch>
            <a:fillRect/>
          </a:stretch>
        </p:blipFill>
        <p:spPr bwMode="auto">
          <a:xfrm>
            <a:off x="7190899" y="3311021"/>
            <a:ext cx="2598958" cy="178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1126991" y="5295441"/>
            <a:ext cx="8480482" cy="2043508"/>
          </a:xfrm>
          <a:prstGeom prst="rect">
            <a:avLst/>
          </a:prstGeom>
        </p:spPr>
        <p:txBody>
          <a:bodyPr wrap="square">
            <a:spAutoFit/>
          </a:bodyPr>
          <a:lstStyle/>
          <a:p>
            <a:pPr defTabSz="966326">
              <a:defRPr/>
            </a:pPr>
            <a:r>
              <a:rPr kumimoji="0" lang="en-US" altLang="ja-JP" sz="2536" kern="0" dirty="0">
                <a:solidFill>
                  <a:sysClr val="windowText" lastClr="000000"/>
                </a:solidFill>
                <a:latin typeface="Meiryo UI"/>
                <a:ea typeface="Meiryo UI"/>
                <a:cs typeface="メイリオ" pitchFamily="50" charset="-128"/>
              </a:rPr>
              <a:t>【2017</a:t>
            </a:r>
            <a:r>
              <a:rPr kumimoji="0" lang="ja-JP" altLang="en-US" sz="2536" kern="0" dirty="0">
                <a:solidFill>
                  <a:sysClr val="windowText" lastClr="000000"/>
                </a:solidFill>
                <a:latin typeface="Meiryo UI"/>
                <a:ea typeface="Meiryo UI"/>
                <a:cs typeface="メイリオ" pitchFamily="50" charset="-128"/>
              </a:rPr>
              <a:t>年８月現在の賛同状況</a:t>
            </a:r>
            <a:r>
              <a:rPr kumimoji="0" lang="en-US" altLang="ja-JP" sz="2536" kern="0" dirty="0">
                <a:solidFill>
                  <a:sysClr val="windowText" lastClr="000000"/>
                </a:solidFill>
                <a:latin typeface="Meiryo UI"/>
                <a:ea typeface="Meiryo UI"/>
                <a:cs typeface="メイリオ" pitchFamily="50" charset="-128"/>
              </a:rPr>
              <a:t>】</a:t>
            </a:r>
          </a:p>
          <a:p>
            <a:pPr defTabSz="966326">
              <a:defRPr/>
            </a:pPr>
            <a:r>
              <a:rPr kumimoji="0" lang="ja-JP" altLang="en-US" sz="2536" kern="0" dirty="0">
                <a:solidFill>
                  <a:sysClr val="windowText" lastClr="000000"/>
                </a:solidFill>
                <a:latin typeface="Meiryo UI"/>
                <a:ea typeface="Meiryo UI"/>
                <a:cs typeface="メイリオ" pitchFamily="50" charset="-128"/>
              </a:rPr>
              <a:t>　個人約</a:t>
            </a:r>
            <a:r>
              <a:rPr kumimoji="0" lang="en-US" altLang="ja-JP" sz="2536" kern="0" dirty="0">
                <a:solidFill>
                  <a:sysClr val="windowText" lastClr="000000"/>
                </a:solidFill>
                <a:latin typeface="Meiryo UI"/>
                <a:ea typeface="Meiryo UI"/>
                <a:cs typeface="メイリオ" pitchFamily="50" charset="-128"/>
              </a:rPr>
              <a:t>320</a:t>
            </a:r>
            <a:r>
              <a:rPr kumimoji="0" lang="ja-JP" altLang="en-US" sz="2536" kern="0" dirty="0">
                <a:solidFill>
                  <a:sysClr val="windowText" lastClr="000000"/>
                </a:solidFill>
                <a:latin typeface="Meiryo UI"/>
                <a:ea typeface="Meiryo UI"/>
                <a:cs typeface="メイリオ" pitchFamily="50" charset="-128"/>
              </a:rPr>
              <a:t>万人、約１万２千団体、約</a:t>
            </a:r>
            <a:r>
              <a:rPr kumimoji="0" lang="en-US" altLang="ja-JP" sz="2536" kern="0" dirty="0">
                <a:solidFill>
                  <a:sysClr val="windowText" lastClr="000000"/>
                </a:solidFill>
                <a:latin typeface="Meiryo UI"/>
                <a:ea typeface="Meiryo UI"/>
                <a:cs typeface="メイリオ" pitchFamily="50" charset="-128"/>
              </a:rPr>
              <a:t>500</a:t>
            </a:r>
            <a:r>
              <a:rPr kumimoji="0" lang="ja-JP" altLang="en-US" sz="2536" kern="0" dirty="0">
                <a:solidFill>
                  <a:sysClr val="windowText" lastClr="000000"/>
                </a:solidFill>
                <a:latin typeface="Meiryo UI"/>
                <a:ea typeface="Meiryo UI"/>
                <a:cs typeface="メイリオ" pitchFamily="50" charset="-128"/>
              </a:rPr>
              <a:t>自治体）</a:t>
            </a:r>
            <a:endParaRPr kumimoji="0" lang="en-US" altLang="ja-JP" sz="2536" kern="0" dirty="0">
              <a:solidFill>
                <a:sysClr val="windowText" lastClr="000000"/>
              </a:solidFill>
              <a:latin typeface="Meiryo UI"/>
              <a:ea typeface="Meiryo UI"/>
              <a:cs typeface="メイリオ" pitchFamily="50" charset="-128"/>
            </a:endParaRPr>
          </a:p>
          <a:p>
            <a:pPr defTabSz="966326">
              <a:defRPr/>
            </a:pPr>
            <a:r>
              <a:rPr kumimoji="0" lang="en-US" altLang="ja-JP" sz="2536" kern="0" dirty="0">
                <a:solidFill>
                  <a:sysClr val="windowText" lastClr="000000"/>
                </a:solidFill>
                <a:latin typeface="Meiryo UI"/>
                <a:ea typeface="Meiryo UI"/>
                <a:cs typeface="メイリオ" pitchFamily="50" charset="-128"/>
              </a:rPr>
              <a:t>【</a:t>
            </a:r>
            <a:r>
              <a:rPr kumimoji="0" lang="ja-JP" altLang="en-US" sz="2536" kern="0" dirty="0">
                <a:solidFill>
                  <a:sysClr val="windowText" lastClr="000000"/>
                </a:solidFill>
                <a:latin typeface="Meiryo UI"/>
                <a:ea typeface="Meiryo UI"/>
                <a:cs typeface="メイリオ" pitchFamily="50" charset="-128"/>
              </a:rPr>
              <a:t>賛同数の目標</a:t>
            </a:r>
            <a:r>
              <a:rPr kumimoji="0" lang="en-US" altLang="ja-JP" sz="2536" kern="0" dirty="0">
                <a:solidFill>
                  <a:sysClr val="windowText" lastClr="000000"/>
                </a:solidFill>
                <a:latin typeface="Meiryo UI"/>
                <a:ea typeface="Meiryo UI"/>
                <a:cs typeface="メイリオ" pitchFamily="50" charset="-128"/>
              </a:rPr>
              <a:t>】</a:t>
            </a:r>
          </a:p>
          <a:p>
            <a:pPr defTabSz="966326">
              <a:defRPr/>
            </a:pPr>
            <a:r>
              <a:rPr kumimoji="0" lang="ja-JP" altLang="en-US" sz="2536" kern="0" dirty="0">
                <a:solidFill>
                  <a:sysClr val="windowText" lastClr="000000"/>
                </a:solidFill>
                <a:latin typeface="Meiryo UI"/>
                <a:ea typeface="Meiryo UI"/>
                <a:cs typeface="メイリオ" pitchFamily="50" charset="-128"/>
              </a:rPr>
              <a:t>・</a:t>
            </a:r>
            <a:r>
              <a:rPr kumimoji="0" lang="en-US" altLang="ja-JP" sz="2536" kern="0" dirty="0">
                <a:solidFill>
                  <a:sysClr val="windowText" lastClr="000000"/>
                </a:solidFill>
                <a:latin typeface="Meiryo UI"/>
                <a:ea typeface="Meiryo UI"/>
                <a:cs typeface="メイリオ" pitchFamily="50" charset="-128"/>
              </a:rPr>
              <a:t>2017</a:t>
            </a:r>
            <a:r>
              <a:rPr kumimoji="0" lang="ja-JP" altLang="en-US" sz="2536" kern="0" dirty="0">
                <a:solidFill>
                  <a:sysClr val="windowText" lastClr="000000"/>
                </a:solidFill>
                <a:latin typeface="Meiryo UI"/>
                <a:ea typeface="Meiryo UI"/>
                <a:cs typeface="メイリオ" pitchFamily="50" charset="-128"/>
              </a:rPr>
              <a:t>年度個人賛同者を</a:t>
            </a:r>
            <a:r>
              <a:rPr kumimoji="0" lang="en-US" altLang="ja-JP" sz="2536" b="1" kern="0" dirty="0">
                <a:solidFill>
                  <a:srgbClr val="FF0000"/>
                </a:solidFill>
                <a:latin typeface="Meiryo UI"/>
                <a:ea typeface="Meiryo UI"/>
                <a:cs typeface="メイリオ" pitchFamily="50" charset="-128"/>
              </a:rPr>
              <a:t>300</a:t>
            </a:r>
            <a:r>
              <a:rPr kumimoji="0" lang="ja-JP" altLang="en-US" sz="2536" b="1" kern="0" dirty="0">
                <a:solidFill>
                  <a:srgbClr val="FF0000"/>
                </a:solidFill>
                <a:latin typeface="Meiryo UI"/>
                <a:ea typeface="Meiryo UI"/>
                <a:cs typeface="メイリオ" pitchFamily="50" charset="-128"/>
              </a:rPr>
              <a:t>万人</a:t>
            </a:r>
            <a:r>
              <a:rPr kumimoji="0" lang="ja-JP" altLang="en-US" sz="2536" kern="0" dirty="0">
                <a:solidFill>
                  <a:sysClr val="windowText" lastClr="000000"/>
                </a:solidFill>
                <a:latin typeface="Meiryo UI"/>
                <a:ea typeface="Meiryo UI"/>
                <a:cs typeface="メイリオ" pitchFamily="50" charset="-128"/>
              </a:rPr>
              <a:t>、賛同団体</a:t>
            </a:r>
            <a:r>
              <a:rPr kumimoji="0" lang="en-US" altLang="ja-JP" sz="2536" b="1" kern="0" dirty="0">
                <a:solidFill>
                  <a:srgbClr val="FF0000"/>
                </a:solidFill>
                <a:latin typeface="Meiryo UI"/>
                <a:ea typeface="Meiryo UI"/>
                <a:cs typeface="メイリオ" pitchFamily="50" charset="-128"/>
              </a:rPr>
              <a:t>16</a:t>
            </a:r>
            <a:r>
              <a:rPr kumimoji="0" lang="ja-JP" altLang="en-US" sz="2536" b="1" kern="0" dirty="0">
                <a:solidFill>
                  <a:srgbClr val="FF0000"/>
                </a:solidFill>
                <a:latin typeface="Meiryo UI"/>
                <a:ea typeface="Meiryo UI"/>
                <a:cs typeface="メイリオ" pitchFamily="50" charset="-128"/>
              </a:rPr>
              <a:t>万団体</a:t>
            </a:r>
          </a:p>
          <a:p>
            <a:pPr defTabSz="966326">
              <a:defRPr/>
            </a:pPr>
            <a:r>
              <a:rPr kumimoji="0" lang="ja-JP" altLang="en-US" sz="2536" kern="0" dirty="0">
                <a:solidFill>
                  <a:srgbClr val="000000"/>
                </a:solidFill>
                <a:latin typeface="Meiryo UI"/>
                <a:ea typeface="Meiryo UI"/>
                <a:cs typeface="メイリオ" pitchFamily="50" charset="-128"/>
              </a:rPr>
              <a:t>・</a:t>
            </a:r>
            <a:r>
              <a:rPr kumimoji="0" lang="en-US" altLang="ja-JP" sz="2536" kern="0" dirty="0">
                <a:solidFill>
                  <a:srgbClr val="000000"/>
                </a:solidFill>
                <a:latin typeface="Meiryo UI"/>
                <a:ea typeface="Meiryo UI"/>
                <a:cs typeface="メイリオ" pitchFamily="50" charset="-128"/>
              </a:rPr>
              <a:t>2020</a:t>
            </a:r>
            <a:r>
              <a:rPr kumimoji="0" lang="ja-JP" altLang="en-US" sz="2536" kern="0" dirty="0">
                <a:solidFill>
                  <a:srgbClr val="000000"/>
                </a:solidFill>
                <a:latin typeface="Meiryo UI"/>
                <a:ea typeface="Meiryo UI"/>
                <a:cs typeface="メイリオ" pitchFamily="50" charset="-128"/>
              </a:rPr>
              <a:t>年度個人賛同者を</a:t>
            </a:r>
            <a:r>
              <a:rPr kumimoji="0" lang="en-US" altLang="ja-JP" sz="2536" b="1" kern="0" dirty="0">
                <a:solidFill>
                  <a:srgbClr val="FF0000"/>
                </a:solidFill>
                <a:latin typeface="Meiryo UI"/>
                <a:ea typeface="Meiryo UI"/>
                <a:cs typeface="メイリオ" pitchFamily="50" charset="-128"/>
              </a:rPr>
              <a:t>600</a:t>
            </a:r>
            <a:r>
              <a:rPr kumimoji="0" lang="ja-JP" altLang="en-US" sz="2536" b="1" kern="0" dirty="0">
                <a:solidFill>
                  <a:srgbClr val="FF0000"/>
                </a:solidFill>
                <a:latin typeface="Meiryo UI"/>
                <a:ea typeface="Meiryo UI"/>
                <a:cs typeface="メイリオ" pitchFamily="50" charset="-128"/>
              </a:rPr>
              <a:t>万人</a:t>
            </a:r>
            <a:r>
              <a:rPr kumimoji="0" lang="ja-JP" altLang="en-US" sz="2536" kern="0" dirty="0">
                <a:solidFill>
                  <a:srgbClr val="000000"/>
                </a:solidFill>
                <a:latin typeface="Meiryo UI"/>
                <a:ea typeface="Meiryo UI"/>
                <a:cs typeface="メイリオ" pitchFamily="50" charset="-128"/>
              </a:rPr>
              <a:t>、賛同団体</a:t>
            </a:r>
            <a:r>
              <a:rPr kumimoji="0" lang="en-US" altLang="ja-JP" sz="2536" b="1" kern="0" dirty="0">
                <a:solidFill>
                  <a:srgbClr val="FF0000"/>
                </a:solidFill>
                <a:latin typeface="Meiryo UI"/>
                <a:ea typeface="Meiryo UI"/>
                <a:cs typeface="メイリオ" pitchFamily="50" charset="-128"/>
              </a:rPr>
              <a:t>40</a:t>
            </a:r>
            <a:r>
              <a:rPr kumimoji="0" lang="ja-JP" altLang="en-US" sz="2536" b="1" kern="0" dirty="0">
                <a:solidFill>
                  <a:srgbClr val="FF0000"/>
                </a:solidFill>
                <a:latin typeface="Meiryo UI"/>
                <a:ea typeface="Meiryo UI"/>
                <a:cs typeface="メイリオ" pitchFamily="50" charset="-128"/>
              </a:rPr>
              <a:t>万団体</a:t>
            </a:r>
          </a:p>
        </p:txBody>
      </p:sp>
    </p:spTree>
    <p:extLst>
      <p:ext uri="{BB962C8B-B14F-4D97-AF65-F5344CB8AC3E}">
        <p14:creationId xmlns:p14="http://schemas.microsoft.com/office/powerpoint/2010/main" val="218846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tabLst>
                <a:tab pos="3479893" algn="l"/>
              </a:tabLst>
            </a:pPr>
            <a:r>
              <a:rPr lang="en-US" altLang="ja-JP" dirty="0">
                <a:latin typeface="+mn-ea"/>
                <a:ea typeface="+mn-ea"/>
              </a:rPr>
              <a:t>COOL CHOICE</a:t>
            </a:r>
            <a:r>
              <a:rPr lang="ja-JP" altLang="en-US" dirty="0">
                <a:latin typeface="+mn-ea"/>
                <a:ea typeface="+mn-ea"/>
              </a:rPr>
              <a:t>　</a:t>
            </a:r>
            <a:r>
              <a:rPr lang="en-US" altLang="ja-JP" dirty="0">
                <a:latin typeface="+mn-ea"/>
                <a:ea typeface="+mn-ea"/>
              </a:rPr>
              <a:t>×</a:t>
            </a:r>
            <a:r>
              <a:rPr lang="ja-JP" altLang="en-US" dirty="0">
                <a:latin typeface="+mn-ea"/>
                <a:ea typeface="+mn-ea"/>
              </a:rPr>
              <a:t>　○○</a:t>
            </a:r>
            <a:endParaRPr kumimoji="1" lang="ja-JP" altLang="en-US" dirty="0">
              <a:latin typeface="+mn-ea"/>
              <a:ea typeface="+mn-ea"/>
            </a:endParaRPr>
          </a:p>
        </p:txBody>
      </p:sp>
      <p:sp>
        <p:nvSpPr>
          <p:cNvPr id="11" name="テキスト ボックス 10"/>
          <p:cNvSpPr txBox="1"/>
          <p:nvPr/>
        </p:nvSpPr>
        <p:spPr>
          <a:xfrm>
            <a:off x="588588" y="3216977"/>
            <a:ext cx="3544192" cy="482568"/>
          </a:xfrm>
          <a:prstGeom prst="rect">
            <a:avLst/>
          </a:prstGeom>
          <a:noFill/>
        </p:spPr>
        <p:txBody>
          <a:bodyPr wrap="square">
            <a:spAutoFit/>
          </a:bodyPr>
          <a:lstStyle/>
          <a:p>
            <a:pPr algn="ctr" defTabSz="891994">
              <a:defRPr/>
            </a:pPr>
            <a:r>
              <a:rPr kumimoji="0" lang="en-US" altLang="ja-JP" sz="2536" kern="0" dirty="0">
                <a:solidFill>
                  <a:prstClr val="black"/>
                </a:solidFill>
                <a:latin typeface="Meiryo UI"/>
                <a:ea typeface="Meiryo UI"/>
                <a:cs typeface="メイリオ" pitchFamily="50" charset="-128"/>
              </a:rPr>
              <a:t>CC×</a:t>
            </a:r>
            <a:r>
              <a:rPr kumimoji="0" lang="ja-JP" altLang="en-US" sz="2536" kern="0" dirty="0">
                <a:solidFill>
                  <a:prstClr val="black"/>
                </a:solidFill>
                <a:latin typeface="Meiryo UI"/>
                <a:ea typeface="Meiryo UI"/>
                <a:cs typeface="メイリオ" pitchFamily="50" charset="-128"/>
              </a:rPr>
              <a:t>５つ星家電買換え</a:t>
            </a:r>
          </a:p>
        </p:txBody>
      </p:sp>
      <p:sp>
        <p:nvSpPr>
          <p:cNvPr id="12" name="テキスト ボックス 11"/>
          <p:cNvSpPr txBox="1"/>
          <p:nvPr/>
        </p:nvSpPr>
        <p:spPr>
          <a:xfrm>
            <a:off x="4639086" y="3202108"/>
            <a:ext cx="1776683" cy="482568"/>
          </a:xfrm>
          <a:prstGeom prst="rect">
            <a:avLst/>
          </a:prstGeom>
          <a:noFill/>
        </p:spPr>
        <p:txBody>
          <a:bodyPr>
            <a:spAutoFit/>
          </a:bodyPr>
          <a:lstStyle/>
          <a:p>
            <a:pPr algn="ctr" defTabSz="891994">
              <a:defRPr/>
            </a:pPr>
            <a:r>
              <a:rPr kumimoji="0" lang="en-US" altLang="ja-JP" sz="2536" kern="0" dirty="0">
                <a:solidFill>
                  <a:prstClr val="black"/>
                </a:solidFill>
                <a:latin typeface="Meiryo UI"/>
                <a:ea typeface="Meiryo UI"/>
                <a:cs typeface="メイリオ" pitchFamily="50" charset="-128"/>
              </a:rPr>
              <a:t>CC×ZEH</a:t>
            </a:r>
            <a:endParaRPr kumimoji="0" lang="ja-JP" altLang="en-US" sz="2536" kern="0" dirty="0">
              <a:solidFill>
                <a:prstClr val="black"/>
              </a:solidFill>
              <a:latin typeface="Meiryo UI"/>
              <a:ea typeface="Meiryo UI"/>
              <a:cs typeface="メイリオ" pitchFamily="50" charset="-128"/>
            </a:endParaRPr>
          </a:p>
        </p:txBody>
      </p:sp>
      <p:sp>
        <p:nvSpPr>
          <p:cNvPr id="13" name="テキスト ボックス 12"/>
          <p:cNvSpPr txBox="1"/>
          <p:nvPr/>
        </p:nvSpPr>
        <p:spPr>
          <a:xfrm>
            <a:off x="6807840" y="3216976"/>
            <a:ext cx="3320167" cy="482568"/>
          </a:xfrm>
          <a:prstGeom prst="rect">
            <a:avLst/>
          </a:prstGeom>
          <a:noFill/>
        </p:spPr>
        <p:txBody>
          <a:bodyPr wrap="square">
            <a:spAutoFit/>
          </a:bodyPr>
          <a:lstStyle/>
          <a:p>
            <a:pPr algn="ctr" defTabSz="891994">
              <a:defRPr/>
            </a:pPr>
            <a:r>
              <a:rPr kumimoji="0" lang="en-US" altLang="ja-JP" sz="2536" kern="0" dirty="0">
                <a:solidFill>
                  <a:prstClr val="black"/>
                </a:solidFill>
                <a:latin typeface="Meiryo UI"/>
                <a:ea typeface="Meiryo UI"/>
                <a:cs typeface="メイリオ" pitchFamily="50" charset="-128"/>
              </a:rPr>
              <a:t>CC×</a:t>
            </a:r>
            <a:r>
              <a:rPr kumimoji="0" lang="ja-JP" altLang="en-US" sz="2536" kern="0" dirty="0">
                <a:solidFill>
                  <a:prstClr val="black"/>
                </a:solidFill>
                <a:latin typeface="Meiryo UI"/>
                <a:ea typeface="Meiryo UI"/>
                <a:cs typeface="メイリオ" pitchFamily="50" charset="-128"/>
              </a:rPr>
              <a:t>断熱リフォーム</a:t>
            </a:r>
          </a:p>
        </p:txBody>
      </p:sp>
      <p:sp>
        <p:nvSpPr>
          <p:cNvPr id="14" name="テキスト ボックス 13"/>
          <p:cNvSpPr txBox="1"/>
          <p:nvPr/>
        </p:nvSpPr>
        <p:spPr>
          <a:xfrm>
            <a:off x="785150" y="6340971"/>
            <a:ext cx="2677609" cy="482568"/>
          </a:xfrm>
          <a:prstGeom prst="rect">
            <a:avLst/>
          </a:prstGeom>
          <a:noFill/>
        </p:spPr>
        <p:txBody>
          <a:bodyPr>
            <a:spAutoFit/>
          </a:bodyPr>
          <a:lstStyle/>
          <a:p>
            <a:pPr algn="ctr" defTabSz="891994">
              <a:defRPr/>
            </a:pPr>
            <a:r>
              <a:rPr kumimoji="0" lang="en-US" altLang="ja-JP" sz="2536" kern="0" dirty="0">
                <a:solidFill>
                  <a:prstClr val="black"/>
                </a:solidFill>
                <a:latin typeface="Meiryo UI"/>
                <a:ea typeface="Meiryo UI"/>
                <a:cs typeface="メイリオ" pitchFamily="50" charset="-128"/>
              </a:rPr>
              <a:t>CC×</a:t>
            </a:r>
            <a:r>
              <a:rPr kumimoji="0" lang="ja-JP" altLang="en-US" sz="2536" kern="0" dirty="0">
                <a:solidFill>
                  <a:prstClr val="black"/>
                </a:solidFill>
                <a:latin typeface="Meiryo UI"/>
                <a:ea typeface="Meiryo UI"/>
                <a:cs typeface="メイリオ" pitchFamily="50" charset="-128"/>
              </a:rPr>
              <a:t>省エネ建材</a:t>
            </a:r>
          </a:p>
        </p:txBody>
      </p:sp>
      <p:sp>
        <p:nvSpPr>
          <p:cNvPr id="15" name="テキスト ボックス 14"/>
          <p:cNvSpPr txBox="1"/>
          <p:nvPr/>
        </p:nvSpPr>
        <p:spPr>
          <a:xfrm>
            <a:off x="6297686" y="6340972"/>
            <a:ext cx="3994681" cy="872803"/>
          </a:xfrm>
          <a:prstGeom prst="rect">
            <a:avLst/>
          </a:prstGeom>
          <a:noFill/>
        </p:spPr>
        <p:txBody>
          <a:bodyPr wrap="square">
            <a:spAutoFit/>
          </a:bodyPr>
          <a:lstStyle/>
          <a:p>
            <a:pPr algn="ctr" defTabSz="891994">
              <a:defRPr/>
            </a:pPr>
            <a:r>
              <a:rPr kumimoji="0" lang="en-US" altLang="ja-JP" sz="2536" kern="0" dirty="0">
                <a:solidFill>
                  <a:prstClr val="black"/>
                </a:solidFill>
                <a:latin typeface="Meiryo UI"/>
                <a:ea typeface="Meiryo UI"/>
                <a:cs typeface="メイリオ" pitchFamily="50" charset="-128"/>
              </a:rPr>
              <a:t>CC×</a:t>
            </a:r>
            <a:r>
              <a:rPr kumimoji="0" lang="ja-JP" altLang="en-US" sz="2536" kern="0" dirty="0">
                <a:solidFill>
                  <a:prstClr val="black"/>
                </a:solidFill>
                <a:latin typeface="Meiryo UI"/>
                <a:ea typeface="Meiryo UI"/>
                <a:cs typeface="メイリオ" pitchFamily="50" charset="-128"/>
              </a:rPr>
              <a:t>１回で受け取り</a:t>
            </a:r>
            <a:endParaRPr kumimoji="0" lang="en-US" altLang="ja-JP" sz="2536" kern="0" dirty="0">
              <a:solidFill>
                <a:prstClr val="black"/>
              </a:solidFill>
              <a:latin typeface="Meiryo UI"/>
              <a:ea typeface="Meiryo UI"/>
              <a:cs typeface="メイリオ" pitchFamily="50" charset="-128"/>
            </a:endParaRPr>
          </a:p>
          <a:p>
            <a:pPr algn="ctr" defTabSz="891994">
              <a:defRPr/>
            </a:pPr>
            <a:r>
              <a:rPr kumimoji="0" lang="ja-JP" altLang="en-US" sz="2536" kern="0" dirty="0">
                <a:solidFill>
                  <a:prstClr val="black"/>
                </a:solidFill>
                <a:latin typeface="Meiryo UI"/>
                <a:ea typeface="Meiryo UI"/>
                <a:cs typeface="メイリオ" pitchFamily="50" charset="-128"/>
              </a:rPr>
              <a:t>ませんか</a:t>
            </a:r>
          </a:p>
        </p:txBody>
      </p:sp>
      <p:sp>
        <p:nvSpPr>
          <p:cNvPr id="16" name="テキスト ボックス 15"/>
          <p:cNvSpPr txBox="1"/>
          <p:nvPr/>
        </p:nvSpPr>
        <p:spPr>
          <a:xfrm>
            <a:off x="3664290" y="6340971"/>
            <a:ext cx="2932619" cy="482568"/>
          </a:xfrm>
          <a:prstGeom prst="rect">
            <a:avLst/>
          </a:prstGeom>
          <a:noFill/>
        </p:spPr>
        <p:txBody>
          <a:bodyPr>
            <a:spAutoFit/>
          </a:bodyPr>
          <a:lstStyle/>
          <a:p>
            <a:pPr algn="ctr" defTabSz="891994">
              <a:defRPr/>
            </a:pPr>
            <a:r>
              <a:rPr kumimoji="0" lang="en-US" altLang="ja-JP" sz="2536" kern="0" dirty="0">
                <a:solidFill>
                  <a:prstClr val="black"/>
                </a:solidFill>
                <a:latin typeface="Meiryo UI"/>
                <a:ea typeface="Meiryo UI"/>
                <a:cs typeface="メイリオ" pitchFamily="50" charset="-128"/>
              </a:rPr>
              <a:t>CC×</a:t>
            </a:r>
            <a:r>
              <a:rPr kumimoji="0" lang="ja-JP" altLang="en-US" sz="2536" kern="0" dirty="0">
                <a:solidFill>
                  <a:prstClr val="black"/>
                </a:solidFill>
                <a:latin typeface="Meiryo UI"/>
                <a:ea typeface="Meiryo UI"/>
                <a:cs typeface="メイリオ" pitchFamily="50" charset="-128"/>
              </a:rPr>
              <a:t>エコカー</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3850" t="22266" r="26822" b="12682"/>
          <a:stretch>
            <a:fillRect/>
          </a:stretch>
        </p:blipFill>
        <p:spPr bwMode="auto">
          <a:xfrm>
            <a:off x="7246180" y="1496491"/>
            <a:ext cx="2810146" cy="173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6869" t="13641" r="32965" b="11272"/>
          <a:stretch>
            <a:fillRect/>
          </a:stretch>
        </p:blipFill>
        <p:spPr bwMode="auto">
          <a:xfrm>
            <a:off x="770251" y="3991235"/>
            <a:ext cx="2684318" cy="225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1531" t="17188" r="40556" b="14665"/>
          <a:stretch>
            <a:fillRect/>
          </a:stretch>
        </p:blipFill>
        <p:spPr bwMode="auto">
          <a:xfrm>
            <a:off x="7210947" y="4049955"/>
            <a:ext cx="2706128" cy="216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l="32307" t="40144" r="31157" b="39557"/>
          <a:stretch>
            <a:fillRect/>
          </a:stretch>
        </p:blipFill>
        <p:spPr bwMode="auto">
          <a:xfrm>
            <a:off x="573967" y="1592124"/>
            <a:ext cx="3628864" cy="1134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図 15"/>
          <p:cNvPicPr>
            <a:picLocks noChangeAspect="1"/>
          </p:cNvPicPr>
          <p:nvPr/>
        </p:nvPicPr>
        <p:blipFill>
          <a:blip r:embed="rId7" cstate="print">
            <a:extLst>
              <a:ext uri="{28A0092B-C50C-407E-A947-70E740481C1C}">
                <a14:useLocalDpi xmlns:a14="http://schemas.microsoft.com/office/drawing/2010/main" val="0"/>
              </a:ext>
            </a:extLst>
          </a:blip>
          <a:srcRect l="13805" t="35860" r="39642" b="17760"/>
          <a:stretch>
            <a:fillRect/>
          </a:stretch>
        </p:blipFill>
        <p:spPr bwMode="auto">
          <a:xfrm>
            <a:off x="3821995" y="4445893"/>
            <a:ext cx="3056768" cy="171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p:cNvSpPr txBox="1"/>
          <p:nvPr/>
        </p:nvSpPr>
        <p:spPr>
          <a:xfrm>
            <a:off x="-2333680" y="1186115"/>
            <a:ext cx="2036727" cy="3337067"/>
          </a:xfrm>
          <a:prstGeom prst="rect">
            <a:avLst/>
          </a:prstGeom>
          <a:noFill/>
        </p:spPr>
        <p:txBody>
          <a:bodyPr>
            <a:spAutoFit/>
          </a:bodyPr>
          <a:lstStyle/>
          <a:p>
            <a:pPr defTabSz="891994">
              <a:defRPr/>
            </a:pPr>
            <a:r>
              <a:rPr kumimoji="0" lang="ja-JP" altLang="en-US" sz="1757" kern="0" dirty="0">
                <a:solidFill>
                  <a:sysClr val="windowText" lastClr="000000"/>
                </a:solidFill>
                <a:latin typeface="Meiryo UI"/>
                <a:ea typeface="Meiryo UI"/>
                <a:cs typeface="メイリオ" panose="020B0604030504040204" pitchFamily="50" charset="-128"/>
              </a:rPr>
              <a:t>厳密には、ロゴのステータス（調整・未調整）は１７６のとおりですが、最初の方に提示する資料ということであればなくてもいいかもしれません。（調整中と書いてあると、最初のスライドとしては格好がつかないかと思いますので）</a:t>
            </a:r>
          </a:p>
        </p:txBody>
      </p: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8838" y="1652944"/>
            <a:ext cx="2635155" cy="1365900"/>
          </a:xfrm>
          <a:prstGeom prst="rect">
            <a:avLst/>
          </a:prstGeom>
        </p:spPr>
      </p:pic>
    </p:spTree>
    <p:extLst>
      <p:ext uri="{BB962C8B-B14F-4D97-AF65-F5344CB8AC3E}">
        <p14:creationId xmlns:p14="http://schemas.microsoft.com/office/powerpoint/2010/main" val="128926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885" dirty="0">
                <a:latin typeface="+mn-ea"/>
                <a:ea typeface="+mn-ea"/>
              </a:rPr>
              <a:t>「</a:t>
            </a:r>
            <a:r>
              <a:rPr lang="en-US" altLang="ja-JP" sz="3885" dirty="0">
                <a:latin typeface="+mn-ea"/>
                <a:ea typeface="+mn-ea"/>
              </a:rPr>
              <a:t>COOL CHOICE</a:t>
            </a:r>
            <a:r>
              <a:rPr lang="ja-JP" altLang="en-US" sz="3885" dirty="0">
                <a:latin typeface="+mn-ea"/>
                <a:ea typeface="+mn-ea"/>
              </a:rPr>
              <a:t>」推進タレント・キャラクター</a:t>
            </a:r>
          </a:p>
        </p:txBody>
      </p:sp>
      <p:pic>
        <p:nvPicPr>
          <p:cNvPr id="27" name="Picture 2" descr="C:\Users\noda_takuya\Desktop\案件\環境省\デジキャラ\01_ドキュメント\01_キャラデータ\基本ポーズデータ\20170217\20170217\ima_fix.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616" y="2181759"/>
            <a:ext cx="2554134" cy="483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135" y="1192464"/>
            <a:ext cx="2359081" cy="95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2033" y="1124940"/>
            <a:ext cx="2359081" cy="113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6">
            <a:extLst>
              <a:ext uri="{28A0092B-C50C-407E-A947-70E740481C1C}">
                <a14:useLocalDpi xmlns:a14="http://schemas.microsoft.com/office/drawing/2010/main" val="0"/>
              </a:ext>
            </a:extLst>
          </a:blip>
          <a:srcRect l="41068" t="11438" r="39178" b="13976"/>
          <a:stretch>
            <a:fillRect/>
          </a:stretch>
        </p:blipFill>
        <p:spPr bwMode="auto">
          <a:xfrm>
            <a:off x="7760120" y="2443272"/>
            <a:ext cx="2302924" cy="451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図 32"/>
          <p:cNvPicPr>
            <a:picLocks noChangeAspect="1"/>
          </p:cNvPicPr>
          <p:nvPr/>
        </p:nvPicPr>
        <p:blipFill>
          <a:blip r:embed="rId7"/>
          <a:stretch>
            <a:fillRect/>
          </a:stretch>
        </p:blipFill>
        <p:spPr>
          <a:xfrm>
            <a:off x="860219" y="2019015"/>
            <a:ext cx="3835220" cy="5033097"/>
          </a:xfrm>
          <a:prstGeom prst="rect">
            <a:avLst/>
          </a:prstGeom>
        </p:spPr>
      </p:pic>
      <p:sp>
        <p:nvSpPr>
          <p:cNvPr id="34" name="タイトル 1"/>
          <p:cNvSpPr txBox="1">
            <a:spLocks/>
          </p:cNvSpPr>
          <p:nvPr/>
        </p:nvSpPr>
        <p:spPr bwMode="auto">
          <a:xfrm>
            <a:off x="237566" y="-1076598"/>
            <a:ext cx="10175247" cy="761676"/>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5" tIns="48318" rIns="96635" bIns="48318" numCol="1" anchor="ctr" anchorCtr="0" compatLnSpc="1">
            <a:prstTxWarp prst="textNoShape">
              <a:avLst/>
            </a:prstTxWarp>
          </a:bodyPr>
          <a:lstStyle>
            <a:lvl1pPr algn="ctr" defTabSz="842963" rtl="0" eaLnBrk="0" fontAlgn="base" hangingPunct="0">
              <a:spcBef>
                <a:spcPct val="0"/>
              </a:spcBef>
              <a:spcAft>
                <a:spcPct val="0"/>
              </a:spcAft>
              <a:defRPr kumimoji="1" sz="4000" kern="1200">
                <a:solidFill>
                  <a:schemeClr val="lt1"/>
                </a:solidFill>
                <a:latin typeface="+mn-lt"/>
                <a:ea typeface="+mn-ea"/>
                <a:cs typeface="+mn-cs"/>
              </a:defRPr>
            </a:lvl1pPr>
            <a:lvl2pPr algn="ctr" defTabSz="842963" rtl="0" eaLnBrk="0" fontAlgn="base" hangingPunct="0">
              <a:spcBef>
                <a:spcPct val="0"/>
              </a:spcBef>
              <a:spcAft>
                <a:spcPct val="0"/>
              </a:spcAft>
              <a:defRPr kumimoji="1" sz="4000">
                <a:solidFill>
                  <a:schemeClr val="lt1"/>
                </a:solidFill>
                <a:latin typeface="+mn-lt"/>
                <a:ea typeface="+mn-ea"/>
                <a:cs typeface="+mn-cs"/>
              </a:defRPr>
            </a:lvl2pPr>
            <a:lvl3pPr algn="ctr" defTabSz="842963" rtl="0" eaLnBrk="0" fontAlgn="base" hangingPunct="0">
              <a:spcBef>
                <a:spcPct val="0"/>
              </a:spcBef>
              <a:spcAft>
                <a:spcPct val="0"/>
              </a:spcAft>
              <a:defRPr kumimoji="1" sz="4000">
                <a:solidFill>
                  <a:schemeClr val="lt1"/>
                </a:solidFill>
                <a:latin typeface="+mn-lt"/>
                <a:ea typeface="+mn-ea"/>
                <a:cs typeface="+mn-cs"/>
              </a:defRPr>
            </a:lvl3pPr>
            <a:lvl4pPr algn="ctr" defTabSz="842963" rtl="0" eaLnBrk="0" fontAlgn="base" hangingPunct="0">
              <a:spcBef>
                <a:spcPct val="0"/>
              </a:spcBef>
              <a:spcAft>
                <a:spcPct val="0"/>
              </a:spcAft>
              <a:defRPr kumimoji="1" sz="4000">
                <a:solidFill>
                  <a:schemeClr val="lt1"/>
                </a:solidFill>
                <a:latin typeface="+mn-lt"/>
                <a:ea typeface="+mn-ea"/>
                <a:cs typeface="+mn-cs"/>
              </a:defRPr>
            </a:lvl4pPr>
            <a:lvl5pPr algn="ctr" defTabSz="842963" rtl="0" eaLnBrk="0" fontAlgn="base" hangingPunct="0">
              <a:spcBef>
                <a:spcPct val="0"/>
              </a:spcBef>
              <a:spcAft>
                <a:spcPct val="0"/>
              </a:spcAft>
              <a:defRPr kumimoji="1" sz="4000">
                <a:solidFill>
                  <a:schemeClr val="lt1"/>
                </a:solidFill>
                <a:latin typeface="+mn-lt"/>
                <a:ea typeface="+mn-ea"/>
                <a:cs typeface="+mn-cs"/>
              </a:defRPr>
            </a:lvl5pPr>
            <a:lvl6pPr marL="457200" algn="ctr" defTabSz="842963" rtl="0" fontAlgn="base">
              <a:spcBef>
                <a:spcPct val="0"/>
              </a:spcBef>
              <a:spcAft>
                <a:spcPct val="0"/>
              </a:spcAft>
              <a:defRPr kumimoji="1" sz="4000">
                <a:solidFill>
                  <a:schemeClr val="lt1"/>
                </a:solidFill>
                <a:latin typeface="+mn-lt"/>
                <a:ea typeface="+mn-ea"/>
                <a:cs typeface="+mn-cs"/>
              </a:defRPr>
            </a:lvl6pPr>
            <a:lvl7pPr marL="914400" algn="ctr" defTabSz="842963" rtl="0" fontAlgn="base">
              <a:spcBef>
                <a:spcPct val="0"/>
              </a:spcBef>
              <a:spcAft>
                <a:spcPct val="0"/>
              </a:spcAft>
              <a:defRPr kumimoji="1" sz="4000">
                <a:solidFill>
                  <a:schemeClr val="lt1"/>
                </a:solidFill>
                <a:latin typeface="+mn-lt"/>
                <a:ea typeface="+mn-ea"/>
                <a:cs typeface="+mn-cs"/>
              </a:defRPr>
            </a:lvl7pPr>
            <a:lvl8pPr marL="1371600" algn="ctr" defTabSz="842963" rtl="0" fontAlgn="base">
              <a:spcBef>
                <a:spcPct val="0"/>
              </a:spcBef>
              <a:spcAft>
                <a:spcPct val="0"/>
              </a:spcAft>
              <a:defRPr kumimoji="1" sz="4000">
                <a:solidFill>
                  <a:schemeClr val="lt1"/>
                </a:solidFill>
                <a:latin typeface="+mn-lt"/>
                <a:ea typeface="+mn-ea"/>
                <a:cs typeface="+mn-cs"/>
              </a:defRPr>
            </a:lvl8pPr>
            <a:lvl9pPr marL="1828800" algn="ctr" defTabSz="842963" rtl="0" fontAlgn="base">
              <a:spcBef>
                <a:spcPct val="0"/>
              </a:spcBef>
              <a:spcAft>
                <a:spcPct val="0"/>
              </a:spcAft>
              <a:defRPr kumimoji="1" sz="4000">
                <a:solidFill>
                  <a:schemeClr val="lt1"/>
                </a:solidFill>
                <a:latin typeface="+mn-lt"/>
                <a:ea typeface="+mn-ea"/>
                <a:cs typeface="+mn-cs"/>
              </a:defRPr>
            </a:lvl9pPr>
          </a:lstStyle>
          <a:p>
            <a:pPr defTabSz="890833" eaLnBrk="1" hangingPunct="1">
              <a:defRPr/>
            </a:pPr>
            <a:endParaRPr lang="ja-JP" altLang="en-US" sz="3381" b="1" dirty="0">
              <a:solidFill>
                <a:sysClr val="windowText" lastClr="000000"/>
              </a:solidFill>
              <a:latin typeface="Meiryo UI"/>
              <a:ea typeface="Meiryo UI"/>
              <a:cs typeface="メイリオ" pitchFamily="50" charset="-128"/>
            </a:endParaRPr>
          </a:p>
        </p:txBody>
      </p:sp>
      <p:sp>
        <p:nvSpPr>
          <p:cNvPr id="35" name="正方形/長方形 34"/>
          <p:cNvSpPr/>
          <p:nvPr/>
        </p:nvSpPr>
        <p:spPr>
          <a:xfrm>
            <a:off x="361934" y="1116360"/>
            <a:ext cx="4831774" cy="743024"/>
          </a:xfrm>
          <a:prstGeom prst="rect">
            <a:avLst/>
          </a:prstGeom>
        </p:spPr>
        <p:txBody>
          <a:bodyPr>
            <a:spAutoFit/>
          </a:bodyPr>
          <a:lstStyle/>
          <a:p>
            <a:pPr algn="ctr" defTabSz="966326" eaLnBrk="0" hangingPunct="0"/>
            <a:r>
              <a:rPr kumimoji="0" lang="ja-JP" altLang="en-US" sz="2114" kern="0" dirty="0">
                <a:solidFill>
                  <a:prstClr val="black"/>
                </a:solidFill>
                <a:latin typeface="Meiryo UI"/>
                <a:ea typeface="Meiryo UI"/>
                <a:cs typeface="メイリオ" pitchFamily="50" charset="-128"/>
              </a:rPr>
              <a:t>タレントの壇蜜さんを</a:t>
            </a:r>
            <a:endParaRPr kumimoji="0" lang="en-US" altLang="ja-JP" sz="2114" kern="0" dirty="0">
              <a:solidFill>
                <a:prstClr val="black"/>
              </a:solidFill>
              <a:latin typeface="Meiryo UI"/>
              <a:ea typeface="Meiryo UI"/>
              <a:cs typeface="メイリオ" pitchFamily="50" charset="-128"/>
            </a:endParaRPr>
          </a:p>
          <a:p>
            <a:pPr algn="ctr" defTabSz="966326" eaLnBrk="0" hangingPunct="0"/>
            <a:r>
              <a:rPr kumimoji="0" lang="ja-JP" altLang="en-US" sz="2114" kern="0" dirty="0">
                <a:solidFill>
                  <a:prstClr val="black"/>
                </a:solidFill>
                <a:latin typeface="Meiryo UI"/>
                <a:ea typeface="Meiryo UI"/>
                <a:cs typeface="メイリオ" pitchFamily="50" charset="-128"/>
              </a:rPr>
              <a:t>「省エネ住宅推進大使」に起用</a:t>
            </a:r>
          </a:p>
        </p:txBody>
      </p:sp>
    </p:spTree>
    <p:extLst>
      <p:ext uri="{BB962C8B-B14F-4D97-AF65-F5344CB8AC3E}">
        <p14:creationId xmlns:p14="http://schemas.microsoft.com/office/powerpoint/2010/main" val="2348980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2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eaVert" wrap="square">
        <a:spAutoFit/>
      </a:bodyPr>
      <a:lstStyle>
        <a:defPPr eaLnBrk="1" hangingPunct="1">
          <a:defRPr sz="1100" b="1" dirty="0"/>
        </a:defPPr>
      </a:lstStyle>
    </a:txDef>
  </a:objectDefaults>
  <a:extraClrSchemeLst/>
</a:theme>
</file>

<file path=ppt/theme/theme5.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Words>505</Words>
  <PresentationFormat>ユーザー設定</PresentationFormat>
  <Paragraphs>109</Paragraphs>
  <Slides>5</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12</vt:i4>
      </vt:variant>
      <vt:variant>
        <vt:lpstr>スライド タイトル</vt:lpstr>
      </vt:variant>
      <vt:variant>
        <vt:i4>5</vt:i4>
      </vt:variant>
    </vt:vector>
  </HeadingPairs>
  <TitlesOfParts>
    <vt:vector size="29" baseType="lpstr">
      <vt:lpstr>HGPｺﾞｼｯｸE</vt:lpstr>
      <vt:lpstr>HGPｺﾞｼｯｸM</vt:lpstr>
      <vt:lpstr>Meiryo UI</vt:lpstr>
      <vt:lpstr>ＭＳ Ｐゴシック</vt:lpstr>
      <vt:lpstr>Meiryo</vt:lpstr>
      <vt:lpstr>Meiryo</vt:lpstr>
      <vt:lpstr>游ゴシック</vt:lpstr>
      <vt:lpstr>Arial</vt:lpstr>
      <vt:lpstr>Calibri</vt:lpstr>
      <vt:lpstr>Cambria</vt:lpstr>
      <vt:lpstr>Times New Roman</vt:lpstr>
      <vt:lpstr>Wingdings</vt:lpstr>
      <vt:lpstr>1_脱炭素標準フォーマット_20180530</vt:lpstr>
      <vt:lpstr>2_脱炭素標準フォーマット_20180530</vt:lpstr>
      <vt:lpstr>3_脱炭素標準フォーマット_20180530</vt:lpstr>
      <vt:lpstr>2_Office ​​テーマ</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PowerPoint プレゼンテーション</vt:lpstr>
      <vt:lpstr>「COOL CHOICE」とは</vt:lpstr>
      <vt:lpstr>「COOL CHOICE」の賛同募集</vt:lpstr>
      <vt:lpstr>COOL CHOICE　×　○○</vt:lpstr>
      <vt:lpstr>「COOL CHOICE」推進タレント・キャラクター</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