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image/svg+xml" Extension="svg"/>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Layout+xml" PartName="/ppt/slideLayouts/slideLayout138.xml"/>
  <Override ContentType="application/vnd.openxmlformats-officedocument.presentationml.slideLayout+xml" PartName="/ppt/slideLayouts/slideLayout139.xml"/>
  <Override ContentType="application/vnd.openxmlformats-officedocument.presentationml.slideLayout+xml" PartName="/ppt/slideLayouts/slideLayout140.xml"/>
  <Override ContentType="application/vnd.openxmlformats-officedocument.presentationml.slideLayout+xml" PartName="/ppt/slideLayouts/slideLayout141.xml"/>
  <Override ContentType="application/vnd.openxmlformats-officedocument.presentationml.slideLayout+xml" PartName="/ppt/slideLayouts/slideLayout142.xml"/>
  <Override ContentType="application/vnd.openxmlformats-officedocument.presentationml.slideLayout+xml" PartName="/ppt/slideLayouts/slideLayout143.xml"/>
  <Override ContentType="application/vnd.openxmlformats-officedocument.presentationml.slideLayout+xml" PartName="/ppt/slideLayouts/slideLayout144.xml"/>
  <Override ContentType="application/vnd.openxmlformats-officedocument.presentationml.slideLayout+xml" PartName="/ppt/slideLayouts/slideLayout145.xml"/>
  <Override ContentType="application/vnd.openxmlformats-officedocument.presentationml.slideLayout+xml" PartName="/ppt/slideLayouts/slideLayout146.xml"/>
  <Override ContentType="application/vnd.openxmlformats-officedocument.presentationml.slideLayout+xml" PartName="/ppt/slideLayouts/slideLayout147.xml"/>
  <Override ContentType="application/vnd.openxmlformats-officedocument.presentationml.slideLayout+xml" PartName="/ppt/slideLayouts/slideLayout148.xml"/>
  <Override ContentType="application/vnd.openxmlformats-officedocument.presentationml.slideLayout+xml" PartName="/ppt/slideLayouts/slideLayout14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theme+xml" PartName="/ppt/theme/theme1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28" r:id="rId2"/>
    <p:sldMasterId id="2147483753" r:id="rId3"/>
    <p:sldMasterId id="2147483765" r:id="rId4"/>
    <p:sldMasterId id="2147483857" r:id="rId5"/>
    <p:sldMasterId id="2147483882" r:id="rId6"/>
    <p:sldMasterId id="2147483894" r:id="rId7"/>
    <p:sldMasterId id="2147483908" r:id="rId8"/>
    <p:sldMasterId id="2147483969" r:id="rId9"/>
    <p:sldMasterId id="2147483995" r:id="rId10"/>
    <p:sldMasterId id="2147484019" r:id="rId11"/>
    <p:sldMasterId id="2147484056" r:id="rId12"/>
    <p:sldMasterId id="2147484154" r:id="rId13"/>
  </p:sldMasterIdLst>
  <p:notesMasterIdLst>
    <p:notesMasterId r:id="rId20"/>
  </p:notesMasterIdLst>
  <p:handoutMasterIdLst>
    <p:handoutMasterId r:id="rId21"/>
  </p:handoutMasterIdLst>
  <p:sldIdLst>
    <p:sldId id="666" r:id="rId14"/>
    <p:sldId id="493" r:id="rId15"/>
    <p:sldId id="494" r:id="rId16"/>
    <p:sldId id="495" r:id="rId17"/>
    <p:sldId id="496" r:id="rId18"/>
    <p:sldId id="497" r:id="rId19"/>
  </p:sldIdLst>
  <p:sldSz cx="10691813" cy="7559675"/>
  <p:notesSz cx="7104063" cy="10234613"/>
  <p:custDataLst>
    <p:tags r:id="rId22"/>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366" autoAdjust="0"/>
  </p:normalViewPr>
  <p:slideViewPr>
    <p:cSldViewPr snapToGrid="0" snapToObjects="1">
      <p:cViewPr varScale="1">
        <p:scale>
          <a:sx n="62" d="100"/>
          <a:sy n="62" d="100"/>
        </p:scale>
        <p:origin x="1380" y="4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slideMasters/slideMaster12.xml" Type="http://schemas.openxmlformats.org/officeDocument/2006/relationships/slideMaster"/><Relationship Id="rId13" Target="slideMasters/slideMaster13.xml" Type="http://schemas.openxmlformats.org/officeDocument/2006/relationships/slideMaster"/><Relationship Id="rId14" Target="slides/slide1.xml" Type="http://schemas.openxmlformats.org/officeDocument/2006/relationships/slide"/><Relationship Id="rId15" Target="slides/slide2.xml" Type="http://schemas.openxmlformats.org/officeDocument/2006/relationships/slide"/><Relationship Id="rId16" Target="slides/slide3.xml" Type="http://schemas.openxmlformats.org/officeDocument/2006/relationships/slide"/><Relationship Id="rId17" Target="slides/slide4.xml" Type="http://schemas.openxmlformats.org/officeDocument/2006/relationships/slide"/><Relationship Id="rId18" Target="slides/slide5.xml" Type="http://schemas.openxmlformats.org/officeDocument/2006/relationships/slide"/><Relationship Id="rId19" Target="slides/slide6.xml" Type="http://schemas.openxmlformats.org/officeDocument/2006/relationships/slide"/><Relationship Id="rId2" Target="slideMasters/slideMaster2.xml" Type="http://schemas.openxmlformats.org/officeDocument/2006/relationships/slideMaster"/><Relationship Id="rId20" Target="notesMasters/notesMaster1.xml" Type="http://schemas.openxmlformats.org/officeDocument/2006/relationships/notesMaster"/><Relationship Id="rId21" Target="handoutMasters/handoutMaster1.xml" Type="http://schemas.openxmlformats.org/officeDocument/2006/relationships/handoutMaster"/><Relationship Id="rId22" Target="tags/tag1.xml" Type="http://schemas.openxmlformats.org/officeDocument/2006/relationships/tags"/><Relationship Id="rId23" Target="presProps.xml" Type="http://schemas.openxmlformats.org/officeDocument/2006/relationships/presProps"/><Relationship Id="rId24" Target="viewProps.xml" Type="http://schemas.openxmlformats.org/officeDocument/2006/relationships/viewProps"/><Relationship Id="rId25" Target="theme/theme1.xml" Type="http://schemas.openxmlformats.org/officeDocument/2006/relationships/theme"/><Relationship Id="rId26" Target="tableStyles.xml" Type="http://schemas.openxmlformats.org/officeDocument/2006/relationships/tableStyles"/><Relationship Id="rId3" Target="slideMasters/slideMaster3.xml" Type="http://schemas.openxmlformats.org/officeDocument/2006/relationships/slideMaster"/><Relationship Id="rId4" Target="slideMasters/slideMaster4.xml" Type="http://schemas.openxmlformats.org/officeDocument/2006/relationships/slideMaster"/><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drawings/_rels/vmlDrawing1.vml.rels><?xml version="1.0" encoding="UTF-8" standalone="yes"?><Relationships xmlns="http://schemas.openxmlformats.org/package/2006/relationships"><Relationship Id="rId1" Target="../media/image1.emf" Type="http://schemas.openxmlformats.org/officeDocument/2006/relationships/image"/></Relationships>
</file>

<file path=ppt/drawings/_rels/vmlDrawing2.vml.rels><?xml version="1.0" encoding="UTF-8" standalone="yes"?><Relationships xmlns="http://schemas.openxmlformats.org/package/2006/relationships"><Relationship Id="rId1" Target="../media/image1.emf" Type="http://schemas.openxmlformats.org/officeDocument/2006/relationships/image"/></Relationships>
</file>

<file path=ppt/handoutMasters/_rels/handoutMaster1.xml.rels><?xml version="1.0" encoding="UTF-8" standalone="yes"?><Relationships xmlns="http://schemas.openxmlformats.org/package/2006/relationships"><Relationship Id="rId1" Target="../theme/theme15.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1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69176" indent="-295837">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83348" indent="-23667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56687" indent="-23667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130026" indent="-23667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603365" indent="-23667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76705" indent="-23667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550044" indent="-23667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4023383" indent="-23667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46678" fontAlgn="base">
              <a:spcBef>
                <a:spcPct val="0"/>
              </a:spcBef>
              <a:spcAft>
                <a:spcPct val="0"/>
              </a:spcAft>
              <a:defRPr/>
            </a:pPr>
            <a:fld id="{17604B5F-23CB-4FE7-9949-2DFE2FFB73FE}" type="slidenum">
              <a:rPr lang="ja-JP" altLang="en-US">
                <a:solidFill>
                  <a:prstClr val="black"/>
                </a:solidFill>
                <a:latin typeface="Cambria" panose="02040503050406030204" pitchFamily="18" charset="0"/>
                <a:ea typeface="メイリオ" panose="020B0604030504040204" pitchFamily="50" charset="-128"/>
              </a:rPr>
              <a:pPr defTabSz="946678" fontAlgn="base">
                <a:spcBef>
                  <a:spcPct val="0"/>
                </a:spcBef>
                <a:spcAft>
                  <a:spcPct val="0"/>
                </a:spcAft>
                <a:defRPr/>
              </a:pPr>
              <a:t>0</a:t>
            </a:fld>
            <a:endParaRPr lang="ja-JP" altLang="en-US">
              <a:solidFill>
                <a:prstClr val="black"/>
              </a:solidFill>
              <a:latin typeface="Cambria" panose="02040503050406030204" pitchFamily="18" charset="0"/>
              <a:ea typeface="メイリオ" panose="020B0604030504040204" pitchFamily="50" charset="-128"/>
            </a:endParaRPr>
          </a:p>
        </p:txBody>
      </p:sp>
    </p:spTree>
    <p:extLst>
      <p:ext uri="{BB962C8B-B14F-4D97-AF65-F5344CB8AC3E}">
        <p14:creationId xmlns:p14="http://schemas.microsoft.com/office/powerpoint/2010/main" val="2011761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1016354">
              <a:defRPr/>
            </a:pPr>
            <a:fld id="{35FF716C-7C63-4423-90B8-168BB37A3B9D}" type="slidenum">
              <a:rPr lang="ja-JP" altLang="en-US">
                <a:solidFill>
                  <a:prstClr val="black"/>
                </a:solidFill>
                <a:latin typeface="游ゴシック" panose="020F0502020204030204"/>
                <a:ea typeface="游ゴシック" panose="020B0400000000000000" pitchFamily="50" charset="-128"/>
              </a:rPr>
              <a:pPr defTabSz="1016354">
                <a:defRPr/>
              </a:pPr>
              <a:t>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8128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1016354">
              <a:defRPr/>
            </a:pPr>
            <a:fld id="{35FF716C-7C63-4423-90B8-168BB37A3B9D}" type="slidenum">
              <a:rPr lang="ja-JP" altLang="en-US">
                <a:solidFill>
                  <a:prstClr val="black"/>
                </a:solidFill>
                <a:latin typeface="游ゴシック" panose="020F0502020204030204"/>
                <a:ea typeface="游ゴシック" panose="020B0400000000000000" pitchFamily="50" charset="-128"/>
              </a:rPr>
              <a:pPr defTabSz="1016354">
                <a:defRPr/>
              </a:pPr>
              <a:t>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6878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bwMode="auto">
          <a:xfrm>
            <a:off x="1189038" y="1317625"/>
            <a:ext cx="5030787" cy="355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02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anose="020F0502020204030204" pitchFamily="34" charset="0"/>
                <a:ea typeface="ＭＳ Ｐゴシック" panose="020B0600070205080204" pitchFamily="50" charset="-128"/>
              </a:defRPr>
            </a:lvl1pPr>
            <a:lvl2pPr marL="803020" indent="-308854">
              <a:spcBef>
                <a:spcPct val="30000"/>
              </a:spcBef>
              <a:defRPr kumimoji="1" sz="1300">
                <a:solidFill>
                  <a:schemeClr val="tx1"/>
                </a:solidFill>
                <a:latin typeface="Calibri" panose="020F0502020204030204" pitchFamily="34" charset="0"/>
                <a:ea typeface="ＭＳ Ｐゴシック" panose="020B0600070205080204" pitchFamily="50" charset="-128"/>
              </a:defRPr>
            </a:lvl2pPr>
            <a:lvl3pPr marL="1235415" indent="-247083">
              <a:spcBef>
                <a:spcPct val="30000"/>
              </a:spcBef>
              <a:defRPr kumimoji="1" sz="1300">
                <a:solidFill>
                  <a:schemeClr val="tx1"/>
                </a:solidFill>
                <a:latin typeface="Calibri" panose="020F0502020204030204" pitchFamily="34" charset="0"/>
                <a:ea typeface="ＭＳ Ｐゴシック" panose="020B0600070205080204" pitchFamily="50" charset="-128"/>
              </a:defRPr>
            </a:lvl3pPr>
            <a:lvl4pPr marL="1729581" indent="-247083">
              <a:spcBef>
                <a:spcPct val="30000"/>
              </a:spcBef>
              <a:defRPr kumimoji="1" sz="1300">
                <a:solidFill>
                  <a:schemeClr val="tx1"/>
                </a:solidFill>
                <a:latin typeface="Calibri" panose="020F0502020204030204" pitchFamily="34" charset="0"/>
                <a:ea typeface="ＭＳ Ｐゴシック" panose="020B0600070205080204" pitchFamily="50" charset="-128"/>
              </a:defRPr>
            </a:lvl4pPr>
            <a:lvl5pPr marL="2223748" indent="-247083">
              <a:spcBef>
                <a:spcPct val="30000"/>
              </a:spcBef>
              <a:defRPr kumimoji="1" sz="1300">
                <a:solidFill>
                  <a:schemeClr val="tx1"/>
                </a:solidFill>
                <a:latin typeface="Calibri" panose="020F0502020204030204" pitchFamily="34" charset="0"/>
                <a:ea typeface="ＭＳ Ｐゴシック" panose="020B0600070205080204" pitchFamily="50" charset="-128"/>
              </a:defRPr>
            </a:lvl5pPr>
            <a:lvl6pPr marL="2717913" indent="-247083"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6pPr>
            <a:lvl7pPr marL="3212079" indent="-247083"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7pPr>
            <a:lvl8pPr marL="3706246" indent="-247083"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8pPr>
            <a:lvl9pPr marL="4200412" indent="-247083"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9pPr>
          </a:lstStyle>
          <a:p>
            <a:pPr defTabSz="988333" fontAlgn="base">
              <a:spcBef>
                <a:spcPct val="0"/>
              </a:spcBef>
              <a:spcAft>
                <a:spcPct val="0"/>
              </a:spcAft>
              <a:defRPr/>
            </a:pPr>
            <a:fld id="{6F3BD848-31F5-44E9-9FCE-2C69EA6543F1}" type="slidenum">
              <a:rPr lang="ja-JP" altLang="en-US">
                <a:solidFill>
                  <a:srgbClr val="000000"/>
                </a:solidFill>
              </a:rPr>
              <a:pPr defTabSz="988333" fontAlgn="base">
                <a:spcBef>
                  <a:spcPct val="0"/>
                </a:spcBef>
                <a:spcAft>
                  <a:spcPct val="0"/>
                </a:spcAft>
                <a:defRPr/>
              </a:pPr>
              <a:t>4</a:t>
            </a:fld>
            <a:endParaRPr lang="ja-JP" altLang="en-US">
              <a:solidFill>
                <a:srgbClr val="000000"/>
              </a:solidFill>
            </a:endParaRPr>
          </a:p>
        </p:txBody>
      </p:sp>
    </p:spTree>
    <p:extLst>
      <p:ext uri="{BB962C8B-B14F-4D97-AF65-F5344CB8AC3E}">
        <p14:creationId xmlns:p14="http://schemas.microsoft.com/office/powerpoint/2010/main" val="343861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xfrm>
            <a:off x="1189038" y="1317625"/>
            <a:ext cx="5030787" cy="355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Calibri" panose="020F0502020204030204" pitchFamily="34" charset="0"/>
                <a:ea typeface="ＭＳ Ｐゴシック" panose="020B0600070205080204" pitchFamily="50" charset="-128"/>
              </a:defRPr>
            </a:lvl1pPr>
            <a:lvl2pPr marL="803020" indent="-308854">
              <a:spcBef>
                <a:spcPct val="30000"/>
              </a:spcBef>
              <a:defRPr kumimoji="1" sz="1300">
                <a:solidFill>
                  <a:schemeClr val="tx1"/>
                </a:solidFill>
                <a:latin typeface="Calibri" panose="020F0502020204030204" pitchFamily="34" charset="0"/>
                <a:ea typeface="ＭＳ Ｐゴシック" panose="020B0600070205080204" pitchFamily="50" charset="-128"/>
              </a:defRPr>
            </a:lvl2pPr>
            <a:lvl3pPr marL="1235415" indent="-247083">
              <a:spcBef>
                <a:spcPct val="30000"/>
              </a:spcBef>
              <a:defRPr kumimoji="1" sz="1300">
                <a:solidFill>
                  <a:schemeClr val="tx1"/>
                </a:solidFill>
                <a:latin typeface="Calibri" panose="020F0502020204030204" pitchFamily="34" charset="0"/>
                <a:ea typeface="ＭＳ Ｐゴシック" panose="020B0600070205080204" pitchFamily="50" charset="-128"/>
              </a:defRPr>
            </a:lvl3pPr>
            <a:lvl4pPr marL="1729581" indent="-247083">
              <a:spcBef>
                <a:spcPct val="30000"/>
              </a:spcBef>
              <a:defRPr kumimoji="1" sz="1300">
                <a:solidFill>
                  <a:schemeClr val="tx1"/>
                </a:solidFill>
                <a:latin typeface="Calibri" panose="020F0502020204030204" pitchFamily="34" charset="0"/>
                <a:ea typeface="ＭＳ Ｐゴシック" panose="020B0600070205080204" pitchFamily="50" charset="-128"/>
              </a:defRPr>
            </a:lvl4pPr>
            <a:lvl5pPr marL="2223748" indent="-247083">
              <a:spcBef>
                <a:spcPct val="30000"/>
              </a:spcBef>
              <a:defRPr kumimoji="1" sz="1300">
                <a:solidFill>
                  <a:schemeClr val="tx1"/>
                </a:solidFill>
                <a:latin typeface="Calibri" panose="020F0502020204030204" pitchFamily="34" charset="0"/>
                <a:ea typeface="ＭＳ Ｐゴシック" panose="020B0600070205080204" pitchFamily="50" charset="-128"/>
              </a:defRPr>
            </a:lvl5pPr>
            <a:lvl6pPr marL="2717913" indent="-247083"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6pPr>
            <a:lvl7pPr marL="3212079" indent="-247083"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7pPr>
            <a:lvl8pPr marL="3706246" indent="-247083"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8pPr>
            <a:lvl9pPr marL="4200412" indent="-247083" eaLnBrk="0" fontAlgn="base" hangingPunct="0">
              <a:spcBef>
                <a:spcPct val="30000"/>
              </a:spcBef>
              <a:spcAft>
                <a:spcPct val="0"/>
              </a:spcAft>
              <a:defRPr kumimoji="1" sz="1300">
                <a:solidFill>
                  <a:schemeClr val="tx1"/>
                </a:solidFill>
                <a:latin typeface="Calibri" panose="020F0502020204030204" pitchFamily="34" charset="0"/>
                <a:ea typeface="ＭＳ Ｐゴシック" panose="020B0600070205080204" pitchFamily="50" charset="-128"/>
              </a:defRPr>
            </a:lvl9pPr>
          </a:lstStyle>
          <a:p>
            <a:pPr defTabSz="1016354">
              <a:spcBef>
                <a:spcPct val="0"/>
              </a:spcBef>
              <a:defRPr/>
            </a:pPr>
            <a:fld id="{9811D97D-92A0-41E1-AFE6-A47B52559772}" type="slidenum">
              <a:rPr lang="ja-JP" altLang="en-US">
                <a:solidFill>
                  <a:srgbClr val="000000"/>
                </a:solidFill>
              </a:rPr>
              <a:pPr defTabSz="1016354">
                <a:spcBef>
                  <a:spcPct val="0"/>
                </a:spcBef>
                <a:defRPr/>
              </a:pPr>
              <a:t>5</a:t>
            </a:fld>
            <a:endParaRPr lang="ja-JP" altLang="en-US">
              <a:solidFill>
                <a:srgbClr val="000000"/>
              </a:solidFill>
            </a:endParaRPr>
          </a:p>
        </p:txBody>
      </p:sp>
    </p:spTree>
    <p:extLst>
      <p:ext uri="{BB962C8B-B14F-4D97-AF65-F5344CB8AC3E}">
        <p14:creationId xmlns:p14="http://schemas.microsoft.com/office/powerpoint/2010/main" val="105840160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4.xml.rels><?xml version="1.0" encoding="UTF-8" standalone="yes"?><Relationships xmlns="http://schemas.openxmlformats.org/package/2006/relationships"><Relationship Id="rId1" Target="../slideMasters/slideMaster9.xml" Type="http://schemas.openxmlformats.org/officeDocument/2006/relationships/slideMaster"/><Relationship Id="rId2" Target="../media/image2.png" Type="http://schemas.openxmlformats.org/officeDocument/2006/relationships/image"/><Relationship Id="rId3" Target="NULL" Type="http://schemas.openxmlformats.org/officeDocument/2006/relationships/image"/><Relationship Id="rId4" Target="../media/image4.jpeg" Type="http://schemas.openxmlformats.org/officeDocument/2006/relationships/image"/></Relationships>
</file>

<file path=ppt/slideLayouts/_rels/slideLayout10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1.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2.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3.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5.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9.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0.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1.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2.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3.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4.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5.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6.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7.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8.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9.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drawings/vmlDrawing1.vml" Type="http://schemas.openxmlformats.org/officeDocument/2006/relationships/vmlDrawing"/><Relationship Id="rId2" Target="../tags/tag2.xml" Type="http://schemas.openxmlformats.org/officeDocument/2006/relationships/tags"/><Relationship Id="rId3" Target="../slideMasters/slideMaster2.xml" Type="http://schemas.openxmlformats.org/officeDocument/2006/relationships/slideMaster"/><Relationship Id="rId4" Target="../embeddings/oleObject1.bin" Type="http://schemas.openxmlformats.org/officeDocument/2006/relationships/oleObject"/><Relationship Id="rId5" Target="../media/image1.emf"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 Id="rId8" Target="../media/image4.jpeg" Type="http://schemas.openxmlformats.org/officeDocument/2006/relationships/image"/></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 Id="rId3" Target="../media/image3.svg" Type="http://schemas.openxmlformats.org/officeDocument/2006/relationships/image"/><Relationship Id="rId4" Target="../media/image4.jpe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2.png" Type="http://schemas.openxmlformats.org/officeDocument/2006/relationships/image"/><Relationship Id="rId3" Target="NULL" Type="http://schemas.openxmlformats.org/officeDocument/2006/relationships/image"/><Relationship Id="rId4" Target="../media/image4.jpeg" Type="http://schemas.openxmlformats.org/officeDocument/2006/relationships/image"/></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5.xml" Type="http://schemas.openxmlformats.org/officeDocument/2006/relationships/slideMaster"/><Relationship Id="rId2" Target="../media/image5.png" Type="http://schemas.openxmlformats.org/officeDocument/2006/relationships/image"/><Relationship Id="rId3" Target="NULL" Type="http://schemas.openxmlformats.org/officeDocument/2006/relationships/image"/><Relationship Id="rId4" Target="../media/image6.jpeg" Type="http://schemas.openxmlformats.org/officeDocument/2006/relationships/image"/></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2.png" Type="http://schemas.openxmlformats.org/officeDocument/2006/relationships/image"/><Relationship Id="rId3" Target="../media/image4.jpeg" Type="http://schemas.openxmlformats.org/officeDocument/2006/relationships/image"/></Relationships>
</file>

<file path=ppt/slideLayouts/_rels/slideLayout9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799227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222552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1"/>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105AA6AC-ED00-4434-8D89-7F3B81AC118F}"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CCC24DC-D500-4DB0-BACA-9944C083EA09}"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69634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192688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82C49330-DD51-4904-9227-350CFA185289}"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20A9B14-C1EB-4572-BB6B-E03CD1F62F1B}"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44193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3"/>
            <a:ext cx="9088041" cy="1501435"/>
          </a:xfrm>
        </p:spPr>
        <p:txBody>
          <a:bodyPr anchor="t"/>
          <a:lstStyle>
            <a:lvl1pPr algn="l">
              <a:defRPr sz="4317"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BDD37BF4-6EEE-4BC2-8657-86A85EFE2881}"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BC3BF72-A2D9-4D28-8E5F-6A673E72B91B}"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347567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75707E64-BE08-415D-B675-B08F4C299C36}"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63E21F0E-41A1-4A48-A365-2FD4BCF43F51}"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800922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BB11A13A-A0EB-42A7-A3EF-E228F06A05C4}" type="datetimeFigureOut">
              <a:rPr lang="ja-JP" altLang="en-US"/>
              <a:pPr>
                <a:defRPr/>
              </a:pPr>
              <a:t>2019/1/8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96EFB924-A123-4FFF-BEA0-371C90DB8355}" type="slidenum">
              <a:rPr lang="ja-JP" altLang="en-US"/>
              <a:pPr>
                <a:defRPr/>
              </a:pPr>
              <a:t>‹#›</a:t>
            </a:fld>
            <a:endParaRPr lang="ja-JP" altLang="en-US"/>
          </a:p>
        </p:txBody>
      </p:sp>
      <p:sp>
        <p:nvSpPr>
          <p:cNvPr id="10"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849599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3C171D70-DCB8-4164-BC60-FA97D70F143E}" type="datetimeFigureOut">
              <a:rPr lang="ja-JP" altLang="en-US"/>
              <a:pPr>
                <a:defRPr/>
              </a:pPr>
              <a:t>2019/1/8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0ABD8908-8F50-4788-ADF6-C42FDE4CDF55}" type="slidenum">
              <a:rPr lang="ja-JP" altLang="en-US"/>
              <a:pPr>
                <a:defRPr/>
              </a:pPr>
              <a:t>‹#›</a:t>
            </a:fld>
            <a:endParaRPr lang="ja-JP" altLang="en-US"/>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2417313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C7EA3D4-314F-413C-B0AE-753D34761898}" type="datetimeFigureOut">
              <a:rPr lang="ja-JP" altLang="en-US"/>
              <a:pPr>
                <a:defRPr/>
              </a:pPr>
              <a:t>2019/1/8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CF8DB5DA-D241-4C0C-A34E-91B59A0ECEC7}" type="slidenum">
              <a:rPr lang="ja-JP" altLang="en-US"/>
              <a:pPr>
                <a:defRPr/>
              </a:pPr>
              <a:t>‹#›</a:t>
            </a:fld>
            <a:endParaRPr lang="ja-JP" altLang="en-US"/>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0560179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159" b="1"/>
            </a:lvl1pPr>
          </a:lstStyle>
          <a:p>
            <a:r>
              <a:rPr lang="ja-JP" altLang="en-US"/>
              <a:t>マスター タイトルの書式設定</a:t>
            </a:r>
          </a:p>
        </p:txBody>
      </p:sp>
      <p:sp>
        <p:nvSpPr>
          <p:cNvPr id="3" name="コンテンツ プレースホルダー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70217FB-0716-48DA-9AE6-4FFC29A0A0E8}"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5B856D2-3AAD-483A-8D6C-6A249E50CF13}"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7661532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159"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95CB9FD4-D235-49D8-8577-64E288AB9E1C}"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8B2D6A5-AAD6-41AE-AFCE-EC8A8E7F75DB}" type="slidenum">
              <a:rPr lang="ja-JP" altLang="en-US"/>
              <a:pPr>
                <a:defRPr/>
              </a:pPr>
              <a:t>‹#›</a:t>
            </a:fld>
            <a:endParaRPr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81709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9A45D553-F9F0-437B-A1B4-F0BCE7160FE9}"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C48C09F-0238-4749-A201-55C7F5E91D16}"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2511243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9"/>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39"/>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3E70506-C6EA-4F9C-8E6C-518E7DDFDE27}"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9111BFB-771A-4D21-9BF0-AEFC3767B522}"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8616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10"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91839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2095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15580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520" name="think-cell スライド" r:id="rId4" imgW="270" imgH="270" progId="TCLayout.ActiveDocument.1">
                  <p:embed/>
                </p:oleObj>
              </mc:Choice>
              <mc:Fallback>
                <p:oleObj name="think-cell スライド" r:id="rId4" imgW="270" imgH="270" progId="TCLayout.ActiveDocument.1">
                  <p:embed/>
                  <p:pic>
                    <p:nvPicPr>
                      <p:cNvPr id="3" name="オブジェクト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50099" y="6867318"/>
            <a:ext cx="9792000" cy="321882"/>
          </a:xfrm>
          <a:prstGeom prst="rect">
            <a:avLst/>
          </a:prstGeom>
        </p:spPr>
      </p:pic>
      <p:sp>
        <p:nvSpPr>
          <p:cNvPr id="6" name="テキスト ボックス 5">
            <a:extLst>
              <a:ext uri="{FF2B5EF4-FFF2-40B4-BE49-F238E27FC236}">
                <a16:creationId xmlns:a16="http://schemas.microsoft.com/office/drawing/2014/main" id="{803EF348-FC06-1848-85F5-04404EE0C18F}"/>
              </a:ext>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307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8"/>
            <a:ext cx="9792000" cy="321882"/>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0"/>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1" y="6939189"/>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4459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22048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92052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93066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6278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105.xml" Type="http://schemas.openxmlformats.org/officeDocument/2006/relationships/slideLayout"/><Relationship Id="rId10" Target="../slideLayouts/slideLayout114.xml" Type="http://schemas.openxmlformats.org/officeDocument/2006/relationships/slideLayout"/><Relationship Id="rId11" Target="../slideLayouts/slideLayout115.xml" Type="http://schemas.openxmlformats.org/officeDocument/2006/relationships/slideLayout"/><Relationship Id="rId12" Target="../theme/theme10.xml" Type="http://schemas.openxmlformats.org/officeDocument/2006/relationships/theme"/><Relationship Id="rId2" Target="../slideLayouts/slideLayout106.xml" Type="http://schemas.openxmlformats.org/officeDocument/2006/relationships/slideLayout"/><Relationship Id="rId3" Target="../slideLayouts/slideLayout107.xml" Type="http://schemas.openxmlformats.org/officeDocument/2006/relationships/slideLayout"/><Relationship Id="rId4" Target="../slideLayouts/slideLayout108.xml" Type="http://schemas.openxmlformats.org/officeDocument/2006/relationships/slideLayout"/><Relationship Id="rId5" Target="../slideLayouts/slideLayout109.xml" Type="http://schemas.openxmlformats.org/officeDocument/2006/relationships/slideLayout"/><Relationship Id="rId6" Target="../slideLayouts/slideLayout110.xml" Type="http://schemas.openxmlformats.org/officeDocument/2006/relationships/slideLayout"/><Relationship Id="rId7" Target="../slideLayouts/slideLayout111.xml" Type="http://schemas.openxmlformats.org/officeDocument/2006/relationships/slideLayout"/><Relationship Id="rId8" Target="../slideLayouts/slideLayout112.xml" Type="http://schemas.openxmlformats.org/officeDocument/2006/relationships/slideLayout"/><Relationship Id="rId9" Target="../slideLayouts/slideLayout113.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116.xml" Type="http://schemas.openxmlformats.org/officeDocument/2006/relationships/slideLayout"/><Relationship Id="rId10" Target="../slideLayouts/slideLayout125.xml" Type="http://schemas.openxmlformats.org/officeDocument/2006/relationships/slideLayout"/><Relationship Id="rId11" Target="../slideLayouts/slideLayout126.xml" Type="http://schemas.openxmlformats.org/officeDocument/2006/relationships/slideLayout"/><Relationship Id="rId12" Target="../theme/theme11.xml" Type="http://schemas.openxmlformats.org/officeDocument/2006/relationships/theme"/><Relationship Id="rId2" Target="../slideLayouts/slideLayout117.xml" Type="http://schemas.openxmlformats.org/officeDocument/2006/relationships/slideLayout"/><Relationship Id="rId3" Target="../slideLayouts/slideLayout118.xml" Type="http://schemas.openxmlformats.org/officeDocument/2006/relationships/slideLayout"/><Relationship Id="rId4" Target="../slideLayouts/slideLayout119.xml" Type="http://schemas.openxmlformats.org/officeDocument/2006/relationships/slideLayout"/><Relationship Id="rId5" Target="../slideLayouts/slideLayout120.xml" Type="http://schemas.openxmlformats.org/officeDocument/2006/relationships/slideLayout"/><Relationship Id="rId6" Target="../slideLayouts/slideLayout121.xml" Type="http://schemas.openxmlformats.org/officeDocument/2006/relationships/slideLayout"/><Relationship Id="rId7" Target="../slideLayouts/slideLayout122.xml" Type="http://schemas.openxmlformats.org/officeDocument/2006/relationships/slideLayout"/><Relationship Id="rId8" Target="../slideLayouts/slideLayout123.xml" Type="http://schemas.openxmlformats.org/officeDocument/2006/relationships/slideLayout"/><Relationship Id="rId9" Target="../slideLayouts/slideLayout124.xml" Type="http://schemas.openxmlformats.org/officeDocument/2006/relationships/slideLayout"/></Relationships>
</file>

<file path=ppt/slideMasters/_rels/slideMaster12.xml.rels><?xml version="1.0" encoding="UTF-8" standalone="yes"?><Relationships xmlns="http://schemas.openxmlformats.org/package/2006/relationships"><Relationship Id="rId1" Target="../slideLayouts/slideLayout127.xml" Type="http://schemas.openxmlformats.org/officeDocument/2006/relationships/slideLayout"/><Relationship Id="rId10" Target="../slideLayouts/slideLayout136.xml" Type="http://schemas.openxmlformats.org/officeDocument/2006/relationships/slideLayout"/><Relationship Id="rId11" Target="../slideLayouts/slideLayout137.xml" Type="http://schemas.openxmlformats.org/officeDocument/2006/relationships/slideLayout"/><Relationship Id="rId12" Target="../slideLayouts/slideLayout138.xml" Type="http://schemas.openxmlformats.org/officeDocument/2006/relationships/slideLayout"/><Relationship Id="rId13" Target="../theme/theme12.xml" Type="http://schemas.openxmlformats.org/officeDocument/2006/relationships/theme"/><Relationship Id="rId2" Target="../slideLayouts/slideLayout128.xml" Type="http://schemas.openxmlformats.org/officeDocument/2006/relationships/slideLayout"/><Relationship Id="rId3" Target="../slideLayouts/slideLayout129.xml" Type="http://schemas.openxmlformats.org/officeDocument/2006/relationships/slideLayout"/><Relationship Id="rId4" Target="../slideLayouts/slideLayout130.xml" Type="http://schemas.openxmlformats.org/officeDocument/2006/relationships/slideLayout"/><Relationship Id="rId5" Target="../slideLayouts/slideLayout131.xml" Type="http://schemas.openxmlformats.org/officeDocument/2006/relationships/slideLayout"/><Relationship Id="rId6" Target="../slideLayouts/slideLayout132.xml" Type="http://schemas.openxmlformats.org/officeDocument/2006/relationships/slideLayout"/><Relationship Id="rId7" Target="../slideLayouts/slideLayout133.xml" Type="http://schemas.openxmlformats.org/officeDocument/2006/relationships/slideLayout"/><Relationship Id="rId8" Target="../slideLayouts/slideLayout134.xml" Type="http://schemas.openxmlformats.org/officeDocument/2006/relationships/slideLayout"/><Relationship Id="rId9" Target="../slideLayouts/slideLayout135.xml" Type="http://schemas.openxmlformats.org/officeDocument/2006/relationships/slideLayout"/></Relationships>
</file>

<file path=ppt/slideMasters/_rels/slideMaster13.xml.rels><?xml version="1.0" encoding="UTF-8" standalone="yes"?><Relationships xmlns="http://schemas.openxmlformats.org/package/2006/relationships"><Relationship Id="rId1" Target="../slideLayouts/slideLayout139.xml" Type="http://schemas.openxmlformats.org/officeDocument/2006/relationships/slideLayout"/><Relationship Id="rId10" Target="../slideLayouts/slideLayout148.xml" Type="http://schemas.openxmlformats.org/officeDocument/2006/relationships/slideLayout"/><Relationship Id="rId11" Target="../slideLayouts/slideLayout149.xml" Type="http://schemas.openxmlformats.org/officeDocument/2006/relationships/slideLayout"/><Relationship Id="rId12" Target="../theme/theme13.xml" Type="http://schemas.openxmlformats.org/officeDocument/2006/relationships/theme"/><Relationship Id="rId2" Target="../slideLayouts/slideLayout140.xml" Type="http://schemas.openxmlformats.org/officeDocument/2006/relationships/slideLayout"/><Relationship Id="rId3" Target="../slideLayouts/slideLayout141.xml" Type="http://schemas.openxmlformats.org/officeDocument/2006/relationships/slideLayout"/><Relationship Id="rId4" Target="../slideLayouts/slideLayout142.xml" Type="http://schemas.openxmlformats.org/officeDocument/2006/relationships/slideLayout"/><Relationship Id="rId5" Target="../slideLayouts/slideLayout143.xml" Type="http://schemas.openxmlformats.org/officeDocument/2006/relationships/slideLayout"/><Relationship Id="rId6" Target="../slideLayouts/slideLayout144.xml" Type="http://schemas.openxmlformats.org/officeDocument/2006/relationships/slideLayout"/><Relationship Id="rId7" Target="../slideLayouts/slideLayout145.xml" Type="http://schemas.openxmlformats.org/officeDocument/2006/relationships/slideLayout"/><Relationship Id="rId8" Target="../slideLayouts/slideLayout146.xml" Type="http://schemas.openxmlformats.org/officeDocument/2006/relationships/slideLayout"/><Relationship Id="rId9" Target="../slideLayouts/slideLayout147.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slideLayouts/slideLayout23.xml" Type="http://schemas.openxmlformats.org/officeDocument/2006/relationships/slideLayout"/><Relationship Id="rId13"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4.xml" Type="http://schemas.openxmlformats.org/officeDocument/2006/relationships/slideLayout"/><Relationship Id="rId10" Target="../slideLayouts/slideLayout33.xml" Type="http://schemas.openxmlformats.org/officeDocument/2006/relationships/slideLayout"/><Relationship Id="rId11" Target="../slideLayouts/slideLayout34.xml" Type="http://schemas.openxmlformats.org/officeDocument/2006/relationships/slideLayout"/><Relationship Id="rId12" Target="../theme/theme3.xml" Type="http://schemas.openxmlformats.org/officeDocument/2006/relationships/theme"/><Relationship Id="rId2" Target="../slideLayouts/slideLayout25.xml" Type="http://schemas.openxmlformats.org/officeDocument/2006/relationships/slideLayout"/><Relationship Id="rId3" Target="../slideLayouts/slideLayout26.xml" Type="http://schemas.openxmlformats.org/officeDocument/2006/relationships/slideLayout"/><Relationship Id="rId4" Target="../slideLayouts/slideLayout27.xml" Type="http://schemas.openxmlformats.org/officeDocument/2006/relationships/slideLayout"/><Relationship Id="rId5" Target="../slideLayouts/slideLayout28.xml" Type="http://schemas.openxmlformats.org/officeDocument/2006/relationships/slideLayout"/><Relationship Id="rId6" Target="../slideLayouts/slideLayout29.xml" Type="http://schemas.openxmlformats.org/officeDocument/2006/relationships/slideLayout"/><Relationship Id="rId7" Target="../slideLayouts/slideLayout30.xml" Type="http://schemas.openxmlformats.org/officeDocument/2006/relationships/slideLayout"/><Relationship Id="rId8" Target="../slideLayouts/slideLayout31.xml" Type="http://schemas.openxmlformats.org/officeDocument/2006/relationships/slideLayout"/><Relationship Id="rId9" Target="../slideLayouts/slideLayout32.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5.xml" Type="http://schemas.openxmlformats.org/officeDocument/2006/relationships/slideLayout"/><Relationship Id="rId10" Target="../slideLayouts/slideLayout44.xml" Type="http://schemas.openxmlformats.org/officeDocument/2006/relationships/slideLayout"/><Relationship Id="rId11" Target="../slideLayouts/slideLayout45.xml" Type="http://schemas.openxmlformats.org/officeDocument/2006/relationships/slideLayout"/><Relationship Id="rId12" Target="../theme/theme4.xml" Type="http://schemas.openxmlformats.org/officeDocument/2006/relationships/theme"/><Relationship Id="rId2" Target="../slideLayouts/slideLayout36.xml" Type="http://schemas.openxmlformats.org/officeDocument/2006/relationships/slideLayout"/><Relationship Id="rId3" Target="../slideLayouts/slideLayout37.xml" Type="http://schemas.openxmlformats.org/officeDocument/2006/relationships/slideLayout"/><Relationship Id="rId4" Target="../slideLayouts/slideLayout38.xml" Type="http://schemas.openxmlformats.org/officeDocument/2006/relationships/slideLayout"/><Relationship Id="rId5" Target="../slideLayouts/slideLayout39.xml" Type="http://schemas.openxmlformats.org/officeDocument/2006/relationships/slideLayout"/><Relationship Id="rId6" Target="../slideLayouts/slideLayout40.xml" Type="http://schemas.openxmlformats.org/officeDocument/2006/relationships/slideLayout"/><Relationship Id="rId7" Target="../slideLayouts/slideLayout41.xml" Type="http://schemas.openxmlformats.org/officeDocument/2006/relationships/slideLayout"/><Relationship Id="rId8" Target="../slideLayouts/slideLayout42.xml" Type="http://schemas.openxmlformats.org/officeDocument/2006/relationships/slideLayout"/><Relationship Id="rId9" Target="../slideLayouts/slideLayout43.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6.xml" Type="http://schemas.openxmlformats.org/officeDocument/2006/relationships/slideLayout"/><Relationship Id="rId10" Target="../slideLayouts/slideLayout55.xml" Type="http://schemas.openxmlformats.org/officeDocument/2006/relationships/slideLayout"/><Relationship Id="rId11" Target="../slideLayouts/slideLayout56.xml" Type="http://schemas.openxmlformats.org/officeDocument/2006/relationships/slideLayout"/><Relationship Id="rId12" Target="../slideLayouts/slideLayout57.xml" Type="http://schemas.openxmlformats.org/officeDocument/2006/relationships/slideLayout"/><Relationship Id="rId13" Target="../theme/theme5.xml" Type="http://schemas.openxmlformats.org/officeDocument/2006/relationships/theme"/><Relationship Id="rId2" Target="../slideLayouts/slideLayout47.xml" Type="http://schemas.openxmlformats.org/officeDocument/2006/relationships/slideLayout"/><Relationship Id="rId3" Target="../slideLayouts/slideLayout48.xml" Type="http://schemas.openxmlformats.org/officeDocument/2006/relationships/slideLayout"/><Relationship Id="rId4" Target="../slideLayouts/slideLayout49.xml" Type="http://schemas.openxmlformats.org/officeDocument/2006/relationships/slideLayout"/><Relationship Id="rId5" Target="../slideLayouts/slideLayout50.xml" Type="http://schemas.openxmlformats.org/officeDocument/2006/relationships/slideLayout"/><Relationship Id="rId6" Target="../slideLayouts/slideLayout51.xml" Type="http://schemas.openxmlformats.org/officeDocument/2006/relationships/slideLayout"/><Relationship Id="rId7" Target="../slideLayouts/slideLayout52.xml" Type="http://schemas.openxmlformats.org/officeDocument/2006/relationships/slideLayout"/><Relationship Id="rId8" Target="../slideLayouts/slideLayout53.xml" Type="http://schemas.openxmlformats.org/officeDocument/2006/relationships/slideLayout"/><Relationship Id="rId9" Target="../slideLayouts/slideLayout54.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8.xml" Type="http://schemas.openxmlformats.org/officeDocument/2006/relationships/slideLayout"/><Relationship Id="rId10" Target="../slideLayouts/slideLayout67.xml" Type="http://schemas.openxmlformats.org/officeDocument/2006/relationships/slideLayout"/><Relationship Id="rId11" Target="../slideLayouts/slideLayout68.xml" Type="http://schemas.openxmlformats.org/officeDocument/2006/relationships/slideLayout"/><Relationship Id="rId12" Target="../theme/theme6.xml" Type="http://schemas.openxmlformats.org/officeDocument/2006/relationships/theme"/><Relationship Id="rId2" Target="../slideLayouts/slideLayout59.xml" Type="http://schemas.openxmlformats.org/officeDocument/2006/relationships/slideLayout"/><Relationship Id="rId3" Target="../slideLayouts/slideLayout60.xml" Type="http://schemas.openxmlformats.org/officeDocument/2006/relationships/slideLayout"/><Relationship Id="rId4" Target="../slideLayouts/slideLayout61.xml" Type="http://schemas.openxmlformats.org/officeDocument/2006/relationships/slideLayout"/><Relationship Id="rId5" Target="../slideLayouts/slideLayout62.xml" Type="http://schemas.openxmlformats.org/officeDocument/2006/relationships/slideLayout"/><Relationship Id="rId6" Target="../slideLayouts/slideLayout63.xml" Type="http://schemas.openxmlformats.org/officeDocument/2006/relationships/slideLayout"/><Relationship Id="rId7" Target="../slideLayouts/slideLayout64.xml" Type="http://schemas.openxmlformats.org/officeDocument/2006/relationships/slideLayout"/><Relationship Id="rId8" Target="../slideLayouts/slideLayout65.xml" Type="http://schemas.openxmlformats.org/officeDocument/2006/relationships/slideLayout"/><Relationship Id="rId9" Target="../slideLayouts/slideLayout66.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69.xml" Type="http://schemas.openxmlformats.org/officeDocument/2006/relationships/slideLayout"/><Relationship Id="rId10" Target="../slideLayouts/slideLayout78.xml" Type="http://schemas.openxmlformats.org/officeDocument/2006/relationships/slideLayout"/><Relationship Id="rId11" Target="../slideLayouts/slideLayout79.xml" Type="http://schemas.openxmlformats.org/officeDocument/2006/relationships/slideLayout"/><Relationship Id="rId12" Target="../slideLayouts/slideLayout80.xml" Type="http://schemas.openxmlformats.org/officeDocument/2006/relationships/slideLayout"/><Relationship Id="rId13" Target="../theme/theme7.xml" Type="http://schemas.openxmlformats.org/officeDocument/2006/relationships/theme"/><Relationship Id="rId2" Target="../slideLayouts/slideLayout70.xml" Type="http://schemas.openxmlformats.org/officeDocument/2006/relationships/slideLayout"/><Relationship Id="rId3" Target="../slideLayouts/slideLayout71.xml" Type="http://schemas.openxmlformats.org/officeDocument/2006/relationships/slideLayout"/><Relationship Id="rId4" Target="../slideLayouts/slideLayout72.xml" Type="http://schemas.openxmlformats.org/officeDocument/2006/relationships/slideLayout"/><Relationship Id="rId5" Target="../slideLayouts/slideLayout73.xml" Type="http://schemas.openxmlformats.org/officeDocument/2006/relationships/slideLayout"/><Relationship Id="rId6" Target="../slideLayouts/slideLayout74.xml" Type="http://schemas.openxmlformats.org/officeDocument/2006/relationships/slideLayout"/><Relationship Id="rId7" Target="../slideLayouts/slideLayout75.xml" Type="http://schemas.openxmlformats.org/officeDocument/2006/relationships/slideLayout"/><Relationship Id="rId8" Target="../slideLayouts/slideLayout76.xml" Type="http://schemas.openxmlformats.org/officeDocument/2006/relationships/slideLayout"/><Relationship Id="rId9" Target="../slideLayouts/slideLayout77.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81.xml" Type="http://schemas.openxmlformats.org/officeDocument/2006/relationships/slideLayout"/><Relationship Id="rId10" Target="../slideLayouts/slideLayout90.xml" Type="http://schemas.openxmlformats.org/officeDocument/2006/relationships/slideLayout"/><Relationship Id="rId11" Target="../slideLayouts/slideLayout91.xml" Type="http://schemas.openxmlformats.org/officeDocument/2006/relationships/slideLayout"/><Relationship Id="rId12" Target="../slideLayouts/slideLayout92.xml" Type="http://schemas.openxmlformats.org/officeDocument/2006/relationships/slideLayout"/><Relationship Id="rId13" Target="../theme/theme8.xml" Type="http://schemas.openxmlformats.org/officeDocument/2006/relationships/theme"/><Relationship Id="rId2" Target="../slideLayouts/slideLayout82.xml" Type="http://schemas.openxmlformats.org/officeDocument/2006/relationships/slideLayout"/><Relationship Id="rId3" Target="../slideLayouts/slideLayout83.xml" Type="http://schemas.openxmlformats.org/officeDocument/2006/relationships/slideLayout"/><Relationship Id="rId4" Target="../slideLayouts/slideLayout84.xml" Type="http://schemas.openxmlformats.org/officeDocument/2006/relationships/slideLayout"/><Relationship Id="rId5" Target="../slideLayouts/slideLayout85.xml" Type="http://schemas.openxmlformats.org/officeDocument/2006/relationships/slideLayout"/><Relationship Id="rId6" Target="../slideLayouts/slideLayout86.xml" Type="http://schemas.openxmlformats.org/officeDocument/2006/relationships/slideLayout"/><Relationship Id="rId7" Target="../slideLayouts/slideLayout87.xml" Type="http://schemas.openxmlformats.org/officeDocument/2006/relationships/slideLayout"/><Relationship Id="rId8" Target="../slideLayouts/slideLayout88.xml" Type="http://schemas.openxmlformats.org/officeDocument/2006/relationships/slideLayout"/><Relationship Id="rId9" Target="../slideLayouts/slideLayout89.xml" Type="http://schemas.openxmlformats.org/officeDocument/2006/relationships/slideLayout"/></Relationships>
</file>

<file path=ppt/slideMasters/_rels/slideMaster9.xml.rels><?xml version="1.0" encoding="UTF-8" standalone="yes"?><Relationships xmlns="http://schemas.openxmlformats.org/package/2006/relationships"><Relationship Id="rId1" Target="../slideLayouts/slideLayout93.xml" Type="http://schemas.openxmlformats.org/officeDocument/2006/relationships/slideLayout"/><Relationship Id="rId10" Target="../slideLayouts/slideLayout102.xml" Type="http://schemas.openxmlformats.org/officeDocument/2006/relationships/slideLayout"/><Relationship Id="rId11" Target="../slideLayouts/slideLayout103.xml" Type="http://schemas.openxmlformats.org/officeDocument/2006/relationships/slideLayout"/><Relationship Id="rId12" Target="../slideLayouts/slideLayout104.xml" Type="http://schemas.openxmlformats.org/officeDocument/2006/relationships/slideLayout"/><Relationship Id="rId13" Target="../theme/theme9.xml" Type="http://schemas.openxmlformats.org/officeDocument/2006/relationships/theme"/><Relationship Id="rId2" Target="../slideLayouts/slideLayout94.xml" Type="http://schemas.openxmlformats.org/officeDocument/2006/relationships/slideLayout"/><Relationship Id="rId3" Target="../slideLayouts/slideLayout95.xml" Type="http://schemas.openxmlformats.org/officeDocument/2006/relationships/slideLayout"/><Relationship Id="rId4" Target="../slideLayouts/slideLayout96.xml" Type="http://schemas.openxmlformats.org/officeDocument/2006/relationships/slideLayout"/><Relationship Id="rId5" Target="../slideLayouts/slideLayout97.xml" Type="http://schemas.openxmlformats.org/officeDocument/2006/relationships/slideLayout"/><Relationship Id="rId6" Target="../slideLayouts/slideLayout98.xml" Type="http://schemas.openxmlformats.org/officeDocument/2006/relationships/slideLayout"/><Relationship Id="rId7" Target="../slideLayouts/slideLayout99.xml" Type="http://schemas.openxmlformats.org/officeDocument/2006/relationships/slideLayout"/><Relationship Id="rId8" Target="../slideLayouts/slideLayout100.xml" Type="http://schemas.openxmlformats.org/officeDocument/2006/relationships/slideLayout"/><Relationship Id="rId9" Target="../slideLayouts/slideLayout10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eaLnBrk="1" fontAlgn="auto" hangingPunct="1">
              <a:spcBef>
                <a:spcPts val="0"/>
              </a:spcBef>
              <a:spcAft>
                <a:spcPts val="0"/>
              </a:spcAft>
              <a:defRPr sz="1295">
                <a:solidFill>
                  <a:schemeClr val="tx1">
                    <a:tint val="75000"/>
                  </a:schemeClr>
                </a:solidFill>
                <a:latin typeface="+mn-lt"/>
                <a:ea typeface="+mn-ea"/>
                <a:cs typeface="+mn-cs"/>
              </a:defRPr>
            </a:lvl1pPr>
          </a:lstStyle>
          <a:p>
            <a:pPr>
              <a:defRPr/>
            </a:pPr>
            <a:fld id="{B77D173F-5501-4C35-8113-0E2AEC97D3E2}" type="datetimeFigureOut">
              <a:rPr lang="ja-JP" altLang="en-US"/>
              <a:pPr>
                <a:defRPr/>
              </a:pPr>
              <a:t>2019/1/8</a:t>
            </a:fld>
            <a:endParaRPr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eaLnBrk="1" fontAlgn="auto" hangingPunct="1">
              <a:spcBef>
                <a:spcPts val="0"/>
              </a:spcBef>
              <a:spcAft>
                <a:spcPts val="0"/>
              </a:spcAft>
              <a:defRPr sz="1295">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95">
                <a:solidFill>
                  <a:srgbClr val="898989"/>
                </a:solidFill>
              </a:defRPr>
            </a:lvl1pPr>
          </a:lstStyle>
          <a:p>
            <a:pPr>
              <a:defRPr/>
            </a:pPr>
            <a:fld id="{ED065365-CB45-478E-BA14-C71674E6DE5C}" type="slidenum">
              <a:rPr lang="ja-JP" altLang="en-US"/>
              <a:pPr>
                <a:defRPr/>
              </a:pPr>
              <a:t>‹#›</a:t>
            </a:fld>
            <a:endParaRPr lang="ja-JP" altLang="en-US"/>
          </a:p>
        </p:txBody>
      </p:sp>
    </p:spTree>
    <p:extLst>
      <p:ext uri="{BB962C8B-B14F-4D97-AF65-F5344CB8AC3E}">
        <p14:creationId xmlns:p14="http://schemas.microsoft.com/office/powerpoint/2010/main" val="215682254"/>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ctr" rtl="0" eaLnBrk="0" fontAlgn="base" hangingPunct="0">
        <a:spcBef>
          <a:spcPct val="0"/>
        </a:spcBef>
        <a:spcAft>
          <a:spcPct val="0"/>
        </a:spcAft>
        <a:defRPr kumimoji="1" sz="4749"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5pPr>
      <a:lvl6pPr marL="493456"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6pPr>
      <a:lvl7pPr marL="986912"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7pPr>
      <a:lvl8pPr marL="1480368"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8pPr>
      <a:lvl9pPr marL="1973824"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9pPr>
    </p:titleStyle>
    <p:bodyStyle>
      <a:lvl1pPr marL="370092" indent="-370092" algn="l" rtl="0" eaLnBrk="0" fontAlgn="base" hangingPunct="0">
        <a:spcBef>
          <a:spcPct val="20000"/>
        </a:spcBef>
        <a:spcAft>
          <a:spcPct val="0"/>
        </a:spcAft>
        <a:buFont typeface="Arial" panose="020B0604020202020204" pitchFamily="34" charset="0"/>
        <a:buChar char="•"/>
        <a:defRPr kumimoji="1" sz="3454" kern="1200">
          <a:solidFill>
            <a:schemeClr val="tx1"/>
          </a:solidFill>
          <a:latin typeface="+mn-lt"/>
          <a:ea typeface="+mn-ea"/>
          <a:cs typeface="メイリオ" pitchFamily="50" charset="-128"/>
        </a:defRPr>
      </a:lvl1pPr>
      <a:lvl2pPr marL="801866" indent="-308410" algn="l" rtl="0" eaLnBrk="0" fontAlgn="base" hangingPunct="0">
        <a:spcBef>
          <a:spcPct val="20000"/>
        </a:spcBef>
        <a:spcAft>
          <a:spcPct val="0"/>
        </a:spcAft>
        <a:buFont typeface="Arial" panose="020B0604020202020204" pitchFamily="34" charset="0"/>
        <a:buChar char="–"/>
        <a:defRPr kumimoji="1" sz="3022" kern="1200">
          <a:solidFill>
            <a:schemeClr val="tx1"/>
          </a:solidFill>
          <a:latin typeface="+mn-lt"/>
          <a:ea typeface="+mn-ea"/>
          <a:cs typeface="メイリオ" pitchFamily="50" charset="-128"/>
        </a:defRPr>
      </a:lvl2pPr>
      <a:lvl3pPr marL="1233640" indent="-246728" algn="l" rtl="0" eaLnBrk="0" fontAlgn="base" hangingPunct="0">
        <a:spcBef>
          <a:spcPct val="20000"/>
        </a:spcBef>
        <a:spcAft>
          <a:spcPct val="0"/>
        </a:spcAft>
        <a:buFont typeface="Arial" panose="020B0604020202020204" pitchFamily="34" charset="0"/>
        <a:buChar char="•"/>
        <a:defRPr kumimoji="1" sz="2590" kern="1200">
          <a:solidFill>
            <a:schemeClr val="tx1"/>
          </a:solidFill>
          <a:latin typeface="+mn-lt"/>
          <a:ea typeface="+mn-ea"/>
          <a:cs typeface="メイリオ" pitchFamily="50" charset="-128"/>
        </a:defRPr>
      </a:lvl3pPr>
      <a:lvl4pPr marL="1727096" indent="-246728" algn="l" rtl="0" eaLnBrk="0" fontAlgn="base" hangingPunct="0">
        <a:spcBef>
          <a:spcPct val="20000"/>
        </a:spcBef>
        <a:spcAft>
          <a:spcPct val="0"/>
        </a:spcAft>
        <a:buFont typeface="Arial" panose="020B0604020202020204" pitchFamily="34" charset="0"/>
        <a:buChar char="–"/>
        <a:defRPr kumimoji="1" sz="2159" kern="1200">
          <a:solidFill>
            <a:schemeClr val="tx1"/>
          </a:solidFill>
          <a:latin typeface="+mn-lt"/>
          <a:ea typeface="+mn-ea"/>
          <a:cs typeface="メイリオ" pitchFamily="50" charset="-128"/>
        </a:defRPr>
      </a:lvl4pPr>
      <a:lvl5pPr marL="2220552" indent="-246728" algn="l" rtl="0" eaLnBrk="0" fontAlgn="base" hangingPunct="0">
        <a:spcBef>
          <a:spcPct val="20000"/>
        </a:spcBef>
        <a:spcAft>
          <a:spcPct val="0"/>
        </a:spcAft>
        <a:buFont typeface="Arial" panose="020B0604020202020204" pitchFamily="34" charset="0"/>
        <a:buChar char="»"/>
        <a:defRPr kumimoji="1" sz="2159" kern="1200">
          <a:solidFill>
            <a:schemeClr val="tx1"/>
          </a:solidFill>
          <a:latin typeface="+mn-lt"/>
          <a:ea typeface="+mn-ea"/>
          <a:cs typeface="メイリオ" pitchFamily="50" charset="-128"/>
        </a:defRPr>
      </a:lvl5pPr>
      <a:lvl6pPr marL="2714008"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302449209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sldNum="0"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39.xml" Type="http://schemas.openxmlformats.org/officeDocument/2006/relationships/slideLayout"/><Relationship Id="rId2" Target="../notesSlides/notesSlide1.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drawings/vmlDrawing2.vml" Type="http://schemas.openxmlformats.org/officeDocument/2006/relationships/vmlDrawing"/><Relationship Id="rId2" Target="../tags/tag3.xml" Type="http://schemas.openxmlformats.org/officeDocument/2006/relationships/tags"/><Relationship Id="rId3" Target="../slideLayouts/slideLayout19.xml" Type="http://schemas.openxmlformats.org/officeDocument/2006/relationships/slideLayout"/><Relationship Id="rId4" Target="../embeddings/oleObject2.bin" Type="http://schemas.openxmlformats.org/officeDocument/2006/relationships/oleObject"/><Relationship Id="rId5" Target="../media/image1.emf" Type="http://schemas.openxmlformats.org/officeDocument/2006/relationships/image"/><Relationship Id="rId6" Target="../media/image9.png" Type="http://schemas.openxmlformats.org/officeDocument/2006/relationships/image"/><Relationship Id="rId7" Target="NULL" Type="http://schemas.openxmlformats.org/officeDocument/2006/relationships/image"/><Relationship Id="rId8"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xml" Type="http://schemas.openxmlformats.org/officeDocument/2006/relationships/notesSlide"/><Relationship Id="rId3"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5.xml" Type="http://schemas.openxmlformats.org/officeDocument/2006/relationships/slideLayout"/><Relationship Id="rId10" Target="../media/image19.jpeg" Type="http://schemas.openxmlformats.org/officeDocument/2006/relationships/image"/><Relationship Id="rId11" Target="../media/image20.png" Type="http://schemas.openxmlformats.org/officeDocument/2006/relationships/image"/><Relationship Id="rId12" Target="../media/image21.png" Type="http://schemas.openxmlformats.org/officeDocument/2006/relationships/image"/><Relationship Id="rId2" Target="../notesSlides/notesSlide5.xml" Type="http://schemas.openxmlformats.org/officeDocument/2006/relationships/notesSlide"/><Relationship Id="rId3" Target="../media/image12.emf" Type="http://schemas.openxmlformats.org/officeDocument/2006/relationships/image"/><Relationship Id="rId4" Target="../media/image13.emf" Type="http://schemas.openxmlformats.org/officeDocument/2006/relationships/image"/><Relationship Id="rId5" Target="../media/image14.emf" Type="http://schemas.openxmlformats.org/officeDocument/2006/relationships/image"/><Relationship Id="rId6" Target="../media/image15.emf" Type="http://schemas.openxmlformats.org/officeDocument/2006/relationships/image"/><Relationship Id="rId7" Target="../media/image16.jpeg" Type="http://schemas.openxmlformats.org/officeDocument/2006/relationships/image"/><Relationship Id="rId8" Target="../media/image17.jpeg" Type="http://schemas.openxmlformats.org/officeDocument/2006/relationships/image"/><Relationship Id="rId9" Target="../media/image18.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9129" y="693948"/>
            <a:ext cx="10647263" cy="334804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lang="ja-JP" altLang="en-US" sz="1943" dirty="0">
              <a:solidFill>
                <a:prstClr val="black"/>
              </a:solidFill>
              <a:latin typeface="Cambria"/>
              <a:ea typeface="メイリオ"/>
            </a:endParaRPr>
          </a:p>
        </p:txBody>
      </p:sp>
      <p:sp>
        <p:nvSpPr>
          <p:cNvPr id="6" name="正方形/長方形 5"/>
          <p:cNvSpPr/>
          <p:nvPr/>
        </p:nvSpPr>
        <p:spPr>
          <a:xfrm>
            <a:off x="29129" y="4038566"/>
            <a:ext cx="10645549" cy="3420009"/>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lang="ja-JP" altLang="en-US" sz="1943">
              <a:solidFill>
                <a:prstClr val="black"/>
              </a:solidFill>
              <a:latin typeface="Cambria"/>
              <a:ea typeface="メイリオ"/>
            </a:endParaRPr>
          </a:p>
        </p:txBody>
      </p:sp>
      <p:sp>
        <p:nvSpPr>
          <p:cNvPr id="11" name="テキスト ボックス 10"/>
          <p:cNvSpPr txBox="1"/>
          <p:nvPr/>
        </p:nvSpPr>
        <p:spPr>
          <a:xfrm>
            <a:off x="39410" y="709368"/>
            <a:ext cx="1154483"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dirty="0">
                <a:solidFill>
                  <a:prstClr val="black"/>
                </a:solidFill>
                <a:latin typeface="Cambria"/>
                <a:ea typeface="メイリオ"/>
              </a:rPr>
              <a:t>背景・目的</a:t>
            </a:r>
          </a:p>
        </p:txBody>
      </p:sp>
      <p:sp>
        <p:nvSpPr>
          <p:cNvPr id="12" name="テキスト ボックス 11"/>
          <p:cNvSpPr txBox="1"/>
          <p:nvPr/>
        </p:nvSpPr>
        <p:spPr>
          <a:xfrm>
            <a:off x="5692020" y="709368"/>
            <a:ext cx="960519"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dirty="0">
                <a:solidFill>
                  <a:prstClr val="black"/>
                </a:solidFill>
                <a:latin typeface="Cambria"/>
                <a:ea typeface="メイリオ"/>
              </a:rPr>
              <a:t>事業概要</a:t>
            </a:r>
          </a:p>
        </p:txBody>
      </p:sp>
      <p:sp>
        <p:nvSpPr>
          <p:cNvPr id="13" name="テキスト ボックス 12"/>
          <p:cNvSpPr txBox="1"/>
          <p:nvPr/>
        </p:nvSpPr>
        <p:spPr>
          <a:xfrm>
            <a:off x="46263" y="2885426"/>
            <a:ext cx="1348446"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dirty="0">
                <a:solidFill>
                  <a:prstClr val="black"/>
                </a:solidFill>
                <a:latin typeface="Cambria"/>
                <a:ea typeface="メイリオ"/>
              </a:rPr>
              <a:t>事業スキーム</a:t>
            </a:r>
          </a:p>
        </p:txBody>
      </p:sp>
      <p:sp>
        <p:nvSpPr>
          <p:cNvPr id="19" name="テキスト ボックス 18"/>
          <p:cNvSpPr txBox="1"/>
          <p:nvPr/>
        </p:nvSpPr>
        <p:spPr>
          <a:xfrm>
            <a:off x="5692019" y="2955678"/>
            <a:ext cx="1542410"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dirty="0">
                <a:solidFill>
                  <a:prstClr val="black"/>
                </a:solidFill>
                <a:latin typeface="Cambria"/>
                <a:ea typeface="メイリオ"/>
              </a:rPr>
              <a:t>期待される効果</a:t>
            </a:r>
          </a:p>
        </p:txBody>
      </p:sp>
      <p:pic>
        <p:nvPicPr>
          <p:cNvPr id="30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8" y="109667"/>
            <a:ext cx="815593" cy="49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3"/>
          <p:cNvSpPr>
            <a:spLocks noChangeArrowheads="1"/>
          </p:cNvSpPr>
          <p:nvPr/>
        </p:nvSpPr>
        <p:spPr bwMode="auto">
          <a:xfrm>
            <a:off x="860142" y="78825"/>
            <a:ext cx="9848804" cy="587708"/>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defTabSz="986912" fontAlgn="base">
              <a:spcBef>
                <a:spcPct val="0"/>
              </a:spcBef>
              <a:spcAft>
                <a:spcPct val="0"/>
              </a:spcAft>
              <a:defRPr/>
            </a:pPr>
            <a:r>
              <a:rPr lang="ja-JP" altLang="en-US" sz="1943" b="1" dirty="0">
                <a:solidFill>
                  <a:prstClr val="white"/>
                </a:solidFill>
                <a:latin typeface="Cambria" panose="02040503050406030204" pitchFamily="18" charset="0"/>
                <a:ea typeface="メイリオ" panose="020B0604030504040204" pitchFamily="50" charset="-128"/>
                <a:cs typeface="メイリオ" pitchFamily="50" charset="-128"/>
              </a:rPr>
              <a:t>公共施設等先進的</a:t>
            </a:r>
            <a:r>
              <a:rPr lang="en-US" altLang="ja-JP" sz="1943" b="1" dirty="0">
                <a:solidFill>
                  <a:prstClr val="white"/>
                </a:solidFill>
                <a:latin typeface="メイリオ"/>
                <a:ea typeface="メイリオ"/>
                <a:cs typeface="メイリオ" pitchFamily="50" charset="-128"/>
              </a:rPr>
              <a:t>CO2</a:t>
            </a:r>
            <a:r>
              <a:rPr lang="ja-JP" altLang="en-US" sz="1943" b="1" dirty="0">
                <a:solidFill>
                  <a:prstClr val="white"/>
                </a:solidFill>
                <a:latin typeface="メイリオ"/>
                <a:ea typeface="メイリオ"/>
                <a:cs typeface="メイリオ" pitchFamily="50" charset="-128"/>
              </a:rPr>
              <a:t>排出</a:t>
            </a:r>
            <a:r>
              <a:rPr lang="ja-JP" altLang="en-US" sz="1943" b="1" dirty="0">
                <a:solidFill>
                  <a:prstClr val="white"/>
                </a:solidFill>
                <a:latin typeface="Cambria" panose="02040503050406030204" pitchFamily="18" charset="0"/>
                <a:ea typeface="メイリオ" panose="020B0604030504040204" pitchFamily="50" charset="-128"/>
                <a:cs typeface="メイリオ" pitchFamily="50" charset="-128"/>
              </a:rPr>
              <a:t>削減対策モデル事業</a:t>
            </a:r>
            <a:r>
              <a:rPr lang="ja-JP" altLang="en-US" sz="2159" b="1" dirty="0">
                <a:solidFill>
                  <a:prstClr val="white"/>
                </a:solidFill>
                <a:latin typeface="Cambria" panose="02040503050406030204" pitchFamily="18" charset="0"/>
                <a:ea typeface="メイリオ" panose="020B0604030504040204" pitchFamily="50" charset="-128"/>
                <a:cs typeface="メイリオ" pitchFamily="50" charset="-128"/>
              </a:rPr>
              <a:t>　　　　</a:t>
            </a:r>
            <a:endParaRPr lang="en-US" altLang="ja-JP" sz="2159" b="1" dirty="0">
              <a:solidFill>
                <a:prstClr val="white"/>
              </a:solidFill>
              <a:latin typeface="Cambria" panose="02040503050406030204" pitchFamily="18" charset="0"/>
              <a:ea typeface="メイリオ" panose="020B0604030504040204" pitchFamily="50" charset="-128"/>
              <a:cs typeface="メイリオ" pitchFamily="50" charset="-128"/>
            </a:endParaRPr>
          </a:p>
        </p:txBody>
      </p:sp>
      <p:sp>
        <p:nvSpPr>
          <p:cNvPr id="30" name="正方形/長方形 29"/>
          <p:cNvSpPr/>
          <p:nvPr/>
        </p:nvSpPr>
        <p:spPr>
          <a:xfrm>
            <a:off x="8911429" y="709524"/>
            <a:ext cx="1736373" cy="324833"/>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986912">
              <a:defRPr/>
            </a:pPr>
            <a:r>
              <a:rPr kumimoji="0" lang="ja-JP" altLang="en-US" sz="1511" b="1" kern="0" dirty="0">
                <a:solidFill>
                  <a:sysClr val="window" lastClr="FFFFFF"/>
                </a:solidFill>
                <a:latin typeface="Cambria"/>
                <a:ea typeface="メイリオ"/>
                <a:cs typeface="メイリオ" pitchFamily="50" charset="-128"/>
              </a:rPr>
              <a:t>事業目的・概要等</a:t>
            </a:r>
          </a:p>
        </p:txBody>
      </p:sp>
      <p:sp>
        <p:nvSpPr>
          <p:cNvPr id="32" name="正方形/長方形 31"/>
          <p:cNvSpPr/>
          <p:nvPr/>
        </p:nvSpPr>
        <p:spPr>
          <a:xfrm>
            <a:off x="9686543" y="4057355"/>
            <a:ext cx="960519" cy="324833"/>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986912">
              <a:defRPr/>
            </a:pPr>
            <a:r>
              <a:rPr kumimoji="0" lang="ja-JP" altLang="en-US" sz="1511" b="1" kern="0" dirty="0">
                <a:solidFill>
                  <a:sysClr val="window" lastClr="FFFFFF"/>
                </a:solidFill>
                <a:latin typeface="Cambria"/>
                <a:ea typeface="メイリオ"/>
                <a:cs typeface="メイリオ" pitchFamily="50" charset="-128"/>
              </a:rPr>
              <a:t>イメージ</a:t>
            </a:r>
          </a:p>
        </p:txBody>
      </p:sp>
      <p:sp>
        <p:nvSpPr>
          <p:cNvPr id="24" name="テキスト ボックス 23"/>
          <p:cNvSpPr txBox="1"/>
          <p:nvPr/>
        </p:nvSpPr>
        <p:spPr>
          <a:xfrm>
            <a:off x="6278013" y="128516"/>
            <a:ext cx="2378243" cy="464718"/>
          </a:xfrm>
          <a:prstGeom prst="rect">
            <a:avLst/>
          </a:prstGeom>
          <a:noFill/>
          <a:ln w="19050">
            <a:solidFill>
              <a:schemeClr val="bg1"/>
            </a:solidFill>
          </a:ln>
        </p:spPr>
        <p:style>
          <a:lnRef idx="2">
            <a:schemeClr val="accent6"/>
          </a:lnRef>
          <a:fillRef idx="1">
            <a:schemeClr val="lt1"/>
          </a:fillRef>
          <a:effectRef idx="0">
            <a:schemeClr val="accent6"/>
          </a:effectRef>
          <a:fontRef idx="minor">
            <a:schemeClr val="dk1"/>
          </a:fontRef>
        </p:style>
        <p:txBody>
          <a:bodyPr lIns="38856" tIns="77712" rIns="38856" bIns="77712">
            <a:spAutoFit/>
          </a:bodyPr>
          <a:lstStyle/>
          <a:p>
            <a:pPr defTabSz="986912">
              <a:lnSpc>
                <a:spcPts val="1187"/>
              </a:lnSpc>
              <a:defRPr/>
            </a:pPr>
            <a:r>
              <a:rPr lang="en-US" altLang="ja-JP" sz="1295" dirty="0">
                <a:solidFill>
                  <a:prstClr val="white"/>
                </a:solidFill>
                <a:latin typeface="Cambria"/>
                <a:ea typeface="メイリオ"/>
              </a:rPr>
              <a:t>2019</a:t>
            </a:r>
            <a:r>
              <a:rPr lang="ja-JP" altLang="en-US" sz="1295" dirty="0">
                <a:solidFill>
                  <a:prstClr val="white"/>
                </a:solidFill>
                <a:latin typeface="Cambria"/>
                <a:ea typeface="メイリオ"/>
              </a:rPr>
              <a:t>年度予算（案）</a:t>
            </a:r>
          </a:p>
          <a:p>
            <a:pPr defTabSz="986912">
              <a:lnSpc>
                <a:spcPts val="1187"/>
              </a:lnSpc>
              <a:defRPr/>
            </a:pPr>
            <a:r>
              <a:rPr lang="ja-JP" altLang="en-US" sz="1295" dirty="0">
                <a:solidFill>
                  <a:prstClr val="white"/>
                </a:solidFill>
                <a:latin typeface="Cambria"/>
                <a:ea typeface="メイリオ"/>
              </a:rPr>
              <a:t>　</a:t>
            </a:r>
            <a:r>
              <a:rPr lang="en-US" altLang="ja-JP" sz="1295" dirty="0">
                <a:solidFill>
                  <a:prstClr val="white"/>
                </a:solidFill>
                <a:latin typeface="Cambria"/>
                <a:ea typeface="メイリオ"/>
              </a:rPr>
              <a:t>2,600</a:t>
            </a:r>
            <a:r>
              <a:rPr lang="ja-JP" altLang="en-US" sz="1295" dirty="0">
                <a:solidFill>
                  <a:prstClr val="white"/>
                </a:solidFill>
                <a:latin typeface="Cambria"/>
                <a:ea typeface="メイリオ"/>
              </a:rPr>
              <a:t>百万円（</a:t>
            </a:r>
            <a:r>
              <a:rPr lang="en-US" altLang="ja-JP" sz="1295" dirty="0">
                <a:solidFill>
                  <a:prstClr val="white"/>
                </a:solidFill>
                <a:latin typeface="Cambria"/>
                <a:ea typeface="メイリオ"/>
              </a:rPr>
              <a:t>2,600</a:t>
            </a:r>
            <a:r>
              <a:rPr lang="ja-JP" altLang="en-US" sz="1295" dirty="0">
                <a:solidFill>
                  <a:prstClr val="white"/>
                </a:solidFill>
                <a:latin typeface="Cambria"/>
                <a:ea typeface="メイリオ"/>
              </a:rPr>
              <a:t>百万円）</a:t>
            </a:r>
            <a:endParaRPr lang="en-US" altLang="ja-JP" sz="1295" dirty="0">
              <a:solidFill>
                <a:prstClr val="white"/>
              </a:solidFill>
              <a:latin typeface="Cambria"/>
              <a:ea typeface="メイリオ"/>
            </a:endParaRPr>
          </a:p>
        </p:txBody>
      </p:sp>
      <p:sp>
        <p:nvSpPr>
          <p:cNvPr id="26" name="テキスト ボックス 25"/>
          <p:cNvSpPr txBox="1"/>
          <p:nvPr/>
        </p:nvSpPr>
        <p:spPr>
          <a:xfrm>
            <a:off x="5587500" y="3279549"/>
            <a:ext cx="5078611" cy="600164"/>
          </a:xfrm>
          <a:prstGeom prst="rect">
            <a:avLst/>
          </a:prstGeom>
          <a:noFill/>
        </p:spPr>
        <p:txBody>
          <a:bodyPr lIns="77712" rIns="38856">
            <a:spAutoFit/>
          </a:bodyPr>
          <a:lstStyle/>
          <a:p>
            <a:pPr marL="194274" indent="-194274" algn="just" defTabSz="986912">
              <a:buClr>
                <a:prstClr val="black">
                  <a:lumMod val="65000"/>
                  <a:lumOff val="35000"/>
                </a:prstClr>
              </a:buClr>
              <a:buFont typeface="Wingdings" panose="05000000000000000000" pitchFamily="2" charset="2"/>
              <a:buChar char="l"/>
              <a:defRPr/>
            </a:pPr>
            <a:r>
              <a:rPr lang="ja-JP" altLang="en-US" sz="1100" dirty="0">
                <a:solidFill>
                  <a:prstClr val="black"/>
                </a:solidFill>
                <a:latin typeface="メイリオ"/>
                <a:ea typeface="メイリオ"/>
              </a:rPr>
              <a:t>従来の個別の公共施設に対する</a:t>
            </a:r>
            <a:r>
              <a:rPr lang="en-US" altLang="ja-JP" sz="1100" dirty="0">
                <a:solidFill>
                  <a:prstClr val="black"/>
                </a:solidFill>
                <a:latin typeface="メイリオ"/>
                <a:ea typeface="メイリオ"/>
              </a:rPr>
              <a:t>CO2</a:t>
            </a:r>
            <a:r>
              <a:rPr lang="ja-JP" altLang="en-US" sz="1100" dirty="0">
                <a:solidFill>
                  <a:prstClr val="black"/>
                </a:solidFill>
                <a:latin typeface="メイリオ"/>
                <a:ea typeface="メイリオ"/>
              </a:rPr>
              <a:t>排出削減対策より効果的・効率的な地域全体での</a:t>
            </a:r>
            <a:r>
              <a:rPr lang="en-US" altLang="ja-JP" sz="1100" dirty="0">
                <a:solidFill>
                  <a:prstClr val="black"/>
                </a:solidFill>
                <a:latin typeface="メイリオ"/>
                <a:ea typeface="メイリオ"/>
              </a:rPr>
              <a:t>CO2</a:t>
            </a:r>
            <a:r>
              <a:rPr lang="ja-JP" altLang="en-US" sz="1100" dirty="0">
                <a:solidFill>
                  <a:prstClr val="black"/>
                </a:solidFill>
                <a:latin typeface="メイリオ"/>
                <a:ea typeface="メイリオ"/>
              </a:rPr>
              <a:t>排出削減対策の先進的モデルを</a:t>
            </a:r>
            <a:r>
              <a:rPr lang="en-US" altLang="ja-JP" sz="1100" dirty="0">
                <a:solidFill>
                  <a:prstClr val="black"/>
                </a:solidFill>
                <a:latin typeface="メイリオ"/>
                <a:ea typeface="メイリオ"/>
              </a:rPr>
              <a:t>10</a:t>
            </a:r>
            <a:r>
              <a:rPr lang="ja-JP" altLang="en-US" sz="1100" dirty="0">
                <a:solidFill>
                  <a:prstClr val="black"/>
                </a:solidFill>
                <a:latin typeface="メイリオ"/>
                <a:ea typeface="メイリオ"/>
              </a:rPr>
              <a:t>件程度確立する。</a:t>
            </a:r>
          </a:p>
          <a:p>
            <a:pPr marL="194274" indent="-194274" algn="just" defTabSz="986912">
              <a:buClr>
                <a:prstClr val="black">
                  <a:lumMod val="65000"/>
                  <a:lumOff val="35000"/>
                </a:prstClr>
              </a:buClr>
              <a:buFont typeface="Wingdings" panose="05000000000000000000" pitchFamily="2" charset="2"/>
              <a:buChar char="l"/>
              <a:defRPr/>
            </a:pPr>
            <a:r>
              <a:rPr lang="ja-JP" altLang="en-US" sz="1100" dirty="0">
                <a:solidFill>
                  <a:prstClr val="black"/>
                </a:solidFill>
                <a:latin typeface="メイリオ"/>
                <a:ea typeface="メイリオ"/>
              </a:rPr>
              <a:t>確立したモデルの他地域展開により、地域単位での</a:t>
            </a:r>
            <a:r>
              <a:rPr lang="en-US" altLang="ja-JP" sz="1100" dirty="0">
                <a:solidFill>
                  <a:prstClr val="black"/>
                </a:solidFill>
                <a:latin typeface="メイリオ"/>
                <a:ea typeface="メイリオ"/>
              </a:rPr>
              <a:t>CO2</a:t>
            </a:r>
            <a:r>
              <a:rPr lang="ja-JP" altLang="en-US" sz="1100" dirty="0">
                <a:solidFill>
                  <a:prstClr val="black"/>
                </a:solidFill>
                <a:latin typeface="メイリオ"/>
                <a:ea typeface="メイリオ"/>
              </a:rPr>
              <a:t>削減対策を強化する。</a:t>
            </a:r>
          </a:p>
        </p:txBody>
      </p:sp>
      <p:sp>
        <p:nvSpPr>
          <p:cNvPr id="34" name="テキスト ボックス 33"/>
          <p:cNvSpPr txBox="1"/>
          <p:nvPr/>
        </p:nvSpPr>
        <p:spPr>
          <a:xfrm>
            <a:off x="5578933" y="1045252"/>
            <a:ext cx="5066617" cy="1954381"/>
          </a:xfrm>
          <a:prstGeom prst="rect">
            <a:avLst/>
          </a:prstGeom>
          <a:noFill/>
        </p:spPr>
        <p:txBody>
          <a:bodyPr lIns="77712" rIns="38856">
            <a:spAutoFit/>
          </a:bodyPr>
          <a:lstStyle/>
          <a:p>
            <a:pPr marL="194274" indent="-194274" algn="just" defTabSz="986912">
              <a:buClr>
                <a:prstClr val="black">
                  <a:lumMod val="65000"/>
                  <a:lumOff val="35000"/>
                </a:prstClr>
              </a:buClr>
              <a:buFont typeface="Wingdings" pitchFamily="2" charset="2"/>
              <a:buChar char="l"/>
              <a:defRPr/>
            </a:pPr>
            <a:r>
              <a:rPr lang="ja-JP" altLang="en-US" sz="1100" dirty="0">
                <a:solidFill>
                  <a:prstClr val="black"/>
                </a:solidFill>
                <a:latin typeface="メイリオ"/>
                <a:ea typeface="メイリオ"/>
              </a:rPr>
              <a:t>公共施設等複数の施設が存在する地区内において再エネ</a:t>
            </a:r>
            <a:r>
              <a:rPr lang="ja-JP" altLang="en-US" sz="1100" dirty="0">
                <a:solidFill>
                  <a:prstClr val="black"/>
                </a:solidFill>
                <a:latin typeface="メイリオ"/>
                <a:ea typeface="メイリオ" panose="020B0604030504040204" pitchFamily="50" charset="-128"/>
              </a:rPr>
              <a:t>や自営線</a:t>
            </a:r>
            <a:r>
              <a:rPr lang="ja-JP" altLang="en-US" sz="1100" dirty="0">
                <a:solidFill>
                  <a:prstClr val="black"/>
                </a:solidFill>
                <a:latin typeface="メイリオ"/>
                <a:ea typeface="メイリオ"/>
              </a:rPr>
              <a:t>等を活用し、電気や熱を融通する自立・分散型エネルギーシステムを構築する。更に複数の</a:t>
            </a:r>
            <a:r>
              <a:rPr lang="ja-JP" altLang="en-US" sz="1100" dirty="0">
                <a:solidFill>
                  <a:prstClr val="black"/>
                </a:solidFill>
                <a:latin typeface="メイリオ"/>
                <a:ea typeface="メイリオ" panose="020B0604030504040204" pitchFamily="50" charset="-128"/>
              </a:rPr>
              <a:t>自立・分散型エネルギーシステム</a:t>
            </a:r>
            <a:r>
              <a:rPr lang="ja-JP" altLang="en-US" sz="1100" dirty="0">
                <a:solidFill>
                  <a:prstClr val="black"/>
                </a:solidFill>
                <a:latin typeface="メイリオ"/>
                <a:ea typeface="メイリオ"/>
              </a:rPr>
              <a:t>を自己託送等により繋いで電気を融通し、</a:t>
            </a:r>
            <a:r>
              <a:rPr lang="en-US" altLang="ja-JP" sz="1100" dirty="0">
                <a:solidFill>
                  <a:prstClr val="black"/>
                </a:solidFill>
                <a:latin typeface="メイリオ"/>
                <a:ea typeface="メイリオ"/>
              </a:rPr>
              <a:t>FIT</a:t>
            </a:r>
            <a:r>
              <a:rPr lang="ja-JP" altLang="en-US" sz="1100" dirty="0">
                <a:solidFill>
                  <a:prstClr val="black"/>
                </a:solidFill>
                <a:latin typeface="メイリオ"/>
                <a:ea typeface="メイリオ"/>
              </a:rPr>
              <a:t>による売電に頼らず自己完結型で再エネ等を効率的に利用する。同時に、個々の施設の効率の低い設備を高効率化し、エネルギー消費量を削減することで、対策コストを削減しながら</a:t>
            </a:r>
            <a:r>
              <a:rPr lang="en-US" altLang="ja-JP" sz="1100" dirty="0">
                <a:solidFill>
                  <a:prstClr val="black"/>
                </a:solidFill>
                <a:latin typeface="メイリオ"/>
                <a:ea typeface="メイリオ"/>
              </a:rPr>
              <a:t>CO2</a:t>
            </a:r>
            <a:r>
              <a:rPr lang="ja-JP" altLang="en-US" sz="1100" dirty="0">
                <a:solidFill>
                  <a:prstClr val="black"/>
                </a:solidFill>
                <a:latin typeface="メイリオ"/>
                <a:ea typeface="メイリオ"/>
              </a:rPr>
              <a:t>排出削減を行う。</a:t>
            </a:r>
            <a:endParaRPr lang="en-US" altLang="ja-JP" sz="1100" dirty="0">
              <a:solidFill>
                <a:prstClr val="black"/>
              </a:solidFill>
              <a:latin typeface="メイリオ"/>
              <a:ea typeface="メイリオ"/>
            </a:endParaRPr>
          </a:p>
          <a:p>
            <a:pPr marL="194274" indent="-194274" algn="just" defTabSz="986912">
              <a:buClr>
                <a:prstClr val="black">
                  <a:lumMod val="65000"/>
                  <a:lumOff val="35000"/>
                </a:prstClr>
              </a:buClr>
              <a:buFont typeface="Wingdings" pitchFamily="2" charset="2"/>
              <a:buChar char="l"/>
              <a:defRPr/>
            </a:pPr>
            <a:r>
              <a:rPr lang="ja-JP" altLang="en-US" sz="1100" dirty="0">
                <a:solidFill>
                  <a:prstClr val="black"/>
                </a:solidFill>
                <a:latin typeface="メイリオ"/>
                <a:ea typeface="メイリオ"/>
              </a:rPr>
              <a:t>上記対策により、エネルギー消費量とコスト負担を削減しつつ、再エネ等により低炭素なエネルギーの供給を最適化するモデルを構築し、地域での徹底した</a:t>
            </a:r>
            <a:r>
              <a:rPr lang="en-US" altLang="ja-JP" sz="1100" dirty="0">
                <a:solidFill>
                  <a:prstClr val="black"/>
                </a:solidFill>
                <a:latin typeface="メイリオ"/>
                <a:ea typeface="メイリオ"/>
              </a:rPr>
              <a:t>CO2</a:t>
            </a:r>
            <a:r>
              <a:rPr lang="ja-JP" altLang="en-US" sz="1100" dirty="0">
                <a:solidFill>
                  <a:prstClr val="black"/>
                </a:solidFill>
                <a:latin typeface="メイリオ"/>
                <a:ea typeface="メイリオ"/>
              </a:rPr>
              <a:t>排出削減を行う</a:t>
            </a:r>
            <a:endParaRPr lang="en-US" altLang="ja-JP" sz="1100" dirty="0">
              <a:solidFill>
                <a:prstClr val="black"/>
              </a:solidFill>
              <a:latin typeface="メイリオ"/>
              <a:ea typeface="メイリオ"/>
            </a:endParaRPr>
          </a:p>
          <a:p>
            <a:pPr marL="194274" indent="-194274" algn="just" defTabSz="986912">
              <a:buClr>
                <a:prstClr val="black">
                  <a:lumMod val="65000"/>
                  <a:lumOff val="35000"/>
                </a:prstClr>
              </a:buClr>
              <a:buFont typeface="Wingdings" pitchFamily="2" charset="2"/>
              <a:buChar char="l"/>
              <a:defRPr/>
            </a:pPr>
            <a:r>
              <a:rPr lang="ja-JP" altLang="en-US" sz="1100" dirty="0">
                <a:solidFill>
                  <a:prstClr val="black"/>
                </a:solidFill>
                <a:latin typeface="メイリオ"/>
                <a:ea typeface="メイリオ"/>
              </a:rPr>
              <a:t>また、環境省・米国エネルギー省（</a:t>
            </a:r>
            <a:r>
              <a:rPr lang="en-US" altLang="ja-JP" sz="1100" dirty="0">
                <a:solidFill>
                  <a:prstClr val="black"/>
                </a:solidFill>
                <a:latin typeface="メイリオ"/>
                <a:ea typeface="メイリオ"/>
              </a:rPr>
              <a:t>DOE</a:t>
            </a:r>
            <a:r>
              <a:rPr lang="ja-JP" altLang="en-US" sz="1100" dirty="0">
                <a:solidFill>
                  <a:prstClr val="black"/>
                </a:solidFill>
                <a:latin typeface="メイリオ"/>
                <a:ea typeface="メイリオ"/>
              </a:rPr>
              <a:t>）間で情報共有をしながら、先進的モデルの確立を目指す。</a:t>
            </a:r>
            <a:endParaRPr lang="en-US" altLang="ja-JP" sz="1100" dirty="0">
              <a:solidFill>
                <a:prstClr val="black"/>
              </a:solidFill>
              <a:latin typeface="メイリオ"/>
              <a:ea typeface="メイリオ"/>
            </a:endParaRPr>
          </a:p>
        </p:txBody>
      </p:sp>
      <p:sp>
        <p:nvSpPr>
          <p:cNvPr id="50" name="正方形/長方形 49"/>
          <p:cNvSpPr/>
          <p:nvPr/>
        </p:nvSpPr>
        <p:spPr>
          <a:xfrm>
            <a:off x="7744711" y="6602214"/>
            <a:ext cx="2876852" cy="5722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38856" tIns="38856" rIns="38856" bIns="38856" anchor="ctr"/>
          <a:lstStyle/>
          <a:p>
            <a:pPr defTabSz="986912">
              <a:buClr>
                <a:prstClr val="black">
                  <a:lumMod val="75000"/>
                  <a:lumOff val="25000"/>
                </a:prstClr>
              </a:buClr>
              <a:defRPr/>
            </a:pPr>
            <a:r>
              <a:rPr lang="en-US" altLang="ja-JP" sz="1133" dirty="0">
                <a:solidFill>
                  <a:prstClr val="black"/>
                </a:solidFill>
                <a:latin typeface="Cambria"/>
                <a:ea typeface="メイリオ"/>
              </a:rPr>
              <a:t>※</a:t>
            </a:r>
            <a:r>
              <a:rPr lang="ja-JP" altLang="en-US" sz="1133" dirty="0">
                <a:solidFill>
                  <a:prstClr val="black"/>
                </a:solidFill>
                <a:latin typeface="Cambria"/>
                <a:ea typeface="メイリオ"/>
              </a:rPr>
              <a:t>再エネ電気は固定価格買取制度による</a:t>
            </a:r>
            <a:endParaRPr lang="en-US" altLang="ja-JP" sz="1133" dirty="0">
              <a:solidFill>
                <a:prstClr val="black"/>
              </a:solidFill>
              <a:latin typeface="Cambria"/>
              <a:ea typeface="メイリオ"/>
            </a:endParaRPr>
          </a:p>
          <a:p>
            <a:pPr defTabSz="986912">
              <a:buClr>
                <a:prstClr val="black">
                  <a:lumMod val="75000"/>
                  <a:lumOff val="25000"/>
                </a:prstClr>
              </a:buClr>
              <a:defRPr/>
            </a:pPr>
            <a:r>
              <a:rPr lang="ja-JP" altLang="en-US" sz="1133" dirty="0">
                <a:solidFill>
                  <a:prstClr val="black"/>
                </a:solidFill>
                <a:latin typeface="Cambria"/>
                <a:ea typeface="メイリオ"/>
              </a:rPr>
              <a:t>　売電をせず施設全体で利用を完結する。</a:t>
            </a:r>
            <a:endParaRPr lang="en-US" altLang="ja-JP" sz="1133" dirty="0">
              <a:solidFill>
                <a:prstClr val="black"/>
              </a:solidFill>
              <a:latin typeface="Cambria"/>
              <a:ea typeface="メイリオ"/>
            </a:endParaRPr>
          </a:p>
        </p:txBody>
      </p:sp>
      <p:sp>
        <p:nvSpPr>
          <p:cNvPr id="23" name="正方形/長方形 22"/>
          <p:cNvSpPr/>
          <p:nvPr/>
        </p:nvSpPr>
        <p:spPr>
          <a:xfrm>
            <a:off x="819020" y="3409736"/>
            <a:ext cx="543158" cy="370101"/>
          </a:xfrm>
          <a:prstGeom prst="rect">
            <a:avLst/>
          </a:prstGeom>
          <a:gradFill rotWithShape="1">
            <a:gsLst>
              <a:gs pos="0">
                <a:srgbClr val="53548A">
                  <a:tint val="50000"/>
                  <a:satMod val="300000"/>
                </a:srgbClr>
              </a:gs>
              <a:gs pos="35000">
                <a:srgbClr val="53548A">
                  <a:tint val="37000"/>
                  <a:satMod val="300000"/>
                </a:srgbClr>
              </a:gs>
              <a:gs pos="100000">
                <a:srgbClr val="53548A">
                  <a:tint val="15000"/>
                  <a:satMod val="350000"/>
                </a:srgbClr>
              </a:gs>
            </a:gsLst>
            <a:lin ang="16200000" scaled="1"/>
          </a:gradFill>
          <a:ln w="9525" cap="flat" cmpd="sng" algn="ctr">
            <a:solidFill>
              <a:srgbClr val="53548A">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986912">
              <a:defRPr/>
            </a:pPr>
            <a:r>
              <a:rPr kumimoji="0" lang="ja-JP" altLang="en-US" sz="1079" kern="0" dirty="0">
                <a:solidFill>
                  <a:sysClr val="windowText" lastClr="000000"/>
                </a:solidFill>
                <a:latin typeface="Cambria"/>
                <a:ea typeface="メイリオ"/>
                <a:cs typeface="メイリオ" pitchFamily="50" charset="-128"/>
              </a:rPr>
              <a:t>国</a:t>
            </a:r>
          </a:p>
        </p:txBody>
      </p:sp>
      <p:cxnSp>
        <p:nvCxnSpPr>
          <p:cNvPr id="27" name="直線矢印コネクタ 26"/>
          <p:cNvCxnSpPr>
            <a:stCxn id="23" idx="3"/>
            <a:endCxn id="31" idx="1"/>
          </p:cNvCxnSpPr>
          <p:nvPr/>
        </p:nvCxnSpPr>
        <p:spPr>
          <a:xfrm>
            <a:off x="1362178" y="3594787"/>
            <a:ext cx="745342" cy="10281"/>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31" name="正方形/長方形 30"/>
          <p:cNvSpPr/>
          <p:nvPr/>
        </p:nvSpPr>
        <p:spPr>
          <a:xfrm>
            <a:off x="2107520" y="3420017"/>
            <a:ext cx="932107" cy="368388"/>
          </a:xfrm>
          <a:prstGeom prst="rect">
            <a:avLst/>
          </a:prstGeom>
          <a:gradFill rotWithShape="1">
            <a:gsLst>
              <a:gs pos="0">
                <a:srgbClr val="53548A">
                  <a:tint val="50000"/>
                  <a:satMod val="300000"/>
                </a:srgbClr>
              </a:gs>
              <a:gs pos="35000">
                <a:srgbClr val="53548A">
                  <a:tint val="37000"/>
                  <a:satMod val="300000"/>
                </a:srgbClr>
              </a:gs>
              <a:gs pos="100000">
                <a:srgbClr val="53548A">
                  <a:tint val="15000"/>
                  <a:satMod val="350000"/>
                </a:srgbClr>
              </a:gs>
            </a:gsLst>
            <a:lin ang="16200000" scaled="1"/>
          </a:gradFill>
          <a:ln w="9525" cap="flat" cmpd="sng" algn="ctr">
            <a:solidFill>
              <a:srgbClr val="53548A">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986912">
              <a:defRPr/>
            </a:pPr>
            <a:r>
              <a:rPr kumimoji="0" lang="ja-JP" altLang="en-US" sz="1079" kern="0" dirty="0">
                <a:solidFill>
                  <a:sysClr val="windowText" lastClr="000000"/>
                </a:solidFill>
                <a:latin typeface="Cambria"/>
                <a:ea typeface="メイリオ"/>
                <a:cs typeface="メイリオ" pitchFamily="50" charset="-128"/>
              </a:rPr>
              <a:t>非営利法人</a:t>
            </a:r>
          </a:p>
        </p:txBody>
      </p:sp>
      <p:sp>
        <p:nvSpPr>
          <p:cNvPr id="33" name="テキスト ボックス 59"/>
          <p:cNvSpPr txBox="1">
            <a:spLocks noChangeArrowheads="1"/>
          </p:cNvSpPr>
          <p:nvPr/>
        </p:nvSpPr>
        <p:spPr bwMode="auto">
          <a:xfrm>
            <a:off x="2905980" y="3610208"/>
            <a:ext cx="1041766"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defTabSz="986912" eaLnBrk="1" hangingPunct="1">
              <a:defRPr/>
            </a:pPr>
            <a:r>
              <a:rPr lang="ja-JP" altLang="en-US" sz="971" kern="0" dirty="0">
                <a:solidFill>
                  <a:sysClr val="windowText" lastClr="000000"/>
                </a:solidFill>
              </a:rPr>
              <a:t>補助金</a:t>
            </a:r>
          </a:p>
        </p:txBody>
      </p:sp>
      <p:sp>
        <p:nvSpPr>
          <p:cNvPr id="35" name="テキスト ボックス 55"/>
          <p:cNvSpPr txBox="1">
            <a:spLocks noChangeArrowheads="1"/>
          </p:cNvSpPr>
          <p:nvPr/>
        </p:nvSpPr>
        <p:spPr bwMode="auto">
          <a:xfrm>
            <a:off x="2952243" y="3216119"/>
            <a:ext cx="935534" cy="4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defTabSz="986912" eaLnBrk="1" hangingPunct="1">
              <a:defRPr/>
            </a:pPr>
            <a:r>
              <a:rPr lang="ja-JP" altLang="en-US" sz="1079" kern="0" dirty="0">
                <a:solidFill>
                  <a:sysClr val="windowText" lastClr="000000"/>
                </a:solidFill>
                <a:latin typeface="メイリオ"/>
                <a:ea typeface="メイリオ"/>
              </a:rPr>
              <a:t>（補助率）</a:t>
            </a:r>
            <a:endParaRPr lang="en-US" altLang="ja-JP" sz="1079" kern="0" dirty="0">
              <a:solidFill>
                <a:sysClr val="windowText" lastClr="000000"/>
              </a:solidFill>
              <a:latin typeface="メイリオ"/>
              <a:ea typeface="メイリオ"/>
            </a:endParaRPr>
          </a:p>
          <a:p>
            <a:pPr algn="ctr" defTabSz="986912" eaLnBrk="1" hangingPunct="1">
              <a:defRPr/>
            </a:pPr>
            <a:r>
              <a:rPr lang="en-US" altLang="ja-JP" sz="1079" kern="0" dirty="0">
                <a:solidFill>
                  <a:sysClr val="windowText" lastClr="000000"/>
                </a:solidFill>
                <a:latin typeface="メイリオ"/>
                <a:ea typeface="メイリオ"/>
              </a:rPr>
              <a:t>2/3</a:t>
            </a:r>
            <a:endParaRPr lang="ja-JP" altLang="en-US" sz="1079" kern="0" dirty="0">
              <a:solidFill>
                <a:sysClr val="windowText" lastClr="000000"/>
              </a:solidFill>
              <a:latin typeface="メイリオ"/>
              <a:ea typeface="メイリオ"/>
            </a:endParaRPr>
          </a:p>
        </p:txBody>
      </p:sp>
      <p:cxnSp>
        <p:nvCxnSpPr>
          <p:cNvPr id="36" name="直線矢印コネクタ 35"/>
          <p:cNvCxnSpPr/>
          <p:nvPr/>
        </p:nvCxnSpPr>
        <p:spPr>
          <a:xfrm flipV="1">
            <a:off x="3049908" y="3587933"/>
            <a:ext cx="759051"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38" name="正方形/長方形 37"/>
          <p:cNvSpPr/>
          <p:nvPr/>
        </p:nvSpPr>
        <p:spPr>
          <a:xfrm>
            <a:off x="3822666" y="3404596"/>
            <a:ext cx="1213109" cy="368387"/>
          </a:xfrm>
          <a:prstGeom prst="rect">
            <a:avLst/>
          </a:prstGeom>
          <a:gradFill rotWithShape="1">
            <a:gsLst>
              <a:gs pos="0">
                <a:srgbClr val="53548A">
                  <a:tint val="50000"/>
                  <a:satMod val="300000"/>
                </a:srgbClr>
              </a:gs>
              <a:gs pos="35000">
                <a:srgbClr val="53548A">
                  <a:tint val="37000"/>
                  <a:satMod val="300000"/>
                </a:srgbClr>
              </a:gs>
              <a:gs pos="100000">
                <a:srgbClr val="53548A">
                  <a:tint val="15000"/>
                  <a:satMod val="350000"/>
                </a:srgbClr>
              </a:gs>
            </a:gsLst>
            <a:lin ang="16200000" scaled="1"/>
          </a:gradFill>
          <a:ln w="9525" cap="flat" cmpd="sng" algn="ctr">
            <a:solidFill>
              <a:srgbClr val="53548A">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986912">
              <a:defRPr/>
            </a:pPr>
            <a:r>
              <a:rPr kumimoji="0" lang="ja-JP" altLang="en-US" sz="1133" kern="0" dirty="0">
                <a:solidFill>
                  <a:sysClr val="windowText" lastClr="000000"/>
                </a:solidFill>
                <a:latin typeface="メイリオ"/>
                <a:ea typeface="メイリオ"/>
                <a:cs typeface="メイリオ" pitchFamily="50" charset="-128"/>
              </a:rPr>
              <a:t>地方公共団体</a:t>
            </a:r>
            <a:endParaRPr kumimoji="0" lang="en-US" altLang="ja-JP" sz="1133" kern="0" dirty="0">
              <a:solidFill>
                <a:sysClr val="windowText" lastClr="000000"/>
              </a:solidFill>
              <a:latin typeface="メイリオ"/>
              <a:ea typeface="メイリオ"/>
              <a:cs typeface="メイリオ" pitchFamily="50" charset="-128"/>
            </a:endParaRPr>
          </a:p>
          <a:p>
            <a:pPr algn="ctr" defTabSz="986912">
              <a:defRPr/>
            </a:pPr>
            <a:r>
              <a:rPr kumimoji="0" lang="ja-JP" altLang="en-US" sz="1133" kern="0" dirty="0">
                <a:solidFill>
                  <a:sysClr val="windowText" lastClr="000000"/>
                </a:solidFill>
                <a:latin typeface="メイリオ"/>
                <a:ea typeface="メイリオ"/>
                <a:cs typeface="メイリオ" pitchFamily="50" charset="-128"/>
              </a:rPr>
              <a:t>民間事業者等</a:t>
            </a:r>
            <a:endParaRPr kumimoji="0" lang="en-US" altLang="ja-JP" sz="1133" kern="0" dirty="0">
              <a:solidFill>
                <a:sysClr val="windowText" lastClr="000000"/>
              </a:solidFill>
              <a:latin typeface="メイリオ"/>
              <a:ea typeface="メイリオ"/>
              <a:cs typeface="メイリオ" pitchFamily="50" charset="-128"/>
            </a:endParaRPr>
          </a:p>
        </p:txBody>
      </p:sp>
      <p:sp>
        <p:nvSpPr>
          <p:cNvPr id="39" name="テキスト ボックス 58"/>
          <p:cNvSpPr txBox="1">
            <a:spLocks noChangeArrowheads="1"/>
          </p:cNvSpPr>
          <p:nvPr/>
        </p:nvSpPr>
        <p:spPr bwMode="auto">
          <a:xfrm>
            <a:off x="1211396" y="3216119"/>
            <a:ext cx="1000644" cy="4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defTabSz="986912" eaLnBrk="1" hangingPunct="1">
              <a:defRPr/>
            </a:pPr>
            <a:r>
              <a:rPr lang="ja-JP" altLang="en-US" sz="1079" kern="0" dirty="0">
                <a:solidFill>
                  <a:sysClr val="windowText" lastClr="000000"/>
                </a:solidFill>
              </a:rPr>
              <a:t>（補助率）定額</a:t>
            </a:r>
          </a:p>
        </p:txBody>
      </p:sp>
      <p:sp>
        <p:nvSpPr>
          <p:cNvPr id="40" name="テキスト ボックス 60"/>
          <p:cNvSpPr txBox="1">
            <a:spLocks noChangeArrowheads="1"/>
          </p:cNvSpPr>
          <p:nvPr/>
        </p:nvSpPr>
        <p:spPr bwMode="auto">
          <a:xfrm>
            <a:off x="1447850" y="3605067"/>
            <a:ext cx="559769"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defTabSz="986912" eaLnBrk="1" hangingPunct="1">
              <a:defRPr/>
            </a:pPr>
            <a:r>
              <a:rPr lang="ja-JP" altLang="en-US" sz="971" kern="0" dirty="0">
                <a:solidFill>
                  <a:sysClr val="windowText" lastClr="000000"/>
                </a:solidFill>
              </a:rPr>
              <a:t>補助金</a:t>
            </a:r>
          </a:p>
        </p:txBody>
      </p:sp>
      <p:sp>
        <p:nvSpPr>
          <p:cNvPr id="41" name="テキスト ボックス 40"/>
          <p:cNvSpPr txBox="1"/>
          <p:nvPr/>
        </p:nvSpPr>
        <p:spPr>
          <a:xfrm>
            <a:off x="714501" y="3790118"/>
            <a:ext cx="4631405" cy="291618"/>
          </a:xfrm>
          <a:prstGeom prst="rect">
            <a:avLst/>
          </a:prstGeom>
          <a:noFill/>
        </p:spPr>
        <p:txBody>
          <a:bodyPr lIns="77712" rIns="38856">
            <a:spAutoFit/>
          </a:bodyPr>
          <a:lstStyle/>
          <a:p>
            <a:pPr defTabSz="986912">
              <a:buClr>
                <a:prstClr val="black">
                  <a:lumMod val="65000"/>
                  <a:lumOff val="35000"/>
                </a:prstClr>
              </a:buClr>
              <a:defRPr/>
            </a:pPr>
            <a:r>
              <a:rPr lang="ja-JP" altLang="en-US" sz="1295" dirty="0">
                <a:solidFill>
                  <a:prstClr val="black"/>
                </a:solidFill>
                <a:latin typeface="Cambria"/>
                <a:ea typeface="メイリオ"/>
              </a:rPr>
              <a:t>実施期間：平成</a:t>
            </a:r>
            <a:r>
              <a:rPr lang="en-US" altLang="ja-JP" sz="1295" dirty="0">
                <a:solidFill>
                  <a:prstClr val="black"/>
                </a:solidFill>
                <a:latin typeface="Cambria"/>
                <a:ea typeface="メイリオ"/>
              </a:rPr>
              <a:t>28</a:t>
            </a:r>
            <a:r>
              <a:rPr lang="ja-JP" altLang="en-US" sz="1295" dirty="0">
                <a:solidFill>
                  <a:prstClr val="black"/>
                </a:solidFill>
                <a:latin typeface="Cambria"/>
                <a:ea typeface="メイリオ"/>
              </a:rPr>
              <a:t>年度～</a:t>
            </a:r>
            <a:r>
              <a:rPr lang="en-US" altLang="ja-JP" sz="1295" dirty="0">
                <a:solidFill>
                  <a:prstClr val="black"/>
                </a:solidFill>
                <a:latin typeface="Cambria"/>
                <a:ea typeface="メイリオ"/>
              </a:rPr>
              <a:t>32</a:t>
            </a:r>
            <a:r>
              <a:rPr lang="ja-JP" altLang="en-US" sz="1295" dirty="0">
                <a:solidFill>
                  <a:prstClr val="black"/>
                </a:solidFill>
                <a:latin typeface="Cambria"/>
                <a:ea typeface="メイリオ"/>
              </a:rPr>
              <a:t>年度（</a:t>
            </a:r>
            <a:r>
              <a:rPr lang="en-US" altLang="ja-JP" sz="1295" dirty="0">
                <a:solidFill>
                  <a:prstClr val="black"/>
                </a:solidFill>
                <a:latin typeface="Cambria"/>
                <a:ea typeface="メイリオ"/>
              </a:rPr>
              <a:t>2020</a:t>
            </a:r>
            <a:r>
              <a:rPr lang="ja-JP" altLang="en-US" sz="1295" dirty="0">
                <a:solidFill>
                  <a:prstClr val="black"/>
                </a:solidFill>
                <a:latin typeface="Cambria"/>
                <a:ea typeface="メイリオ"/>
              </a:rPr>
              <a:t>年度）（最大</a:t>
            </a:r>
            <a:r>
              <a:rPr lang="en-US" altLang="ja-JP" sz="1295" dirty="0">
                <a:solidFill>
                  <a:prstClr val="black"/>
                </a:solidFill>
                <a:latin typeface="Cambria"/>
                <a:ea typeface="メイリオ"/>
              </a:rPr>
              <a:t>5</a:t>
            </a:r>
            <a:r>
              <a:rPr lang="ja-JP" altLang="en-US" sz="1295" dirty="0">
                <a:solidFill>
                  <a:prstClr val="black"/>
                </a:solidFill>
                <a:latin typeface="Cambria"/>
                <a:ea typeface="メイリオ"/>
              </a:rPr>
              <a:t>年間）</a:t>
            </a:r>
          </a:p>
        </p:txBody>
      </p:sp>
      <p:sp>
        <p:nvSpPr>
          <p:cNvPr id="37" name="正方形/長方形 36"/>
          <p:cNvSpPr/>
          <p:nvPr/>
        </p:nvSpPr>
        <p:spPr>
          <a:xfrm>
            <a:off x="7744711" y="4396673"/>
            <a:ext cx="2876852" cy="243821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38856" tIns="38856" rIns="38856" bIns="38856"/>
          <a:lstStyle/>
          <a:p>
            <a:pPr marL="194274" indent="-194274" algn="just" defTabSz="986912">
              <a:buClr>
                <a:prstClr val="black">
                  <a:lumMod val="75000"/>
                  <a:lumOff val="25000"/>
                </a:prstClr>
              </a:buClr>
              <a:buFont typeface="Wingdings" panose="05000000000000000000" pitchFamily="2" charset="2"/>
              <a:buChar char="p"/>
              <a:defRPr/>
            </a:pPr>
            <a:r>
              <a:rPr lang="ja-JP" altLang="en-US" sz="1133" dirty="0">
                <a:solidFill>
                  <a:prstClr val="black"/>
                </a:solidFill>
                <a:latin typeface="Cambria"/>
                <a:ea typeface="メイリオ"/>
              </a:rPr>
              <a:t>再エネや自営線の導入、一括受電への切り替え等により自立・分散型エネルギーシステムを構築。地区内で電気や熱を融通し、蓄電池等も活用してエネルギー自立性を高める。</a:t>
            </a:r>
            <a:endParaRPr lang="en-US" altLang="ja-JP" sz="1133" dirty="0">
              <a:solidFill>
                <a:prstClr val="black"/>
              </a:solidFill>
              <a:latin typeface="Cambria"/>
              <a:ea typeface="メイリオ"/>
            </a:endParaRPr>
          </a:p>
          <a:p>
            <a:pPr marL="194274" indent="-194274" algn="just" defTabSz="986912">
              <a:buClr>
                <a:prstClr val="black">
                  <a:lumMod val="75000"/>
                  <a:lumOff val="25000"/>
                </a:prstClr>
              </a:buClr>
              <a:buFont typeface="Wingdings" panose="05000000000000000000" pitchFamily="2" charset="2"/>
              <a:buChar char="p"/>
              <a:defRPr/>
            </a:pPr>
            <a:r>
              <a:rPr lang="ja-JP" altLang="en-US" sz="1133" dirty="0">
                <a:solidFill>
                  <a:prstClr val="black"/>
                </a:solidFill>
                <a:latin typeface="Cambria"/>
                <a:ea typeface="メイリオ"/>
              </a:rPr>
              <a:t>省エネ改修等によりエネルギー需要量を抑え、コストを削減。</a:t>
            </a:r>
            <a:endParaRPr lang="en-US" altLang="ja-JP" sz="1133" dirty="0">
              <a:solidFill>
                <a:prstClr val="black"/>
              </a:solidFill>
              <a:latin typeface="Cambria"/>
              <a:ea typeface="メイリオ"/>
            </a:endParaRPr>
          </a:p>
          <a:p>
            <a:pPr marL="194274" indent="-194274" algn="just" defTabSz="986912">
              <a:buClr>
                <a:prstClr val="black">
                  <a:lumMod val="75000"/>
                  <a:lumOff val="25000"/>
                </a:prstClr>
              </a:buClr>
              <a:buFont typeface="Wingdings" panose="05000000000000000000" pitchFamily="2" charset="2"/>
              <a:buChar char="p"/>
              <a:defRPr/>
            </a:pPr>
            <a:r>
              <a:rPr lang="ja-JP" altLang="en-US" sz="1133" dirty="0">
                <a:solidFill>
                  <a:prstClr val="black"/>
                </a:solidFill>
                <a:latin typeface="Cambria"/>
                <a:ea typeface="メイリオ"/>
              </a:rPr>
              <a:t>余った再エネ電気等は、離れた施設間でも自己託送等とエネルギー制御・管理により融通することで、無駄なく利用。</a:t>
            </a:r>
            <a:endParaRPr lang="en-US" altLang="ja-JP" sz="1133" dirty="0">
              <a:solidFill>
                <a:prstClr val="black"/>
              </a:solidFill>
              <a:latin typeface="Cambria"/>
              <a:ea typeface="メイリオ"/>
            </a:endParaRPr>
          </a:p>
          <a:p>
            <a:pPr marL="194274" indent="-194274" algn="just" defTabSz="986912">
              <a:buClr>
                <a:prstClr val="black">
                  <a:lumMod val="75000"/>
                  <a:lumOff val="25000"/>
                </a:prstClr>
              </a:buClr>
              <a:buFont typeface="Wingdings" panose="05000000000000000000" pitchFamily="2" charset="2"/>
              <a:buChar char="p"/>
              <a:defRPr/>
            </a:pPr>
            <a:r>
              <a:rPr lang="ja-JP" altLang="en-US" sz="1133" dirty="0">
                <a:solidFill>
                  <a:prstClr val="black"/>
                </a:solidFill>
                <a:latin typeface="Cambria"/>
                <a:ea typeface="メイリオ"/>
              </a:rPr>
              <a:t>通常の再エネ・蓄電池等の導入のケースと比べ、コストを削減することで普及拡大を促進する。</a:t>
            </a:r>
            <a:endParaRPr lang="en-US" altLang="ja-JP" sz="1133" dirty="0">
              <a:solidFill>
                <a:prstClr val="black"/>
              </a:solidFill>
              <a:latin typeface="Cambria"/>
              <a:ea typeface="メイリオ"/>
            </a:endParaRPr>
          </a:p>
        </p:txBody>
      </p:sp>
      <p:pic>
        <p:nvPicPr>
          <p:cNvPr id="3103"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05" y="4216763"/>
            <a:ext cx="7665892" cy="31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テキスト ボックス 19"/>
          <p:cNvSpPr txBox="1">
            <a:spLocks noChangeArrowheads="1"/>
          </p:cNvSpPr>
          <p:nvPr/>
        </p:nvSpPr>
        <p:spPr bwMode="auto">
          <a:xfrm>
            <a:off x="22275" y="1039518"/>
            <a:ext cx="5525816" cy="183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856" rIns="38856">
            <a:spAutoFit/>
          </a:bodyPr>
          <a:lstStyle>
            <a:lvl1pPr marL="179388" indent="-179388"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193613" indent="-193613" algn="just" defTabSz="986912" eaLnBrk="1" fontAlgn="base" hangingPunct="1">
              <a:spcBef>
                <a:spcPct val="0"/>
              </a:spcBef>
              <a:buClr>
                <a:srgbClr val="6F6F6F"/>
              </a:buClr>
              <a:buFont typeface="Wingdings" pitchFamily="2" charset="2"/>
              <a:buChar char="l"/>
              <a:defRPr/>
            </a:pPr>
            <a:r>
              <a:rPr lang="ja-JP" altLang="en-US" sz="1100" dirty="0">
                <a:solidFill>
                  <a:prstClr val="black"/>
                </a:solidFill>
                <a:latin typeface="メイリオ"/>
                <a:ea typeface="メイリオ"/>
              </a:rPr>
              <a:t>パリ協定等を踏まえ、各地域での徹底した</a:t>
            </a:r>
            <a:r>
              <a:rPr lang="en-US" altLang="ja-JP" sz="1100" dirty="0">
                <a:solidFill>
                  <a:prstClr val="black"/>
                </a:solidFill>
                <a:latin typeface="メイリオ"/>
                <a:ea typeface="メイリオ"/>
              </a:rPr>
              <a:t>CO2</a:t>
            </a:r>
            <a:r>
              <a:rPr lang="ja-JP" altLang="en-US" sz="1100" dirty="0">
                <a:solidFill>
                  <a:prstClr val="black"/>
                </a:solidFill>
                <a:latin typeface="メイリオ"/>
                <a:ea typeface="メイリオ"/>
              </a:rPr>
              <a:t>排出削減を進めることが必要であり、公共施設等についても、再エネの最大限の導入と徹底的なエネルギー消費削減の姿を示していくことが重要。</a:t>
            </a:r>
          </a:p>
          <a:p>
            <a:pPr marL="193613" indent="-193613" algn="just" defTabSz="986912" eaLnBrk="1" fontAlgn="base" hangingPunct="1">
              <a:spcBef>
                <a:spcPct val="0"/>
              </a:spcBef>
              <a:buClr>
                <a:srgbClr val="6F6F6F"/>
              </a:buClr>
              <a:buFont typeface="Wingdings" pitchFamily="2" charset="2"/>
              <a:buChar char="l"/>
              <a:defRPr/>
            </a:pPr>
            <a:r>
              <a:rPr lang="ja-JP" altLang="en-US" sz="1100" dirty="0">
                <a:solidFill>
                  <a:prstClr val="black"/>
                </a:solidFill>
                <a:latin typeface="メイリオ"/>
                <a:ea typeface="メイリオ"/>
              </a:rPr>
              <a:t>一方、現在は施設ごとに再エネ設備を個別に導入する場合が多く、各施設からの</a:t>
            </a:r>
            <a:r>
              <a:rPr lang="en-US" altLang="ja-JP" sz="1100" dirty="0">
                <a:solidFill>
                  <a:prstClr val="black"/>
                </a:solidFill>
                <a:latin typeface="メイリオ"/>
                <a:ea typeface="メイリオ"/>
              </a:rPr>
              <a:t>CO2</a:t>
            </a:r>
            <a:r>
              <a:rPr lang="ja-JP" altLang="en-US" sz="1100" dirty="0">
                <a:solidFill>
                  <a:prstClr val="black"/>
                </a:solidFill>
                <a:latin typeface="メイリオ"/>
                <a:ea typeface="メイリオ"/>
              </a:rPr>
              <a:t>排出を全体として効率よく削減している事例は少ない。</a:t>
            </a:r>
            <a:endParaRPr lang="en-US" altLang="ja-JP" sz="1100" dirty="0">
              <a:solidFill>
                <a:prstClr val="black"/>
              </a:solidFill>
              <a:latin typeface="メイリオ"/>
              <a:ea typeface="メイリオ"/>
            </a:endParaRPr>
          </a:p>
          <a:p>
            <a:pPr marL="193613" indent="-193613" algn="just" defTabSz="986912" eaLnBrk="1" fontAlgn="base" hangingPunct="1">
              <a:spcBef>
                <a:spcPct val="0"/>
              </a:spcBef>
              <a:buClr>
                <a:srgbClr val="6F6F6F"/>
              </a:buClr>
              <a:buFont typeface="Wingdings" pitchFamily="2" charset="2"/>
              <a:buChar char="l"/>
              <a:defRPr/>
            </a:pPr>
            <a:r>
              <a:rPr lang="ja-JP" altLang="en-US" sz="1100" dirty="0">
                <a:solidFill>
                  <a:prstClr val="black"/>
                </a:solidFill>
                <a:latin typeface="メイリオ"/>
                <a:ea typeface="メイリオ"/>
              </a:rPr>
              <a:t>そこで、本事業では、これまでの実証等の成果を踏まえ、公共施設等に再エネや自営線等を活用した自立・分散型エネルギーシステムを導入するなどした上で、地区を超えたエネルギー需給の最適化を行うことにより、地域全体でより効果的な</a:t>
            </a:r>
            <a:r>
              <a:rPr lang="en-US" altLang="ja-JP" sz="1100" dirty="0">
                <a:solidFill>
                  <a:prstClr val="black"/>
                </a:solidFill>
                <a:latin typeface="メイリオ"/>
                <a:ea typeface="メイリオ"/>
              </a:rPr>
              <a:t>CO2</a:t>
            </a:r>
            <a:r>
              <a:rPr lang="ja-JP" altLang="en-US" sz="1100" dirty="0">
                <a:solidFill>
                  <a:prstClr val="black"/>
                </a:solidFill>
                <a:latin typeface="メイリオ"/>
                <a:ea typeface="メイリオ"/>
              </a:rPr>
              <a:t>排出削減対策を実現する先進的モデルを確立する。また、より効率的なモデルの普及展開を支援し、各地域で徹底した</a:t>
            </a:r>
            <a:r>
              <a:rPr lang="en-US" altLang="ja-JP" sz="1100" dirty="0">
                <a:solidFill>
                  <a:prstClr val="black"/>
                </a:solidFill>
                <a:latin typeface="メイリオ"/>
                <a:ea typeface="メイリオ"/>
              </a:rPr>
              <a:t>CO2</a:t>
            </a:r>
            <a:r>
              <a:rPr lang="ja-JP" altLang="en-US" sz="1100" dirty="0">
                <a:solidFill>
                  <a:prstClr val="black"/>
                </a:solidFill>
                <a:latin typeface="メイリオ"/>
                <a:ea typeface="メイリオ"/>
              </a:rPr>
              <a:t>排出削減を積極的に進める。</a:t>
            </a:r>
            <a:endParaRPr lang="en-US" altLang="ja-JP" sz="1100" dirty="0">
              <a:solidFill>
                <a:prstClr val="black"/>
              </a:solidFill>
              <a:latin typeface="メイリオ"/>
              <a:ea typeface="メイリオ"/>
            </a:endParaRPr>
          </a:p>
        </p:txBody>
      </p:sp>
      <p:sp>
        <p:nvSpPr>
          <p:cNvPr id="43" name="テキスト ボックス 42"/>
          <p:cNvSpPr txBox="1"/>
          <p:nvPr/>
        </p:nvSpPr>
        <p:spPr>
          <a:xfrm>
            <a:off x="8688812" y="125089"/>
            <a:ext cx="1984154" cy="449354"/>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lIns="38856" rIns="38856">
            <a:spAutoFit/>
          </a:bodyPr>
          <a:lstStyle/>
          <a:p>
            <a:pPr defTabSz="986912" eaLnBrk="0" hangingPunct="0">
              <a:defRPr/>
            </a:pPr>
            <a:r>
              <a:rPr lang="ja-JP" altLang="en-US" sz="1133" dirty="0">
                <a:solidFill>
                  <a:prstClr val="white"/>
                </a:solidFill>
                <a:latin typeface="メイリオ"/>
                <a:ea typeface="メイリオ"/>
              </a:rPr>
              <a:t>地球環境局地球温暖化対策課</a:t>
            </a:r>
            <a:endParaRPr lang="en-US" altLang="ja-JP" sz="1133" dirty="0">
              <a:solidFill>
                <a:prstClr val="white"/>
              </a:solidFill>
              <a:latin typeface="メイリオ"/>
              <a:ea typeface="メイリオ"/>
            </a:endParaRPr>
          </a:p>
          <a:p>
            <a:pPr defTabSz="986912" eaLnBrk="0" hangingPunct="0">
              <a:defRPr/>
            </a:pPr>
            <a:r>
              <a:rPr lang="ja-JP" altLang="en-US" sz="1133" dirty="0">
                <a:solidFill>
                  <a:prstClr val="white"/>
                </a:solidFill>
                <a:latin typeface="メイリオ"/>
                <a:ea typeface="メイリオ"/>
              </a:rPr>
              <a:t>地球温暖化対策事業室</a:t>
            </a:r>
            <a:r>
              <a:rPr lang="ja-JP" altLang="en-US" sz="1187" dirty="0">
                <a:solidFill>
                  <a:prstClr val="white"/>
                </a:solidFill>
                <a:latin typeface="Cambria"/>
                <a:ea typeface="メイリオ"/>
              </a:rPr>
              <a:t>　　</a:t>
            </a:r>
          </a:p>
        </p:txBody>
      </p:sp>
    </p:spTree>
    <p:extLst>
      <p:ext uri="{BB962C8B-B14F-4D97-AF65-F5344CB8AC3E}">
        <p14:creationId xmlns:p14="http://schemas.microsoft.com/office/powerpoint/2010/main" val="392700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オブジェクト 4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711" name="think-cell スライド" r:id="rId4" imgW="270" imgH="270" progId="TCLayout.ActiveDocument.1">
                  <p:embed/>
                </p:oleObj>
              </mc:Choice>
              <mc:Fallback>
                <p:oleObj name="think-cell スライド" r:id="rId4" imgW="270" imgH="270" progId="TCLayout.ActiveDocument.1">
                  <p:embed/>
                  <p:pic>
                    <p:nvPicPr>
                      <p:cNvPr id="47" name="オブジェクト 4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テキスト ボックス 15">
            <a:extLst>
              <a:ext uri="{FF2B5EF4-FFF2-40B4-BE49-F238E27FC236}">
                <a16:creationId xmlns:a16="http://schemas.microsoft.com/office/drawing/2014/main" id="{7952B4B0-22CA-6645-B086-08A4A7BB78E9}"/>
              </a:ext>
            </a:extLst>
          </p:cNvPr>
          <p:cNvSpPr txBox="1"/>
          <p:nvPr/>
        </p:nvSpPr>
        <p:spPr>
          <a:xfrm>
            <a:off x="374034" y="1282235"/>
            <a:ext cx="997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100" normalizeH="0" baseline="0" noProof="0">
                <a:ln>
                  <a:noFill/>
                </a:ln>
                <a:solidFill>
                  <a:srgbClr val="009C89"/>
                </a:solidFill>
                <a:effectLst/>
                <a:uLnTx/>
                <a:uFillTx/>
                <a:latin typeface="Meiryo" panose="020B0604030504040204" pitchFamily="34" charset="-128"/>
                <a:ea typeface="Meiryo" panose="020B0604030504040204" pitchFamily="34" charset="-128"/>
                <a:cs typeface="+mn-cs"/>
              </a:rPr>
              <a:t>公共施設を中核とする自立分散型エネルギーシステムの構築を支援します。</a:t>
            </a:r>
            <a:endParaRPr kumimoji="0" lang="ja-JP" altLang="en-US"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cs typeface="+mn-cs"/>
            </a:endParaRPr>
          </a:p>
        </p:txBody>
      </p:sp>
      <p:sp>
        <p:nvSpPr>
          <p:cNvPr id="36" name="テキスト ボックス 35">
            <a:extLst>
              <a:ext uri="{FF2B5EF4-FFF2-40B4-BE49-F238E27FC236}">
                <a16:creationId xmlns:a16="http://schemas.microsoft.com/office/drawing/2014/main" id="{08726D16-A41D-7842-8DE0-78ACAFC7534E}"/>
              </a:ext>
            </a:extLst>
          </p:cNvPr>
          <p:cNvSpPr txBox="1"/>
          <p:nvPr/>
        </p:nvSpPr>
        <p:spPr>
          <a:xfrm>
            <a:off x="2200886" y="751530"/>
            <a:ext cx="73673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公共施設等先進的</a:t>
            </a:r>
            <a:r>
              <a:rPr kumimoji="0" lang="en-US" altLang="ja-JP"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CO2</a:t>
            </a:r>
            <a:r>
              <a:rPr kumimoji="0" lang="ja-JP" altLang="en-US" sz="1400" b="1" i="0" u="none" strike="noStrike" kern="0" cap="none" spc="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排出削減対策モデル事業</a:t>
            </a:r>
          </a:p>
        </p:txBody>
      </p:sp>
      <p:grpSp>
        <p:nvGrpSpPr>
          <p:cNvPr id="37" name="グループ化 36">
            <a:extLst>
              <a:ext uri="{FF2B5EF4-FFF2-40B4-BE49-F238E27FC236}">
                <a16:creationId xmlns:a16="http://schemas.microsoft.com/office/drawing/2014/main" id="{57A5E3E7-F3BC-0A4D-9729-9E7623AA54AE}"/>
              </a:ext>
            </a:extLst>
          </p:cNvPr>
          <p:cNvGrpSpPr/>
          <p:nvPr/>
        </p:nvGrpSpPr>
        <p:grpSpPr>
          <a:xfrm>
            <a:off x="2077296" y="420120"/>
            <a:ext cx="1188323" cy="319177"/>
            <a:chOff x="1895287" y="258132"/>
            <a:chExt cx="1188323" cy="319177"/>
          </a:xfrm>
        </p:grpSpPr>
        <p:pic>
          <p:nvPicPr>
            <p:cNvPr id="38" name="グラフィックス 37">
              <a:extLst>
                <a:ext uri="{FF2B5EF4-FFF2-40B4-BE49-F238E27FC236}">
                  <a16:creationId xmlns:a16="http://schemas.microsoft.com/office/drawing/2014/main" id="{1148EF71-5C8D-734A-8D98-9B7CF2DBE8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98332" y="458339"/>
              <a:ext cx="773305" cy="118970"/>
            </a:xfrm>
            <a:prstGeom prst="rect">
              <a:avLst/>
            </a:prstGeom>
          </p:spPr>
        </p:pic>
        <p:sp>
          <p:nvSpPr>
            <p:cNvPr id="39" name="テキスト ボックス 38">
              <a:extLst>
                <a:ext uri="{FF2B5EF4-FFF2-40B4-BE49-F238E27FC236}">
                  <a16:creationId xmlns:a16="http://schemas.microsoft.com/office/drawing/2014/main" id="{4F7B53B0-487C-864A-B12F-3F7F91E0CA70}"/>
                </a:ext>
              </a:extLst>
            </p:cNvPr>
            <p:cNvSpPr txBox="1"/>
            <p:nvPr/>
          </p:nvSpPr>
          <p:spPr>
            <a:xfrm>
              <a:off x="1895287" y="258132"/>
              <a:ext cx="118832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600" normalizeH="0" baseline="0" noProof="0" dirty="0">
                  <a:ln>
                    <a:noFill/>
                  </a:ln>
                  <a:solidFill>
                    <a:sysClr val="windowText" lastClr="000000"/>
                  </a:solidFill>
                  <a:effectLst/>
                  <a:uLnTx/>
                  <a:uFillTx/>
                  <a:latin typeface="Meiryo" panose="020B0604030504040204" pitchFamily="34" charset="-128"/>
                  <a:ea typeface="Meiryo" panose="020B0604030504040204" pitchFamily="34" charset="-128"/>
                  <a:cs typeface="+mn-cs"/>
                </a:rPr>
                <a:t>事業名</a:t>
              </a:r>
            </a:p>
          </p:txBody>
        </p:sp>
      </p:grpSp>
      <p:sp>
        <p:nvSpPr>
          <p:cNvPr id="70" name="テキスト ボックス 69">
            <a:extLst>
              <a:ext uri="{FF2B5EF4-FFF2-40B4-BE49-F238E27FC236}">
                <a16:creationId xmlns:a16="http://schemas.microsoft.com/office/drawing/2014/main" id="{F7564A5F-AE32-6C42-A667-F9632B66B73A}"/>
              </a:ext>
            </a:extLst>
          </p:cNvPr>
          <p:cNvSpPr txBox="1"/>
          <p:nvPr/>
        </p:nvSpPr>
        <p:spPr>
          <a:xfrm>
            <a:off x="2112383" y="6938655"/>
            <a:ext cx="595224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700" b="1"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環境省地球環境局地球温暖化対策課地球温暖化対策事業室</a:t>
            </a:r>
            <a:r>
              <a:rPr kumimoji="0" lang="zh-TW" altLang="en-US"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　</a:t>
            </a:r>
            <a:r>
              <a:rPr kumimoji="0" lang="ja-JP" altLang="en-US" sz="700" b="0"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　</a:t>
            </a:r>
            <a:r>
              <a:rPr kumimoji="0" lang="zh-TW" altLang="en-US"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電話：</a:t>
            </a:r>
            <a:r>
              <a:rPr kumimoji="0" lang="en-US" altLang="zh-TW"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03-5521-8339</a:t>
            </a:r>
            <a:r>
              <a:rPr kumimoji="0" lang="ja-JP" altLang="en-US" sz="700" b="0" i="0" u="none" strike="noStrike" kern="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　</a:t>
            </a:r>
            <a:r>
              <a:rPr kumimoji="0" lang="en-US" altLang="zh-TW"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FAX</a:t>
            </a:r>
            <a:r>
              <a:rPr kumimoji="0" lang="zh-TW" altLang="en-US"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0" lang="en-US" altLang="zh-TW" sz="700" b="0" i="0" u="none" strike="noStrike" kern="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03-3580-1382</a:t>
            </a:r>
          </a:p>
        </p:txBody>
      </p:sp>
      <p:sp>
        <p:nvSpPr>
          <p:cNvPr id="85" name="角丸四角形 84"/>
          <p:cNvSpPr/>
          <p:nvPr/>
        </p:nvSpPr>
        <p:spPr>
          <a:xfrm>
            <a:off x="450098" y="408614"/>
            <a:ext cx="1750787" cy="659387"/>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latin typeface="Calibri" panose="020F0502020204030204"/>
              <a:ea typeface="游ゴシック" panose="020B0400000000000000" pitchFamily="50" charset="-128"/>
              <a:cs typeface="+mn-cs"/>
            </a:endParaRPr>
          </a:p>
        </p:txBody>
      </p:sp>
      <p:sp>
        <p:nvSpPr>
          <p:cNvPr id="86" name="片側の 2 つの角を丸めた四角形 85"/>
          <p:cNvSpPr/>
          <p:nvPr/>
        </p:nvSpPr>
        <p:spPr>
          <a:xfrm>
            <a:off x="450099" y="408614"/>
            <a:ext cx="1750785" cy="299561"/>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自立分散・地産地消</a:t>
            </a:r>
            <a:endParaRPr kumimoji="1" lang="ja-JP" altLang="en-US" sz="11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7" name="1 つの角を切り取った四角形 86"/>
          <p:cNvSpPr/>
          <p:nvPr/>
        </p:nvSpPr>
        <p:spPr>
          <a:xfrm flipV="1">
            <a:off x="1349721" y="758814"/>
            <a:ext cx="859478" cy="288984"/>
          </a:xfrm>
          <a:prstGeom prst="snip1Rect">
            <a:avLst>
              <a:gd name="adj" fmla="val 803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endParaRPr>
          </a:p>
        </p:txBody>
      </p:sp>
      <p:sp>
        <p:nvSpPr>
          <p:cNvPr id="88" name="1 つの角を切り取った四角形 87"/>
          <p:cNvSpPr/>
          <p:nvPr/>
        </p:nvSpPr>
        <p:spPr>
          <a:xfrm flipH="1" flipV="1">
            <a:off x="445560" y="753325"/>
            <a:ext cx="859478" cy="314675"/>
          </a:xfrm>
          <a:prstGeom prst="snip1Rect">
            <a:avLst>
              <a:gd name="adj" fmla="val 585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endParaRPr>
          </a:p>
        </p:txBody>
      </p:sp>
      <p:sp>
        <p:nvSpPr>
          <p:cNvPr id="89" name="テキスト ボックス 88"/>
          <p:cNvSpPr txBox="1"/>
          <p:nvPr/>
        </p:nvSpPr>
        <p:spPr>
          <a:xfrm>
            <a:off x="384729" y="799408"/>
            <a:ext cx="100059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地方公共団体向け</a:t>
            </a:r>
          </a:p>
        </p:txBody>
      </p:sp>
      <p:sp>
        <p:nvSpPr>
          <p:cNvPr id="90" name="テキスト ボックス 89"/>
          <p:cNvSpPr txBox="1"/>
          <p:nvPr/>
        </p:nvSpPr>
        <p:spPr>
          <a:xfrm>
            <a:off x="1462944" y="800654"/>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民間</a:t>
            </a:r>
            <a:r>
              <a:rPr kumimoji="1" lang="ja-JP" altLang="en-US" sz="10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向け</a:t>
            </a:r>
          </a:p>
        </p:txBody>
      </p:sp>
      <p:sp>
        <p:nvSpPr>
          <p:cNvPr id="74" name="テキスト ボックス 73"/>
          <p:cNvSpPr txBox="1"/>
          <p:nvPr/>
        </p:nvSpPr>
        <p:spPr>
          <a:xfrm>
            <a:off x="7501179" y="197683"/>
            <a:ext cx="2160000" cy="400110"/>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2.600</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a:t>
            </a: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2,600</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8"/>
          <a:stretch>
            <a:fillRect/>
          </a:stretch>
        </p:blipFill>
        <p:spPr>
          <a:xfrm>
            <a:off x="383178" y="1763302"/>
            <a:ext cx="9900762" cy="5011346"/>
          </a:xfrm>
          <a:prstGeom prst="rect">
            <a:avLst/>
          </a:prstGeom>
        </p:spPr>
      </p:pic>
    </p:spTree>
    <p:extLst>
      <p:ext uri="{BB962C8B-B14F-4D97-AF65-F5344CB8AC3E}">
        <p14:creationId xmlns:p14="http://schemas.microsoft.com/office/powerpoint/2010/main" val="2625950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n-ea"/>
                <a:ea typeface="+mn-ea"/>
              </a:rPr>
              <a:t>補助金の使い道と補助度合い</a:t>
            </a:r>
            <a:r>
              <a:rPr lang="zh-TW" altLang="en-US" sz="1500" dirty="0">
                <a:solidFill>
                  <a:srgbClr val="FF0000"/>
                </a:solidFill>
                <a:latin typeface="Meiryo UI"/>
                <a:ea typeface="Meiryo UI"/>
              </a:rPr>
              <a:t>（</a:t>
            </a:r>
            <a:r>
              <a:rPr lang="en-US" altLang="ja-JP" sz="1500" dirty="0">
                <a:solidFill>
                  <a:srgbClr val="FF0000"/>
                </a:solidFill>
                <a:latin typeface="Meiryo UI"/>
                <a:ea typeface="Meiryo UI"/>
              </a:rPr>
              <a:t>※</a:t>
            </a:r>
            <a:r>
              <a:rPr lang="en-US" altLang="zh-TW" sz="1500" dirty="0">
                <a:solidFill>
                  <a:srgbClr val="FF0000"/>
                </a:solidFill>
                <a:latin typeface="Meiryo UI"/>
                <a:ea typeface="Meiryo UI"/>
              </a:rPr>
              <a:t>2018</a:t>
            </a:r>
            <a:r>
              <a:rPr lang="zh-TW" altLang="en-US" sz="1500" dirty="0">
                <a:solidFill>
                  <a:srgbClr val="FF0000"/>
                </a:solidFill>
                <a:latin typeface="Meiryo UI"/>
                <a:ea typeface="Meiryo UI"/>
              </a:rPr>
              <a:t>年度</a:t>
            </a:r>
            <a:r>
              <a:rPr lang="ja-JP" altLang="en-US" sz="1500" dirty="0">
                <a:solidFill>
                  <a:srgbClr val="FF0000"/>
                </a:solidFill>
                <a:latin typeface="Meiryo UI"/>
                <a:ea typeface="Meiryo UI"/>
              </a:rPr>
              <a:t>の内容を参考として掲載</a:t>
            </a:r>
            <a:r>
              <a:rPr lang="zh-TW" altLang="en-US" sz="1500" dirty="0">
                <a:solidFill>
                  <a:srgbClr val="FF0000"/>
                </a:solidFill>
                <a:latin typeface="Meiryo UI"/>
                <a:ea typeface="Meiryo UI"/>
              </a:rPr>
              <a:t>）</a:t>
            </a:r>
            <a:endParaRPr kumimoji="1" lang="ja-JP" altLang="en-US" sz="1500" dirty="0">
              <a:solidFill>
                <a:srgbClr val="FF0000"/>
              </a:solidFill>
              <a:latin typeface="+mn-ea"/>
              <a:ea typeface="+mn-ea"/>
            </a:endParaRPr>
          </a:p>
        </p:txBody>
      </p:sp>
      <p:sp>
        <p:nvSpPr>
          <p:cNvPr id="3" name="正方形/長方形 2"/>
          <p:cNvSpPr/>
          <p:nvPr/>
        </p:nvSpPr>
        <p:spPr>
          <a:xfrm>
            <a:off x="40590" y="1023055"/>
            <a:ext cx="10590294" cy="6453049"/>
          </a:xfrm>
          <a:prstGeom prst="rect">
            <a:avLst/>
          </a:prstGeom>
        </p:spPr>
        <p:txBody>
          <a:bodyPr wrap="square">
            <a:spAutoFit/>
          </a:bodyPr>
          <a:lstStyle/>
          <a:p>
            <a:pPr marL="284771" marR="0" lvl="0" indent="-284771" algn="l" defTabSz="911268" rtl="0" eaLnBrk="1" fontAlgn="auto" latinLnBrk="0" hangingPunct="1">
              <a:lnSpc>
                <a:spcPts val="2590"/>
              </a:lnSpc>
              <a:spcBef>
                <a:spcPts val="0"/>
              </a:spcBef>
              <a:spcAft>
                <a:spcPts val="0"/>
              </a:spcAft>
              <a:buClrTx/>
              <a:buSzTx/>
              <a:buFont typeface="Arial" panose="020B0604020202020204" pitchFamily="34" charset="0"/>
              <a:buChar char="•"/>
              <a:tabLst/>
              <a:defRPr/>
            </a:pPr>
            <a:r>
              <a:rPr kumimoji="0" lang="ja-JP" altLang="en-US" sz="24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rPr>
              <a:t>再生可能エネルギー発電設備及びその付帯設備</a:t>
            </a:r>
            <a:endParaRPr kumimoji="0" lang="en-US" altLang="ja-JP" sz="24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endParaRPr>
          </a:p>
          <a:p>
            <a:pPr marL="0" marR="0" lvl="0" indent="0" algn="l" defTabSz="911268" rtl="0" eaLnBrk="1" fontAlgn="auto" latinLnBrk="0" hangingPunct="1">
              <a:lnSpc>
                <a:spcPts val="2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endParaRPr>
          </a:p>
          <a:p>
            <a:pPr marL="284771" marR="0" lvl="0" indent="-284771" algn="l" defTabSz="911268" rtl="0" eaLnBrk="1" fontAlgn="auto" latinLnBrk="0" hangingPunct="1">
              <a:lnSpc>
                <a:spcPts val="2590"/>
              </a:lnSpc>
              <a:spcBef>
                <a:spcPts val="0"/>
              </a:spcBef>
              <a:spcAft>
                <a:spcPts val="0"/>
              </a:spcAft>
              <a:buClrTx/>
              <a:buSzTx/>
              <a:buFont typeface="Arial" panose="020B0604020202020204" pitchFamily="34" charset="0"/>
              <a:buChar char="•"/>
              <a:tabLst/>
              <a:defRPr/>
            </a:pPr>
            <a:r>
              <a:rPr kumimoji="0" lang="ja-JP" altLang="en-US" sz="24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rPr>
              <a:t>蓄電池及びその付帯設備（パワーコンディショナー、電線、変圧器等）並びに当該蓄電池及び付帯設備を制御、運用するために必要な機器及び設備（計測機器、安全対策機器等）</a:t>
            </a:r>
            <a:endParaRPr kumimoji="0" lang="en-US" altLang="ja-JP" sz="24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endParaRPr>
          </a:p>
          <a:p>
            <a:pPr marL="0" marR="0" lvl="0" indent="0" algn="l" defTabSz="911268" rtl="0" eaLnBrk="1" fontAlgn="auto" latinLnBrk="0" hangingPunct="1">
              <a:lnSpc>
                <a:spcPts val="2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endParaRPr>
          </a:p>
          <a:p>
            <a:pPr marL="284771" marR="0" lvl="0" indent="-284771" algn="l" defTabSz="911268" rtl="0" eaLnBrk="1" fontAlgn="auto" latinLnBrk="0" hangingPunct="1">
              <a:lnSpc>
                <a:spcPts val="2590"/>
              </a:lnSpc>
              <a:spcBef>
                <a:spcPts val="0"/>
              </a:spcBef>
              <a:spcAft>
                <a:spcPts val="0"/>
              </a:spcAft>
              <a:buClrTx/>
              <a:buSzTx/>
              <a:buFont typeface="Arial" panose="020B0604020202020204" pitchFamily="34" charset="0"/>
              <a:buChar char="•"/>
              <a:tabLst/>
              <a:defRPr/>
            </a:pPr>
            <a:r>
              <a:rPr kumimoji="0" lang="ja-JP" altLang="en-US" sz="24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rPr>
              <a:t>電線、変圧器及び受電設備等電力供給や系統連系に必要な設備</a:t>
            </a:r>
            <a:endParaRPr kumimoji="0" lang="en-US" altLang="ja-JP" sz="24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endParaRPr>
          </a:p>
          <a:p>
            <a:pPr marL="0" marR="0" lvl="0" indent="0" algn="l" defTabSz="911268" rtl="0" eaLnBrk="1" fontAlgn="auto" latinLnBrk="0" hangingPunct="1">
              <a:lnSpc>
                <a:spcPts val="2590"/>
              </a:lnSpc>
              <a:spcBef>
                <a:spcPts val="0"/>
              </a:spcBef>
              <a:spcAft>
                <a:spcPts val="0"/>
              </a:spcAft>
              <a:buClrTx/>
              <a:buSzTx/>
              <a:buFontTx/>
              <a:buNone/>
              <a:tabLst/>
              <a:defRPr/>
            </a:pPr>
            <a:endParaRPr kumimoji="0" lang="en-US" altLang="ja-JP" sz="10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endParaRPr>
          </a:p>
          <a:p>
            <a:pPr marL="284771" marR="0" lvl="0" indent="-284771" algn="l" defTabSz="911268" rtl="0" eaLnBrk="1" fontAlgn="auto" latinLnBrk="0" hangingPunct="1">
              <a:lnSpc>
                <a:spcPts val="2590"/>
              </a:lnSpc>
              <a:spcBef>
                <a:spcPts val="0"/>
              </a:spcBef>
              <a:spcAft>
                <a:spcPts val="0"/>
              </a:spcAft>
              <a:buClrTx/>
              <a:buSzTx/>
              <a:buFont typeface="Arial" panose="020B0604020202020204" pitchFamily="34" charset="0"/>
              <a:buChar char="•"/>
              <a:tabLst/>
              <a:defRPr/>
            </a:pPr>
            <a:r>
              <a:rPr kumimoji="0" lang="ja-JP" altLang="en-US" sz="24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rPr>
              <a:t>再生可能エネルギー熱供給設備及びその付帯設備（熱導管設備等）</a:t>
            </a:r>
            <a:br>
              <a:rPr kumimoji="0" lang="en-US" altLang="ja-JP" sz="24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rPr>
            </a:br>
            <a:r>
              <a:rPr kumimoji="0" lang="ja-JP" altLang="en-US" sz="24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rPr>
              <a:t>（本事業により構築する自立・分散型エネルギーシステム内に熱を供給するものに限る。）</a:t>
            </a:r>
            <a:endParaRPr kumimoji="0" lang="en-US" altLang="ja-JP" sz="24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endParaRPr>
          </a:p>
          <a:p>
            <a:pPr marL="0" marR="0" lvl="0" indent="0" algn="l" defTabSz="911268" rtl="0" eaLnBrk="1" fontAlgn="auto" latinLnBrk="0" hangingPunct="1">
              <a:lnSpc>
                <a:spcPts val="2000"/>
              </a:lnSpc>
              <a:spcBef>
                <a:spcPts val="0"/>
              </a:spcBef>
              <a:spcAft>
                <a:spcPts val="0"/>
              </a:spcAft>
              <a:buClrTx/>
              <a:buSzTx/>
              <a:buFontTx/>
              <a:buNone/>
              <a:tabLst/>
              <a:defRPr/>
            </a:pPr>
            <a:endParaRPr kumimoji="0" lang="en-US" altLang="ja-JP" sz="10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endParaRPr>
          </a:p>
          <a:p>
            <a:pPr marL="284771" marR="0" lvl="0" indent="-284771" algn="l" defTabSz="911268" rtl="0" eaLnBrk="1" fontAlgn="auto" latinLnBrk="0" hangingPunct="1">
              <a:lnSpc>
                <a:spcPts val="2590"/>
              </a:lnSpc>
              <a:spcBef>
                <a:spcPts val="0"/>
              </a:spcBef>
              <a:spcAft>
                <a:spcPts val="0"/>
              </a:spcAft>
              <a:buClrTx/>
              <a:buSzTx/>
              <a:buFont typeface="Arial" panose="020B0604020202020204" pitchFamily="34" charset="0"/>
              <a:buChar char="•"/>
              <a:tabLst/>
              <a:defRPr/>
            </a:pPr>
            <a:r>
              <a:rPr kumimoji="0" lang="ja-JP" altLang="en-US" sz="24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rPr>
              <a:t>エネルギー需給を制御するためのシステム及び関連設備</a:t>
            </a:r>
            <a:endParaRPr kumimoji="0" lang="en-US" altLang="ja-JP" sz="24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endParaRPr>
          </a:p>
          <a:p>
            <a:pPr marL="284771" marR="0" lvl="0" indent="-284771" algn="l" defTabSz="911268" rtl="0" eaLnBrk="1" fontAlgn="auto" latinLnBrk="0" hangingPunct="1">
              <a:lnSpc>
                <a:spcPts val="2000"/>
              </a:lnSpc>
              <a:spcBef>
                <a:spcPts val="0"/>
              </a:spcBef>
              <a:spcAft>
                <a:spcPts val="0"/>
              </a:spcAft>
              <a:buClrTx/>
              <a:buSzTx/>
              <a:buFont typeface="Arial" panose="020B0604020202020204" pitchFamily="34" charset="0"/>
              <a:buChar char="•"/>
              <a:tabLst/>
              <a:defRPr/>
            </a:pPr>
            <a:endParaRPr kumimoji="0" lang="en-US" altLang="ja-JP" sz="10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endParaRPr>
          </a:p>
          <a:p>
            <a:pPr marL="284771" marR="0" lvl="0" indent="-284771" algn="l" defTabSz="911268" rtl="0" eaLnBrk="1" fontAlgn="auto" latinLnBrk="0" hangingPunct="1">
              <a:lnSpc>
                <a:spcPts val="2590"/>
              </a:lnSpc>
              <a:spcBef>
                <a:spcPts val="0"/>
              </a:spcBef>
              <a:spcAft>
                <a:spcPts val="0"/>
              </a:spcAft>
              <a:buClrTx/>
              <a:buSzTx/>
              <a:buFont typeface="Arial" panose="020B0604020202020204" pitchFamily="34" charset="0"/>
              <a:buChar char="•"/>
              <a:tabLst/>
              <a:defRPr/>
            </a:pPr>
            <a:r>
              <a:rPr kumimoji="0" lang="ja-JP" altLang="en-US" sz="24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rPr>
              <a:t>省エネルギー設備及びその付帯設備（本事業により構築する自立・分散型エネルギーシステム内の電力若しくは熱需要（消費）を抑制するもの、又は、本事業で構築する自立・分散型エネルギーシステム内の再生可能エネルギー等設備</a:t>
            </a:r>
            <a:r>
              <a:rPr kumimoji="0" lang="en-US" altLang="ja-JP" sz="24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rPr>
              <a:t>(</a:t>
            </a:r>
            <a:r>
              <a:rPr kumimoji="0" lang="ja-JP" altLang="en-US" sz="24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rPr>
              <a:t>既設を含む</a:t>
            </a:r>
            <a:r>
              <a:rPr kumimoji="0" lang="en-US" altLang="ja-JP" sz="24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rPr>
              <a:t>)</a:t>
            </a:r>
            <a:r>
              <a:rPr kumimoji="0" lang="ja-JP" altLang="en-US" sz="2400" b="0" i="0" u="none" strike="noStrike" kern="0" cap="none" spc="0" normalizeH="0" baseline="0" noProof="0" dirty="0">
                <a:ln>
                  <a:noFill/>
                </a:ln>
                <a:solidFill>
                  <a:sysClr val="windowText" lastClr="000000"/>
                </a:solidFill>
                <a:effectLst/>
                <a:uLnTx/>
                <a:uFillTx/>
                <a:latin typeface="Meiryo UI"/>
                <a:ea typeface="Meiryo UI"/>
                <a:cs typeface="メイリオ" panose="020B0604030504040204" pitchFamily="50" charset="-128"/>
              </a:rPr>
              <a:t>の電力若しくは熱の供給量の範囲内でエネルギーを消費し（複数設備を導入する場合はその合計のエネルギー消費量）、かつエネルギー需給を制御するためのシステムの制御下にあるものに限る。）</a:t>
            </a:r>
          </a:p>
        </p:txBody>
      </p:sp>
    </p:spTree>
    <p:extLst>
      <p:ext uri="{BB962C8B-B14F-4D97-AF65-F5344CB8AC3E}">
        <p14:creationId xmlns:p14="http://schemas.microsoft.com/office/powerpoint/2010/main" val="644085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000" dirty="0"/>
              <a:t>公共施設を中核とする自立分散型エネルギーシステムのイメージ</a:t>
            </a:r>
            <a:endParaRPr kumimoji="1" lang="ja-JP" altLang="en-US" sz="3000" dirty="0"/>
          </a:p>
        </p:txBody>
      </p:sp>
      <p:sp>
        <p:nvSpPr>
          <p:cNvPr id="3" name="タイトル 1"/>
          <p:cNvSpPr txBox="1">
            <a:spLocks/>
          </p:cNvSpPr>
          <p:nvPr/>
        </p:nvSpPr>
        <p:spPr bwMode="auto">
          <a:xfrm>
            <a:off x="62109" y="976394"/>
            <a:ext cx="10568769" cy="6409037"/>
          </a:xfrm>
          <a:prstGeom prst="rect">
            <a:avLst/>
          </a:prstGeom>
          <a:noFill/>
          <a:ln>
            <a:solidFill>
              <a:srgbClr val="4F81BD"/>
            </a:solidFill>
          </a:ln>
          <a:extLst>
            <a:ext uri="{909E8E84-426E-40DD-AFC4-6F175D3DCCD1}">
              <a14:hiddenFill xmlns:a14="http://schemas.microsoft.com/office/drawing/2010/main">
                <a:solidFill>
                  <a:srgbClr val="FFFFFF"/>
                </a:solidFill>
              </a14:hiddenFill>
            </a:ext>
          </a:extLst>
        </p:spPr>
        <p:txBody>
          <a:bodyPr vert="horz" wrap="square" lIns="98694" tIns="49347" rIns="98694" bIns="49347"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81700" rtl="0" eaLnBrk="1" fontAlgn="base" latinLnBrk="0" hangingPunct="1">
              <a:lnSpc>
                <a:spcPts val="2267"/>
              </a:lnSpc>
              <a:spcBef>
                <a:spcPts val="648"/>
              </a:spcBef>
              <a:spcAft>
                <a:spcPct val="0"/>
              </a:spcAft>
              <a:buClrTx/>
              <a:buSzTx/>
              <a:buFontTx/>
              <a:buNone/>
              <a:tabLst/>
              <a:defRPr/>
            </a:pP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①　公共施設等の建築物が２つ以上ある地区において、 </a:t>
            </a:r>
            <a:r>
              <a:rPr kumimoji="1" lang="ja-JP" altLang="en-US" sz="1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１つ以上の再エネ設備</a:t>
            </a:r>
            <a:r>
              <a:rPr kumimoji="1" lang="en-US" altLang="ja-JP" sz="1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既設含む</a:t>
            </a:r>
            <a:r>
              <a:rPr kumimoji="1" lang="en-US" altLang="ja-JP" sz="1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を導入</a:t>
            </a: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してください。</a:t>
            </a:r>
            <a:br>
              <a:rPr kumimoji="1" lang="en-US" altLang="ja-JP"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（図では、太陽光パネルを市役所と出張所、それぞれに設置しています。）</a:t>
            </a:r>
            <a:br>
              <a:rPr kumimoji="1" lang="en-US" altLang="ja-JP"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②　</a:t>
            </a:r>
            <a:r>
              <a:rPr kumimoji="1" lang="ja-JP" altLang="en-US" sz="1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公共施設等を自営線で結ぶ</a:t>
            </a: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ことで、既存系統に頼らず、①で導入した再エネを施設間で融通できる、自立・分散型のエネルギーシステムを構築してください。</a:t>
            </a:r>
            <a:br>
              <a:rPr kumimoji="1" lang="en-US" altLang="ja-JP"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③　さらに</a:t>
            </a:r>
            <a:r>
              <a:rPr kumimoji="1" lang="ja-JP" altLang="en-US" sz="1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蓄電池を導入し</a:t>
            </a: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、災害時等に電力系統からの電力供給が停止した場合においても、自立的に電力を供給・消費できるようにしてください。</a:t>
            </a:r>
            <a:br>
              <a:rPr kumimoji="1" lang="en-US" altLang="ja-JP"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また、図のバイオマスコジェネのように電気のみならず熱融通を行うことも可能です。（図では熱導管も敷設し市民病院と出張所に熱融通も行っています。）</a:t>
            </a:r>
            <a:br>
              <a:rPr kumimoji="1" lang="en-US" altLang="ja-JP"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④　①～③のように構築した</a:t>
            </a:r>
            <a:r>
              <a:rPr kumimoji="1" lang="ja-JP" altLang="en-US" sz="1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自立・分散型エネルギーシステムを複数構築</a:t>
            </a: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してください。図では地区Ａ，地区Ｂと２か所において、自立・分散型エネルギーシステムを構築しています。各々のシステムには自営線を敷設しておりますので、例えば災害時に系統が解列した際でも、システム内での電力融通が可能となっています。</a:t>
            </a:r>
            <a:br>
              <a:rPr kumimoji="1" lang="en-US" altLang="ja-JP"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⑤　さらに、地区を超えた地域全体の低炭素化・エネルギー需給の最適化を図るため、</a:t>
            </a:r>
            <a:r>
              <a:rPr kumimoji="1" lang="ja-JP" altLang="en-US" sz="1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既存系統等を用いて、システム間でも電力の融通が可能となるようなシステム構築を行ってください</a:t>
            </a: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地区・</a:t>
            </a:r>
            <a:r>
              <a:rPr kumimoji="1" lang="en-US" altLang="ja-JP"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地区間の電力融通については、自己託送制度や新電力の活用が考えられます。</a:t>
            </a:r>
            <a:br>
              <a:rPr kumimoji="1" lang="en-US" altLang="ja-JP"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⑥　電力（熱供給を併せて行う場合は熱を含む。）を効率的に供給・管理するための</a:t>
            </a:r>
            <a:r>
              <a:rPr kumimoji="1" lang="ja-JP" altLang="en-US" sz="1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エネルギー需給制御システム</a:t>
            </a: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を用いて、電力の需給を効率的に管理できるシステムを構築してください。また、</a:t>
            </a:r>
            <a:r>
              <a:rPr kumimoji="1" lang="ja-JP" altLang="en-US" sz="1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ＦＩＴ（固定価格買取制度）により電力の売電を行ってはいけません</a:t>
            </a: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br>
              <a:rPr kumimoji="1" lang="en-US" altLang="ja-JP"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⑦　</a:t>
            </a:r>
            <a:r>
              <a:rPr kumimoji="1" lang="en-US" altLang="ja-JP" sz="1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LED/</a:t>
            </a:r>
            <a:r>
              <a:rPr kumimoji="1" lang="ja-JP" altLang="en-US" sz="1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空調改修等の省エネ改修を組み合わせる</a:t>
            </a: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ことで、公共施設の更なる低炭素化が可能です。地方自治体等の所有する、水力発電・廃棄物発電設備等の低炭素電源を活用した電力を、自己託送制度等により</a:t>
            </a:r>
            <a:r>
              <a:rPr kumimoji="1" lang="en-US" altLang="ja-JP"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地区・</a:t>
            </a:r>
            <a:r>
              <a:rPr kumimoji="1" lang="en-US" altLang="ja-JP"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地区に送電することができれば、地区内の更なる低炭素化が可能です。</a:t>
            </a:r>
          </a:p>
        </p:txBody>
      </p:sp>
    </p:spTree>
    <p:extLst>
      <p:ext uri="{BB962C8B-B14F-4D97-AF65-F5344CB8AC3E}">
        <p14:creationId xmlns:p14="http://schemas.microsoft.com/office/powerpoint/2010/main" val="4169652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lvl="0" defTabSz="981700" fontAlgn="auto">
              <a:spcAft>
                <a:spcPts val="0"/>
              </a:spcAft>
              <a:tabLst>
                <a:tab pos="185738" algn="l"/>
              </a:tabLst>
              <a:defRPr/>
            </a:pPr>
            <a:r>
              <a:rPr lang="ja-JP" altLang="en-US" sz="2600" dirty="0">
                <a:solidFill>
                  <a:prstClr val="black"/>
                </a:solidFill>
                <a:latin typeface="+mn-ea"/>
                <a:ea typeface="+mn-ea"/>
                <a:cs typeface="メイリオ" pitchFamily="50" charset="-128"/>
              </a:rPr>
              <a:t>北上市あじさい型</a:t>
            </a:r>
            <a:r>
              <a:rPr lang="en-US" altLang="ja-JP" sz="2600" dirty="0">
                <a:solidFill>
                  <a:prstClr val="black"/>
                </a:solidFill>
                <a:latin typeface="+mn-ea"/>
                <a:ea typeface="+mn-ea"/>
                <a:cs typeface="メイリオ" pitchFamily="50" charset="-128"/>
              </a:rPr>
              <a:t>CO2</a:t>
            </a:r>
            <a:r>
              <a:rPr lang="ja-JP" altLang="en-US" sz="2600" dirty="0">
                <a:solidFill>
                  <a:prstClr val="black"/>
                </a:solidFill>
                <a:latin typeface="+mn-ea"/>
                <a:ea typeface="+mn-ea"/>
                <a:cs typeface="メイリオ" pitchFamily="50" charset="-128"/>
              </a:rPr>
              <a:t>排出削減対策モデル事業</a:t>
            </a:r>
            <a:br>
              <a:rPr lang="en-US" altLang="ja-JP" sz="2600" dirty="0">
                <a:solidFill>
                  <a:prstClr val="black"/>
                </a:solidFill>
                <a:latin typeface="+mn-ea"/>
                <a:ea typeface="+mn-ea"/>
                <a:cs typeface="メイリオ" pitchFamily="50" charset="-128"/>
              </a:rPr>
            </a:br>
            <a:r>
              <a:rPr lang="ja-JP" altLang="en-US" sz="2600" dirty="0">
                <a:solidFill>
                  <a:prstClr val="black"/>
                </a:solidFill>
                <a:latin typeface="+mn-ea"/>
                <a:ea typeface="+mn-ea"/>
                <a:cs typeface="メイリオ" pitchFamily="50" charset="-128"/>
              </a:rPr>
              <a:t>岩手県北上市（</a:t>
            </a:r>
            <a:r>
              <a:rPr lang="en-US" altLang="ja-JP" sz="2600" dirty="0">
                <a:solidFill>
                  <a:prstClr val="black"/>
                </a:solidFill>
                <a:latin typeface="+mn-ea"/>
                <a:ea typeface="+mn-ea"/>
                <a:cs typeface="メイリオ" pitchFamily="50" charset="-128"/>
              </a:rPr>
              <a:t>H28</a:t>
            </a:r>
            <a:r>
              <a:rPr lang="ja-JP" altLang="en-US" sz="2600" dirty="0">
                <a:solidFill>
                  <a:prstClr val="black"/>
                </a:solidFill>
                <a:latin typeface="+mn-ea"/>
                <a:ea typeface="+mn-ea"/>
                <a:cs typeface="メイリオ" pitchFamily="50" charset="-128"/>
              </a:rPr>
              <a:t>～</a:t>
            </a:r>
            <a:r>
              <a:rPr lang="en-US" altLang="ja-JP" sz="2600" dirty="0">
                <a:solidFill>
                  <a:prstClr val="black"/>
                </a:solidFill>
                <a:latin typeface="+mn-ea"/>
                <a:ea typeface="+mn-ea"/>
                <a:cs typeface="メイリオ" pitchFamily="50" charset="-128"/>
              </a:rPr>
              <a:t>H32</a:t>
            </a:r>
            <a:r>
              <a:rPr lang="ja-JP" altLang="en-US" sz="2600" dirty="0">
                <a:solidFill>
                  <a:prstClr val="black"/>
                </a:solidFill>
                <a:latin typeface="+mn-ea"/>
                <a:ea typeface="+mn-ea"/>
                <a:cs typeface="メイリオ" pitchFamily="50" charset="-128"/>
              </a:rPr>
              <a:t>年度）　</a:t>
            </a:r>
            <a:endParaRPr kumimoji="1" lang="ja-JP" altLang="en-US" sz="2600" dirty="0">
              <a:latin typeface="+mn-ea"/>
              <a:ea typeface="+mn-ea"/>
            </a:endParaRPr>
          </a:p>
        </p:txBody>
      </p:sp>
      <p:pic>
        <p:nvPicPr>
          <p:cNvPr id="8" name="図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153" y="3466836"/>
            <a:ext cx="8488458" cy="3982016"/>
          </a:xfrm>
          <a:prstGeom prst="rect">
            <a:avLst/>
          </a:prstGeom>
          <a:noFill/>
          <a:ln>
            <a:noFill/>
          </a:ln>
        </p:spPr>
      </p:pic>
      <p:sp>
        <p:nvSpPr>
          <p:cNvPr id="2" name="テキスト プレースホルダー 1"/>
          <p:cNvSpPr>
            <a:spLocks noGrp="1"/>
          </p:cNvSpPr>
          <p:nvPr>
            <p:ph type="body" sz="quarter" idx="10"/>
          </p:nvPr>
        </p:nvSpPr>
        <p:spPr>
          <a:xfrm>
            <a:off x="0" y="1077667"/>
            <a:ext cx="10685337" cy="2365621"/>
          </a:xfrm>
        </p:spPr>
        <p:txBody>
          <a:bodyPr/>
          <a:lstStyle/>
          <a:p>
            <a:r>
              <a:rPr lang="ja-JP" altLang="en-US" dirty="0"/>
              <a:t>北上市内において、庁舎や小学校など複数の施設に太陽光・蓄電池を設置し、自立・分散型のエネルギーシステムを構築。さらに、北上新電力を通じて複数のシステム間で電力融通し、広域でのエネルギーマネジメントを行う。</a:t>
            </a:r>
          </a:p>
          <a:p>
            <a:r>
              <a:rPr lang="ja-JP" altLang="en-US" dirty="0"/>
              <a:t>再エネ設備の導入と併せて、省エネ改修</a:t>
            </a:r>
            <a:r>
              <a:rPr lang="en-US" altLang="ja-JP" dirty="0"/>
              <a:t>(LED</a:t>
            </a:r>
            <a:r>
              <a:rPr lang="ja-JP" altLang="en-US" dirty="0"/>
              <a:t>照明・空調改修</a:t>
            </a:r>
            <a:r>
              <a:rPr lang="en-US" altLang="ja-JP" dirty="0"/>
              <a:t>)</a:t>
            </a:r>
            <a:r>
              <a:rPr lang="ja-JP" altLang="en-US" dirty="0"/>
              <a:t>や</a:t>
            </a:r>
            <a:r>
              <a:rPr lang="en-US" altLang="ja-JP" dirty="0"/>
              <a:t>EMS</a:t>
            </a:r>
            <a:r>
              <a:rPr lang="ja-JP" altLang="en-US" dirty="0"/>
              <a:t>の導入を行うことで、地域全体で効率的な</a:t>
            </a:r>
            <a:r>
              <a:rPr lang="en-US" altLang="ja-JP" dirty="0"/>
              <a:t>CO2</a:t>
            </a:r>
            <a:r>
              <a:rPr lang="ja-JP" altLang="en-US" dirty="0"/>
              <a:t>排出削減対策を実施する。</a:t>
            </a:r>
          </a:p>
        </p:txBody>
      </p:sp>
    </p:spTree>
    <p:extLst>
      <p:ext uri="{BB962C8B-B14F-4D97-AF65-F5344CB8AC3E}">
        <p14:creationId xmlns:p14="http://schemas.microsoft.com/office/powerpoint/2010/main" val="423344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chor="ctr"/>
          <a:lstStyle/>
          <a:p>
            <a:pPr lvl="0" defTabSz="981700" fontAlgn="auto">
              <a:spcAft>
                <a:spcPts val="0"/>
              </a:spcAft>
            </a:pPr>
            <a:r>
              <a:rPr lang="ja-JP" altLang="en-US" sz="2000" kern="1200" dirty="0">
                <a:solidFill>
                  <a:sysClr val="windowText" lastClr="000000"/>
                </a:solidFill>
                <a:latin typeface="+mn-ea"/>
                <a:ea typeface="+mn-ea"/>
                <a:cs typeface="メイリオ" pitchFamily="50" charset="-128"/>
              </a:rPr>
              <a:t>再生可能エネルギーの普及促進に向けた、既存送配電網を活用した電力融通スキーム及び空調設備の遠隔デマンド制御による、マイクログリッド内におけるエネルギー需給調整先進的モデル事業瀬戸内市（</a:t>
            </a:r>
            <a:r>
              <a:rPr lang="en-US" altLang="ja-JP" sz="2000" kern="1200" dirty="0">
                <a:solidFill>
                  <a:sysClr val="windowText" lastClr="000000"/>
                </a:solidFill>
                <a:latin typeface="+mn-ea"/>
                <a:ea typeface="+mn-ea"/>
                <a:cs typeface="メイリオ" pitchFamily="50" charset="-128"/>
              </a:rPr>
              <a:t>H28</a:t>
            </a:r>
            <a:r>
              <a:rPr lang="ja-JP" altLang="en-US" sz="2000" kern="1200" dirty="0">
                <a:solidFill>
                  <a:sysClr val="windowText" lastClr="000000"/>
                </a:solidFill>
                <a:latin typeface="+mn-ea"/>
                <a:ea typeface="+mn-ea"/>
                <a:cs typeface="メイリオ" pitchFamily="50" charset="-128"/>
              </a:rPr>
              <a:t>～</a:t>
            </a:r>
            <a:r>
              <a:rPr lang="en-US" altLang="ja-JP" sz="2000" kern="1200" dirty="0">
                <a:solidFill>
                  <a:sysClr val="windowText" lastClr="000000"/>
                </a:solidFill>
                <a:latin typeface="+mn-ea"/>
                <a:ea typeface="+mn-ea"/>
                <a:cs typeface="メイリオ" pitchFamily="50" charset="-128"/>
              </a:rPr>
              <a:t>H32</a:t>
            </a:r>
            <a:r>
              <a:rPr lang="ja-JP" altLang="en-US" sz="2000" kern="1200" dirty="0">
                <a:solidFill>
                  <a:sysClr val="windowText" lastClr="000000"/>
                </a:solidFill>
                <a:latin typeface="+mn-ea"/>
                <a:ea typeface="+mn-ea"/>
                <a:cs typeface="メイリオ" pitchFamily="50" charset="-128"/>
              </a:rPr>
              <a:t>年度）</a:t>
            </a:r>
            <a:endParaRPr kumimoji="1" lang="ja-JP" altLang="en-US" sz="2000" dirty="0">
              <a:latin typeface="+mn-ea"/>
              <a:ea typeface="+mn-ea"/>
            </a:endParaRPr>
          </a:p>
        </p:txBody>
      </p:sp>
      <p:sp>
        <p:nvSpPr>
          <p:cNvPr id="4" name="テキスト プレースホルダー 3"/>
          <p:cNvSpPr>
            <a:spLocks noGrp="1"/>
          </p:cNvSpPr>
          <p:nvPr>
            <p:ph type="body" sz="quarter" idx="10"/>
          </p:nvPr>
        </p:nvSpPr>
        <p:spPr>
          <a:xfrm>
            <a:off x="0" y="1077667"/>
            <a:ext cx="10685337" cy="1953716"/>
          </a:xfrm>
        </p:spPr>
        <p:txBody>
          <a:bodyPr tIns="108000"/>
          <a:lstStyle/>
          <a:p>
            <a:r>
              <a:rPr lang="ja-JP" altLang="en-US" sz="2600" dirty="0">
                <a:latin typeface="+mn-ea"/>
                <a:ea typeface="+mn-ea"/>
              </a:rPr>
              <a:t>瀬戸内市内の邑久地域、牛窓地域、長船地域の</a:t>
            </a:r>
            <a:r>
              <a:rPr lang="en-US" altLang="ja-JP" sz="2600" dirty="0">
                <a:latin typeface="+mn-ea"/>
                <a:ea typeface="+mn-ea"/>
              </a:rPr>
              <a:t>3</a:t>
            </a:r>
            <a:r>
              <a:rPr lang="ja-JP" altLang="en-US" sz="2600" dirty="0">
                <a:latin typeface="+mn-ea"/>
                <a:ea typeface="+mn-ea"/>
              </a:rPr>
              <a:t>地域において、複数の再エネ設備</a:t>
            </a:r>
            <a:r>
              <a:rPr lang="en-US" altLang="ja-JP" sz="2600" dirty="0">
                <a:latin typeface="+mn-ea"/>
                <a:ea typeface="+mn-ea"/>
              </a:rPr>
              <a:t>(</a:t>
            </a:r>
            <a:r>
              <a:rPr lang="ja-JP" altLang="en-US" sz="2600" dirty="0">
                <a:latin typeface="+mn-ea"/>
                <a:ea typeface="+mn-ea"/>
              </a:rPr>
              <a:t>太陽光</a:t>
            </a:r>
            <a:r>
              <a:rPr lang="en-US" altLang="ja-JP" sz="2600" dirty="0">
                <a:latin typeface="+mn-ea"/>
                <a:ea typeface="+mn-ea"/>
              </a:rPr>
              <a:t>)</a:t>
            </a:r>
            <a:r>
              <a:rPr lang="ja-JP" altLang="en-US" sz="2600" dirty="0">
                <a:latin typeface="+mn-ea"/>
                <a:ea typeface="+mn-ea"/>
              </a:rPr>
              <a:t>・蓄電池を導入し、</a:t>
            </a:r>
            <a:r>
              <a:rPr lang="ja-JP" altLang="en-US" sz="2600" b="1" u="sng" dirty="0">
                <a:solidFill>
                  <a:srgbClr val="FF0000"/>
                </a:solidFill>
                <a:latin typeface="+mn-ea"/>
                <a:ea typeface="+mn-ea"/>
              </a:rPr>
              <a:t>新電力を通じて電力融通</a:t>
            </a:r>
            <a:r>
              <a:rPr lang="ja-JP" altLang="en-US" sz="2600" dirty="0">
                <a:latin typeface="+mn-ea"/>
                <a:ea typeface="+mn-ea"/>
              </a:rPr>
              <a:t>を行う。</a:t>
            </a:r>
          </a:p>
          <a:p>
            <a:r>
              <a:rPr lang="ja-JP" altLang="en-US" sz="2600" dirty="0">
                <a:latin typeface="+mn-ea"/>
                <a:ea typeface="+mn-ea"/>
              </a:rPr>
              <a:t>省エネ改修</a:t>
            </a:r>
            <a:r>
              <a:rPr lang="en-US" altLang="ja-JP" sz="2600" dirty="0">
                <a:latin typeface="+mn-ea"/>
                <a:ea typeface="+mn-ea"/>
              </a:rPr>
              <a:t>(</a:t>
            </a:r>
            <a:r>
              <a:rPr lang="ja-JP" altLang="en-US" sz="2600" dirty="0">
                <a:latin typeface="+mn-ea"/>
                <a:ea typeface="+mn-ea"/>
              </a:rPr>
              <a:t>空調改修・</a:t>
            </a:r>
            <a:r>
              <a:rPr lang="en-US" altLang="ja-JP" sz="2600" dirty="0">
                <a:latin typeface="+mn-ea"/>
                <a:ea typeface="+mn-ea"/>
              </a:rPr>
              <a:t>LED</a:t>
            </a:r>
            <a:r>
              <a:rPr lang="ja-JP" altLang="en-US" sz="2600" dirty="0">
                <a:latin typeface="+mn-ea"/>
                <a:ea typeface="+mn-ea"/>
              </a:rPr>
              <a:t>導入</a:t>
            </a:r>
            <a:r>
              <a:rPr lang="en-US" altLang="ja-JP" sz="2600" dirty="0">
                <a:latin typeface="+mn-ea"/>
                <a:ea typeface="+mn-ea"/>
              </a:rPr>
              <a:t>)</a:t>
            </a:r>
            <a:r>
              <a:rPr lang="ja-JP" altLang="en-US" sz="2600" dirty="0">
                <a:latin typeface="+mn-ea"/>
                <a:ea typeface="+mn-ea"/>
              </a:rPr>
              <a:t>とともに、</a:t>
            </a:r>
            <a:r>
              <a:rPr lang="en-US" altLang="ja-JP" sz="2600" dirty="0">
                <a:latin typeface="+mn-ea"/>
                <a:ea typeface="+mn-ea"/>
              </a:rPr>
              <a:t>EMS</a:t>
            </a:r>
            <a:r>
              <a:rPr lang="ja-JP" altLang="en-US" sz="2600" dirty="0">
                <a:latin typeface="+mn-ea"/>
                <a:ea typeface="+mn-ea"/>
              </a:rPr>
              <a:t>を導入することで、</a:t>
            </a:r>
            <a:r>
              <a:rPr lang="ja-JP" altLang="en-US" sz="2600" b="1" u="sng" dirty="0">
                <a:solidFill>
                  <a:srgbClr val="FF0000"/>
                </a:solidFill>
                <a:latin typeface="+mn-ea"/>
                <a:ea typeface="+mn-ea"/>
              </a:rPr>
              <a:t>エネルギー需給バランスの最適化管理</a:t>
            </a:r>
            <a:r>
              <a:rPr lang="ja-JP" altLang="en-US" sz="2600" dirty="0">
                <a:latin typeface="+mn-ea"/>
                <a:ea typeface="+mn-ea"/>
              </a:rPr>
              <a:t>を行い、高い</a:t>
            </a:r>
            <a:r>
              <a:rPr lang="en-US" altLang="ja-JP" sz="2600" dirty="0">
                <a:latin typeface="+mn-ea"/>
                <a:ea typeface="+mn-ea"/>
              </a:rPr>
              <a:t>CO2</a:t>
            </a:r>
            <a:r>
              <a:rPr lang="ja-JP" altLang="en-US" sz="2600" dirty="0">
                <a:latin typeface="+mn-ea"/>
                <a:ea typeface="+mn-ea"/>
              </a:rPr>
              <a:t>削減効果を目指す。</a:t>
            </a:r>
            <a:endParaRPr kumimoji="1" lang="ja-JP" altLang="en-US" sz="2600" dirty="0">
              <a:latin typeface="+mn-ea"/>
              <a:ea typeface="+mn-ea"/>
            </a:endParaRPr>
          </a:p>
        </p:txBody>
      </p:sp>
      <p:grpSp>
        <p:nvGrpSpPr>
          <p:cNvPr id="12292" name="グループ化 7"/>
          <p:cNvGrpSpPr>
            <a:grpSpLocks/>
          </p:cNvGrpSpPr>
          <p:nvPr/>
        </p:nvGrpSpPr>
        <p:grpSpPr bwMode="auto">
          <a:xfrm>
            <a:off x="669961" y="3271263"/>
            <a:ext cx="9495837" cy="4144791"/>
            <a:chOff x="260350" y="1949660"/>
            <a:chExt cx="8640763" cy="4790865"/>
          </a:xfrm>
        </p:grpSpPr>
        <p:sp>
          <p:nvSpPr>
            <p:cNvPr id="9" name="フリーフォーム 8"/>
            <p:cNvSpPr/>
            <p:nvPr/>
          </p:nvSpPr>
          <p:spPr bwMode="auto">
            <a:xfrm flipH="1">
              <a:off x="4211215" y="4938256"/>
              <a:ext cx="537903" cy="1427952"/>
            </a:xfrm>
            <a:custGeom>
              <a:avLst/>
              <a:gdLst>
                <a:gd name="connsiteX0" fmla="*/ 64688 w 812400"/>
                <a:gd name="connsiteY0" fmla="*/ 0 h 718240"/>
                <a:gd name="connsiteX1" fmla="*/ 74213 w 812400"/>
                <a:gd name="connsiteY1" fmla="*/ 623887 h 718240"/>
                <a:gd name="connsiteX2" fmla="*/ 812400 w 812400"/>
                <a:gd name="connsiteY2" fmla="*/ 704850 h 718240"/>
                <a:gd name="connsiteX0" fmla="*/ 34373 w 858285"/>
                <a:gd name="connsiteY0" fmla="*/ 0 h 748068"/>
                <a:gd name="connsiteX1" fmla="*/ 120098 w 858285"/>
                <a:gd name="connsiteY1" fmla="*/ 652462 h 748068"/>
                <a:gd name="connsiteX2" fmla="*/ 858285 w 858285"/>
                <a:gd name="connsiteY2" fmla="*/ 733425 h 748068"/>
                <a:gd name="connsiteX0" fmla="*/ 43491 w 838828"/>
                <a:gd name="connsiteY0" fmla="*/ 0 h 703354"/>
                <a:gd name="connsiteX1" fmla="*/ 100641 w 838828"/>
                <a:gd name="connsiteY1" fmla="*/ 609600 h 703354"/>
                <a:gd name="connsiteX2" fmla="*/ 838828 w 838828"/>
                <a:gd name="connsiteY2" fmla="*/ 690563 h 703354"/>
                <a:gd name="connsiteX0" fmla="*/ 21498 w 816835"/>
                <a:gd name="connsiteY0" fmla="*/ 0 h 703354"/>
                <a:gd name="connsiteX1" fmla="*/ 78648 w 816835"/>
                <a:gd name="connsiteY1" fmla="*/ 609600 h 703354"/>
                <a:gd name="connsiteX2" fmla="*/ 816835 w 816835"/>
                <a:gd name="connsiteY2" fmla="*/ 690563 h 703354"/>
                <a:gd name="connsiteX0" fmla="*/ 5015 w 800352"/>
                <a:gd name="connsiteY0" fmla="*/ 0 h 716758"/>
                <a:gd name="connsiteX1" fmla="*/ 100265 w 800352"/>
                <a:gd name="connsiteY1" fmla="*/ 642937 h 716758"/>
                <a:gd name="connsiteX2" fmla="*/ 800352 w 800352"/>
                <a:gd name="connsiteY2" fmla="*/ 690563 h 716758"/>
                <a:gd name="connsiteX0" fmla="*/ 6034 w 825184"/>
                <a:gd name="connsiteY0" fmla="*/ 0 h 752801"/>
                <a:gd name="connsiteX1" fmla="*/ 101284 w 825184"/>
                <a:gd name="connsiteY1" fmla="*/ 642937 h 752801"/>
                <a:gd name="connsiteX2" fmla="*/ 825184 w 825184"/>
                <a:gd name="connsiteY2" fmla="*/ 742950 h 752801"/>
                <a:gd name="connsiteX0" fmla="*/ 6034 w 825184"/>
                <a:gd name="connsiteY0" fmla="*/ 0 h 742950"/>
                <a:gd name="connsiteX1" fmla="*/ 101284 w 825184"/>
                <a:gd name="connsiteY1" fmla="*/ 642937 h 742950"/>
                <a:gd name="connsiteX2" fmla="*/ 825184 w 825184"/>
                <a:gd name="connsiteY2" fmla="*/ 742950 h 742950"/>
                <a:gd name="connsiteX0" fmla="*/ 4332 w 830208"/>
                <a:gd name="connsiteY0" fmla="*/ 0 h 726136"/>
                <a:gd name="connsiteX1" fmla="*/ 106308 w 830208"/>
                <a:gd name="connsiteY1" fmla="*/ 626123 h 726136"/>
                <a:gd name="connsiteX2" fmla="*/ 830208 w 830208"/>
                <a:gd name="connsiteY2" fmla="*/ 726136 h 726136"/>
                <a:gd name="connsiteX0" fmla="*/ 0 w 825876"/>
                <a:gd name="connsiteY0" fmla="*/ 0 h 726136"/>
                <a:gd name="connsiteX1" fmla="*/ 101976 w 825876"/>
                <a:gd name="connsiteY1" fmla="*/ 626123 h 726136"/>
                <a:gd name="connsiteX2" fmla="*/ 825876 w 825876"/>
                <a:gd name="connsiteY2" fmla="*/ 726136 h 726136"/>
                <a:gd name="connsiteX0" fmla="*/ 3585 w 829461"/>
                <a:gd name="connsiteY0" fmla="*/ 0 h 726136"/>
                <a:gd name="connsiteX1" fmla="*/ 105561 w 829461"/>
                <a:gd name="connsiteY1" fmla="*/ 626123 h 726136"/>
                <a:gd name="connsiteX2" fmla="*/ 829461 w 829461"/>
                <a:gd name="connsiteY2" fmla="*/ 726136 h 726136"/>
              </a:gdLst>
              <a:ahLst/>
              <a:cxnLst>
                <a:cxn ang="0">
                  <a:pos x="connsiteX0" y="connsiteY0"/>
                </a:cxn>
                <a:cxn ang="0">
                  <a:pos x="connsiteX1" y="connsiteY1"/>
                </a:cxn>
                <a:cxn ang="0">
                  <a:pos x="connsiteX2" y="connsiteY2"/>
                </a:cxn>
              </a:cxnLst>
              <a:rect l="l" t="t" r="r" b="b"/>
              <a:pathLst>
                <a:path w="829461" h="726136">
                  <a:moveTo>
                    <a:pt x="3585" y="0"/>
                  </a:moveTo>
                  <a:cubicBezTo>
                    <a:pt x="4870" y="430588"/>
                    <a:pt x="-32085" y="505100"/>
                    <a:pt x="105561" y="626123"/>
                  </a:cubicBezTo>
                  <a:cubicBezTo>
                    <a:pt x="243207" y="747146"/>
                    <a:pt x="508389" y="720580"/>
                    <a:pt x="829461" y="726136"/>
                  </a:cubicBez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2085" b="0" i="0" u="none" strike="noStrike" kern="1200" cap="none" spc="0" normalizeH="0" baseline="0" noProof="0">
                <a:ln>
                  <a:noFill/>
                </a:ln>
                <a:solidFill>
                  <a:prstClr val="white"/>
                </a:solidFill>
                <a:effectLst/>
                <a:uLnTx/>
                <a:uFillTx/>
                <a:latin typeface="Meiryo UI"/>
                <a:ea typeface="Meiryo UI"/>
                <a:cs typeface="メイリオ" pitchFamily="50" charset="-128"/>
              </a:endParaRPr>
            </a:p>
          </p:txBody>
        </p:sp>
        <p:sp>
          <p:nvSpPr>
            <p:cNvPr id="10" name="フリーフォーム 9"/>
            <p:cNvSpPr/>
            <p:nvPr/>
          </p:nvSpPr>
          <p:spPr bwMode="auto">
            <a:xfrm>
              <a:off x="3782450" y="4559979"/>
              <a:ext cx="321183" cy="1806230"/>
            </a:xfrm>
            <a:custGeom>
              <a:avLst/>
              <a:gdLst>
                <a:gd name="connsiteX0" fmla="*/ 64688 w 812400"/>
                <a:gd name="connsiteY0" fmla="*/ 0 h 718240"/>
                <a:gd name="connsiteX1" fmla="*/ 74213 w 812400"/>
                <a:gd name="connsiteY1" fmla="*/ 623887 h 718240"/>
                <a:gd name="connsiteX2" fmla="*/ 812400 w 812400"/>
                <a:gd name="connsiteY2" fmla="*/ 704850 h 718240"/>
                <a:gd name="connsiteX0" fmla="*/ 34373 w 858285"/>
                <a:gd name="connsiteY0" fmla="*/ 0 h 748068"/>
                <a:gd name="connsiteX1" fmla="*/ 120098 w 858285"/>
                <a:gd name="connsiteY1" fmla="*/ 652462 h 748068"/>
                <a:gd name="connsiteX2" fmla="*/ 858285 w 858285"/>
                <a:gd name="connsiteY2" fmla="*/ 733425 h 748068"/>
                <a:gd name="connsiteX0" fmla="*/ 43491 w 838828"/>
                <a:gd name="connsiteY0" fmla="*/ 0 h 703354"/>
                <a:gd name="connsiteX1" fmla="*/ 100641 w 838828"/>
                <a:gd name="connsiteY1" fmla="*/ 609600 h 703354"/>
                <a:gd name="connsiteX2" fmla="*/ 838828 w 838828"/>
                <a:gd name="connsiteY2" fmla="*/ 690563 h 703354"/>
                <a:gd name="connsiteX0" fmla="*/ 21498 w 816835"/>
                <a:gd name="connsiteY0" fmla="*/ 0 h 703354"/>
                <a:gd name="connsiteX1" fmla="*/ 78648 w 816835"/>
                <a:gd name="connsiteY1" fmla="*/ 609600 h 703354"/>
                <a:gd name="connsiteX2" fmla="*/ 816835 w 816835"/>
                <a:gd name="connsiteY2" fmla="*/ 690563 h 703354"/>
                <a:gd name="connsiteX0" fmla="*/ 5015 w 800352"/>
                <a:gd name="connsiteY0" fmla="*/ 0 h 716758"/>
                <a:gd name="connsiteX1" fmla="*/ 100265 w 800352"/>
                <a:gd name="connsiteY1" fmla="*/ 642937 h 716758"/>
                <a:gd name="connsiteX2" fmla="*/ 800352 w 800352"/>
                <a:gd name="connsiteY2" fmla="*/ 690563 h 716758"/>
                <a:gd name="connsiteX0" fmla="*/ 6034 w 825184"/>
                <a:gd name="connsiteY0" fmla="*/ 0 h 752801"/>
                <a:gd name="connsiteX1" fmla="*/ 101284 w 825184"/>
                <a:gd name="connsiteY1" fmla="*/ 642937 h 752801"/>
                <a:gd name="connsiteX2" fmla="*/ 825184 w 825184"/>
                <a:gd name="connsiteY2" fmla="*/ 742950 h 752801"/>
                <a:gd name="connsiteX0" fmla="*/ 6034 w 825184"/>
                <a:gd name="connsiteY0" fmla="*/ 0 h 742950"/>
                <a:gd name="connsiteX1" fmla="*/ 101284 w 825184"/>
                <a:gd name="connsiteY1" fmla="*/ 642937 h 742950"/>
                <a:gd name="connsiteX2" fmla="*/ 825184 w 825184"/>
                <a:gd name="connsiteY2" fmla="*/ 742950 h 742950"/>
                <a:gd name="connsiteX0" fmla="*/ 4332 w 830208"/>
                <a:gd name="connsiteY0" fmla="*/ 0 h 726136"/>
                <a:gd name="connsiteX1" fmla="*/ 106308 w 830208"/>
                <a:gd name="connsiteY1" fmla="*/ 626123 h 726136"/>
                <a:gd name="connsiteX2" fmla="*/ 830208 w 830208"/>
                <a:gd name="connsiteY2" fmla="*/ 726136 h 726136"/>
                <a:gd name="connsiteX0" fmla="*/ 0 w 825876"/>
                <a:gd name="connsiteY0" fmla="*/ 0 h 726136"/>
                <a:gd name="connsiteX1" fmla="*/ 101976 w 825876"/>
                <a:gd name="connsiteY1" fmla="*/ 626123 h 726136"/>
                <a:gd name="connsiteX2" fmla="*/ 825876 w 825876"/>
                <a:gd name="connsiteY2" fmla="*/ 726136 h 726136"/>
                <a:gd name="connsiteX0" fmla="*/ 3585 w 829461"/>
                <a:gd name="connsiteY0" fmla="*/ 0 h 726136"/>
                <a:gd name="connsiteX1" fmla="*/ 105561 w 829461"/>
                <a:gd name="connsiteY1" fmla="*/ 626123 h 726136"/>
                <a:gd name="connsiteX2" fmla="*/ 829461 w 829461"/>
                <a:gd name="connsiteY2" fmla="*/ 726136 h 726136"/>
              </a:gdLst>
              <a:ahLst/>
              <a:cxnLst>
                <a:cxn ang="0">
                  <a:pos x="connsiteX0" y="connsiteY0"/>
                </a:cxn>
                <a:cxn ang="0">
                  <a:pos x="connsiteX1" y="connsiteY1"/>
                </a:cxn>
                <a:cxn ang="0">
                  <a:pos x="connsiteX2" y="connsiteY2"/>
                </a:cxn>
              </a:cxnLst>
              <a:rect l="l" t="t" r="r" b="b"/>
              <a:pathLst>
                <a:path w="829461" h="726136">
                  <a:moveTo>
                    <a:pt x="3585" y="0"/>
                  </a:moveTo>
                  <a:cubicBezTo>
                    <a:pt x="4870" y="430588"/>
                    <a:pt x="-32085" y="505100"/>
                    <a:pt x="105561" y="626123"/>
                  </a:cubicBezTo>
                  <a:cubicBezTo>
                    <a:pt x="243207" y="747146"/>
                    <a:pt x="508389" y="720580"/>
                    <a:pt x="829461" y="726136"/>
                  </a:cubicBez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2085" b="0" i="0" u="none" strike="noStrike" kern="1200" cap="none" spc="0" normalizeH="0" baseline="0" noProof="0">
                <a:ln>
                  <a:noFill/>
                </a:ln>
                <a:solidFill>
                  <a:prstClr val="white"/>
                </a:solidFill>
                <a:effectLst/>
                <a:uLnTx/>
                <a:uFillTx/>
                <a:latin typeface="Meiryo UI"/>
                <a:ea typeface="Meiryo UI"/>
                <a:cs typeface="メイリオ" pitchFamily="50" charset="-128"/>
              </a:endParaRPr>
            </a:p>
          </p:txBody>
        </p:sp>
        <p:sp>
          <p:nvSpPr>
            <p:cNvPr id="11" name="フリーフォーム 10"/>
            <p:cNvSpPr/>
            <p:nvPr/>
          </p:nvSpPr>
          <p:spPr bwMode="auto">
            <a:xfrm flipH="1">
              <a:off x="4281376" y="3894526"/>
              <a:ext cx="1043066" cy="2471683"/>
            </a:xfrm>
            <a:custGeom>
              <a:avLst/>
              <a:gdLst>
                <a:gd name="connsiteX0" fmla="*/ 64688 w 812400"/>
                <a:gd name="connsiteY0" fmla="*/ 0 h 718240"/>
                <a:gd name="connsiteX1" fmla="*/ 74213 w 812400"/>
                <a:gd name="connsiteY1" fmla="*/ 623887 h 718240"/>
                <a:gd name="connsiteX2" fmla="*/ 812400 w 812400"/>
                <a:gd name="connsiteY2" fmla="*/ 704850 h 718240"/>
                <a:gd name="connsiteX0" fmla="*/ 34373 w 858285"/>
                <a:gd name="connsiteY0" fmla="*/ 0 h 748068"/>
                <a:gd name="connsiteX1" fmla="*/ 120098 w 858285"/>
                <a:gd name="connsiteY1" fmla="*/ 652462 h 748068"/>
                <a:gd name="connsiteX2" fmla="*/ 858285 w 858285"/>
                <a:gd name="connsiteY2" fmla="*/ 733425 h 748068"/>
                <a:gd name="connsiteX0" fmla="*/ 43491 w 838828"/>
                <a:gd name="connsiteY0" fmla="*/ 0 h 703354"/>
                <a:gd name="connsiteX1" fmla="*/ 100641 w 838828"/>
                <a:gd name="connsiteY1" fmla="*/ 609600 h 703354"/>
                <a:gd name="connsiteX2" fmla="*/ 838828 w 838828"/>
                <a:gd name="connsiteY2" fmla="*/ 690563 h 703354"/>
                <a:gd name="connsiteX0" fmla="*/ 21498 w 816835"/>
                <a:gd name="connsiteY0" fmla="*/ 0 h 703354"/>
                <a:gd name="connsiteX1" fmla="*/ 78648 w 816835"/>
                <a:gd name="connsiteY1" fmla="*/ 609600 h 703354"/>
                <a:gd name="connsiteX2" fmla="*/ 816835 w 816835"/>
                <a:gd name="connsiteY2" fmla="*/ 690563 h 703354"/>
                <a:gd name="connsiteX0" fmla="*/ 5015 w 800352"/>
                <a:gd name="connsiteY0" fmla="*/ 0 h 716758"/>
                <a:gd name="connsiteX1" fmla="*/ 100265 w 800352"/>
                <a:gd name="connsiteY1" fmla="*/ 642937 h 716758"/>
                <a:gd name="connsiteX2" fmla="*/ 800352 w 800352"/>
                <a:gd name="connsiteY2" fmla="*/ 690563 h 716758"/>
                <a:gd name="connsiteX0" fmla="*/ 6034 w 825184"/>
                <a:gd name="connsiteY0" fmla="*/ 0 h 752801"/>
                <a:gd name="connsiteX1" fmla="*/ 101284 w 825184"/>
                <a:gd name="connsiteY1" fmla="*/ 642937 h 752801"/>
                <a:gd name="connsiteX2" fmla="*/ 825184 w 825184"/>
                <a:gd name="connsiteY2" fmla="*/ 742950 h 752801"/>
                <a:gd name="connsiteX0" fmla="*/ 6034 w 825184"/>
                <a:gd name="connsiteY0" fmla="*/ 0 h 742950"/>
                <a:gd name="connsiteX1" fmla="*/ 101284 w 825184"/>
                <a:gd name="connsiteY1" fmla="*/ 642937 h 742950"/>
                <a:gd name="connsiteX2" fmla="*/ 825184 w 825184"/>
                <a:gd name="connsiteY2" fmla="*/ 742950 h 742950"/>
                <a:gd name="connsiteX0" fmla="*/ 4332 w 830208"/>
                <a:gd name="connsiteY0" fmla="*/ 0 h 726136"/>
                <a:gd name="connsiteX1" fmla="*/ 106308 w 830208"/>
                <a:gd name="connsiteY1" fmla="*/ 626123 h 726136"/>
                <a:gd name="connsiteX2" fmla="*/ 830208 w 830208"/>
                <a:gd name="connsiteY2" fmla="*/ 726136 h 726136"/>
                <a:gd name="connsiteX0" fmla="*/ 0 w 825876"/>
                <a:gd name="connsiteY0" fmla="*/ 0 h 726136"/>
                <a:gd name="connsiteX1" fmla="*/ 101976 w 825876"/>
                <a:gd name="connsiteY1" fmla="*/ 626123 h 726136"/>
                <a:gd name="connsiteX2" fmla="*/ 825876 w 825876"/>
                <a:gd name="connsiteY2" fmla="*/ 726136 h 726136"/>
                <a:gd name="connsiteX0" fmla="*/ 3585 w 829461"/>
                <a:gd name="connsiteY0" fmla="*/ 0 h 726136"/>
                <a:gd name="connsiteX1" fmla="*/ 105561 w 829461"/>
                <a:gd name="connsiteY1" fmla="*/ 626123 h 726136"/>
                <a:gd name="connsiteX2" fmla="*/ 829461 w 829461"/>
                <a:gd name="connsiteY2" fmla="*/ 726136 h 726136"/>
              </a:gdLst>
              <a:ahLst/>
              <a:cxnLst>
                <a:cxn ang="0">
                  <a:pos x="connsiteX0" y="connsiteY0"/>
                </a:cxn>
                <a:cxn ang="0">
                  <a:pos x="connsiteX1" y="connsiteY1"/>
                </a:cxn>
                <a:cxn ang="0">
                  <a:pos x="connsiteX2" y="connsiteY2"/>
                </a:cxn>
              </a:cxnLst>
              <a:rect l="l" t="t" r="r" b="b"/>
              <a:pathLst>
                <a:path w="829461" h="726136">
                  <a:moveTo>
                    <a:pt x="3585" y="0"/>
                  </a:moveTo>
                  <a:cubicBezTo>
                    <a:pt x="4870" y="430588"/>
                    <a:pt x="-32085" y="505100"/>
                    <a:pt x="105561" y="626123"/>
                  </a:cubicBezTo>
                  <a:cubicBezTo>
                    <a:pt x="243207" y="747146"/>
                    <a:pt x="508389" y="720580"/>
                    <a:pt x="829461" y="726136"/>
                  </a:cubicBez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2085" b="0" i="0" u="none" strike="noStrike" kern="1200" cap="none" spc="0" normalizeH="0" baseline="0" noProof="0">
                <a:ln>
                  <a:noFill/>
                </a:ln>
                <a:solidFill>
                  <a:prstClr val="white"/>
                </a:solidFill>
                <a:effectLst/>
                <a:uLnTx/>
                <a:uFillTx/>
                <a:latin typeface="Meiryo UI"/>
                <a:ea typeface="Meiryo UI"/>
                <a:cs typeface="メイリオ" pitchFamily="50" charset="-128"/>
              </a:endParaRPr>
            </a:p>
          </p:txBody>
        </p:sp>
        <p:sp>
          <p:nvSpPr>
            <p:cNvPr id="12" name="フリーフォーム 11"/>
            <p:cNvSpPr/>
            <p:nvPr/>
          </p:nvSpPr>
          <p:spPr bwMode="auto">
            <a:xfrm flipH="1">
              <a:off x="4449763" y="5267022"/>
              <a:ext cx="1601239" cy="1099186"/>
            </a:xfrm>
            <a:custGeom>
              <a:avLst/>
              <a:gdLst>
                <a:gd name="connsiteX0" fmla="*/ 64688 w 812400"/>
                <a:gd name="connsiteY0" fmla="*/ 0 h 718240"/>
                <a:gd name="connsiteX1" fmla="*/ 74213 w 812400"/>
                <a:gd name="connsiteY1" fmla="*/ 623887 h 718240"/>
                <a:gd name="connsiteX2" fmla="*/ 812400 w 812400"/>
                <a:gd name="connsiteY2" fmla="*/ 704850 h 718240"/>
                <a:gd name="connsiteX0" fmla="*/ 34373 w 858285"/>
                <a:gd name="connsiteY0" fmla="*/ 0 h 748068"/>
                <a:gd name="connsiteX1" fmla="*/ 120098 w 858285"/>
                <a:gd name="connsiteY1" fmla="*/ 652462 h 748068"/>
                <a:gd name="connsiteX2" fmla="*/ 858285 w 858285"/>
                <a:gd name="connsiteY2" fmla="*/ 733425 h 748068"/>
                <a:gd name="connsiteX0" fmla="*/ 43491 w 838828"/>
                <a:gd name="connsiteY0" fmla="*/ 0 h 703354"/>
                <a:gd name="connsiteX1" fmla="*/ 100641 w 838828"/>
                <a:gd name="connsiteY1" fmla="*/ 609600 h 703354"/>
                <a:gd name="connsiteX2" fmla="*/ 838828 w 838828"/>
                <a:gd name="connsiteY2" fmla="*/ 690563 h 703354"/>
                <a:gd name="connsiteX0" fmla="*/ 21498 w 816835"/>
                <a:gd name="connsiteY0" fmla="*/ 0 h 703354"/>
                <a:gd name="connsiteX1" fmla="*/ 78648 w 816835"/>
                <a:gd name="connsiteY1" fmla="*/ 609600 h 703354"/>
                <a:gd name="connsiteX2" fmla="*/ 816835 w 816835"/>
                <a:gd name="connsiteY2" fmla="*/ 690563 h 703354"/>
                <a:gd name="connsiteX0" fmla="*/ 5015 w 800352"/>
                <a:gd name="connsiteY0" fmla="*/ 0 h 716758"/>
                <a:gd name="connsiteX1" fmla="*/ 100265 w 800352"/>
                <a:gd name="connsiteY1" fmla="*/ 642937 h 716758"/>
                <a:gd name="connsiteX2" fmla="*/ 800352 w 800352"/>
                <a:gd name="connsiteY2" fmla="*/ 690563 h 716758"/>
                <a:gd name="connsiteX0" fmla="*/ 6034 w 825184"/>
                <a:gd name="connsiteY0" fmla="*/ 0 h 752801"/>
                <a:gd name="connsiteX1" fmla="*/ 101284 w 825184"/>
                <a:gd name="connsiteY1" fmla="*/ 642937 h 752801"/>
                <a:gd name="connsiteX2" fmla="*/ 825184 w 825184"/>
                <a:gd name="connsiteY2" fmla="*/ 742950 h 752801"/>
                <a:gd name="connsiteX0" fmla="*/ 6034 w 825184"/>
                <a:gd name="connsiteY0" fmla="*/ 0 h 742950"/>
                <a:gd name="connsiteX1" fmla="*/ 101284 w 825184"/>
                <a:gd name="connsiteY1" fmla="*/ 642937 h 742950"/>
                <a:gd name="connsiteX2" fmla="*/ 825184 w 825184"/>
                <a:gd name="connsiteY2" fmla="*/ 742950 h 742950"/>
                <a:gd name="connsiteX0" fmla="*/ 4332 w 830208"/>
                <a:gd name="connsiteY0" fmla="*/ 0 h 726136"/>
                <a:gd name="connsiteX1" fmla="*/ 106308 w 830208"/>
                <a:gd name="connsiteY1" fmla="*/ 626123 h 726136"/>
                <a:gd name="connsiteX2" fmla="*/ 830208 w 830208"/>
                <a:gd name="connsiteY2" fmla="*/ 726136 h 726136"/>
                <a:gd name="connsiteX0" fmla="*/ 0 w 825876"/>
                <a:gd name="connsiteY0" fmla="*/ 0 h 726136"/>
                <a:gd name="connsiteX1" fmla="*/ 101976 w 825876"/>
                <a:gd name="connsiteY1" fmla="*/ 626123 h 726136"/>
                <a:gd name="connsiteX2" fmla="*/ 825876 w 825876"/>
                <a:gd name="connsiteY2" fmla="*/ 726136 h 726136"/>
                <a:gd name="connsiteX0" fmla="*/ 3585 w 829461"/>
                <a:gd name="connsiteY0" fmla="*/ 0 h 726136"/>
                <a:gd name="connsiteX1" fmla="*/ 105561 w 829461"/>
                <a:gd name="connsiteY1" fmla="*/ 626123 h 726136"/>
                <a:gd name="connsiteX2" fmla="*/ 829461 w 829461"/>
                <a:gd name="connsiteY2" fmla="*/ 726136 h 726136"/>
              </a:gdLst>
              <a:ahLst/>
              <a:cxnLst>
                <a:cxn ang="0">
                  <a:pos x="connsiteX0" y="connsiteY0"/>
                </a:cxn>
                <a:cxn ang="0">
                  <a:pos x="connsiteX1" y="connsiteY1"/>
                </a:cxn>
                <a:cxn ang="0">
                  <a:pos x="connsiteX2" y="connsiteY2"/>
                </a:cxn>
              </a:cxnLst>
              <a:rect l="l" t="t" r="r" b="b"/>
              <a:pathLst>
                <a:path w="829461" h="726136">
                  <a:moveTo>
                    <a:pt x="3585" y="0"/>
                  </a:moveTo>
                  <a:cubicBezTo>
                    <a:pt x="4870" y="430588"/>
                    <a:pt x="-32085" y="505100"/>
                    <a:pt x="105561" y="626123"/>
                  </a:cubicBezTo>
                  <a:cubicBezTo>
                    <a:pt x="243207" y="747146"/>
                    <a:pt x="508389" y="720580"/>
                    <a:pt x="829461" y="726136"/>
                  </a:cubicBez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2085" b="0" i="0" u="none" strike="noStrike" kern="1200" cap="none" spc="0" normalizeH="0" baseline="0" noProof="0">
                <a:ln>
                  <a:noFill/>
                </a:ln>
                <a:solidFill>
                  <a:prstClr val="white"/>
                </a:solidFill>
                <a:effectLst/>
                <a:uLnTx/>
                <a:uFillTx/>
                <a:latin typeface="Meiryo UI"/>
                <a:ea typeface="Meiryo UI"/>
                <a:cs typeface="メイリオ" pitchFamily="50" charset="-128"/>
              </a:endParaRPr>
            </a:p>
          </p:txBody>
        </p:sp>
        <p:sp>
          <p:nvSpPr>
            <p:cNvPr id="13" name="フリーフォーム 12"/>
            <p:cNvSpPr/>
            <p:nvPr/>
          </p:nvSpPr>
          <p:spPr bwMode="auto">
            <a:xfrm flipH="1">
              <a:off x="5023527" y="4203486"/>
              <a:ext cx="1599679" cy="2162722"/>
            </a:xfrm>
            <a:custGeom>
              <a:avLst/>
              <a:gdLst>
                <a:gd name="connsiteX0" fmla="*/ 64688 w 812400"/>
                <a:gd name="connsiteY0" fmla="*/ 0 h 718240"/>
                <a:gd name="connsiteX1" fmla="*/ 74213 w 812400"/>
                <a:gd name="connsiteY1" fmla="*/ 623887 h 718240"/>
                <a:gd name="connsiteX2" fmla="*/ 812400 w 812400"/>
                <a:gd name="connsiteY2" fmla="*/ 704850 h 718240"/>
                <a:gd name="connsiteX0" fmla="*/ 34373 w 858285"/>
                <a:gd name="connsiteY0" fmla="*/ 0 h 748068"/>
                <a:gd name="connsiteX1" fmla="*/ 120098 w 858285"/>
                <a:gd name="connsiteY1" fmla="*/ 652462 h 748068"/>
                <a:gd name="connsiteX2" fmla="*/ 858285 w 858285"/>
                <a:gd name="connsiteY2" fmla="*/ 733425 h 748068"/>
                <a:gd name="connsiteX0" fmla="*/ 43491 w 838828"/>
                <a:gd name="connsiteY0" fmla="*/ 0 h 703354"/>
                <a:gd name="connsiteX1" fmla="*/ 100641 w 838828"/>
                <a:gd name="connsiteY1" fmla="*/ 609600 h 703354"/>
                <a:gd name="connsiteX2" fmla="*/ 838828 w 838828"/>
                <a:gd name="connsiteY2" fmla="*/ 690563 h 703354"/>
                <a:gd name="connsiteX0" fmla="*/ 21498 w 816835"/>
                <a:gd name="connsiteY0" fmla="*/ 0 h 703354"/>
                <a:gd name="connsiteX1" fmla="*/ 78648 w 816835"/>
                <a:gd name="connsiteY1" fmla="*/ 609600 h 703354"/>
                <a:gd name="connsiteX2" fmla="*/ 816835 w 816835"/>
                <a:gd name="connsiteY2" fmla="*/ 690563 h 703354"/>
                <a:gd name="connsiteX0" fmla="*/ 5015 w 800352"/>
                <a:gd name="connsiteY0" fmla="*/ 0 h 716758"/>
                <a:gd name="connsiteX1" fmla="*/ 100265 w 800352"/>
                <a:gd name="connsiteY1" fmla="*/ 642937 h 716758"/>
                <a:gd name="connsiteX2" fmla="*/ 800352 w 800352"/>
                <a:gd name="connsiteY2" fmla="*/ 690563 h 716758"/>
                <a:gd name="connsiteX0" fmla="*/ 6034 w 825184"/>
                <a:gd name="connsiteY0" fmla="*/ 0 h 752801"/>
                <a:gd name="connsiteX1" fmla="*/ 101284 w 825184"/>
                <a:gd name="connsiteY1" fmla="*/ 642937 h 752801"/>
                <a:gd name="connsiteX2" fmla="*/ 825184 w 825184"/>
                <a:gd name="connsiteY2" fmla="*/ 742950 h 752801"/>
                <a:gd name="connsiteX0" fmla="*/ 6034 w 825184"/>
                <a:gd name="connsiteY0" fmla="*/ 0 h 742950"/>
                <a:gd name="connsiteX1" fmla="*/ 101284 w 825184"/>
                <a:gd name="connsiteY1" fmla="*/ 642937 h 742950"/>
                <a:gd name="connsiteX2" fmla="*/ 825184 w 825184"/>
                <a:gd name="connsiteY2" fmla="*/ 742950 h 742950"/>
                <a:gd name="connsiteX0" fmla="*/ 4332 w 830208"/>
                <a:gd name="connsiteY0" fmla="*/ 0 h 726136"/>
                <a:gd name="connsiteX1" fmla="*/ 106308 w 830208"/>
                <a:gd name="connsiteY1" fmla="*/ 626123 h 726136"/>
                <a:gd name="connsiteX2" fmla="*/ 830208 w 830208"/>
                <a:gd name="connsiteY2" fmla="*/ 726136 h 726136"/>
                <a:gd name="connsiteX0" fmla="*/ 0 w 825876"/>
                <a:gd name="connsiteY0" fmla="*/ 0 h 726136"/>
                <a:gd name="connsiteX1" fmla="*/ 101976 w 825876"/>
                <a:gd name="connsiteY1" fmla="*/ 626123 h 726136"/>
                <a:gd name="connsiteX2" fmla="*/ 825876 w 825876"/>
                <a:gd name="connsiteY2" fmla="*/ 726136 h 726136"/>
                <a:gd name="connsiteX0" fmla="*/ 3585 w 829461"/>
                <a:gd name="connsiteY0" fmla="*/ 0 h 726136"/>
                <a:gd name="connsiteX1" fmla="*/ 105561 w 829461"/>
                <a:gd name="connsiteY1" fmla="*/ 626123 h 726136"/>
                <a:gd name="connsiteX2" fmla="*/ 829461 w 829461"/>
                <a:gd name="connsiteY2" fmla="*/ 726136 h 726136"/>
              </a:gdLst>
              <a:ahLst/>
              <a:cxnLst>
                <a:cxn ang="0">
                  <a:pos x="connsiteX0" y="connsiteY0"/>
                </a:cxn>
                <a:cxn ang="0">
                  <a:pos x="connsiteX1" y="connsiteY1"/>
                </a:cxn>
                <a:cxn ang="0">
                  <a:pos x="connsiteX2" y="connsiteY2"/>
                </a:cxn>
              </a:cxnLst>
              <a:rect l="l" t="t" r="r" b="b"/>
              <a:pathLst>
                <a:path w="829461" h="726136">
                  <a:moveTo>
                    <a:pt x="3585" y="0"/>
                  </a:moveTo>
                  <a:cubicBezTo>
                    <a:pt x="4870" y="430588"/>
                    <a:pt x="-32085" y="505100"/>
                    <a:pt x="105561" y="626123"/>
                  </a:cubicBezTo>
                  <a:cubicBezTo>
                    <a:pt x="243207" y="747146"/>
                    <a:pt x="508389" y="720580"/>
                    <a:pt x="829461" y="726136"/>
                  </a:cubicBez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2085" b="0" i="0" u="none" strike="noStrike" kern="1200" cap="none" spc="0" normalizeH="0" baseline="0" noProof="0">
                <a:ln>
                  <a:noFill/>
                </a:ln>
                <a:solidFill>
                  <a:prstClr val="white"/>
                </a:solidFill>
                <a:effectLst/>
                <a:uLnTx/>
                <a:uFillTx/>
                <a:latin typeface="Meiryo UI"/>
                <a:ea typeface="Meiryo UI"/>
                <a:cs typeface="メイリオ" pitchFamily="50" charset="-128"/>
              </a:endParaRPr>
            </a:p>
          </p:txBody>
        </p:sp>
        <p:sp>
          <p:nvSpPr>
            <p:cNvPr id="14" name="フリーフォーム 13"/>
            <p:cNvSpPr/>
            <p:nvPr/>
          </p:nvSpPr>
          <p:spPr bwMode="auto">
            <a:xfrm flipH="1">
              <a:off x="4449763" y="4831309"/>
              <a:ext cx="4028822" cy="1534900"/>
            </a:xfrm>
            <a:custGeom>
              <a:avLst/>
              <a:gdLst>
                <a:gd name="connsiteX0" fmla="*/ 64688 w 812400"/>
                <a:gd name="connsiteY0" fmla="*/ 0 h 718240"/>
                <a:gd name="connsiteX1" fmla="*/ 74213 w 812400"/>
                <a:gd name="connsiteY1" fmla="*/ 623887 h 718240"/>
                <a:gd name="connsiteX2" fmla="*/ 812400 w 812400"/>
                <a:gd name="connsiteY2" fmla="*/ 704850 h 718240"/>
                <a:gd name="connsiteX0" fmla="*/ 34373 w 858285"/>
                <a:gd name="connsiteY0" fmla="*/ 0 h 748068"/>
                <a:gd name="connsiteX1" fmla="*/ 120098 w 858285"/>
                <a:gd name="connsiteY1" fmla="*/ 652462 h 748068"/>
                <a:gd name="connsiteX2" fmla="*/ 858285 w 858285"/>
                <a:gd name="connsiteY2" fmla="*/ 733425 h 748068"/>
                <a:gd name="connsiteX0" fmla="*/ 43491 w 838828"/>
                <a:gd name="connsiteY0" fmla="*/ 0 h 703354"/>
                <a:gd name="connsiteX1" fmla="*/ 100641 w 838828"/>
                <a:gd name="connsiteY1" fmla="*/ 609600 h 703354"/>
                <a:gd name="connsiteX2" fmla="*/ 838828 w 838828"/>
                <a:gd name="connsiteY2" fmla="*/ 690563 h 703354"/>
                <a:gd name="connsiteX0" fmla="*/ 21498 w 816835"/>
                <a:gd name="connsiteY0" fmla="*/ 0 h 703354"/>
                <a:gd name="connsiteX1" fmla="*/ 78648 w 816835"/>
                <a:gd name="connsiteY1" fmla="*/ 609600 h 703354"/>
                <a:gd name="connsiteX2" fmla="*/ 816835 w 816835"/>
                <a:gd name="connsiteY2" fmla="*/ 690563 h 703354"/>
                <a:gd name="connsiteX0" fmla="*/ 5015 w 800352"/>
                <a:gd name="connsiteY0" fmla="*/ 0 h 716758"/>
                <a:gd name="connsiteX1" fmla="*/ 100265 w 800352"/>
                <a:gd name="connsiteY1" fmla="*/ 642937 h 716758"/>
                <a:gd name="connsiteX2" fmla="*/ 800352 w 800352"/>
                <a:gd name="connsiteY2" fmla="*/ 690563 h 716758"/>
                <a:gd name="connsiteX0" fmla="*/ 6034 w 825184"/>
                <a:gd name="connsiteY0" fmla="*/ 0 h 752801"/>
                <a:gd name="connsiteX1" fmla="*/ 101284 w 825184"/>
                <a:gd name="connsiteY1" fmla="*/ 642937 h 752801"/>
                <a:gd name="connsiteX2" fmla="*/ 825184 w 825184"/>
                <a:gd name="connsiteY2" fmla="*/ 742950 h 752801"/>
                <a:gd name="connsiteX0" fmla="*/ 6034 w 825184"/>
                <a:gd name="connsiteY0" fmla="*/ 0 h 742950"/>
                <a:gd name="connsiteX1" fmla="*/ 101284 w 825184"/>
                <a:gd name="connsiteY1" fmla="*/ 642937 h 742950"/>
                <a:gd name="connsiteX2" fmla="*/ 825184 w 825184"/>
                <a:gd name="connsiteY2" fmla="*/ 742950 h 742950"/>
                <a:gd name="connsiteX0" fmla="*/ 4332 w 830208"/>
                <a:gd name="connsiteY0" fmla="*/ 0 h 726136"/>
                <a:gd name="connsiteX1" fmla="*/ 106308 w 830208"/>
                <a:gd name="connsiteY1" fmla="*/ 626123 h 726136"/>
                <a:gd name="connsiteX2" fmla="*/ 830208 w 830208"/>
                <a:gd name="connsiteY2" fmla="*/ 726136 h 726136"/>
                <a:gd name="connsiteX0" fmla="*/ 0 w 825876"/>
                <a:gd name="connsiteY0" fmla="*/ 0 h 726136"/>
                <a:gd name="connsiteX1" fmla="*/ 101976 w 825876"/>
                <a:gd name="connsiteY1" fmla="*/ 626123 h 726136"/>
                <a:gd name="connsiteX2" fmla="*/ 825876 w 825876"/>
                <a:gd name="connsiteY2" fmla="*/ 726136 h 726136"/>
                <a:gd name="connsiteX0" fmla="*/ 3585 w 829461"/>
                <a:gd name="connsiteY0" fmla="*/ 0 h 726136"/>
                <a:gd name="connsiteX1" fmla="*/ 105561 w 829461"/>
                <a:gd name="connsiteY1" fmla="*/ 626123 h 726136"/>
                <a:gd name="connsiteX2" fmla="*/ 829461 w 829461"/>
                <a:gd name="connsiteY2" fmla="*/ 726136 h 726136"/>
              </a:gdLst>
              <a:ahLst/>
              <a:cxnLst>
                <a:cxn ang="0">
                  <a:pos x="connsiteX0" y="connsiteY0"/>
                </a:cxn>
                <a:cxn ang="0">
                  <a:pos x="connsiteX1" y="connsiteY1"/>
                </a:cxn>
                <a:cxn ang="0">
                  <a:pos x="connsiteX2" y="connsiteY2"/>
                </a:cxn>
              </a:cxnLst>
              <a:rect l="l" t="t" r="r" b="b"/>
              <a:pathLst>
                <a:path w="829461" h="726136">
                  <a:moveTo>
                    <a:pt x="3585" y="0"/>
                  </a:moveTo>
                  <a:cubicBezTo>
                    <a:pt x="4870" y="430588"/>
                    <a:pt x="-32085" y="505100"/>
                    <a:pt x="105561" y="626123"/>
                  </a:cubicBezTo>
                  <a:cubicBezTo>
                    <a:pt x="243207" y="747146"/>
                    <a:pt x="508389" y="720580"/>
                    <a:pt x="829461" y="726136"/>
                  </a:cubicBez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2085" b="0" i="0" u="none" strike="noStrike" kern="1200" cap="none" spc="0" normalizeH="0" baseline="0" noProof="0">
                <a:ln>
                  <a:noFill/>
                </a:ln>
                <a:solidFill>
                  <a:prstClr val="white"/>
                </a:solidFill>
                <a:effectLst/>
                <a:uLnTx/>
                <a:uFillTx/>
                <a:latin typeface="Meiryo UI"/>
                <a:ea typeface="Meiryo UI"/>
                <a:cs typeface="メイリオ" pitchFamily="50" charset="-128"/>
              </a:endParaRPr>
            </a:p>
          </p:txBody>
        </p:sp>
        <p:sp>
          <p:nvSpPr>
            <p:cNvPr id="15" name="フリーフォーム 14"/>
            <p:cNvSpPr/>
            <p:nvPr/>
          </p:nvSpPr>
          <p:spPr bwMode="auto">
            <a:xfrm flipH="1">
              <a:off x="3894709" y="3908389"/>
              <a:ext cx="4027263" cy="2457820"/>
            </a:xfrm>
            <a:custGeom>
              <a:avLst/>
              <a:gdLst>
                <a:gd name="connsiteX0" fmla="*/ 64688 w 812400"/>
                <a:gd name="connsiteY0" fmla="*/ 0 h 718240"/>
                <a:gd name="connsiteX1" fmla="*/ 74213 w 812400"/>
                <a:gd name="connsiteY1" fmla="*/ 623887 h 718240"/>
                <a:gd name="connsiteX2" fmla="*/ 812400 w 812400"/>
                <a:gd name="connsiteY2" fmla="*/ 704850 h 718240"/>
                <a:gd name="connsiteX0" fmla="*/ 34373 w 858285"/>
                <a:gd name="connsiteY0" fmla="*/ 0 h 748068"/>
                <a:gd name="connsiteX1" fmla="*/ 120098 w 858285"/>
                <a:gd name="connsiteY1" fmla="*/ 652462 h 748068"/>
                <a:gd name="connsiteX2" fmla="*/ 858285 w 858285"/>
                <a:gd name="connsiteY2" fmla="*/ 733425 h 748068"/>
                <a:gd name="connsiteX0" fmla="*/ 43491 w 838828"/>
                <a:gd name="connsiteY0" fmla="*/ 0 h 703354"/>
                <a:gd name="connsiteX1" fmla="*/ 100641 w 838828"/>
                <a:gd name="connsiteY1" fmla="*/ 609600 h 703354"/>
                <a:gd name="connsiteX2" fmla="*/ 838828 w 838828"/>
                <a:gd name="connsiteY2" fmla="*/ 690563 h 703354"/>
                <a:gd name="connsiteX0" fmla="*/ 21498 w 816835"/>
                <a:gd name="connsiteY0" fmla="*/ 0 h 703354"/>
                <a:gd name="connsiteX1" fmla="*/ 78648 w 816835"/>
                <a:gd name="connsiteY1" fmla="*/ 609600 h 703354"/>
                <a:gd name="connsiteX2" fmla="*/ 816835 w 816835"/>
                <a:gd name="connsiteY2" fmla="*/ 690563 h 703354"/>
                <a:gd name="connsiteX0" fmla="*/ 5015 w 800352"/>
                <a:gd name="connsiteY0" fmla="*/ 0 h 716758"/>
                <a:gd name="connsiteX1" fmla="*/ 100265 w 800352"/>
                <a:gd name="connsiteY1" fmla="*/ 642937 h 716758"/>
                <a:gd name="connsiteX2" fmla="*/ 800352 w 800352"/>
                <a:gd name="connsiteY2" fmla="*/ 690563 h 716758"/>
                <a:gd name="connsiteX0" fmla="*/ 6034 w 825184"/>
                <a:gd name="connsiteY0" fmla="*/ 0 h 752801"/>
                <a:gd name="connsiteX1" fmla="*/ 101284 w 825184"/>
                <a:gd name="connsiteY1" fmla="*/ 642937 h 752801"/>
                <a:gd name="connsiteX2" fmla="*/ 825184 w 825184"/>
                <a:gd name="connsiteY2" fmla="*/ 742950 h 752801"/>
                <a:gd name="connsiteX0" fmla="*/ 6034 w 825184"/>
                <a:gd name="connsiteY0" fmla="*/ 0 h 742950"/>
                <a:gd name="connsiteX1" fmla="*/ 101284 w 825184"/>
                <a:gd name="connsiteY1" fmla="*/ 642937 h 742950"/>
                <a:gd name="connsiteX2" fmla="*/ 825184 w 825184"/>
                <a:gd name="connsiteY2" fmla="*/ 742950 h 742950"/>
                <a:gd name="connsiteX0" fmla="*/ 4332 w 830208"/>
                <a:gd name="connsiteY0" fmla="*/ 0 h 726136"/>
                <a:gd name="connsiteX1" fmla="*/ 106308 w 830208"/>
                <a:gd name="connsiteY1" fmla="*/ 626123 h 726136"/>
                <a:gd name="connsiteX2" fmla="*/ 830208 w 830208"/>
                <a:gd name="connsiteY2" fmla="*/ 726136 h 726136"/>
                <a:gd name="connsiteX0" fmla="*/ 0 w 825876"/>
                <a:gd name="connsiteY0" fmla="*/ 0 h 726136"/>
                <a:gd name="connsiteX1" fmla="*/ 101976 w 825876"/>
                <a:gd name="connsiteY1" fmla="*/ 626123 h 726136"/>
                <a:gd name="connsiteX2" fmla="*/ 825876 w 825876"/>
                <a:gd name="connsiteY2" fmla="*/ 726136 h 726136"/>
                <a:gd name="connsiteX0" fmla="*/ 3585 w 829461"/>
                <a:gd name="connsiteY0" fmla="*/ 0 h 726136"/>
                <a:gd name="connsiteX1" fmla="*/ 105561 w 829461"/>
                <a:gd name="connsiteY1" fmla="*/ 626123 h 726136"/>
                <a:gd name="connsiteX2" fmla="*/ 829461 w 829461"/>
                <a:gd name="connsiteY2" fmla="*/ 726136 h 726136"/>
              </a:gdLst>
              <a:ahLst/>
              <a:cxnLst>
                <a:cxn ang="0">
                  <a:pos x="connsiteX0" y="connsiteY0"/>
                </a:cxn>
                <a:cxn ang="0">
                  <a:pos x="connsiteX1" y="connsiteY1"/>
                </a:cxn>
                <a:cxn ang="0">
                  <a:pos x="connsiteX2" y="connsiteY2"/>
                </a:cxn>
              </a:cxnLst>
              <a:rect l="l" t="t" r="r" b="b"/>
              <a:pathLst>
                <a:path w="829461" h="726136">
                  <a:moveTo>
                    <a:pt x="3585" y="0"/>
                  </a:moveTo>
                  <a:cubicBezTo>
                    <a:pt x="4870" y="430588"/>
                    <a:pt x="-32085" y="505100"/>
                    <a:pt x="105561" y="626123"/>
                  </a:cubicBezTo>
                  <a:cubicBezTo>
                    <a:pt x="243207" y="747146"/>
                    <a:pt x="508389" y="720580"/>
                    <a:pt x="829461" y="726136"/>
                  </a:cubicBez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2085" b="0" i="0" u="none" strike="noStrike" kern="1200" cap="none" spc="0" normalizeH="0" baseline="0" noProof="0">
                <a:ln>
                  <a:noFill/>
                </a:ln>
                <a:solidFill>
                  <a:prstClr val="white"/>
                </a:solidFill>
                <a:effectLst/>
                <a:uLnTx/>
                <a:uFillTx/>
                <a:latin typeface="Meiryo UI"/>
                <a:ea typeface="Meiryo UI"/>
                <a:cs typeface="メイリオ" pitchFamily="50" charset="-128"/>
              </a:endParaRPr>
            </a:p>
          </p:txBody>
        </p:sp>
        <p:sp>
          <p:nvSpPr>
            <p:cNvPr id="16" name="フリーフォーム 15"/>
            <p:cNvSpPr/>
            <p:nvPr/>
          </p:nvSpPr>
          <p:spPr bwMode="auto">
            <a:xfrm>
              <a:off x="749920" y="3547935"/>
              <a:ext cx="3029412" cy="2818273"/>
            </a:xfrm>
            <a:custGeom>
              <a:avLst/>
              <a:gdLst>
                <a:gd name="connsiteX0" fmla="*/ 64688 w 812400"/>
                <a:gd name="connsiteY0" fmla="*/ 0 h 718240"/>
                <a:gd name="connsiteX1" fmla="*/ 74213 w 812400"/>
                <a:gd name="connsiteY1" fmla="*/ 623887 h 718240"/>
                <a:gd name="connsiteX2" fmla="*/ 812400 w 812400"/>
                <a:gd name="connsiteY2" fmla="*/ 704850 h 718240"/>
                <a:gd name="connsiteX0" fmla="*/ 34373 w 858285"/>
                <a:gd name="connsiteY0" fmla="*/ 0 h 748068"/>
                <a:gd name="connsiteX1" fmla="*/ 120098 w 858285"/>
                <a:gd name="connsiteY1" fmla="*/ 652462 h 748068"/>
                <a:gd name="connsiteX2" fmla="*/ 858285 w 858285"/>
                <a:gd name="connsiteY2" fmla="*/ 733425 h 748068"/>
                <a:gd name="connsiteX0" fmla="*/ 43491 w 838828"/>
                <a:gd name="connsiteY0" fmla="*/ 0 h 703354"/>
                <a:gd name="connsiteX1" fmla="*/ 100641 w 838828"/>
                <a:gd name="connsiteY1" fmla="*/ 609600 h 703354"/>
                <a:gd name="connsiteX2" fmla="*/ 838828 w 838828"/>
                <a:gd name="connsiteY2" fmla="*/ 690563 h 703354"/>
                <a:gd name="connsiteX0" fmla="*/ 21498 w 816835"/>
                <a:gd name="connsiteY0" fmla="*/ 0 h 703354"/>
                <a:gd name="connsiteX1" fmla="*/ 78648 w 816835"/>
                <a:gd name="connsiteY1" fmla="*/ 609600 h 703354"/>
                <a:gd name="connsiteX2" fmla="*/ 816835 w 816835"/>
                <a:gd name="connsiteY2" fmla="*/ 690563 h 703354"/>
                <a:gd name="connsiteX0" fmla="*/ 5015 w 800352"/>
                <a:gd name="connsiteY0" fmla="*/ 0 h 716758"/>
                <a:gd name="connsiteX1" fmla="*/ 100265 w 800352"/>
                <a:gd name="connsiteY1" fmla="*/ 642937 h 716758"/>
                <a:gd name="connsiteX2" fmla="*/ 800352 w 800352"/>
                <a:gd name="connsiteY2" fmla="*/ 690563 h 716758"/>
                <a:gd name="connsiteX0" fmla="*/ 6034 w 825184"/>
                <a:gd name="connsiteY0" fmla="*/ 0 h 752801"/>
                <a:gd name="connsiteX1" fmla="*/ 101284 w 825184"/>
                <a:gd name="connsiteY1" fmla="*/ 642937 h 752801"/>
                <a:gd name="connsiteX2" fmla="*/ 825184 w 825184"/>
                <a:gd name="connsiteY2" fmla="*/ 742950 h 752801"/>
                <a:gd name="connsiteX0" fmla="*/ 6034 w 825184"/>
                <a:gd name="connsiteY0" fmla="*/ 0 h 742950"/>
                <a:gd name="connsiteX1" fmla="*/ 101284 w 825184"/>
                <a:gd name="connsiteY1" fmla="*/ 642937 h 742950"/>
                <a:gd name="connsiteX2" fmla="*/ 825184 w 825184"/>
                <a:gd name="connsiteY2" fmla="*/ 742950 h 742950"/>
                <a:gd name="connsiteX0" fmla="*/ 4332 w 830208"/>
                <a:gd name="connsiteY0" fmla="*/ 0 h 726136"/>
                <a:gd name="connsiteX1" fmla="*/ 106308 w 830208"/>
                <a:gd name="connsiteY1" fmla="*/ 626123 h 726136"/>
                <a:gd name="connsiteX2" fmla="*/ 830208 w 830208"/>
                <a:gd name="connsiteY2" fmla="*/ 726136 h 726136"/>
                <a:gd name="connsiteX0" fmla="*/ 0 w 825876"/>
                <a:gd name="connsiteY0" fmla="*/ 0 h 726136"/>
                <a:gd name="connsiteX1" fmla="*/ 101976 w 825876"/>
                <a:gd name="connsiteY1" fmla="*/ 626123 h 726136"/>
                <a:gd name="connsiteX2" fmla="*/ 825876 w 825876"/>
                <a:gd name="connsiteY2" fmla="*/ 726136 h 726136"/>
                <a:gd name="connsiteX0" fmla="*/ 3585 w 829461"/>
                <a:gd name="connsiteY0" fmla="*/ 0 h 726136"/>
                <a:gd name="connsiteX1" fmla="*/ 105561 w 829461"/>
                <a:gd name="connsiteY1" fmla="*/ 626123 h 726136"/>
                <a:gd name="connsiteX2" fmla="*/ 829461 w 829461"/>
                <a:gd name="connsiteY2" fmla="*/ 726136 h 726136"/>
              </a:gdLst>
              <a:ahLst/>
              <a:cxnLst>
                <a:cxn ang="0">
                  <a:pos x="connsiteX0" y="connsiteY0"/>
                </a:cxn>
                <a:cxn ang="0">
                  <a:pos x="connsiteX1" y="connsiteY1"/>
                </a:cxn>
                <a:cxn ang="0">
                  <a:pos x="connsiteX2" y="connsiteY2"/>
                </a:cxn>
              </a:cxnLst>
              <a:rect l="l" t="t" r="r" b="b"/>
              <a:pathLst>
                <a:path w="829461" h="726136">
                  <a:moveTo>
                    <a:pt x="3585" y="0"/>
                  </a:moveTo>
                  <a:cubicBezTo>
                    <a:pt x="4870" y="430588"/>
                    <a:pt x="-32085" y="505100"/>
                    <a:pt x="105561" y="626123"/>
                  </a:cubicBezTo>
                  <a:cubicBezTo>
                    <a:pt x="243207" y="747146"/>
                    <a:pt x="508389" y="720580"/>
                    <a:pt x="829461" y="726136"/>
                  </a:cubicBez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2085" b="0" i="0" u="none" strike="noStrike" kern="1200" cap="none" spc="0" normalizeH="0" baseline="0" noProof="0">
                <a:ln>
                  <a:noFill/>
                </a:ln>
                <a:solidFill>
                  <a:prstClr val="white"/>
                </a:solidFill>
                <a:effectLst/>
                <a:uLnTx/>
                <a:uFillTx/>
                <a:latin typeface="Meiryo UI"/>
                <a:ea typeface="Meiryo UI"/>
                <a:cs typeface="メイリオ" pitchFamily="50" charset="-128"/>
              </a:endParaRPr>
            </a:p>
          </p:txBody>
        </p:sp>
        <p:sp>
          <p:nvSpPr>
            <p:cNvPr id="17" name="フリーフォーム 16"/>
            <p:cNvSpPr/>
            <p:nvPr/>
          </p:nvSpPr>
          <p:spPr bwMode="auto">
            <a:xfrm>
              <a:off x="1300297" y="4722381"/>
              <a:ext cx="3032531" cy="1643827"/>
            </a:xfrm>
            <a:custGeom>
              <a:avLst/>
              <a:gdLst>
                <a:gd name="connsiteX0" fmla="*/ 64688 w 812400"/>
                <a:gd name="connsiteY0" fmla="*/ 0 h 718240"/>
                <a:gd name="connsiteX1" fmla="*/ 74213 w 812400"/>
                <a:gd name="connsiteY1" fmla="*/ 623887 h 718240"/>
                <a:gd name="connsiteX2" fmla="*/ 812400 w 812400"/>
                <a:gd name="connsiteY2" fmla="*/ 704850 h 718240"/>
                <a:gd name="connsiteX0" fmla="*/ 34373 w 858285"/>
                <a:gd name="connsiteY0" fmla="*/ 0 h 748068"/>
                <a:gd name="connsiteX1" fmla="*/ 120098 w 858285"/>
                <a:gd name="connsiteY1" fmla="*/ 652462 h 748068"/>
                <a:gd name="connsiteX2" fmla="*/ 858285 w 858285"/>
                <a:gd name="connsiteY2" fmla="*/ 733425 h 748068"/>
                <a:gd name="connsiteX0" fmla="*/ 43491 w 838828"/>
                <a:gd name="connsiteY0" fmla="*/ 0 h 703354"/>
                <a:gd name="connsiteX1" fmla="*/ 100641 w 838828"/>
                <a:gd name="connsiteY1" fmla="*/ 609600 h 703354"/>
                <a:gd name="connsiteX2" fmla="*/ 838828 w 838828"/>
                <a:gd name="connsiteY2" fmla="*/ 690563 h 703354"/>
                <a:gd name="connsiteX0" fmla="*/ 21498 w 816835"/>
                <a:gd name="connsiteY0" fmla="*/ 0 h 703354"/>
                <a:gd name="connsiteX1" fmla="*/ 78648 w 816835"/>
                <a:gd name="connsiteY1" fmla="*/ 609600 h 703354"/>
                <a:gd name="connsiteX2" fmla="*/ 816835 w 816835"/>
                <a:gd name="connsiteY2" fmla="*/ 690563 h 703354"/>
                <a:gd name="connsiteX0" fmla="*/ 5015 w 800352"/>
                <a:gd name="connsiteY0" fmla="*/ 0 h 716758"/>
                <a:gd name="connsiteX1" fmla="*/ 100265 w 800352"/>
                <a:gd name="connsiteY1" fmla="*/ 642937 h 716758"/>
                <a:gd name="connsiteX2" fmla="*/ 800352 w 800352"/>
                <a:gd name="connsiteY2" fmla="*/ 690563 h 716758"/>
                <a:gd name="connsiteX0" fmla="*/ 6034 w 825184"/>
                <a:gd name="connsiteY0" fmla="*/ 0 h 752801"/>
                <a:gd name="connsiteX1" fmla="*/ 101284 w 825184"/>
                <a:gd name="connsiteY1" fmla="*/ 642937 h 752801"/>
                <a:gd name="connsiteX2" fmla="*/ 825184 w 825184"/>
                <a:gd name="connsiteY2" fmla="*/ 742950 h 752801"/>
                <a:gd name="connsiteX0" fmla="*/ 6034 w 825184"/>
                <a:gd name="connsiteY0" fmla="*/ 0 h 742950"/>
                <a:gd name="connsiteX1" fmla="*/ 101284 w 825184"/>
                <a:gd name="connsiteY1" fmla="*/ 642937 h 742950"/>
                <a:gd name="connsiteX2" fmla="*/ 825184 w 825184"/>
                <a:gd name="connsiteY2" fmla="*/ 742950 h 742950"/>
                <a:gd name="connsiteX0" fmla="*/ 4332 w 830208"/>
                <a:gd name="connsiteY0" fmla="*/ 0 h 726136"/>
                <a:gd name="connsiteX1" fmla="*/ 106308 w 830208"/>
                <a:gd name="connsiteY1" fmla="*/ 626123 h 726136"/>
                <a:gd name="connsiteX2" fmla="*/ 830208 w 830208"/>
                <a:gd name="connsiteY2" fmla="*/ 726136 h 726136"/>
                <a:gd name="connsiteX0" fmla="*/ 0 w 825876"/>
                <a:gd name="connsiteY0" fmla="*/ 0 h 726136"/>
                <a:gd name="connsiteX1" fmla="*/ 101976 w 825876"/>
                <a:gd name="connsiteY1" fmla="*/ 626123 h 726136"/>
                <a:gd name="connsiteX2" fmla="*/ 825876 w 825876"/>
                <a:gd name="connsiteY2" fmla="*/ 726136 h 726136"/>
                <a:gd name="connsiteX0" fmla="*/ 3585 w 829461"/>
                <a:gd name="connsiteY0" fmla="*/ 0 h 726136"/>
                <a:gd name="connsiteX1" fmla="*/ 105561 w 829461"/>
                <a:gd name="connsiteY1" fmla="*/ 626123 h 726136"/>
                <a:gd name="connsiteX2" fmla="*/ 829461 w 829461"/>
                <a:gd name="connsiteY2" fmla="*/ 726136 h 726136"/>
              </a:gdLst>
              <a:ahLst/>
              <a:cxnLst>
                <a:cxn ang="0">
                  <a:pos x="connsiteX0" y="connsiteY0"/>
                </a:cxn>
                <a:cxn ang="0">
                  <a:pos x="connsiteX1" y="connsiteY1"/>
                </a:cxn>
                <a:cxn ang="0">
                  <a:pos x="connsiteX2" y="connsiteY2"/>
                </a:cxn>
              </a:cxnLst>
              <a:rect l="l" t="t" r="r" b="b"/>
              <a:pathLst>
                <a:path w="829461" h="726136">
                  <a:moveTo>
                    <a:pt x="3585" y="0"/>
                  </a:moveTo>
                  <a:cubicBezTo>
                    <a:pt x="4870" y="430588"/>
                    <a:pt x="-32085" y="505100"/>
                    <a:pt x="105561" y="626123"/>
                  </a:cubicBezTo>
                  <a:cubicBezTo>
                    <a:pt x="243207" y="747146"/>
                    <a:pt x="508389" y="720580"/>
                    <a:pt x="829461" y="726136"/>
                  </a:cubicBez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2085" b="0" i="0" u="none" strike="noStrike" kern="1200" cap="none" spc="0" normalizeH="0" baseline="0" noProof="0">
                <a:ln>
                  <a:noFill/>
                </a:ln>
                <a:solidFill>
                  <a:prstClr val="white"/>
                </a:solidFill>
                <a:effectLst/>
                <a:uLnTx/>
                <a:uFillTx/>
                <a:latin typeface="Meiryo UI"/>
                <a:ea typeface="Meiryo UI"/>
                <a:cs typeface="メイリオ" pitchFamily="50" charset="-128"/>
              </a:endParaRPr>
            </a:p>
          </p:txBody>
        </p:sp>
        <p:sp>
          <p:nvSpPr>
            <p:cNvPr id="18" name="フリーフォーム 17"/>
            <p:cNvSpPr/>
            <p:nvPr/>
          </p:nvSpPr>
          <p:spPr bwMode="auto">
            <a:xfrm>
              <a:off x="1902126" y="3949980"/>
              <a:ext cx="2252960" cy="2416228"/>
            </a:xfrm>
            <a:custGeom>
              <a:avLst/>
              <a:gdLst>
                <a:gd name="connsiteX0" fmla="*/ 64688 w 812400"/>
                <a:gd name="connsiteY0" fmla="*/ 0 h 718240"/>
                <a:gd name="connsiteX1" fmla="*/ 74213 w 812400"/>
                <a:gd name="connsiteY1" fmla="*/ 623887 h 718240"/>
                <a:gd name="connsiteX2" fmla="*/ 812400 w 812400"/>
                <a:gd name="connsiteY2" fmla="*/ 704850 h 718240"/>
                <a:gd name="connsiteX0" fmla="*/ 34373 w 858285"/>
                <a:gd name="connsiteY0" fmla="*/ 0 h 748068"/>
                <a:gd name="connsiteX1" fmla="*/ 120098 w 858285"/>
                <a:gd name="connsiteY1" fmla="*/ 652462 h 748068"/>
                <a:gd name="connsiteX2" fmla="*/ 858285 w 858285"/>
                <a:gd name="connsiteY2" fmla="*/ 733425 h 748068"/>
                <a:gd name="connsiteX0" fmla="*/ 43491 w 838828"/>
                <a:gd name="connsiteY0" fmla="*/ 0 h 703354"/>
                <a:gd name="connsiteX1" fmla="*/ 100641 w 838828"/>
                <a:gd name="connsiteY1" fmla="*/ 609600 h 703354"/>
                <a:gd name="connsiteX2" fmla="*/ 838828 w 838828"/>
                <a:gd name="connsiteY2" fmla="*/ 690563 h 703354"/>
                <a:gd name="connsiteX0" fmla="*/ 21498 w 816835"/>
                <a:gd name="connsiteY0" fmla="*/ 0 h 703354"/>
                <a:gd name="connsiteX1" fmla="*/ 78648 w 816835"/>
                <a:gd name="connsiteY1" fmla="*/ 609600 h 703354"/>
                <a:gd name="connsiteX2" fmla="*/ 816835 w 816835"/>
                <a:gd name="connsiteY2" fmla="*/ 690563 h 703354"/>
                <a:gd name="connsiteX0" fmla="*/ 5015 w 800352"/>
                <a:gd name="connsiteY0" fmla="*/ 0 h 716758"/>
                <a:gd name="connsiteX1" fmla="*/ 100265 w 800352"/>
                <a:gd name="connsiteY1" fmla="*/ 642937 h 716758"/>
                <a:gd name="connsiteX2" fmla="*/ 800352 w 800352"/>
                <a:gd name="connsiteY2" fmla="*/ 690563 h 716758"/>
                <a:gd name="connsiteX0" fmla="*/ 6034 w 825184"/>
                <a:gd name="connsiteY0" fmla="*/ 0 h 752801"/>
                <a:gd name="connsiteX1" fmla="*/ 101284 w 825184"/>
                <a:gd name="connsiteY1" fmla="*/ 642937 h 752801"/>
                <a:gd name="connsiteX2" fmla="*/ 825184 w 825184"/>
                <a:gd name="connsiteY2" fmla="*/ 742950 h 752801"/>
                <a:gd name="connsiteX0" fmla="*/ 6034 w 825184"/>
                <a:gd name="connsiteY0" fmla="*/ 0 h 742950"/>
                <a:gd name="connsiteX1" fmla="*/ 101284 w 825184"/>
                <a:gd name="connsiteY1" fmla="*/ 642937 h 742950"/>
                <a:gd name="connsiteX2" fmla="*/ 825184 w 825184"/>
                <a:gd name="connsiteY2" fmla="*/ 742950 h 742950"/>
                <a:gd name="connsiteX0" fmla="*/ 4332 w 830208"/>
                <a:gd name="connsiteY0" fmla="*/ 0 h 726136"/>
                <a:gd name="connsiteX1" fmla="*/ 106308 w 830208"/>
                <a:gd name="connsiteY1" fmla="*/ 626123 h 726136"/>
                <a:gd name="connsiteX2" fmla="*/ 830208 w 830208"/>
                <a:gd name="connsiteY2" fmla="*/ 726136 h 726136"/>
                <a:gd name="connsiteX0" fmla="*/ 0 w 825876"/>
                <a:gd name="connsiteY0" fmla="*/ 0 h 726136"/>
                <a:gd name="connsiteX1" fmla="*/ 101976 w 825876"/>
                <a:gd name="connsiteY1" fmla="*/ 626123 h 726136"/>
                <a:gd name="connsiteX2" fmla="*/ 825876 w 825876"/>
                <a:gd name="connsiteY2" fmla="*/ 726136 h 726136"/>
                <a:gd name="connsiteX0" fmla="*/ 3585 w 829461"/>
                <a:gd name="connsiteY0" fmla="*/ 0 h 726136"/>
                <a:gd name="connsiteX1" fmla="*/ 105561 w 829461"/>
                <a:gd name="connsiteY1" fmla="*/ 626123 h 726136"/>
                <a:gd name="connsiteX2" fmla="*/ 829461 w 829461"/>
                <a:gd name="connsiteY2" fmla="*/ 726136 h 726136"/>
              </a:gdLst>
              <a:ahLst/>
              <a:cxnLst>
                <a:cxn ang="0">
                  <a:pos x="connsiteX0" y="connsiteY0"/>
                </a:cxn>
                <a:cxn ang="0">
                  <a:pos x="connsiteX1" y="connsiteY1"/>
                </a:cxn>
                <a:cxn ang="0">
                  <a:pos x="connsiteX2" y="connsiteY2"/>
                </a:cxn>
              </a:cxnLst>
              <a:rect l="l" t="t" r="r" b="b"/>
              <a:pathLst>
                <a:path w="829461" h="726136">
                  <a:moveTo>
                    <a:pt x="3585" y="0"/>
                  </a:moveTo>
                  <a:cubicBezTo>
                    <a:pt x="4870" y="430588"/>
                    <a:pt x="-32085" y="505100"/>
                    <a:pt x="105561" y="626123"/>
                  </a:cubicBezTo>
                  <a:cubicBezTo>
                    <a:pt x="243207" y="747146"/>
                    <a:pt x="508389" y="720580"/>
                    <a:pt x="829461" y="726136"/>
                  </a:cubicBez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2085" b="0" i="0" u="none" strike="noStrike" kern="1200" cap="none" spc="0" normalizeH="0" baseline="0" noProof="0">
                <a:ln>
                  <a:noFill/>
                </a:ln>
                <a:solidFill>
                  <a:prstClr val="white"/>
                </a:solidFill>
                <a:effectLst/>
                <a:uLnTx/>
                <a:uFillTx/>
                <a:latin typeface="Meiryo UI"/>
                <a:ea typeface="Meiryo UI"/>
                <a:cs typeface="メイリオ" pitchFamily="50" charset="-128"/>
              </a:endParaRPr>
            </a:p>
          </p:txBody>
        </p:sp>
        <p:sp>
          <p:nvSpPr>
            <p:cNvPr id="19" name="フリーフォーム 18"/>
            <p:cNvSpPr/>
            <p:nvPr/>
          </p:nvSpPr>
          <p:spPr bwMode="auto">
            <a:xfrm>
              <a:off x="2528901" y="5193743"/>
              <a:ext cx="1626185" cy="1172465"/>
            </a:xfrm>
            <a:custGeom>
              <a:avLst/>
              <a:gdLst>
                <a:gd name="connsiteX0" fmla="*/ 64688 w 812400"/>
                <a:gd name="connsiteY0" fmla="*/ 0 h 718240"/>
                <a:gd name="connsiteX1" fmla="*/ 74213 w 812400"/>
                <a:gd name="connsiteY1" fmla="*/ 623887 h 718240"/>
                <a:gd name="connsiteX2" fmla="*/ 812400 w 812400"/>
                <a:gd name="connsiteY2" fmla="*/ 704850 h 718240"/>
                <a:gd name="connsiteX0" fmla="*/ 34373 w 858285"/>
                <a:gd name="connsiteY0" fmla="*/ 0 h 748068"/>
                <a:gd name="connsiteX1" fmla="*/ 120098 w 858285"/>
                <a:gd name="connsiteY1" fmla="*/ 652462 h 748068"/>
                <a:gd name="connsiteX2" fmla="*/ 858285 w 858285"/>
                <a:gd name="connsiteY2" fmla="*/ 733425 h 748068"/>
                <a:gd name="connsiteX0" fmla="*/ 43491 w 838828"/>
                <a:gd name="connsiteY0" fmla="*/ 0 h 703354"/>
                <a:gd name="connsiteX1" fmla="*/ 100641 w 838828"/>
                <a:gd name="connsiteY1" fmla="*/ 609600 h 703354"/>
                <a:gd name="connsiteX2" fmla="*/ 838828 w 838828"/>
                <a:gd name="connsiteY2" fmla="*/ 690563 h 703354"/>
                <a:gd name="connsiteX0" fmla="*/ 21498 w 816835"/>
                <a:gd name="connsiteY0" fmla="*/ 0 h 703354"/>
                <a:gd name="connsiteX1" fmla="*/ 78648 w 816835"/>
                <a:gd name="connsiteY1" fmla="*/ 609600 h 703354"/>
                <a:gd name="connsiteX2" fmla="*/ 816835 w 816835"/>
                <a:gd name="connsiteY2" fmla="*/ 690563 h 703354"/>
                <a:gd name="connsiteX0" fmla="*/ 5015 w 800352"/>
                <a:gd name="connsiteY0" fmla="*/ 0 h 716758"/>
                <a:gd name="connsiteX1" fmla="*/ 100265 w 800352"/>
                <a:gd name="connsiteY1" fmla="*/ 642937 h 716758"/>
                <a:gd name="connsiteX2" fmla="*/ 800352 w 800352"/>
                <a:gd name="connsiteY2" fmla="*/ 690563 h 716758"/>
                <a:gd name="connsiteX0" fmla="*/ 6034 w 825184"/>
                <a:gd name="connsiteY0" fmla="*/ 0 h 752801"/>
                <a:gd name="connsiteX1" fmla="*/ 101284 w 825184"/>
                <a:gd name="connsiteY1" fmla="*/ 642937 h 752801"/>
                <a:gd name="connsiteX2" fmla="*/ 825184 w 825184"/>
                <a:gd name="connsiteY2" fmla="*/ 742950 h 752801"/>
                <a:gd name="connsiteX0" fmla="*/ 6034 w 825184"/>
                <a:gd name="connsiteY0" fmla="*/ 0 h 742950"/>
                <a:gd name="connsiteX1" fmla="*/ 101284 w 825184"/>
                <a:gd name="connsiteY1" fmla="*/ 642937 h 742950"/>
                <a:gd name="connsiteX2" fmla="*/ 825184 w 825184"/>
                <a:gd name="connsiteY2" fmla="*/ 742950 h 742950"/>
                <a:gd name="connsiteX0" fmla="*/ 4332 w 830208"/>
                <a:gd name="connsiteY0" fmla="*/ 0 h 726136"/>
                <a:gd name="connsiteX1" fmla="*/ 106308 w 830208"/>
                <a:gd name="connsiteY1" fmla="*/ 626123 h 726136"/>
                <a:gd name="connsiteX2" fmla="*/ 830208 w 830208"/>
                <a:gd name="connsiteY2" fmla="*/ 726136 h 726136"/>
                <a:gd name="connsiteX0" fmla="*/ 0 w 825876"/>
                <a:gd name="connsiteY0" fmla="*/ 0 h 726136"/>
                <a:gd name="connsiteX1" fmla="*/ 101976 w 825876"/>
                <a:gd name="connsiteY1" fmla="*/ 626123 h 726136"/>
                <a:gd name="connsiteX2" fmla="*/ 825876 w 825876"/>
                <a:gd name="connsiteY2" fmla="*/ 726136 h 726136"/>
                <a:gd name="connsiteX0" fmla="*/ 3585 w 829461"/>
                <a:gd name="connsiteY0" fmla="*/ 0 h 726136"/>
                <a:gd name="connsiteX1" fmla="*/ 105561 w 829461"/>
                <a:gd name="connsiteY1" fmla="*/ 626123 h 726136"/>
                <a:gd name="connsiteX2" fmla="*/ 829461 w 829461"/>
                <a:gd name="connsiteY2" fmla="*/ 726136 h 726136"/>
              </a:gdLst>
              <a:ahLst/>
              <a:cxnLst>
                <a:cxn ang="0">
                  <a:pos x="connsiteX0" y="connsiteY0"/>
                </a:cxn>
                <a:cxn ang="0">
                  <a:pos x="connsiteX1" y="connsiteY1"/>
                </a:cxn>
                <a:cxn ang="0">
                  <a:pos x="connsiteX2" y="connsiteY2"/>
                </a:cxn>
              </a:cxnLst>
              <a:rect l="l" t="t" r="r" b="b"/>
              <a:pathLst>
                <a:path w="829461" h="726136">
                  <a:moveTo>
                    <a:pt x="3585" y="0"/>
                  </a:moveTo>
                  <a:cubicBezTo>
                    <a:pt x="4870" y="430588"/>
                    <a:pt x="-32085" y="505100"/>
                    <a:pt x="105561" y="626123"/>
                  </a:cubicBezTo>
                  <a:cubicBezTo>
                    <a:pt x="243207" y="747146"/>
                    <a:pt x="508389" y="720580"/>
                    <a:pt x="829461" y="726136"/>
                  </a:cubicBez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2085" b="0" i="0" u="none" strike="noStrike" kern="1200" cap="none" spc="0" normalizeH="0" baseline="0" noProof="0">
                <a:ln>
                  <a:noFill/>
                </a:ln>
                <a:solidFill>
                  <a:prstClr val="white"/>
                </a:solidFill>
                <a:effectLst/>
                <a:uLnTx/>
                <a:uFillTx/>
                <a:latin typeface="Meiryo UI"/>
                <a:ea typeface="Meiryo UI"/>
                <a:cs typeface="メイリオ" pitchFamily="50" charset="-128"/>
              </a:endParaRPr>
            </a:p>
          </p:txBody>
        </p:sp>
        <p:pic>
          <p:nvPicPr>
            <p:cNvPr id="12305" name="Picture 41" descr="bl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513" y="3201988"/>
              <a:ext cx="5969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40" descr="tra_0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300" y="4111625"/>
              <a:ext cx="1035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1513" y="4059238"/>
              <a:ext cx="5937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直線コネクタ 22"/>
            <p:cNvCxnSpPr/>
            <p:nvPr/>
          </p:nvCxnSpPr>
          <p:spPr bwMode="auto">
            <a:xfrm flipV="1">
              <a:off x="425619" y="2009075"/>
              <a:ext cx="8444311" cy="792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bwMode="auto">
            <a:xfrm>
              <a:off x="260350" y="2611152"/>
              <a:ext cx="2808014" cy="3113369"/>
            </a:xfrm>
            <a:prstGeom prst="roundRect">
              <a:avLst>
                <a:gd name="adj" fmla="val 6073"/>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1295" b="0" i="0" u="none" strike="noStrike" kern="1200" cap="none" spc="0" normalizeH="0" baseline="0" noProof="0">
                <a:ln>
                  <a:noFill/>
                </a:ln>
                <a:solidFill>
                  <a:prstClr val="white"/>
                </a:solidFill>
                <a:effectLst/>
                <a:uLnTx/>
                <a:uFillTx/>
                <a:latin typeface="Meiryo UI"/>
                <a:ea typeface="Meiryo UI"/>
                <a:cs typeface="メイリオ" pitchFamily="50" charset="-128"/>
              </a:endParaRPr>
            </a:p>
          </p:txBody>
        </p:sp>
        <p:sp>
          <p:nvSpPr>
            <p:cNvPr id="25" name="角丸四角形 24"/>
            <p:cNvSpPr/>
            <p:nvPr/>
          </p:nvSpPr>
          <p:spPr bwMode="auto">
            <a:xfrm>
              <a:off x="3216483" y="2611152"/>
              <a:ext cx="3760650" cy="3113369"/>
            </a:xfrm>
            <a:prstGeom prst="roundRect">
              <a:avLst>
                <a:gd name="adj" fmla="val 6073"/>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1295" b="0" i="0" u="none" strike="noStrike" kern="1200" cap="none" spc="0" normalizeH="0" baseline="0" noProof="0">
                <a:ln>
                  <a:noFill/>
                </a:ln>
                <a:solidFill>
                  <a:prstClr val="white"/>
                </a:solidFill>
                <a:effectLst/>
                <a:uLnTx/>
                <a:uFillTx/>
                <a:latin typeface="Meiryo UI"/>
                <a:ea typeface="Meiryo UI"/>
                <a:cs typeface="メイリオ" pitchFamily="50" charset="-128"/>
              </a:endParaRPr>
            </a:p>
          </p:txBody>
        </p:sp>
        <p:sp>
          <p:nvSpPr>
            <p:cNvPr id="26" name="角丸四角形 25"/>
            <p:cNvSpPr/>
            <p:nvPr/>
          </p:nvSpPr>
          <p:spPr bwMode="auto">
            <a:xfrm>
              <a:off x="7112777" y="2611152"/>
              <a:ext cx="1788336" cy="3113369"/>
            </a:xfrm>
            <a:prstGeom prst="roundRect">
              <a:avLst>
                <a:gd name="adj" fmla="val 6073"/>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1295" b="0" i="0" u="none" strike="noStrike" kern="1200" cap="none" spc="0" normalizeH="0" baseline="0" noProof="0">
                <a:ln>
                  <a:noFill/>
                </a:ln>
                <a:solidFill>
                  <a:prstClr val="white"/>
                </a:solidFill>
                <a:effectLst/>
                <a:uLnTx/>
                <a:uFillTx/>
                <a:latin typeface="Meiryo UI"/>
                <a:ea typeface="Meiryo UI"/>
                <a:cs typeface="メイリオ" pitchFamily="50" charset="-128"/>
              </a:endParaRPr>
            </a:p>
          </p:txBody>
        </p:sp>
        <p:cxnSp>
          <p:nvCxnSpPr>
            <p:cNvPr id="27" name="直線コネクタ 26"/>
            <p:cNvCxnSpPr/>
            <p:nvPr/>
          </p:nvCxnSpPr>
          <p:spPr bwMode="auto">
            <a:xfrm flipV="1">
              <a:off x="818523" y="2026899"/>
              <a:ext cx="0" cy="110512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313" name="Picture 374" descr="bl_0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450" y="3005138"/>
              <a:ext cx="84613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図 139"/>
            <p:cNvPicPr>
              <a:picLocks noChangeAspect="1"/>
            </p:cNvPicPr>
            <p:nvPr/>
          </p:nvPicPr>
          <p:blipFill>
            <a:blip r:embed="rId7">
              <a:extLst>
                <a:ext uri="{28A0092B-C50C-407E-A947-70E740481C1C}">
                  <a14:useLocalDpi xmlns:a14="http://schemas.microsoft.com/office/drawing/2010/main" val="0"/>
                </a:ext>
              </a:extLst>
            </a:blip>
            <a:srcRect l="6567" t="1180" r="55714" b="47852"/>
            <a:stretch>
              <a:fillRect/>
            </a:stretch>
          </p:blipFill>
          <p:spPr bwMode="auto">
            <a:xfrm>
              <a:off x="4322763" y="4752975"/>
              <a:ext cx="8540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図 140"/>
            <p:cNvPicPr>
              <a:picLocks noChangeAspect="1"/>
            </p:cNvPicPr>
            <p:nvPr/>
          </p:nvPicPr>
          <p:blipFill>
            <a:blip r:embed="rId8">
              <a:extLst>
                <a:ext uri="{28A0092B-C50C-407E-A947-70E740481C1C}">
                  <a14:useLocalDpi xmlns:a14="http://schemas.microsoft.com/office/drawing/2010/main" val="0"/>
                </a:ext>
              </a:extLst>
            </a:blip>
            <a:srcRect l="6445" t="14630" r="7985" b="23314"/>
            <a:stretch>
              <a:fillRect/>
            </a:stretch>
          </p:blipFill>
          <p:spPr bwMode="auto">
            <a:xfrm>
              <a:off x="1420813" y="3241675"/>
              <a:ext cx="1003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直線コネクタ 30"/>
            <p:cNvCxnSpPr/>
            <p:nvPr/>
          </p:nvCxnSpPr>
          <p:spPr bwMode="auto">
            <a:xfrm flipV="1">
              <a:off x="1375136" y="2016998"/>
              <a:ext cx="0" cy="209340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bwMode="auto">
            <a:xfrm flipV="1">
              <a:off x="1941105" y="2026899"/>
              <a:ext cx="0" cy="142597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318" name="テキスト ボックス 147"/>
            <p:cNvSpPr txBox="1">
              <a:spLocks noChangeArrowheads="1"/>
            </p:cNvSpPr>
            <p:nvPr/>
          </p:nvSpPr>
          <p:spPr bwMode="auto">
            <a:xfrm>
              <a:off x="539163" y="5384005"/>
              <a:ext cx="2239962" cy="37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511" b="0" i="0" u="none" strike="noStrike" kern="1200" cap="none" spc="0" normalizeH="0" baseline="0" noProof="0">
                  <a:ln>
                    <a:noFill/>
                  </a:ln>
                  <a:solidFill>
                    <a:srgbClr val="000000"/>
                  </a:solidFill>
                  <a:effectLst/>
                  <a:uLnTx/>
                  <a:uFillTx/>
                  <a:latin typeface="Meiryo UI"/>
                  <a:ea typeface="Meiryo UI"/>
                  <a:cs typeface="メイリオ" pitchFamily="50" charset="-128"/>
                </a:rPr>
                <a:t>地域</a:t>
              </a:r>
              <a:r>
                <a:rPr kumimoji="1" lang="en-US" altLang="ja-JP" sz="1511" b="0" i="0" u="none" strike="noStrike" kern="1200" cap="none" spc="0" normalizeH="0" baseline="0" noProof="0">
                  <a:ln>
                    <a:noFill/>
                  </a:ln>
                  <a:solidFill>
                    <a:srgbClr val="000000"/>
                  </a:solidFill>
                  <a:effectLst/>
                  <a:uLnTx/>
                  <a:uFillTx/>
                  <a:latin typeface="Meiryo UI"/>
                  <a:ea typeface="Meiryo UI"/>
                  <a:cs typeface="メイリオ" pitchFamily="50" charset="-128"/>
                </a:rPr>
                <a:t>A</a:t>
              </a:r>
              <a:r>
                <a:rPr kumimoji="1" lang="ja-JP" altLang="en-US" sz="1511" b="0" i="0" u="none" strike="noStrike" kern="1200" cap="none" spc="0" normalizeH="0" baseline="0" noProof="0">
                  <a:ln>
                    <a:noFill/>
                  </a:ln>
                  <a:solidFill>
                    <a:srgbClr val="000000"/>
                  </a:solidFill>
                  <a:effectLst/>
                  <a:uLnTx/>
                  <a:uFillTx/>
                  <a:latin typeface="Meiryo UI"/>
                  <a:ea typeface="Meiryo UI"/>
                  <a:cs typeface="メイリオ" pitchFamily="50" charset="-128"/>
                </a:rPr>
                <a:t>マイクログリッド</a:t>
              </a:r>
            </a:p>
          </p:txBody>
        </p:sp>
        <p:sp>
          <p:nvSpPr>
            <p:cNvPr id="12319" name="テキスト ボックス 148"/>
            <p:cNvSpPr txBox="1">
              <a:spLocks noChangeArrowheads="1"/>
            </p:cNvSpPr>
            <p:nvPr/>
          </p:nvSpPr>
          <p:spPr bwMode="auto">
            <a:xfrm>
              <a:off x="552450" y="3508377"/>
              <a:ext cx="692150"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000000"/>
                  </a:solidFill>
                  <a:effectLst/>
                  <a:uLnTx/>
                  <a:uFillTx/>
                  <a:latin typeface="Meiryo UI"/>
                  <a:ea typeface="Meiryo UI"/>
                  <a:cs typeface="メイリオ" pitchFamily="50" charset="-128"/>
                </a:rPr>
                <a:t>公民館</a:t>
              </a:r>
            </a:p>
          </p:txBody>
        </p:sp>
        <p:sp>
          <p:nvSpPr>
            <p:cNvPr id="12320" name="テキスト ボックス 149"/>
            <p:cNvSpPr txBox="1">
              <a:spLocks noChangeArrowheads="1"/>
            </p:cNvSpPr>
            <p:nvPr/>
          </p:nvSpPr>
          <p:spPr bwMode="auto">
            <a:xfrm>
              <a:off x="1576388" y="3786189"/>
              <a:ext cx="692150"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000000"/>
                  </a:solidFill>
                  <a:effectLst/>
                  <a:uLnTx/>
                  <a:uFillTx/>
                  <a:latin typeface="Meiryo UI"/>
                  <a:ea typeface="Meiryo UI"/>
                  <a:cs typeface="メイリオ" pitchFamily="50" charset="-128"/>
                </a:rPr>
                <a:t>消防庁舎</a:t>
              </a:r>
            </a:p>
          </p:txBody>
        </p:sp>
        <p:sp>
          <p:nvSpPr>
            <p:cNvPr id="12321" name="テキスト ボックス 150"/>
            <p:cNvSpPr txBox="1">
              <a:spLocks noChangeArrowheads="1"/>
            </p:cNvSpPr>
            <p:nvPr/>
          </p:nvSpPr>
          <p:spPr bwMode="auto">
            <a:xfrm>
              <a:off x="963613" y="4583112"/>
              <a:ext cx="820737"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000000"/>
                  </a:solidFill>
                  <a:effectLst/>
                  <a:uLnTx/>
                  <a:uFillTx/>
                  <a:latin typeface="Meiryo UI"/>
                  <a:ea typeface="Meiryo UI"/>
                  <a:cs typeface="メイリオ" pitchFamily="50" charset="-128"/>
                </a:rPr>
                <a:t>給食調理場</a:t>
              </a:r>
            </a:p>
          </p:txBody>
        </p:sp>
        <p:pic>
          <p:nvPicPr>
            <p:cNvPr id="12322" name="図 15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11388" y="4735513"/>
              <a:ext cx="7921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直線コネクタ 37"/>
            <p:cNvCxnSpPr/>
            <p:nvPr/>
          </p:nvCxnSpPr>
          <p:spPr bwMode="auto">
            <a:xfrm flipV="1">
              <a:off x="2700406" y="2016998"/>
              <a:ext cx="0" cy="280837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3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4475" y="4437063"/>
              <a:ext cx="5953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25" name="図 158"/>
            <p:cNvPicPr>
              <a:picLocks noChangeAspect="1"/>
            </p:cNvPicPr>
            <p:nvPr/>
          </p:nvPicPr>
          <p:blipFill>
            <a:blip r:embed="rId10">
              <a:extLst>
                <a:ext uri="{28A0092B-C50C-407E-A947-70E740481C1C}">
                  <a14:useLocalDpi xmlns:a14="http://schemas.microsoft.com/office/drawing/2010/main" val="0"/>
                </a:ext>
              </a:extLst>
            </a:blip>
            <a:srcRect l="35497"/>
            <a:stretch>
              <a:fillRect/>
            </a:stretch>
          </p:blipFill>
          <p:spPr bwMode="auto">
            <a:xfrm>
              <a:off x="3340100" y="4851400"/>
              <a:ext cx="439738"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6" name="テキスト ボックス 160"/>
            <p:cNvSpPr txBox="1">
              <a:spLocks noChangeArrowheads="1"/>
            </p:cNvSpPr>
            <p:nvPr/>
          </p:nvSpPr>
          <p:spPr bwMode="auto">
            <a:xfrm>
              <a:off x="3487738" y="4456114"/>
              <a:ext cx="693737"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000000"/>
                  </a:solidFill>
                  <a:effectLst/>
                  <a:uLnTx/>
                  <a:uFillTx/>
                  <a:latin typeface="Meiryo UI"/>
                  <a:ea typeface="Meiryo UI"/>
                  <a:cs typeface="メイリオ" pitchFamily="50" charset="-128"/>
                </a:rPr>
                <a:t>公民館</a:t>
              </a:r>
            </a:p>
          </p:txBody>
        </p:sp>
        <p:sp>
          <p:nvSpPr>
            <p:cNvPr id="12327" name="テキスト ボックス 162"/>
            <p:cNvSpPr txBox="1">
              <a:spLocks noChangeArrowheads="1"/>
            </p:cNvSpPr>
            <p:nvPr/>
          </p:nvSpPr>
          <p:spPr bwMode="auto">
            <a:xfrm>
              <a:off x="5119687" y="4119564"/>
              <a:ext cx="820737"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000000"/>
                  </a:solidFill>
                  <a:effectLst/>
                  <a:uLnTx/>
                  <a:uFillTx/>
                  <a:latin typeface="Meiryo UI"/>
                  <a:ea typeface="Meiryo UI"/>
                  <a:cs typeface="メイリオ" pitchFamily="50" charset="-128"/>
                </a:rPr>
                <a:t>給食調理場</a:t>
              </a:r>
            </a:p>
          </p:txBody>
        </p:sp>
        <p:pic>
          <p:nvPicPr>
            <p:cNvPr id="12328" name="図 16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91188" y="4905585"/>
              <a:ext cx="792162" cy="50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9" name="テキスト ボックス 165"/>
            <p:cNvSpPr txBox="1">
              <a:spLocks noChangeArrowheads="1"/>
            </p:cNvSpPr>
            <p:nvPr/>
          </p:nvSpPr>
          <p:spPr bwMode="auto">
            <a:xfrm>
              <a:off x="2039938" y="5192712"/>
              <a:ext cx="977900"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000000"/>
                  </a:solidFill>
                  <a:effectLst/>
                  <a:uLnTx/>
                  <a:uFillTx/>
                  <a:latin typeface="Meiryo UI"/>
                  <a:ea typeface="Meiryo UI"/>
                  <a:cs typeface="メイリオ" pitchFamily="50" charset="-128"/>
                </a:rPr>
                <a:t>浄化センター</a:t>
              </a:r>
            </a:p>
          </p:txBody>
        </p:sp>
        <p:cxnSp>
          <p:nvCxnSpPr>
            <p:cNvPr id="45" name="直線コネクタ 44"/>
            <p:cNvCxnSpPr/>
            <p:nvPr/>
          </p:nvCxnSpPr>
          <p:spPr bwMode="auto">
            <a:xfrm flipH="1" flipV="1">
              <a:off x="3779332" y="2040764"/>
              <a:ext cx="4678" cy="238652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33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0388" y="4433888"/>
              <a:ext cx="5937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7" name="直線コネクタ 46"/>
            <p:cNvCxnSpPr/>
            <p:nvPr/>
          </p:nvCxnSpPr>
          <p:spPr bwMode="auto">
            <a:xfrm flipV="1">
              <a:off x="8542510" y="2009075"/>
              <a:ext cx="0" cy="254298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33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7900" y="2735263"/>
              <a:ext cx="59372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9" name="直線コネクタ 48"/>
            <p:cNvCxnSpPr/>
            <p:nvPr/>
          </p:nvCxnSpPr>
          <p:spPr bwMode="auto">
            <a:xfrm flipV="1">
              <a:off x="7491649" y="3894526"/>
              <a:ext cx="29623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bwMode="auto">
            <a:xfrm flipV="1">
              <a:off x="6562401" y="1989270"/>
              <a:ext cx="0" cy="208152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336" name="テキスト ボックス 174"/>
            <p:cNvSpPr txBox="1">
              <a:spLocks noChangeArrowheads="1"/>
            </p:cNvSpPr>
            <p:nvPr/>
          </p:nvSpPr>
          <p:spPr bwMode="auto">
            <a:xfrm>
              <a:off x="4449763" y="5146677"/>
              <a:ext cx="693737"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000000"/>
                  </a:solidFill>
                  <a:effectLst/>
                  <a:uLnTx/>
                  <a:uFillTx/>
                  <a:latin typeface="Meiryo UI"/>
                  <a:ea typeface="Meiryo UI"/>
                  <a:cs typeface="メイリオ" pitchFamily="50" charset="-128"/>
                </a:rPr>
                <a:t>博物館</a:t>
              </a:r>
            </a:p>
          </p:txBody>
        </p:sp>
        <p:sp>
          <p:nvSpPr>
            <p:cNvPr id="12337" name="テキスト ボックス 175"/>
            <p:cNvSpPr txBox="1">
              <a:spLocks noChangeArrowheads="1"/>
            </p:cNvSpPr>
            <p:nvPr/>
          </p:nvSpPr>
          <p:spPr bwMode="auto">
            <a:xfrm>
              <a:off x="5557838" y="5340348"/>
              <a:ext cx="987426"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000000"/>
                  </a:solidFill>
                  <a:effectLst/>
                  <a:uLnTx/>
                  <a:uFillTx/>
                  <a:latin typeface="Meiryo UI"/>
                  <a:ea typeface="Meiryo UI"/>
                  <a:cs typeface="メイリオ" pitchFamily="50" charset="-128"/>
                </a:rPr>
                <a:t>浄化センター</a:t>
              </a:r>
            </a:p>
          </p:txBody>
        </p:sp>
        <p:cxnSp>
          <p:nvCxnSpPr>
            <p:cNvPr id="53" name="直線コネクタ 52"/>
            <p:cNvCxnSpPr/>
            <p:nvPr/>
          </p:nvCxnSpPr>
          <p:spPr bwMode="auto">
            <a:xfrm flipV="1">
              <a:off x="5556754" y="2016998"/>
              <a:ext cx="0" cy="162006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339" name="Picture 40" descr="tra_0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6338" y="3648075"/>
              <a:ext cx="1035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 name="直線コネクタ 54"/>
            <p:cNvCxnSpPr/>
            <p:nvPr/>
          </p:nvCxnSpPr>
          <p:spPr bwMode="auto">
            <a:xfrm flipV="1">
              <a:off x="4749118" y="2016998"/>
              <a:ext cx="0" cy="281431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34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0650" y="3705225"/>
              <a:ext cx="5937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7" name="直線コネクタ 56"/>
            <p:cNvCxnSpPr>
              <a:stCxn id="12325" idx="0"/>
            </p:cNvCxnSpPr>
            <p:nvPr/>
          </p:nvCxnSpPr>
          <p:spPr bwMode="auto">
            <a:xfrm flipV="1">
              <a:off x="3561052" y="4702576"/>
              <a:ext cx="0" cy="14655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bwMode="auto">
            <a:xfrm flipV="1">
              <a:off x="4103634" y="4189622"/>
              <a:ext cx="0" cy="209935"/>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344" name="Picture 374" descr="bl_0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8200" y="4292600"/>
              <a:ext cx="84613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45" name="テキスト ボックス 185"/>
            <p:cNvSpPr txBox="1">
              <a:spLocks noChangeArrowheads="1"/>
            </p:cNvSpPr>
            <p:nvPr/>
          </p:nvSpPr>
          <p:spPr bwMode="auto">
            <a:xfrm>
              <a:off x="3870325" y="4178298"/>
              <a:ext cx="819150"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000000"/>
                  </a:solidFill>
                  <a:effectLst/>
                  <a:uLnTx/>
                  <a:uFillTx/>
                  <a:latin typeface="Meiryo UI"/>
                  <a:ea typeface="Meiryo UI"/>
                  <a:cs typeface="メイリオ" pitchFamily="50" charset="-128"/>
                </a:rPr>
                <a:t>太陽光発電</a:t>
              </a:r>
            </a:p>
          </p:txBody>
        </p:sp>
        <p:sp>
          <p:nvSpPr>
            <p:cNvPr id="12346" name="テキスト ボックス 186"/>
            <p:cNvSpPr txBox="1">
              <a:spLocks noChangeArrowheads="1"/>
            </p:cNvSpPr>
            <p:nvPr/>
          </p:nvSpPr>
          <p:spPr bwMode="auto">
            <a:xfrm>
              <a:off x="3273425" y="5427662"/>
              <a:ext cx="820737"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000000"/>
                  </a:solidFill>
                  <a:effectLst/>
                  <a:uLnTx/>
                  <a:uFillTx/>
                  <a:latin typeface="Meiryo UI"/>
                  <a:ea typeface="Meiryo UI"/>
                  <a:cs typeface="メイリオ" pitchFamily="50" charset="-128"/>
                </a:rPr>
                <a:t>蓄電池</a:t>
              </a:r>
            </a:p>
          </p:txBody>
        </p:sp>
        <p:sp>
          <p:nvSpPr>
            <p:cNvPr id="12347" name="テキスト ボックス 187"/>
            <p:cNvSpPr txBox="1">
              <a:spLocks noChangeArrowheads="1"/>
            </p:cNvSpPr>
            <p:nvPr/>
          </p:nvSpPr>
          <p:spPr bwMode="auto">
            <a:xfrm>
              <a:off x="3772694" y="5334621"/>
              <a:ext cx="2500312" cy="37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511" b="0" i="0" u="none" strike="noStrike" kern="1200" cap="none" spc="0" normalizeH="0" baseline="0" noProof="0">
                  <a:ln>
                    <a:noFill/>
                  </a:ln>
                  <a:solidFill>
                    <a:srgbClr val="000000"/>
                  </a:solidFill>
                  <a:effectLst/>
                  <a:uLnTx/>
                  <a:uFillTx/>
                  <a:latin typeface="Meiryo UI"/>
                  <a:ea typeface="Meiryo UI"/>
                  <a:cs typeface="メイリオ" pitchFamily="50" charset="-128"/>
                </a:rPr>
                <a:t>地域</a:t>
              </a:r>
              <a:r>
                <a:rPr kumimoji="1" lang="en-US" altLang="ja-JP" sz="1511" b="0" i="0" u="none" strike="noStrike" kern="1200" cap="none" spc="0" normalizeH="0" baseline="0" noProof="0">
                  <a:ln>
                    <a:noFill/>
                  </a:ln>
                  <a:solidFill>
                    <a:srgbClr val="000000"/>
                  </a:solidFill>
                  <a:effectLst/>
                  <a:uLnTx/>
                  <a:uFillTx/>
                  <a:latin typeface="Meiryo UI"/>
                  <a:ea typeface="Meiryo UI"/>
                  <a:cs typeface="メイリオ" pitchFamily="50" charset="-128"/>
                </a:rPr>
                <a:t>B</a:t>
              </a:r>
              <a:r>
                <a:rPr kumimoji="1" lang="ja-JP" altLang="en-US" sz="1511" b="0" i="0" u="none" strike="noStrike" kern="1200" cap="none" spc="0" normalizeH="0" baseline="0" noProof="0">
                  <a:ln>
                    <a:noFill/>
                  </a:ln>
                  <a:solidFill>
                    <a:srgbClr val="000000"/>
                  </a:solidFill>
                  <a:effectLst/>
                  <a:uLnTx/>
                  <a:uFillTx/>
                  <a:latin typeface="Meiryo UI"/>
                  <a:ea typeface="Meiryo UI"/>
                  <a:cs typeface="メイリオ" pitchFamily="50" charset="-128"/>
                </a:rPr>
                <a:t>マイクログリッド</a:t>
              </a:r>
            </a:p>
          </p:txBody>
        </p:sp>
        <p:cxnSp>
          <p:nvCxnSpPr>
            <p:cNvPr id="63" name="直線コネクタ 62"/>
            <p:cNvCxnSpPr>
              <a:stCxn id="12328" idx="0"/>
            </p:cNvCxnSpPr>
            <p:nvPr/>
          </p:nvCxnSpPr>
          <p:spPr bwMode="auto">
            <a:xfrm flipV="1">
              <a:off x="6088421" y="1949660"/>
              <a:ext cx="0" cy="295492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フリーフォーム 63"/>
            <p:cNvSpPr/>
            <p:nvPr/>
          </p:nvSpPr>
          <p:spPr bwMode="auto">
            <a:xfrm>
              <a:off x="5824926" y="4791698"/>
              <a:ext cx="95108" cy="180227"/>
            </a:xfrm>
            <a:custGeom>
              <a:avLst/>
              <a:gdLst>
                <a:gd name="connsiteX0" fmla="*/ 0 w 171450"/>
                <a:gd name="connsiteY0" fmla="*/ 0 h 247650"/>
                <a:gd name="connsiteX1" fmla="*/ 171450 w 171450"/>
                <a:gd name="connsiteY1" fmla="*/ 0 h 247650"/>
                <a:gd name="connsiteX2" fmla="*/ 171450 w 171450"/>
                <a:gd name="connsiteY2" fmla="*/ 247650 h 247650"/>
              </a:gdLst>
              <a:ahLst/>
              <a:cxnLst>
                <a:cxn ang="0">
                  <a:pos x="connsiteX0" y="connsiteY0"/>
                </a:cxn>
                <a:cxn ang="0">
                  <a:pos x="connsiteX1" y="connsiteY1"/>
                </a:cxn>
                <a:cxn ang="0">
                  <a:pos x="connsiteX2" y="connsiteY2"/>
                </a:cxn>
              </a:cxnLst>
              <a:rect l="l" t="t" r="r" b="b"/>
              <a:pathLst>
                <a:path w="171450" h="247650">
                  <a:moveTo>
                    <a:pt x="0" y="0"/>
                  </a:moveTo>
                  <a:lnTo>
                    <a:pt x="171450" y="0"/>
                  </a:lnTo>
                  <a:lnTo>
                    <a:pt x="171450" y="247650"/>
                  </a:ln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2085" b="0" i="0" u="none" strike="noStrike" kern="1200" cap="none" spc="0" normalizeH="0" baseline="0" noProof="0">
                <a:ln>
                  <a:noFill/>
                </a:ln>
                <a:solidFill>
                  <a:prstClr val="black"/>
                </a:solidFill>
                <a:effectLst/>
                <a:uLnTx/>
                <a:uFillTx/>
                <a:latin typeface="Meiryo UI"/>
                <a:ea typeface="Meiryo UI"/>
                <a:cs typeface="メイリオ" pitchFamily="50" charset="-128"/>
              </a:endParaRPr>
            </a:p>
          </p:txBody>
        </p:sp>
        <p:pic>
          <p:nvPicPr>
            <p:cNvPr id="12350" name="図 195"/>
            <p:cNvPicPr>
              <a:picLocks noChangeAspect="1"/>
            </p:cNvPicPr>
            <p:nvPr/>
          </p:nvPicPr>
          <p:blipFill>
            <a:blip r:embed="rId10">
              <a:extLst>
                <a:ext uri="{28A0092B-C50C-407E-A947-70E740481C1C}">
                  <a14:useLocalDpi xmlns:a14="http://schemas.microsoft.com/office/drawing/2010/main" val="0"/>
                </a:ext>
              </a:extLst>
            </a:blip>
            <a:srcRect l="35497"/>
            <a:stretch>
              <a:fillRect/>
            </a:stretch>
          </p:blipFill>
          <p:spPr bwMode="auto">
            <a:xfrm>
              <a:off x="7239000" y="3429000"/>
              <a:ext cx="439738"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6" name="直線コネクタ 65"/>
            <p:cNvCxnSpPr>
              <a:stCxn id="12305" idx="0"/>
            </p:cNvCxnSpPr>
            <p:nvPr/>
          </p:nvCxnSpPr>
          <p:spPr bwMode="auto">
            <a:xfrm flipV="1">
              <a:off x="8082563" y="2026899"/>
              <a:ext cx="3118" cy="1174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7" name="フリーフォーム 66"/>
            <p:cNvSpPr/>
            <p:nvPr/>
          </p:nvSpPr>
          <p:spPr bwMode="auto">
            <a:xfrm>
              <a:off x="7825305" y="3090437"/>
              <a:ext cx="96667" cy="180226"/>
            </a:xfrm>
            <a:custGeom>
              <a:avLst/>
              <a:gdLst>
                <a:gd name="connsiteX0" fmla="*/ 0 w 171450"/>
                <a:gd name="connsiteY0" fmla="*/ 0 h 247650"/>
                <a:gd name="connsiteX1" fmla="*/ 171450 w 171450"/>
                <a:gd name="connsiteY1" fmla="*/ 0 h 247650"/>
                <a:gd name="connsiteX2" fmla="*/ 171450 w 171450"/>
                <a:gd name="connsiteY2" fmla="*/ 247650 h 247650"/>
              </a:gdLst>
              <a:ahLst/>
              <a:cxnLst>
                <a:cxn ang="0">
                  <a:pos x="connsiteX0" y="connsiteY0"/>
                </a:cxn>
                <a:cxn ang="0">
                  <a:pos x="connsiteX1" y="connsiteY1"/>
                </a:cxn>
                <a:cxn ang="0">
                  <a:pos x="connsiteX2" y="connsiteY2"/>
                </a:cxn>
              </a:cxnLst>
              <a:rect l="l" t="t" r="r" b="b"/>
              <a:pathLst>
                <a:path w="171450" h="247650">
                  <a:moveTo>
                    <a:pt x="0" y="0"/>
                  </a:moveTo>
                  <a:lnTo>
                    <a:pt x="171450" y="0"/>
                  </a:lnTo>
                  <a:lnTo>
                    <a:pt x="171450" y="247650"/>
                  </a:ln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2085" b="0" i="0" u="none" strike="noStrike" kern="1200" cap="none" spc="0" normalizeH="0" baseline="0" noProof="0">
                <a:ln>
                  <a:noFill/>
                </a:ln>
                <a:solidFill>
                  <a:prstClr val="black"/>
                </a:solidFill>
                <a:effectLst/>
                <a:uLnTx/>
                <a:uFillTx/>
                <a:latin typeface="Meiryo UI"/>
                <a:ea typeface="Meiryo UI"/>
                <a:cs typeface="メイリオ" pitchFamily="50" charset="-128"/>
              </a:endParaRPr>
            </a:p>
          </p:txBody>
        </p:sp>
        <p:sp>
          <p:nvSpPr>
            <p:cNvPr id="12353" name="テキスト ボックス 202"/>
            <p:cNvSpPr txBox="1">
              <a:spLocks noChangeArrowheads="1"/>
            </p:cNvSpPr>
            <p:nvPr/>
          </p:nvSpPr>
          <p:spPr bwMode="auto">
            <a:xfrm>
              <a:off x="7327899" y="5118720"/>
              <a:ext cx="1420814" cy="64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511" b="0" i="0" u="none" strike="noStrike" kern="1200" cap="none" spc="0" normalizeH="0" baseline="0" noProof="0" dirty="0">
                  <a:ln>
                    <a:noFill/>
                  </a:ln>
                  <a:solidFill>
                    <a:srgbClr val="000000"/>
                  </a:solidFill>
                  <a:effectLst/>
                  <a:uLnTx/>
                  <a:uFillTx/>
                  <a:latin typeface="Meiryo UI"/>
                  <a:ea typeface="Meiryo UI"/>
                  <a:cs typeface="メイリオ" pitchFamily="50" charset="-128"/>
                </a:rPr>
                <a:t>地域</a:t>
              </a:r>
              <a:r>
                <a:rPr kumimoji="1" lang="en-US" altLang="ja-JP" sz="1511" b="0" i="0" u="none" strike="noStrike" kern="1200" cap="none" spc="0" normalizeH="0" baseline="0" noProof="0" dirty="0">
                  <a:ln>
                    <a:noFill/>
                  </a:ln>
                  <a:solidFill>
                    <a:srgbClr val="000000"/>
                  </a:solidFill>
                  <a:effectLst/>
                  <a:uLnTx/>
                  <a:uFillTx/>
                  <a:latin typeface="Meiryo UI"/>
                  <a:ea typeface="Meiryo UI"/>
                  <a:cs typeface="メイリオ" pitchFamily="50" charset="-128"/>
                </a:rPr>
                <a:t>C</a:t>
              </a:r>
              <a:r>
                <a:rPr kumimoji="1" lang="ja-JP" altLang="en-US" sz="1511" b="0" i="0" u="none" strike="noStrike" kern="1200" cap="none" spc="0" normalizeH="0" baseline="0" noProof="0" dirty="0">
                  <a:ln>
                    <a:noFill/>
                  </a:ln>
                  <a:solidFill>
                    <a:srgbClr val="000000"/>
                  </a:solidFill>
                  <a:effectLst/>
                  <a:uLnTx/>
                  <a:uFillTx/>
                  <a:latin typeface="Meiryo UI"/>
                  <a:ea typeface="Meiryo UI"/>
                  <a:cs typeface="メイリオ" pitchFamily="50" charset="-128"/>
                </a:rPr>
                <a:t>マイクログリッド</a:t>
              </a:r>
            </a:p>
          </p:txBody>
        </p:sp>
        <p:sp>
          <p:nvSpPr>
            <p:cNvPr id="12354" name="テキスト ボックス 203"/>
            <p:cNvSpPr txBox="1">
              <a:spLocks noChangeArrowheads="1"/>
            </p:cNvSpPr>
            <p:nvPr/>
          </p:nvSpPr>
          <p:spPr bwMode="auto">
            <a:xfrm>
              <a:off x="1730375" y="4538665"/>
              <a:ext cx="820737"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000000"/>
                  </a:solidFill>
                  <a:effectLst/>
                  <a:uLnTx/>
                  <a:uFillTx/>
                  <a:latin typeface="Meiryo UI"/>
                  <a:ea typeface="Meiryo UI"/>
                  <a:cs typeface="メイリオ" pitchFamily="50" charset="-128"/>
                </a:rPr>
                <a:t>太陽光発電</a:t>
              </a:r>
            </a:p>
          </p:txBody>
        </p:sp>
        <p:sp>
          <p:nvSpPr>
            <p:cNvPr id="12355" name="テキスト ボックス 204"/>
            <p:cNvSpPr txBox="1">
              <a:spLocks noChangeArrowheads="1"/>
            </p:cNvSpPr>
            <p:nvPr/>
          </p:nvSpPr>
          <p:spPr bwMode="auto">
            <a:xfrm>
              <a:off x="7735888" y="4060825"/>
              <a:ext cx="692150"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000000"/>
                  </a:solidFill>
                  <a:effectLst/>
                  <a:uLnTx/>
                  <a:uFillTx/>
                  <a:latin typeface="Meiryo UI"/>
                  <a:ea typeface="Meiryo UI"/>
                  <a:cs typeface="メイリオ" pitchFamily="50" charset="-128"/>
                </a:rPr>
                <a:t>共同施設</a:t>
              </a:r>
            </a:p>
          </p:txBody>
        </p:sp>
        <p:sp>
          <p:nvSpPr>
            <p:cNvPr id="71" name="フリーフォーム 70"/>
            <p:cNvSpPr/>
            <p:nvPr/>
          </p:nvSpPr>
          <p:spPr bwMode="auto">
            <a:xfrm>
              <a:off x="2443148" y="4413421"/>
              <a:ext cx="95107" cy="372337"/>
            </a:xfrm>
            <a:custGeom>
              <a:avLst/>
              <a:gdLst>
                <a:gd name="connsiteX0" fmla="*/ 0 w 171450"/>
                <a:gd name="connsiteY0" fmla="*/ 0 h 247650"/>
                <a:gd name="connsiteX1" fmla="*/ 171450 w 171450"/>
                <a:gd name="connsiteY1" fmla="*/ 0 h 247650"/>
                <a:gd name="connsiteX2" fmla="*/ 171450 w 171450"/>
                <a:gd name="connsiteY2" fmla="*/ 247650 h 247650"/>
              </a:gdLst>
              <a:ahLst/>
              <a:cxnLst>
                <a:cxn ang="0">
                  <a:pos x="connsiteX0" y="connsiteY0"/>
                </a:cxn>
                <a:cxn ang="0">
                  <a:pos x="connsiteX1" y="connsiteY1"/>
                </a:cxn>
                <a:cxn ang="0">
                  <a:pos x="connsiteX2" y="connsiteY2"/>
                </a:cxn>
              </a:cxnLst>
              <a:rect l="l" t="t" r="r" b="b"/>
              <a:pathLst>
                <a:path w="171450" h="247650">
                  <a:moveTo>
                    <a:pt x="0" y="0"/>
                  </a:moveTo>
                  <a:lnTo>
                    <a:pt x="171450" y="0"/>
                  </a:lnTo>
                  <a:lnTo>
                    <a:pt x="171450" y="247650"/>
                  </a:ln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2085" b="0" i="0" u="none" strike="noStrike" kern="1200" cap="none" spc="0" normalizeH="0" baseline="0" noProof="0">
                <a:ln>
                  <a:noFill/>
                </a:ln>
                <a:solidFill>
                  <a:prstClr val="black"/>
                </a:solidFill>
                <a:effectLst/>
                <a:uLnTx/>
                <a:uFillTx/>
                <a:latin typeface="Meiryo UI"/>
                <a:ea typeface="Meiryo UI"/>
                <a:cs typeface="メイリオ" pitchFamily="50" charset="-128"/>
              </a:endParaRPr>
            </a:p>
          </p:txBody>
        </p:sp>
        <p:sp>
          <p:nvSpPr>
            <p:cNvPr id="12357" name="テキスト ボックス 207"/>
            <p:cNvSpPr txBox="1">
              <a:spLocks noChangeArrowheads="1"/>
            </p:cNvSpPr>
            <p:nvPr/>
          </p:nvSpPr>
          <p:spPr bwMode="auto">
            <a:xfrm>
              <a:off x="7113588" y="3200399"/>
              <a:ext cx="820737"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000000"/>
                  </a:solidFill>
                  <a:effectLst/>
                  <a:uLnTx/>
                  <a:uFillTx/>
                  <a:latin typeface="Meiryo UI"/>
                  <a:ea typeface="Meiryo UI"/>
                  <a:cs typeface="メイリオ" pitchFamily="50" charset="-128"/>
                </a:rPr>
                <a:t>太陽光発電</a:t>
              </a:r>
            </a:p>
          </p:txBody>
        </p:sp>
        <p:sp>
          <p:nvSpPr>
            <p:cNvPr id="12358" name="テキスト ボックス 208"/>
            <p:cNvSpPr txBox="1">
              <a:spLocks noChangeArrowheads="1"/>
            </p:cNvSpPr>
            <p:nvPr/>
          </p:nvSpPr>
          <p:spPr bwMode="auto">
            <a:xfrm>
              <a:off x="7150100" y="4027487"/>
              <a:ext cx="820737"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000000"/>
                  </a:solidFill>
                  <a:effectLst/>
                  <a:uLnTx/>
                  <a:uFillTx/>
                  <a:latin typeface="Meiryo UI"/>
                  <a:ea typeface="Meiryo UI"/>
                  <a:cs typeface="メイリオ" pitchFamily="50" charset="-128"/>
                </a:rPr>
                <a:t>蓄電池</a:t>
              </a:r>
            </a:p>
          </p:txBody>
        </p:sp>
        <p:sp>
          <p:nvSpPr>
            <p:cNvPr id="12359" name="テキスト ボックス 209"/>
            <p:cNvSpPr txBox="1">
              <a:spLocks noChangeArrowheads="1"/>
            </p:cNvSpPr>
            <p:nvPr/>
          </p:nvSpPr>
          <p:spPr bwMode="auto">
            <a:xfrm>
              <a:off x="8067675" y="4905375"/>
              <a:ext cx="820737"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000000"/>
                  </a:solidFill>
                  <a:effectLst/>
                  <a:uLnTx/>
                  <a:uFillTx/>
                  <a:latin typeface="Meiryo UI"/>
                  <a:ea typeface="Meiryo UI"/>
                  <a:cs typeface="メイリオ" pitchFamily="50" charset="-128"/>
                </a:rPr>
                <a:t>太陽光発電</a:t>
              </a:r>
            </a:p>
          </p:txBody>
        </p:sp>
        <p:sp>
          <p:nvSpPr>
            <p:cNvPr id="12360" name="テキスト ボックス 210"/>
            <p:cNvSpPr txBox="1">
              <a:spLocks noChangeArrowheads="1"/>
            </p:cNvSpPr>
            <p:nvPr/>
          </p:nvSpPr>
          <p:spPr bwMode="auto">
            <a:xfrm>
              <a:off x="5191125" y="4911726"/>
              <a:ext cx="820737"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000000"/>
                  </a:solidFill>
                  <a:effectLst/>
                  <a:uLnTx/>
                  <a:uFillTx/>
                  <a:latin typeface="Meiryo UI"/>
                  <a:ea typeface="Meiryo UI"/>
                  <a:cs typeface="メイリオ" pitchFamily="50" charset="-128"/>
                </a:rPr>
                <a:t>太陽光発電</a:t>
              </a:r>
            </a:p>
          </p:txBody>
        </p:sp>
        <p:sp>
          <p:nvSpPr>
            <p:cNvPr id="12361" name="テキスト ボックス 211"/>
            <p:cNvSpPr txBox="1">
              <a:spLocks noChangeArrowheads="1"/>
            </p:cNvSpPr>
            <p:nvPr/>
          </p:nvSpPr>
          <p:spPr bwMode="auto">
            <a:xfrm>
              <a:off x="6043613" y="4260851"/>
              <a:ext cx="820737"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000000"/>
                  </a:solidFill>
                  <a:effectLst/>
                  <a:uLnTx/>
                  <a:uFillTx/>
                  <a:latin typeface="Meiryo UI"/>
                  <a:ea typeface="Meiryo UI"/>
                  <a:cs typeface="メイリオ" pitchFamily="50" charset="-128"/>
                </a:rPr>
                <a:t>太陽光発電</a:t>
              </a:r>
            </a:p>
          </p:txBody>
        </p:sp>
        <p:pic>
          <p:nvPicPr>
            <p:cNvPr id="123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0300" y="3789363"/>
              <a:ext cx="59372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63" name="テキスト ボックス 212"/>
            <p:cNvSpPr txBox="1">
              <a:spLocks noChangeArrowheads="1"/>
            </p:cNvSpPr>
            <p:nvPr/>
          </p:nvSpPr>
          <p:spPr bwMode="auto">
            <a:xfrm>
              <a:off x="3644900" y="4773615"/>
              <a:ext cx="692150"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000000"/>
                  </a:solidFill>
                  <a:effectLst/>
                  <a:uLnTx/>
                  <a:uFillTx/>
                  <a:latin typeface="Meiryo UI"/>
                  <a:ea typeface="Meiryo UI"/>
                  <a:cs typeface="メイリオ" pitchFamily="50" charset="-128"/>
                </a:rPr>
                <a:t>公民館</a:t>
              </a:r>
            </a:p>
          </p:txBody>
        </p:sp>
        <p:sp>
          <p:nvSpPr>
            <p:cNvPr id="79" name="U ターン矢印 78"/>
            <p:cNvSpPr/>
            <p:nvPr/>
          </p:nvSpPr>
          <p:spPr bwMode="auto">
            <a:xfrm flipH="1">
              <a:off x="1956696" y="2074432"/>
              <a:ext cx="933925" cy="909057"/>
            </a:xfrm>
            <a:prstGeom prst="uturnArrow">
              <a:avLst>
                <a:gd name="adj1" fmla="val 14199"/>
                <a:gd name="adj2" fmla="val 15977"/>
                <a:gd name="adj3" fmla="val 23681"/>
                <a:gd name="adj4" fmla="val 8294"/>
                <a:gd name="adj5" fmla="val 97251"/>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2085" b="0" i="0" u="none" strike="noStrike" kern="1200" cap="none" spc="0" normalizeH="0" baseline="0" noProof="0">
                <a:ln>
                  <a:noFill/>
                </a:ln>
                <a:solidFill>
                  <a:prstClr val="black"/>
                </a:solidFill>
                <a:effectLst/>
                <a:uLnTx/>
                <a:uFillTx/>
                <a:latin typeface="Meiryo UI"/>
                <a:ea typeface="Meiryo UI"/>
                <a:cs typeface="メイリオ" pitchFamily="50" charset="-128"/>
              </a:endParaRPr>
            </a:p>
          </p:txBody>
        </p:sp>
        <p:sp>
          <p:nvSpPr>
            <p:cNvPr id="80" name="U ターン矢印 79"/>
            <p:cNvSpPr/>
            <p:nvPr/>
          </p:nvSpPr>
          <p:spPr bwMode="auto">
            <a:xfrm flipH="1">
              <a:off x="5623797" y="2066510"/>
              <a:ext cx="3151025" cy="911037"/>
            </a:xfrm>
            <a:prstGeom prst="uturnArrow">
              <a:avLst>
                <a:gd name="adj1" fmla="val 16460"/>
                <a:gd name="adj2" fmla="val 15822"/>
                <a:gd name="adj3" fmla="val 20452"/>
                <a:gd name="adj4" fmla="val 8294"/>
                <a:gd name="adj5" fmla="val 96552"/>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2085" b="0" i="0" u="none" strike="noStrike" kern="1200" cap="none" spc="0" normalizeH="0" baseline="0" noProof="0">
                <a:ln>
                  <a:noFill/>
                </a:ln>
                <a:solidFill>
                  <a:prstClr val="black"/>
                </a:solidFill>
                <a:effectLst/>
                <a:uLnTx/>
                <a:uFillTx/>
                <a:latin typeface="Meiryo UI"/>
                <a:ea typeface="Meiryo UI"/>
                <a:cs typeface="メイリオ" pitchFamily="50" charset="-128"/>
              </a:endParaRPr>
            </a:p>
          </p:txBody>
        </p:sp>
        <p:sp>
          <p:nvSpPr>
            <p:cNvPr id="12366" name="テキスト ボックス 217"/>
            <p:cNvSpPr txBox="1">
              <a:spLocks noChangeArrowheads="1"/>
            </p:cNvSpPr>
            <p:nvPr/>
          </p:nvSpPr>
          <p:spPr bwMode="auto">
            <a:xfrm>
              <a:off x="6659563" y="2028824"/>
              <a:ext cx="860425"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FFFFFF"/>
                  </a:solidFill>
                  <a:effectLst/>
                  <a:uLnTx/>
                  <a:uFillTx/>
                  <a:latin typeface="Meiryo UI"/>
                  <a:ea typeface="Meiryo UI"/>
                  <a:cs typeface="メイリオ" pitchFamily="50" charset="-128"/>
                </a:rPr>
                <a:t>地域間融通</a:t>
              </a:r>
            </a:p>
          </p:txBody>
        </p:sp>
        <p:sp>
          <p:nvSpPr>
            <p:cNvPr id="12367" name="テキスト ボックス 218"/>
            <p:cNvSpPr txBox="1">
              <a:spLocks noChangeArrowheads="1"/>
            </p:cNvSpPr>
            <p:nvPr/>
          </p:nvSpPr>
          <p:spPr bwMode="auto">
            <a:xfrm>
              <a:off x="2046288" y="2041523"/>
              <a:ext cx="858836"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FFFFFF"/>
                  </a:solidFill>
                  <a:effectLst/>
                  <a:uLnTx/>
                  <a:uFillTx/>
                  <a:latin typeface="Meiryo UI"/>
                  <a:ea typeface="Meiryo UI"/>
                  <a:cs typeface="メイリオ" pitchFamily="50" charset="-128"/>
                </a:rPr>
                <a:t>地域内融通</a:t>
              </a:r>
            </a:p>
          </p:txBody>
        </p:sp>
        <p:sp>
          <p:nvSpPr>
            <p:cNvPr id="12368" name="テキスト ボックス 224"/>
            <p:cNvSpPr txBox="1">
              <a:spLocks noChangeArrowheads="1"/>
            </p:cNvSpPr>
            <p:nvPr/>
          </p:nvSpPr>
          <p:spPr bwMode="auto">
            <a:xfrm>
              <a:off x="415926" y="3108458"/>
              <a:ext cx="911225" cy="38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FF0000"/>
                  </a:solidFill>
                  <a:effectLst/>
                  <a:uLnTx/>
                  <a:uFillTx/>
                  <a:latin typeface="Meiryo UI"/>
                  <a:ea typeface="Meiryo UI"/>
                  <a:cs typeface="メイリオ" pitchFamily="50" charset="-128"/>
                </a:rPr>
                <a:t>省エネ改修</a:t>
              </a:r>
              <a:endParaRPr kumimoji="1" lang="en-US" altLang="ja-JP" sz="1079" b="0" i="0" u="none" strike="noStrike" kern="1200" cap="none" spc="0" normalizeH="0" baseline="0" noProof="0">
                <a:ln>
                  <a:noFill/>
                </a:ln>
                <a:solidFill>
                  <a:srgbClr val="FF0000"/>
                </a:solidFill>
                <a:effectLst/>
                <a:uLnTx/>
                <a:uFillTx/>
                <a:latin typeface="Meiryo UI"/>
                <a:ea typeface="Meiryo UI"/>
                <a:cs typeface="メイリオ" pitchFamily="50" charset="-128"/>
              </a:endParaRPr>
            </a:p>
            <a:p>
              <a:pPr marL="0" marR="0" lvl="0" indent="0" algn="ctr"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FF0000"/>
                  </a:solidFill>
                  <a:effectLst/>
                  <a:uLnTx/>
                  <a:uFillTx/>
                  <a:latin typeface="Meiryo UI"/>
                  <a:ea typeface="Meiryo UI"/>
                  <a:cs typeface="メイリオ" pitchFamily="50" charset="-128"/>
                </a:rPr>
                <a:t>空調・照明</a:t>
              </a:r>
            </a:p>
          </p:txBody>
        </p:sp>
        <p:sp>
          <p:nvSpPr>
            <p:cNvPr id="12369" name="テキスト ボックス 225"/>
            <p:cNvSpPr txBox="1">
              <a:spLocks noChangeArrowheads="1"/>
            </p:cNvSpPr>
            <p:nvPr/>
          </p:nvSpPr>
          <p:spPr bwMode="auto">
            <a:xfrm>
              <a:off x="903288" y="4165731"/>
              <a:ext cx="912812" cy="38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FF0000"/>
                  </a:solidFill>
                  <a:effectLst/>
                  <a:uLnTx/>
                  <a:uFillTx/>
                  <a:latin typeface="Meiryo UI"/>
                  <a:ea typeface="Meiryo UI"/>
                  <a:cs typeface="メイリオ" pitchFamily="50" charset="-128"/>
                </a:rPr>
                <a:t>省エネ改修</a:t>
              </a:r>
              <a:endParaRPr kumimoji="1" lang="en-US" altLang="ja-JP" sz="1079" b="0" i="0" u="none" strike="noStrike" kern="1200" cap="none" spc="0" normalizeH="0" baseline="0" noProof="0">
                <a:ln>
                  <a:noFill/>
                </a:ln>
                <a:solidFill>
                  <a:srgbClr val="FF0000"/>
                </a:solidFill>
                <a:effectLst/>
                <a:uLnTx/>
                <a:uFillTx/>
                <a:latin typeface="Meiryo UI"/>
                <a:ea typeface="Meiryo UI"/>
                <a:cs typeface="メイリオ" pitchFamily="50" charset="-128"/>
              </a:endParaRPr>
            </a:p>
            <a:p>
              <a:pPr marL="0" marR="0" lvl="0" indent="0" algn="ctr"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FF0000"/>
                  </a:solidFill>
                  <a:effectLst/>
                  <a:uLnTx/>
                  <a:uFillTx/>
                  <a:latin typeface="Meiryo UI"/>
                  <a:ea typeface="Meiryo UI"/>
                  <a:cs typeface="メイリオ" pitchFamily="50" charset="-128"/>
                </a:rPr>
                <a:t>空調・照明</a:t>
              </a:r>
            </a:p>
          </p:txBody>
        </p:sp>
        <p:sp>
          <p:nvSpPr>
            <p:cNvPr id="12370" name="テキスト ボックス 226"/>
            <p:cNvSpPr txBox="1">
              <a:spLocks noChangeArrowheads="1"/>
            </p:cNvSpPr>
            <p:nvPr/>
          </p:nvSpPr>
          <p:spPr bwMode="auto">
            <a:xfrm>
              <a:off x="1500189" y="3292607"/>
              <a:ext cx="911225" cy="38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FF0000"/>
                  </a:solidFill>
                  <a:effectLst/>
                  <a:uLnTx/>
                  <a:uFillTx/>
                  <a:latin typeface="Meiryo UI"/>
                  <a:ea typeface="Meiryo UI"/>
                  <a:cs typeface="メイリオ" pitchFamily="50" charset="-128"/>
                </a:rPr>
                <a:t>省エネ改修</a:t>
              </a:r>
              <a:endParaRPr kumimoji="1" lang="en-US" altLang="ja-JP" sz="1079" b="0" i="0" u="none" strike="noStrike" kern="1200" cap="none" spc="0" normalizeH="0" baseline="0" noProof="0">
                <a:ln>
                  <a:noFill/>
                </a:ln>
                <a:solidFill>
                  <a:srgbClr val="FF0000"/>
                </a:solidFill>
                <a:effectLst/>
                <a:uLnTx/>
                <a:uFillTx/>
                <a:latin typeface="Meiryo UI"/>
                <a:ea typeface="Meiryo UI"/>
                <a:cs typeface="メイリオ" pitchFamily="50" charset="-128"/>
              </a:endParaRPr>
            </a:p>
            <a:p>
              <a:pPr marL="0" marR="0" lvl="0" indent="0" algn="ctr"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FF0000"/>
                  </a:solidFill>
                  <a:effectLst/>
                  <a:uLnTx/>
                  <a:uFillTx/>
                  <a:latin typeface="Meiryo UI"/>
                  <a:ea typeface="Meiryo UI"/>
                  <a:cs typeface="メイリオ" pitchFamily="50" charset="-128"/>
                </a:rPr>
                <a:t>空調・照明</a:t>
              </a:r>
            </a:p>
          </p:txBody>
        </p:sp>
        <p:sp>
          <p:nvSpPr>
            <p:cNvPr id="12371" name="テキスト ボックス 227"/>
            <p:cNvSpPr txBox="1">
              <a:spLocks noChangeArrowheads="1"/>
            </p:cNvSpPr>
            <p:nvPr/>
          </p:nvSpPr>
          <p:spPr bwMode="auto">
            <a:xfrm>
              <a:off x="3340099" y="4369726"/>
              <a:ext cx="912813" cy="38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FF0000"/>
                  </a:solidFill>
                  <a:effectLst/>
                  <a:uLnTx/>
                  <a:uFillTx/>
                  <a:latin typeface="Meiryo UI"/>
                  <a:ea typeface="Meiryo UI"/>
                  <a:cs typeface="メイリオ" pitchFamily="50" charset="-128"/>
                </a:rPr>
                <a:t>省エネ改修</a:t>
              </a:r>
              <a:endParaRPr kumimoji="1" lang="en-US" altLang="ja-JP" sz="1079" b="0" i="0" u="none" strike="noStrike" kern="1200" cap="none" spc="0" normalizeH="0" baseline="0" noProof="0">
                <a:ln>
                  <a:noFill/>
                </a:ln>
                <a:solidFill>
                  <a:srgbClr val="FF0000"/>
                </a:solidFill>
                <a:effectLst/>
                <a:uLnTx/>
                <a:uFillTx/>
                <a:latin typeface="Meiryo UI"/>
                <a:ea typeface="Meiryo UI"/>
                <a:cs typeface="メイリオ" pitchFamily="50" charset="-128"/>
              </a:endParaRPr>
            </a:p>
            <a:p>
              <a:pPr marL="0" marR="0" lvl="0" indent="0" algn="ctr"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FF0000"/>
                  </a:solidFill>
                  <a:effectLst/>
                  <a:uLnTx/>
                  <a:uFillTx/>
                  <a:latin typeface="Meiryo UI"/>
                  <a:ea typeface="Meiryo UI"/>
                  <a:cs typeface="メイリオ" pitchFamily="50" charset="-128"/>
                </a:rPr>
                <a:t>空調・照明</a:t>
              </a:r>
            </a:p>
          </p:txBody>
        </p:sp>
        <p:sp>
          <p:nvSpPr>
            <p:cNvPr id="12372" name="テキスト ボックス 228"/>
            <p:cNvSpPr txBox="1">
              <a:spLocks noChangeArrowheads="1"/>
            </p:cNvSpPr>
            <p:nvPr/>
          </p:nvSpPr>
          <p:spPr bwMode="auto">
            <a:xfrm>
              <a:off x="5124450" y="3718058"/>
              <a:ext cx="911225" cy="38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FF0000"/>
                  </a:solidFill>
                  <a:effectLst/>
                  <a:uLnTx/>
                  <a:uFillTx/>
                  <a:latin typeface="Meiryo UI"/>
                  <a:ea typeface="Meiryo UI"/>
                  <a:cs typeface="メイリオ" pitchFamily="50" charset="-128"/>
                </a:rPr>
                <a:t>省エネ改修</a:t>
              </a:r>
              <a:endParaRPr kumimoji="1" lang="en-US" altLang="ja-JP" sz="1079" b="0" i="0" u="none" strike="noStrike" kern="1200" cap="none" spc="0" normalizeH="0" baseline="0" noProof="0">
                <a:ln>
                  <a:noFill/>
                </a:ln>
                <a:solidFill>
                  <a:srgbClr val="FF0000"/>
                </a:solidFill>
                <a:effectLst/>
                <a:uLnTx/>
                <a:uFillTx/>
                <a:latin typeface="Meiryo UI"/>
                <a:ea typeface="Meiryo UI"/>
                <a:cs typeface="メイリオ" pitchFamily="50" charset="-128"/>
              </a:endParaRPr>
            </a:p>
            <a:p>
              <a:pPr marL="0" marR="0" lvl="0" indent="0" algn="ctr"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FF0000"/>
                  </a:solidFill>
                  <a:effectLst/>
                  <a:uLnTx/>
                  <a:uFillTx/>
                  <a:latin typeface="Meiryo UI"/>
                  <a:ea typeface="Meiryo UI"/>
                  <a:cs typeface="メイリオ" pitchFamily="50" charset="-128"/>
                </a:rPr>
                <a:t>空調・照明</a:t>
              </a:r>
            </a:p>
          </p:txBody>
        </p:sp>
        <p:sp>
          <p:nvSpPr>
            <p:cNvPr id="12373" name="テキスト ボックス 229"/>
            <p:cNvSpPr txBox="1">
              <a:spLocks noChangeArrowheads="1"/>
            </p:cNvSpPr>
            <p:nvPr/>
          </p:nvSpPr>
          <p:spPr bwMode="auto">
            <a:xfrm>
              <a:off x="4332288" y="4792795"/>
              <a:ext cx="912812" cy="38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FF0000"/>
                  </a:solidFill>
                  <a:effectLst/>
                  <a:uLnTx/>
                  <a:uFillTx/>
                  <a:latin typeface="Meiryo UI"/>
                  <a:ea typeface="Meiryo UI"/>
                  <a:cs typeface="メイリオ" pitchFamily="50" charset="-128"/>
                </a:rPr>
                <a:t>省エネ改修</a:t>
              </a:r>
              <a:endParaRPr kumimoji="1" lang="en-US" altLang="ja-JP" sz="1079" b="0" i="0" u="none" strike="noStrike" kern="1200" cap="none" spc="0" normalizeH="0" baseline="0" noProof="0">
                <a:ln>
                  <a:noFill/>
                </a:ln>
                <a:solidFill>
                  <a:srgbClr val="FF0000"/>
                </a:solidFill>
                <a:effectLst/>
                <a:uLnTx/>
                <a:uFillTx/>
                <a:latin typeface="Meiryo UI"/>
                <a:ea typeface="Meiryo UI"/>
                <a:cs typeface="メイリオ" pitchFamily="50" charset="-128"/>
              </a:endParaRPr>
            </a:p>
            <a:p>
              <a:pPr marL="0" marR="0" lvl="0" indent="0" algn="ctr"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FF0000"/>
                  </a:solidFill>
                  <a:effectLst/>
                  <a:uLnTx/>
                  <a:uFillTx/>
                  <a:latin typeface="Meiryo UI"/>
                  <a:ea typeface="Meiryo UI"/>
                  <a:cs typeface="メイリオ" pitchFamily="50" charset="-128"/>
                </a:rPr>
                <a:t>照明</a:t>
              </a:r>
            </a:p>
          </p:txBody>
        </p:sp>
        <p:sp>
          <p:nvSpPr>
            <p:cNvPr id="12374" name="テキスト ボックス 230"/>
            <p:cNvSpPr txBox="1">
              <a:spLocks noChangeArrowheads="1"/>
            </p:cNvSpPr>
            <p:nvPr/>
          </p:nvSpPr>
          <p:spPr bwMode="auto">
            <a:xfrm>
              <a:off x="7631112" y="3508507"/>
              <a:ext cx="911225" cy="38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FF0000"/>
                  </a:solidFill>
                  <a:effectLst/>
                  <a:uLnTx/>
                  <a:uFillTx/>
                  <a:latin typeface="Meiryo UI"/>
                  <a:ea typeface="Meiryo UI"/>
                  <a:cs typeface="メイリオ" pitchFamily="50" charset="-128"/>
                </a:rPr>
                <a:t>省エネ改修</a:t>
              </a:r>
              <a:endParaRPr kumimoji="1" lang="en-US" altLang="ja-JP" sz="1079" b="0" i="0" u="none" strike="noStrike" kern="1200" cap="none" spc="0" normalizeH="0" baseline="0" noProof="0">
                <a:ln>
                  <a:noFill/>
                </a:ln>
                <a:solidFill>
                  <a:srgbClr val="FF0000"/>
                </a:solidFill>
                <a:effectLst/>
                <a:uLnTx/>
                <a:uFillTx/>
                <a:latin typeface="Meiryo UI"/>
                <a:ea typeface="Meiryo UI"/>
                <a:cs typeface="メイリオ" pitchFamily="50" charset="-128"/>
              </a:endParaRPr>
            </a:p>
            <a:p>
              <a:pPr marL="0" marR="0" lvl="0" indent="0" algn="ctr"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FF0000"/>
                  </a:solidFill>
                  <a:effectLst/>
                  <a:uLnTx/>
                  <a:uFillTx/>
                  <a:latin typeface="Meiryo UI"/>
                  <a:ea typeface="Meiryo UI"/>
                  <a:cs typeface="メイリオ" pitchFamily="50" charset="-128"/>
                </a:rPr>
                <a:t>空調・照明</a:t>
              </a:r>
            </a:p>
          </p:txBody>
        </p:sp>
        <p:pic>
          <p:nvPicPr>
            <p:cNvPr id="12375" name="Picture 9" descr="Internet.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46475" y="5989638"/>
              <a:ext cx="7493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76" name="テキスト ボックス 247"/>
            <p:cNvSpPr txBox="1">
              <a:spLocks noChangeArrowheads="1"/>
            </p:cNvSpPr>
            <p:nvPr/>
          </p:nvSpPr>
          <p:spPr bwMode="auto">
            <a:xfrm>
              <a:off x="3241675" y="6343650"/>
              <a:ext cx="1225550" cy="29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81700" rtl="0" eaLnBrk="1" fontAlgn="auto" latinLnBrk="0" hangingPunct="1">
                <a:lnSpc>
                  <a:spcPct val="100000"/>
                </a:lnSpc>
                <a:spcBef>
                  <a:spcPct val="0"/>
                </a:spcBef>
                <a:spcAft>
                  <a:spcPts val="0"/>
                </a:spcAft>
                <a:buClrTx/>
                <a:buSzTx/>
                <a:buFontTx/>
                <a:buNone/>
                <a:tabLst/>
                <a:defRPr/>
              </a:pPr>
              <a:r>
                <a:rPr kumimoji="1" lang="ja-JP" altLang="en-US" sz="1079" b="0" i="0" u="none" strike="noStrike" kern="1200" cap="none" spc="0" normalizeH="0" baseline="0" noProof="0">
                  <a:ln>
                    <a:noFill/>
                  </a:ln>
                  <a:solidFill>
                    <a:srgbClr val="000000"/>
                  </a:solidFill>
                  <a:effectLst/>
                  <a:uLnTx/>
                  <a:uFillTx/>
                  <a:latin typeface="Meiryo UI"/>
                  <a:ea typeface="Meiryo UI"/>
                  <a:cs typeface="メイリオ" pitchFamily="50" charset="-128"/>
                </a:rPr>
                <a:t>クラウドサーバ</a:t>
              </a:r>
            </a:p>
          </p:txBody>
        </p:sp>
        <p:cxnSp>
          <p:nvCxnSpPr>
            <p:cNvPr id="92" name="直線矢印コネクタ 91"/>
            <p:cNvCxnSpPr/>
            <p:nvPr/>
          </p:nvCxnSpPr>
          <p:spPr bwMode="auto">
            <a:xfrm>
              <a:off x="4504334" y="6590006"/>
              <a:ext cx="1651131" cy="0"/>
            </a:xfrm>
            <a:prstGeom prst="straightConnector1">
              <a:avLst/>
            </a:prstGeom>
            <a:ln w="19050">
              <a:solidFill>
                <a:schemeClr val="accent6">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角丸四角形 92"/>
            <p:cNvSpPr/>
            <p:nvPr/>
          </p:nvSpPr>
          <p:spPr bwMode="auto">
            <a:xfrm>
              <a:off x="4728850" y="6425624"/>
              <a:ext cx="1220807" cy="314901"/>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8856" tIns="38856" rIns="38856" bIns="38856" anchor="ctr"/>
            <a:lstStyle/>
            <a:p>
              <a:pPr marL="0" marR="0" lvl="0" indent="0" algn="ctr" defTabSz="981700" rtl="0" eaLnBrk="1" fontAlgn="auto" latinLnBrk="0" hangingPunct="1">
                <a:lnSpc>
                  <a:spcPct val="100000"/>
                </a:lnSpc>
                <a:spcBef>
                  <a:spcPts val="0"/>
                </a:spcBef>
                <a:spcAft>
                  <a:spcPts val="0"/>
                </a:spcAft>
                <a:buClrTx/>
                <a:buSzTx/>
                <a:buFontTx/>
                <a:buNone/>
                <a:tabLst/>
                <a:defRPr/>
              </a:pPr>
              <a:r>
                <a:rPr kumimoji="1" lang="ja-JP" altLang="en-US" sz="971" b="0" i="0" u="none" strike="noStrike" kern="1200" cap="none" spc="0" normalizeH="0" baseline="0" noProof="0" dirty="0">
                  <a:ln>
                    <a:noFill/>
                  </a:ln>
                  <a:solidFill>
                    <a:prstClr val="white"/>
                  </a:solidFill>
                  <a:effectLst/>
                  <a:uLnTx/>
                  <a:uFillTx/>
                  <a:latin typeface="Meiryo UI"/>
                  <a:ea typeface="Meiryo UI"/>
                  <a:cs typeface="メイリオ" pitchFamily="50" charset="-128"/>
                </a:rPr>
                <a:t>消費電力</a:t>
              </a:r>
              <a:r>
                <a:rPr kumimoji="1" lang="en-US" altLang="ja-JP" sz="971" b="0" i="0" u="none" strike="noStrike" kern="1200" cap="none" spc="0" normalizeH="0" baseline="0" noProof="0" dirty="0">
                  <a:ln>
                    <a:noFill/>
                  </a:ln>
                  <a:solidFill>
                    <a:prstClr val="white"/>
                  </a:solidFill>
                  <a:effectLst/>
                  <a:uLnTx/>
                  <a:uFillTx/>
                  <a:latin typeface="Meiryo UI"/>
                  <a:ea typeface="Meiryo UI"/>
                  <a:cs typeface="メイリオ" pitchFamily="50" charset="-128"/>
                </a:rPr>
                <a:t>/</a:t>
              </a:r>
              <a:r>
                <a:rPr kumimoji="1" lang="ja-JP" altLang="en-US" sz="971" b="0" i="0" u="none" strike="noStrike" kern="1200" cap="none" spc="0" normalizeH="0" baseline="0" noProof="0" dirty="0">
                  <a:ln>
                    <a:noFill/>
                  </a:ln>
                  <a:solidFill>
                    <a:prstClr val="white"/>
                  </a:solidFill>
                  <a:effectLst/>
                  <a:uLnTx/>
                  <a:uFillTx/>
                  <a:latin typeface="Meiryo UI"/>
                  <a:ea typeface="Meiryo UI"/>
                  <a:cs typeface="メイリオ" pitchFamily="50" charset="-128"/>
                </a:rPr>
                <a:t>発電電力データ等</a:t>
              </a:r>
            </a:p>
          </p:txBody>
        </p:sp>
        <p:cxnSp>
          <p:nvCxnSpPr>
            <p:cNvPr id="94" name="直線矢印コネクタ 93"/>
            <p:cNvCxnSpPr/>
            <p:nvPr/>
          </p:nvCxnSpPr>
          <p:spPr bwMode="auto">
            <a:xfrm>
              <a:off x="4315677" y="6148352"/>
              <a:ext cx="1333067"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5" name="角丸四角形 94"/>
            <p:cNvSpPr/>
            <p:nvPr/>
          </p:nvSpPr>
          <p:spPr bwMode="auto">
            <a:xfrm>
              <a:off x="4427935" y="6017638"/>
              <a:ext cx="1032152" cy="263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8856" tIns="38856" rIns="38856" bIns="38856" anchor="ctr"/>
            <a:lstStyle/>
            <a:p>
              <a:pPr marL="0" marR="0" lvl="0" indent="0" algn="ctr" defTabSz="981700" rtl="0" eaLnBrk="1" fontAlgn="auto" latinLnBrk="0" hangingPunct="1">
                <a:lnSpc>
                  <a:spcPct val="100000"/>
                </a:lnSpc>
                <a:spcBef>
                  <a:spcPts val="0"/>
                </a:spcBef>
                <a:spcAft>
                  <a:spcPts val="0"/>
                </a:spcAft>
                <a:buClrTx/>
                <a:buSzTx/>
                <a:buFontTx/>
                <a:buNone/>
                <a:tabLst/>
                <a:defRPr/>
              </a:pPr>
              <a:r>
                <a:rPr kumimoji="1" lang="ja-JP" altLang="en-US" sz="1079" b="0" i="0" u="none" strike="noStrike" kern="1200" cap="none" spc="0" normalizeH="0" baseline="0" noProof="0" dirty="0">
                  <a:ln>
                    <a:noFill/>
                  </a:ln>
                  <a:solidFill>
                    <a:prstClr val="white"/>
                  </a:solidFill>
                  <a:effectLst/>
                  <a:uLnTx/>
                  <a:uFillTx/>
                  <a:latin typeface="Meiryo UI"/>
                  <a:ea typeface="Meiryo UI"/>
                  <a:cs typeface="メイリオ" pitchFamily="50" charset="-128"/>
                </a:rPr>
                <a:t>デマンド制御等</a:t>
              </a:r>
            </a:p>
          </p:txBody>
        </p:sp>
        <p:sp>
          <p:nvSpPr>
            <p:cNvPr id="96" name="角丸四角形 95"/>
            <p:cNvSpPr/>
            <p:nvPr/>
          </p:nvSpPr>
          <p:spPr>
            <a:xfrm>
              <a:off x="640781" y="2260600"/>
              <a:ext cx="2206185" cy="287175"/>
            </a:xfrm>
            <a:prstGeom prst="roundRect">
              <a:avLst/>
            </a:prstGeom>
            <a:solidFill>
              <a:srgbClr val="FFFF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r>
                <a:rPr kumimoji="1" lang="ja-JP" altLang="en-US" sz="1079" b="1" i="0" u="none" strike="noStrike" kern="1200" cap="none" spc="0" normalizeH="0" baseline="0" noProof="0" dirty="0">
                  <a:ln>
                    <a:noFill/>
                  </a:ln>
                  <a:solidFill>
                    <a:srgbClr val="FF0000"/>
                  </a:solidFill>
                  <a:effectLst/>
                  <a:uLnTx/>
                  <a:uFillTx/>
                  <a:latin typeface="Meiryo UI"/>
                  <a:ea typeface="Meiryo UI"/>
                  <a:cs typeface="メイリオ" pitchFamily="50" charset="-128"/>
                </a:rPr>
                <a:t>複数施設を束ねた電力需給調整</a:t>
              </a:r>
            </a:p>
          </p:txBody>
        </p:sp>
        <p:sp>
          <p:nvSpPr>
            <p:cNvPr id="97" name="角丸四角形 96"/>
            <p:cNvSpPr/>
            <p:nvPr/>
          </p:nvSpPr>
          <p:spPr>
            <a:xfrm>
              <a:off x="7379391" y="2217029"/>
              <a:ext cx="1264463" cy="340649"/>
            </a:xfrm>
            <a:prstGeom prst="roundRect">
              <a:avLst/>
            </a:prstGeom>
            <a:solidFill>
              <a:srgbClr val="FFFF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tIns="38856" bIns="38856" anchor="ctr"/>
            <a:lstStyle/>
            <a:p>
              <a:pPr marL="0" marR="0" lvl="0" indent="0" algn="ctr" defTabSz="981700" rtl="0" eaLnBrk="1" fontAlgn="auto" latinLnBrk="0" hangingPunct="1">
                <a:lnSpc>
                  <a:spcPct val="100000"/>
                </a:lnSpc>
                <a:spcBef>
                  <a:spcPts val="0"/>
                </a:spcBef>
                <a:spcAft>
                  <a:spcPts val="0"/>
                </a:spcAft>
                <a:buClrTx/>
                <a:buSzTx/>
                <a:buFontTx/>
                <a:buNone/>
                <a:tabLst/>
                <a:defRPr/>
              </a:pPr>
              <a:r>
                <a:rPr kumimoji="1" lang="ja-JP" altLang="en-US" sz="1079" b="1" i="0" u="none" strike="noStrike" kern="1200" cap="none" spc="0" normalizeH="0" baseline="0" noProof="0" dirty="0">
                  <a:ln>
                    <a:noFill/>
                  </a:ln>
                  <a:solidFill>
                    <a:srgbClr val="FF0000"/>
                  </a:solidFill>
                  <a:effectLst/>
                  <a:uLnTx/>
                  <a:uFillTx/>
                  <a:latin typeface="Meiryo UI"/>
                  <a:ea typeface="Meiryo UI"/>
                  <a:cs typeface="メイリオ" pitchFamily="50" charset="-128"/>
                </a:rPr>
                <a:t>複数施設を束ねた電力需給調整</a:t>
              </a:r>
            </a:p>
          </p:txBody>
        </p:sp>
        <p:sp>
          <p:nvSpPr>
            <p:cNvPr id="98" name="角丸四角形 97"/>
            <p:cNvSpPr/>
            <p:nvPr/>
          </p:nvSpPr>
          <p:spPr>
            <a:xfrm>
              <a:off x="3649924" y="2260600"/>
              <a:ext cx="2973283" cy="287175"/>
            </a:xfrm>
            <a:prstGeom prst="roundRect">
              <a:avLst/>
            </a:prstGeom>
            <a:solidFill>
              <a:srgbClr val="FFFF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r>
                <a:rPr kumimoji="1" lang="ja-JP" altLang="en-US" sz="1079" b="1" i="0" u="none" strike="noStrike" kern="1200" cap="none" spc="0" normalizeH="0" baseline="0" noProof="0" dirty="0">
                  <a:ln>
                    <a:noFill/>
                  </a:ln>
                  <a:solidFill>
                    <a:srgbClr val="FF0000"/>
                  </a:solidFill>
                  <a:effectLst/>
                  <a:uLnTx/>
                  <a:uFillTx/>
                  <a:latin typeface="Meiryo UI"/>
                  <a:ea typeface="Meiryo UI"/>
                  <a:cs typeface="メイリオ" pitchFamily="50" charset="-128"/>
                </a:rPr>
                <a:t>複数施設を束ねた電力需給調整</a:t>
              </a:r>
            </a:p>
          </p:txBody>
        </p:sp>
        <p:sp>
          <p:nvSpPr>
            <p:cNvPr id="99" name="角丸四角形吹き出し 98"/>
            <p:cNvSpPr/>
            <p:nvPr/>
          </p:nvSpPr>
          <p:spPr>
            <a:xfrm>
              <a:off x="3561052" y="2694334"/>
              <a:ext cx="1777421" cy="938764"/>
            </a:xfrm>
            <a:prstGeom prst="wedgeRoundRectCallout">
              <a:avLst>
                <a:gd name="adj1" fmla="val -21101"/>
                <a:gd name="adj2" fmla="val -72379"/>
                <a:gd name="adj3" fmla="val 16667"/>
              </a:avLst>
            </a:prstGeom>
            <a:solidFill>
              <a:srgbClr val="FFFF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1079" b="1" i="0" u="none" strike="noStrike" kern="1200" cap="none" spc="0" normalizeH="0" baseline="0" noProof="0">
                <a:ln>
                  <a:noFill/>
                </a:ln>
                <a:solidFill>
                  <a:srgbClr val="FF0000"/>
                </a:solidFill>
                <a:effectLst/>
                <a:uLnTx/>
                <a:uFillTx/>
                <a:latin typeface="Meiryo UI"/>
                <a:ea typeface="Meiryo UI"/>
                <a:cs typeface="メイリオ" pitchFamily="50" charset="-128"/>
              </a:endParaRPr>
            </a:p>
          </p:txBody>
        </p:sp>
        <p:pic>
          <p:nvPicPr>
            <p:cNvPr id="12385"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97288" y="2954338"/>
              <a:ext cx="1538287" cy="5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角丸四角形 100"/>
            <p:cNvSpPr/>
            <p:nvPr/>
          </p:nvSpPr>
          <p:spPr>
            <a:xfrm>
              <a:off x="3629655" y="2740200"/>
              <a:ext cx="1629304" cy="254855"/>
            </a:xfrm>
            <a:prstGeom prst="round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marL="0" marR="0" lvl="0" indent="0" algn="ctr" defTabSz="981700" rtl="0" eaLnBrk="1" fontAlgn="auto" latinLnBrk="0" hangingPunct="1">
                <a:lnSpc>
                  <a:spcPct val="120000"/>
                </a:lnSpc>
                <a:spcBef>
                  <a:spcPts val="0"/>
                </a:spcBef>
                <a:spcAft>
                  <a:spcPts val="0"/>
                </a:spcAft>
                <a:buClrTx/>
                <a:buSzTx/>
                <a:buFontTx/>
                <a:buNone/>
                <a:tabLst/>
                <a:defRPr/>
              </a:pPr>
              <a:r>
                <a:rPr kumimoji="1" lang="ja-JP" altLang="en-US" sz="1079" b="1" i="0" u="none" strike="noStrike" kern="1200" cap="none" spc="0" normalizeH="0" baseline="0" noProof="0" dirty="0">
                  <a:ln>
                    <a:noFill/>
                  </a:ln>
                  <a:solidFill>
                    <a:prstClr val="white"/>
                  </a:solidFill>
                  <a:effectLst/>
                  <a:uLnTx/>
                  <a:uFillTx/>
                  <a:latin typeface="Meiryo UI"/>
                  <a:ea typeface="Meiryo UI"/>
                  <a:cs typeface="メイリオ" pitchFamily="50" charset="-128"/>
                </a:rPr>
                <a:t>対象物件の電力需給を合算</a:t>
              </a:r>
            </a:p>
          </p:txBody>
        </p:sp>
      </p:grpSp>
    </p:spTree>
    <p:extLst>
      <p:ext uri="{BB962C8B-B14F-4D97-AF65-F5344CB8AC3E}">
        <p14:creationId xmlns:p14="http://schemas.microsoft.com/office/powerpoint/2010/main" val="3889716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3.xml><?xml version="1.0" encoding="utf-8"?>
<a:theme xmlns:a="http://schemas.openxmlformats.org/drawingml/2006/main" name="1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19050">
          <a:solidFill>
            <a:schemeClr val="bg1"/>
          </a:solidFill>
        </a:ln>
      </a:spPr>
      <a:bodyPr wrap="square" tIns="36000" bIns="36000">
        <a:spAutoFit/>
      </a:bodyPr>
      <a:lstStyle>
        <a:defPPr eaLnBrk="1" fontAlgn="auto" hangingPunct="1">
          <a:lnSpc>
            <a:spcPts val="1100"/>
          </a:lnSpc>
          <a:spcBef>
            <a:spcPts val="0"/>
          </a:spcBef>
          <a:spcAft>
            <a:spcPts val="0"/>
          </a:spcAft>
          <a:defRPr sz="1200" dirty="0">
            <a:solidFill>
              <a:schemeClr val="bg1"/>
            </a:solidFill>
          </a:defRPr>
        </a:defPPr>
      </a:lstStyle>
      <a:style>
        <a:lnRef idx="2">
          <a:schemeClr val="accent6"/>
        </a:lnRef>
        <a:fillRef idx="1">
          <a:schemeClr val="lt1"/>
        </a:fillRef>
        <a:effectRef idx="0">
          <a:schemeClr val="accent6"/>
        </a:effectRef>
        <a:fontRef idx="minor">
          <a:schemeClr val="dk1"/>
        </a:fontRef>
      </a:style>
    </a:txDef>
  </a:objectDefaults>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Words>1109</Words>
  <PresentationFormat>ユーザー設定</PresentationFormat>
  <Paragraphs>113</Paragraphs>
  <Slides>6</Slides>
  <Notes>5</Notes>
  <HiddenSlides>0</HiddenSlides>
  <MMClips>0</MMClips>
  <ScaleCrop>false</ScaleCrop>
  <HeadingPairs>
    <vt:vector size="8" baseType="variant">
      <vt:variant>
        <vt:lpstr>使用されているフォント</vt:lpstr>
      </vt:variant>
      <vt:variant>
        <vt:i4>14</vt:i4>
      </vt:variant>
      <vt:variant>
        <vt:lpstr>テーマ</vt:lpstr>
      </vt:variant>
      <vt:variant>
        <vt:i4>13</vt:i4>
      </vt:variant>
      <vt:variant>
        <vt:lpstr>埋め込まれた OLE サーバー</vt:lpstr>
      </vt:variant>
      <vt:variant>
        <vt:i4>1</vt:i4>
      </vt:variant>
      <vt:variant>
        <vt:lpstr>スライド タイトル</vt:lpstr>
      </vt:variant>
      <vt:variant>
        <vt:i4>6</vt:i4>
      </vt:variant>
    </vt:vector>
  </HeadingPairs>
  <TitlesOfParts>
    <vt:vector size="34" baseType="lpstr">
      <vt:lpstr>HGPｺﾞｼｯｸE</vt:lpstr>
      <vt:lpstr>HGPｺﾞｼｯｸM</vt:lpstr>
      <vt:lpstr>Meiryo UI</vt:lpstr>
      <vt:lpstr>ＭＳ Ｐゴシック</vt:lpstr>
      <vt:lpstr>Meiryo</vt:lpstr>
      <vt:lpstr>Meiryo</vt:lpstr>
      <vt:lpstr>游ゴシック</vt:lpstr>
      <vt:lpstr>游ゴシック Light</vt:lpstr>
      <vt:lpstr>Arial</vt:lpstr>
      <vt:lpstr>Calibri</vt:lpstr>
      <vt:lpstr>Calibri Light</vt:lpstr>
      <vt:lpstr>Cambria</vt:lpstr>
      <vt:lpstr>Times New Roman</vt:lpstr>
      <vt:lpstr>Wingdings</vt:lpstr>
      <vt:lpstr>1_脱炭素標準フォーマット_20180530</vt:lpstr>
      <vt:lpstr>2_Office テーマ</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11_脱炭素標準フォーマット_20180530</vt:lpstr>
      <vt:lpstr>15_Office ​​テーマ</vt:lpstr>
      <vt:lpstr>think-cell スライド</vt:lpstr>
      <vt:lpstr>PowerPoint プレゼンテーション</vt:lpstr>
      <vt:lpstr>PowerPoint プレゼンテーション</vt:lpstr>
      <vt:lpstr>補助金の使い道と補助度合い（※2018年度の内容を参考として掲載）</vt:lpstr>
      <vt:lpstr>公共施設を中核とする自立分散型エネルギーシステムのイメージ</vt:lpstr>
      <vt:lpstr>北上市あじさい型CO2排出削減対策モデル事業 岩手県北上市（H28～H32年度）　</vt:lpstr>
      <vt:lpstr>再生可能エネルギーの普及促進に向けた、既存送配電網を活用した電力融通スキーム及び空調設備の遠隔デマンド制御による、マイクログリッド内におけるエネルギー需給調整先進的モデル事業瀬戸内市（H28～H32年度）</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