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png" Extension="tmp"/>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118" r:id="rId12"/>
  </p:sldMasterIdLst>
  <p:notesMasterIdLst>
    <p:notesMasterId r:id="rId24"/>
  </p:notesMasterIdLst>
  <p:handoutMasterIdLst>
    <p:handoutMasterId r:id="rId25"/>
  </p:handoutMasterIdLst>
  <p:sldIdLst>
    <p:sldId id="662" r:id="rId13"/>
    <p:sldId id="463" r:id="rId14"/>
    <p:sldId id="464" r:id="rId15"/>
    <p:sldId id="465" r:id="rId16"/>
    <p:sldId id="466" r:id="rId17"/>
    <p:sldId id="467" r:id="rId18"/>
    <p:sldId id="468" r:id="rId19"/>
    <p:sldId id="469" r:id="rId20"/>
    <p:sldId id="470" r:id="rId21"/>
    <p:sldId id="471" r:id="rId22"/>
    <p:sldId id="472" r:id="rId23"/>
  </p:sldIdLst>
  <p:sldSz cx="10691813" cy="7559675"/>
  <p:notesSz cx="7104063" cy="10234613"/>
  <p:custDataLst>
    <p:tags r:id="rId26"/>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slideMasters/slideMaster2.xml" Type="http://schemas.openxmlformats.org/officeDocument/2006/relationships/slideMaster"/><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notesMasters/notesMaster1.xml" Type="http://schemas.openxmlformats.org/officeDocument/2006/relationships/notesMaster"/><Relationship Id="rId25" Target="handoutMasters/handoutMaster1.xml" Type="http://schemas.openxmlformats.org/officeDocument/2006/relationships/handoutMaster"/><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slideMasters/slideMaster3.xml" Type="http://schemas.openxmlformats.org/officeDocument/2006/relationships/slideMaster"/><Relationship Id="rId30" Target="tableStyles.xml" Type="http://schemas.openxmlformats.org/officeDocument/2006/relationships/tableStyles"/><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drawings/_rels/vmlDrawing1.vml.rels><?xml version="1.0" encoding="UTF-8" standalone="yes"?><Relationships xmlns="http://schemas.openxmlformats.org/package/2006/relationships"><Relationship Id="rId1" Target="../media/image9.emf"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1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ja-JP"/>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54385" indent="-28597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65269" indent="-22680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35322" indent="-22680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03730" indent="-22680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77069" indent="-22680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50408" indent="-22680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23747" indent="-22680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97086" indent="-22680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46678" fontAlgn="base">
              <a:spcBef>
                <a:spcPct val="0"/>
              </a:spcBef>
              <a:spcAft>
                <a:spcPct val="0"/>
              </a:spcAft>
              <a:defRPr/>
            </a:pPr>
            <a:fld id="{7552DB0C-1C4D-4AFA-AFB1-A9096673A37A}" type="slidenum">
              <a:rPr lang="en-GB" altLang="ja-JP">
                <a:solidFill>
                  <a:srgbClr val="000000"/>
                </a:solidFill>
                <a:latin typeface="Cambria" panose="02040503050406030204" pitchFamily="18" charset="0"/>
                <a:ea typeface="メイリオ" panose="020B0604030504040204" pitchFamily="50" charset="-128"/>
              </a:rPr>
              <a:pPr defTabSz="946678" fontAlgn="base">
                <a:spcBef>
                  <a:spcPct val="0"/>
                </a:spcBef>
                <a:spcAft>
                  <a:spcPct val="0"/>
                </a:spcAft>
                <a:defRPr/>
              </a:pPr>
              <a:t>0</a:t>
            </a:fld>
            <a:endParaRPr lang="en-GB" altLang="ja-JP">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250512564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png" Type="http://schemas.openxmlformats.org/officeDocument/2006/relationships/image"/><Relationship Id="rId3" Target="../media/image2.jpe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0"/>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852ED6CD-8D22-49AC-81DE-EF24A8FA4F5C}"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E561F24-3B13-4B7E-B1A7-6CFC08C5A637}"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971691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BBAE02E-63C4-461E-A079-9027ABDBD2F6}"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EF9E7E6-23C8-4A9E-A43E-0245F631D1AD}"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1596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2"/>
            <a:ext cx="908804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7196FF5-A354-4BEF-AE09-03A913245C75}"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CC4C5FF-E6B9-4FD2-AF32-48A2BDA1726A}"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1071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ABE4A1A0-8963-477C-8E6D-33DBBE7620B9}"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5A33389-48FE-4261-A951-1FC9410BEC7F}"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39954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79187DBE-F773-46DB-8CA0-130383CFEA40}"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42A94540-EC5B-4196-BC7E-B55DE2B6EC50}" type="slidenum">
              <a:rPr lang="ja-JP" altLang="en-US"/>
              <a:pPr>
                <a:defRPr/>
              </a:pPr>
              <a:t>‹#›</a:t>
            </a:fld>
            <a:endParaRPr lang="ja-JP" altLang="en-US"/>
          </a:p>
        </p:txBody>
      </p:sp>
      <p:sp>
        <p:nvSpPr>
          <p:cNvPr id="10"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68848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005BC254-B61E-4B7D-8A35-264D50EA3DCF}"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F4D31479-21FC-4366-8D3F-AE79390CEA8E}" type="slidenum">
              <a:rPr lang="ja-JP" altLang="en-US"/>
              <a:pPr>
                <a:defRPr/>
              </a:pPr>
              <a:t>‹#›</a:t>
            </a:fld>
            <a:endParaRPr lang="ja-JP" altLang="en-US"/>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79043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08FAA60E-603E-4E2E-80B5-9292B7B7571E}"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8B572A1-2AB9-44BA-900F-D3E701CA7CD0}" type="slidenum">
              <a:rPr lang="ja-JP" altLang="en-US"/>
              <a:pPr>
                <a:defRPr/>
              </a:pPr>
              <a:t>‹#›</a:t>
            </a:fld>
            <a:endParaRPr lang="ja-JP" altLang="en-US"/>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73806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4180202" y="300988"/>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3"/>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87E9EB7-0C41-4819-AF95-9F0988F231FB}"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56919C2-BED9-40FC-B519-8819223505A1}"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70026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BF8843A-8502-47D3-BD9B-A906FE49CE47}"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D0E8438-F6DF-444A-8168-1086E2152E54}"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962549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30F5846-0106-4282-9D08-3D12856AE704}"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74D4F39-1221-4101-A6F4-3FE4FE222DE4}"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64061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8"/>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8"/>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41CE28E-CF7C-4694-9167-E28CBB582918}"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5894C83-69E5-4A7D-B6EB-794F420D5270}"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274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4.xml" Type="http://schemas.openxmlformats.org/officeDocument/2006/relationships/slideLayout"/><Relationship Id="rId10" Target="../slideLayouts/slideLayout113.xml" Type="http://schemas.openxmlformats.org/officeDocument/2006/relationships/slideLayout"/><Relationship Id="rId11" Target="../slideLayouts/slideLayout114.xml" Type="http://schemas.openxmlformats.org/officeDocument/2006/relationships/slideLayout"/><Relationship Id="rId12" Target="../theme/theme10.xml" Type="http://schemas.openxmlformats.org/officeDocument/2006/relationships/theme"/><Relationship Id="rId2" Target="../slideLayouts/slideLayout105.xml" Type="http://schemas.openxmlformats.org/officeDocument/2006/relationships/slideLayout"/><Relationship Id="rId3" Target="../slideLayouts/slideLayout106.xml" Type="http://schemas.openxmlformats.org/officeDocument/2006/relationships/slideLayout"/><Relationship Id="rId4" Target="../slideLayouts/slideLayout107.xml" Type="http://schemas.openxmlformats.org/officeDocument/2006/relationships/slideLayout"/><Relationship Id="rId5" Target="../slideLayouts/slideLayout108.xml" Type="http://schemas.openxmlformats.org/officeDocument/2006/relationships/slideLayout"/><Relationship Id="rId6" Target="../slideLayouts/slideLayout109.xml" Type="http://schemas.openxmlformats.org/officeDocument/2006/relationships/slideLayout"/><Relationship Id="rId7" Target="../slideLayouts/slideLayout110.xml" Type="http://schemas.openxmlformats.org/officeDocument/2006/relationships/slideLayout"/><Relationship Id="rId8" Target="../slideLayouts/slideLayout111.xml" Type="http://schemas.openxmlformats.org/officeDocument/2006/relationships/slideLayout"/><Relationship Id="rId9" Target="../slideLayouts/slideLayout112.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5.xml" Type="http://schemas.openxmlformats.org/officeDocument/2006/relationships/slideLayout"/><Relationship Id="rId10" Target="../slideLayouts/slideLayout124.xml" Type="http://schemas.openxmlformats.org/officeDocument/2006/relationships/slideLayout"/><Relationship Id="rId11" Target="../slideLayouts/slideLayout125.xml" Type="http://schemas.openxmlformats.org/officeDocument/2006/relationships/slideLayout"/><Relationship Id="rId12" Target="../slideLayouts/slideLayout126.xml" Type="http://schemas.openxmlformats.org/officeDocument/2006/relationships/slideLayout"/><Relationship Id="rId13" Target="../theme/theme11.xml" Type="http://schemas.openxmlformats.org/officeDocument/2006/relationships/theme"/><Relationship Id="rId2" Target="../slideLayouts/slideLayout116.xml" Type="http://schemas.openxmlformats.org/officeDocument/2006/relationships/slideLayout"/><Relationship Id="rId3" Target="../slideLayouts/slideLayout117.xml" Type="http://schemas.openxmlformats.org/officeDocument/2006/relationships/slideLayout"/><Relationship Id="rId4" Target="../slideLayouts/slideLayout118.xml" Type="http://schemas.openxmlformats.org/officeDocument/2006/relationships/slideLayout"/><Relationship Id="rId5" Target="../slideLayouts/slideLayout119.xml" Type="http://schemas.openxmlformats.org/officeDocument/2006/relationships/slideLayout"/><Relationship Id="rId6" Target="../slideLayouts/slideLayout120.xml" Type="http://schemas.openxmlformats.org/officeDocument/2006/relationships/slideLayout"/><Relationship Id="rId7" Target="../slideLayouts/slideLayout121.xml" Type="http://schemas.openxmlformats.org/officeDocument/2006/relationships/slideLayout"/><Relationship Id="rId8" Target="../slideLayouts/slideLayout122.xml" Type="http://schemas.openxmlformats.org/officeDocument/2006/relationships/slideLayout"/><Relationship Id="rId9" Target="../slideLayouts/slideLayout123.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7.xml" Type="http://schemas.openxmlformats.org/officeDocument/2006/relationships/slideLayout"/><Relationship Id="rId10" Target="../slideLayouts/slideLayout136.xml" Type="http://schemas.openxmlformats.org/officeDocument/2006/relationships/slideLayout"/><Relationship Id="rId11" Target="../slideLayouts/slideLayout137.xml" Type="http://schemas.openxmlformats.org/officeDocument/2006/relationships/slideLayout"/><Relationship Id="rId12" Target="../theme/theme12.xml" Type="http://schemas.openxmlformats.org/officeDocument/2006/relationships/theme"/><Relationship Id="rId2" Target="../slideLayouts/slideLayout128.xml" Type="http://schemas.openxmlformats.org/officeDocument/2006/relationships/slideLayout"/><Relationship Id="rId3" Target="../slideLayouts/slideLayout129.xml" Type="http://schemas.openxmlformats.org/officeDocument/2006/relationships/slideLayout"/><Relationship Id="rId4" Target="../slideLayouts/slideLayout130.xml" Type="http://schemas.openxmlformats.org/officeDocument/2006/relationships/slideLayout"/><Relationship Id="rId5" Target="../slideLayouts/slideLayout131.xml" Type="http://schemas.openxmlformats.org/officeDocument/2006/relationships/slideLayout"/><Relationship Id="rId6" Target="../slideLayouts/slideLayout132.xml" Type="http://schemas.openxmlformats.org/officeDocument/2006/relationships/slideLayout"/><Relationship Id="rId7" Target="../slideLayouts/slideLayout133.xml" Type="http://schemas.openxmlformats.org/officeDocument/2006/relationships/slideLayout"/><Relationship Id="rId8" Target="../slideLayouts/slideLayout134.xml" Type="http://schemas.openxmlformats.org/officeDocument/2006/relationships/slideLayout"/><Relationship Id="rId9" Target="../slideLayouts/slideLayout135.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slideLayouts/slideLayout45.xml" Type="http://schemas.openxmlformats.org/officeDocument/2006/relationships/slideLayout"/><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theme/theme5.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theme/theme6.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slideLayouts/slideLayout92.xml" Type="http://schemas.openxmlformats.org/officeDocument/2006/relationships/slideLayout"/><Relationship Id="rId13"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3.xml" Type="http://schemas.openxmlformats.org/officeDocument/2006/relationships/slideLayout"/><Relationship Id="rId10" Target="../slideLayouts/slideLayout102.xml" Type="http://schemas.openxmlformats.org/officeDocument/2006/relationships/slideLayout"/><Relationship Id="rId11" Target="../slideLayouts/slideLayout103.xml" Type="http://schemas.openxmlformats.org/officeDocument/2006/relationships/slideLayout"/><Relationship Id="rId12" Target="../theme/theme9.xml" Type="http://schemas.openxmlformats.org/officeDocument/2006/relationships/theme"/><Relationship Id="rId2" Target="../slideLayouts/slideLayout94.xml" Type="http://schemas.openxmlformats.org/officeDocument/2006/relationships/slideLayout"/><Relationship Id="rId3" Target="../slideLayouts/slideLayout95.xml" Type="http://schemas.openxmlformats.org/officeDocument/2006/relationships/slideLayout"/><Relationship Id="rId4" Target="../slideLayouts/slideLayout96.xml" Type="http://schemas.openxmlformats.org/officeDocument/2006/relationships/slideLayout"/><Relationship Id="rId5" Target="../slideLayouts/slideLayout97.xml" Type="http://schemas.openxmlformats.org/officeDocument/2006/relationships/slideLayout"/><Relationship Id="rId6" Target="../slideLayouts/slideLayout98.xml" Type="http://schemas.openxmlformats.org/officeDocument/2006/relationships/slideLayout"/><Relationship Id="rId7" Target="../slideLayouts/slideLayout99.xml" Type="http://schemas.openxmlformats.org/officeDocument/2006/relationships/slideLayout"/><Relationship Id="rId8" Target="../slideLayouts/slideLayout100.xml" Type="http://schemas.openxmlformats.org/officeDocument/2006/relationships/slideLayout"/><Relationship Id="rId9" Target="../slideLayouts/slideLayout10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323">
                <a:solidFill>
                  <a:schemeClr val="tx1">
                    <a:tint val="75000"/>
                  </a:schemeClr>
                </a:solidFill>
                <a:latin typeface="+mn-lt"/>
                <a:ea typeface="+mn-ea"/>
                <a:cs typeface="+mn-cs"/>
              </a:defRPr>
            </a:lvl1pPr>
          </a:lstStyle>
          <a:p>
            <a:pPr>
              <a:defRPr/>
            </a:pPr>
            <a:fld id="{616F2A43-378E-4EBD-A380-C7505EF68FF4}"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323">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23">
                <a:solidFill>
                  <a:srgbClr val="898989"/>
                </a:solidFill>
              </a:defRPr>
            </a:lvl1pPr>
          </a:lstStyle>
          <a:p>
            <a:pPr>
              <a:defRPr/>
            </a:pPr>
            <a:fld id="{35455A7C-B7AF-49FA-893D-C96925539AA4}" type="slidenum">
              <a:rPr lang="ja-JP" altLang="en-US"/>
              <a:pPr>
                <a:defRPr/>
              </a:pPr>
              <a:t>‹#›</a:t>
            </a:fld>
            <a:endParaRPr lang="ja-JP" altLang="en-US"/>
          </a:p>
        </p:txBody>
      </p:sp>
    </p:spTree>
    <p:extLst>
      <p:ext uri="{BB962C8B-B14F-4D97-AF65-F5344CB8AC3E}">
        <p14:creationId xmlns:p14="http://schemas.microsoft.com/office/powerpoint/2010/main" val="946939437"/>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0" fontAlgn="base" hangingPunct="0">
        <a:spcBef>
          <a:spcPct val="0"/>
        </a:spcBef>
        <a:spcAft>
          <a:spcPct val="0"/>
        </a:spcAft>
        <a:defRPr kumimoji="1" sz="4850"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5pPr>
      <a:lvl6pPr marL="503972"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6pPr>
      <a:lvl7pPr marL="1007943"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7pPr>
      <a:lvl8pPr marL="1511915"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8pPr>
      <a:lvl9pPr marL="2015886"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9pPr>
    </p:titleStyle>
    <p:bodyStyle>
      <a:lvl1pPr marL="377979" indent="-377979" algn="l" rtl="0" eaLnBrk="0" fontAlgn="base" hangingPunct="0">
        <a:spcBef>
          <a:spcPct val="20000"/>
        </a:spcBef>
        <a:spcAft>
          <a:spcPct val="0"/>
        </a:spcAft>
        <a:buFont typeface="Arial" panose="020B0604020202020204" pitchFamily="34" charset="0"/>
        <a:buChar char="•"/>
        <a:defRPr kumimoji="1" sz="3527" kern="1200">
          <a:solidFill>
            <a:schemeClr val="tx1"/>
          </a:solidFill>
          <a:latin typeface="+mn-lt"/>
          <a:ea typeface="+mn-ea"/>
          <a:cs typeface="メイリオ" pitchFamily="50" charset="-128"/>
        </a:defRPr>
      </a:lvl1pPr>
      <a:lvl2pPr marL="818954" indent="-314982" algn="l" rtl="0" eaLnBrk="0" fontAlgn="base" hangingPunct="0">
        <a:spcBef>
          <a:spcPct val="20000"/>
        </a:spcBef>
        <a:spcAft>
          <a:spcPct val="0"/>
        </a:spcAft>
        <a:buFont typeface="Arial" panose="020B0604020202020204" pitchFamily="34" charset="0"/>
        <a:buChar char="–"/>
        <a:defRPr kumimoji="1" sz="3086" kern="1200">
          <a:solidFill>
            <a:schemeClr val="tx1"/>
          </a:solidFill>
          <a:latin typeface="+mn-lt"/>
          <a:ea typeface="+mn-ea"/>
          <a:cs typeface="メイリオ" pitchFamily="50" charset="-128"/>
        </a:defRPr>
      </a:lvl2pPr>
      <a:lvl3pPr marL="1259929" indent="-251986" algn="l" rtl="0" eaLnBrk="0" fontAlgn="base" hangingPunct="0">
        <a:spcBef>
          <a:spcPct val="20000"/>
        </a:spcBef>
        <a:spcAft>
          <a:spcPct val="0"/>
        </a:spcAft>
        <a:buFont typeface="Arial" panose="020B0604020202020204" pitchFamily="34" charset="0"/>
        <a:buChar char="•"/>
        <a:defRPr kumimoji="1" sz="2646" kern="1200">
          <a:solidFill>
            <a:schemeClr val="tx1"/>
          </a:solidFill>
          <a:latin typeface="+mn-lt"/>
          <a:ea typeface="+mn-ea"/>
          <a:cs typeface="メイリオ" pitchFamily="50" charset="-128"/>
        </a:defRPr>
      </a:lvl3pPr>
      <a:lvl4pPr marL="1763900" indent="-251986" algn="l" rtl="0" eaLnBrk="0" fontAlgn="base" hangingPunct="0">
        <a:spcBef>
          <a:spcPct val="20000"/>
        </a:spcBef>
        <a:spcAft>
          <a:spcPct val="0"/>
        </a:spcAft>
        <a:buFont typeface="Arial" panose="020B0604020202020204" pitchFamily="34" charset="0"/>
        <a:buChar char="–"/>
        <a:defRPr kumimoji="1" sz="2205" kern="1200">
          <a:solidFill>
            <a:schemeClr val="tx1"/>
          </a:solidFill>
          <a:latin typeface="+mn-lt"/>
          <a:ea typeface="+mn-ea"/>
          <a:cs typeface="メイリオ" pitchFamily="50" charset="-128"/>
        </a:defRPr>
      </a:lvl4pPr>
      <a:lvl5pPr marL="2267872" indent="-251986" algn="l" rtl="0" eaLnBrk="0" fontAlgn="base" hangingPunct="0">
        <a:spcBef>
          <a:spcPct val="20000"/>
        </a:spcBef>
        <a:spcAft>
          <a:spcPct val="0"/>
        </a:spcAft>
        <a:buFont typeface="Arial" panose="020B0604020202020204" pitchFamily="34" charset="0"/>
        <a:buChar char="»"/>
        <a:defRPr kumimoji="1" sz="2205" kern="1200">
          <a:solidFill>
            <a:schemeClr val="tx1"/>
          </a:solidFill>
          <a:latin typeface="+mn-lt"/>
          <a:ea typeface="+mn-ea"/>
          <a:cs typeface="メイリオ" pitchFamily="50" charset="-128"/>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7.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6.xml" Type="http://schemas.openxmlformats.org/officeDocument/2006/relationships/slideLayout"/><Relationship Id="rId2" Target="../media/image12.tmp" Type="http://schemas.openxmlformats.org/officeDocument/2006/relationships/image"/><Relationship Id="rId3" Target="../media/image13.tmp" Type="http://schemas.openxmlformats.org/officeDocument/2006/relationships/image"/><Relationship Id="rId4" Target="../media/image14.tmp" Type="http://schemas.openxmlformats.org/officeDocument/2006/relationships/image"/><Relationship Id="rId5" Target="../media/image15.tmp" Type="http://schemas.openxmlformats.org/officeDocument/2006/relationships/image"/><Relationship Id="rId6" Target="../media/image16.tmp"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33.xml" Type="http://schemas.openxmlformats.org/officeDocument/2006/relationships/slideLayout"/><Relationship Id="rId2" Target="../media/image6.png" Type="http://schemas.openxmlformats.org/officeDocument/2006/relationships/image"/><Relationship Id="rId3" Target="NULL" Type="http://schemas.openxmlformats.org/officeDocument/2006/relationships/image"/><Relationship Id="rId4"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6.xml" Type="http://schemas.openxmlformats.org/officeDocument/2006/relationships/slideLayout"/><Relationship Id="rId2" Target="../media/image8.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5.xml.rels><?xml version="1.0" encoding="UTF-8" standalone="yes"?><Relationships xmlns="http://schemas.openxmlformats.org/package/2006/relationships"><Relationship Id="rId1" Target="../drawings/vmlDrawing1.vml" Type="http://schemas.openxmlformats.org/officeDocument/2006/relationships/vmlDrawing"/><Relationship Id="rId2" Target="../slideLayouts/slideLayout26.xml" Type="http://schemas.openxmlformats.org/officeDocument/2006/relationships/slideLayout"/><Relationship Id="rId3" Target="../embeddings/oleObject1.bin" Type="http://schemas.openxmlformats.org/officeDocument/2006/relationships/oleObject"/><Relationship Id="rId4" Target="../media/image9.emf" Type="http://schemas.openxmlformats.org/officeDocument/2006/relationships/image"/><Relationship Id="rId5" Target="https://sii.or.jp/moe_zeh30/uploads/H30ZEH_kouboyouryou.pdf?0405"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26.xml" Type="http://schemas.openxmlformats.org/officeDocument/2006/relationships/slideLayout"/><Relationship Id="rId2"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3.xml" Type="http://schemas.openxmlformats.org/officeDocument/2006/relationships/slideLayout"/><Relationship Id="rId2" Target="../media/image6.png" Type="http://schemas.openxmlformats.org/officeDocument/2006/relationships/image"/><Relationship Id="rId3" Target="NULL" Type="http://schemas.openxmlformats.org/officeDocument/2006/relationships/image"/><Relationship Id="rId4"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6.xml" Type="http://schemas.openxmlformats.org/officeDocument/2006/relationships/slideLayout"/><Relationship Id="rId2" Target="https://sii.or.jp/material29/search"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3123" y="593225"/>
            <a:ext cx="4730047" cy="696120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a:cs typeface="+mn-cs"/>
            </a:endParaRPr>
          </a:p>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102" b="0" i="0" u="none" strike="noStrike" kern="1200" cap="none" spc="0" normalizeH="0" baseline="0" noProof="0" dirty="0">
              <a:ln>
                <a:noFill/>
              </a:ln>
              <a:solidFill>
                <a:prstClr val="black"/>
              </a:solidFill>
              <a:effectLst/>
              <a:uLnTx/>
              <a:uFillTx/>
              <a:latin typeface="Cambria"/>
              <a:ea typeface="メイリオ"/>
              <a:cs typeface="+mn-cs"/>
            </a:endParaRPr>
          </a:p>
        </p:txBody>
      </p:sp>
      <p:sp>
        <p:nvSpPr>
          <p:cNvPr id="11" name="テキスト ボックス 10"/>
          <p:cNvSpPr txBox="1"/>
          <p:nvPr/>
        </p:nvSpPr>
        <p:spPr>
          <a:xfrm>
            <a:off x="377870" y="869713"/>
            <a:ext cx="1063954" cy="272988"/>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13"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背景・目的</a:t>
            </a: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22" y="12250"/>
            <a:ext cx="768218" cy="51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5193663" y="5129030"/>
            <a:ext cx="1382441" cy="253739"/>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13"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期待される効果</a:t>
            </a:r>
          </a:p>
        </p:txBody>
      </p:sp>
      <p:sp>
        <p:nvSpPr>
          <p:cNvPr id="72" name="テキスト ボックス 71"/>
          <p:cNvSpPr txBox="1"/>
          <p:nvPr/>
        </p:nvSpPr>
        <p:spPr>
          <a:xfrm>
            <a:off x="384870" y="3382605"/>
            <a:ext cx="1088453" cy="241490"/>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13"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事業概要</a:t>
            </a:r>
            <a:endParaRPr kumimoji="1" lang="ja-JP" altLang="en-US" sz="1213" b="0" i="0" u="none" strike="noStrike" kern="1200" cap="none" spc="0" normalizeH="0" baseline="0" noProof="0" dirty="0">
              <a:ln>
                <a:noFill/>
              </a:ln>
              <a:solidFill>
                <a:prstClr val="black"/>
              </a:solidFill>
              <a:effectLst/>
              <a:uLnTx/>
              <a:uFillTx/>
              <a:latin typeface="Cambria"/>
              <a:ea typeface="メイリオ"/>
              <a:cs typeface="+mn-cs"/>
            </a:endParaRPr>
          </a:p>
        </p:txBody>
      </p:sp>
      <p:sp>
        <p:nvSpPr>
          <p:cNvPr id="74" name="テキスト ボックス 73"/>
          <p:cNvSpPr txBox="1"/>
          <p:nvPr/>
        </p:nvSpPr>
        <p:spPr>
          <a:xfrm>
            <a:off x="8362777" y="31498"/>
            <a:ext cx="1984415" cy="448456"/>
          </a:xfrm>
          <a:prstGeom prst="rect">
            <a:avLst/>
          </a:prstGeom>
          <a:noFill/>
          <a:ln w="15875">
            <a:solidFill>
              <a:schemeClr val="bg1"/>
            </a:solidFill>
          </a:ln>
        </p:spPr>
        <p:style>
          <a:lnRef idx="2">
            <a:schemeClr val="accent6"/>
          </a:lnRef>
          <a:fillRef idx="1">
            <a:schemeClr val="lt1"/>
          </a:fillRef>
          <a:effectRef idx="0">
            <a:schemeClr val="accent6"/>
          </a:effectRef>
          <a:fontRef idx="minor">
            <a:schemeClr val="dk1"/>
          </a:fontRef>
        </p:style>
        <p:txBody>
          <a:bodyPr lIns="39683" rIns="39683">
            <a:spAutoFit/>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57" b="0" i="0" u="none" strike="noStrike" kern="1200" cap="none" spc="0" normalizeH="0" baseline="0" noProof="0" dirty="0">
                <a:ln>
                  <a:noFill/>
                </a:ln>
                <a:solidFill>
                  <a:prstClr val="white"/>
                </a:solidFill>
                <a:effectLst/>
                <a:uLnTx/>
                <a:uFillTx/>
                <a:latin typeface="Cambria"/>
                <a:ea typeface="メイリオ"/>
                <a:cs typeface="+mn-cs"/>
              </a:rPr>
              <a:t>平成</a:t>
            </a:r>
            <a:r>
              <a:rPr kumimoji="1" lang="en-US" altLang="ja-JP" sz="1157" b="0" i="0" u="none" strike="noStrike" kern="1200" cap="none" spc="0" normalizeH="0" baseline="0" noProof="0" dirty="0">
                <a:ln>
                  <a:noFill/>
                </a:ln>
                <a:solidFill>
                  <a:prstClr val="white"/>
                </a:solidFill>
                <a:effectLst/>
                <a:uLnTx/>
                <a:uFillTx/>
                <a:latin typeface="Cambria"/>
                <a:ea typeface="メイリオ"/>
                <a:cs typeface="+mn-cs"/>
              </a:rPr>
              <a:t>30</a:t>
            </a:r>
            <a:r>
              <a:rPr kumimoji="1" lang="ja-JP" altLang="en-US" sz="1157" b="0" i="0" u="none" strike="noStrike" kern="1200" cap="none" spc="0" normalizeH="0" baseline="0" noProof="0" dirty="0">
                <a:ln>
                  <a:noFill/>
                </a:ln>
                <a:solidFill>
                  <a:prstClr val="white"/>
                </a:solidFill>
                <a:effectLst/>
                <a:uLnTx/>
                <a:uFillTx/>
                <a:latin typeface="Cambria"/>
                <a:ea typeface="メイリオ"/>
                <a:cs typeface="+mn-cs"/>
              </a:rPr>
              <a:t>年度予算（案）</a:t>
            </a:r>
            <a:endParaRPr kumimoji="1" lang="en-US" altLang="ja-JP" sz="1157" b="0" i="0" u="none" strike="noStrike" kern="1200" cap="none" spc="0" normalizeH="0" baseline="0" noProof="0" dirty="0">
              <a:ln>
                <a:noFill/>
              </a:ln>
              <a:solidFill>
                <a:prstClr val="white"/>
              </a:solidFill>
              <a:effectLst/>
              <a:uLnTx/>
              <a:uFillTx/>
              <a:latin typeface="Cambria"/>
              <a:ea typeface="メイリオ"/>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157" b="0" i="0" u="none" strike="noStrike" kern="1200" cap="none" spc="0" normalizeH="0" baseline="0" noProof="0" dirty="0">
                <a:ln>
                  <a:noFill/>
                </a:ln>
                <a:solidFill>
                  <a:prstClr val="white"/>
                </a:solidFill>
                <a:effectLst/>
                <a:uLnTx/>
                <a:uFillTx/>
                <a:latin typeface="Cambria"/>
                <a:ea typeface="メイリオ"/>
                <a:cs typeface="+mn-cs"/>
              </a:rPr>
              <a:t>8,200</a:t>
            </a:r>
            <a:r>
              <a:rPr kumimoji="1" lang="ja-JP" altLang="en-US" sz="1157" b="0" i="0" u="none" strike="noStrike" kern="1200" cap="none" spc="0" normalizeH="0" baseline="0" noProof="0" dirty="0">
                <a:ln>
                  <a:noFill/>
                </a:ln>
                <a:solidFill>
                  <a:prstClr val="white"/>
                </a:solidFill>
                <a:effectLst/>
                <a:uLnTx/>
                <a:uFillTx/>
                <a:latin typeface="Cambria"/>
                <a:ea typeface="メイリオ"/>
                <a:cs typeface="+mn-cs"/>
              </a:rPr>
              <a:t>百万円 （新規）</a:t>
            </a:r>
            <a:endParaRPr kumimoji="1" lang="en-US" altLang="ja-JP" sz="1157" b="0" i="0" u="none" strike="noStrike" kern="1200" cap="none" spc="0" normalizeH="0" baseline="0" noProof="0" dirty="0">
              <a:ln>
                <a:noFill/>
              </a:ln>
              <a:solidFill>
                <a:prstClr val="white"/>
              </a:solidFill>
              <a:effectLst/>
              <a:uLnTx/>
              <a:uFillTx/>
              <a:latin typeface="Cambria"/>
              <a:ea typeface="メイリオ"/>
              <a:cs typeface="+mn-cs"/>
            </a:endParaRPr>
          </a:p>
        </p:txBody>
      </p:sp>
      <p:sp>
        <p:nvSpPr>
          <p:cNvPr id="3080" name="テキスト ボックス 55"/>
          <p:cNvSpPr txBox="1">
            <a:spLocks noChangeArrowheads="1"/>
          </p:cNvSpPr>
          <p:nvPr/>
        </p:nvSpPr>
        <p:spPr bwMode="auto">
          <a:xfrm>
            <a:off x="495115" y="1167200"/>
            <a:ext cx="4453559" cy="227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88989" marR="0" lvl="0" indent="-188989" algn="l" defTabSz="1007943" rtl="0" eaLnBrk="1" fontAlgn="base" latinLnBrk="0" hangingPunct="1">
              <a:lnSpc>
                <a:spcPts val="1653"/>
              </a:lnSpc>
              <a:spcBef>
                <a:spcPct val="0"/>
              </a:spcBef>
              <a:spcAft>
                <a:spcPct val="0"/>
              </a:spcAft>
              <a:buClrTx/>
              <a:buSzTx/>
              <a:buFont typeface="Wingdings" panose="05000000000000000000" pitchFamily="2" charset="2"/>
              <a:buChar char="l"/>
              <a:tabLst/>
              <a:defRPr/>
            </a:pPr>
            <a:r>
              <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2030</a:t>
            </a: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年の</a:t>
            </a:r>
            <a:r>
              <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CO2</a:t>
            </a: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削減目標達成のためには、家庭部門からの</a:t>
            </a:r>
            <a:r>
              <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CO2</a:t>
            </a: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排出量を約４割削減しなければならない。</a:t>
            </a:r>
            <a:endPar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8989" marR="0" lvl="0" indent="-188989" algn="l" defTabSz="1007943" rtl="0" eaLnBrk="1" fontAlgn="base" latinLnBrk="0" hangingPunct="1">
              <a:lnSpc>
                <a:spcPts val="1653"/>
              </a:lnSpc>
              <a:spcBef>
                <a:spcPct val="0"/>
              </a:spcBef>
              <a:spcAft>
                <a:spcPct val="0"/>
              </a:spcAft>
              <a:buClrTx/>
              <a:buSzTx/>
              <a:buFont typeface="Wingdings" panose="05000000000000000000" pitchFamily="2" charset="2"/>
              <a:buChar char="l"/>
              <a:tabLst/>
              <a:defRPr/>
            </a:pP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その達成には、住宅の省エネルギー性能の向上等を図る必要があり、</a:t>
            </a:r>
            <a:r>
              <a:rPr kumimoji="1" lang="ja-JP" altLang="en-US" sz="1102"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このためには、</a:t>
            </a: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戸建・集合住宅におけるネット・ゼロ・エネルギー・ハウス（</a:t>
            </a:r>
            <a:r>
              <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ZEH</a:t>
            </a: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ZEH-M</a:t>
            </a: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）の社会実装及び一層の普及を促進する必要がある。</a:t>
            </a:r>
            <a:endPar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8989" marR="0" lvl="0" indent="-188989" algn="l" defTabSz="1007943" rtl="0" eaLnBrk="1" fontAlgn="base" latinLnBrk="0" hangingPunct="1">
              <a:lnSpc>
                <a:spcPts val="1653"/>
              </a:lnSpc>
              <a:spcBef>
                <a:spcPct val="0"/>
              </a:spcBef>
              <a:spcAft>
                <a:spcPct val="0"/>
              </a:spcAft>
              <a:buClrTx/>
              <a:buSzTx/>
              <a:buFont typeface="Wingdings" panose="05000000000000000000" pitchFamily="2" charset="2"/>
              <a:buChar char="l"/>
              <a:tabLst/>
              <a:defRPr/>
            </a:pP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また、より低炭素性能の優れた先進素材や再エネ熱活用を促進することにより住宅の低炭素化を促進する。</a:t>
            </a:r>
            <a:endPar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8989" marR="0" lvl="0" indent="-188989" algn="l" defTabSz="1007943" rtl="0" eaLnBrk="1" fontAlgn="base" latinLnBrk="0" hangingPunct="1">
              <a:lnSpc>
                <a:spcPts val="1653"/>
              </a:lnSpc>
              <a:spcBef>
                <a:spcPct val="0"/>
              </a:spcBef>
              <a:spcAft>
                <a:spcPct val="0"/>
              </a:spcAft>
              <a:buClrTx/>
              <a:buSzTx/>
              <a:buFont typeface="Wingdings" panose="05000000000000000000" pitchFamily="2" charset="2"/>
              <a:buChar char="l"/>
              <a:tabLst/>
              <a:defRPr/>
            </a:pP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加えて、既存住宅の省エネ化に資する高断熱建材を用いた住宅の断熱改修を推進する必要がある。</a:t>
            </a:r>
            <a:endPar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5" name="Rectangle 3"/>
          <p:cNvSpPr/>
          <p:nvPr/>
        </p:nvSpPr>
        <p:spPr>
          <a:xfrm>
            <a:off x="1139087" y="12249"/>
            <a:ext cx="9246602" cy="551226"/>
          </a:xfrm>
          <a:prstGeom prst="rect">
            <a:avLst/>
          </a:prstGeom>
        </p:spPr>
        <p:style>
          <a:lnRef idx="1">
            <a:schemeClr val="accent6"/>
          </a:lnRef>
          <a:fillRef idx="3">
            <a:schemeClr val="accent6"/>
          </a:fillRef>
          <a:effectRef idx="2">
            <a:schemeClr val="accent6"/>
          </a:effectRef>
          <a:fontRef idx="minor">
            <a:schemeClr val="lt1"/>
          </a:fontRef>
        </p:style>
        <p:txBody>
          <a:bodyPr tIns="119050" anchor="ctr"/>
          <a:lstStyle/>
          <a:p>
            <a:pPr marL="0" marR="0" lvl="0" indent="0" algn="l" defTabSz="1007943" rtl="0" eaLnBrk="1" fontAlgn="base" latinLnBrk="0" hangingPunct="1">
              <a:lnSpc>
                <a:spcPts val="992"/>
              </a:lnSpc>
              <a:spcBef>
                <a:spcPct val="0"/>
              </a:spcBef>
              <a:spcAft>
                <a:spcPct val="0"/>
              </a:spcAft>
              <a:buClrTx/>
              <a:buSzTx/>
              <a:buFontTx/>
              <a:buNone/>
              <a:tabLst/>
              <a:defRPr/>
            </a:pPr>
            <a:r>
              <a:rPr kumimoji="1" lang="ja-JP" altLang="en-US" sz="1323" b="1" i="0" u="none" strike="noStrike" kern="1200" cap="none" spc="0" normalizeH="0" baseline="0" noProof="0" dirty="0">
                <a:ln>
                  <a:noFill/>
                </a:ln>
                <a:solidFill>
                  <a:prstClr val="white"/>
                </a:solidFill>
                <a:effectLst/>
                <a:uLnTx/>
                <a:uFillTx/>
                <a:latin typeface="メイリオ"/>
                <a:ea typeface="メイリオ"/>
                <a:cs typeface="+mn-cs"/>
              </a:rPr>
              <a:t>ネット･ゼロ･エネルギー･ハウス（</a:t>
            </a:r>
            <a:r>
              <a:rPr kumimoji="1" lang="en-US" altLang="ja-JP" sz="1323" b="1" i="0" u="none" strike="noStrike" kern="1200" cap="none" spc="0" normalizeH="0" baseline="0" noProof="0" dirty="0">
                <a:ln>
                  <a:noFill/>
                </a:ln>
                <a:solidFill>
                  <a:prstClr val="white"/>
                </a:solidFill>
                <a:effectLst/>
                <a:uLnTx/>
                <a:uFillTx/>
                <a:latin typeface="メイリオ"/>
                <a:ea typeface="メイリオ"/>
                <a:cs typeface="+mn-cs"/>
              </a:rPr>
              <a:t>ZEH</a:t>
            </a:r>
            <a:r>
              <a:rPr kumimoji="1" lang="ja-JP" altLang="en-US" sz="1323" b="1" i="0" u="none" strike="noStrike" kern="1200" cap="none" spc="0" normalizeH="0" baseline="0" noProof="0" dirty="0">
                <a:ln>
                  <a:noFill/>
                </a:ln>
                <a:solidFill>
                  <a:prstClr val="white"/>
                </a:solidFill>
                <a:effectLst/>
                <a:uLnTx/>
                <a:uFillTx/>
                <a:latin typeface="メイリオ"/>
                <a:ea typeface="メイリオ"/>
                <a:cs typeface="+mn-cs"/>
              </a:rPr>
              <a:t>）</a:t>
            </a:r>
            <a:r>
              <a:rPr kumimoji="1" lang="ja-JP" altLang="en-US" sz="1323" b="1" i="0" u="none" strike="noStrike" kern="1200" cap="none" spc="0" normalizeH="0" baseline="0" noProof="0" dirty="0">
                <a:ln>
                  <a:noFill/>
                </a:ln>
                <a:solidFill>
                  <a:prstClr val="white"/>
                </a:solidFill>
                <a:effectLst/>
                <a:uLnTx/>
                <a:uFillTx/>
                <a:latin typeface="Cambria"/>
                <a:ea typeface="メイリオ"/>
                <a:cs typeface="+mn-cs"/>
              </a:rPr>
              <a:t>化等による住宅における</a:t>
            </a:r>
            <a:endParaRPr kumimoji="1" lang="en-US" altLang="ja-JP" sz="1323" b="1" i="0" u="none" strike="noStrike" kern="1200" cap="none" spc="0" normalizeH="0" baseline="0" noProof="0" dirty="0">
              <a:ln>
                <a:noFill/>
              </a:ln>
              <a:solidFill>
                <a:prstClr val="white"/>
              </a:solidFill>
              <a:effectLst/>
              <a:uLnTx/>
              <a:uFillTx/>
              <a:latin typeface="Cambria"/>
              <a:ea typeface="メイリオ"/>
              <a:cs typeface="+mn-cs"/>
            </a:endParaRPr>
          </a:p>
          <a:p>
            <a:pPr marL="0" marR="0" lvl="0" indent="0" algn="l" defTabSz="1007943" rtl="0" eaLnBrk="1" fontAlgn="base" latinLnBrk="0" hangingPunct="1">
              <a:lnSpc>
                <a:spcPts val="992"/>
              </a:lnSpc>
              <a:spcBef>
                <a:spcPct val="0"/>
              </a:spcBef>
              <a:spcAft>
                <a:spcPct val="0"/>
              </a:spcAft>
              <a:buClrTx/>
              <a:buSzTx/>
              <a:buFontTx/>
              <a:buNone/>
              <a:tabLst/>
              <a:defRPr/>
            </a:pPr>
            <a:endParaRPr kumimoji="1" lang="en-US" altLang="ja-JP" sz="1323" b="1" i="0" u="none" strike="noStrike" kern="1200" cap="none" spc="0" normalizeH="0" baseline="0" noProof="0" dirty="0">
              <a:ln>
                <a:noFill/>
              </a:ln>
              <a:solidFill>
                <a:prstClr val="white"/>
              </a:solidFill>
              <a:effectLst/>
              <a:uLnTx/>
              <a:uFillTx/>
              <a:latin typeface="Cambria"/>
              <a:ea typeface="メイリオ"/>
              <a:cs typeface="+mn-cs"/>
            </a:endParaRPr>
          </a:p>
          <a:p>
            <a:pPr marL="0" marR="0" lvl="0" indent="0" algn="l" defTabSz="1007943" rtl="0" eaLnBrk="1" fontAlgn="base" latinLnBrk="0" hangingPunct="1">
              <a:lnSpc>
                <a:spcPts val="992"/>
              </a:lnSpc>
              <a:spcBef>
                <a:spcPct val="0"/>
              </a:spcBef>
              <a:spcAft>
                <a:spcPct val="0"/>
              </a:spcAft>
              <a:buClrTx/>
              <a:buSzTx/>
              <a:buFontTx/>
              <a:buNone/>
              <a:tabLst/>
              <a:defRPr/>
            </a:pPr>
            <a:r>
              <a:rPr kumimoji="1" lang="ja-JP" altLang="en-US" sz="1323" b="1" i="0" u="none" strike="noStrike" kern="1200" cap="none" spc="0" normalizeH="0" baseline="0" noProof="0" dirty="0">
                <a:ln>
                  <a:noFill/>
                </a:ln>
                <a:solidFill>
                  <a:prstClr val="white"/>
                </a:solidFill>
                <a:effectLst/>
                <a:uLnTx/>
                <a:uFillTx/>
                <a:latin typeface="Cambria"/>
                <a:ea typeface="メイリオ"/>
                <a:cs typeface="+mn-cs"/>
              </a:rPr>
              <a:t>低炭素化促進事業（経済産業省、一部国土交通省連携事業）</a:t>
            </a:r>
            <a:endParaRPr kumimoji="1" lang="en-US" altLang="ja-JP" sz="1323" b="1" i="0" u="none" strike="noStrike" kern="1200" cap="none" spc="0" normalizeH="0" baseline="0" noProof="0" dirty="0">
              <a:ln>
                <a:noFill/>
              </a:ln>
              <a:solidFill>
                <a:prstClr val="white"/>
              </a:solidFill>
              <a:effectLst/>
              <a:uLnTx/>
              <a:uFillTx/>
              <a:latin typeface="Cambria"/>
              <a:ea typeface="メイリオ"/>
              <a:cs typeface="+mn-cs"/>
            </a:endParaRPr>
          </a:p>
        </p:txBody>
      </p:sp>
      <p:sp>
        <p:nvSpPr>
          <p:cNvPr id="46" name="テキスト ボックス 45"/>
          <p:cNvSpPr txBox="1"/>
          <p:nvPr/>
        </p:nvSpPr>
        <p:spPr>
          <a:xfrm>
            <a:off x="6394112" y="76997"/>
            <a:ext cx="1940666" cy="423065"/>
          </a:xfrm>
          <a:prstGeom prst="rect">
            <a:avLst/>
          </a:prstGeom>
          <a:noFill/>
          <a:ln w="15875">
            <a:solidFill>
              <a:schemeClr val="bg1"/>
            </a:solidFill>
          </a:ln>
        </p:spPr>
        <p:style>
          <a:lnRef idx="2">
            <a:schemeClr val="accent6"/>
          </a:lnRef>
          <a:fillRef idx="1">
            <a:schemeClr val="lt1"/>
          </a:fillRef>
          <a:effectRef idx="0">
            <a:schemeClr val="accent6"/>
          </a:effectRef>
          <a:fontRef idx="minor">
            <a:schemeClr val="dk1"/>
          </a:fontRef>
        </p:style>
        <p:txBody>
          <a:bodyPr lIns="39683" rIns="39683">
            <a:spAutoFit/>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157" b="0" i="0" u="none" strike="noStrike" kern="1200" cap="none" spc="0" normalizeH="0" baseline="0" noProof="0" dirty="0">
                <a:ln>
                  <a:noFill/>
                </a:ln>
                <a:solidFill>
                  <a:prstClr val="white"/>
                </a:solidFill>
                <a:effectLst/>
                <a:uLnTx/>
                <a:uFillTx/>
                <a:latin typeface="Cambria"/>
                <a:ea typeface="メイリオ"/>
                <a:cs typeface="+mn-cs"/>
              </a:rPr>
              <a:t>2019</a:t>
            </a:r>
            <a:r>
              <a:rPr kumimoji="1" lang="ja-JP" altLang="en-US" sz="1157" b="0" i="0" u="none" strike="noStrike" kern="1200" cap="none" spc="0" normalizeH="0" baseline="0" noProof="0" dirty="0">
                <a:ln>
                  <a:noFill/>
                </a:ln>
                <a:solidFill>
                  <a:prstClr val="white"/>
                </a:solidFill>
                <a:effectLst/>
                <a:uLnTx/>
                <a:uFillTx/>
                <a:latin typeface="Cambria"/>
                <a:ea typeface="メイリオ"/>
                <a:cs typeface="+mn-cs"/>
              </a:rPr>
              <a:t>年度予算（案）</a:t>
            </a:r>
            <a:endParaRPr kumimoji="1" lang="en-US" altLang="ja-JP" sz="1157" b="0" i="0" u="none" strike="noStrike" kern="1200" cap="none" spc="0" normalizeH="0" baseline="0" noProof="0" dirty="0">
              <a:ln>
                <a:noFill/>
              </a:ln>
              <a:solidFill>
                <a:prstClr val="white"/>
              </a:solidFill>
              <a:effectLst/>
              <a:uLnTx/>
              <a:uFillTx/>
              <a:latin typeface="Cambria"/>
              <a:ea typeface="メイリオ"/>
              <a:cs typeface="+mn-cs"/>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992" b="0" i="0" u="none" strike="noStrike" kern="1200" cap="none" spc="0" normalizeH="0" baseline="0" noProof="0" dirty="0">
                <a:ln>
                  <a:noFill/>
                </a:ln>
                <a:solidFill>
                  <a:prstClr val="white"/>
                </a:solidFill>
                <a:effectLst/>
                <a:uLnTx/>
                <a:uFillTx/>
                <a:latin typeface="Cambria"/>
                <a:ea typeface="メイリオ"/>
                <a:cs typeface="+mn-cs"/>
              </a:rPr>
              <a:t>9,700</a:t>
            </a:r>
            <a:r>
              <a:rPr kumimoji="1" lang="ja-JP" altLang="en-US" sz="992" b="0" i="0" u="none" strike="noStrike" kern="1200" cap="none" spc="0" normalizeH="0" baseline="0" noProof="0" dirty="0">
                <a:ln>
                  <a:noFill/>
                </a:ln>
                <a:solidFill>
                  <a:prstClr val="white"/>
                </a:solidFill>
                <a:effectLst/>
                <a:uLnTx/>
                <a:uFillTx/>
                <a:latin typeface="Cambria"/>
                <a:ea typeface="メイリオ"/>
                <a:cs typeface="+mn-cs"/>
              </a:rPr>
              <a:t>百万円（</a:t>
            </a:r>
            <a:r>
              <a:rPr kumimoji="1" lang="en-US" altLang="ja-JP" sz="992" b="0" i="0" u="none" strike="noStrike" kern="1200" cap="none" spc="0" normalizeH="0" baseline="0" noProof="0" dirty="0">
                <a:ln>
                  <a:noFill/>
                </a:ln>
                <a:solidFill>
                  <a:prstClr val="white"/>
                </a:solidFill>
                <a:effectLst/>
                <a:uLnTx/>
                <a:uFillTx/>
                <a:latin typeface="Cambria"/>
                <a:ea typeface="メイリオ"/>
                <a:cs typeface="+mn-cs"/>
              </a:rPr>
              <a:t>8,500</a:t>
            </a:r>
            <a:r>
              <a:rPr kumimoji="1" lang="ja-JP" altLang="en-US" sz="992" b="0" i="0" u="none" strike="noStrike" kern="1200" cap="none" spc="0" normalizeH="0" baseline="0" noProof="0" dirty="0">
                <a:ln>
                  <a:noFill/>
                </a:ln>
                <a:solidFill>
                  <a:prstClr val="white"/>
                </a:solidFill>
                <a:effectLst/>
                <a:uLnTx/>
                <a:uFillTx/>
                <a:latin typeface="Cambria"/>
                <a:ea typeface="メイリオ"/>
                <a:cs typeface="+mn-cs"/>
              </a:rPr>
              <a:t>百万円）</a:t>
            </a:r>
            <a:endParaRPr kumimoji="1" lang="en-US" altLang="ja-JP" sz="992" b="0" i="0" u="none" strike="noStrike" kern="1200" cap="none" spc="0" normalizeH="0" baseline="0" noProof="0" dirty="0">
              <a:ln>
                <a:noFill/>
              </a:ln>
              <a:solidFill>
                <a:prstClr val="white"/>
              </a:solidFill>
              <a:effectLst/>
              <a:uLnTx/>
              <a:uFillTx/>
              <a:latin typeface="Cambria"/>
              <a:ea typeface="メイリオ"/>
              <a:cs typeface="+mn-cs"/>
            </a:endParaRPr>
          </a:p>
        </p:txBody>
      </p:sp>
      <p:sp>
        <p:nvSpPr>
          <p:cNvPr id="50" name="正方形/長方形 49"/>
          <p:cNvSpPr/>
          <p:nvPr/>
        </p:nvSpPr>
        <p:spPr>
          <a:xfrm>
            <a:off x="5053670" y="582725"/>
            <a:ext cx="5293522" cy="69717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dirty="0">
              <a:ln>
                <a:noFill/>
              </a:ln>
              <a:solidFill>
                <a:prstClr val="black"/>
              </a:solidFill>
              <a:effectLst/>
              <a:uLnTx/>
              <a:uFillTx/>
              <a:latin typeface="Cambria"/>
              <a:ea typeface="メイリオ"/>
              <a:cs typeface="+mn-cs"/>
            </a:endParaRPr>
          </a:p>
        </p:txBody>
      </p:sp>
      <p:sp>
        <p:nvSpPr>
          <p:cNvPr id="3084" name="テキスト ボックス 50"/>
          <p:cNvSpPr txBox="1">
            <a:spLocks noChangeArrowheads="1"/>
          </p:cNvSpPr>
          <p:nvPr/>
        </p:nvSpPr>
        <p:spPr bwMode="auto">
          <a:xfrm>
            <a:off x="5216412" y="5447516"/>
            <a:ext cx="5050283" cy="1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88989" marR="0" lvl="0" indent="-188989" algn="l" defTabSz="1007943" rtl="0" eaLnBrk="1" fontAlgn="base" latinLnBrk="0" hangingPunct="1">
              <a:lnSpc>
                <a:spcPts val="1653"/>
              </a:lnSpc>
              <a:spcBef>
                <a:spcPct val="0"/>
              </a:spcBef>
              <a:spcAft>
                <a:spcPct val="0"/>
              </a:spcAft>
              <a:buClrTx/>
              <a:buSzTx/>
              <a:buFont typeface="Wingdings" panose="05000000000000000000" pitchFamily="2" charset="2"/>
              <a:buChar char="l"/>
              <a:tabLst/>
              <a:defRPr/>
            </a:pPr>
            <a:r>
              <a:rPr kumimoji="1" lang="ja-JP" altLang="en-US"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戸建住宅</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及び</a:t>
            </a:r>
            <a:r>
              <a:rPr kumimoji="1" lang="ja-JP" altLang="en-US"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集合住宅の</a:t>
            </a:r>
            <a:r>
              <a:rPr kumimoji="1" lang="en-US" altLang="ja-JP"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ZEH</a:t>
            </a:r>
            <a:r>
              <a:rPr kumimoji="1" lang="ja-JP" altLang="en-US"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化、断熱リフォームの推進による既存住宅の高断熱化等を進め、住宅の低炭素化を促進し、家庭部門の</a:t>
            </a:r>
            <a:r>
              <a:rPr kumimoji="1" lang="en-US" altLang="ja-JP"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CO2</a:t>
            </a:r>
            <a:r>
              <a:rPr kumimoji="1" lang="ja-JP" altLang="en-US"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削減目標達成に貢献する。</a:t>
            </a:r>
            <a:endParaRPr kumimoji="1" lang="en-US" altLang="ja-JP"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88989" marR="0" lvl="0" indent="-188989" algn="l" defTabSz="1007943" rtl="0" eaLnBrk="1" fontAlgn="base" latinLnBrk="0" hangingPunct="1">
              <a:lnSpc>
                <a:spcPts val="1653"/>
              </a:lnSpc>
              <a:spcBef>
                <a:spcPct val="0"/>
              </a:spcBef>
              <a:spcAft>
                <a:spcPct val="0"/>
              </a:spcAft>
              <a:buClrTx/>
              <a:buSzTx/>
              <a:buFont typeface="Wingdings" panose="05000000000000000000" pitchFamily="2" charset="2"/>
              <a:buChar char="l"/>
              <a:tabLst/>
              <a:defRPr/>
            </a:pPr>
            <a:r>
              <a:rPr kumimoji="1" lang="ja-JP" altLang="en-US"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低炭素化に優れた素材（</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CLT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等）、先進的な再エネ熱利用技術を使用した</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ZEH</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-M</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）となる住宅を供給し普及の端緒を開く。</a:t>
            </a:r>
            <a:endParaRPr kumimoji="1" lang="ja-JP" altLang="en-US" sz="1102" b="0" i="0" u="none" strike="noStrike" kern="1200" cap="none" spc="0" normalizeH="0" baseline="0" noProof="0" dirty="0">
              <a:ln>
                <a:noFill/>
              </a:ln>
              <a:solidFill>
                <a:prstClr val="black"/>
              </a:solidFill>
              <a:effectLst/>
              <a:uLnTx/>
              <a:uFillTx/>
              <a:latin typeface="Cambria" panose="02040503050406030204" pitchFamily="18" charset="0"/>
              <a:ea typeface="メイリオ" panose="020B0604030504040204" pitchFamily="50" charset="-128"/>
              <a:cs typeface="+mn-cs"/>
            </a:endParaRPr>
          </a:p>
          <a:p>
            <a:pPr marL="0" marR="0" lvl="0" indent="0" algn="l" defTabSz="1007943" rtl="0" eaLnBrk="1" fontAlgn="base" latinLnBrk="0" hangingPunct="1">
              <a:lnSpc>
                <a:spcPts val="1653"/>
              </a:lnSpc>
              <a:spcBef>
                <a:spcPct val="0"/>
              </a:spcBef>
              <a:spcAft>
                <a:spcPct val="0"/>
              </a:spcAft>
              <a:buClrTx/>
              <a:buSzTx/>
              <a:buFont typeface="Arial" panose="020B0604020202020204" pitchFamily="34" charset="0"/>
              <a:buNone/>
              <a:tabLst/>
              <a:defRPr/>
            </a:pP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 CLT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：直交集成板（</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Cross Laminated Timber</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8989" marR="0" lvl="0" indent="-188989" algn="l" defTabSz="1007943" rtl="0" eaLnBrk="1" fontAlgn="base" latinLnBrk="0" hangingPunct="1">
              <a:lnSpc>
                <a:spcPts val="1653"/>
              </a:lnSpc>
              <a:spcBef>
                <a:spcPct val="0"/>
              </a:spcBef>
              <a:spcAft>
                <a:spcPct val="0"/>
              </a:spcAft>
              <a:buClrTx/>
              <a:buSzTx/>
              <a:buFont typeface="Wingdings" panose="05000000000000000000" pitchFamily="2" charset="2"/>
              <a:buChar char="l"/>
              <a:tabLst/>
              <a:defRPr/>
            </a:pPr>
            <a:r>
              <a:rPr kumimoji="0" lang="ja-JP" altLang="en-US" sz="1102" b="0" i="0" u="none" strike="noStrike" kern="1200" cap="none" spc="0" normalizeH="0" baseline="0" noProof="0" dirty="0">
                <a:ln>
                  <a:noFill/>
                </a:ln>
                <a:solidFill>
                  <a:prstClr val="black"/>
                </a:solidFill>
                <a:effectLst/>
                <a:uLnTx/>
                <a:uFillTx/>
                <a:latin typeface="Cambria" panose="02040503050406030204" pitchFamily="18" charset="0"/>
                <a:ea typeface="メイリオ" panose="020B0604030504040204" pitchFamily="50" charset="-128"/>
                <a:cs typeface="+mn-cs"/>
              </a:rPr>
              <a:t>再生可能エネルギーの自家消費に対するインセンティブを提供することで、再生可能エネルギーの普及拡大を図る。</a:t>
            </a:r>
            <a:endParaRPr kumimoji="0" lang="en-US" altLang="ja-JP" sz="1102" b="0" i="0" u="none" strike="noStrike" kern="1200" cap="none" spc="0" normalizeH="0" baseline="0" noProof="0" dirty="0">
              <a:ln>
                <a:noFill/>
              </a:ln>
              <a:solidFill>
                <a:prstClr val="black"/>
              </a:solidFill>
              <a:effectLst/>
              <a:uLnTx/>
              <a:uFillTx/>
              <a:latin typeface="Cambria" panose="02040503050406030204" pitchFamily="18" charset="0"/>
              <a:ea typeface="メイリオ" panose="020B0604030504040204" pitchFamily="50" charset="-128"/>
              <a:cs typeface="+mn-cs"/>
            </a:endParaRPr>
          </a:p>
        </p:txBody>
      </p:sp>
      <p:sp>
        <p:nvSpPr>
          <p:cNvPr id="26" name="テキスト ボックス 37"/>
          <p:cNvSpPr txBox="1">
            <a:spLocks noChangeArrowheads="1"/>
          </p:cNvSpPr>
          <p:nvPr/>
        </p:nvSpPr>
        <p:spPr bwMode="auto">
          <a:xfrm>
            <a:off x="377870" y="3678342"/>
            <a:ext cx="4570803" cy="355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marL="251986" marR="0" lvl="0" indent="-251986" algn="l" defTabSz="1007943" rtl="0" eaLnBrk="1" fontAlgn="base" latinLnBrk="0" hangingPunct="1">
              <a:lnSpc>
                <a:spcPct val="100000"/>
              </a:lnSpc>
              <a:spcBef>
                <a:spcPct val="0"/>
              </a:spcBef>
              <a:spcAft>
                <a:spcPct val="0"/>
              </a:spcAft>
              <a:buClrTx/>
              <a:buSzTx/>
              <a:buFont typeface="+mj-lt"/>
              <a:buAutoNum type="arabicPeriod"/>
              <a:tabLst/>
              <a:defRPr/>
            </a:pPr>
            <a:r>
              <a:rPr kumimoji="1" lang="ja-JP" altLang="en-US" sz="1102" b="1"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ネット・ゼロ・エネルギー・ハウス（</a:t>
            </a:r>
            <a:r>
              <a:rPr kumimoji="1" lang="en-US" altLang="ja-JP" sz="1102" b="1"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ZEH</a:t>
            </a:r>
            <a:r>
              <a:rPr kumimoji="1" lang="ja-JP" altLang="en-US" sz="1102" b="1"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）化による住宅における低炭素化促進</a:t>
            </a:r>
            <a:r>
              <a:rPr kumimoji="1" lang="ja-JP" altLang="en-US" sz="1102" b="1" i="0" u="none" strike="noStrike" kern="1200" cap="none" spc="0" normalizeH="0" baseline="0" noProof="0" dirty="0">
                <a:ln>
                  <a:noFill/>
                </a:ln>
                <a:solidFill>
                  <a:srgbClr val="000000"/>
                </a:solidFill>
                <a:effectLst/>
                <a:uLnTx/>
                <a:uFillTx/>
                <a:latin typeface="メイリオ" panose="020B0604030504040204" pitchFamily="50" charset="-128"/>
                <a:ea typeface="メイリオ" pitchFamily="50" charset="-128"/>
              </a:rPr>
              <a:t>事業（経済産業省、国土交通省連携事業）</a:t>
            </a:r>
            <a:endParaRPr kumimoji="1" lang="en-US" altLang="ja-JP" sz="1102" b="1" i="0" u="none" strike="noStrike" kern="1200" cap="none" spc="0" normalizeH="0" baseline="0" noProof="0" dirty="0">
              <a:ln>
                <a:noFill/>
              </a:ln>
              <a:solidFill>
                <a:srgbClr val="000000"/>
              </a:solidFill>
              <a:effectLst/>
              <a:uLnTx/>
              <a:uFillTx/>
              <a:latin typeface="メイリオ" panose="020B0604030504040204" pitchFamily="50" charset="-128"/>
              <a:ea typeface="メイリオ" pitchFamily="50" charset="-128"/>
            </a:endParaRPr>
          </a:p>
          <a:p>
            <a:pPr marL="393728" marR="0" lvl="0" indent="-251986" algn="l" defTabSz="1007943" rtl="0" eaLnBrk="1" fontAlgn="base" latinLnBrk="0" hangingPunct="1">
              <a:lnSpc>
                <a:spcPts val="1653"/>
              </a:lnSpc>
              <a:spcBef>
                <a:spcPct val="20000"/>
              </a:spcBef>
              <a:spcAft>
                <a:spcPct val="0"/>
              </a:spcAft>
              <a:buClrTx/>
              <a:buSzTx/>
              <a:buFont typeface="+mj-ea"/>
              <a:buAutoNum type="circleNumDbPlain"/>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戸建住宅（注文・建売）において、</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ZEH</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の交付要件を満たす住宅を新築・改修する者に補助を行う。（</a:t>
            </a:r>
            <a:r>
              <a:rPr kumimoji="1" lang="zh-TW"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定額</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en-US" altLang="zh-TW"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70</a:t>
            </a:r>
            <a:r>
              <a:rPr kumimoji="1" lang="zh-TW"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万円</a:t>
            </a:r>
            <a:r>
              <a:rPr kumimoji="1" lang="en-US" altLang="zh-TW"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zh-TW"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戸</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393728" marR="0" lvl="0" indent="-251986" algn="l" defTabSz="1007943" rtl="0" eaLnBrk="1" fontAlgn="base" latinLnBrk="0" hangingPunct="1">
              <a:lnSpc>
                <a:spcPts val="1653"/>
              </a:lnSpc>
              <a:spcBef>
                <a:spcPct val="20000"/>
              </a:spcBef>
              <a:spcAft>
                <a:spcPct val="0"/>
              </a:spcAft>
              <a:buClrTx/>
              <a:buSzTx/>
              <a:buFont typeface="+mj-ea"/>
              <a:buAutoNum type="circleNumDbPlain"/>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集合住宅（賃貸・分譲）（一定規模）において、</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ZEH-M</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となる住宅を新築する者に補助を行う。（補助率：</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2/3</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393728" marR="0" lvl="0" indent="-251986" algn="l" defTabSz="1007943" rtl="0" eaLnBrk="1" fontAlgn="base" latinLnBrk="0" hangingPunct="1">
              <a:lnSpc>
                <a:spcPts val="1653"/>
              </a:lnSpc>
              <a:spcBef>
                <a:spcPct val="20000"/>
              </a:spcBef>
              <a:spcAft>
                <a:spcPct val="0"/>
              </a:spcAft>
              <a:buClrTx/>
              <a:buSzTx/>
              <a:buFont typeface="+mj-ea"/>
              <a:buAutoNum type="circleNumDbPlain"/>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集合住宅（賃貸・分譲）（一定規模以下）において、</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ZEH-M</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となる住宅を新築する者に補助を行う。（</a:t>
            </a:r>
            <a:r>
              <a:rPr kumimoji="1" lang="zh-TW"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定額</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6</a:t>
            </a:r>
            <a:r>
              <a:rPr kumimoji="1" lang="en-US" altLang="zh-TW"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0</a:t>
            </a:r>
            <a:r>
              <a:rPr kumimoji="1" lang="zh-TW"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万円</a:t>
            </a:r>
            <a:r>
              <a:rPr kumimoji="1" lang="en-US" altLang="zh-TW"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zh-TW"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戸</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393728" marR="0" lvl="0" indent="-251986" algn="l" defTabSz="1007943" rtl="0" eaLnBrk="1" fontAlgn="base" latinLnBrk="0" hangingPunct="1">
              <a:lnSpc>
                <a:spcPts val="1653"/>
              </a:lnSpc>
              <a:spcBef>
                <a:spcPct val="20000"/>
              </a:spcBef>
              <a:spcAft>
                <a:spcPct val="0"/>
              </a:spcAft>
              <a:buClrTx/>
              <a:buSzTx/>
              <a:buFont typeface="+mj-ea"/>
              <a:buAutoNum type="circleNumDbPlain"/>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①</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③の要件を満たす住宅に、低炭素化に資する素材を一定量以上の使用、先進的な再エネ熱利用技術を活用した住宅を建築する際に別途</a:t>
            </a:r>
            <a:r>
              <a:rPr kumimoji="1" lang="zh-TW"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定額</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補助を行う。</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393728" marR="0" lvl="0" indent="-251986" algn="l" defTabSz="1007943" rtl="0" eaLnBrk="1" fontAlgn="base" latinLnBrk="0" hangingPunct="1">
              <a:lnSpc>
                <a:spcPts val="1653"/>
              </a:lnSpc>
              <a:spcBef>
                <a:spcPct val="20000"/>
              </a:spcBef>
              <a:spcAft>
                <a:spcPct val="0"/>
              </a:spcAft>
              <a:buClrTx/>
              <a:buSzTx/>
              <a:buFont typeface="+mj-ea"/>
              <a:buAutoNum type="circleNumDbPlain"/>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①</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③の要件を満たす住宅に、蓄電池を設置する者に</a:t>
            </a:r>
            <a:r>
              <a:rPr kumimoji="1" lang="zh-TW"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定額</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の補助を行う。（</a:t>
            </a:r>
            <a:r>
              <a:rPr kumimoji="1" lang="en-US" altLang="ja-JP" sz="1102" b="0" i="0" u="none" strike="noStrike" kern="1200" cap="none" spc="0" normalizeH="0" baseline="0" noProof="0" dirty="0">
                <a:ln>
                  <a:noFill/>
                </a:ln>
                <a:solidFill>
                  <a:prstClr val="black"/>
                </a:solidFill>
                <a:effectLst/>
                <a:uLnTx/>
                <a:uFillTx/>
                <a:latin typeface="メイリオ"/>
                <a:ea typeface="メイリオ" pitchFamily="50" charset="-128"/>
              </a:rPr>
              <a:t>2</a:t>
            </a:r>
            <a:r>
              <a:rPr kumimoji="1" lang="ja-JP" altLang="en-US" sz="1102" b="0" i="0" u="none" strike="noStrike" kern="1200" cap="none" spc="0" normalizeH="0" baseline="0" noProof="0" dirty="0">
                <a:ln>
                  <a:noFill/>
                </a:ln>
                <a:solidFill>
                  <a:prstClr val="black"/>
                </a:solidFill>
                <a:effectLst/>
                <a:uLnTx/>
                <a:uFillTx/>
                <a:latin typeface="メイリオ"/>
                <a:ea typeface="メイリオ" pitchFamily="50" charset="-128"/>
              </a:rPr>
              <a:t>万円</a:t>
            </a:r>
            <a:r>
              <a:rPr kumimoji="1" lang="en-US" altLang="ja-JP" sz="1102" b="0" i="0" u="none" strike="noStrike" kern="1200" cap="none" spc="0" normalizeH="0" baseline="0" noProof="0" dirty="0">
                <a:ln>
                  <a:noFill/>
                </a:ln>
                <a:solidFill>
                  <a:prstClr val="black"/>
                </a:solidFill>
                <a:effectLst/>
                <a:uLnTx/>
                <a:uFillTx/>
                <a:latin typeface="メイリオ"/>
                <a:ea typeface="メイリオ" pitchFamily="50" charset="-128"/>
              </a:rPr>
              <a:t>/kWh</a:t>
            </a:r>
            <a:r>
              <a:rPr kumimoji="1" lang="ja-JP" altLang="en-US" sz="1102" b="0" i="0" u="none" strike="noStrike" kern="1200" cap="none" spc="0" normalizeH="0" baseline="0" noProof="0" dirty="0">
                <a:ln>
                  <a:noFill/>
                </a:ln>
                <a:solidFill>
                  <a:prstClr val="black"/>
                </a:solidFill>
                <a:effectLst/>
                <a:uLnTx/>
                <a:uFillTx/>
                <a:latin typeface="メイリオ"/>
                <a:ea typeface="メイリオ" pitchFamily="50" charset="-128"/>
              </a:rPr>
              <a:t>（上限額：</a:t>
            </a:r>
            <a:r>
              <a:rPr kumimoji="1" lang="en-US" altLang="ja-JP" sz="1102" b="0" i="0" u="none" strike="noStrike" kern="1200" cap="none" spc="0" normalizeH="0" baseline="0" noProof="0" dirty="0">
                <a:ln>
                  <a:noFill/>
                </a:ln>
                <a:solidFill>
                  <a:prstClr val="black"/>
                </a:solidFill>
                <a:effectLst/>
                <a:uLnTx/>
                <a:uFillTx/>
                <a:latin typeface="メイリオ"/>
                <a:ea typeface="メイリオ" pitchFamily="50" charset="-128"/>
              </a:rPr>
              <a:t>20</a:t>
            </a:r>
            <a:r>
              <a:rPr kumimoji="1" lang="ja-JP" altLang="en-US" sz="1102" b="0" i="0" u="none" strike="noStrike" kern="1200" cap="none" spc="0" normalizeH="0" baseline="0" noProof="0" dirty="0">
                <a:ln>
                  <a:noFill/>
                </a:ln>
                <a:solidFill>
                  <a:prstClr val="black"/>
                </a:solidFill>
                <a:effectLst/>
                <a:uLnTx/>
                <a:uFillTx/>
                <a:latin typeface="メイリオ"/>
                <a:ea typeface="メイリオ" pitchFamily="50" charset="-128"/>
              </a:rPr>
              <a:t>万円</a:t>
            </a:r>
            <a:r>
              <a:rPr kumimoji="1" lang="en-US" altLang="ja-JP" sz="1102" b="0" i="0" u="none" strike="noStrike" kern="1200" cap="none" spc="0" normalizeH="0" baseline="0" noProof="0" dirty="0">
                <a:ln>
                  <a:noFill/>
                </a:ln>
                <a:solidFill>
                  <a:prstClr val="black"/>
                </a:solidFill>
                <a:effectLst/>
                <a:uLnTx/>
                <a:uFillTx/>
                <a:latin typeface="メイリオ"/>
                <a:ea typeface="メイリオ" pitchFamily="50" charset="-128"/>
              </a:rPr>
              <a:t>/</a:t>
            </a:r>
            <a:r>
              <a:rPr kumimoji="1" lang="ja-JP" altLang="en-US" sz="1102" b="0" i="0" u="none" strike="noStrike" kern="1200" cap="none" spc="0" normalizeH="0" baseline="0" noProof="0" dirty="0">
                <a:ln>
                  <a:noFill/>
                </a:ln>
                <a:solidFill>
                  <a:prstClr val="black"/>
                </a:solidFill>
                <a:effectLst/>
                <a:uLnTx/>
                <a:uFillTx/>
                <a:latin typeface="メイリオ"/>
                <a:ea typeface="メイリオ" pitchFamily="50" charset="-128"/>
              </a:rPr>
              <a:t>台））</a:t>
            </a:r>
            <a:endParaRPr kumimoji="1" lang="en-US" altLang="ja-JP" sz="1102" b="0" i="0" u="none" strike="noStrike" kern="1200" cap="none" spc="0" normalizeH="0" baseline="0" noProof="0" dirty="0">
              <a:ln>
                <a:noFill/>
              </a:ln>
              <a:solidFill>
                <a:prstClr val="black"/>
              </a:solidFill>
              <a:effectLst/>
              <a:uLnTx/>
              <a:uFillTx/>
              <a:latin typeface="メイリオ"/>
              <a:ea typeface="メイリオ" pitchFamily="50" charset="-128"/>
            </a:endParaRPr>
          </a:p>
          <a:p>
            <a:pPr marL="393728" marR="0" lvl="0" indent="-251986" algn="l" defTabSz="1007943" rtl="0" eaLnBrk="1" fontAlgn="base" latinLnBrk="0" hangingPunct="1">
              <a:lnSpc>
                <a:spcPts val="1653"/>
              </a:lnSpc>
              <a:spcBef>
                <a:spcPct val="20000"/>
              </a:spcBef>
              <a:spcAft>
                <a:spcPct val="0"/>
              </a:spcAft>
              <a:buClrTx/>
              <a:buSzTx/>
              <a:buFont typeface="+mj-ea"/>
              <a:buAutoNum type="circleNumDbPlain"/>
              <a:tabLst/>
              <a:defRPr/>
            </a:pP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0" marR="0" lvl="0" indent="0" algn="l" defTabSz="1007943" rtl="0" eaLnBrk="1" fontAlgn="base" latinLnBrk="0" hangingPunct="1">
              <a:lnSpc>
                <a:spcPts val="1653"/>
              </a:lnSpc>
              <a:spcBef>
                <a:spcPct val="20000"/>
              </a:spcBef>
              <a:spcAft>
                <a:spcPct val="0"/>
              </a:spcAft>
              <a:buClrTx/>
              <a:buSzTx/>
              <a:buFont typeface="Arial" charset="0"/>
              <a:buNone/>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事業実施期間：① </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2018</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年度～</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2020</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年度</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0" marR="0" lvl="0" indent="0" algn="l" defTabSz="1007943" rtl="0" eaLnBrk="1" fontAlgn="base" latinLnBrk="0" hangingPunct="1">
              <a:lnSpc>
                <a:spcPts val="1653"/>
              </a:lnSpc>
              <a:spcBef>
                <a:spcPct val="20000"/>
              </a:spcBef>
              <a:spcAft>
                <a:spcPct val="0"/>
              </a:spcAft>
              <a:buClrTx/>
              <a:buSzTx/>
              <a:buFont typeface="Arial" charset="0"/>
              <a:buNone/>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　　　　　　　②</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③</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④</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⑤ </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2018</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年度～</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2022</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年度</a:t>
            </a:r>
            <a:endParaRPr kumimoji="1" lang="ja-JP" altLang="en-US"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pitchFamily="50" charset="-128"/>
            </a:endParaRPr>
          </a:p>
        </p:txBody>
      </p:sp>
      <p:sp>
        <p:nvSpPr>
          <p:cNvPr id="27" name="正方形/長方形 26"/>
          <p:cNvSpPr/>
          <p:nvPr/>
        </p:nvSpPr>
        <p:spPr>
          <a:xfrm>
            <a:off x="5261910" y="2351899"/>
            <a:ext cx="4899789" cy="7104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Ins="39683"/>
          <a:lstStyle/>
          <a:p>
            <a:pPr marL="201239" marR="0" lvl="0" indent="0" algn="l" defTabSz="1007943" rtl="0" eaLnBrk="1" fontAlgn="base" latinLnBrk="0" hangingPunct="1">
              <a:lnSpc>
                <a:spcPts val="1653"/>
              </a:lnSpc>
              <a:spcBef>
                <a:spcPct val="0"/>
              </a:spcBef>
              <a:spcAft>
                <a:spcPct val="0"/>
              </a:spcAft>
              <a:buClrTx/>
              <a:buSzTx/>
              <a:buFontTx/>
              <a:buNone/>
              <a:tabLst/>
              <a:defRPr/>
            </a:pP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 (1)</a:t>
            </a:r>
            <a:r>
              <a:rPr kumimoji="1" lang="zh-TW"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家庭用蓄電池  </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設備費　２万円</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/kWh</a:t>
            </a:r>
            <a:r>
              <a:rPr kumimoji="1" lang="ja-JP" altLang="en-US" sz="1102"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a:cs typeface="+mn-cs"/>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上限額：</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20</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万円</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台</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a:p>
            <a:pPr marL="201239" marR="0" lvl="0" indent="0" algn="l" defTabSz="1007943" rtl="0" eaLnBrk="1" fontAlgn="base" latinLnBrk="0" hangingPunct="1">
              <a:lnSpc>
                <a:spcPts val="1653"/>
              </a:lnSpc>
              <a:spcBef>
                <a:spcPct val="0"/>
              </a:spcBef>
              <a:spcAft>
                <a:spcPct val="0"/>
              </a:spcAft>
              <a:buClrTx/>
              <a:buSzTx/>
              <a:buFontTx/>
              <a:buNone/>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　  　　　　　　　工事費　上限額：５万円</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台</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a:p>
            <a:pPr marL="201239" marR="0" lvl="0" indent="0" algn="l" defTabSz="1007943" rtl="0" eaLnBrk="1" fontAlgn="base" latinLnBrk="0" hangingPunct="1">
              <a:lnSpc>
                <a:spcPts val="1653"/>
              </a:lnSpc>
              <a:spcBef>
                <a:spcPct val="0"/>
              </a:spcBef>
              <a:spcAft>
                <a:spcPct val="0"/>
              </a:spcAft>
              <a:buClrTx/>
              <a:buSzTx/>
              <a:buFontTx/>
              <a:buNone/>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 </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(2)</a:t>
            </a:r>
            <a:r>
              <a:rPr kumimoji="1" lang="ja-JP" altLang="en-US" sz="1102" b="0" i="0" u="none" strike="noStrike" kern="1200" cap="none" spc="0" normalizeH="0" baseline="0" noProof="0" dirty="0">
                <a:ln>
                  <a:noFill/>
                </a:ln>
                <a:solidFill>
                  <a:srgbClr val="000000"/>
                </a:solidFill>
                <a:effectLst/>
                <a:uLnTx/>
                <a:uFillTx/>
                <a:latin typeface="メイリオ" panose="020B0604030504040204" pitchFamily="50" charset="-128"/>
                <a:ea typeface="メイリオ"/>
                <a:cs typeface="+mn-cs"/>
              </a:rPr>
              <a:t>家庭用蓄熱設備　</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上限額：５万円</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rPr>
              <a:t>台</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cs typeface="+mn-cs"/>
            </a:endParaRPr>
          </a:p>
        </p:txBody>
      </p:sp>
      <p:sp>
        <p:nvSpPr>
          <p:cNvPr id="28" name="テキスト ボックス 37"/>
          <p:cNvSpPr txBox="1">
            <a:spLocks noChangeArrowheads="1"/>
          </p:cNvSpPr>
          <p:nvPr/>
        </p:nvSpPr>
        <p:spPr bwMode="auto">
          <a:xfrm>
            <a:off x="5053669" y="717469"/>
            <a:ext cx="5213025" cy="166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marL="300983" marR="0" lvl="0" indent="-300983" algn="l" defTabSz="1007943" rtl="0" eaLnBrk="1" fontAlgn="base" latinLnBrk="0" hangingPunct="1">
              <a:lnSpc>
                <a:spcPct val="100000"/>
              </a:lnSpc>
              <a:spcBef>
                <a:spcPct val="0"/>
              </a:spcBef>
              <a:spcAft>
                <a:spcPct val="0"/>
              </a:spcAft>
              <a:buClrTx/>
              <a:buSzTx/>
              <a:buFont typeface="+mj-lt"/>
              <a:buAutoNum type="arabicPeriod" startAt="2"/>
              <a:tabLst/>
              <a:defRPr/>
            </a:pPr>
            <a:r>
              <a:rPr kumimoji="1" lang="ja-JP" altLang="en-US" sz="1102" b="1"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高性能建材による住宅の断熱リフォーム支援事業（経済産業省連携事業）</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201239" marR="0" lvl="0" indent="0" algn="l" defTabSz="1007943" rtl="0" eaLnBrk="1" fontAlgn="base" latinLnBrk="0" hangingPunct="1">
              <a:lnSpc>
                <a:spcPts val="1653"/>
              </a:lnSpc>
              <a:spcBef>
                <a:spcPct val="0"/>
              </a:spcBef>
              <a:spcAft>
                <a:spcPct val="0"/>
              </a:spcAft>
              <a:buClrTx/>
              <a:buSzTx/>
              <a:buFont typeface="Arial" charset="0"/>
              <a:buNone/>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①既存戸建住宅について高性能建材導入に係る経費の一部を補助する。</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393728" marR="0" lvl="0" indent="-192489" algn="l" defTabSz="1007943" rtl="0" eaLnBrk="1" fontAlgn="base" latinLnBrk="0" hangingPunct="1">
              <a:lnSpc>
                <a:spcPts val="1653"/>
              </a:lnSpc>
              <a:spcBef>
                <a:spcPct val="0"/>
              </a:spcBef>
              <a:spcAft>
                <a:spcPct val="0"/>
              </a:spcAft>
              <a:buClrTx/>
              <a:buSzTx/>
              <a:buFont typeface="Arial" charset="0"/>
              <a:buNone/>
              <a:tabLst/>
              <a:defRPr/>
            </a:pP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   (</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定率</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sym typeface="Wingdings" panose="05000000000000000000" pitchFamily="2" charset="2"/>
              </a:rPr>
              <a:t>1/3</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sym typeface="Wingdings" panose="05000000000000000000" pitchFamily="2" charset="2"/>
              </a:rPr>
              <a:t>（上限額：</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sym typeface="Wingdings" panose="05000000000000000000" pitchFamily="2" charset="2"/>
              </a:rPr>
              <a:t>120</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sym typeface="Wingdings" panose="05000000000000000000" pitchFamily="2" charset="2"/>
              </a:rPr>
              <a:t>万円</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sym typeface="Wingdings" panose="05000000000000000000" pitchFamily="2" charset="2"/>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sym typeface="Wingdings" panose="05000000000000000000" pitchFamily="2" charset="2"/>
              </a:rPr>
              <a:t>戸））</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201239" marR="0" lvl="0" indent="0" algn="l" defTabSz="1007943" rtl="0" eaLnBrk="1" fontAlgn="base" latinLnBrk="0" hangingPunct="1">
              <a:lnSpc>
                <a:spcPts val="1653"/>
              </a:lnSpc>
              <a:spcBef>
                <a:spcPct val="0"/>
              </a:spcBef>
              <a:spcAft>
                <a:spcPct val="0"/>
              </a:spcAft>
              <a:buClrTx/>
              <a:buSzTx/>
              <a:buFont typeface="Arial" charset="0"/>
              <a:buNone/>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②既存集合住宅について高性能建材導入に係る経費の一部を補助する。　　</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201239" marR="0" lvl="0" indent="0" algn="l" defTabSz="1007943" rtl="0" eaLnBrk="1" fontAlgn="base" latinLnBrk="0" hangingPunct="1">
              <a:lnSpc>
                <a:spcPts val="1653"/>
              </a:lnSpc>
              <a:spcBef>
                <a:spcPct val="0"/>
              </a:spcBef>
              <a:spcAft>
                <a:spcPct val="0"/>
              </a:spcAft>
              <a:buClrTx/>
              <a:buSzTx/>
              <a:buFont typeface="Arial" charset="0"/>
              <a:buNone/>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　</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定率</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1/3</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（上限額：</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15</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万円</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戸））</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endParaRPr>
          </a:p>
          <a:p>
            <a:pPr marL="292234" marR="0" lvl="0" indent="-90995" algn="l" defTabSz="1007943" rtl="0" eaLnBrk="1" fontAlgn="base" latinLnBrk="0" hangingPunct="1">
              <a:lnSpc>
                <a:spcPts val="1653"/>
              </a:lnSpc>
              <a:spcBef>
                <a:spcPct val="0"/>
              </a:spcBef>
              <a:spcAft>
                <a:spcPct val="0"/>
              </a:spcAft>
              <a:buClrTx/>
              <a:buSzTx/>
              <a:buFont typeface="Arial" charset="0"/>
              <a:buNone/>
              <a:tabLst/>
              <a:defRPr/>
            </a:pP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③ ①の事業に加え、住宅用太陽光発電設備（</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10kW</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未満）が設置されており、一定の要件を満たして</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(1)</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家庭用蓄電池、 </a:t>
            </a:r>
            <a:r>
              <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(2)</a:t>
            </a:r>
            <a:r>
              <a:rPr kumimoji="1" lang="ja-JP" altLang="en-US"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pitchFamily="50" charset="-128"/>
              </a:rPr>
              <a:t>蓄熱設備を設置する者に対し補助を行う。</a:t>
            </a:r>
            <a:endParaRPr kumimoji="1" lang="en-US" altLang="ja-JP" sz="1102" b="0" i="0" u="none" strike="noStrike" kern="1200" cap="none" spc="0" normalizeH="0" baseline="0" noProof="0" dirty="0">
              <a:ln>
                <a:noFill/>
              </a:ln>
              <a:solidFill>
                <a:prstClr val="black"/>
              </a:solidFill>
              <a:effectLst/>
              <a:uLnTx/>
              <a:uFillTx/>
              <a:latin typeface="メイリオ" panose="020B0604030504040204" pitchFamily="50" charset="-128"/>
              <a:ea typeface="メイリオ"/>
            </a:endParaRPr>
          </a:p>
        </p:txBody>
      </p:sp>
      <p:grpSp>
        <p:nvGrpSpPr>
          <p:cNvPr id="3088" name="グループ化 28"/>
          <p:cNvGrpSpPr>
            <a:grpSpLocks/>
          </p:cNvGrpSpPr>
          <p:nvPr/>
        </p:nvGrpSpPr>
        <p:grpSpPr bwMode="auto">
          <a:xfrm>
            <a:off x="5405404" y="3779835"/>
            <a:ext cx="4791294" cy="848156"/>
            <a:chOff x="-264869" y="6030080"/>
            <a:chExt cx="4346333" cy="768214"/>
          </a:xfrm>
        </p:grpSpPr>
        <p:sp>
          <p:nvSpPr>
            <p:cNvPr id="30" name="テキスト ボックス 58"/>
            <p:cNvSpPr txBox="1">
              <a:spLocks noChangeArrowheads="1"/>
            </p:cNvSpPr>
            <p:nvPr/>
          </p:nvSpPr>
          <p:spPr bwMode="auto">
            <a:xfrm>
              <a:off x="289138" y="6093480"/>
              <a:ext cx="1209608" cy="39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102" b="0" i="0" u="none" strike="noStrike" kern="0" cap="none" spc="0" normalizeH="0" baseline="0" noProof="0" dirty="0">
                  <a:ln>
                    <a:noFill/>
                  </a:ln>
                  <a:solidFill>
                    <a:prstClr val="black"/>
                  </a:solidFill>
                  <a:effectLst/>
                  <a:uLnTx/>
                  <a:uFillTx/>
                  <a:latin typeface="メイリオ"/>
                  <a:ea typeface="メイリオ"/>
                </a:rPr>
                <a:t>（補助率）</a:t>
              </a:r>
              <a:endParaRPr kumimoji="1" lang="en-US" altLang="ja-JP" sz="1102" b="0" i="0" u="none" strike="noStrike" kern="0" cap="none" spc="0" normalizeH="0" baseline="0" noProof="0" dirty="0">
                <a:ln>
                  <a:noFill/>
                </a:ln>
                <a:solidFill>
                  <a:prstClr val="black"/>
                </a:solidFill>
                <a:effectLst/>
                <a:uLnTx/>
                <a:uFillTx/>
                <a:latin typeface="メイリオ"/>
                <a:ea typeface="メイリオ"/>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102" b="0" i="0" u="none" strike="noStrike" kern="0" cap="none" spc="0" normalizeH="0" baseline="0" noProof="0" dirty="0">
                  <a:ln>
                    <a:noFill/>
                  </a:ln>
                  <a:solidFill>
                    <a:prstClr val="black"/>
                  </a:solidFill>
                  <a:effectLst/>
                  <a:uLnTx/>
                  <a:uFillTx/>
                  <a:latin typeface="メイリオ"/>
                  <a:ea typeface="メイリオ"/>
                </a:rPr>
                <a:t>定額</a:t>
              </a:r>
            </a:p>
          </p:txBody>
        </p:sp>
        <p:sp>
          <p:nvSpPr>
            <p:cNvPr id="31" name="テキスト ボックス 60"/>
            <p:cNvSpPr txBox="1">
              <a:spLocks noChangeArrowheads="1"/>
            </p:cNvSpPr>
            <p:nvPr/>
          </p:nvSpPr>
          <p:spPr bwMode="auto">
            <a:xfrm>
              <a:off x="609795" y="6561051"/>
              <a:ext cx="551408" cy="23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2" b="0" i="0" u="none" strike="noStrike" kern="0" cap="none" spc="0" normalizeH="0" baseline="0" noProof="0" dirty="0">
                  <a:ln>
                    <a:noFill/>
                  </a:ln>
                  <a:solidFill>
                    <a:prstClr val="black"/>
                  </a:solidFill>
                  <a:effectLst/>
                  <a:uLnTx/>
                  <a:uFillTx/>
                  <a:latin typeface="メイリオ"/>
                  <a:ea typeface="メイリオ"/>
                </a:rPr>
                <a:t>補助金</a:t>
              </a:r>
            </a:p>
          </p:txBody>
        </p:sp>
        <p:sp>
          <p:nvSpPr>
            <p:cNvPr id="32" name="下矢印 31"/>
            <p:cNvSpPr/>
            <p:nvPr/>
          </p:nvSpPr>
          <p:spPr bwMode="auto">
            <a:xfrm rot="5400000" flipH="1" flipV="1">
              <a:off x="763152" y="6096859"/>
              <a:ext cx="225068" cy="763545"/>
            </a:xfrm>
            <a:prstGeom prst="downArrow">
              <a:avLst>
                <a:gd name="adj1" fmla="val 50000"/>
                <a:gd name="adj2" fmla="val 24858"/>
              </a:avLst>
            </a:prstGeom>
            <a:solidFill>
              <a:srgbClr val="FF7C8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07766" rtl="0" eaLnBrk="0" fontAlgn="auto" latinLnBrk="0" hangingPunct="0">
                <a:lnSpc>
                  <a:spcPct val="100000"/>
                </a:lnSpc>
                <a:spcBef>
                  <a:spcPts val="0"/>
                </a:spcBef>
                <a:spcAft>
                  <a:spcPts val="0"/>
                </a:spcAft>
                <a:buClrTx/>
                <a:buSzTx/>
                <a:buFontTx/>
                <a:buNone/>
                <a:tabLst/>
                <a:defRPr/>
              </a:pPr>
              <a:endParaRPr kumimoji="1" lang="ja-JP" altLang="en-US" sz="1213" b="0" i="0" u="none" strike="noStrike" kern="1200" cap="none" spc="0" normalizeH="0" baseline="0" noProof="0" dirty="0">
                <a:ln>
                  <a:noFill/>
                </a:ln>
                <a:solidFill>
                  <a:prstClr val="black"/>
                </a:solidFill>
                <a:effectLst/>
                <a:uLnTx/>
                <a:uFillTx/>
                <a:latin typeface="メイリオ" pitchFamily="50" charset="-128"/>
                <a:ea typeface="メイリオ"/>
                <a:cs typeface="メイリオ" pitchFamily="50" charset="-128"/>
              </a:endParaRPr>
            </a:p>
          </p:txBody>
        </p:sp>
        <p:sp>
          <p:nvSpPr>
            <p:cNvPr id="33" name="角丸四角形 32"/>
            <p:cNvSpPr/>
            <p:nvPr/>
          </p:nvSpPr>
          <p:spPr bwMode="auto">
            <a:xfrm>
              <a:off x="-264869" y="6229788"/>
              <a:ext cx="749258" cy="489762"/>
            </a:xfrm>
            <a:prstGeom prst="roundRect">
              <a:avLst/>
            </a:prstGeom>
            <a:solidFill>
              <a:srgbClr val="D3EF9B"/>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323" b="0" i="0" u="none" strike="noStrike" kern="1200" cap="none" spc="0" normalizeH="0" baseline="0" noProof="0" dirty="0">
                  <a:ln>
                    <a:noFill/>
                  </a:ln>
                  <a:solidFill>
                    <a:prstClr val="black"/>
                  </a:solidFill>
                  <a:effectLst/>
                  <a:uLnTx/>
                  <a:uFillTx/>
                  <a:latin typeface="Cambria"/>
                  <a:ea typeface="メイリオ"/>
                  <a:cs typeface="+mn-cs"/>
                </a:rPr>
                <a:t>環境省</a:t>
              </a:r>
              <a:endParaRPr kumimoji="1" lang="en-US" altLang="ja-JP" sz="1323" b="0" i="0" u="none" strike="noStrike" kern="1200" cap="none" spc="0" normalizeH="0" baseline="0" noProof="0" dirty="0">
                <a:ln>
                  <a:noFill/>
                </a:ln>
                <a:solidFill>
                  <a:prstClr val="black"/>
                </a:solidFill>
                <a:effectLst/>
                <a:uLnTx/>
                <a:uFillTx/>
                <a:latin typeface="Cambria"/>
                <a:ea typeface="メイリオ"/>
                <a:cs typeface="+mn-cs"/>
              </a:endParaRPr>
            </a:p>
          </p:txBody>
        </p:sp>
        <p:grpSp>
          <p:nvGrpSpPr>
            <p:cNvPr id="3096" name="グループ化 33"/>
            <p:cNvGrpSpPr>
              <a:grpSpLocks/>
            </p:cNvGrpSpPr>
            <p:nvPr/>
          </p:nvGrpSpPr>
          <p:grpSpPr bwMode="auto">
            <a:xfrm>
              <a:off x="1303494" y="6030080"/>
              <a:ext cx="2777970" cy="768214"/>
              <a:chOff x="1303494" y="6030080"/>
              <a:chExt cx="2777970" cy="768214"/>
            </a:xfrm>
          </p:grpSpPr>
          <p:sp>
            <p:nvSpPr>
              <p:cNvPr id="35" name="テキスト ボックス 59"/>
              <p:cNvSpPr txBox="1">
                <a:spLocks noChangeArrowheads="1"/>
              </p:cNvSpPr>
              <p:nvPr/>
            </p:nvSpPr>
            <p:spPr bwMode="auto">
              <a:xfrm>
                <a:off x="2457543" y="6561051"/>
                <a:ext cx="614328" cy="23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102" b="0" i="0" u="none" strike="noStrike" kern="0" cap="none" spc="0" normalizeH="0" baseline="0" noProof="0" dirty="0">
                    <a:ln>
                      <a:noFill/>
                    </a:ln>
                    <a:solidFill>
                      <a:prstClr val="black"/>
                    </a:solidFill>
                    <a:effectLst/>
                    <a:uLnTx/>
                    <a:uFillTx/>
                    <a:latin typeface="メイリオ"/>
                    <a:ea typeface="メイリオ"/>
                  </a:rPr>
                  <a:t>補助金</a:t>
                </a:r>
              </a:p>
            </p:txBody>
          </p:sp>
          <p:sp>
            <p:nvSpPr>
              <p:cNvPr id="37" name="テキスト ボックス 55"/>
              <p:cNvSpPr txBox="1">
                <a:spLocks noChangeArrowheads="1"/>
              </p:cNvSpPr>
              <p:nvPr/>
            </p:nvSpPr>
            <p:spPr bwMode="auto">
              <a:xfrm>
                <a:off x="2279753" y="6030080"/>
                <a:ext cx="981020" cy="39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102" b="0" i="0" u="none" strike="noStrike" kern="0" cap="none" spc="0" normalizeH="0" baseline="0" noProof="0" dirty="0">
                    <a:ln>
                      <a:noFill/>
                    </a:ln>
                    <a:solidFill>
                      <a:prstClr val="black"/>
                    </a:solidFill>
                    <a:effectLst/>
                    <a:uLnTx/>
                    <a:uFillTx/>
                    <a:latin typeface="メイリオ"/>
                    <a:ea typeface="メイリオ"/>
                  </a:rPr>
                  <a:t>（補助率）</a:t>
                </a:r>
                <a:endParaRPr kumimoji="1" lang="en-US" altLang="ja-JP" sz="1102" b="0" i="0" u="none" strike="noStrike" kern="0" cap="none" spc="0" normalizeH="0" baseline="0" noProof="0" dirty="0">
                  <a:ln>
                    <a:noFill/>
                  </a:ln>
                  <a:solidFill>
                    <a:prstClr val="black"/>
                  </a:solidFill>
                  <a:effectLst/>
                  <a:uLnTx/>
                  <a:uFillTx/>
                  <a:latin typeface="メイリオ"/>
                  <a:ea typeface="メイリオ"/>
                </a:endParaRPr>
              </a:p>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2" b="0" i="0" u="none" strike="noStrike" kern="0" cap="none" spc="0" normalizeH="0" baseline="0" noProof="0" dirty="0">
                    <a:ln>
                      <a:noFill/>
                    </a:ln>
                    <a:solidFill>
                      <a:prstClr val="black"/>
                    </a:solidFill>
                    <a:effectLst/>
                    <a:uLnTx/>
                    <a:uFillTx/>
                    <a:latin typeface="メイリオ"/>
                    <a:ea typeface="メイリオ"/>
                  </a:rPr>
                  <a:t>1/3,2/3,</a:t>
                </a:r>
                <a:r>
                  <a:rPr kumimoji="1" lang="ja-JP" altLang="en-US" sz="1102" b="0" i="0" u="none" strike="noStrike" kern="0" cap="none" spc="0" normalizeH="0" baseline="0" noProof="0" dirty="0">
                    <a:ln>
                      <a:noFill/>
                    </a:ln>
                    <a:solidFill>
                      <a:prstClr val="black"/>
                    </a:solidFill>
                    <a:effectLst/>
                    <a:uLnTx/>
                    <a:uFillTx/>
                    <a:latin typeface="メイリオ"/>
                    <a:ea typeface="メイリオ"/>
                  </a:rPr>
                  <a:t>定額</a:t>
                </a:r>
              </a:p>
            </p:txBody>
          </p:sp>
          <p:sp>
            <p:nvSpPr>
              <p:cNvPr id="38" name="正方形/長方形 37"/>
              <p:cNvSpPr/>
              <p:nvPr/>
            </p:nvSpPr>
            <p:spPr bwMode="auto">
              <a:xfrm>
                <a:off x="3235374" y="6232958"/>
                <a:ext cx="846090" cy="486592"/>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ja-JP" altLang="en-US" sz="1213" b="0" i="0" u="none" strike="noStrike" kern="0" cap="none" spc="0" normalizeH="0" baseline="0" noProof="0" dirty="0">
                    <a:ln>
                      <a:noFill/>
                    </a:ln>
                    <a:solidFill>
                      <a:prstClr val="black"/>
                    </a:solidFill>
                    <a:effectLst/>
                    <a:uLnTx/>
                    <a:uFillTx/>
                    <a:latin typeface="メイリオ"/>
                    <a:ea typeface="メイリオ"/>
                    <a:cs typeface="メイリオ" pitchFamily="50" charset="-128"/>
                  </a:rPr>
                  <a:t>事業者等</a:t>
                </a:r>
                <a:endParaRPr kumimoji="0" lang="en-US" altLang="ja-JP" sz="1213"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39" name="角丸四角形 38"/>
              <p:cNvSpPr/>
              <p:nvPr/>
            </p:nvSpPr>
            <p:spPr bwMode="auto">
              <a:xfrm>
                <a:off x="1303494" y="6229788"/>
                <a:ext cx="992133" cy="4897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13" b="0" i="0" u="none" strike="noStrike" kern="1200" cap="none" spc="0" normalizeH="0" baseline="0" noProof="0" dirty="0">
                    <a:ln>
                      <a:noFill/>
                    </a:ln>
                    <a:solidFill>
                      <a:prstClr val="black"/>
                    </a:solidFill>
                    <a:effectLst/>
                    <a:uLnTx/>
                    <a:uFillTx/>
                    <a:latin typeface="Cambria"/>
                    <a:ea typeface="メイリオ"/>
                    <a:cs typeface="+mn-cs"/>
                  </a:rPr>
                  <a:t>非営利法人</a:t>
                </a:r>
                <a:endParaRPr kumimoji="1" lang="en-US" altLang="ja-JP" sz="1213" b="0" i="0" u="none" strike="noStrike" kern="1200" cap="none" spc="0" normalizeH="0" baseline="0" noProof="0" dirty="0">
                  <a:ln>
                    <a:noFill/>
                  </a:ln>
                  <a:solidFill>
                    <a:prstClr val="black"/>
                  </a:solidFill>
                  <a:effectLst/>
                  <a:uLnTx/>
                  <a:uFillTx/>
                  <a:latin typeface="Cambria"/>
                  <a:ea typeface="メイリオ"/>
                  <a:cs typeface="+mn-cs"/>
                </a:endParaRPr>
              </a:p>
            </p:txBody>
          </p:sp>
          <p:sp>
            <p:nvSpPr>
              <p:cNvPr id="40" name="下矢印 39"/>
              <p:cNvSpPr/>
              <p:nvPr/>
            </p:nvSpPr>
            <p:spPr bwMode="auto">
              <a:xfrm rot="5400000" flipH="1" flipV="1">
                <a:off x="2685467" y="6044480"/>
                <a:ext cx="171179" cy="861964"/>
              </a:xfrm>
              <a:prstGeom prst="downArrow">
                <a:avLst>
                  <a:gd name="adj1" fmla="val 50000"/>
                  <a:gd name="adj2" fmla="val 24858"/>
                </a:avLst>
              </a:prstGeom>
              <a:solidFill>
                <a:srgbClr val="FF7C8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07766" rtl="0" eaLnBrk="0" fontAlgn="auto" latinLnBrk="0" hangingPunct="0">
                  <a:lnSpc>
                    <a:spcPct val="100000"/>
                  </a:lnSpc>
                  <a:spcBef>
                    <a:spcPts val="0"/>
                  </a:spcBef>
                  <a:spcAft>
                    <a:spcPts val="0"/>
                  </a:spcAft>
                  <a:buClrTx/>
                  <a:buSzTx/>
                  <a:buFontTx/>
                  <a:buNone/>
                  <a:tabLst/>
                  <a:defRPr/>
                </a:pPr>
                <a:endParaRPr kumimoji="1" lang="ja-JP" altLang="en-US" sz="1213" b="0" i="0" u="none" strike="noStrike" kern="1200" cap="none" spc="0" normalizeH="0" baseline="0" noProof="0" dirty="0">
                  <a:ln>
                    <a:noFill/>
                  </a:ln>
                  <a:solidFill>
                    <a:prstClr val="black"/>
                  </a:solidFill>
                  <a:effectLst/>
                  <a:uLnTx/>
                  <a:uFillTx/>
                  <a:latin typeface="メイリオ" pitchFamily="50" charset="-128"/>
                  <a:ea typeface="メイリオ"/>
                  <a:cs typeface="メイリオ" pitchFamily="50" charset="-128"/>
                </a:endParaRPr>
              </a:p>
            </p:txBody>
          </p:sp>
        </p:grpSp>
      </p:grpSp>
      <p:sp>
        <p:nvSpPr>
          <p:cNvPr id="41" name="テキスト ボックス 40"/>
          <p:cNvSpPr txBox="1"/>
          <p:nvPr/>
        </p:nvSpPr>
        <p:spPr>
          <a:xfrm>
            <a:off x="5193663" y="3620594"/>
            <a:ext cx="1102453" cy="237990"/>
          </a:xfrm>
          <a:prstGeom prst="rect">
            <a:avLst/>
          </a:prstGeom>
        </p:spPr>
        <p:style>
          <a:lnRef idx="2">
            <a:schemeClr val="accent6"/>
          </a:lnRef>
          <a:fillRef idx="1">
            <a:schemeClr val="lt1"/>
          </a:fillRef>
          <a:effectRef idx="0">
            <a:schemeClr val="accent6"/>
          </a:effectRef>
          <a:fontRef idx="minor">
            <a:schemeClr val="dk1"/>
          </a:fontRef>
        </p:style>
        <p:txBody>
          <a:bodyPr wrap="none"/>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213" b="0" i="0" u="none" strike="noStrike" kern="1200" cap="none" spc="0" normalizeH="0" baseline="0" noProof="0" dirty="0">
                <a:ln>
                  <a:noFill/>
                </a:ln>
                <a:solidFill>
                  <a:prstClr val="black"/>
                </a:solidFill>
                <a:effectLst/>
                <a:uLnTx/>
                <a:uFillTx/>
                <a:latin typeface="Cambria"/>
                <a:ea typeface="メイリオ"/>
                <a:cs typeface="+mn-cs"/>
              </a:rPr>
              <a:t>事業スキーム</a:t>
            </a:r>
          </a:p>
        </p:txBody>
      </p:sp>
      <p:sp>
        <p:nvSpPr>
          <p:cNvPr id="3090" name="正方形/長方形 2"/>
          <p:cNvSpPr>
            <a:spLocks noChangeArrowheads="1"/>
          </p:cNvSpPr>
          <p:nvPr/>
        </p:nvSpPr>
        <p:spPr bwMode="auto">
          <a:xfrm>
            <a:off x="4974922" y="3067619"/>
            <a:ext cx="5039783" cy="3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201239" marR="0" lvl="0" indent="0" algn="l" defTabSz="1007943" rtl="0" eaLnBrk="1" fontAlgn="base" latinLnBrk="0" hangingPunct="1">
              <a:lnSpc>
                <a:spcPts val="1653"/>
              </a:lnSpc>
              <a:spcBef>
                <a:spcPct val="0"/>
              </a:spcBef>
              <a:spcAft>
                <a:spcPct val="0"/>
              </a:spcAft>
              <a:buClrTx/>
              <a:buSzTx/>
              <a:buFont typeface="Arial" panose="020B0604020202020204" pitchFamily="34" charset="0"/>
              <a:buNone/>
              <a:tabLst/>
              <a:defRPr/>
            </a:pP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事業実施期間：</a:t>
            </a:r>
            <a:r>
              <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2018</a:t>
            </a: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1" lang="en-US" altLang="ja-JP"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2020</a:t>
            </a:r>
            <a:r>
              <a:rPr kumimoji="1" lang="ja-JP" altLang="en-US" sz="110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年度</a:t>
            </a:r>
            <a:endParaRPr kumimoji="1" lang="en-US" altLang="ja-JP" sz="1102"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9" name="テキスト ボックス 28"/>
          <p:cNvSpPr txBox="1"/>
          <p:nvPr/>
        </p:nvSpPr>
        <p:spPr>
          <a:xfrm>
            <a:off x="8417025" y="33249"/>
            <a:ext cx="1940666" cy="499560"/>
          </a:xfrm>
          <a:prstGeom prst="rect">
            <a:avLst/>
          </a:prstGeom>
          <a:noFill/>
          <a:ln w="15875">
            <a:solidFill>
              <a:schemeClr val="bg1"/>
            </a:solidFill>
          </a:ln>
        </p:spPr>
        <p:style>
          <a:lnRef idx="2">
            <a:schemeClr val="accent6"/>
          </a:lnRef>
          <a:fillRef idx="1">
            <a:schemeClr val="lt1"/>
          </a:fillRef>
          <a:effectRef idx="0">
            <a:schemeClr val="accent6"/>
          </a:effectRef>
          <a:fontRef idx="minor">
            <a:schemeClr val="dk1"/>
          </a:fontRef>
        </p:style>
        <p:txBody>
          <a:bodyPr lIns="39683" rIns="39683">
            <a:spAutoFit/>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882" b="0" i="0" u="none" strike="noStrike" kern="1200" cap="none" spc="0" normalizeH="0" baseline="0" noProof="0" dirty="0">
                <a:ln>
                  <a:noFill/>
                </a:ln>
                <a:solidFill>
                  <a:prstClr val="white"/>
                </a:solidFill>
                <a:effectLst/>
                <a:uLnTx/>
                <a:uFillTx/>
                <a:latin typeface="Cambria"/>
                <a:ea typeface="メイリオ"/>
                <a:cs typeface="+mn-cs"/>
              </a:rPr>
              <a:t>地球環境局　</a:t>
            </a:r>
            <a:endParaRPr kumimoji="1" lang="en-US" altLang="ja-JP" sz="882" b="0" i="0" u="none" strike="noStrike" kern="1200" cap="none" spc="0" normalizeH="0" baseline="0" noProof="0" dirty="0">
              <a:ln>
                <a:noFill/>
              </a:ln>
              <a:solidFill>
                <a:prstClr val="white"/>
              </a:solidFill>
              <a:effectLst/>
              <a:uLnTx/>
              <a:uFillTx/>
              <a:latin typeface="Cambria"/>
              <a:ea typeface="メイリオ"/>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882" b="0" i="0" u="none" strike="noStrike" kern="1200" cap="none" spc="0" normalizeH="0" baseline="0" noProof="0" dirty="0">
                <a:ln>
                  <a:noFill/>
                </a:ln>
                <a:solidFill>
                  <a:prstClr val="white"/>
                </a:solidFill>
                <a:effectLst/>
                <a:uLnTx/>
                <a:uFillTx/>
                <a:latin typeface="Cambria"/>
                <a:ea typeface="メイリオ"/>
                <a:cs typeface="+mn-cs"/>
              </a:rPr>
              <a:t>地球温暖化対策課</a:t>
            </a:r>
            <a:endParaRPr kumimoji="1" lang="en-US" altLang="ja-JP" sz="882" b="0" i="0" u="none" strike="noStrike" kern="1200" cap="none" spc="0" normalizeH="0" baseline="0" noProof="0" dirty="0">
              <a:ln>
                <a:noFill/>
              </a:ln>
              <a:solidFill>
                <a:prstClr val="white"/>
              </a:solidFill>
              <a:effectLst/>
              <a:uLnTx/>
              <a:uFillTx/>
              <a:latin typeface="Cambria"/>
              <a:ea typeface="メイリオ"/>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882" b="0" i="0" u="none" strike="noStrike" kern="1200" cap="none" spc="0" normalizeH="0" baseline="0" noProof="0" dirty="0">
                <a:ln>
                  <a:noFill/>
                </a:ln>
                <a:solidFill>
                  <a:prstClr val="white"/>
                </a:solidFill>
                <a:effectLst/>
                <a:uLnTx/>
                <a:uFillTx/>
                <a:latin typeface="Cambria"/>
                <a:ea typeface="メイリオ"/>
                <a:cs typeface="+mn-cs"/>
              </a:rPr>
              <a:t>地球温暖化対策事業室</a:t>
            </a:r>
            <a:endParaRPr kumimoji="1" lang="en-US" altLang="ja-JP" sz="661" b="0" i="0" u="none" strike="noStrike" kern="1200" cap="none" spc="0" normalizeH="0" baseline="0" noProof="0" dirty="0">
              <a:ln>
                <a:noFill/>
              </a:ln>
              <a:solidFill>
                <a:prstClr val="white"/>
              </a:solidFill>
              <a:effectLst/>
              <a:uLnTx/>
              <a:uFillTx/>
              <a:latin typeface="Cambria"/>
              <a:ea typeface="メイリオ"/>
              <a:cs typeface="+mn-cs"/>
            </a:endParaRPr>
          </a:p>
        </p:txBody>
      </p:sp>
    </p:spTree>
    <p:extLst>
      <p:ext uri="{BB962C8B-B14F-4D97-AF65-F5344CB8AC3E}">
        <p14:creationId xmlns:p14="http://schemas.microsoft.com/office/powerpoint/2010/main" val="220666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3238" y="0"/>
            <a:ext cx="10685337" cy="838200"/>
          </a:xfrm>
        </p:spPr>
        <p:txBody>
          <a:bodyPr/>
          <a:lstStyle/>
          <a:p>
            <a:r>
              <a:rPr lang="ja-JP" altLang="en-US">
                <a:latin typeface="+mn-ea"/>
                <a:ea typeface="+mn-ea"/>
              </a:rPr>
              <a:t>断熱リフォームのメリット</a:t>
            </a:r>
            <a:endParaRPr kumimoji="1" lang="ja-JP" altLang="en-US" dirty="0">
              <a:latin typeface="+mn-ea"/>
              <a:ea typeface="+mn-ea"/>
            </a:endParaRPr>
          </a:p>
        </p:txBody>
      </p:sp>
      <p:grpSp>
        <p:nvGrpSpPr>
          <p:cNvPr id="8" name="グループ化 7"/>
          <p:cNvGrpSpPr/>
          <p:nvPr/>
        </p:nvGrpSpPr>
        <p:grpSpPr>
          <a:xfrm>
            <a:off x="711294" y="3383068"/>
            <a:ext cx="9482758" cy="4151576"/>
            <a:chOff x="657421" y="2399247"/>
            <a:chExt cx="8785807" cy="4300138"/>
          </a:xfrm>
        </p:grpSpPr>
        <p:grpSp>
          <p:nvGrpSpPr>
            <p:cNvPr id="9" name="グループ化 8"/>
            <p:cNvGrpSpPr/>
            <p:nvPr/>
          </p:nvGrpSpPr>
          <p:grpSpPr>
            <a:xfrm>
              <a:off x="2092854" y="2399247"/>
              <a:ext cx="6032436" cy="4300138"/>
              <a:chOff x="2824275" y="2636912"/>
              <a:chExt cx="4793021" cy="3720261"/>
            </a:xfrm>
          </p:grpSpPr>
          <p:grpSp>
            <p:nvGrpSpPr>
              <p:cNvPr id="15" name="グループ化 14"/>
              <p:cNvGrpSpPr/>
              <p:nvPr/>
            </p:nvGrpSpPr>
            <p:grpSpPr>
              <a:xfrm>
                <a:off x="2824275" y="2636912"/>
                <a:ext cx="4793021" cy="3720261"/>
                <a:chOff x="2824275" y="3068960"/>
                <a:chExt cx="4360973" cy="3288213"/>
              </a:xfrm>
            </p:grpSpPr>
            <p:sp>
              <p:nvSpPr>
                <p:cNvPr id="22" name="二等辺三角形 21"/>
                <p:cNvSpPr/>
                <p:nvPr/>
              </p:nvSpPr>
              <p:spPr>
                <a:xfrm>
                  <a:off x="2824275" y="3068960"/>
                  <a:ext cx="4104456" cy="1008112"/>
                </a:xfrm>
                <a:prstGeom prst="triangle">
                  <a:avLst/>
                </a:prstGeom>
                <a:solidFill>
                  <a:srgbClr val="FFDCB9"/>
                </a:solidFill>
                <a:ln w="25400" cap="flat" cmpd="sng" algn="ctr">
                  <a:noFill/>
                  <a:prstDash val="solid"/>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a:ln>
                      <a:noFill/>
                    </a:ln>
                    <a:solidFill>
                      <a:prstClr val="white"/>
                    </a:solidFill>
                    <a:effectLst/>
                    <a:uLnTx/>
                    <a:uFillTx/>
                    <a:latin typeface="Meiryo UI"/>
                    <a:ea typeface="Meiryo UI"/>
                    <a:cs typeface="メイリオ" panose="020B0604030504040204" pitchFamily="50" charset="-128"/>
                  </a:endParaRPr>
                </a:p>
              </p:txBody>
            </p:sp>
            <p:sp>
              <p:nvSpPr>
                <p:cNvPr id="23" name="正方形/長方形 22"/>
                <p:cNvSpPr/>
                <p:nvPr/>
              </p:nvSpPr>
              <p:spPr>
                <a:xfrm>
                  <a:off x="3191723" y="4077072"/>
                  <a:ext cx="3369560" cy="2243917"/>
                </a:xfrm>
                <a:prstGeom prst="rect">
                  <a:avLst/>
                </a:prstGeom>
                <a:solidFill>
                  <a:srgbClr val="FFDCB9"/>
                </a:solidFill>
                <a:ln w="25400" cap="flat" cmpd="sng" algn="ctr">
                  <a:noFill/>
                  <a:prstDash val="solid"/>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a:ln>
                      <a:noFill/>
                    </a:ln>
                    <a:solidFill>
                      <a:prstClr val="white"/>
                    </a:solidFill>
                    <a:effectLst/>
                    <a:uLnTx/>
                    <a:uFillTx/>
                    <a:latin typeface="Meiryo UI"/>
                    <a:ea typeface="Meiryo UI"/>
                    <a:cs typeface="メイリオ" panose="020B0604030504040204" pitchFamily="50" charset="-128"/>
                  </a:endParaRPr>
                </a:p>
              </p:txBody>
            </p:sp>
            <p:sp>
              <p:nvSpPr>
                <p:cNvPr id="24" name="直角三角形 23"/>
                <p:cNvSpPr/>
                <p:nvPr/>
              </p:nvSpPr>
              <p:spPr>
                <a:xfrm>
                  <a:off x="6561283" y="4964040"/>
                  <a:ext cx="623965" cy="523447"/>
                </a:xfrm>
                <a:prstGeom prst="rtTriangle">
                  <a:avLst/>
                </a:prstGeom>
                <a:solidFill>
                  <a:srgbClr val="FFDCB9"/>
                </a:solidFill>
                <a:ln w="25400" cap="flat" cmpd="sng" algn="ctr">
                  <a:noFill/>
                  <a:prstDash val="solid"/>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a:ln>
                      <a:noFill/>
                    </a:ln>
                    <a:solidFill>
                      <a:prstClr val="white"/>
                    </a:solidFill>
                    <a:effectLst/>
                    <a:uLnTx/>
                    <a:uFillTx/>
                    <a:latin typeface="Meiryo UI"/>
                    <a:ea typeface="Meiryo UI"/>
                    <a:cs typeface="メイリオ" panose="020B0604030504040204" pitchFamily="50" charset="-128"/>
                  </a:endParaRPr>
                </a:p>
              </p:txBody>
            </p:sp>
            <p:sp>
              <p:nvSpPr>
                <p:cNvPr id="25" name="正方形/長方形 24"/>
                <p:cNvSpPr/>
                <p:nvPr/>
              </p:nvSpPr>
              <p:spPr>
                <a:xfrm>
                  <a:off x="6561283" y="5320599"/>
                  <a:ext cx="367448" cy="1000390"/>
                </a:xfrm>
                <a:prstGeom prst="rect">
                  <a:avLst/>
                </a:prstGeom>
                <a:solidFill>
                  <a:srgbClr val="FFDCB9"/>
                </a:solidFill>
                <a:ln w="25400" cap="flat" cmpd="sng" algn="ctr">
                  <a:noFill/>
                  <a:prstDash val="solid"/>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a:ln>
                      <a:noFill/>
                    </a:ln>
                    <a:solidFill>
                      <a:prstClr val="white"/>
                    </a:solidFill>
                    <a:effectLst/>
                    <a:uLnTx/>
                    <a:uFillTx/>
                    <a:latin typeface="Meiryo UI"/>
                    <a:ea typeface="Meiryo UI"/>
                    <a:cs typeface="メイリオ" panose="020B0604030504040204" pitchFamily="50" charset="-128"/>
                  </a:endParaRPr>
                </a:p>
              </p:txBody>
            </p:sp>
            <p:cxnSp>
              <p:nvCxnSpPr>
                <p:cNvPr id="26" name="直線コネクタ 25"/>
                <p:cNvCxnSpPr>
                  <a:stCxn id="22" idx="0"/>
                </p:cNvCxnSpPr>
                <p:nvPr/>
              </p:nvCxnSpPr>
              <p:spPr>
                <a:xfrm flipH="1">
                  <a:off x="2841339" y="3068960"/>
                  <a:ext cx="2035164" cy="1006392"/>
                </a:xfrm>
                <a:prstGeom prst="line">
                  <a:avLst/>
                </a:prstGeom>
                <a:noFill/>
                <a:ln w="28575" cap="flat" cmpd="sng" algn="ctr">
                  <a:solidFill>
                    <a:srgbClr val="F79646">
                      <a:lumMod val="75000"/>
                    </a:srgbClr>
                  </a:solidFill>
                  <a:prstDash val="solid"/>
                </a:ln>
                <a:effectLst/>
              </p:spPr>
            </p:cxnSp>
            <p:cxnSp>
              <p:nvCxnSpPr>
                <p:cNvPr id="27" name="直線コネクタ 26"/>
                <p:cNvCxnSpPr>
                  <a:stCxn id="22" idx="0"/>
                  <a:endCxn id="22" idx="4"/>
                </p:cNvCxnSpPr>
                <p:nvPr/>
              </p:nvCxnSpPr>
              <p:spPr>
                <a:xfrm>
                  <a:off x="4876503" y="3068960"/>
                  <a:ext cx="2052228" cy="1008112"/>
                </a:xfrm>
                <a:prstGeom prst="line">
                  <a:avLst/>
                </a:prstGeom>
                <a:noFill/>
                <a:ln w="28575" cap="flat" cmpd="sng" algn="ctr">
                  <a:solidFill>
                    <a:srgbClr val="F79646">
                      <a:lumMod val="75000"/>
                    </a:srgbClr>
                  </a:solidFill>
                  <a:prstDash val="solid"/>
                </a:ln>
                <a:effectLst/>
              </p:spPr>
            </p:cxnSp>
            <p:cxnSp>
              <p:nvCxnSpPr>
                <p:cNvPr id="28" name="直線コネクタ 27"/>
                <p:cNvCxnSpPr>
                  <a:endCxn id="22" idx="2"/>
                </p:cNvCxnSpPr>
                <p:nvPr/>
              </p:nvCxnSpPr>
              <p:spPr>
                <a:xfrm flipH="1">
                  <a:off x="2824275" y="4075352"/>
                  <a:ext cx="367448" cy="1720"/>
                </a:xfrm>
                <a:prstGeom prst="line">
                  <a:avLst/>
                </a:prstGeom>
                <a:noFill/>
                <a:ln w="28575" cap="flat" cmpd="sng" algn="ctr">
                  <a:solidFill>
                    <a:srgbClr val="F79646">
                      <a:lumMod val="75000"/>
                    </a:srgbClr>
                  </a:solidFill>
                  <a:prstDash val="solid"/>
                </a:ln>
                <a:effectLst/>
              </p:spPr>
            </p:cxnSp>
            <p:cxnSp>
              <p:nvCxnSpPr>
                <p:cNvPr id="29" name="直線コネクタ 28"/>
                <p:cNvCxnSpPr/>
                <p:nvPr/>
              </p:nvCxnSpPr>
              <p:spPr>
                <a:xfrm flipV="1">
                  <a:off x="3191723" y="4075353"/>
                  <a:ext cx="17064" cy="2281820"/>
                </a:xfrm>
                <a:prstGeom prst="line">
                  <a:avLst/>
                </a:prstGeom>
                <a:noFill/>
                <a:ln w="28575" cap="flat" cmpd="sng" algn="ctr">
                  <a:solidFill>
                    <a:srgbClr val="F79646">
                      <a:lumMod val="75000"/>
                    </a:srgbClr>
                  </a:solidFill>
                  <a:prstDash val="solid"/>
                </a:ln>
                <a:effectLst/>
              </p:spPr>
            </p:cxnSp>
            <p:cxnSp>
              <p:nvCxnSpPr>
                <p:cNvPr id="30" name="直線コネクタ 29"/>
                <p:cNvCxnSpPr/>
                <p:nvPr/>
              </p:nvCxnSpPr>
              <p:spPr>
                <a:xfrm flipH="1">
                  <a:off x="3208787" y="6337031"/>
                  <a:ext cx="3737008" cy="0"/>
                </a:xfrm>
                <a:prstGeom prst="line">
                  <a:avLst/>
                </a:prstGeom>
                <a:noFill/>
                <a:ln w="28575" cap="flat" cmpd="sng" algn="ctr">
                  <a:solidFill>
                    <a:srgbClr val="F79646">
                      <a:lumMod val="75000"/>
                    </a:srgbClr>
                  </a:solidFill>
                  <a:prstDash val="solid"/>
                </a:ln>
                <a:effectLst/>
              </p:spPr>
            </p:cxnSp>
            <p:cxnSp>
              <p:nvCxnSpPr>
                <p:cNvPr id="31" name="直線コネクタ 30"/>
                <p:cNvCxnSpPr/>
                <p:nvPr/>
              </p:nvCxnSpPr>
              <p:spPr>
                <a:xfrm>
                  <a:off x="6945795" y="5487487"/>
                  <a:ext cx="0" cy="845445"/>
                </a:xfrm>
                <a:prstGeom prst="line">
                  <a:avLst/>
                </a:prstGeom>
                <a:noFill/>
                <a:ln w="28575" cap="flat" cmpd="sng" algn="ctr">
                  <a:solidFill>
                    <a:srgbClr val="F79646">
                      <a:lumMod val="75000"/>
                    </a:srgbClr>
                  </a:solidFill>
                  <a:prstDash val="solid"/>
                </a:ln>
                <a:effectLst/>
              </p:spPr>
            </p:cxnSp>
            <p:cxnSp>
              <p:nvCxnSpPr>
                <p:cNvPr id="32" name="直線コネクタ 31"/>
                <p:cNvCxnSpPr/>
                <p:nvPr/>
              </p:nvCxnSpPr>
              <p:spPr>
                <a:xfrm flipH="1">
                  <a:off x="6929752" y="5487487"/>
                  <a:ext cx="252000" cy="0"/>
                </a:xfrm>
                <a:prstGeom prst="line">
                  <a:avLst/>
                </a:prstGeom>
                <a:noFill/>
                <a:ln w="28575" cap="flat" cmpd="sng" algn="ctr">
                  <a:solidFill>
                    <a:srgbClr val="F79646">
                      <a:lumMod val="75000"/>
                    </a:srgbClr>
                  </a:solidFill>
                  <a:prstDash val="solid"/>
                </a:ln>
                <a:effectLst/>
              </p:spPr>
            </p:cxnSp>
            <p:cxnSp>
              <p:nvCxnSpPr>
                <p:cNvPr id="33" name="直線コネクタ 32"/>
                <p:cNvCxnSpPr>
                  <a:stCxn id="24" idx="4"/>
                  <a:endCxn id="24" idx="0"/>
                </p:cNvCxnSpPr>
                <p:nvPr/>
              </p:nvCxnSpPr>
              <p:spPr>
                <a:xfrm flipH="1" flipV="1">
                  <a:off x="6561283" y="4964040"/>
                  <a:ext cx="623965" cy="523447"/>
                </a:xfrm>
                <a:prstGeom prst="line">
                  <a:avLst/>
                </a:prstGeom>
                <a:noFill/>
                <a:ln w="28575" cap="flat" cmpd="sng" algn="ctr">
                  <a:solidFill>
                    <a:srgbClr val="F79646">
                      <a:lumMod val="75000"/>
                    </a:srgbClr>
                  </a:solidFill>
                  <a:prstDash val="solid"/>
                </a:ln>
                <a:effectLst/>
              </p:spPr>
            </p:cxnSp>
            <p:cxnSp>
              <p:nvCxnSpPr>
                <p:cNvPr id="34" name="直線コネクタ 33"/>
                <p:cNvCxnSpPr>
                  <a:stCxn id="24" idx="0"/>
                </p:cNvCxnSpPr>
                <p:nvPr/>
              </p:nvCxnSpPr>
              <p:spPr>
                <a:xfrm flipV="1">
                  <a:off x="6561283" y="4091394"/>
                  <a:ext cx="0" cy="872646"/>
                </a:xfrm>
                <a:prstGeom prst="line">
                  <a:avLst/>
                </a:prstGeom>
                <a:noFill/>
                <a:ln w="28575" cap="flat" cmpd="sng" algn="ctr">
                  <a:solidFill>
                    <a:srgbClr val="F79646">
                      <a:lumMod val="75000"/>
                    </a:srgbClr>
                  </a:solidFill>
                  <a:prstDash val="solid"/>
                </a:ln>
                <a:effectLst/>
              </p:spPr>
            </p:cxnSp>
            <p:cxnSp>
              <p:nvCxnSpPr>
                <p:cNvPr id="35" name="直線コネクタ 34"/>
                <p:cNvCxnSpPr>
                  <a:stCxn id="22" idx="4"/>
                </p:cNvCxnSpPr>
                <p:nvPr/>
              </p:nvCxnSpPr>
              <p:spPr>
                <a:xfrm flipH="1">
                  <a:off x="6561283" y="4077072"/>
                  <a:ext cx="367448" cy="0"/>
                </a:xfrm>
                <a:prstGeom prst="line">
                  <a:avLst/>
                </a:prstGeom>
                <a:noFill/>
                <a:ln w="28575" cap="flat" cmpd="sng" algn="ctr">
                  <a:solidFill>
                    <a:srgbClr val="F79646">
                      <a:lumMod val="75000"/>
                    </a:srgbClr>
                  </a:solidFill>
                  <a:prstDash val="solid"/>
                </a:ln>
                <a:effectLst/>
              </p:spPr>
            </p:cxnSp>
          </p:grpSp>
          <p:pic>
            <p:nvPicPr>
              <p:cNvPr id="16" name="図 15"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056" y="3793687"/>
                <a:ext cx="1277688" cy="987305"/>
              </a:xfrm>
              <a:prstGeom prst="rect">
                <a:avLst/>
              </a:prstGeom>
            </p:spPr>
          </p:pic>
          <p:pic>
            <p:nvPicPr>
              <p:cNvPr id="17" name="図 16"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199" y="3793686"/>
                <a:ext cx="1228896" cy="1009791"/>
              </a:xfrm>
              <a:prstGeom prst="rect">
                <a:avLst/>
              </a:prstGeom>
            </p:spPr>
          </p:pic>
          <p:pic>
            <p:nvPicPr>
              <p:cNvPr id="18" name="図 17"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554" y="3782120"/>
                <a:ext cx="428685" cy="990738"/>
              </a:xfrm>
              <a:prstGeom prst="rect">
                <a:avLst/>
              </a:prstGeom>
            </p:spPr>
          </p:pic>
          <p:pic>
            <p:nvPicPr>
              <p:cNvPr id="19" name="図 18"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3554" y="4986236"/>
                <a:ext cx="1371791" cy="1086002"/>
              </a:xfrm>
              <a:prstGeom prst="rect">
                <a:avLst/>
              </a:prstGeom>
            </p:spPr>
          </p:pic>
          <p:pic>
            <p:nvPicPr>
              <p:cNvPr id="20" name="図 19"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9819" y="4971946"/>
                <a:ext cx="1895740" cy="1114581"/>
              </a:xfrm>
              <a:prstGeom prst="rect">
                <a:avLst/>
              </a:prstGeom>
            </p:spPr>
          </p:pic>
          <p:sp>
            <p:nvSpPr>
              <p:cNvPr id="21" name="直角三角形 20"/>
              <p:cNvSpPr/>
              <p:nvPr/>
            </p:nvSpPr>
            <p:spPr>
              <a:xfrm rot="10800000">
                <a:off x="6526317" y="4971945"/>
                <a:ext cx="349242" cy="300191"/>
              </a:xfrm>
              <a:prstGeom prst="rtTriangle">
                <a:avLst/>
              </a:prstGeom>
              <a:solidFill>
                <a:srgbClr val="FFDCB9"/>
              </a:solidFill>
              <a:ln w="25400" cap="flat" cmpd="sng" algn="ctr">
                <a:noFill/>
                <a:prstDash val="solid"/>
              </a:ln>
              <a:effectLst/>
            </p:spPr>
            <p:txBody>
              <a:bodyPr rtlCol="0" anchor="ctr"/>
              <a:lstStyle/>
              <a:p>
                <a:pPr marL="0" marR="0" lvl="0" indent="0" algn="ctr" defTabSz="995507"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a:ln>
                    <a:noFill/>
                  </a:ln>
                  <a:solidFill>
                    <a:prstClr val="white"/>
                  </a:solidFill>
                  <a:effectLst/>
                  <a:uLnTx/>
                  <a:uFillTx/>
                  <a:latin typeface="Meiryo UI"/>
                  <a:ea typeface="Meiryo UI"/>
                  <a:cs typeface="メイリオ" panose="020B0604030504040204" pitchFamily="50" charset="-128"/>
                </a:endParaRPr>
              </a:p>
            </p:txBody>
          </p:sp>
        </p:grpSp>
        <p:sp>
          <p:nvSpPr>
            <p:cNvPr id="10" name="吹き出し: 四角形 9"/>
            <p:cNvSpPr/>
            <p:nvPr/>
          </p:nvSpPr>
          <p:spPr>
            <a:xfrm>
              <a:off x="7553710" y="3647840"/>
              <a:ext cx="1336612" cy="715434"/>
            </a:xfrm>
            <a:prstGeom prst="wedgeRectCallout">
              <a:avLst>
                <a:gd name="adj1" fmla="val -94115"/>
                <a:gd name="adj2" fmla="val 60258"/>
              </a:avLst>
            </a:prstGeom>
            <a:solidFill>
              <a:sysClr val="window" lastClr="FFFFFF"/>
            </a:solidFill>
            <a:ln w="3175" cap="flat" cmpd="sng" algn="ctr">
              <a:solidFill>
                <a:sysClr val="windowText" lastClr="000000"/>
              </a:solidFill>
              <a:prstDash val="solid"/>
            </a:ln>
            <a:effectLst/>
          </p:spPr>
          <p:txBody>
            <a:bodyPr rtlCol="0" anchor="ctr"/>
            <a:lstStyle/>
            <a:p>
              <a:pPr marL="0" marR="0" lvl="0" indent="0" algn="l" defTabSz="995507" rtl="0" eaLnBrk="1" fontAlgn="auto" latinLnBrk="0" hangingPunct="1">
                <a:lnSpc>
                  <a:spcPct val="100000"/>
                </a:lnSpc>
                <a:spcBef>
                  <a:spcPts val="0"/>
                </a:spcBef>
                <a:spcAft>
                  <a:spcPts val="0"/>
                </a:spcAft>
                <a:buClrTx/>
                <a:buSzTx/>
                <a:buFontTx/>
                <a:buNone/>
                <a:tabLst/>
                <a:defRPr/>
              </a:pPr>
              <a:r>
                <a:rPr kumimoji="0" lang="ja-JP" altLang="en-US"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窓から冷気を感じない</a:t>
              </a:r>
            </a:p>
          </p:txBody>
        </p:sp>
        <p:sp>
          <p:nvSpPr>
            <p:cNvPr id="11" name="吹き出し: 四角形 10"/>
            <p:cNvSpPr/>
            <p:nvPr/>
          </p:nvSpPr>
          <p:spPr>
            <a:xfrm>
              <a:off x="7578896" y="4651954"/>
              <a:ext cx="1864332" cy="715434"/>
            </a:xfrm>
            <a:prstGeom prst="wedgeRectCallout">
              <a:avLst>
                <a:gd name="adj1" fmla="val -94115"/>
                <a:gd name="adj2" fmla="val 60258"/>
              </a:avLst>
            </a:prstGeom>
            <a:solidFill>
              <a:sysClr val="window" lastClr="FFFFFF"/>
            </a:solidFill>
            <a:ln w="3175" cap="flat" cmpd="sng" algn="ctr">
              <a:solidFill>
                <a:sysClr val="windowText" lastClr="000000"/>
              </a:solidFill>
              <a:prstDash val="solid"/>
            </a:ln>
            <a:effectLst/>
          </p:spPr>
          <p:txBody>
            <a:bodyPr rtlCol="0" anchor="ctr"/>
            <a:lstStyle/>
            <a:p>
              <a:pPr marL="0" marR="0" lvl="0" indent="0" algn="l" defTabSz="995507" rtl="0" eaLnBrk="1" fontAlgn="auto" latinLnBrk="0" hangingPunct="1">
                <a:lnSpc>
                  <a:spcPct val="100000"/>
                </a:lnSpc>
                <a:spcBef>
                  <a:spcPts val="0"/>
                </a:spcBef>
                <a:spcAft>
                  <a:spcPts val="0"/>
                </a:spcAft>
                <a:buClrTx/>
                <a:buSzTx/>
                <a:buFontTx/>
                <a:buNone/>
                <a:tabLst/>
                <a:defRPr/>
              </a:pPr>
              <a:r>
                <a:rPr kumimoji="0" lang="ja-JP" altLang="en-US"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冷暖房の効きが</a:t>
              </a:r>
              <a:endParaRPr kumimoji="0" lang="en-US" altLang="ja-JP"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95507" rtl="0" eaLnBrk="1" fontAlgn="auto" latinLnBrk="0" hangingPunct="1">
                <a:lnSpc>
                  <a:spcPct val="100000"/>
                </a:lnSpc>
                <a:spcBef>
                  <a:spcPts val="0"/>
                </a:spcBef>
                <a:spcAft>
                  <a:spcPts val="0"/>
                </a:spcAft>
                <a:buClrTx/>
                <a:buSzTx/>
                <a:buFontTx/>
                <a:buNone/>
                <a:tabLst/>
                <a:defRPr/>
              </a:pPr>
              <a:r>
                <a:rPr kumimoji="0" lang="ja-JP" altLang="en-US"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良くなった</a:t>
              </a:r>
            </a:p>
          </p:txBody>
        </p:sp>
        <p:sp>
          <p:nvSpPr>
            <p:cNvPr id="12" name="吹き出し: 四角形 11"/>
            <p:cNvSpPr/>
            <p:nvPr/>
          </p:nvSpPr>
          <p:spPr>
            <a:xfrm>
              <a:off x="7939193" y="5739516"/>
              <a:ext cx="1393582" cy="715434"/>
            </a:xfrm>
            <a:prstGeom prst="wedgeRectCallout">
              <a:avLst>
                <a:gd name="adj1" fmla="val -78571"/>
                <a:gd name="adj2" fmla="val 1958"/>
              </a:avLst>
            </a:prstGeom>
            <a:solidFill>
              <a:sysClr val="window" lastClr="FFFFFF"/>
            </a:solidFill>
            <a:ln w="3175" cap="flat" cmpd="sng" algn="ctr">
              <a:solidFill>
                <a:sysClr val="windowText" lastClr="000000"/>
              </a:solidFill>
              <a:prstDash val="solid"/>
            </a:ln>
            <a:effectLst/>
          </p:spPr>
          <p:txBody>
            <a:bodyPr rtlCol="0" anchor="ctr"/>
            <a:lstStyle/>
            <a:p>
              <a:pPr marL="0" marR="0" lvl="0" indent="0" algn="l" defTabSz="995507" rtl="0" eaLnBrk="1" fontAlgn="auto" latinLnBrk="0" hangingPunct="1">
                <a:lnSpc>
                  <a:spcPct val="100000"/>
                </a:lnSpc>
                <a:spcBef>
                  <a:spcPts val="0"/>
                </a:spcBef>
                <a:spcAft>
                  <a:spcPts val="0"/>
                </a:spcAft>
                <a:buClrTx/>
                <a:buSzTx/>
                <a:buFontTx/>
                <a:buNone/>
                <a:tabLst/>
                <a:defRPr/>
              </a:pPr>
              <a:r>
                <a:rPr kumimoji="0" lang="ja-JP" altLang="en-US"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窓の結露が</a:t>
              </a:r>
              <a:endParaRPr kumimoji="0" lang="en-US" altLang="ja-JP"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95507" rtl="0" eaLnBrk="1" fontAlgn="auto" latinLnBrk="0" hangingPunct="1">
                <a:lnSpc>
                  <a:spcPct val="100000"/>
                </a:lnSpc>
                <a:spcBef>
                  <a:spcPts val="0"/>
                </a:spcBef>
                <a:spcAft>
                  <a:spcPts val="0"/>
                </a:spcAft>
                <a:buClrTx/>
                <a:buSzTx/>
                <a:buFontTx/>
                <a:buNone/>
                <a:tabLst/>
                <a:defRPr/>
              </a:pPr>
              <a:r>
                <a:rPr kumimoji="0" lang="ja-JP" altLang="en-US"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なくなった</a:t>
              </a:r>
            </a:p>
          </p:txBody>
        </p:sp>
        <p:sp>
          <p:nvSpPr>
            <p:cNvPr id="13" name="吹き出し: 四角形 12"/>
            <p:cNvSpPr/>
            <p:nvPr/>
          </p:nvSpPr>
          <p:spPr>
            <a:xfrm>
              <a:off x="657421" y="4976788"/>
              <a:ext cx="2035832" cy="715434"/>
            </a:xfrm>
            <a:prstGeom prst="wedgeRectCallout">
              <a:avLst>
                <a:gd name="adj1" fmla="val 55596"/>
                <a:gd name="adj2" fmla="val 102861"/>
              </a:avLst>
            </a:prstGeom>
            <a:solidFill>
              <a:sysClr val="window" lastClr="FFFFFF"/>
            </a:solidFill>
            <a:ln w="3175" cap="flat" cmpd="sng" algn="ctr">
              <a:solidFill>
                <a:sysClr val="windowText" lastClr="000000"/>
              </a:solidFill>
              <a:prstDash val="solid"/>
            </a:ln>
            <a:effectLst/>
          </p:spPr>
          <p:txBody>
            <a:bodyPr rtlCol="0" anchor="ctr"/>
            <a:lstStyle/>
            <a:p>
              <a:pPr marL="0" marR="0" lvl="0" indent="0" algn="l" defTabSz="995507" rtl="0" eaLnBrk="1" fontAlgn="auto" latinLnBrk="0" hangingPunct="1">
                <a:lnSpc>
                  <a:spcPct val="100000"/>
                </a:lnSpc>
                <a:spcBef>
                  <a:spcPts val="0"/>
                </a:spcBef>
                <a:spcAft>
                  <a:spcPts val="0"/>
                </a:spcAft>
                <a:buClrTx/>
                <a:buSzTx/>
                <a:buFontTx/>
                <a:buNone/>
                <a:tabLst/>
                <a:defRPr/>
              </a:pPr>
              <a:r>
                <a:rPr kumimoji="0" lang="ja-JP" altLang="en-US"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部屋ごとの温度差</a:t>
              </a:r>
              <a:endParaRPr kumimoji="0" lang="en-US" altLang="ja-JP"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95507" rtl="0" eaLnBrk="1" fontAlgn="auto" latinLnBrk="0" hangingPunct="1">
                <a:lnSpc>
                  <a:spcPct val="100000"/>
                </a:lnSpc>
                <a:spcBef>
                  <a:spcPts val="0"/>
                </a:spcBef>
                <a:spcAft>
                  <a:spcPts val="0"/>
                </a:spcAft>
                <a:buClrTx/>
                <a:buSzTx/>
                <a:buFontTx/>
                <a:buNone/>
                <a:tabLst/>
                <a:defRPr/>
              </a:pPr>
              <a:r>
                <a:rPr kumimoji="0" lang="ja-JP" altLang="en-US"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が小さくなった</a:t>
              </a:r>
            </a:p>
          </p:txBody>
        </p:sp>
        <p:sp>
          <p:nvSpPr>
            <p:cNvPr id="14" name="吹き出し: 四角形 13"/>
            <p:cNvSpPr/>
            <p:nvPr/>
          </p:nvSpPr>
          <p:spPr>
            <a:xfrm>
              <a:off x="657421" y="3660686"/>
              <a:ext cx="2035832" cy="715434"/>
            </a:xfrm>
            <a:prstGeom prst="wedgeRectCallout">
              <a:avLst>
                <a:gd name="adj1" fmla="val 57960"/>
                <a:gd name="adj2" fmla="val 80439"/>
              </a:avLst>
            </a:prstGeom>
            <a:solidFill>
              <a:sysClr val="window" lastClr="FFFFFF"/>
            </a:solidFill>
            <a:ln w="3175" cap="flat" cmpd="sng" algn="ctr">
              <a:solidFill>
                <a:sysClr val="windowText" lastClr="000000"/>
              </a:solidFill>
              <a:prstDash val="solid"/>
            </a:ln>
            <a:effectLst/>
          </p:spPr>
          <p:txBody>
            <a:bodyPr rtlCol="0" anchor="ctr"/>
            <a:lstStyle/>
            <a:p>
              <a:pPr marL="0" marR="0" lvl="0" indent="0" algn="l" defTabSz="995507" rtl="0" eaLnBrk="1" fontAlgn="auto" latinLnBrk="0" hangingPunct="1">
                <a:lnSpc>
                  <a:spcPct val="100000"/>
                </a:lnSpc>
                <a:spcBef>
                  <a:spcPts val="0"/>
                </a:spcBef>
                <a:spcAft>
                  <a:spcPts val="0"/>
                </a:spcAft>
                <a:buClrTx/>
                <a:buSzTx/>
                <a:buFontTx/>
                <a:buNone/>
                <a:tabLst/>
                <a:defRPr/>
              </a:pPr>
              <a:r>
                <a:rPr kumimoji="0" lang="ja-JP" altLang="en-US" sz="2085"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カビが発生しなくなった</a:t>
              </a:r>
            </a:p>
          </p:txBody>
        </p:sp>
      </p:grpSp>
      <p:sp>
        <p:nvSpPr>
          <p:cNvPr id="36" name="テキスト プレースホルダー 33"/>
          <p:cNvSpPr>
            <a:spLocks noGrp="1"/>
          </p:cNvSpPr>
          <p:nvPr>
            <p:ph type="body" sz="quarter" idx="10"/>
          </p:nvPr>
        </p:nvSpPr>
        <p:spPr>
          <a:xfrm>
            <a:off x="0" y="1089292"/>
            <a:ext cx="10685337" cy="2268346"/>
          </a:xfrm>
        </p:spPr>
        <p:txBody>
          <a:bodyPr tIns="72000"/>
          <a:lstStyle/>
          <a:p>
            <a:pPr marL="102801" indent="0">
              <a:spcAft>
                <a:spcPts val="0"/>
              </a:spcAft>
              <a:buNone/>
              <a:defRPr/>
            </a:pPr>
            <a:r>
              <a:rPr lang="ja-JP" altLang="en-US" sz="2800" dirty="0">
                <a:solidFill>
                  <a:prstClr val="black"/>
                </a:solidFill>
                <a:latin typeface="+mn-ea"/>
                <a:ea typeface="+mn-ea"/>
                <a:cs typeface="メイリオ" panose="020B0604030504040204" pitchFamily="50" charset="-128"/>
              </a:rPr>
              <a:t> 住宅の断熱性能が向上すると</a:t>
            </a:r>
            <a:r>
              <a:rPr lang="ja-JP" altLang="en-US" sz="2800" b="1" dirty="0">
                <a:solidFill>
                  <a:prstClr val="black"/>
                </a:solidFill>
                <a:latin typeface="+mn-ea"/>
                <a:ea typeface="+mn-ea"/>
                <a:cs typeface="メイリオ" panose="020B0604030504040204" pitchFamily="50" charset="-128"/>
              </a:rPr>
              <a:t>・・・</a:t>
            </a:r>
            <a:endParaRPr lang="en-US" altLang="ja-JP" sz="2800" b="1" dirty="0">
              <a:solidFill>
                <a:prstClr val="black"/>
              </a:solidFill>
              <a:latin typeface="+mn-ea"/>
              <a:ea typeface="+mn-ea"/>
              <a:cs typeface="メイリオ" panose="020B0604030504040204" pitchFamily="50" charset="-128"/>
            </a:endParaRPr>
          </a:p>
          <a:p>
            <a:pPr marL="102801" indent="0">
              <a:spcAft>
                <a:spcPts val="0"/>
              </a:spcAft>
              <a:buNone/>
              <a:defRPr/>
            </a:pPr>
            <a:r>
              <a:rPr lang="ja-JP" altLang="en-US" sz="2800" dirty="0">
                <a:solidFill>
                  <a:prstClr val="black"/>
                </a:solidFill>
                <a:latin typeface="+mn-ea"/>
                <a:ea typeface="+mn-ea"/>
                <a:cs typeface="メイリオ" panose="020B0604030504040204" pitchFamily="50" charset="-128"/>
              </a:rPr>
              <a:t> 部屋ごとの温度差が減少し、</a:t>
            </a:r>
            <a:r>
              <a:rPr lang="ja-JP" altLang="en-US" sz="2800" b="1" dirty="0">
                <a:solidFill>
                  <a:srgbClr val="FF0000"/>
                </a:solidFill>
                <a:latin typeface="+mn-ea"/>
                <a:ea typeface="+mn-ea"/>
                <a:cs typeface="メイリオ" panose="020B0604030504040204" pitchFamily="50" charset="-128"/>
              </a:rPr>
              <a:t>快適な暮らしを送ることが期待できる</a:t>
            </a:r>
            <a:endParaRPr lang="en-US" altLang="ja-JP" sz="2800" b="1" dirty="0">
              <a:solidFill>
                <a:srgbClr val="FF0000"/>
              </a:solidFill>
              <a:latin typeface="+mn-ea"/>
              <a:ea typeface="+mn-ea"/>
              <a:cs typeface="メイリオ" panose="020B0604030504040204" pitchFamily="50" charset="-128"/>
            </a:endParaRPr>
          </a:p>
          <a:p>
            <a:pPr marL="102801" indent="0">
              <a:spcAft>
                <a:spcPts val="0"/>
              </a:spcAft>
              <a:buNone/>
              <a:defRPr/>
            </a:pPr>
            <a:r>
              <a:rPr lang="ja-JP" altLang="en-US" sz="2800" dirty="0">
                <a:solidFill>
                  <a:prstClr val="black"/>
                </a:solidFill>
                <a:latin typeface="+mn-ea"/>
                <a:ea typeface="+mn-ea"/>
                <a:cs typeface="メイリオ" panose="020B0604030504040204" pitchFamily="50" charset="-128"/>
              </a:rPr>
              <a:t> （</a:t>
            </a:r>
            <a:r>
              <a:rPr lang="ja-JP" altLang="en-US" sz="2800" u="sng" dirty="0">
                <a:solidFill>
                  <a:prstClr val="black"/>
                </a:solidFill>
                <a:latin typeface="+mn-ea"/>
                <a:ea typeface="+mn-ea"/>
                <a:cs typeface="メイリオ" panose="020B0604030504040204" pitchFamily="50" charset="-128"/>
              </a:rPr>
              <a:t>ヒートショックの予防にもつながる</a:t>
            </a:r>
            <a:r>
              <a:rPr lang="ja-JP" altLang="en-US" sz="2800" dirty="0">
                <a:solidFill>
                  <a:prstClr val="black"/>
                </a:solidFill>
                <a:latin typeface="+mn-ea"/>
                <a:ea typeface="+mn-ea"/>
                <a:cs typeface="メイリオ" panose="020B0604030504040204" pitchFamily="50" charset="-128"/>
              </a:rPr>
              <a:t>）</a:t>
            </a:r>
            <a:endParaRPr lang="en-US" altLang="ja-JP" sz="2800" dirty="0">
              <a:solidFill>
                <a:prstClr val="black"/>
              </a:solidFill>
              <a:latin typeface="+mn-ea"/>
              <a:ea typeface="+mn-ea"/>
              <a:cs typeface="メイリオ" panose="020B0604030504040204" pitchFamily="50" charset="-128"/>
            </a:endParaRPr>
          </a:p>
          <a:p>
            <a:pPr marL="102801" indent="0">
              <a:spcAft>
                <a:spcPts val="0"/>
              </a:spcAft>
              <a:buNone/>
              <a:defRPr/>
            </a:pPr>
            <a:r>
              <a:rPr lang="ja-JP" altLang="en-US" sz="2800" dirty="0">
                <a:solidFill>
                  <a:prstClr val="black"/>
                </a:solidFill>
                <a:latin typeface="+mn-ea"/>
                <a:ea typeface="+mn-ea"/>
                <a:cs typeface="メイリオ" panose="020B0604030504040204" pitchFamily="50" charset="-128"/>
              </a:rPr>
              <a:t> カビなどの発生を抑え、</a:t>
            </a:r>
            <a:r>
              <a:rPr lang="ja-JP" altLang="en-US" sz="2800" b="1" dirty="0">
                <a:solidFill>
                  <a:srgbClr val="FF0000"/>
                </a:solidFill>
                <a:latin typeface="+mn-ea"/>
                <a:ea typeface="+mn-ea"/>
                <a:cs typeface="メイリオ" panose="020B0604030504040204" pitchFamily="50" charset="-128"/>
              </a:rPr>
              <a:t>アレルギー症状を改善することが期待できる</a:t>
            </a:r>
            <a:endParaRPr lang="en-US" altLang="ja-JP" sz="2800" b="1" dirty="0">
              <a:solidFill>
                <a:srgbClr val="FF0000"/>
              </a:solidFill>
              <a:latin typeface="+mn-ea"/>
              <a:ea typeface="+mn-ea"/>
              <a:cs typeface="メイリオ" panose="020B0604030504040204" pitchFamily="50" charset="-128"/>
            </a:endParaRPr>
          </a:p>
          <a:p>
            <a:pPr marL="102801" indent="0">
              <a:spcAft>
                <a:spcPts val="0"/>
              </a:spcAft>
              <a:buNone/>
              <a:defRPr/>
            </a:pPr>
            <a:r>
              <a:rPr lang="ja-JP" altLang="en-US" sz="2800" dirty="0">
                <a:solidFill>
                  <a:prstClr val="black"/>
                </a:solidFill>
                <a:latin typeface="+mn-ea"/>
                <a:ea typeface="+mn-ea"/>
                <a:cs typeface="メイリオ" panose="020B0604030504040204" pitchFamily="50" charset="-128"/>
              </a:rPr>
              <a:t> 冷暖房機器の使用が抑えられ、</a:t>
            </a:r>
            <a:r>
              <a:rPr lang="ja-JP" altLang="en-US" sz="2800" b="1" dirty="0">
                <a:solidFill>
                  <a:srgbClr val="FF0000"/>
                </a:solidFill>
                <a:latin typeface="+mn-ea"/>
                <a:ea typeface="+mn-ea"/>
                <a:cs typeface="メイリオ" panose="020B0604030504040204" pitchFamily="50" charset="-128"/>
              </a:rPr>
              <a:t>光熱費削減が期待できる</a:t>
            </a:r>
            <a:endParaRPr lang="en-US" altLang="ja-JP" sz="2800" dirty="0">
              <a:solidFill>
                <a:prstClr val="black"/>
              </a:solidFill>
              <a:latin typeface="+mn-ea"/>
              <a:ea typeface="+mn-ea"/>
              <a:cs typeface="メイリオ" panose="020B0604030504040204" pitchFamily="50" charset="-128"/>
            </a:endParaRPr>
          </a:p>
          <a:p>
            <a:endParaRPr kumimoji="1" lang="ja-JP" altLang="en-US" sz="2800" dirty="0">
              <a:latin typeface="+mn-ea"/>
              <a:ea typeface="+mn-ea"/>
            </a:endParaRPr>
          </a:p>
        </p:txBody>
      </p:sp>
    </p:spTree>
    <p:extLst>
      <p:ext uri="{BB962C8B-B14F-4D97-AF65-F5344CB8AC3E}">
        <p14:creationId xmlns:p14="http://schemas.microsoft.com/office/powerpoint/2010/main" val="410540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p:cNvSpPr>
            <a:spLocks noGrp="1"/>
          </p:cNvSpPr>
          <p:nvPr>
            <p:ph type="title"/>
          </p:nvPr>
        </p:nvSpPr>
        <p:spPr>
          <a:xfrm>
            <a:off x="3238" y="0"/>
            <a:ext cx="10685337" cy="838200"/>
          </a:xfrm>
        </p:spPr>
        <p:txBody>
          <a:bodyPr/>
          <a:lstStyle/>
          <a:p>
            <a:r>
              <a:rPr lang="ja-JP" altLang="en-US" sz="3200" dirty="0">
                <a:latin typeface="+mn-ea"/>
                <a:ea typeface="+mn-ea"/>
              </a:rPr>
              <a:t>断熱リノベ事業者一覧</a:t>
            </a:r>
            <a:endParaRPr kumimoji="1" lang="ja-JP" altLang="en-US" sz="3200" dirty="0">
              <a:latin typeface="+mn-ea"/>
              <a:ea typeface="+mn-ea"/>
            </a:endParaRPr>
          </a:p>
        </p:txBody>
      </p:sp>
      <p:sp>
        <p:nvSpPr>
          <p:cNvPr id="38" name="テキスト プレースホルダー 33"/>
          <p:cNvSpPr>
            <a:spLocks noGrp="1"/>
          </p:cNvSpPr>
          <p:nvPr>
            <p:ph type="body" sz="quarter" idx="10"/>
          </p:nvPr>
        </p:nvSpPr>
        <p:spPr>
          <a:xfrm>
            <a:off x="0" y="1087643"/>
            <a:ext cx="10685337" cy="1093745"/>
          </a:xfrm>
        </p:spPr>
        <p:txBody>
          <a:bodyPr tIns="72000"/>
          <a:lstStyle/>
          <a:p>
            <a:pPr marL="560001" indent="-457200">
              <a:spcAft>
                <a:spcPts val="0"/>
              </a:spcAft>
              <a:defRPr/>
            </a:pPr>
            <a:r>
              <a:rPr lang="ja-JP" altLang="en-US" sz="2800" dirty="0">
                <a:solidFill>
                  <a:prstClr val="black"/>
                </a:solidFill>
                <a:latin typeface="+mn-ea"/>
                <a:ea typeface="+mn-ea"/>
                <a:cs typeface="メイリオ" panose="020B0604030504040204" pitchFamily="50" charset="-128"/>
              </a:rPr>
              <a:t>平成</a:t>
            </a:r>
            <a:r>
              <a:rPr lang="en-US" altLang="ja-JP" sz="2800" dirty="0">
                <a:solidFill>
                  <a:prstClr val="black"/>
                </a:solidFill>
                <a:latin typeface="+mn-ea"/>
                <a:ea typeface="+mn-ea"/>
                <a:cs typeface="メイリオ" panose="020B0604030504040204" pitchFamily="50" charset="-128"/>
              </a:rPr>
              <a:t>30</a:t>
            </a:r>
            <a:r>
              <a:rPr lang="ja-JP" altLang="en-US" sz="2800" dirty="0">
                <a:solidFill>
                  <a:prstClr val="black"/>
                </a:solidFill>
                <a:latin typeface="+mn-ea"/>
                <a:ea typeface="+mn-ea"/>
                <a:cs typeface="メイリオ" panose="020B0604030504040204" pitchFamily="50" charset="-128"/>
              </a:rPr>
              <a:t>年</a:t>
            </a:r>
            <a:r>
              <a:rPr lang="en-US" altLang="ja-JP" sz="2800" dirty="0">
                <a:solidFill>
                  <a:prstClr val="black"/>
                </a:solidFill>
                <a:latin typeface="+mn-ea"/>
                <a:ea typeface="+mn-ea"/>
                <a:cs typeface="メイリオ" panose="020B0604030504040204" pitchFamily="50" charset="-128"/>
              </a:rPr>
              <a:t>6</a:t>
            </a:r>
            <a:r>
              <a:rPr lang="ja-JP" altLang="en-US" sz="2800" dirty="0">
                <a:solidFill>
                  <a:prstClr val="black"/>
                </a:solidFill>
                <a:latin typeface="+mn-ea"/>
                <a:ea typeface="+mn-ea"/>
                <a:cs typeface="メイリオ" panose="020B0604030504040204" pitchFamily="50" charset="-128"/>
              </a:rPr>
              <a:t>月</a:t>
            </a:r>
            <a:r>
              <a:rPr lang="en-US" altLang="ja-JP" sz="2800" dirty="0">
                <a:solidFill>
                  <a:prstClr val="black"/>
                </a:solidFill>
                <a:latin typeface="+mn-ea"/>
                <a:ea typeface="+mn-ea"/>
                <a:cs typeface="メイリオ" panose="020B0604030504040204" pitchFamily="50" charset="-128"/>
              </a:rPr>
              <a:t>8</a:t>
            </a:r>
            <a:r>
              <a:rPr lang="ja-JP" altLang="en-US" sz="2800" dirty="0">
                <a:solidFill>
                  <a:prstClr val="black"/>
                </a:solidFill>
                <a:latin typeface="+mn-ea"/>
                <a:ea typeface="+mn-ea"/>
                <a:cs typeface="メイリオ" panose="020B0604030504040204" pitchFamily="50" charset="-128"/>
              </a:rPr>
              <a:t>日時点で</a:t>
            </a:r>
            <a:r>
              <a:rPr lang="en-US" altLang="ja-JP" sz="2800" dirty="0">
                <a:solidFill>
                  <a:prstClr val="black"/>
                </a:solidFill>
                <a:latin typeface="+mn-ea"/>
                <a:ea typeface="+mn-ea"/>
                <a:cs typeface="メイリオ" panose="020B0604030504040204" pitchFamily="50" charset="-128"/>
              </a:rPr>
              <a:t>22</a:t>
            </a:r>
            <a:r>
              <a:rPr lang="ja-JP" altLang="en-US" sz="2800" dirty="0">
                <a:solidFill>
                  <a:prstClr val="black"/>
                </a:solidFill>
                <a:latin typeface="+mn-ea"/>
                <a:ea typeface="+mn-ea"/>
                <a:cs typeface="メイリオ" panose="020B0604030504040204" pitchFamily="50" charset="-128"/>
              </a:rPr>
              <a:t>の事業者が登録されている（登録事業者数）。</a:t>
            </a:r>
            <a:endParaRPr kumimoji="1" lang="ja-JP" altLang="en-US" sz="2800" dirty="0">
              <a:latin typeface="+mn-ea"/>
              <a:ea typeface="+mn-ea"/>
            </a:endParaRPr>
          </a:p>
        </p:txBody>
      </p:sp>
      <p:graphicFrame>
        <p:nvGraphicFramePr>
          <p:cNvPr id="39" name="表 38"/>
          <p:cNvGraphicFramePr>
            <a:graphicFrameLocks noGrp="1"/>
          </p:cNvGraphicFramePr>
          <p:nvPr>
            <p:extLst/>
          </p:nvPr>
        </p:nvGraphicFramePr>
        <p:xfrm>
          <a:off x="238919" y="2411685"/>
          <a:ext cx="4904582" cy="4450080"/>
        </p:xfrm>
        <a:graphic>
          <a:graphicData uri="http://schemas.openxmlformats.org/drawingml/2006/table">
            <a:tbl>
              <a:tblPr firstRow="1" bandRow="1">
                <a:tableStyleId>{5C22544A-7EE6-4342-B048-85BDC9FD1C3A}</a:tableStyleId>
              </a:tblPr>
              <a:tblGrid>
                <a:gridCol w="2452291">
                  <a:extLst>
                    <a:ext uri="{9D8B030D-6E8A-4147-A177-3AD203B41FA5}">
                      <a16:colId xmlns:a16="http://schemas.microsoft.com/office/drawing/2014/main" val="3894871576"/>
                    </a:ext>
                  </a:extLst>
                </a:gridCol>
                <a:gridCol w="2452291">
                  <a:extLst>
                    <a:ext uri="{9D8B030D-6E8A-4147-A177-3AD203B41FA5}">
                      <a16:colId xmlns:a16="http://schemas.microsoft.com/office/drawing/2014/main" val="2576039200"/>
                    </a:ext>
                  </a:extLst>
                </a:gridCol>
              </a:tblGrid>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登録事業者名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F6D7"/>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所在地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F6D7"/>
                    </a:solidFill>
                  </a:tcPr>
                </a:tc>
                <a:extLst>
                  <a:ext uri="{0D108BD9-81ED-4DB2-BD59-A6C34878D82A}">
                    <a16:rowId xmlns:a16="http://schemas.microsoft.com/office/drawing/2014/main" val="494646725"/>
                  </a:ext>
                </a:extLst>
              </a:tr>
              <a:tr h="370840">
                <a:tc>
                  <a:txBody>
                    <a:bodyPr/>
                    <a:lstStyle/>
                    <a:p>
                      <a:pPr algn="ctr"/>
                      <a:r>
                        <a:rPr kumimoji="1" lang="zh-CN" altLang="en-US" sz="1200" b="0" dirty="0">
                          <a:solidFill>
                            <a:schemeClr val="tx1"/>
                          </a:solidFill>
                          <a:latin typeface="Meiryo UI" panose="020B0604030504040204" pitchFamily="50" charset="-128"/>
                          <a:ea typeface="Meiryo UI" panose="020B0604030504040204" pitchFamily="50" charset="-128"/>
                        </a:rPr>
                        <a:t>岩田硝子株式会社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愛知県名古屋市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915741"/>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エステーメンテナンス株式会社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東京都千代田区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4078621"/>
                  </a:ext>
                </a:extLst>
              </a:tr>
              <a:tr h="370840">
                <a:tc>
                  <a:txBody>
                    <a:bodyPr/>
                    <a:lstStyle/>
                    <a:p>
                      <a:pPr algn="ctr"/>
                      <a:r>
                        <a:rPr kumimoji="1" lang="en-US" altLang="zh-CN" sz="1200" b="0" dirty="0">
                          <a:solidFill>
                            <a:schemeClr val="tx1"/>
                          </a:solidFill>
                          <a:latin typeface="Meiryo UI" panose="020B0604030504040204" pitchFamily="50" charset="-128"/>
                          <a:ea typeface="Meiryo UI" panose="020B0604030504040204" pitchFamily="50" charset="-128"/>
                        </a:rPr>
                        <a:t>AGC</a:t>
                      </a:r>
                      <a:r>
                        <a:rPr kumimoji="1" lang="zh-CN" altLang="en-US" sz="1200" b="0" dirty="0">
                          <a:solidFill>
                            <a:schemeClr val="tx1"/>
                          </a:solidFill>
                          <a:latin typeface="Meiryo UI" panose="020B0604030504040204" pitchFamily="50" charset="-128"/>
                          <a:ea typeface="Meiryo UI" panose="020B0604030504040204" pitchFamily="50" charset="-128"/>
                        </a:rPr>
                        <a:t>硝子建材株式会社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dirty="0">
                          <a:solidFill>
                            <a:schemeClr val="tx1"/>
                          </a:solidFill>
                          <a:latin typeface="Meiryo UI" panose="020B0604030504040204" pitchFamily="50" charset="-128"/>
                          <a:ea typeface="Meiryo UI" panose="020B0604030504040204" pitchFamily="50" charset="-128"/>
                        </a:rPr>
                        <a:t>東京都台東区</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0943596"/>
                  </a:ext>
                </a:extLst>
              </a:tr>
              <a:tr h="370840">
                <a:tc>
                  <a:txBody>
                    <a:bodyPr/>
                    <a:lstStyle/>
                    <a:p>
                      <a:pPr algn="ctr"/>
                      <a:r>
                        <a:rPr kumimoji="1" lang="zh-TW" altLang="en-US" sz="1200" b="0" dirty="0">
                          <a:solidFill>
                            <a:schemeClr val="tx1"/>
                          </a:solidFill>
                          <a:latin typeface="Meiryo UI" panose="020B0604030504040204" pitchFamily="50" charset="-128"/>
                          <a:ea typeface="Meiryo UI" panose="020B0604030504040204" pitchFamily="50" charset="-128"/>
                        </a:rPr>
                        <a:t>協榮工業株式会社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dirty="0">
                          <a:solidFill>
                            <a:schemeClr val="tx1"/>
                          </a:solidFill>
                          <a:latin typeface="Meiryo UI" panose="020B0604030504040204" pitchFamily="50" charset="-128"/>
                          <a:ea typeface="Meiryo UI" panose="020B0604030504040204" pitchFamily="50" charset="-128"/>
                        </a:rPr>
                        <a:t>千葉県千葉市</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1744776"/>
                  </a:ext>
                </a:extLst>
              </a:tr>
              <a:tr h="370840">
                <a:tc>
                  <a:txBody>
                    <a:bodyPr/>
                    <a:lstStyle/>
                    <a:p>
                      <a:pPr algn="ctr"/>
                      <a:r>
                        <a:rPr kumimoji="1" lang="zh-CN" altLang="en-US" sz="1200" b="0" dirty="0">
                          <a:solidFill>
                            <a:schemeClr val="tx1"/>
                          </a:solidFill>
                          <a:latin typeface="Meiryo UI" panose="020B0604030504040204" pitchFamily="50" charset="-128"/>
                          <a:ea typeface="Meiryo UI" panose="020B0604030504040204" pitchFamily="50" charset="-128"/>
                        </a:rPr>
                        <a:t>株式会社栗原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東京都文京区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9148531"/>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株式会社京急リブコ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神奈川県川崎市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934952"/>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三協立山株式会社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dirty="0">
                          <a:solidFill>
                            <a:schemeClr val="tx1"/>
                          </a:solidFill>
                          <a:latin typeface="Meiryo UI" panose="020B0604030504040204" pitchFamily="50" charset="-128"/>
                          <a:ea typeface="Meiryo UI" panose="020B0604030504040204" pitchFamily="50" charset="-128"/>
                        </a:rPr>
                        <a:t>富山県高岡市</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3973399"/>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三和アルミ工業株式会社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dirty="0">
                          <a:solidFill>
                            <a:schemeClr val="tx1"/>
                          </a:solidFill>
                          <a:latin typeface="Meiryo UI" panose="020B0604030504040204" pitchFamily="50" charset="-128"/>
                          <a:ea typeface="Meiryo UI" panose="020B0604030504040204" pitchFamily="50" charset="-128"/>
                        </a:rPr>
                        <a:t>東京都豊島区</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0757314"/>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株式会社セレックス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dirty="0">
                          <a:solidFill>
                            <a:schemeClr val="tx1"/>
                          </a:solidFill>
                          <a:latin typeface="Meiryo UI" panose="020B0604030504040204" pitchFamily="50" charset="-128"/>
                          <a:ea typeface="Meiryo UI" panose="020B0604030504040204" pitchFamily="50" charset="-128"/>
                        </a:rPr>
                        <a:t>愛知県名古屋市</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552389"/>
                  </a:ext>
                </a:extLst>
              </a:tr>
              <a:tr h="370840">
                <a:tc>
                  <a:txBody>
                    <a:bodyPr/>
                    <a:lstStyle/>
                    <a:p>
                      <a:pPr algn="ctr"/>
                      <a:r>
                        <a:rPr kumimoji="1" lang="zh-CN" altLang="en-US" sz="1200" b="0" dirty="0">
                          <a:solidFill>
                            <a:schemeClr val="tx1"/>
                          </a:solidFill>
                          <a:latin typeface="Meiryo UI" panose="020B0604030504040204" pitchFamily="50" charset="-128"/>
                          <a:ea typeface="Meiryo UI" panose="020B0604030504040204" pitchFamily="50" charset="-128"/>
                        </a:rPr>
                        <a:t>大高建材株式会社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神奈川県藤沢市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9088921"/>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株式会社太陽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神奈川県相模原市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242407"/>
                  </a:ext>
                </a:extLst>
              </a:tr>
            </a:tbl>
          </a:graphicData>
        </a:graphic>
      </p:graphicFrame>
      <p:graphicFrame>
        <p:nvGraphicFramePr>
          <p:cNvPr id="40" name="表 39"/>
          <p:cNvGraphicFramePr>
            <a:graphicFrameLocks noGrp="1"/>
          </p:cNvGraphicFramePr>
          <p:nvPr>
            <p:extLst/>
          </p:nvPr>
        </p:nvGraphicFramePr>
        <p:xfrm>
          <a:off x="5520531" y="2411685"/>
          <a:ext cx="4904582" cy="4450080"/>
        </p:xfrm>
        <a:graphic>
          <a:graphicData uri="http://schemas.openxmlformats.org/drawingml/2006/table">
            <a:tbl>
              <a:tblPr firstRow="1" bandRow="1">
                <a:tableStyleId>{5C22544A-7EE6-4342-B048-85BDC9FD1C3A}</a:tableStyleId>
              </a:tblPr>
              <a:tblGrid>
                <a:gridCol w="2452291">
                  <a:extLst>
                    <a:ext uri="{9D8B030D-6E8A-4147-A177-3AD203B41FA5}">
                      <a16:colId xmlns:a16="http://schemas.microsoft.com/office/drawing/2014/main" val="3894871576"/>
                    </a:ext>
                  </a:extLst>
                </a:gridCol>
                <a:gridCol w="2452291">
                  <a:extLst>
                    <a:ext uri="{9D8B030D-6E8A-4147-A177-3AD203B41FA5}">
                      <a16:colId xmlns:a16="http://schemas.microsoft.com/office/drawing/2014/main" val="2576039200"/>
                    </a:ext>
                  </a:extLst>
                </a:gridCol>
              </a:tblGrid>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登録事業者名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F6D7"/>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所在地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F6D7"/>
                    </a:solidFill>
                  </a:tcPr>
                </a:tc>
                <a:extLst>
                  <a:ext uri="{0D108BD9-81ED-4DB2-BD59-A6C34878D82A}">
                    <a16:rowId xmlns:a16="http://schemas.microsoft.com/office/drawing/2014/main" val="494646725"/>
                  </a:ext>
                </a:extLst>
              </a:tr>
              <a:tr h="370840">
                <a:tc>
                  <a:txBody>
                    <a:bodyPr/>
                    <a:lstStyle/>
                    <a:p>
                      <a:pPr algn="ctr"/>
                      <a:r>
                        <a:rPr kumimoji="1" lang="zh-CN" altLang="en-US" sz="1200" b="0" dirty="0">
                          <a:solidFill>
                            <a:schemeClr val="tx1"/>
                          </a:solidFill>
                          <a:latin typeface="Meiryo UI" panose="020B0604030504040204" pitchFamily="50" charset="-128"/>
                          <a:ea typeface="Meiryo UI" panose="020B0604030504040204" pitchFamily="50" charset="-128"/>
                        </a:rPr>
                        <a:t>戸田建商株式会社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東京都世田谷区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915741"/>
                  </a:ext>
                </a:extLst>
              </a:tr>
              <a:tr h="370840">
                <a:tc>
                  <a:txBody>
                    <a:bodyPr/>
                    <a:lstStyle/>
                    <a:p>
                      <a:pPr algn="ctr"/>
                      <a:r>
                        <a:rPr kumimoji="1" lang="zh-CN" altLang="en-US" sz="1200" b="0" dirty="0">
                          <a:solidFill>
                            <a:schemeClr val="tx1"/>
                          </a:solidFill>
                          <a:latin typeface="Meiryo UI" panose="020B0604030504040204" pitchFamily="50" charset="-128"/>
                          <a:ea typeface="Meiryo UI" panose="020B0604030504040204" pitchFamily="50" charset="-128"/>
                        </a:rPr>
                        <a:t>有限会社中沢硝子建窓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東京都足立区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4078621"/>
                  </a:ext>
                </a:extLst>
              </a:tr>
              <a:tr h="370840">
                <a:tc>
                  <a:txBody>
                    <a:bodyPr/>
                    <a:lstStyle/>
                    <a:p>
                      <a:pPr algn="ctr"/>
                      <a:r>
                        <a:rPr kumimoji="1" lang="zh-CN" altLang="en-US" sz="1200" b="0" dirty="0">
                          <a:solidFill>
                            <a:schemeClr val="tx1"/>
                          </a:solidFill>
                          <a:latin typeface="Meiryo UI" panose="020B0604030504040204" pitchFamily="50" charset="-128"/>
                          <a:ea typeface="Meiryo UI" panose="020B0604030504040204" pitchFamily="50" charset="-128"/>
                        </a:rPr>
                        <a:t>日硝株式会社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dirty="0">
                          <a:solidFill>
                            <a:schemeClr val="tx1"/>
                          </a:solidFill>
                          <a:latin typeface="Meiryo UI" panose="020B0604030504040204" pitchFamily="50" charset="-128"/>
                          <a:ea typeface="Meiryo UI" panose="020B0604030504040204" pitchFamily="50" charset="-128"/>
                        </a:rPr>
                        <a:t>愛知県名古屋市</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0943596"/>
                  </a:ext>
                </a:extLst>
              </a:tr>
              <a:tr h="370840">
                <a:tc>
                  <a:txBody>
                    <a:bodyPr/>
                    <a:lstStyle/>
                    <a:p>
                      <a:pPr algn="ctr"/>
                      <a:r>
                        <a:rPr kumimoji="1" lang="zh-CN" altLang="en-US" sz="1200" b="0" dirty="0">
                          <a:solidFill>
                            <a:schemeClr val="tx1"/>
                          </a:solidFill>
                          <a:latin typeface="Meiryo UI" panose="020B0604030504040204" pitchFamily="50" charset="-128"/>
                          <a:ea typeface="Meiryo UI" panose="020B0604030504040204" pitchFamily="50" charset="-128"/>
                        </a:rPr>
                        <a:t>日本板硝子北海道株式会社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dirty="0">
                          <a:solidFill>
                            <a:schemeClr val="tx1"/>
                          </a:solidFill>
                          <a:latin typeface="Meiryo UI" panose="020B0604030504040204" pitchFamily="50" charset="-128"/>
                          <a:ea typeface="Meiryo UI" panose="020B0604030504040204" pitchFamily="50" charset="-128"/>
                        </a:rPr>
                        <a:t>北海道北広島市</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1744776"/>
                  </a:ext>
                </a:extLst>
              </a:tr>
              <a:tr h="370840">
                <a:tc>
                  <a:txBody>
                    <a:bodyPr/>
                    <a:lstStyle/>
                    <a:p>
                      <a:pPr algn="ctr"/>
                      <a:r>
                        <a:rPr kumimoji="1" lang="en-US" altLang="zh-TW" sz="1200" b="0" dirty="0">
                          <a:solidFill>
                            <a:schemeClr val="tx1"/>
                          </a:solidFill>
                          <a:latin typeface="Meiryo UI" panose="020B0604030504040204" pitchFamily="50" charset="-128"/>
                          <a:ea typeface="Meiryo UI" panose="020B0604030504040204" pitchFamily="50" charset="-128"/>
                        </a:rPr>
                        <a:t>VIEWSTYLE</a:t>
                      </a:r>
                      <a:r>
                        <a:rPr kumimoji="1" lang="zh-TW" altLang="en-US" sz="1200" b="0" dirty="0">
                          <a:solidFill>
                            <a:schemeClr val="tx1"/>
                          </a:solidFill>
                          <a:latin typeface="Meiryo UI" panose="020B0604030504040204" pitchFamily="50" charset="-128"/>
                          <a:ea typeface="Meiryo UI" panose="020B0604030504040204" pitchFamily="50" charset="-128"/>
                        </a:rPr>
                        <a:t>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CN" altLang="en-US" sz="1200" b="0" dirty="0">
                          <a:solidFill>
                            <a:schemeClr val="tx1"/>
                          </a:solidFill>
                          <a:latin typeface="Meiryo UI" panose="020B0604030504040204" pitchFamily="50" charset="-128"/>
                          <a:ea typeface="Meiryo UI" panose="020B0604030504040204" pitchFamily="50" charset="-128"/>
                        </a:rPr>
                        <a:t>神奈川県横浜市</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9148531"/>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フジ建装株式会社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dirty="0">
                          <a:solidFill>
                            <a:schemeClr val="tx1"/>
                          </a:solidFill>
                          <a:latin typeface="Meiryo UI" panose="020B0604030504040204" pitchFamily="50" charset="-128"/>
                          <a:ea typeface="Meiryo UI" panose="020B0604030504040204" pitchFamily="50" charset="-128"/>
                        </a:rPr>
                        <a:t>三重県鈴鹿市</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934952"/>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不二サッシ株式会社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神奈川県川崎市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3973399"/>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株式会社プラスト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北海道札幌市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0757314"/>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マテックス株式会社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dirty="0">
                          <a:solidFill>
                            <a:schemeClr val="tx1"/>
                          </a:solidFill>
                          <a:latin typeface="Meiryo UI" panose="020B0604030504040204" pitchFamily="50" charset="-128"/>
                          <a:ea typeface="Meiryo UI" panose="020B0604030504040204" pitchFamily="50" charset="-128"/>
                        </a:rPr>
                        <a:t>東京都豊島区</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552389"/>
                  </a:ext>
                </a:extLst>
              </a:tr>
              <a:tr h="37084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株式会社</a:t>
                      </a:r>
                      <a:r>
                        <a:rPr kumimoji="1" lang="en-US" altLang="ja-JP" sz="1200" b="0" dirty="0">
                          <a:solidFill>
                            <a:schemeClr val="tx1"/>
                          </a:solidFill>
                          <a:latin typeface="Meiryo UI" panose="020B0604030504040204" pitchFamily="50" charset="-128"/>
                          <a:ea typeface="Meiryo UI" panose="020B0604030504040204" pitchFamily="50" charset="-128"/>
                        </a:rPr>
                        <a:t>LIXIL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東京都千代田区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9088921"/>
                  </a:ext>
                </a:extLst>
              </a:tr>
              <a:tr h="370840">
                <a:tc>
                  <a:txBody>
                    <a:bodyPr/>
                    <a:lstStyle/>
                    <a:p>
                      <a:pPr algn="ctr"/>
                      <a:r>
                        <a:rPr kumimoji="1" lang="en-US" altLang="zh-CN" sz="1200" b="0" dirty="0">
                          <a:solidFill>
                            <a:schemeClr val="tx1"/>
                          </a:solidFill>
                          <a:latin typeface="Meiryo UI" panose="020B0604030504040204" pitchFamily="50" charset="-128"/>
                          <a:ea typeface="Meiryo UI" panose="020B0604030504040204" pitchFamily="50" charset="-128"/>
                        </a:rPr>
                        <a:t>YKK AP</a:t>
                      </a:r>
                      <a:r>
                        <a:rPr kumimoji="1" lang="zh-CN" altLang="en-US" sz="1200" b="0" dirty="0">
                          <a:solidFill>
                            <a:schemeClr val="tx1"/>
                          </a:solidFill>
                          <a:latin typeface="Meiryo UI" panose="020B0604030504040204" pitchFamily="50" charset="-128"/>
                          <a:ea typeface="Meiryo UI" panose="020B0604030504040204" pitchFamily="50" charset="-128"/>
                        </a:rPr>
                        <a:t>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東京都千代田区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242407"/>
                  </a:ext>
                </a:extLst>
              </a:tr>
            </a:tbl>
          </a:graphicData>
        </a:graphic>
      </p:graphicFrame>
      <p:sp>
        <p:nvSpPr>
          <p:cNvPr id="41" name="正方形/長方形 40"/>
          <p:cNvSpPr/>
          <p:nvPr/>
        </p:nvSpPr>
        <p:spPr bwMode="auto">
          <a:xfrm>
            <a:off x="238919" y="7033221"/>
            <a:ext cx="4904582" cy="40396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262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p:cNvPr>
          <p:cNvSpPr txBox="1"/>
          <p:nvPr/>
        </p:nvSpPr>
        <p:spPr>
          <a:xfrm>
            <a:off x="2112383" y="6881077"/>
            <a:ext cx="59522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環境省地球環境局地球温暖化対策課地球温暖化対策事業室</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電話：</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03-5521-8355</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03-3580-1382 </a:t>
            </a:r>
            <a:endPar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latin typeface="Meiryo UI"/>
                <a:ea typeface="Meiryo UI"/>
                <a:cs typeface="メイリオ" panose="020B0604030504040204" pitchFamily="50" charset="-128"/>
              </a:rPr>
              <a:t>環境再生</a:t>
            </a:r>
            <a:r>
              <a:rPr kumimoji="0" lang="ja-JP" altLang="en-US" sz="700" b="1"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ja-JP" altLang="en-US" sz="700" b="1" i="0" u="none" strike="noStrike" kern="0" cap="none" spc="0" normalizeH="0" baseline="0" noProof="0">
                <a:ln>
                  <a:noFill/>
                </a:ln>
                <a:solidFill>
                  <a:prstClr val="white"/>
                </a:solidFill>
                <a:effectLst/>
                <a:uLnTx/>
                <a:uFillTx/>
                <a:latin typeface="Meiryo UI"/>
                <a:ea typeface="Meiryo UI"/>
                <a:cs typeface="メイリオ" panose="020B0604030504040204" pitchFamily="50" charset="-128"/>
              </a:rPr>
              <a:t>資源循環局</a:t>
            </a:r>
            <a:r>
              <a:rPr kumimoji="0" lang="zh-TW" altLang="en-US" sz="700" b="1" i="0" u="none" strike="noStrike" kern="0" cap="none" spc="0" normalizeH="0" baseline="0" noProof="0" dirty="0">
                <a:ln>
                  <a:noFill/>
                </a:ln>
                <a:solidFill>
                  <a:prstClr val="white"/>
                </a:solidFill>
                <a:effectLst/>
                <a:uLnTx/>
                <a:uFillTx/>
                <a:latin typeface="Meiryo UI"/>
                <a:ea typeface="Meiryo UI"/>
                <a:cs typeface="メイリオ" panose="020B0604030504040204" pitchFamily="50" charset="-128"/>
              </a:rPr>
              <a:t>廃棄物適正処理推進課</a:t>
            </a:r>
            <a:r>
              <a:rPr kumimoji="0" lang="ja-JP" altLang="en-US" sz="700" b="1" i="0" u="none" strike="noStrike" kern="0" cap="none" spc="0" normalizeH="0" baseline="0" noProof="0">
                <a:ln>
                  <a:noFill/>
                </a:ln>
                <a:solidFill>
                  <a:prstClr val="white"/>
                </a:solidFill>
                <a:effectLst/>
                <a:uLnTx/>
                <a:uFillTx/>
                <a:latin typeface="Meiryo UI"/>
                <a:ea typeface="Meiryo UI"/>
                <a:cs typeface="メイリオ" panose="020B0604030504040204" pitchFamily="50" charset="-128"/>
              </a:rPr>
              <a:t>浄化槽</a:t>
            </a:r>
            <a:r>
              <a:rPr kumimoji="0" lang="zh-TW" altLang="en-US" sz="700" b="1" i="0" u="none" strike="noStrike" kern="0" cap="none" spc="0" normalizeH="0" baseline="0" noProof="0" dirty="0">
                <a:ln>
                  <a:noFill/>
                </a:ln>
                <a:solidFill>
                  <a:prstClr val="white"/>
                </a:solidFill>
                <a:effectLst/>
                <a:uLnTx/>
                <a:uFillTx/>
                <a:latin typeface="Meiryo UI"/>
                <a:ea typeface="Meiryo UI"/>
                <a:cs typeface="メイリオ" panose="020B0604030504040204" pitchFamily="50" charset="-128"/>
              </a:rPr>
              <a:t>推進室</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電話：</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03-5501-3155</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03-3593-8263</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700" b="0" i="0" u="none" strike="noStrike" kern="0" cap="none" spc="0" normalizeH="0" baseline="0" noProof="0">
                <a:ln>
                  <a:noFill/>
                </a:ln>
                <a:solidFill>
                  <a:prstClr val="white"/>
                </a:solidFill>
                <a:effectLst/>
                <a:uLnTx/>
                <a:uFillTx/>
                <a:latin typeface="Meiryo UI"/>
                <a:ea typeface="Meiryo UI"/>
                <a:cs typeface="+mn-cs"/>
              </a:rPr>
              <a:t>　</a:t>
            </a:r>
            <a:endParaRPr kumimoji="0" lang="ja-JP" altLang="en-US" sz="700" b="1" i="0" u="none" strike="noStrike" kern="0" cap="none" spc="0" normalizeH="0" baseline="0" noProof="0" dirty="0">
              <a:ln>
                <a:noFill/>
              </a:ln>
              <a:solidFill>
                <a:prstClr val="white"/>
              </a:solidFill>
              <a:effectLst/>
              <a:uLnTx/>
              <a:uFillTx/>
              <a:latin typeface="Meiryo UI"/>
              <a:ea typeface="Meiryo UI"/>
              <a:cs typeface="+mn-cs"/>
            </a:endParaRPr>
          </a:p>
        </p:txBody>
      </p:sp>
      <p:sp>
        <p:nvSpPr>
          <p:cNvPr id="80" name="テキスト ボックス 79">
            <a:extLst/>
          </p:cNvPr>
          <p:cNvSpPr txBox="1"/>
          <p:nvPr/>
        </p:nvSpPr>
        <p:spPr>
          <a:xfrm>
            <a:off x="2200885" y="653994"/>
            <a:ext cx="80412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ネット･ゼロ･エネルギー･ハウス（</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ZEH</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）化等による住宅における低炭素化促進事業のうち、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ネット･ゼロ･エネルギー･ハウス（</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ZEH</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）化による住宅における低炭素化促進事業</a:t>
            </a:r>
          </a:p>
        </p:txBody>
      </p:sp>
      <p:grpSp>
        <p:nvGrpSpPr>
          <p:cNvPr id="81" name="グループ化 80">
            <a:extLst/>
          </p:cNvPr>
          <p:cNvGrpSpPr/>
          <p:nvPr/>
        </p:nvGrpSpPr>
        <p:grpSpPr>
          <a:xfrm>
            <a:off x="2077296" y="328106"/>
            <a:ext cx="1188323" cy="313655"/>
            <a:chOff x="1895287" y="263654"/>
            <a:chExt cx="1188323" cy="313655"/>
          </a:xfrm>
        </p:grpSpPr>
        <p:pic>
          <p:nvPicPr>
            <p:cNvPr id="82" name="グラフィックス 117">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8332" y="458339"/>
              <a:ext cx="773305" cy="118970"/>
            </a:xfrm>
            <a:prstGeom prst="rect">
              <a:avLst/>
            </a:prstGeom>
          </p:spPr>
        </p:pic>
        <p:sp>
          <p:nvSpPr>
            <p:cNvPr id="83" name="テキスト ボックス 82">
              <a:extLst/>
            </p:cNvPr>
            <p:cNvSpPr txBox="1"/>
            <p:nvPr/>
          </p:nvSpPr>
          <p:spPr>
            <a:xfrm>
              <a:off x="1895287" y="263654"/>
              <a:ext cx="118832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事業名</a:t>
              </a:r>
            </a:p>
          </p:txBody>
        </p:sp>
      </p:grpSp>
      <p:sp>
        <p:nvSpPr>
          <p:cNvPr id="84" name="テキスト ボックス 83">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rPr>
              <a:t>戸建住宅、集合住宅の創エネ・省エネ化（</a:t>
            </a:r>
            <a:r>
              <a:rPr kumimoji="0" lang="en-US" altLang="ja-JP" sz="2000" b="1" i="0" u="none" strike="noStrike" kern="0" cap="none" spc="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rPr>
              <a:t>ZEH</a:t>
            </a:r>
            <a:r>
              <a:rPr kumimoji="0" lang="ja-JP" altLang="en-US" sz="2000" b="1" i="0" u="none" strike="noStrike" kern="0" cap="none" spc="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rPr>
              <a:t>化）を支援します。</a:t>
            </a:r>
          </a:p>
        </p:txBody>
      </p:sp>
      <p:sp>
        <p:nvSpPr>
          <p:cNvPr id="91" name="角丸四角形 2"/>
          <p:cNvSpPr/>
          <p:nvPr/>
        </p:nvSpPr>
        <p:spPr>
          <a:xfrm>
            <a:off x="450098" y="408614"/>
            <a:ext cx="1750787" cy="659387"/>
          </a:xfrm>
          <a:prstGeom prst="roundRect">
            <a:avLst>
              <a:gd name="adj" fmla="val 7487"/>
            </a:avLst>
          </a:prstGeom>
          <a:solidFill>
            <a:sysClr val="window" lastClr="FFFFFF"/>
          </a:solidFill>
          <a:ln w="28575" cap="flat" cmpd="sng" algn="ctr">
            <a:solidFill>
              <a:srgbClr val="009C8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92" name="片側の 2 つの角を丸めた四角形 5"/>
          <p:cNvSpPr/>
          <p:nvPr/>
        </p:nvSpPr>
        <p:spPr>
          <a:xfrm>
            <a:off x="450099" y="408614"/>
            <a:ext cx="1750785" cy="299561"/>
          </a:xfrm>
          <a:prstGeom prst="round2SameRect">
            <a:avLst/>
          </a:prstGeom>
          <a:solidFill>
            <a:srgbClr val="009C89"/>
          </a:solidFill>
          <a:ln w="28575" cap="flat" cmpd="sng" algn="ctr">
            <a:solidFill>
              <a:srgbClr val="009C8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建物の省エネ等</a:t>
            </a:r>
          </a:p>
        </p:txBody>
      </p:sp>
      <p:sp>
        <p:nvSpPr>
          <p:cNvPr id="93" name="1 つの角を切り取った四角形 7"/>
          <p:cNvSpPr/>
          <p:nvPr/>
        </p:nvSpPr>
        <p:spPr>
          <a:xfrm flipV="1">
            <a:off x="1349721" y="758814"/>
            <a:ext cx="859478" cy="288984"/>
          </a:xfrm>
          <a:prstGeom prst="snip1Rect">
            <a:avLst/>
          </a:prstGeom>
          <a:solidFill>
            <a:srgbClr val="009C89"/>
          </a:solidFill>
          <a:ln w="12700" cap="flat" cmpd="sng" algn="ctr">
            <a:solidFill>
              <a:srgbClr val="009C8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94" name="テキスト ボックス 93"/>
          <p:cNvSpPr txBox="1"/>
          <p:nvPr/>
        </p:nvSpPr>
        <p:spPr>
          <a:xfrm>
            <a:off x="1490721" y="812995"/>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民間</a:t>
            </a:r>
            <a:r>
              <a:rPr kumimoji="1" lang="ja-JP" altLang="en-US" sz="10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向け</a:t>
            </a:r>
          </a:p>
        </p:txBody>
      </p:sp>
      <p:sp>
        <p:nvSpPr>
          <p:cNvPr id="95" name="テキスト ボックス 94"/>
          <p:cNvSpPr txBox="1"/>
          <p:nvPr/>
        </p:nvSpPr>
        <p:spPr>
          <a:xfrm>
            <a:off x="6988956" y="197683"/>
            <a:ext cx="2659769" cy="400110"/>
          </a:xfrm>
          <a:prstGeom prst="rect">
            <a:avLst/>
          </a:prstGeom>
          <a:noFill/>
          <a:ln w="15875" cap="flat" cmpd="sng" algn="ctr">
            <a:solidFill>
              <a:sysClr val="windowText" lastClr="000000"/>
            </a:solidFill>
            <a:prstDash val="solid"/>
            <a:miter lim="800000"/>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9,700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8,500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28459" y="1768162"/>
            <a:ext cx="10126334" cy="5078408"/>
          </a:xfrm>
          <a:prstGeom prst="rect">
            <a:avLst/>
          </a:prstGeom>
        </p:spPr>
      </p:pic>
    </p:spTree>
    <p:extLst>
      <p:ext uri="{BB962C8B-B14F-4D97-AF65-F5344CB8AC3E}">
        <p14:creationId xmlns:p14="http://schemas.microsoft.com/office/powerpoint/2010/main" val="298073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タイトル 3"/>
          <p:cNvSpPr>
            <a:spLocks noGrp="1"/>
          </p:cNvSpPr>
          <p:nvPr>
            <p:ph type="title"/>
          </p:nvPr>
        </p:nvSpPr>
        <p:spPr>
          <a:xfrm>
            <a:off x="3238" y="0"/>
            <a:ext cx="10685337" cy="868680"/>
          </a:xfrm>
        </p:spPr>
        <p:txBody>
          <a:bodyPr/>
          <a:lstStyle/>
          <a:p>
            <a:r>
              <a:rPr lang="ja-JP" altLang="en-US">
                <a:latin typeface="+mn-ea"/>
                <a:ea typeface="+mn-ea"/>
              </a:rPr>
              <a:t>補助対象となる「</a:t>
            </a:r>
            <a:r>
              <a:rPr lang="en-US" altLang="ja-JP">
                <a:latin typeface="+mn-ea"/>
                <a:ea typeface="+mn-ea"/>
              </a:rPr>
              <a:t>ZEH</a:t>
            </a:r>
            <a:r>
              <a:rPr lang="ja-JP" altLang="en-US">
                <a:latin typeface="+mn-ea"/>
                <a:ea typeface="+mn-ea"/>
              </a:rPr>
              <a:t>」とは何か？</a:t>
            </a:r>
            <a:endParaRPr lang="ja-JP" altLang="en-US" dirty="0">
              <a:latin typeface="+mn-ea"/>
              <a:ea typeface="+mn-ea"/>
            </a:endParaRPr>
          </a:p>
        </p:txBody>
      </p:sp>
      <p:sp>
        <p:nvSpPr>
          <p:cNvPr id="173" name="テキスト プレースホルダー 4"/>
          <p:cNvSpPr>
            <a:spLocks noGrp="1"/>
          </p:cNvSpPr>
          <p:nvPr>
            <p:ph type="body" sz="quarter" idx="10"/>
          </p:nvPr>
        </p:nvSpPr>
        <p:spPr>
          <a:xfrm>
            <a:off x="3238" y="1079631"/>
            <a:ext cx="10685337" cy="2543332"/>
          </a:xfrm>
        </p:spPr>
        <p:txBody>
          <a:bodyPr tIns="72000"/>
          <a:lstStyle/>
          <a:p>
            <a:pPr marL="0" lvl="0" indent="0">
              <a:spcAft>
                <a:spcPts val="0"/>
              </a:spcAft>
              <a:buNone/>
            </a:pPr>
            <a:r>
              <a:rPr lang="ja-JP" altLang="en-US" sz="2000" dirty="0">
                <a:latin typeface="+mn-ea"/>
                <a:ea typeface="+mn-ea"/>
              </a:rPr>
              <a:t>① 省エネ基準以上の高断熱化と、</a:t>
            </a:r>
          </a:p>
          <a:p>
            <a:pPr marL="0" lvl="0" indent="0">
              <a:spcAft>
                <a:spcPts val="0"/>
              </a:spcAft>
              <a:buNone/>
            </a:pPr>
            <a:r>
              <a:rPr lang="ja-JP" altLang="en-US" sz="2000" dirty="0">
                <a:latin typeface="+mn-ea"/>
                <a:ea typeface="+mn-ea"/>
              </a:rPr>
              <a:t>② 空調、換気、照明、給湯等の設備の高効率化によって、</a:t>
            </a:r>
            <a:r>
              <a:rPr lang="en-US" altLang="ja-JP" sz="2000" b="1" u="sng" dirty="0">
                <a:solidFill>
                  <a:srgbClr val="FF0000"/>
                </a:solidFill>
                <a:latin typeface="+mn-ea"/>
                <a:ea typeface="+mn-ea"/>
              </a:rPr>
              <a:t>20</a:t>
            </a:r>
            <a:r>
              <a:rPr lang="ja-JP" altLang="en-US" sz="2000" b="1" u="sng" dirty="0">
                <a:solidFill>
                  <a:srgbClr val="FF0000"/>
                </a:solidFill>
                <a:latin typeface="+mn-ea"/>
                <a:ea typeface="+mn-ea"/>
              </a:rPr>
              <a:t>％以上の省エネ化</a:t>
            </a:r>
            <a:r>
              <a:rPr lang="ja-JP" altLang="en-US" sz="2000" dirty="0">
                <a:latin typeface="+mn-ea"/>
                <a:ea typeface="+mn-ea"/>
              </a:rPr>
              <a:t>を達成した上で、</a:t>
            </a:r>
          </a:p>
          <a:p>
            <a:pPr marL="0" lvl="0" indent="0">
              <a:spcAft>
                <a:spcPts val="0"/>
              </a:spcAft>
              <a:buNone/>
            </a:pPr>
            <a:r>
              <a:rPr lang="ja-JP" altLang="en-US" sz="2000" dirty="0">
                <a:latin typeface="+mn-ea"/>
                <a:ea typeface="+mn-ea"/>
              </a:rPr>
              <a:t>③ 太陽光発電等によりエネルギーを創ることで、</a:t>
            </a:r>
            <a:r>
              <a:rPr lang="ja-JP" altLang="en-US" sz="2000" b="1" u="sng" dirty="0">
                <a:solidFill>
                  <a:srgbClr val="FF0000"/>
                </a:solidFill>
                <a:latin typeface="+mn-ea"/>
                <a:ea typeface="+mn-ea"/>
              </a:rPr>
              <a:t>正味で</a:t>
            </a:r>
            <a:r>
              <a:rPr lang="en-US" altLang="ja-JP" sz="2000" b="1" u="sng" dirty="0">
                <a:solidFill>
                  <a:srgbClr val="FF0000"/>
                </a:solidFill>
                <a:latin typeface="+mn-ea"/>
                <a:ea typeface="+mn-ea"/>
              </a:rPr>
              <a:t>100</a:t>
            </a:r>
            <a:r>
              <a:rPr lang="ja-JP" altLang="en-US" sz="2000" b="1" u="sng" dirty="0">
                <a:solidFill>
                  <a:srgbClr val="FF0000"/>
                </a:solidFill>
                <a:latin typeface="+mn-ea"/>
                <a:ea typeface="+mn-ea"/>
              </a:rPr>
              <a:t>％省エネを達成した住宅</a:t>
            </a:r>
            <a:r>
              <a:rPr lang="ja-JP" altLang="en-US" sz="2000" dirty="0">
                <a:latin typeface="+mn-ea"/>
                <a:ea typeface="+mn-ea"/>
              </a:rPr>
              <a:t>を</a:t>
            </a:r>
            <a:endParaRPr lang="en-US" altLang="ja-JP" sz="2000" dirty="0">
              <a:latin typeface="+mn-ea"/>
              <a:ea typeface="+mn-ea"/>
            </a:endParaRPr>
          </a:p>
          <a:p>
            <a:pPr marL="0" lvl="0" indent="0">
              <a:spcAft>
                <a:spcPts val="0"/>
              </a:spcAft>
              <a:buNone/>
            </a:pPr>
            <a:r>
              <a:rPr lang="ja-JP" altLang="en-US" sz="2000" dirty="0">
                <a:latin typeface="+mn-ea"/>
                <a:ea typeface="+mn-ea"/>
              </a:rPr>
              <a:t>　 「</a:t>
            </a:r>
            <a:r>
              <a:rPr lang="en-US" altLang="ja-JP" sz="2000" dirty="0">
                <a:latin typeface="+mn-ea"/>
                <a:ea typeface="+mn-ea"/>
              </a:rPr>
              <a:t>ZEH</a:t>
            </a:r>
            <a:r>
              <a:rPr lang="ja-JP" altLang="en-US" sz="2000" dirty="0">
                <a:latin typeface="+mn-ea"/>
                <a:ea typeface="+mn-ea"/>
              </a:rPr>
              <a:t>（ネット･ゼロ･エネルギー･ハウス）」と呼ぶ。</a:t>
            </a:r>
          </a:p>
          <a:p>
            <a:pPr marL="0" lvl="0" indent="0">
              <a:spcAft>
                <a:spcPts val="0"/>
              </a:spcAft>
              <a:buNone/>
            </a:pPr>
            <a:r>
              <a:rPr lang="en-US" altLang="ja-JP" sz="1800" dirty="0">
                <a:latin typeface="+mn-ea"/>
                <a:ea typeface="+mn-ea"/>
              </a:rPr>
              <a:t>※</a:t>
            </a:r>
            <a:r>
              <a:rPr lang="ja-JP" altLang="en-US" sz="1800" dirty="0">
                <a:latin typeface="+mn-ea"/>
                <a:ea typeface="+mn-ea"/>
              </a:rPr>
              <a:t>正味で</a:t>
            </a:r>
            <a:r>
              <a:rPr lang="en-US" altLang="ja-JP" sz="1800" dirty="0">
                <a:latin typeface="+mn-ea"/>
                <a:ea typeface="+mn-ea"/>
              </a:rPr>
              <a:t>75</a:t>
            </a:r>
            <a:r>
              <a:rPr lang="ja-JP" altLang="en-US" sz="1800" dirty="0">
                <a:latin typeface="+mn-ea"/>
                <a:ea typeface="+mn-ea"/>
              </a:rPr>
              <a:t>％省エネを達成したものは「</a:t>
            </a:r>
            <a:r>
              <a:rPr lang="en-US" altLang="ja-JP" sz="1800" dirty="0">
                <a:latin typeface="+mn-ea"/>
                <a:ea typeface="+mn-ea"/>
              </a:rPr>
              <a:t>Nearly ZEH</a:t>
            </a:r>
            <a:r>
              <a:rPr lang="ja-JP" altLang="en-US" sz="1800" dirty="0">
                <a:latin typeface="+mn-ea"/>
                <a:ea typeface="+mn-ea"/>
              </a:rPr>
              <a:t>」</a:t>
            </a:r>
            <a:endParaRPr lang="en-US" altLang="ja-JP" sz="1800" dirty="0">
              <a:latin typeface="+mn-ea"/>
              <a:ea typeface="+mn-ea"/>
            </a:endParaRPr>
          </a:p>
          <a:p>
            <a:pPr marL="0" lvl="0" indent="0">
              <a:spcAft>
                <a:spcPts val="0"/>
              </a:spcAft>
              <a:buNone/>
            </a:pPr>
            <a:r>
              <a:rPr lang="en-US" altLang="ja-JP" sz="1800" dirty="0">
                <a:latin typeface="+mn-ea"/>
                <a:ea typeface="+mn-ea"/>
              </a:rPr>
              <a:t>※</a:t>
            </a:r>
            <a:r>
              <a:rPr lang="ja-JP" altLang="en-US" sz="1800" dirty="0">
                <a:latin typeface="+mn-ea"/>
                <a:ea typeface="+mn-ea"/>
              </a:rPr>
              <a:t>この事業では、</a:t>
            </a:r>
            <a:r>
              <a:rPr lang="en-US" altLang="ja-JP" sz="1800" b="1" u="sng" dirty="0">
                <a:solidFill>
                  <a:srgbClr val="FF0000"/>
                </a:solidFill>
                <a:latin typeface="+mn-ea"/>
                <a:ea typeface="+mn-ea"/>
              </a:rPr>
              <a:t>ZEH</a:t>
            </a:r>
            <a:r>
              <a:rPr lang="ja-JP" altLang="en-US" sz="1800" b="1" u="sng" dirty="0">
                <a:solidFill>
                  <a:srgbClr val="FF0000"/>
                </a:solidFill>
                <a:latin typeface="+mn-ea"/>
                <a:ea typeface="+mn-ea"/>
              </a:rPr>
              <a:t>・</a:t>
            </a:r>
            <a:r>
              <a:rPr lang="en-US" altLang="ja-JP" sz="1800" b="1" u="sng" dirty="0">
                <a:solidFill>
                  <a:srgbClr val="FF0000"/>
                </a:solidFill>
                <a:latin typeface="+mn-ea"/>
                <a:ea typeface="+mn-ea"/>
              </a:rPr>
              <a:t> Nearly ZEH</a:t>
            </a:r>
            <a:r>
              <a:rPr lang="ja-JP" altLang="en-US" sz="1800" b="1" u="sng" dirty="0">
                <a:solidFill>
                  <a:srgbClr val="FF0000"/>
                </a:solidFill>
                <a:latin typeface="+mn-ea"/>
                <a:ea typeface="+mn-ea"/>
              </a:rPr>
              <a:t>（地域限定あり）の新築とそれらへの改修について、定額（</a:t>
            </a:r>
            <a:r>
              <a:rPr lang="en-US" altLang="ja-JP" sz="1800" b="1" u="sng" dirty="0">
                <a:solidFill>
                  <a:srgbClr val="FF0000"/>
                </a:solidFill>
                <a:latin typeface="+mn-ea"/>
                <a:ea typeface="+mn-ea"/>
              </a:rPr>
              <a:t>70</a:t>
            </a:r>
            <a:r>
              <a:rPr lang="ja-JP" altLang="en-US" sz="1800" b="1" u="sng" dirty="0">
                <a:solidFill>
                  <a:srgbClr val="FF0000"/>
                </a:solidFill>
                <a:latin typeface="+mn-ea"/>
                <a:ea typeface="+mn-ea"/>
              </a:rPr>
              <a:t>万円</a:t>
            </a:r>
            <a:r>
              <a:rPr lang="en-US" altLang="ja-JP" sz="1800" b="1" u="sng" dirty="0">
                <a:solidFill>
                  <a:srgbClr val="FF0000"/>
                </a:solidFill>
                <a:latin typeface="+mn-ea"/>
                <a:ea typeface="+mn-ea"/>
              </a:rPr>
              <a:t>/</a:t>
            </a:r>
            <a:r>
              <a:rPr lang="ja-JP" altLang="en-US" sz="1800" b="1" u="sng" dirty="0">
                <a:solidFill>
                  <a:srgbClr val="FF0000"/>
                </a:solidFill>
                <a:latin typeface="+mn-ea"/>
                <a:ea typeface="+mn-ea"/>
              </a:rPr>
              <a:t>戸）を補助します。</a:t>
            </a:r>
            <a:endParaRPr lang="en-US" altLang="ja-JP" sz="1800" b="1" u="sng" dirty="0">
              <a:solidFill>
                <a:srgbClr val="FF0000"/>
              </a:solidFill>
              <a:latin typeface="+mn-ea"/>
              <a:ea typeface="+mn-ea"/>
            </a:endParaRPr>
          </a:p>
          <a:p>
            <a:pPr marL="0" lvl="0" indent="0">
              <a:spcAft>
                <a:spcPts val="0"/>
              </a:spcAft>
              <a:buNone/>
            </a:pPr>
            <a:r>
              <a:rPr lang="en-US" altLang="ja-JP" sz="1800" dirty="0">
                <a:latin typeface="+mn-ea"/>
                <a:ea typeface="+mn-ea"/>
              </a:rPr>
              <a:t>※CLT</a:t>
            </a:r>
            <a:r>
              <a:rPr lang="ja-JP" altLang="en-US" sz="1800" dirty="0">
                <a:latin typeface="+mn-ea"/>
                <a:ea typeface="+mn-ea"/>
              </a:rPr>
              <a:t>等の使用で追加補助（上限額：</a:t>
            </a:r>
            <a:r>
              <a:rPr lang="en-US" altLang="ja-JP" sz="1800" dirty="0">
                <a:latin typeface="+mn-ea"/>
                <a:ea typeface="+mn-ea"/>
              </a:rPr>
              <a:t>90</a:t>
            </a:r>
            <a:r>
              <a:rPr lang="ja-JP" altLang="en-US" sz="1800" dirty="0">
                <a:latin typeface="+mn-ea"/>
                <a:ea typeface="+mn-ea"/>
              </a:rPr>
              <a:t>万円</a:t>
            </a:r>
            <a:r>
              <a:rPr lang="en-US" altLang="ja-JP" sz="1800" dirty="0">
                <a:latin typeface="+mn-ea"/>
                <a:ea typeface="+mn-ea"/>
              </a:rPr>
              <a:t>/</a:t>
            </a:r>
            <a:r>
              <a:rPr lang="ja-JP" altLang="en-US" sz="1800" dirty="0">
                <a:latin typeface="+mn-ea"/>
                <a:ea typeface="+mn-ea"/>
              </a:rPr>
              <a:t>戸）</a:t>
            </a:r>
            <a:endParaRPr lang="en-US" altLang="ja-JP" sz="1800" dirty="0">
              <a:latin typeface="+mn-ea"/>
              <a:ea typeface="+mn-ea"/>
            </a:endParaRPr>
          </a:p>
          <a:p>
            <a:pPr marL="0" indent="0">
              <a:spcAft>
                <a:spcPts val="0"/>
              </a:spcAft>
              <a:buNone/>
            </a:pPr>
            <a:endParaRPr lang="ja-JP" altLang="en-US" dirty="0">
              <a:latin typeface="+mn-ea"/>
              <a:ea typeface="+mn-ea"/>
            </a:endParaRPr>
          </a:p>
        </p:txBody>
      </p:sp>
      <p:sp>
        <p:nvSpPr>
          <p:cNvPr id="174" name="円/楕円 3"/>
          <p:cNvSpPr/>
          <p:nvPr/>
        </p:nvSpPr>
        <p:spPr bwMode="auto">
          <a:xfrm>
            <a:off x="5266125" y="4661375"/>
            <a:ext cx="1722766" cy="614436"/>
          </a:xfrm>
          <a:prstGeom prst="ellipse">
            <a:avLst/>
          </a:prstGeom>
          <a:noFill/>
          <a:ln w="38100">
            <a:solidFill>
              <a:srgbClr val="FF0000"/>
            </a:solidFill>
            <a:prstDash val="sysDash"/>
            <a:miter lim="800000"/>
            <a:headEnd/>
            <a:tailEnd/>
          </a:ln>
          <a:effectLst/>
          <a:extLst/>
        </p:spPr>
        <p:txBody>
          <a:bodyPr wrap="none" rtlCol="0" anchor="ctr"/>
          <a:lstStyle/>
          <a:p>
            <a:pPr marL="0" marR="0" lvl="0" indent="0" algn="l" defTabSz="986592"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5" name="タイトル 2"/>
          <p:cNvSpPr txBox="1">
            <a:spLocks/>
          </p:cNvSpPr>
          <p:nvPr/>
        </p:nvSpPr>
        <p:spPr>
          <a:xfrm>
            <a:off x="-172222" y="139063"/>
            <a:ext cx="11120101" cy="606663"/>
          </a:xfrm>
          <a:prstGeom prst="rect">
            <a:avLst/>
          </a:prstGeom>
        </p:spPr>
        <p:txBody>
          <a:bodyPr vert="horz" lIns="98694" tIns="49347" rIns="98694" bIns="49347" rtlCol="0" anchor="ctr">
            <a:noAutofit/>
          </a:bodyPr>
          <a:lstStyle>
            <a:lvl1pPr algn="l" defTabSz="913852" rtl="0" eaLnBrk="1" latinLnBrk="0" hangingPunct="1">
              <a:spcBef>
                <a:spcPct val="0"/>
              </a:spcBef>
              <a:buNone/>
              <a:defRPr kumimoji="1" sz="2398"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3852" rtl="0" eaLnBrk="1" fontAlgn="auto" latinLnBrk="0" hangingPunct="1">
              <a:lnSpc>
                <a:spcPct val="100000"/>
              </a:lnSpc>
              <a:spcBef>
                <a:spcPct val="0"/>
              </a:spcBef>
              <a:spcAft>
                <a:spcPts val="0"/>
              </a:spcAft>
              <a:buClrTx/>
              <a:buSzTx/>
              <a:buFontTx/>
              <a:buNone/>
              <a:tabLst/>
              <a:defRPr/>
            </a:pPr>
            <a:endParaRPr kumimoji="1" lang="ja-JP" altLang="en-US" sz="3885" b="1" i="0" u="none" strike="noStrike" kern="1200" cap="none" spc="0" normalizeH="0" baseline="0" noProof="0" dirty="0">
              <a:ln>
                <a:noFill/>
              </a:ln>
              <a:solidFill>
                <a:prstClr val="black"/>
              </a:solidFill>
              <a:effectLst/>
              <a:uLnTx/>
              <a:uFillTx/>
              <a:latin typeface="Meiryo UI"/>
              <a:ea typeface="Meiryo UI"/>
            </a:endParaRPr>
          </a:p>
        </p:txBody>
      </p:sp>
      <p:sp>
        <p:nvSpPr>
          <p:cNvPr id="176" name="テキスト ボックス 175"/>
          <p:cNvSpPr txBox="1"/>
          <p:nvPr/>
        </p:nvSpPr>
        <p:spPr>
          <a:xfrm>
            <a:off x="3362641" y="5369227"/>
            <a:ext cx="713678" cy="823174"/>
          </a:xfrm>
          <a:prstGeom prst="rect">
            <a:avLst/>
          </a:prstGeom>
          <a:noFill/>
        </p:spPr>
        <p:txBody>
          <a:bodyPr wrap="square" lIns="38830" rIns="38830" rtlCol="0">
            <a:spAutoFit/>
          </a:bodyP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1" lang="ja-JP" altLang="en-US" sz="4749" b="0" i="0" u="none" strike="noStrike" kern="120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a:t>
            </a:r>
            <a:endParaRPr kumimoji="1" lang="ja-JP" altLang="en-US" sz="4749" b="1" i="0" u="sng" strike="noStrike" kern="120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endParaRPr>
          </a:p>
        </p:txBody>
      </p:sp>
      <p:grpSp>
        <p:nvGrpSpPr>
          <p:cNvPr id="177" name="グループ化 176"/>
          <p:cNvGrpSpPr/>
          <p:nvPr/>
        </p:nvGrpSpPr>
        <p:grpSpPr>
          <a:xfrm>
            <a:off x="4304341" y="4663677"/>
            <a:ext cx="2323312" cy="2189662"/>
            <a:chOff x="5601072" y="2837215"/>
            <a:chExt cx="2182700" cy="2136874"/>
          </a:xfrm>
        </p:grpSpPr>
        <p:sp>
          <p:nvSpPr>
            <p:cNvPr id="178" name="正方形/長方形 177"/>
            <p:cNvSpPr/>
            <p:nvPr/>
          </p:nvSpPr>
          <p:spPr>
            <a:xfrm>
              <a:off x="5697586" y="4490585"/>
              <a:ext cx="683386" cy="476705"/>
            </a:xfrm>
            <a:prstGeom prst="rect">
              <a:avLst/>
            </a:prstGeom>
            <a:solidFill>
              <a:srgbClr val="BF1313">
                <a:lumMod val="20000"/>
                <a:lumOff val="80000"/>
              </a:srgbClr>
            </a:solidFill>
            <a:ln w="28575" cap="flat" cmpd="sng" algn="ctr">
              <a:solidFill>
                <a:srgbClr val="7AABCC"/>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1727" b="0" i="0" u="none" strike="noStrike" kern="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給湯</a:t>
              </a:r>
            </a:p>
          </p:txBody>
        </p:sp>
        <p:sp>
          <p:nvSpPr>
            <p:cNvPr id="179" name="正方形/長方形 178"/>
            <p:cNvSpPr/>
            <p:nvPr/>
          </p:nvSpPr>
          <p:spPr>
            <a:xfrm>
              <a:off x="5697586" y="3968323"/>
              <a:ext cx="683386" cy="514678"/>
            </a:xfrm>
            <a:prstGeom prst="rect">
              <a:avLst/>
            </a:prstGeom>
            <a:solidFill>
              <a:srgbClr val="FFFF00"/>
            </a:solidFill>
            <a:ln w="28575" cap="flat" cmpd="sng" algn="ctr">
              <a:solidFill>
                <a:srgbClr val="7AABCC"/>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1727" b="0" i="0" u="none" strike="noStrike" kern="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照明</a:t>
              </a:r>
            </a:p>
          </p:txBody>
        </p:sp>
        <p:sp>
          <p:nvSpPr>
            <p:cNvPr id="180" name="正方形/長方形 179"/>
            <p:cNvSpPr/>
            <p:nvPr/>
          </p:nvSpPr>
          <p:spPr>
            <a:xfrm>
              <a:off x="5697586" y="2848343"/>
              <a:ext cx="683386" cy="596384"/>
            </a:xfrm>
            <a:prstGeom prst="rect">
              <a:avLst/>
            </a:prstGeom>
            <a:solidFill>
              <a:srgbClr val="E57E17">
                <a:lumMod val="40000"/>
                <a:lumOff val="60000"/>
              </a:srgbClr>
            </a:solidFill>
            <a:ln w="28575" cap="flat" cmpd="sng" algn="ctr">
              <a:solidFill>
                <a:srgbClr val="7AABCC"/>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1727" b="0" i="0" u="none" strike="noStrike" kern="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暖房</a:t>
              </a:r>
            </a:p>
          </p:txBody>
        </p:sp>
        <p:sp>
          <p:nvSpPr>
            <p:cNvPr id="181" name="正方形/長方形 180"/>
            <p:cNvSpPr/>
            <p:nvPr/>
          </p:nvSpPr>
          <p:spPr>
            <a:xfrm>
              <a:off x="5697586" y="3440529"/>
              <a:ext cx="683386" cy="260320"/>
            </a:xfrm>
            <a:prstGeom prst="rect">
              <a:avLst/>
            </a:prstGeom>
            <a:solidFill>
              <a:srgbClr val="005BAC">
                <a:lumMod val="20000"/>
                <a:lumOff val="80000"/>
              </a:srgbClr>
            </a:solidFill>
            <a:ln w="28575" cap="flat" cmpd="sng" algn="ctr">
              <a:solidFill>
                <a:srgbClr val="7AABCC"/>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1727" b="0" i="0" u="none" strike="noStrike" kern="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冷房</a:t>
              </a:r>
            </a:p>
          </p:txBody>
        </p:sp>
        <p:sp>
          <p:nvSpPr>
            <p:cNvPr id="182" name="正方形/長方形 181"/>
            <p:cNvSpPr/>
            <p:nvPr/>
          </p:nvSpPr>
          <p:spPr>
            <a:xfrm>
              <a:off x="5697586" y="3704426"/>
              <a:ext cx="683386" cy="260320"/>
            </a:xfrm>
            <a:prstGeom prst="rect">
              <a:avLst/>
            </a:prstGeom>
            <a:solidFill>
              <a:srgbClr val="7AABCC"/>
            </a:solidFill>
            <a:ln w="28575" cap="flat" cmpd="sng" algn="ctr">
              <a:solidFill>
                <a:srgbClr val="7AABCC"/>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1727" b="0" i="0" u="none" strike="noStrike" kern="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換気</a:t>
              </a:r>
            </a:p>
          </p:txBody>
        </p:sp>
        <p:sp>
          <p:nvSpPr>
            <p:cNvPr id="183" name="正方形/長方形 182"/>
            <p:cNvSpPr/>
            <p:nvPr/>
          </p:nvSpPr>
          <p:spPr>
            <a:xfrm>
              <a:off x="6924851" y="4633341"/>
              <a:ext cx="683386" cy="340748"/>
            </a:xfrm>
            <a:prstGeom prst="rect">
              <a:avLst/>
            </a:prstGeom>
            <a:solidFill>
              <a:srgbClr val="BF1313">
                <a:lumMod val="20000"/>
                <a:lumOff val="80000"/>
              </a:srgbClr>
            </a:solidFill>
            <a:ln w="28575" cap="flat" cmpd="sng" algn="ctr">
              <a:solidFill>
                <a:srgbClr val="7AABCC"/>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1727" b="0" i="0" u="none" strike="noStrike" kern="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給湯</a:t>
              </a:r>
            </a:p>
          </p:txBody>
        </p:sp>
        <p:sp>
          <p:nvSpPr>
            <p:cNvPr id="184" name="正方形/長方形 183"/>
            <p:cNvSpPr/>
            <p:nvPr/>
          </p:nvSpPr>
          <p:spPr>
            <a:xfrm>
              <a:off x="6924851" y="4264532"/>
              <a:ext cx="683386" cy="367890"/>
            </a:xfrm>
            <a:prstGeom prst="rect">
              <a:avLst/>
            </a:prstGeom>
            <a:solidFill>
              <a:srgbClr val="FFFF00"/>
            </a:solidFill>
            <a:ln w="28575" cap="flat" cmpd="sng" algn="ctr">
              <a:solidFill>
                <a:srgbClr val="7AABCC"/>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1727" b="0" i="0" u="none" strike="noStrike" kern="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照明</a:t>
              </a:r>
            </a:p>
          </p:txBody>
        </p:sp>
        <p:sp>
          <p:nvSpPr>
            <p:cNvPr id="185" name="正方形/長方形 184"/>
            <p:cNvSpPr/>
            <p:nvPr/>
          </p:nvSpPr>
          <p:spPr>
            <a:xfrm>
              <a:off x="6924851" y="3463974"/>
              <a:ext cx="683386" cy="426294"/>
            </a:xfrm>
            <a:prstGeom prst="rect">
              <a:avLst/>
            </a:prstGeom>
            <a:solidFill>
              <a:srgbClr val="E57E17">
                <a:lumMod val="40000"/>
                <a:lumOff val="60000"/>
              </a:srgbClr>
            </a:solidFill>
            <a:ln w="28575" cap="flat" cmpd="sng" algn="ctr">
              <a:solidFill>
                <a:srgbClr val="7AABCC"/>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1727" b="0" i="0" u="none" strike="noStrike" kern="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暖房</a:t>
              </a:r>
            </a:p>
          </p:txBody>
        </p:sp>
        <p:sp>
          <p:nvSpPr>
            <p:cNvPr id="186" name="正方形/長方形 185"/>
            <p:cNvSpPr/>
            <p:nvPr/>
          </p:nvSpPr>
          <p:spPr>
            <a:xfrm>
              <a:off x="6924851" y="3887267"/>
              <a:ext cx="683386" cy="186076"/>
            </a:xfrm>
            <a:prstGeom prst="rect">
              <a:avLst/>
            </a:prstGeom>
            <a:solidFill>
              <a:srgbClr val="005BAC">
                <a:lumMod val="20000"/>
                <a:lumOff val="80000"/>
              </a:srgbClr>
            </a:solidFill>
            <a:ln w="28575" cap="flat" cmpd="sng" algn="ctr">
              <a:solidFill>
                <a:srgbClr val="7AABCC"/>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1727" b="0" i="0" u="none" strike="noStrike" kern="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冷房</a:t>
              </a:r>
            </a:p>
          </p:txBody>
        </p:sp>
        <p:sp>
          <p:nvSpPr>
            <p:cNvPr id="187" name="正方形/長方形 186"/>
            <p:cNvSpPr/>
            <p:nvPr/>
          </p:nvSpPr>
          <p:spPr>
            <a:xfrm>
              <a:off x="6924851" y="4075900"/>
              <a:ext cx="683386" cy="186076"/>
            </a:xfrm>
            <a:prstGeom prst="rect">
              <a:avLst/>
            </a:prstGeom>
            <a:solidFill>
              <a:srgbClr val="7AABCC"/>
            </a:solidFill>
            <a:ln w="28575" cap="flat" cmpd="sng" algn="ctr">
              <a:solidFill>
                <a:srgbClr val="7AABCC"/>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1727" b="0" i="0" u="none" strike="noStrike" kern="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換気</a:t>
              </a:r>
            </a:p>
          </p:txBody>
        </p:sp>
        <p:cxnSp>
          <p:nvCxnSpPr>
            <p:cNvPr id="188" name="直線コネクタ 187"/>
            <p:cNvCxnSpPr/>
            <p:nvPr/>
          </p:nvCxnSpPr>
          <p:spPr>
            <a:xfrm>
              <a:off x="5601072" y="4963937"/>
              <a:ext cx="2182700" cy="0"/>
            </a:xfrm>
            <a:prstGeom prst="line">
              <a:avLst/>
            </a:prstGeom>
            <a:noFill/>
            <a:ln w="28575" cap="flat" cmpd="sng" algn="ctr">
              <a:solidFill>
                <a:srgbClr val="7F7F7F"/>
              </a:solidFill>
              <a:prstDash val="solid"/>
            </a:ln>
            <a:effectLst/>
          </p:spPr>
        </p:cxnSp>
        <p:sp>
          <p:nvSpPr>
            <p:cNvPr id="189" name="下矢印 59"/>
            <p:cNvSpPr/>
            <p:nvPr/>
          </p:nvSpPr>
          <p:spPr>
            <a:xfrm>
              <a:off x="6942204" y="2837215"/>
              <a:ext cx="655214" cy="641282"/>
            </a:xfrm>
            <a:prstGeom prst="downArrow">
              <a:avLst>
                <a:gd name="adj1" fmla="val 50000"/>
                <a:gd name="adj2" fmla="val 32572"/>
              </a:avLst>
            </a:prstGeom>
            <a:solidFill>
              <a:srgbClr val="BF1313">
                <a:lumMod val="40000"/>
                <a:lumOff val="60000"/>
              </a:srgbClr>
            </a:solidFill>
            <a:ln w="9525" cap="flat" cmpd="sng" algn="ctr">
              <a:noFill/>
              <a:prstDash val="solid"/>
            </a:ln>
            <a:effectLst/>
          </p:spPr>
          <p:txBody>
            <a:bodyPr wrap="none"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en-US" altLang="ja-JP" sz="2085" b="1"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rPr>
                <a:t>20</a:t>
              </a:r>
              <a:r>
                <a:rPr kumimoji="0" lang="ja-JP" altLang="en-US" sz="2085" b="1"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rPr>
                <a:t>％以上省エネ</a:t>
              </a:r>
            </a:p>
          </p:txBody>
        </p:sp>
      </p:grpSp>
      <p:sp>
        <p:nvSpPr>
          <p:cNvPr id="190" name="テキスト ボックス 189"/>
          <p:cNvSpPr txBox="1"/>
          <p:nvPr/>
        </p:nvSpPr>
        <p:spPr>
          <a:xfrm>
            <a:off x="3936667" y="4228944"/>
            <a:ext cx="3360214" cy="490904"/>
          </a:xfrm>
          <a:prstGeom prst="rect">
            <a:avLst/>
          </a:prstGeom>
          <a:noFill/>
        </p:spPr>
        <p:txBody>
          <a:bodyPr wrap="none" rtlCol="0">
            <a:spAutoFit/>
          </a:bodyP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2590" b="1"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rPr>
              <a:t>エネルギーを上手に使う</a:t>
            </a:r>
            <a:endParaRPr kumimoji="0" lang="en-US" altLang="ja-JP" sz="2085" b="1"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sp>
        <p:nvSpPr>
          <p:cNvPr id="191" name="テキスト ボックス 190"/>
          <p:cNvSpPr txBox="1"/>
          <p:nvPr/>
        </p:nvSpPr>
        <p:spPr>
          <a:xfrm>
            <a:off x="6731816" y="5369227"/>
            <a:ext cx="713678" cy="823174"/>
          </a:xfrm>
          <a:prstGeom prst="rect">
            <a:avLst/>
          </a:prstGeom>
          <a:noFill/>
        </p:spPr>
        <p:txBody>
          <a:bodyPr wrap="square" lIns="38830" rIns="38830" rtlCol="0">
            <a:spAutoFit/>
          </a:bodyP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1" lang="ja-JP" altLang="en-US" sz="4749" b="0" i="0" u="none" strike="noStrike" kern="120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rPr>
              <a:t>＋</a:t>
            </a:r>
            <a:endParaRPr kumimoji="1" lang="ja-JP" altLang="en-US" sz="4749" b="1" i="0" u="sng" strike="noStrike" kern="1200" cap="none" spc="0" normalizeH="0" baseline="0" noProof="0" dirty="0">
              <a:ln>
                <a:noFill/>
              </a:ln>
              <a:solidFill>
                <a:srgbClr val="000000">
                  <a:lumMod val="50000"/>
                  <a:lumOff val="50000"/>
                </a:srgbClr>
              </a:solidFill>
              <a:effectLst/>
              <a:uLnTx/>
              <a:uFillTx/>
              <a:latin typeface="Meiryo UI"/>
              <a:ea typeface="Meiryo UI"/>
              <a:cs typeface="Meiryo UI" panose="020B0604030504040204" pitchFamily="50" charset="-128"/>
            </a:endParaRPr>
          </a:p>
        </p:txBody>
      </p:sp>
      <p:sp>
        <p:nvSpPr>
          <p:cNvPr id="192" name="テキスト ボックス 191"/>
          <p:cNvSpPr txBox="1"/>
          <p:nvPr/>
        </p:nvSpPr>
        <p:spPr>
          <a:xfrm>
            <a:off x="7723239" y="4211887"/>
            <a:ext cx="2454518" cy="490904"/>
          </a:xfrm>
          <a:prstGeom prst="rect">
            <a:avLst/>
          </a:prstGeom>
          <a:noFill/>
        </p:spPr>
        <p:txBody>
          <a:bodyPr wrap="none" rtlCol="0">
            <a:spAutoFit/>
          </a:bodyP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0" lang="ja-JP" altLang="en-US" sz="2590" b="1"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rPr>
              <a:t>エネルギーを創る</a:t>
            </a:r>
            <a:endParaRPr kumimoji="0" lang="en-US" altLang="ja-JP" sz="2590" b="1"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grpSp>
        <p:nvGrpSpPr>
          <p:cNvPr id="193" name="グループ化 192"/>
          <p:cNvGrpSpPr/>
          <p:nvPr/>
        </p:nvGrpSpPr>
        <p:grpSpPr>
          <a:xfrm>
            <a:off x="7543486" y="4754647"/>
            <a:ext cx="2655058" cy="2099070"/>
            <a:chOff x="7362283" y="3252742"/>
            <a:chExt cx="2494369" cy="2048466"/>
          </a:xfrm>
        </p:grpSpPr>
        <p:sp>
          <p:nvSpPr>
            <p:cNvPr id="194" name="下矢印 65"/>
            <p:cNvSpPr>
              <a:spLocks noChangeAspect="1"/>
            </p:cNvSpPr>
            <p:nvPr/>
          </p:nvSpPr>
          <p:spPr>
            <a:xfrm rot="10800000">
              <a:off x="7362283" y="3637914"/>
              <a:ext cx="2415253" cy="1663294"/>
            </a:xfrm>
            <a:prstGeom prst="downArrow">
              <a:avLst>
                <a:gd name="adj1" fmla="val 68593"/>
                <a:gd name="adj2" fmla="val 52233"/>
              </a:avLst>
            </a:prstGeom>
            <a:noFill/>
            <a:ln w="57150" cap="flat" cmpd="sng" algn="ctr">
              <a:solidFill>
                <a:srgbClr val="40647F"/>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grpSp>
          <p:nvGrpSpPr>
            <p:cNvPr id="195" name="グループ化 194"/>
            <p:cNvGrpSpPr/>
            <p:nvPr/>
          </p:nvGrpSpPr>
          <p:grpSpPr>
            <a:xfrm>
              <a:off x="8079824" y="3974584"/>
              <a:ext cx="977632" cy="473576"/>
              <a:chOff x="-499288" y="2348880"/>
              <a:chExt cx="977632" cy="473576"/>
            </a:xfrm>
          </p:grpSpPr>
          <p:sp>
            <p:nvSpPr>
              <p:cNvPr id="200" name="正方形/長方形 199"/>
              <p:cNvSpPr/>
              <p:nvPr/>
            </p:nvSpPr>
            <p:spPr>
              <a:xfrm>
                <a:off x="-499288" y="2348880"/>
                <a:ext cx="288032" cy="216024"/>
              </a:xfrm>
              <a:prstGeom prst="rect">
                <a:avLst/>
              </a:prstGeom>
              <a:solidFill>
                <a:srgbClr val="40647F"/>
              </a:solidFill>
              <a:ln w="9525" cap="flat" cmpd="sng" algn="ctr">
                <a:solidFill>
                  <a:srgbClr val="40647F"/>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sp>
            <p:nvSpPr>
              <p:cNvPr id="201" name="正方形/長方形 200"/>
              <p:cNvSpPr/>
              <p:nvPr/>
            </p:nvSpPr>
            <p:spPr>
              <a:xfrm>
                <a:off x="-159568" y="2348880"/>
                <a:ext cx="288032" cy="216024"/>
              </a:xfrm>
              <a:prstGeom prst="rect">
                <a:avLst/>
              </a:prstGeom>
              <a:solidFill>
                <a:srgbClr val="40647F"/>
              </a:solidFill>
              <a:ln w="9525" cap="flat" cmpd="sng" algn="ctr">
                <a:solidFill>
                  <a:srgbClr val="40647F"/>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sp>
            <p:nvSpPr>
              <p:cNvPr id="202" name="正方形/長方形 201"/>
              <p:cNvSpPr/>
              <p:nvPr/>
            </p:nvSpPr>
            <p:spPr>
              <a:xfrm>
                <a:off x="180152" y="2348880"/>
                <a:ext cx="288032" cy="216024"/>
              </a:xfrm>
              <a:prstGeom prst="rect">
                <a:avLst/>
              </a:prstGeom>
              <a:solidFill>
                <a:srgbClr val="40647F"/>
              </a:solidFill>
              <a:ln w="9525" cap="flat" cmpd="sng" algn="ctr">
                <a:solidFill>
                  <a:srgbClr val="40647F"/>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sp>
            <p:nvSpPr>
              <p:cNvPr id="203" name="正方形/長方形 202"/>
              <p:cNvSpPr/>
              <p:nvPr/>
            </p:nvSpPr>
            <p:spPr>
              <a:xfrm>
                <a:off x="-489128" y="2606432"/>
                <a:ext cx="288032" cy="216024"/>
              </a:xfrm>
              <a:prstGeom prst="rect">
                <a:avLst/>
              </a:prstGeom>
              <a:solidFill>
                <a:srgbClr val="40647F"/>
              </a:solidFill>
              <a:ln w="9525" cap="flat" cmpd="sng" algn="ctr">
                <a:solidFill>
                  <a:srgbClr val="40647F"/>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sp>
            <p:nvSpPr>
              <p:cNvPr id="204" name="正方形/長方形 203"/>
              <p:cNvSpPr/>
              <p:nvPr/>
            </p:nvSpPr>
            <p:spPr>
              <a:xfrm>
                <a:off x="-149408" y="2606432"/>
                <a:ext cx="288032" cy="216024"/>
              </a:xfrm>
              <a:prstGeom prst="rect">
                <a:avLst/>
              </a:prstGeom>
              <a:solidFill>
                <a:srgbClr val="40647F"/>
              </a:solidFill>
              <a:ln w="9525" cap="flat" cmpd="sng" algn="ctr">
                <a:solidFill>
                  <a:srgbClr val="40647F"/>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sp>
            <p:nvSpPr>
              <p:cNvPr id="205" name="正方形/長方形 204"/>
              <p:cNvSpPr/>
              <p:nvPr/>
            </p:nvSpPr>
            <p:spPr>
              <a:xfrm>
                <a:off x="190312" y="2606432"/>
                <a:ext cx="288032" cy="216024"/>
              </a:xfrm>
              <a:prstGeom prst="rect">
                <a:avLst/>
              </a:prstGeom>
              <a:solidFill>
                <a:srgbClr val="40647F"/>
              </a:solidFill>
              <a:ln w="9525" cap="flat" cmpd="sng" algn="ctr">
                <a:solidFill>
                  <a:srgbClr val="40647F"/>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grpSp>
        <p:sp>
          <p:nvSpPr>
            <p:cNvPr id="196" name="円/楕円 67"/>
            <p:cNvSpPr>
              <a:spLocks noChangeAspect="1"/>
            </p:cNvSpPr>
            <p:nvPr/>
          </p:nvSpPr>
          <p:spPr>
            <a:xfrm>
              <a:off x="9244004" y="3252742"/>
              <a:ext cx="612648" cy="612648"/>
            </a:xfrm>
            <a:prstGeom prst="ellipse">
              <a:avLst/>
            </a:prstGeom>
            <a:solidFill>
              <a:srgbClr val="E57E17"/>
            </a:solidFill>
            <a:ln w="9525" cap="flat" cmpd="sng" algn="ctr">
              <a:solidFill>
                <a:srgbClr val="E57E17"/>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cxnSp>
          <p:nvCxnSpPr>
            <p:cNvPr id="197" name="直線矢印コネクタ 196"/>
            <p:cNvCxnSpPr/>
            <p:nvPr/>
          </p:nvCxnSpPr>
          <p:spPr>
            <a:xfrm flipH="1">
              <a:off x="8458877" y="3558938"/>
              <a:ext cx="689600" cy="552694"/>
            </a:xfrm>
            <a:prstGeom prst="straightConnector1">
              <a:avLst/>
            </a:prstGeom>
            <a:noFill/>
            <a:ln w="19050" cap="flat" cmpd="sng" algn="ctr">
              <a:solidFill>
                <a:srgbClr val="E57E17"/>
              </a:solidFill>
              <a:prstDash val="solid"/>
              <a:tailEnd type="triangle"/>
            </a:ln>
            <a:effectLst/>
          </p:spPr>
        </p:cxnSp>
        <p:cxnSp>
          <p:nvCxnSpPr>
            <p:cNvPr id="198" name="直線矢印コネクタ 197"/>
            <p:cNvCxnSpPr/>
            <p:nvPr/>
          </p:nvCxnSpPr>
          <p:spPr>
            <a:xfrm flipH="1">
              <a:off x="8611277" y="3884418"/>
              <a:ext cx="689600" cy="552694"/>
            </a:xfrm>
            <a:prstGeom prst="straightConnector1">
              <a:avLst/>
            </a:prstGeom>
            <a:noFill/>
            <a:ln w="19050" cap="flat" cmpd="sng" algn="ctr">
              <a:solidFill>
                <a:srgbClr val="E57E17"/>
              </a:solidFill>
              <a:prstDash val="solid"/>
              <a:tailEnd type="triangle"/>
            </a:ln>
            <a:effectLst/>
          </p:spPr>
        </p:cxnSp>
        <p:cxnSp>
          <p:nvCxnSpPr>
            <p:cNvPr id="199" name="直線矢印コネクタ 198"/>
            <p:cNvCxnSpPr/>
            <p:nvPr/>
          </p:nvCxnSpPr>
          <p:spPr>
            <a:xfrm flipH="1">
              <a:off x="8521501" y="3738298"/>
              <a:ext cx="689600" cy="552694"/>
            </a:xfrm>
            <a:prstGeom prst="straightConnector1">
              <a:avLst/>
            </a:prstGeom>
            <a:noFill/>
            <a:ln w="19050" cap="flat" cmpd="sng" algn="ctr">
              <a:solidFill>
                <a:srgbClr val="E57E17"/>
              </a:solidFill>
              <a:prstDash val="solid"/>
              <a:tailEnd type="triangle"/>
            </a:ln>
            <a:effectLst/>
          </p:spPr>
        </p:cxnSp>
      </p:grpSp>
      <p:sp>
        <p:nvSpPr>
          <p:cNvPr id="206" name="テキスト ボックス 205"/>
          <p:cNvSpPr txBox="1"/>
          <p:nvPr/>
        </p:nvSpPr>
        <p:spPr>
          <a:xfrm>
            <a:off x="-332082" y="4211885"/>
            <a:ext cx="4520380" cy="1221745"/>
          </a:xfrm>
          <a:prstGeom prst="rect">
            <a:avLst/>
          </a:prstGeom>
          <a:noFill/>
        </p:spPr>
        <p:txBody>
          <a:bodyPr wrap="square" rtlCol="0">
            <a:spAutoFit/>
          </a:bodyPr>
          <a:lstStyle/>
          <a:p>
            <a:pPr marL="0" marR="0" lvl="0" indent="0" algn="ctr" defTabSz="986296" rtl="0" eaLnBrk="1" fontAlgn="auto" latinLnBrk="0" hangingPunct="1">
              <a:lnSpc>
                <a:spcPct val="100000"/>
              </a:lnSpc>
              <a:spcBef>
                <a:spcPts val="0"/>
              </a:spcBef>
              <a:spcAft>
                <a:spcPts val="0"/>
              </a:spcAft>
              <a:buClrTx/>
              <a:buSzTx/>
              <a:buFontTx/>
              <a:buNone/>
              <a:tabLst/>
              <a:defRPr/>
            </a:pPr>
            <a:r>
              <a:rPr kumimoji="1" lang="ja-JP" altLang="en-US" sz="2590" b="1" i="0" u="none" strike="noStrike" kern="1200" cap="none" spc="0" normalizeH="0" baseline="0" noProof="0" dirty="0">
                <a:ln>
                  <a:noFill/>
                </a:ln>
                <a:solidFill>
                  <a:srgbClr val="000000"/>
                </a:solidFill>
                <a:effectLst/>
                <a:uLnTx/>
                <a:uFillTx/>
                <a:latin typeface="Meiryo UI"/>
                <a:ea typeface="Meiryo UI"/>
                <a:cs typeface="Meiryo UI" panose="020B0604030504040204" pitchFamily="50" charset="-128"/>
              </a:rPr>
              <a:t>エネルギーを極力</a:t>
            </a:r>
            <a:endParaRPr kumimoji="1" lang="en-US" altLang="ja-JP" sz="2590" b="1" i="0" u="none" strike="noStrike" kern="1200" cap="none" spc="0" normalizeH="0" baseline="0" noProof="0" dirty="0">
              <a:ln>
                <a:noFill/>
              </a:ln>
              <a:solidFill>
                <a:srgbClr val="000000"/>
              </a:solidFill>
              <a:effectLst/>
              <a:uLnTx/>
              <a:uFillTx/>
              <a:latin typeface="Meiryo UI"/>
              <a:ea typeface="Meiryo UI"/>
              <a:cs typeface="Meiryo UI" panose="020B0604030504040204" pitchFamily="50" charset="-128"/>
            </a:endParaRPr>
          </a:p>
          <a:p>
            <a:pPr marL="0" marR="0" lvl="0" indent="0" algn="ctr" defTabSz="986296" rtl="0" eaLnBrk="1" fontAlgn="auto" latinLnBrk="0" hangingPunct="1">
              <a:lnSpc>
                <a:spcPct val="100000"/>
              </a:lnSpc>
              <a:spcBef>
                <a:spcPts val="0"/>
              </a:spcBef>
              <a:spcAft>
                <a:spcPts val="0"/>
              </a:spcAft>
              <a:buClrTx/>
              <a:buSzTx/>
              <a:buFontTx/>
              <a:buNone/>
              <a:tabLst/>
              <a:defRPr/>
            </a:pPr>
            <a:r>
              <a:rPr kumimoji="1" lang="ja-JP" altLang="en-US" sz="2590" b="1" i="0" u="none" strike="noStrike" kern="1200" cap="none" spc="0" normalizeH="0" baseline="0" noProof="0" dirty="0">
                <a:ln>
                  <a:noFill/>
                </a:ln>
                <a:solidFill>
                  <a:srgbClr val="000000"/>
                </a:solidFill>
                <a:effectLst/>
                <a:uLnTx/>
                <a:uFillTx/>
                <a:latin typeface="Meiryo UI"/>
                <a:ea typeface="Meiryo UI"/>
                <a:cs typeface="Meiryo UI" panose="020B0604030504040204" pitchFamily="50" charset="-128"/>
              </a:rPr>
              <a:t>必要としない</a:t>
            </a:r>
          </a:p>
          <a:p>
            <a:pPr marL="0" marR="0" lvl="0" indent="0" algn="ctr" defTabSz="986296" rtl="0" eaLnBrk="1" fontAlgn="auto" latinLnBrk="0" hangingPunct="1">
              <a:lnSpc>
                <a:spcPct val="100000"/>
              </a:lnSpc>
              <a:spcBef>
                <a:spcPts val="0"/>
              </a:spcBef>
              <a:spcAft>
                <a:spcPts val="0"/>
              </a:spcAft>
              <a:buClrTx/>
              <a:buSzTx/>
              <a:buFontTx/>
              <a:buNone/>
              <a:tabLst/>
              <a:defRPr/>
            </a:pPr>
            <a:r>
              <a:rPr kumimoji="1" lang="ja-JP" altLang="en-US" sz="2159" b="0" i="0" u="none" strike="noStrike" kern="1200" cap="none" spc="0" normalizeH="0" baseline="0" noProof="0" dirty="0">
                <a:ln>
                  <a:noFill/>
                </a:ln>
                <a:solidFill>
                  <a:srgbClr val="000000"/>
                </a:solidFill>
                <a:effectLst/>
                <a:uLnTx/>
                <a:uFillTx/>
                <a:latin typeface="Meiryo UI"/>
                <a:ea typeface="Meiryo UI"/>
                <a:cs typeface="Meiryo UI" panose="020B0604030504040204" pitchFamily="50" charset="-128"/>
              </a:rPr>
              <a:t>（夏は涼しく、冬は暖かい住宅）</a:t>
            </a:r>
            <a:endParaRPr kumimoji="1" lang="en-US" altLang="ja-JP" sz="1511" b="0" i="0" u="none" strike="noStrike" kern="120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grpSp>
        <p:nvGrpSpPr>
          <p:cNvPr id="207" name="グループ化 206"/>
          <p:cNvGrpSpPr/>
          <p:nvPr/>
        </p:nvGrpSpPr>
        <p:grpSpPr>
          <a:xfrm>
            <a:off x="993582" y="5385950"/>
            <a:ext cx="2280319" cy="1462433"/>
            <a:chOff x="498402" y="3614377"/>
            <a:chExt cx="2519187" cy="1728154"/>
          </a:xfrm>
        </p:grpSpPr>
        <p:sp>
          <p:nvSpPr>
            <p:cNvPr id="208" name="下矢印 79"/>
            <p:cNvSpPr>
              <a:spLocks noChangeAspect="1"/>
            </p:cNvSpPr>
            <p:nvPr/>
          </p:nvSpPr>
          <p:spPr>
            <a:xfrm rot="10800000">
              <a:off x="602336" y="3637914"/>
              <a:ext cx="2415253" cy="1663294"/>
            </a:xfrm>
            <a:prstGeom prst="downArrow">
              <a:avLst>
                <a:gd name="adj1" fmla="val 68593"/>
                <a:gd name="adj2" fmla="val 52233"/>
              </a:avLst>
            </a:prstGeom>
            <a:solidFill>
              <a:srgbClr val="E57E17">
                <a:lumMod val="20000"/>
                <a:lumOff val="80000"/>
              </a:srgbClr>
            </a:solidFill>
            <a:ln w="57150" cap="flat" cmpd="sng" algn="ctr">
              <a:solidFill>
                <a:srgbClr val="E57E17"/>
              </a:solidFill>
              <a:prstDash val="solid"/>
            </a:ln>
            <a:effectLst/>
          </p:spPr>
          <p:txBody>
            <a:bodyPr rtlCol="0" anchor="ctr"/>
            <a:lstStyle/>
            <a:p>
              <a:pPr marL="0" marR="0" lvl="0" indent="0" algn="ctr" defTabSz="986296" rtl="0" eaLnBrk="1" fontAlgn="auto" latinLnBrk="0" hangingPunct="1">
                <a:lnSpc>
                  <a:spcPct val="100000"/>
                </a:lnSpc>
                <a:spcBef>
                  <a:spcPts val="0"/>
                </a:spcBef>
                <a:spcAft>
                  <a:spcPts val="0"/>
                </a:spcAft>
                <a:buClrTx/>
                <a:buSzTx/>
                <a:buFontTx/>
                <a:buNone/>
                <a:tabLst/>
                <a:defRPr/>
              </a:pPr>
              <a:endParaRPr kumimoji="0" lang="ja-JP" altLang="en-US" sz="2085" b="0" i="0" u="none" strike="noStrike" kern="0" cap="none" spc="0" normalizeH="0" baseline="0" noProof="0" dirty="0">
                <a:ln>
                  <a:noFill/>
                </a:ln>
                <a:solidFill>
                  <a:srgbClr val="000000"/>
                </a:solidFill>
                <a:effectLst/>
                <a:uLnTx/>
                <a:uFillTx/>
                <a:latin typeface="Meiryo UI"/>
                <a:ea typeface="Meiryo UI"/>
                <a:cs typeface="Meiryo UI" panose="020B0604030504040204" pitchFamily="50" charset="-128"/>
              </a:endParaRPr>
            </a:p>
          </p:txBody>
        </p:sp>
        <p:pic>
          <p:nvPicPr>
            <p:cNvPr id="209" name="図 208"/>
            <p:cNvPicPr>
              <a:picLocks noChangeAspect="1"/>
            </p:cNvPicPr>
            <p:nvPr/>
          </p:nvPicPr>
          <p:blipFill rotWithShape="1">
            <a:blip r:embed="rId2" cstate="screen">
              <a:extLst>
                <a:ext uri="{28A0092B-C50C-407E-A947-70E740481C1C}">
                  <a14:useLocalDpi xmlns:a14="http://schemas.microsoft.com/office/drawing/2010/main"/>
                </a:ext>
              </a:extLst>
            </a:blip>
            <a:srcRect r="50000"/>
            <a:stretch/>
          </p:blipFill>
          <p:spPr>
            <a:xfrm>
              <a:off x="498402" y="3614377"/>
              <a:ext cx="1297590" cy="1728154"/>
            </a:xfrm>
            <a:prstGeom prst="rect">
              <a:avLst/>
            </a:prstGeom>
          </p:spPr>
        </p:pic>
      </p:grpSp>
    </p:spTree>
    <p:extLst>
      <p:ext uri="{BB962C8B-B14F-4D97-AF65-F5344CB8AC3E}">
        <p14:creationId xmlns:p14="http://schemas.microsoft.com/office/powerpoint/2010/main" val="283800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タイトル 4"/>
          <p:cNvSpPr>
            <a:spLocks noGrp="1"/>
          </p:cNvSpPr>
          <p:nvPr>
            <p:ph type="title"/>
          </p:nvPr>
        </p:nvSpPr>
        <p:spPr>
          <a:xfrm>
            <a:off x="3238" y="0"/>
            <a:ext cx="10685337" cy="838200"/>
          </a:xfrm>
        </p:spPr>
        <p:txBody>
          <a:bodyPr/>
          <a:lstStyle/>
          <a:p>
            <a:r>
              <a:rPr lang="ja-JP" altLang="en-US" dirty="0">
                <a:latin typeface="+mn-ea"/>
                <a:ea typeface="+mn-ea"/>
              </a:rPr>
              <a:t>補助金の交付条件</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lang="ja-JP" altLang="en-US" dirty="0">
              <a:solidFill>
                <a:srgbClr val="FF0000"/>
              </a:solidFill>
              <a:latin typeface="+mn-ea"/>
              <a:ea typeface="+mn-ea"/>
            </a:endParaRPr>
          </a:p>
        </p:txBody>
      </p:sp>
      <p:sp>
        <p:nvSpPr>
          <p:cNvPr id="43" name="テキスト プレースホルダー 5"/>
          <p:cNvSpPr>
            <a:spLocks noGrp="1"/>
          </p:cNvSpPr>
          <p:nvPr>
            <p:ph type="body" sz="quarter" idx="10"/>
          </p:nvPr>
        </p:nvSpPr>
        <p:spPr>
          <a:xfrm>
            <a:off x="0" y="1093880"/>
            <a:ext cx="10685337" cy="5480296"/>
          </a:xfrm>
        </p:spPr>
        <p:txBody>
          <a:bodyPr tIns="36000"/>
          <a:lstStyle/>
          <a:p>
            <a:pPr marL="0" lvl="0" indent="0">
              <a:spcAft>
                <a:spcPts val="0"/>
              </a:spcAft>
              <a:buNone/>
            </a:pPr>
            <a:r>
              <a:rPr lang="ja-JP" altLang="en-US" dirty="0">
                <a:latin typeface="+mn-ea"/>
                <a:ea typeface="+mn-ea"/>
              </a:rPr>
              <a:t>以下の要件を</a:t>
            </a:r>
            <a:r>
              <a:rPr lang="ja-JP" altLang="en-US" b="1" u="sng" dirty="0">
                <a:latin typeface="+mn-ea"/>
                <a:ea typeface="+mn-ea"/>
              </a:rPr>
              <a:t>全て満たす住宅</a:t>
            </a:r>
            <a:r>
              <a:rPr lang="ja-JP" altLang="en-US" dirty="0">
                <a:latin typeface="+mn-ea"/>
                <a:ea typeface="+mn-ea"/>
              </a:rPr>
              <a:t>であること。</a:t>
            </a:r>
            <a:endParaRPr lang="ja-JP" altLang="en-US" sz="1200" dirty="0">
              <a:latin typeface="+mn-ea"/>
              <a:ea typeface="+mn-ea"/>
            </a:endParaRPr>
          </a:p>
          <a:p>
            <a:pPr marL="0" lvl="0" indent="0">
              <a:spcAft>
                <a:spcPts val="0"/>
              </a:spcAft>
              <a:buNone/>
            </a:pPr>
            <a:r>
              <a:rPr lang="ja-JP" altLang="en-US" sz="1800" dirty="0">
                <a:latin typeface="+mn-ea"/>
                <a:ea typeface="+mn-ea"/>
              </a:rPr>
              <a:t>① ＺＥＨロードマップにおける「ＺＥＨの定義」を満たしていること。</a:t>
            </a:r>
            <a:endParaRPr lang="en-US" altLang="ja-JP" sz="1800" dirty="0">
              <a:latin typeface="+mn-ea"/>
              <a:ea typeface="+mn-ea"/>
            </a:endParaRPr>
          </a:p>
          <a:p>
            <a:pPr marL="0" lvl="0" indent="0">
              <a:spcAft>
                <a:spcPts val="0"/>
              </a:spcAft>
              <a:buNone/>
            </a:pPr>
            <a:r>
              <a:rPr lang="en-US" altLang="ja-JP" sz="1200" dirty="0">
                <a:latin typeface="+mn-ea"/>
                <a:ea typeface="+mn-ea"/>
              </a:rPr>
              <a:t>     </a:t>
            </a:r>
            <a:r>
              <a:rPr lang="ja-JP" altLang="en-US" sz="1200" dirty="0">
                <a:latin typeface="+mn-ea"/>
                <a:ea typeface="+mn-ea"/>
              </a:rPr>
              <a:t>１） 住宅の外皮性能は、地域区分毎に定められた強化外皮基準（ＵＡ値）以上であること。</a:t>
            </a:r>
            <a:endParaRPr lang="en-US" altLang="ja-JP" sz="1200" dirty="0">
              <a:latin typeface="+mn-ea"/>
              <a:ea typeface="+mn-ea"/>
            </a:endParaRPr>
          </a:p>
          <a:p>
            <a:pPr marL="0" lvl="0" indent="0">
              <a:spcAft>
                <a:spcPts val="0"/>
              </a:spcAft>
              <a:buNone/>
            </a:pPr>
            <a:r>
              <a:rPr lang="ja-JP" altLang="en-US" sz="1200" dirty="0">
                <a:latin typeface="+mn-ea"/>
                <a:ea typeface="+mn-ea"/>
              </a:rPr>
              <a:t>     ２） 設計一次エネルギー消費量は、再生可能エネルギーを除き、基準一次エネルギー消費量から２０％以上削減されていること。 </a:t>
            </a:r>
            <a:endParaRPr lang="en-US" altLang="ja-JP" sz="1200" dirty="0">
              <a:latin typeface="+mn-ea"/>
              <a:ea typeface="+mn-ea"/>
            </a:endParaRPr>
          </a:p>
          <a:p>
            <a:pPr marL="0" lvl="0" indent="0">
              <a:spcAft>
                <a:spcPts val="0"/>
              </a:spcAft>
              <a:buNone/>
            </a:pPr>
            <a:r>
              <a:rPr lang="ja-JP" altLang="en-US" sz="1200" dirty="0">
                <a:latin typeface="+mn-ea"/>
                <a:ea typeface="+mn-ea"/>
              </a:rPr>
              <a:t>     ３） 太陽光発電システム等の再生可能エネルギー・システムを導入すること。 </a:t>
            </a:r>
            <a:endParaRPr lang="en-US" altLang="ja-JP" sz="1200" dirty="0">
              <a:latin typeface="+mn-ea"/>
              <a:ea typeface="+mn-ea"/>
            </a:endParaRPr>
          </a:p>
          <a:p>
            <a:pPr marL="0" lvl="0" indent="0">
              <a:spcAft>
                <a:spcPts val="0"/>
              </a:spcAft>
              <a:buNone/>
            </a:pPr>
            <a:r>
              <a:rPr lang="en-US" altLang="ja-JP" sz="1200" dirty="0">
                <a:latin typeface="+mn-ea"/>
                <a:ea typeface="+mn-ea"/>
              </a:rPr>
              <a:t>             ※</a:t>
            </a:r>
            <a:r>
              <a:rPr lang="ja-JP" altLang="en-US" sz="1200" dirty="0">
                <a:latin typeface="+mn-ea"/>
                <a:ea typeface="+mn-ea"/>
              </a:rPr>
              <a:t>既存戸建住宅においては、既設の太陽光システムも認めます。</a:t>
            </a:r>
            <a:endParaRPr lang="en-US" altLang="ja-JP" sz="1200" dirty="0">
              <a:latin typeface="+mn-ea"/>
              <a:ea typeface="+mn-ea"/>
            </a:endParaRPr>
          </a:p>
          <a:p>
            <a:pPr marL="0" lvl="0" indent="0">
              <a:spcAft>
                <a:spcPts val="0"/>
              </a:spcAft>
              <a:buNone/>
            </a:pPr>
            <a:r>
              <a:rPr lang="en-US" altLang="ja-JP" sz="1200" dirty="0">
                <a:latin typeface="+mn-ea"/>
                <a:ea typeface="+mn-ea"/>
              </a:rPr>
              <a:t>             ※</a:t>
            </a:r>
            <a:r>
              <a:rPr lang="ja-JP" altLang="en-US" sz="1200" dirty="0">
                <a:latin typeface="+mn-ea"/>
                <a:ea typeface="+mn-ea"/>
              </a:rPr>
              <a:t>売電を行う場合は余剰買取方式に限る。＜全量買取方式は認めません＞</a:t>
            </a:r>
          </a:p>
          <a:p>
            <a:pPr marL="0" lvl="0" indent="0">
              <a:spcAft>
                <a:spcPts val="0"/>
              </a:spcAft>
              <a:buNone/>
            </a:pPr>
            <a:r>
              <a:rPr lang="ja-JP" altLang="en-US" sz="1200" dirty="0">
                <a:latin typeface="+mn-ea"/>
                <a:ea typeface="+mn-ea"/>
              </a:rPr>
              <a:t>　  ４） 設計一次エネルギー消費量は、再生可能エネルギーを加えて、基準一次エネルギー消費量から１００％以上削減されていること。</a:t>
            </a:r>
            <a:endParaRPr lang="en-US" altLang="ja-JP" sz="1200" dirty="0">
              <a:latin typeface="+mn-ea"/>
              <a:ea typeface="+mn-ea"/>
            </a:endParaRPr>
          </a:p>
          <a:p>
            <a:pPr marL="0" lvl="0" indent="0">
              <a:spcAft>
                <a:spcPts val="0"/>
              </a:spcAft>
              <a:buNone/>
            </a:pPr>
            <a:r>
              <a:rPr lang="ja-JP" altLang="en-US" sz="1200" dirty="0">
                <a:latin typeface="+mn-ea"/>
                <a:ea typeface="+mn-ea"/>
              </a:rPr>
              <a:t>　　　　</a:t>
            </a:r>
            <a:r>
              <a:rPr lang="en-US" altLang="ja-JP" sz="1200" dirty="0">
                <a:latin typeface="+mn-ea"/>
                <a:ea typeface="+mn-ea"/>
              </a:rPr>
              <a:t>※ZEH</a:t>
            </a:r>
            <a:r>
              <a:rPr lang="ja-JP" altLang="en-US" sz="1200" dirty="0">
                <a:latin typeface="+mn-ea"/>
                <a:ea typeface="+mn-ea"/>
              </a:rPr>
              <a:t>の詳細な定義は「</a:t>
            </a:r>
            <a:r>
              <a:rPr lang="en-US" altLang="ja-JP" sz="1200" dirty="0">
                <a:latin typeface="+mn-ea"/>
                <a:ea typeface="+mn-ea"/>
              </a:rPr>
              <a:t>ZEH</a:t>
            </a:r>
            <a:r>
              <a:rPr lang="ja-JP" altLang="en-US" sz="1200" dirty="0">
                <a:latin typeface="+mn-ea"/>
                <a:ea typeface="+mn-ea"/>
              </a:rPr>
              <a:t>ロードマップ検討委員会とりまとめ」</a:t>
            </a:r>
            <a:endParaRPr lang="en-US" altLang="ja-JP" sz="1200" dirty="0">
              <a:latin typeface="+mn-ea"/>
              <a:ea typeface="+mn-ea"/>
            </a:endParaRPr>
          </a:p>
          <a:p>
            <a:pPr marL="0" lvl="0" indent="0">
              <a:spcAft>
                <a:spcPts val="0"/>
              </a:spcAft>
              <a:buNone/>
            </a:pPr>
            <a:r>
              <a:rPr lang="ja-JP" altLang="en-US" sz="1200" dirty="0">
                <a:latin typeface="+mn-ea"/>
                <a:ea typeface="+mn-ea"/>
              </a:rPr>
              <a:t>　　　　　（経済産業省</a:t>
            </a:r>
            <a:r>
              <a:rPr lang="en-US" altLang="ja-JP" sz="1200" dirty="0">
                <a:latin typeface="+mn-ea"/>
                <a:ea typeface="+mn-ea"/>
              </a:rPr>
              <a:t>, http://www.meti.go.jp/press/2015/12/20151217003/20151217003-1.pdf</a:t>
            </a:r>
            <a:r>
              <a:rPr lang="ja-JP" altLang="en-US" sz="1200" dirty="0">
                <a:latin typeface="+mn-ea"/>
                <a:ea typeface="+mn-ea"/>
              </a:rPr>
              <a:t>）を参照</a:t>
            </a:r>
          </a:p>
          <a:p>
            <a:pPr marL="0" lvl="0" indent="0">
              <a:spcAft>
                <a:spcPts val="0"/>
              </a:spcAft>
              <a:buNone/>
            </a:pPr>
            <a:r>
              <a:rPr lang="ja-JP" altLang="en-US" sz="1800" dirty="0">
                <a:latin typeface="+mn-ea"/>
                <a:ea typeface="+mn-ea"/>
              </a:rPr>
              <a:t>② 申請する住宅は、ＳＩＩに登録されたＺＥＨビルダー</a:t>
            </a:r>
            <a:r>
              <a:rPr lang="en-US" altLang="ja-JP" sz="1800" dirty="0">
                <a:latin typeface="+mn-ea"/>
                <a:ea typeface="+mn-ea"/>
              </a:rPr>
              <a:t>/</a:t>
            </a:r>
            <a:r>
              <a:rPr lang="ja-JP" altLang="en-US" sz="1800" dirty="0">
                <a:latin typeface="+mn-ea"/>
                <a:ea typeface="+mn-ea"/>
              </a:rPr>
              <a:t>プランナーが設計、建築、改修又は</a:t>
            </a:r>
            <a:endParaRPr lang="en-US" altLang="ja-JP" sz="1800" dirty="0">
              <a:latin typeface="+mn-ea"/>
              <a:ea typeface="+mn-ea"/>
            </a:endParaRPr>
          </a:p>
          <a:p>
            <a:pPr marL="0" lvl="0" indent="0">
              <a:spcAft>
                <a:spcPts val="0"/>
              </a:spcAft>
              <a:buNone/>
            </a:pPr>
            <a:r>
              <a:rPr lang="en-US" altLang="ja-JP" sz="1800" dirty="0">
                <a:latin typeface="+mn-ea"/>
                <a:ea typeface="+mn-ea"/>
              </a:rPr>
              <a:t>    </a:t>
            </a:r>
            <a:r>
              <a:rPr lang="ja-JP" altLang="en-US" sz="1800" dirty="0">
                <a:latin typeface="+mn-ea"/>
                <a:ea typeface="+mn-ea"/>
              </a:rPr>
              <a:t>販売を行う住宅であること。なお、平成２８年度および平成２９年度に登録を受けたＺＥＨビルダー</a:t>
            </a:r>
            <a:r>
              <a:rPr lang="en-US" altLang="ja-JP" sz="1800" dirty="0">
                <a:latin typeface="+mn-ea"/>
                <a:ea typeface="+mn-ea"/>
              </a:rPr>
              <a:t>/</a:t>
            </a:r>
          </a:p>
          <a:p>
            <a:pPr marL="0" lvl="0" indent="0">
              <a:spcAft>
                <a:spcPts val="0"/>
              </a:spcAft>
              <a:buNone/>
            </a:pPr>
            <a:r>
              <a:rPr lang="en-US" altLang="ja-JP" sz="1800" dirty="0">
                <a:latin typeface="+mn-ea"/>
                <a:ea typeface="+mn-ea"/>
              </a:rPr>
              <a:t>    </a:t>
            </a:r>
            <a:r>
              <a:rPr lang="ja-JP" altLang="en-US" sz="1800" dirty="0">
                <a:latin typeface="+mn-ea"/>
                <a:ea typeface="+mn-ea"/>
              </a:rPr>
              <a:t>プラナーのうち、ＺＥＨビルダー</a:t>
            </a:r>
            <a:r>
              <a:rPr lang="en-US" altLang="ja-JP" sz="1800" dirty="0">
                <a:latin typeface="+mn-ea"/>
                <a:ea typeface="+mn-ea"/>
              </a:rPr>
              <a:t>/</a:t>
            </a:r>
            <a:r>
              <a:rPr lang="ja-JP" altLang="en-US" sz="1800" dirty="0">
                <a:latin typeface="+mn-ea"/>
                <a:ea typeface="+mn-ea"/>
              </a:rPr>
              <a:t>プランナー実績報告書を未提出のＺＥＨビルダー</a:t>
            </a:r>
            <a:r>
              <a:rPr lang="en-US" altLang="ja-JP" sz="1800" dirty="0">
                <a:latin typeface="+mn-ea"/>
                <a:ea typeface="+mn-ea"/>
              </a:rPr>
              <a:t>/</a:t>
            </a:r>
            <a:r>
              <a:rPr lang="ja-JP" altLang="en-US" sz="1800" dirty="0">
                <a:latin typeface="+mn-ea"/>
                <a:ea typeface="+mn-ea"/>
              </a:rPr>
              <a:t>プランナーが関与する</a:t>
            </a:r>
            <a:endParaRPr lang="en-US" altLang="ja-JP" sz="1800" dirty="0">
              <a:latin typeface="+mn-ea"/>
              <a:ea typeface="+mn-ea"/>
            </a:endParaRPr>
          </a:p>
          <a:p>
            <a:pPr marL="0" lvl="0" indent="0">
              <a:spcAft>
                <a:spcPts val="0"/>
              </a:spcAft>
              <a:buNone/>
            </a:pPr>
            <a:r>
              <a:rPr lang="en-US" altLang="ja-JP" sz="1800" dirty="0">
                <a:latin typeface="+mn-ea"/>
                <a:ea typeface="+mn-ea"/>
              </a:rPr>
              <a:t>    </a:t>
            </a:r>
            <a:r>
              <a:rPr lang="ja-JP" altLang="en-US" sz="1800" dirty="0">
                <a:latin typeface="+mn-ea"/>
                <a:ea typeface="+mn-ea"/>
              </a:rPr>
              <a:t>住宅は補ン助対象外とします。</a:t>
            </a:r>
            <a:endParaRPr lang="en-US" altLang="ja-JP" sz="1800" dirty="0">
              <a:latin typeface="+mn-ea"/>
              <a:ea typeface="+mn-ea"/>
            </a:endParaRPr>
          </a:p>
          <a:p>
            <a:pPr marL="0" lvl="0" indent="0">
              <a:spcAft>
                <a:spcPts val="0"/>
              </a:spcAft>
              <a:buNone/>
            </a:pPr>
            <a:r>
              <a:rPr lang="en-US" altLang="ja-JP" sz="1200" dirty="0">
                <a:latin typeface="+mn-ea"/>
                <a:ea typeface="+mn-ea"/>
              </a:rPr>
              <a:t>      ※</a:t>
            </a:r>
            <a:r>
              <a:rPr lang="ja-JP" altLang="en-US" sz="1200" dirty="0">
                <a:latin typeface="+mn-ea"/>
                <a:ea typeface="+mn-ea"/>
              </a:rPr>
              <a:t> 住宅の種類とＺＥＨビルダー</a:t>
            </a:r>
            <a:r>
              <a:rPr lang="en-US" altLang="ja-JP" sz="1200" dirty="0">
                <a:latin typeface="+mn-ea"/>
                <a:ea typeface="+mn-ea"/>
              </a:rPr>
              <a:t>/</a:t>
            </a:r>
            <a:r>
              <a:rPr lang="ja-JP" altLang="en-US" sz="1200" dirty="0">
                <a:latin typeface="+mn-ea"/>
                <a:ea typeface="+mn-ea"/>
              </a:rPr>
              <a:t>プランナー登録の地域・種別の区分は対応している必要があります。</a:t>
            </a:r>
          </a:p>
          <a:p>
            <a:pPr marL="0" lvl="0" indent="0">
              <a:spcAft>
                <a:spcPts val="0"/>
              </a:spcAft>
              <a:buNone/>
            </a:pPr>
            <a:r>
              <a:rPr lang="ja-JP" altLang="en-US" sz="1800" dirty="0">
                <a:latin typeface="+mn-ea"/>
                <a:ea typeface="+mn-ea"/>
              </a:rPr>
              <a:t>③ 申請する住宅について、建築物省エネ法第７条に基づく省エネ性能表示（ＢＥＬＳ等、第三者認証を</a:t>
            </a:r>
            <a:endParaRPr lang="en-US" altLang="ja-JP" sz="1800" dirty="0">
              <a:latin typeface="+mn-ea"/>
              <a:ea typeface="+mn-ea"/>
            </a:endParaRPr>
          </a:p>
          <a:p>
            <a:pPr marL="0" lvl="0" indent="0">
              <a:spcAft>
                <a:spcPts val="0"/>
              </a:spcAft>
              <a:buNone/>
            </a:pPr>
            <a:r>
              <a:rPr lang="en-US" altLang="ja-JP" sz="1800" dirty="0">
                <a:latin typeface="+mn-ea"/>
                <a:ea typeface="+mn-ea"/>
              </a:rPr>
              <a:t>    </a:t>
            </a:r>
            <a:r>
              <a:rPr lang="ja-JP" altLang="en-US" sz="1800" dirty="0">
                <a:latin typeface="+mn-ea"/>
                <a:ea typeface="+mn-ea"/>
              </a:rPr>
              <a:t>受けているものに限る）にて、</a:t>
            </a:r>
            <a:r>
              <a:rPr lang="en-US" altLang="ja-JP" sz="1800" dirty="0">
                <a:latin typeface="+mn-ea"/>
                <a:ea typeface="+mn-ea"/>
              </a:rPr>
              <a:t>『</a:t>
            </a:r>
            <a:r>
              <a:rPr lang="ja-JP" altLang="en-US" sz="1800" dirty="0">
                <a:latin typeface="+mn-ea"/>
                <a:ea typeface="+mn-ea"/>
              </a:rPr>
              <a:t>ＺＥＨ</a:t>
            </a:r>
            <a:r>
              <a:rPr lang="en-US" altLang="ja-JP" sz="1800" dirty="0">
                <a:latin typeface="+mn-ea"/>
                <a:ea typeface="+mn-ea"/>
              </a:rPr>
              <a:t>』</a:t>
            </a:r>
            <a:r>
              <a:rPr lang="ja-JP" altLang="en-US" sz="1800" dirty="0">
                <a:latin typeface="+mn-ea"/>
                <a:ea typeface="+mn-ea"/>
              </a:rPr>
              <a:t>であることを示す証書を原則として中間報告前に取得し、その写しを</a:t>
            </a:r>
            <a:endParaRPr lang="en-US" altLang="ja-JP" sz="1800" dirty="0">
              <a:latin typeface="+mn-ea"/>
              <a:ea typeface="+mn-ea"/>
            </a:endParaRPr>
          </a:p>
          <a:p>
            <a:pPr marL="0" lvl="0" indent="0">
              <a:spcAft>
                <a:spcPts val="0"/>
              </a:spcAft>
              <a:buNone/>
            </a:pPr>
            <a:r>
              <a:rPr lang="en-US" altLang="ja-JP" sz="1800" dirty="0">
                <a:latin typeface="+mn-ea"/>
                <a:ea typeface="+mn-ea"/>
              </a:rPr>
              <a:t>    </a:t>
            </a:r>
            <a:r>
              <a:rPr lang="ja-JP" altLang="en-US" sz="1800" dirty="0">
                <a:latin typeface="+mn-ea"/>
                <a:ea typeface="+mn-ea"/>
              </a:rPr>
              <a:t>中間報告時に提出できること。</a:t>
            </a:r>
          </a:p>
          <a:p>
            <a:pPr marL="0" lvl="0" indent="0">
              <a:spcAft>
                <a:spcPts val="0"/>
              </a:spcAft>
              <a:buNone/>
            </a:pPr>
            <a:r>
              <a:rPr lang="ja-JP" altLang="en-US" sz="1800" dirty="0">
                <a:latin typeface="+mn-ea"/>
                <a:ea typeface="+mn-ea"/>
              </a:rPr>
              <a:t>④ 導入する設備は本事業の要件を満たすものであること。</a:t>
            </a:r>
            <a:endParaRPr lang="en-US" altLang="ja-JP" sz="1800" dirty="0">
              <a:latin typeface="+mn-ea"/>
              <a:ea typeface="+mn-ea"/>
            </a:endParaRPr>
          </a:p>
          <a:p>
            <a:pPr marL="0" lvl="0" indent="0">
              <a:spcAft>
                <a:spcPts val="0"/>
              </a:spcAft>
              <a:buNone/>
            </a:pPr>
            <a:r>
              <a:rPr lang="ja-JP" altLang="en-US" sz="1800" dirty="0">
                <a:latin typeface="+mn-ea"/>
                <a:ea typeface="+mn-ea"/>
              </a:rPr>
              <a:t>⑤ 要件を満たすエネルギー計測装置を導入すること。</a:t>
            </a:r>
            <a:endParaRPr lang="en-US" altLang="ja-JP" sz="1800" dirty="0">
              <a:latin typeface="+mn-ea"/>
              <a:ea typeface="+mn-ea"/>
            </a:endParaRPr>
          </a:p>
          <a:p>
            <a:pPr marL="0" lvl="0" indent="0">
              <a:spcAft>
                <a:spcPts val="0"/>
              </a:spcAft>
              <a:buNone/>
            </a:pPr>
            <a:r>
              <a:rPr lang="ja-JP" altLang="en-US" sz="1800" dirty="0">
                <a:latin typeface="+mn-ea"/>
                <a:ea typeface="+mn-ea"/>
              </a:rPr>
              <a:t>⑥ 既存戸建住宅は、住宅全体の断熱改修を含み、導入する設備は原則として全て新たに導入すること。</a:t>
            </a:r>
          </a:p>
          <a:p>
            <a:pPr marL="0" lvl="0" indent="0">
              <a:spcAft>
                <a:spcPts val="0"/>
              </a:spcAft>
              <a:buNone/>
            </a:pPr>
            <a:r>
              <a:rPr lang="ja-JP" altLang="en-US" sz="1800" dirty="0">
                <a:latin typeface="+mn-ea"/>
                <a:ea typeface="+mn-ea"/>
              </a:rPr>
              <a:t>⑦ 申請する住宅の補助対象費用（蓄電システムを除く）は、ＳＩＩが定める上限額以下であること。</a:t>
            </a:r>
            <a:endParaRPr lang="en-US" altLang="ja-JP" sz="1800" dirty="0">
              <a:latin typeface="+mn-ea"/>
              <a:ea typeface="+mn-ea"/>
            </a:endParaRPr>
          </a:p>
          <a:p>
            <a:pPr marL="0" indent="0">
              <a:spcAft>
                <a:spcPts val="0"/>
              </a:spcAft>
              <a:buNone/>
            </a:pPr>
            <a:endParaRPr lang="ja-JP" altLang="en-US" sz="1200" dirty="0">
              <a:latin typeface="+mn-ea"/>
              <a:ea typeface="+mn-ea"/>
            </a:endParaRPr>
          </a:p>
        </p:txBody>
      </p:sp>
      <p:sp>
        <p:nvSpPr>
          <p:cNvPr id="44" name="正方形/長方形 43"/>
          <p:cNvSpPr/>
          <p:nvPr/>
        </p:nvSpPr>
        <p:spPr>
          <a:xfrm>
            <a:off x="138655" y="6574176"/>
            <a:ext cx="10492223" cy="774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8538" marR="0" lvl="0" indent="-493444" algn="l" defTabSz="995507" rtl="0" eaLnBrk="1" fontAlgn="auto" latinLnBrk="0" hangingPunct="1">
              <a:lnSpc>
                <a:spcPct val="100000"/>
              </a:lnSpc>
              <a:spcBef>
                <a:spcPts val="0"/>
              </a:spcBef>
              <a:spcAft>
                <a:spcPts val="0"/>
              </a:spcAft>
              <a:buClrTx/>
              <a:buSzTx/>
              <a:buFontTx/>
              <a:buNone/>
              <a:tabLst/>
              <a:defRPr/>
            </a:pPr>
            <a:r>
              <a:rPr kumimoji="1" lang="ja-JP" altLang="en-US" sz="2085" b="1" i="0" u="none"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rPr>
              <a:t>詳細な条件は公募要領を参照ください</a:t>
            </a:r>
            <a:r>
              <a:rPr kumimoji="1" lang="ja-JP" altLang="en-US" sz="2085" b="1" i="0" u="none" strike="noStrike" kern="120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a:t>
            </a:r>
            <a:endParaRPr kumimoji="1" lang="en-US" altLang="ja-JP" sz="2085" b="1" i="0" u="none" strike="noStrike" kern="120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388538" marR="0" lvl="0" indent="-493444" algn="l" defTabSz="995507" rtl="0" eaLnBrk="1" fontAlgn="auto" latinLnBrk="0" hangingPunct="1">
              <a:lnSpc>
                <a:spcPct val="100000"/>
              </a:lnSpc>
              <a:spcBef>
                <a:spcPts val="0"/>
              </a:spcBef>
              <a:spcAft>
                <a:spcPts val="0"/>
              </a:spcAft>
              <a:buClrTx/>
              <a:buSzTx/>
              <a:buFontTx/>
              <a:buNone/>
              <a:tabLst/>
              <a:defRPr/>
            </a:pPr>
            <a:r>
              <a:rPr kumimoji="1" lang="en-US" altLang="ja-JP" sz="2085" b="1" i="0" u="none" strike="noStrike" kern="120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https://sii.or.jp/moe_zeh30/uploads/H30ZEH_kouboyouryou.pdf?0405</a:t>
            </a:r>
          </a:p>
        </p:txBody>
      </p:sp>
    </p:spTree>
    <p:extLst>
      <p:ext uri="{BB962C8B-B14F-4D97-AF65-F5344CB8AC3E}">
        <p14:creationId xmlns:p14="http://schemas.microsoft.com/office/powerpoint/2010/main" val="363137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3238" y="100584"/>
            <a:ext cx="10685337" cy="822960"/>
          </a:xfrm>
        </p:spPr>
        <p:txBody>
          <a:bodyPr/>
          <a:lstStyle/>
          <a:p>
            <a:r>
              <a:rPr lang="ja-JP" altLang="en-US" sz="2400" dirty="0"/>
              <a:t>設備等の要件及び補助対象設備一覧</a:t>
            </a:r>
            <a:br>
              <a:rPr lang="en-US" altLang="ja-JP" sz="2400" dirty="0"/>
            </a:br>
            <a:r>
              <a:rPr lang="ja-JP" altLang="en-US" sz="2400" dirty="0"/>
              <a:t>　　</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lang="ja-JP" altLang="en-US" sz="2400" dirty="0">
              <a:solidFill>
                <a:srgbClr val="FF0000"/>
              </a:solidFill>
            </a:endParaRPr>
          </a:p>
        </p:txBody>
      </p:sp>
      <p:graphicFrame>
        <p:nvGraphicFramePr>
          <p:cNvPr id="8" name="オブジェクト 7"/>
          <p:cNvGraphicFramePr>
            <a:graphicFrameLocks noChangeAspect="1"/>
          </p:cNvGraphicFramePr>
          <p:nvPr>
            <p:extLst/>
          </p:nvPr>
        </p:nvGraphicFramePr>
        <p:xfrm>
          <a:off x="1576997" y="1187549"/>
          <a:ext cx="7537818" cy="6192109"/>
        </p:xfrm>
        <a:graphic>
          <a:graphicData uri="http://schemas.openxmlformats.org/presentationml/2006/ole">
            <mc:AlternateContent xmlns:mc="http://schemas.openxmlformats.org/markup-compatibility/2006">
              <mc:Choice xmlns:v="urn:schemas-microsoft-com:vml" Requires="v">
                <p:oleObj spid="_x0000_s111662" name="ワークシート" r:id="rId3" imgW="9667800" imgH="9210822" progId="Excel.Sheet.12">
                  <p:embed/>
                </p:oleObj>
              </mc:Choice>
              <mc:Fallback>
                <p:oleObj name="ワークシート" r:id="rId3" imgW="9667800" imgH="9210822" progId="Excel.Sheet.12">
                  <p:embed/>
                  <p:pic>
                    <p:nvPicPr>
                      <p:cNvPr id="8" name="オブジェクト 7"/>
                      <p:cNvPicPr/>
                      <p:nvPr/>
                    </p:nvPicPr>
                    <p:blipFill>
                      <a:blip r:embed="rId4"/>
                      <a:stretch>
                        <a:fillRect/>
                      </a:stretch>
                    </p:blipFill>
                    <p:spPr>
                      <a:xfrm>
                        <a:off x="1576997" y="1187549"/>
                        <a:ext cx="7537818" cy="6192109"/>
                      </a:xfrm>
                      <a:prstGeom prst="rect">
                        <a:avLst/>
                      </a:prstGeom>
                    </p:spPr>
                  </p:pic>
                </p:oleObj>
              </mc:Fallback>
            </mc:AlternateContent>
          </a:graphicData>
        </a:graphic>
      </p:graphicFrame>
      <p:sp>
        <p:nvSpPr>
          <p:cNvPr id="9" name="テキスト ボックス 8"/>
          <p:cNvSpPr txBox="1"/>
          <p:nvPr/>
        </p:nvSpPr>
        <p:spPr>
          <a:xfrm>
            <a:off x="5388293" y="251445"/>
            <a:ext cx="5303520" cy="600164"/>
          </a:xfrm>
          <a:prstGeom prst="rect">
            <a:avLst/>
          </a:prstGeom>
          <a:noFill/>
        </p:spPr>
        <p:txBody>
          <a:bodyPr wrap="square" rtlCol="0">
            <a:spAutoFit/>
          </a:bodyPr>
          <a:lstStyle/>
          <a:p>
            <a:pPr marL="0" marR="0" lvl="0" indent="0" algn="l" defTabSz="986912" rtl="0" eaLnBrk="1" fontAlgn="b"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全体共通で要件となる基準、設備等の種類によって要件となる基準があります。</a:t>
            </a:r>
            <a:endParaRPr kumimoji="1" lang="en-US" altLang="ja-JP" sz="1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86912" rtl="0" eaLnBrk="1" fontAlgn="b"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詳細は公募要領を参照ください。</a:t>
            </a:r>
            <a:endParaRPr kumimoji="1" lang="en-US" altLang="ja-JP" sz="1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86912" rtl="0" eaLnBrk="1" fontAlgn="b"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rgbClr val="0563C1"/>
                </a:solidFill>
                <a:effectLst/>
                <a:uLnTx/>
                <a:uFillTx/>
                <a:latin typeface="メイリオ" panose="020B0604030504040204" pitchFamily="50" charset="-128"/>
                <a:ea typeface="メイリオ" panose="020B0604030504040204" pitchFamily="50" charset="-128"/>
                <a:cs typeface="メイリオ" panose="020B0604030504040204" pitchFamily="50" charset="-128"/>
                <a:hlinkClick r:id="rId5"/>
              </a:rPr>
              <a:t>https://sii.or.jp/moe_zeh30/uploads/H30ZEH_kouboyouryou.pdf?0405</a:t>
            </a:r>
            <a:endParaRPr kumimoji="1" lang="ja-JP" altLang="en-US" sz="1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6165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3238" y="0"/>
            <a:ext cx="10685337" cy="838200"/>
          </a:xfrm>
        </p:spPr>
        <p:txBody>
          <a:bodyPr/>
          <a:lstStyle/>
          <a:p>
            <a:r>
              <a:rPr lang="ja-JP" altLang="en-US">
                <a:latin typeface="+mn-ea"/>
                <a:ea typeface="+mn-ea"/>
              </a:rPr>
              <a:t>想定される補助場面・対象</a:t>
            </a:r>
            <a:endParaRPr lang="ja-JP" altLang="en-US" dirty="0">
              <a:latin typeface="+mn-ea"/>
              <a:ea typeface="+mn-ea"/>
            </a:endParaRPr>
          </a:p>
        </p:txBody>
      </p:sp>
      <p:sp>
        <p:nvSpPr>
          <p:cNvPr id="8" name="テキスト プレースホルダー 2"/>
          <p:cNvSpPr>
            <a:spLocks noGrp="1"/>
          </p:cNvSpPr>
          <p:nvPr>
            <p:ph type="body" sz="quarter" idx="10"/>
          </p:nvPr>
        </p:nvSpPr>
        <p:spPr>
          <a:xfrm>
            <a:off x="0" y="1093098"/>
            <a:ext cx="10685337" cy="1267361"/>
          </a:xfrm>
        </p:spPr>
        <p:txBody>
          <a:bodyPr tIns="108000" anchor="ctr"/>
          <a:lstStyle/>
          <a:p>
            <a:r>
              <a:rPr lang="ja-JP" altLang="en-US" sz="2200" dirty="0">
                <a:latin typeface="+mn-ea"/>
                <a:ea typeface="+mn-ea"/>
              </a:rPr>
              <a:t>退職後も家族と住み続ける予定なので、長い目で見てお得な家に住みたい。</a:t>
            </a:r>
          </a:p>
          <a:p>
            <a:r>
              <a:rPr lang="ja-JP" altLang="en-US" sz="2200" dirty="0">
                <a:latin typeface="+mn-ea"/>
                <a:ea typeface="+mn-ea"/>
              </a:rPr>
              <a:t>子供や体の弱い祖父母と同居中。</a:t>
            </a:r>
          </a:p>
          <a:p>
            <a:r>
              <a:rPr lang="ja-JP" altLang="en-US" sz="2200" dirty="0">
                <a:latin typeface="+mn-ea"/>
                <a:ea typeface="+mn-ea"/>
              </a:rPr>
              <a:t>今持っているマンションの資産価値を高めたい。</a:t>
            </a:r>
          </a:p>
        </p:txBody>
      </p:sp>
      <p:pic>
        <p:nvPicPr>
          <p:cNvPr id="9" name="Picture 3" descr="D:\Temporary Internet Files\Temporary Internet Files\Content.IE5\6JFSMXIQ\ws_il_01\002 低炭素生活 対策後.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03" b="4741"/>
          <a:stretch/>
        </p:blipFill>
        <p:spPr bwMode="auto">
          <a:xfrm>
            <a:off x="1848498" y="2382274"/>
            <a:ext cx="6468009" cy="454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吹き出し 9"/>
          <p:cNvSpPr/>
          <p:nvPr/>
        </p:nvSpPr>
        <p:spPr>
          <a:xfrm>
            <a:off x="158901" y="2559528"/>
            <a:ext cx="3419688" cy="1366864"/>
          </a:xfrm>
          <a:prstGeom prst="wedgeRoundRectCallout">
            <a:avLst>
              <a:gd name="adj1" fmla="val 49404"/>
              <a:gd name="adj2" fmla="val 1191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1381642" rtl="0" eaLnBrk="1" fontAlgn="base" latinLnBrk="0" hangingPunct="1">
              <a:lnSpc>
                <a:spcPct val="10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rPr>
              <a:t>電気代の大幅削減が見込め、</a:t>
            </a:r>
            <a:endParaRPr kumimoji="1" lang="en-US" altLang="ja-JP"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endParaRPr>
          </a:p>
          <a:p>
            <a:pPr marL="0" marR="0" lvl="0" indent="0" algn="l" defTabSz="1381642" rtl="0" eaLnBrk="1" fontAlgn="base" latinLnBrk="0" hangingPunct="1">
              <a:lnSpc>
                <a:spcPct val="10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rPr>
              <a:t>光熱費節約が期待できる</a:t>
            </a:r>
            <a:endParaRPr kumimoji="1" lang="en-US" altLang="ja-JP"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endParaRPr>
          </a:p>
          <a:p>
            <a:pPr marL="0" marR="0" lvl="0" indent="0" algn="l" defTabSz="1381642"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ソーラーパネルで自家発電し、蓄電池や</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HP</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給湯で蓄熱</a:t>
            </a:r>
            <a:endParaRPr kumimoji="1" lang="en-US" altLang="ja-JP"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endParaRPr>
          </a:p>
        </p:txBody>
      </p:sp>
      <p:sp>
        <p:nvSpPr>
          <p:cNvPr id="11" name="角丸四角形吹き出し 13"/>
          <p:cNvSpPr/>
          <p:nvPr/>
        </p:nvSpPr>
        <p:spPr>
          <a:xfrm>
            <a:off x="7522079" y="5006444"/>
            <a:ext cx="3108808" cy="1430338"/>
          </a:xfrm>
          <a:prstGeom prst="wedgeRoundRectCallout">
            <a:avLst>
              <a:gd name="adj1" fmla="val -60518"/>
              <a:gd name="adj2" fmla="val -932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1381642"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rPr>
              <a:t>アレルギーの発生を抑制が期待できる。</a:t>
            </a:r>
            <a:endParaRPr kumimoji="1" lang="en-US" altLang="ja-JP"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endParaRPr>
          </a:p>
          <a:p>
            <a:pPr marL="0" marR="0" lvl="0" indent="0" algn="l" defTabSz="1381642"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断熱・機密性能が高く、結露・カビを大幅抑制。</a:t>
            </a:r>
            <a:endParaRPr kumimoji="1" lang="ja-JP" altLang="en-US"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endParaRPr>
          </a:p>
        </p:txBody>
      </p:sp>
      <p:sp>
        <p:nvSpPr>
          <p:cNvPr id="12" name="角丸四角形吹き出し 11"/>
          <p:cNvSpPr/>
          <p:nvPr/>
        </p:nvSpPr>
        <p:spPr>
          <a:xfrm>
            <a:off x="7522078" y="2559535"/>
            <a:ext cx="3050691" cy="2216062"/>
          </a:xfrm>
          <a:prstGeom prst="wedgeRoundRectCallout">
            <a:avLst>
              <a:gd name="adj1" fmla="val -80135"/>
              <a:gd name="adj2" fmla="val 310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1381642"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rPr>
              <a:t>ヒートショックのリスクが低減が期待できる</a:t>
            </a:r>
            <a:r>
              <a:rPr kumimoji="1" lang="ja-JP" altLang="en-US" sz="2000" b="0"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rPr>
              <a:t>。</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断熱性の高い家に転居して、高血圧性疾患の人のうち３３％が改善、心疾患については８１％が改善。</a:t>
            </a:r>
            <a:r>
              <a:rPr kumimoji="1" lang="en-US" altLang="ja-JP" sz="2000" b="0" i="0" u="none" strike="noStrike" kern="1200" cap="none" spc="0" normalizeH="0" baseline="30000" noProof="0" dirty="0">
                <a:ln>
                  <a:noFill/>
                </a:ln>
                <a:solidFill>
                  <a:prstClr val="black"/>
                </a:solidFill>
                <a:effectLst/>
                <a:uLnTx/>
                <a:uFillTx/>
                <a:latin typeface="Meiryo UI"/>
                <a:ea typeface="Meiryo UI"/>
                <a:cs typeface="メイリオ" panose="020B0604030504040204" pitchFamily="50" charset="-128"/>
              </a:rPr>
              <a:t>※1</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p>
        </p:txBody>
      </p:sp>
      <p:sp>
        <p:nvSpPr>
          <p:cNvPr id="13" name="正方形/長方形 12"/>
          <p:cNvSpPr/>
          <p:nvPr/>
        </p:nvSpPr>
        <p:spPr>
          <a:xfrm>
            <a:off x="97437" y="7007698"/>
            <a:ext cx="10533448" cy="557332"/>
          </a:xfrm>
          <a:prstGeom prst="rect">
            <a:avLst/>
          </a:prstGeom>
        </p:spPr>
        <p:txBody>
          <a:bodyPr wrap="square">
            <a:spAutoFit/>
          </a:bodyPr>
          <a:lstStyle/>
          <a:p>
            <a:pPr marL="0" marR="0" lvl="0" indent="0" algn="l" defTabSz="995507" rtl="0" eaLnBrk="1" fontAlgn="base" latinLnBrk="0" hangingPunct="1">
              <a:lnSpc>
                <a:spcPct val="100000"/>
              </a:lnSpc>
              <a:spcBef>
                <a:spcPct val="0"/>
              </a:spcBef>
              <a:spcAft>
                <a:spcPct val="0"/>
              </a:spcAft>
              <a:buClrTx/>
              <a:buSzTx/>
              <a:buFontTx/>
              <a:buNone/>
              <a:tabLst/>
              <a:defRPr/>
            </a:pPr>
            <a:r>
              <a:rPr kumimoji="1" lang="en-US" altLang="ja-JP" sz="1511" b="0" i="0" u="none" strike="noStrike" kern="1200" cap="none" spc="0" normalizeH="0" baseline="0" noProof="0" dirty="0">
                <a:ln>
                  <a:noFill/>
                </a:ln>
                <a:solidFill>
                  <a:prstClr val="black"/>
                </a:solidFill>
                <a:effectLst/>
                <a:uLnTx/>
                <a:uFillTx/>
                <a:latin typeface="Meiryo UI"/>
                <a:ea typeface="Meiryo UI"/>
                <a:cs typeface="メイリオ" pitchFamily="50" charset="-128"/>
              </a:rPr>
              <a:t>※1. </a:t>
            </a:r>
            <a:r>
              <a:rPr kumimoji="1" lang="ja-JP" altLang="en-US" sz="1511" b="0" i="0" u="none" strike="noStrike" kern="1200" cap="none" spc="0" normalizeH="0" baseline="0" noProof="0" dirty="0">
                <a:ln>
                  <a:noFill/>
                </a:ln>
                <a:solidFill>
                  <a:prstClr val="black"/>
                </a:solidFill>
                <a:effectLst/>
                <a:uLnTx/>
                <a:uFillTx/>
                <a:latin typeface="Meiryo UI"/>
                <a:ea typeface="Meiryo UI"/>
                <a:cs typeface="メイリオ" pitchFamily="50" charset="-128"/>
              </a:rPr>
              <a:t>健康・省エネ住宅を推進する国民会議</a:t>
            </a:r>
            <a:r>
              <a:rPr kumimoji="1" lang="en-US" altLang="ja-JP" sz="1511" b="0" i="0" u="none" strike="noStrike" kern="1200" cap="none" spc="0" normalizeH="0" baseline="0" noProof="0" dirty="0">
                <a:ln>
                  <a:noFill/>
                </a:ln>
                <a:solidFill>
                  <a:prstClr val="black"/>
                </a:solidFill>
                <a:effectLst/>
                <a:uLnTx/>
                <a:uFillTx/>
                <a:latin typeface="Meiryo UI"/>
                <a:ea typeface="Meiryo UI"/>
                <a:cs typeface="メイリオ" pitchFamily="50" charset="-128"/>
              </a:rPr>
              <a:t>,</a:t>
            </a:r>
            <a:r>
              <a:rPr kumimoji="1" lang="ja-JP" altLang="en-US" sz="1511" b="0" i="0" u="none" strike="noStrike" kern="1200" cap="none" spc="0" normalizeH="0" baseline="0" noProof="0" dirty="0">
                <a:ln>
                  <a:noFill/>
                </a:ln>
                <a:solidFill>
                  <a:prstClr val="black"/>
                </a:solidFill>
                <a:effectLst/>
                <a:uLnTx/>
                <a:uFillTx/>
                <a:latin typeface="Meiryo UI"/>
                <a:ea typeface="Meiryo UI"/>
                <a:cs typeface="メイリオ" pitchFamily="50" charset="-128"/>
              </a:rPr>
              <a:t>「建築学・医学の連携による健康住宅の推進」</a:t>
            </a:r>
            <a:r>
              <a:rPr kumimoji="1" lang="en-US" altLang="ja-JP" sz="1511" b="0" i="0" u="none" strike="noStrike" kern="1200" cap="none" spc="0" normalizeH="0" baseline="0" noProof="0" dirty="0">
                <a:ln>
                  <a:noFill/>
                </a:ln>
                <a:solidFill>
                  <a:prstClr val="black"/>
                </a:solidFill>
                <a:effectLst/>
                <a:uLnTx/>
                <a:uFillTx/>
                <a:latin typeface="Meiryo UI"/>
                <a:ea typeface="Meiryo UI"/>
                <a:cs typeface="メイリオ" pitchFamily="50" charset="-128"/>
              </a:rPr>
              <a:t> </a:t>
            </a:r>
            <a:r>
              <a:rPr kumimoji="1" lang="ja-JP" altLang="en-US" sz="1511" b="0" i="0" u="none" strike="noStrike" kern="1200" cap="none" spc="0" normalizeH="0" baseline="0" noProof="0" dirty="0">
                <a:ln>
                  <a:noFill/>
                </a:ln>
                <a:solidFill>
                  <a:prstClr val="black"/>
                </a:solidFill>
                <a:effectLst/>
                <a:uLnTx/>
                <a:uFillTx/>
                <a:latin typeface="Meiryo UI"/>
                <a:ea typeface="Meiryo UI"/>
                <a:cs typeface="メイリオ" pitchFamily="50" charset="-128"/>
              </a:rPr>
              <a:t>http://www.kokumin-kaigi.jp/images/130528up-01.pdf</a:t>
            </a:r>
          </a:p>
        </p:txBody>
      </p:sp>
      <p:sp>
        <p:nvSpPr>
          <p:cNvPr id="14" name="角丸四角形吹き出し 16"/>
          <p:cNvSpPr/>
          <p:nvPr/>
        </p:nvSpPr>
        <p:spPr>
          <a:xfrm>
            <a:off x="60934" y="5391087"/>
            <a:ext cx="3419688" cy="1618719"/>
          </a:xfrm>
          <a:prstGeom prst="wedgeRoundRectCallout">
            <a:avLst>
              <a:gd name="adj1" fmla="val 61029"/>
              <a:gd name="adj2" fmla="val -460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1381642" rtl="0" eaLnBrk="1" fontAlgn="base" latinLnBrk="0" hangingPunct="1">
              <a:lnSpc>
                <a:spcPct val="10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rPr>
              <a:t>災害時に心強い。</a:t>
            </a:r>
            <a:endParaRPr kumimoji="1" lang="en-US" altLang="ja-JP"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endParaRPr>
          </a:p>
          <a:p>
            <a:pPr marL="0" marR="0" lvl="0" indent="0" algn="l" defTabSz="1381642"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停電時でもソーラーパネルで自家発電し、蓄電池に貯めることで、電気機器（照明、空調等）を利用可。</a:t>
            </a:r>
            <a:endParaRPr kumimoji="1" lang="en-US" altLang="ja-JP" sz="2000" b="1" i="0" u="sng"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endParaRPr>
          </a:p>
        </p:txBody>
      </p:sp>
    </p:spTree>
    <p:extLst>
      <p:ext uri="{BB962C8B-B14F-4D97-AF65-F5344CB8AC3E}">
        <p14:creationId xmlns:p14="http://schemas.microsoft.com/office/powerpoint/2010/main" val="3292754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テキスト ボックス 95">
            <a:extLst/>
          </p:cNvPr>
          <p:cNvSpPr txBox="1"/>
          <p:nvPr/>
        </p:nvSpPr>
        <p:spPr>
          <a:xfrm>
            <a:off x="2112383" y="6881077"/>
            <a:ext cx="59522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環境省地球環境局地球温暖化対策課地球温暖化対策事業室</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電話：</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03-5521-8355</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03-3580-1382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環境再生・資源循環局廃棄物適正処理推進課浄化槽推進室</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電話：</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03-5501-3155</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en-US" altLang="ja-JP"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03-3593-8263</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700" b="1"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a:t>
            </a:r>
          </a:p>
        </p:txBody>
      </p:sp>
      <p:sp>
        <p:nvSpPr>
          <p:cNvPr id="97" name="テキスト ボックス 96">
            <a:extLst/>
          </p:cNvPr>
          <p:cNvSpPr txBox="1"/>
          <p:nvPr/>
        </p:nvSpPr>
        <p:spPr>
          <a:xfrm>
            <a:off x="2200886" y="653994"/>
            <a:ext cx="74900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ネット･ゼロ･エネルギー･ハウス（</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ZEH</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）化等による住宅における低炭素化促進事業のうち、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高性能建材による住宅の断熱リフォーム支援事業</a:t>
            </a:r>
          </a:p>
        </p:txBody>
      </p:sp>
      <p:grpSp>
        <p:nvGrpSpPr>
          <p:cNvPr id="98" name="グループ化 97">
            <a:extLst/>
          </p:cNvPr>
          <p:cNvGrpSpPr/>
          <p:nvPr/>
        </p:nvGrpSpPr>
        <p:grpSpPr>
          <a:xfrm>
            <a:off x="2077296" y="328106"/>
            <a:ext cx="1188323" cy="313655"/>
            <a:chOff x="1895287" y="263654"/>
            <a:chExt cx="1188323" cy="313655"/>
          </a:xfrm>
        </p:grpSpPr>
        <p:pic>
          <p:nvPicPr>
            <p:cNvPr id="99" name="グラフィックス 12">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8332" y="458339"/>
              <a:ext cx="773305" cy="118970"/>
            </a:xfrm>
            <a:prstGeom prst="rect">
              <a:avLst/>
            </a:prstGeom>
          </p:spPr>
        </p:pic>
        <p:sp>
          <p:nvSpPr>
            <p:cNvPr id="100" name="テキスト ボックス 99">
              <a:extLst/>
            </p:cNvPr>
            <p:cNvSpPr txBox="1"/>
            <p:nvPr/>
          </p:nvSpPr>
          <p:spPr>
            <a:xfrm>
              <a:off x="1895287" y="263654"/>
              <a:ext cx="118832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600" normalizeH="0" baseline="0" noProof="0">
                  <a:ln>
                    <a:noFill/>
                  </a:ln>
                  <a:solidFill>
                    <a:sysClr val="windowText" lastClr="000000"/>
                  </a:solidFill>
                  <a:effectLst/>
                  <a:uLnTx/>
                  <a:uFillTx/>
                  <a:latin typeface="Meiryo" panose="020B0604030504040204" pitchFamily="34" charset="-128"/>
                  <a:ea typeface="Meiryo" panose="020B0604030504040204" pitchFamily="34" charset="-128"/>
                  <a:cs typeface="+mn-cs"/>
                </a:rPr>
                <a:t>事業名</a:t>
              </a:r>
            </a:p>
          </p:txBody>
        </p:sp>
      </p:grpSp>
      <p:sp>
        <p:nvSpPr>
          <p:cNvPr id="101" name="テキスト ボックス 100">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rPr>
              <a:t>戸建住宅、集合住宅の省エネリフォーム等を支援します。</a:t>
            </a:r>
          </a:p>
        </p:txBody>
      </p:sp>
      <p:sp>
        <p:nvSpPr>
          <p:cNvPr id="209" name="角丸四角形 125"/>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Meiryo UI"/>
              <a:ea typeface="Meiryo UI"/>
              <a:cs typeface="+mn-cs"/>
            </a:endParaRPr>
          </a:p>
        </p:txBody>
      </p:sp>
      <p:sp>
        <p:nvSpPr>
          <p:cNvPr id="210" name="片側の 2 つの角を丸めた四角形 126"/>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prstClr val="white"/>
                </a:solidFill>
                <a:effectLst/>
                <a:uLnTx/>
                <a:uFillTx/>
                <a:latin typeface="Meiryo UI"/>
                <a:ea typeface="Meiryo UI"/>
                <a:cs typeface="+mn-cs"/>
              </a:rPr>
              <a:t>建物の省エネ等</a:t>
            </a:r>
          </a:p>
        </p:txBody>
      </p:sp>
      <p:sp>
        <p:nvSpPr>
          <p:cNvPr id="211" name="1 つの角を切り取った四角形 127"/>
          <p:cNvSpPr/>
          <p:nvPr/>
        </p:nvSpPr>
        <p:spPr>
          <a:xfrm flipV="1">
            <a:off x="1349721" y="758814"/>
            <a:ext cx="859478" cy="288984"/>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latin typeface="Meiryo UI"/>
              <a:ea typeface="Meiryo UI"/>
              <a:cs typeface="+mn-cs"/>
            </a:endParaRPr>
          </a:p>
        </p:txBody>
      </p:sp>
      <p:sp>
        <p:nvSpPr>
          <p:cNvPr id="212" name="テキスト ボックス 211"/>
          <p:cNvSpPr txBox="1"/>
          <p:nvPr/>
        </p:nvSpPr>
        <p:spPr>
          <a:xfrm>
            <a:off x="1497218" y="808300"/>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Meiryo UI"/>
                <a:ea typeface="Meiryo UI"/>
                <a:cs typeface="+mn-cs"/>
              </a:rPr>
              <a:t>民間</a:t>
            </a: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向け</a:t>
            </a:r>
          </a:p>
        </p:txBody>
      </p:sp>
      <p:sp>
        <p:nvSpPr>
          <p:cNvPr id="214" name="テキスト ボックス 213"/>
          <p:cNvSpPr txBox="1"/>
          <p:nvPr/>
        </p:nvSpPr>
        <p:spPr>
          <a:xfrm>
            <a:off x="6988956" y="197683"/>
            <a:ext cx="2659769" cy="400110"/>
          </a:xfrm>
          <a:prstGeom prst="rect">
            <a:avLst/>
          </a:prstGeom>
          <a:noFill/>
          <a:ln w="15875" cap="flat" cmpd="sng" algn="ctr">
            <a:solidFill>
              <a:sysClr val="windowText" lastClr="000000"/>
            </a:solidFill>
            <a:prstDash val="solid"/>
            <a:miter lim="800000"/>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9,700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8,500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43707" y="1810361"/>
            <a:ext cx="9949534" cy="4962574"/>
          </a:xfrm>
          <a:prstGeom prst="rect">
            <a:avLst/>
          </a:prstGeom>
        </p:spPr>
      </p:pic>
    </p:spTree>
    <p:extLst>
      <p:ext uri="{BB962C8B-B14F-4D97-AF65-F5344CB8AC3E}">
        <p14:creationId xmlns:p14="http://schemas.microsoft.com/office/powerpoint/2010/main" val="382960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2"/>
          <p:cNvSpPr txBox="1">
            <a:spLocks/>
          </p:cNvSpPr>
          <p:nvPr/>
        </p:nvSpPr>
        <p:spPr bwMode="auto">
          <a:xfrm>
            <a:off x="1713" y="1124536"/>
            <a:ext cx="10884955" cy="606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4" tIns="49347" rIns="98694" bIns="49347" numCol="1" anchor="t" anchorCtr="0" compatLnSpc="1">
            <a:prstTxWarp prst="textNoShape">
              <a:avLst/>
            </a:prstTxWarp>
          </a:bodyPr>
          <a:lstStyle>
            <a:lvl1pPr marL="342797" indent="-342797" algn="l" rtl="0" eaLnBrk="0" fontAlgn="base" hangingPunct="0">
              <a:spcBef>
                <a:spcPct val="20000"/>
              </a:spcBef>
              <a:spcAft>
                <a:spcPct val="0"/>
              </a:spcAft>
              <a:buFont typeface="Arial" panose="020B0604020202020204" pitchFamily="34"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panose="020B0604020202020204" pitchFamily="34"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panose="020B0604020202020204" pitchFamily="34"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panose="020B0604020202020204" pitchFamily="34"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anose="020B0604020202020204" pitchFamily="34"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a:lstStyle>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・補助対象者：個人所有者、賃貸住宅所有者（戸建のみ）、</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　　　　　　　買取再販業者</a:t>
            </a: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・補助対象経費：住宅の断熱リフォームに係る補助対象製品購入費</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　</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　　　　　補助対象製品の設置取付等にかかる工事費</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　</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補助対象製品については、以下を参照</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　　</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hlinkClick r:id="rId2"/>
              </a:rPr>
              <a:t>https://sii.or.jp/material29/search</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＜断熱リフォームの例＞</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801717" marR="0" lvl="1" indent="-370082"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断熱ガラス、断熱窓への付替え</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801717" marR="0" lvl="1" indent="-370082"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外壁、天井、床への断熱材敷設</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431635" marR="0" lvl="1"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注意</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p>
          <a:p>
            <a:pPr marL="431635" marR="0" lvl="1"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天井・外壁・床・窓のうち</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2</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つ以上を改修すること（戸建）</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431635" marR="0" lvl="1"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玄関ドア以外のガラスを用いた開口部すべてを改修すること（集合）</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431635" marR="0" lvl="1"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リフォームにかかる給排水・電気設備工事費は補助対象外</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・補助率：</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1/3</a:t>
            </a: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・補助上限額：戸建て</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120</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万円</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戸、集合</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15</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万円</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戸</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endPar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6" name="タイトル 1"/>
          <p:cNvSpPr>
            <a:spLocks noGrp="1"/>
          </p:cNvSpPr>
          <p:nvPr>
            <p:ph type="title"/>
          </p:nvPr>
        </p:nvSpPr>
        <p:spPr>
          <a:xfrm>
            <a:off x="3238" y="0"/>
            <a:ext cx="10685337" cy="822960"/>
          </a:xfrm>
        </p:spPr>
        <p:txBody>
          <a:bodyPr/>
          <a:lstStyle/>
          <a:p>
            <a:r>
              <a:rPr lang="ja-JP" altLang="en-US" sz="3600" dirty="0">
                <a:latin typeface="+mn-ea"/>
                <a:ea typeface="+mn-ea"/>
              </a:rPr>
              <a:t>補助金の使い道と補助度合い①</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kumimoji="1" lang="ja-JP" altLang="en-US" sz="3600" dirty="0">
              <a:solidFill>
                <a:srgbClr val="FF0000"/>
              </a:solidFill>
              <a:latin typeface="+mn-ea"/>
              <a:ea typeface="+mn-ea"/>
            </a:endParaRPr>
          </a:p>
        </p:txBody>
      </p:sp>
    </p:spTree>
    <p:extLst>
      <p:ext uri="{BB962C8B-B14F-4D97-AF65-F5344CB8AC3E}">
        <p14:creationId xmlns:p14="http://schemas.microsoft.com/office/powerpoint/2010/main" val="183275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bwMode="auto">
          <a:xfrm>
            <a:off x="294468" y="1211946"/>
            <a:ext cx="10399058" cy="624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4" tIns="49347" rIns="98694" bIns="49347" numCol="1" anchor="t" anchorCtr="0" compatLnSpc="1">
            <a:prstTxWarp prst="textNoShape">
              <a:avLst/>
            </a:prstTxWarp>
          </a:bodyPr>
          <a:lstStyle>
            <a:lvl1pPr marL="342797" indent="-342797" algn="l" rtl="0" eaLnBrk="0" fontAlgn="base" hangingPunct="0">
              <a:spcBef>
                <a:spcPct val="20000"/>
              </a:spcBef>
              <a:spcAft>
                <a:spcPct val="0"/>
              </a:spcAft>
              <a:buFont typeface="Arial" panose="020B0604020202020204" pitchFamily="34"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panose="020B0604020202020204" pitchFamily="34"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panose="020B0604020202020204" pitchFamily="34"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panose="020B0604020202020204" pitchFamily="34"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anose="020B0604020202020204" pitchFamily="34"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a:lstStyle>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住宅用太陽光発電設備（</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10kW</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未満）が設置されている既存戸建住宅については、以下の費用を別途補助することが可能</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①家庭用蓄電池設備費：定額（</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3</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万円</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/kWh</a:t>
            </a:r>
            <a:r>
              <a:rPr kumimoji="1" lang="ja-JP" altLang="en-US" sz="2400" b="0" i="0" u="none" strike="noStrike" kern="1200" cap="none" spc="0" normalizeH="0" baseline="0" noProof="0" dirty="0" err="1">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上限：</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1/3</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　　　　　　　       工事費：定額（上限：</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5</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万円</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台）</a:t>
            </a:r>
            <a:endParaRPr kumimoji="1" lang="ja-JP" altLang="en-US" sz="2400" b="0" i="0" u="none" strike="noStrike" kern="1200" cap="none" spc="0" normalizeH="0" baseline="0" noProof="0" dirty="0">
              <a:ln>
                <a:noFill/>
              </a:ln>
              <a:solidFill>
                <a:srgbClr val="FF0000"/>
              </a:solidFill>
              <a:effectLst/>
              <a:uLnTx/>
              <a:uFillTx/>
              <a:latin typeface="Meiryo UI"/>
              <a:ea typeface="Meiryo UI"/>
              <a:cs typeface="メイリオ" panose="020B0604030504040204" pitchFamily="50" charset="-128"/>
            </a:endParaRP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②家庭用蓄熱設備等　</a:t>
            </a:r>
          </a:p>
          <a:p>
            <a:pPr marL="0" marR="0" lvl="0" indent="0" algn="l" defTabSz="910996" rtl="0" eaLnBrk="0" fontAlgn="auto" latinLnBrk="0" hangingPunct="0">
              <a:lnSpc>
                <a:spcPct val="100000"/>
              </a:lnSpc>
              <a:spcBef>
                <a:spcPts val="0"/>
              </a:spcBef>
              <a:spcAft>
                <a:spcPts val="0"/>
              </a:spcAft>
              <a:buClr>
                <a:prstClr val="black">
                  <a:lumMod val="65000"/>
                  <a:lumOff val="35000"/>
                </a:prstClr>
              </a:buClr>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　 設備費及び工事費合わせて定額（上限：</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5</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万円</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台）</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95507"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補助要件</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endParaRPr kumimoji="1" lang="en-US" altLang="zh-TW"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95507"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zh-TW"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○家庭用蓄電池</a:t>
            </a:r>
          </a:p>
          <a:p>
            <a:pPr marL="0" marR="0" lvl="0" indent="0" algn="l" defTabSz="995507"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・通信規格「</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ECHONET</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 </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Lite</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」対応、かつ</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AIF</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認証取得</a:t>
            </a:r>
          </a:p>
          <a:p>
            <a:pPr marL="0" marR="0" lvl="0" indent="0" algn="l" defTabSz="995507"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・自家消費を優先した運転とすること</a:t>
            </a:r>
          </a:p>
          <a:p>
            <a:pPr marL="0" marR="0" lvl="0" indent="0" algn="l" defTabSz="995507"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zh-TW"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○家庭用蓄熱設備</a:t>
            </a:r>
          </a:p>
          <a:p>
            <a:pPr marL="0" marR="0" lvl="0" indent="0" algn="l" defTabSz="995507"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・冷媒に自然冷媒等を用いている設備</a:t>
            </a:r>
          </a:p>
          <a:p>
            <a:pPr marL="0" marR="0" lvl="0" indent="0" algn="l" defTabSz="995507"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・通信規格「</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ECHONET Lite</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」対応、かつ</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AIF</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認証取得</a:t>
            </a:r>
          </a:p>
        </p:txBody>
      </p:sp>
      <p:sp>
        <p:nvSpPr>
          <p:cNvPr id="6" name="タイトル 1"/>
          <p:cNvSpPr>
            <a:spLocks noGrp="1"/>
          </p:cNvSpPr>
          <p:nvPr>
            <p:ph type="title"/>
          </p:nvPr>
        </p:nvSpPr>
        <p:spPr>
          <a:xfrm>
            <a:off x="0" y="0"/>
            <a:ext cx="10691813" cy="838200"/>
          </a:xfrm>
        </p:spPr>
        <p:txBody>
          <a:bodyPr/>
          <a:lstStyle/>
          <a:p>
            <a:r>
              <a:rPr lang="ja-JP" altLang="en-US" sz="3600" dirty="0">
                <a:latin typeface="+mn-ea"/>
                <a:ea typeface="+mn-ea"/>
              </a:rPr>
              <a:t>補助金の使い道と補助度合い②</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kumimoji="1" lang="ja-JP" altLang="en-US" sz="1800" dirty="0">
              <a:solidFill>
                <a:srgbClr val="FF0000"/>
              </a:solidFill>
              <a:latin typeface="+mn-ea"/>
              <a:ea typeface="+mn-ea"/>
            </a:endParaRPr>
          </a:p>
        </p:txBody>
      </p:sp>
    </p:spTree>
    <p:extLst>
      <p:ext uri="{BB962C8B-B14F-4D97-AF65-F5344CB8AC3E}">
        <p14:creationId xmlns:p14="http://schemas.microsoft.com/office/powerpoint/2010/main" val="1824784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2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Words>1684</Words>
  <PresentationFormat>ユーザー設定</PresentationFormat>
  <Paragraphs>235</Paragraphs>
  <Slides>11</Slides>
  <Notes>1</Notes>
  <HiddenSlides>0</HiddenSlides>
  <MMClips>0</MMClips>
  <ScaleCrop>false</ScaleCrop>
  <HeadingPairs>
    <vt:vector size="8" baseType="variant">
      <vt:variant>
        <vt:lpstr>使用されているフォント</vt:lpstr>
      </vt:variant>
      <vt:variant>
        <vt:i4>11</vt:i4>
      </vt:variant>
      <vt:variant>
        <vt:lpstr>テーマ</vt:lpstr>
      </vt:variant>
      <vt:variant>
        <vt:i4>12</vt:i4>
      </vt:variant>
      <vt:variant>
        <vt:lpstr>埋め込まれた OLE サーバー</vt:lpstr>
      </vt:variant>
      <vt:variant>
        <vt:i4>1</vt:i4>
      </vt:variant>
      <vt:variant>
        <vt:lpstr>スライド タイトル</vt:lpstr>
      </vt:variant>
      <vt:variant>
        <vt:i4>11</vt:i4>
      </vt:variant>
    </vt:vector>
  </HeadingPairs>
  <TitlesOfParts>
    <vt:vector size="35" baseType="lpstr">
      <vt:lpstr>HGPｺﾞｼｯｸE</vt:lpstr>
      <vt:lpstr>HGPｺﾞｼｯｸM</vt:lpstr>
      <vt:lpstr>Meiryo UI</vt:lpstr>
      <vt:lpstr>Meiryo</vt:lpstr>
      <vt:lpstr>Meiryo</vt:lpstr>
      <vt:lpstr>游ゴシック</vt:lpstr>
      <vt:lpstr>Arial</vt:lpstr>
      <vt:lpstr>Calibri</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12_Office ​​テーマ</vt:lpstr>
      <vt:lpstr>ワークシート</vt:lpstr>
      <vt:lpstr>PowerPoint プレゼンテーション</vt:lpstr>
      <vt:lpstr>PowerPoint プレゼンテーション</vt:lpstr>
      <vt:lpstr>補助対象となる「ZEH」とは何か？</vt:lpstr>
      <vt:lpstr>補助金の交付条件（※2018年度の内容を参考として掲載）</vt:lpstr>
      <vt:lpstr>設備等の要件及び補助対象設備一覧 　　（※2018年度の内容を参考として掲載）</vt:lpstr>
      <vt:lpstr>想定される補助場面・対象</vt:lpstr>
      <vt:lpstr>PowerPoint プレゼンテーション</vt:lpstr>
      <vt:lpstr>補助金の使い道と補助度合い①（※2018年度の内容を参考として掲載）</vt:lpstr>
      <vt:lpstr>補助金の使い道と補助度合い②（※2018年度の内容を参考として掲載）</vt:lpstr>
      <vt:lpstr>断熱リフォームのメリット</vt:lpstr>
      <vt:lpstr>断熱リノベ事業者一覧</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