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image/svg+xml" Extension="svg"/>
  <Default ContentType="application/vnd.openxmlformats-officedocument.vmlDrawing" Extension="vml"/>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Layout+xml" PartName="/ppt/slideLayouts/slideLayout138.xml"/>
  <Override ContentType="application/vnd.openxmlformats-officedocument.presentationml.slideLayout+xml" PartName="/ppt/slideLayouts/slideLayout139.xml"/>
  <Override ContentType="application/vnd.openxmlformats-officedocument.presentationml.slideLayout+xml" PartName="/ppt/slideLayouts/slideLayout140.xml"/>
  <Override ContentType="application/vnd.openxmlformats-officedocument.presentationml.slideLayout+xml" PartName="/ppt/slideLayouts/slideLayout141.xml"/>
  <Override ContentType="application/vnd.openxmlformats-officedocument.presentationml.slideLayout+xml" PartName="/ppt/slideLayouts/slideLayout142.xml"/>
  <Override ContentType="application/vnd.openxmlformats-officedocument.presentationml.slideLayout+xml" PartName="/ppt/slideLayouts/slideLayout143.xml"/>
  <Override ContentType="application/vnd.openxmlformats-officedocument.presentationml.slideLayout+xml" PartName="/ppt/slideLayouts/slideLayout144.xml"/>
  <Override ContentType="application/vnd.openxmlformats-officedocument.presentationml.slideLayout+xml" PartName="/ppt/slideLayouts/slideLayout145.xml"/>
  <Override ContentType="application/vnd.openxmlformats-officedocument.presentationml.slideLayout+xml" PartName="/ppt/slideLayouts/slideLayout146.xml"/>
  <Override ContentType="application/vnd.openxmlformats-officedocument.presentationml.slideLayout+xml" PartName="/ppt/slideLayouts/slideLayout147.xml"/>
  <Override ContentType="application/vnd.openxmlformats-officedocument.presentationml.slideLayout+xml" PartName="/ppt/slideLayouts/slideLayout148.xml"/>
  <Override ContentType="application/vnd.openxmlformats-officedocument.presentationml.slideLayout+xml" PartName="/ppt/slideLayouts/slideLayout14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theme+xml" PartName="/ppt/theme/theme1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28" r:id="rId2"/>
    <p:sldMasterId id="2147483753" r:id="rId3"/>
    <p:sldMasterId id="2147483765" r:id="rId4"/>
    <p:sldMasterId id="2147483857" r:id="rId5"/>
    <p:sldMasterId id="2147483882" r:id="rId6"/>
    <p:sldMasterId id="2147483894" r:id="rId7"/>
    <p:sldMasterId id="2147483908" r:id="rId8"/>
    <p:sldMasterId id="2147483969" r:id="rId9"/>
    <p:sldMasterId id="2147483995" r:id="rId10"/>
    <p:sldMasterId id="2147484019" r:id="rId11"/>
    <p:sldMasterId id="2147484056" r:id="rId12"/>
    <p:sldMasterId id="2147484106" r:id="rId13"/>
  </p:sldMasterIdLst>
  <p:notesMasterIdLst>
    <p:notesMasterId r:id="rId43"/>
  </p:notesMasterIdLst>
  <p:handoutMasterIdLst>
    <p:handoutMasterId r:id="rId44"/>
  </p:handoutMasterIdLst>
  <p:sldIdLst>
    <p:sldId id="660" r:id="rId14"/>
    <p:sldId id="436" r:id="rId15"/>
    <p:sldId id="444" r:id="rId16"/>
    <p:sldId id="449" r:id="rId17"/>
    <p:sldId id="447" r:id="rId18"/>
    <p:sldId id="448" r:id="rId19"/>
    <p:sldId id="437" r:id="rId20"/>
    <p:sldId id="446" r:id="rId21"/>
    <p:sldId id="450" r:id="rId22"/>
    <p:sldId id="451" r:id="rId23"/>
    <p:sldId id="452" r:id="rId24"/>
    <p:sldId id="438" r:id="rId25"/>
    <p:sldId id="454" r:id="rId26"/>
    <p:sldId id="439" r:id="rId27"/>
    <p:sldId id="433" r:id="rId28"/>
    <p:sldId id="434" r:id="rId29"/>
    <p:sldId id="435" r:id="rId30"/>
    <p:sldId id="453" r:id="rId31"/>
    <p:sldId id="440" r:id="rId32"/>
    <p:sldId id="462" r:id="rId33"/>
    <p:sldId id="421" r:id="rId34"/>
    <p:sldId id="443" r:id="rId35"/>
    <p:sldId id="422" r:id="rId36"/>
    <p:sldId id="423" r:id="rId37"/>
    <p:sldId id="442" r:id="rId38"/>
    <p:sldId id="424" r:id="rId39"/>
    <p:sldId id="425" r:id="rId40"/>
    <p:sldId id="426" r:id="rId41"/>
    <p:sldId id="430" r:id="rId42"/>
  </p:sldIdLst>
  <p:sldSz cx="10691813" cy="7559675"/>
  <p:notesSz cx="7104063" cy="10234613"/>
  <p:custDataLst>
    <p:tags r:id="rId45"/>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81" d="100"/>
          <a:sy n="81" d="100"/>
        </p:scale>
        <p:origin x="941" y="67"/>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slideMasters/slideMaster12.xml" Type="http://schemas.openxmlformats.org/officeDocument/2006/relationships/slideMaster"/><Relationship Id="rId13" Target="slideMasters/slideMaster13.xml" Type="http://schemas.openxmlformats.org/officeDocument/2006/relationships/slideMaster"/><Relationship Id="rId14" Target="slides/slide1.xml" Type="http://schemas.openxmlformats.org/officeDocument/2006/relationships/slide"/><Relationship Id="rId15" Target="slides/slide2.xml" Type="http://schemas.openxmlformats.org/officeDocument/2006/relationships/slide"/><Relationship Id="rId16" Target="slides/slide3.xml" Type="http://schemas.openxmlformats.org/officeDocument/2006/relationships/slide"/><Relationship Id="rId17" Target="slides/slide4.xml" Type="http://schemas.openxmlformats.org/officeDocument/2006/relationships/slide"/><Relationship Id="rId18" Target="slides/slide5.xml" Type="http://schemas.openxmlformats.org/officeDocument/2006/relationships/slide"/><Relationship Id="rId19" Target="slides/slide6.xml" Type="http://schemas.openxmlformats.org/officeDocument/2006/relationships/slide"/><Relationship Id="rId2" Target="slideMasters/slideMaster2.xml" Type="http://schemas.openxmlformats.org/officeDocument/2006/relationships/slideMaster"/><Relationship Id="rId20" Target="slides/slide7.xml" Type="http://schemas.openxmlformats.org/officeDocument/2006/relationships/slide"/><Relationship Id="rId21" Target="slides/slide8.xml" Type="http://schemas.openxmlformats.org/officeDocument/2006/relationships/slide"/><Relationship Id="rId22" Target="slides/slide9.xml" Type="http://schemas.openxmlformats.org/officeDocument/2006/relationships/slide"/><Relationship Id="rId23" Target="slides/slide10.xml" Type="http://schemas.openxmlformats.org/officeDocument/2006/relationships/slide"/><Relationship Id="rId24" Target="slides/slide11.xml" Type="http://schemas.openxmlformats.org/officeDocument/2006/relationships/slide"/><Relationship Id="rId25" Target="slides/slide12.xml" Type="http://schemas.openxmlformats.org/officeDocument/2006/relationships/slide"/><Relationship Id="rId26" Target="slides/slide13.xml" Type="http://schemas.openxmlformats.org/officeDocument/2006/relationships/slide"/><Relationship Id="rId27" Target="slides/slide14.xml" Type="http://schemas.openxmlformats.org/officeDocument/2006/relationships/slide"/><Relationship Id="rId28" Target="slides/slide15.xml" Type="http://schemas.openxmlformats.org/officeDocument/2006/relationships/slide"/><Relationship Id="rId29" Target="slides/slide16.xml" Type="http://schemas.openxmlformats.org/officeDocument/2006/relationships/slide"/><Relationship Id="rId3" Target="slideMasters/slideMaster3.xml" Type="http://schemas.openxmlformats.org/officeDocument/2006/relationships/slideMaster"/><Relationship Id="rId30" Target="slides/slide17.xml" Type="http://schemas.openxmlformats.org/officeDocument/2006/relationships/slide"/><Relationship Id="rId31" Target="slides/slide18.xml" Type="http://schemas.openxmlformats.org/officeDocument/2006/relationships/slide"/><Relationship Id="rId32" Target="slides/slide19.xml" Type="http://schemas.openxmlformats.org/officeDocument/2006/relationships/slide"/><Relationship Id="rId33" Target="slides/slide20.xml" Type="http://schemas.openxmlformats.org/officeDocument/2006/relationships/slide"/><Relationship Id="rId34" Target="slides/slide21.xml" Type="http://schemas.openxmlformats.org/officeDocument/2006/relationships/slide"/><Relationship Id="rId35" Target="slides/slide22.xml" Type="http://schemas.openxmlformats.org/officeDocument/2006/relationships/slide"/><Relationship Id="rId36" Target="slides/slide23.xml" Type="http://schemas.openxmlformats.org/officeDocument/2006/relationships/slide"/><Relationship Id="rId37" Target="slides/slide24.xml" Type="http://schemas.openxmlformats.org/officeDocument/2006/relationships/slide"/><Relationship Id="rId38" Target="slides/slide25.xml" Type="http://schemas.openxmlformats.org/officeDocument/2006/relationships/slide"/><Relationship Id="rId39" Target="slides/slide26.xml" Type="http://schemas.openxmlformats.org/officeDocument/2006/relationships/slide"/><Relationship Id="rId4" Target="slideMasters/slideMaster4.xml" Type="http://schemas.openxmlformats.org/officeDocument/2006/relationships/slideMaster"/><Relationship Id="rId40" Target="slides/slide27.xml" Type="http://schemas.openxmlformats.org/officeDocument/2006/relationships/slide"/><Relationship Id="rId41" Target="slides/slide28.xml" Type="http://schemas.openxmlformats.org/officeDocument/2006/relationships/slide"/><Relationship Id="rId42" Target="slides/slide29.xml" Type="http://schemas.openxmlformats.org/officeDocument/2006/relationships/slide"/><Relationship Id="rId43" Target="notesMasters/notesMaster1.xml" Type="http://schemas.openxmlformats.org/officeDocument/2006/relationships/notesMaster"/><Relationship Id="rId44" Target="handoutMasters/handoutMaster1.xml" Type="http://schemas.openxmlformats.org/officeDocument/2006/relationships/handoutMaster"/><Relationship Id="rId45" Target="tags/tag1.xml" Type="http://schemas.openxmlformats.org/officeDocument/2006/relationships/tags"/><Relationship Id="rId46" Target="presProps.xml" Type="http://schemas.openxmlformats.org/officeDocument/2006/relationships/presProps"/><Relationship Id="rId47" Target="viewProps.xml" Type="http://schemas.openxmlformats.org/officeDocument/2006/relationships/viewProps"/><Relationship Id="rId48" Target="theme/theme1.xml" Type="http://schemas.openxmlformats.org/officeDocument/2006/relationships/theme"/><Relationship Id="rId49" Target="tableStyles.xml" Type="http://schemas.openxmlformats.org/officeDocument/2006/relationships/tableStyles"/><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drawings/_rels/vmlDrawing1.vml.rels><?xml version="1.0" encoding="UTF-8" standalone="yes"?><Relationships xmlns="http://schemas.openxmlformats.org/package/2006/relationships"><Relationship Id="rId1" Target="../media/image1.emf" Type="http://schemas.openxmlformats.org/officeDocument/2006/relationships/image"/></Relationships>
</file>

<file path=ppt/drawings/_rels/vmlDrawing2.vml.rels><?xml version="1.0" encoding="UTF-8" standalone="yes"?><Relationships xmlns="http://schemas.openxmlformats.org/package/2006/relationships"><Relationship Id="rId1" Target="../media/image1.emf" Type="http://schemas.openxmlformats.org/officeDocument/2006/relationships/image"/></Relationships>
</file>

<file path=ppt/drawings/_rels/vmlDrawing3.vml.rels><?xml version="1.0" encoding="UTF-8" standalone="yes"?><Relationships xmlns="http://schemas.openxmlformats.org/package/2006/relationships"><Relationship Id="rId1" Target="../media/image1.emf" Type="http://schemas.openxmlformats.org/officeDocument/2006/relationships/image"/></Relationships>
</file>

<file path=ppt/drawings/_rels/vmlDrawing4.vml.rels><?xml version="1.0" encoding="UTF-8" standalone="yes"?><Relationships xmlns="http://schemas.openxmlformats.org/package/2006/relationships"><Relationship Id="rId1" Target="../media/image1.emf" Type="http://schemas.openxmlformats.org/officeDocument/2006/relationships/image"/></Relationships>
</file>

<file path=ppt/drawings/_rels/vmlDrawing5.vml.rels><?xml version="1.0" encoding="UTF-8" standalone="yes"?><Relationships xmlns="http://schemas.openxmlformats.org/package/2006/relationships"><Relationship Id="rId1" Target="../media/image1.emf" Type="http://schemas.openxmlformats.org/officeDocument/2006/relationships/image"/></Relationships>
</file>

<file path=ppt/drawings/_rels/vmlDrawing6.vml.rels><?xml version="1.0" encoding="UTF-8" standalone="yes"?><Relationships xmlns="http://schemas.openxmlformats.org/package/2006/relationships"><Relationship Id="rId1" Target="../media/image1.emf" Type="http://schemas.openxmlformats.org/officeDocument/2006/relationships/image"/></Relationships>
</file>

<file path=ppt/handoutMasters/_rels/handoutMaster1.xml.rels><?xml version="1.0" encoding="UTF-8" standalone="yes"?><Relationships xmlns="http://schemas.openxmlformats.org/package/2006/relationships"><Relationship Id="rId1" Target="../theme/theme1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2019/1/17</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1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2019/1/17</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事業スキーム（５）の補助対象経費と補助率を（４）と同じものに差し替え</a:t>
            </a:r>
          </a:p>
        </p:txBody>
      </p:sp>
      <p:sp>
        <p:nvSpPr>
          <p:cNvPr id="143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75574" indent="-297414" eaLnBrk="0" hangingPunct="0">
              <a:spcBef>
                <a:spcPct val="30000"/>
              </a:spcBef>
              <a:defRPr kumimoji="1" sz="1200">
                <a:solidFill>
                  <a:schemeClr val="tx1"/>
                </a:solidFill>
                <a:latin typeface="Calibri" pitchFamily="34" charset="0"/>
                <a:ea typeface="ＭＳ Ｐゴシック" charset="-128"/>
              </a:defRPr>
            </a:lvl2pPr>
            <a:lvl3pPr marL="1192939" indent="-238260" eaLnBrk="0" hangingPunct="0">
              <a:spcBef>
                <a:spcPct val="30000"/>
              </a:spcBef>
              <a:defRPr kumimoji="1" sz="1200">
                <a:solidFill>
                  <a:schemeClr val="tx1"/>
                </a:solidFill>
                <a:latin typeface="Calibri" pitchFamily="34" charset="0"/>
                <a:ea typeface="ＭＳ Ｐゴシック" charset="-128"/>
              </a:defRPr>
            </a:lvl3pPr>
            <a:lvl4pPr marL="1669456" indent="-238260" eaLnBrk="0" hangingPunct="0">
              <a:spcBef>
                <a:spcPct val="30000"/>
              </a:spcBef>
              <a:defRPr kumimoji="1" sz="1200">
                <a:solidFill>
                  <a:schemeClr val="tx1"/>
                </a:solidFill>
                <a:latin typeface="Calibri" pitchFamily="34" charset="0"/>
                <a:ea typeface="ＭＳ Ｐゴシック" charset="-128"/>
              </a:defRPr>
            </a:lvl4pPr>
            <a:lvl5pPr marL="2147618" indent="-238260" eaLnBrk="0" hangingPunct="0">
              <a:spcBef>
                <a:spcPct val="30000"/>
              </a:spcBef>
              <a:defRPr kumimoji="1" sz="1200">
                <a:solidFill>
                  <a:schemeClr val="tx1"/>
                </a:solidFill>
                <a:latin typeface="Calibri" pitchFamily="34" charset="0"/>
                <a:ea typeface="ＭＳ Ｐゴシック" charset="-128"/>
              </a:defRPr>
            </a:lvl5pPr>
            <a:lvl6pPr marL="2620850" indent="-23826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094079" indent="-23826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567313" indent="-23826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040544" indent="-23826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defTabSz="946678" eaLnBrk="1" fontAlgn="base" hangingPunct="1">
              <a:spcBef>
                <a:spcPct val="0"/>
              </a:spcBef>
              <a:spcAft>
                <a:spcPct val="0"/>
              </a:spcAft>
              <a:defRPr/>
            </a:pPr>
            <a:fld id="{204AB35D-3F9E-4C00-96F9-E3BF2F393B50}" type="slidenum">
              <a:rPr lang="ja-JP" altLang="en-US">
                <a:solidFill>
                  <a:srgbClr val="000000"/>
                </a:solidFill>
                <a:latin typeface="Cambria" pitchFamily="18" charset="0"/>
                <a:ea typeface="メイリオ" pitchFamily="50" charset="-128"/>
              </a:rPr>
              <a:pPr defTabSz="946678" eaLnBrk="1" fontAlgn="base" hangingPunct="1">
                <a:spcBef>
                  <a:spcPct val="0"/>
                </a:spcBef>
                <a:spcAft>
                  <a:spcPct val="0"/>
                </a:spcAft>
                <a:defRPr/>
              </a:pPr>
              <a:t>0</a:t>
            </a:fld>
            <a:endParaRPr lang="ja-JP" altLang="en-US">
              <a:solidFill>
                <a:srgbClr val="000000"/>
              </a:solidFill>
              <a:latin typeface="Cambria" pitchFamily="18" charset="0"/>
              <a:ea typeface="メイリオ" pitchFamily="50" charset="-128"/>
            </a:endParaRPr>
          </a:p>
        </p:txBody>
      </p:sp>
    </p:spTree>
    <p:extLst>
      <p:ext uri="{BB962C8B-B14F-4D97-AF65-F5344CB8AC3E}">
        <p14:creationId xmlns:p14="http://schemas.microsoft.com/office/powerpoint/2010/main" val="349553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www.siz-kankyou.jp/</a:t>
            </a:r>
            <a:r>
              <a:rPr kumimoji="1" lang="en-US" altLang="ja-JP" dirty="0" err="1"/>
              <a:t>attach.php</a:t>
            </a:r>
            <a:r>
              <a:rPr kumimoji="1" lang="en-US" altLang="ja-JP" dirty="0"/>
              <a:t>/.../save/0/0/</a:t>
            </a:r>
            <a:r>
              <a:rPr kumimoji="1" lang="ja-JP" altLang="en-US" dirty="0"/>
              <a:t>公募要領（既存建築物）</a:t>
            </a:r>
            <a:r>
              <a:rPr kumimoji="1" lang="en-US" altLang="ja-JP" dirty="0"/>
              <a:t>1.1.pdf</a:t>
            </a:r>
          </a:p>
          <a:p>
            <a:pPr defTabSz="946678">
              <a:defRPr/>
            </a:pPr>
            <a:r>
              <a:rPr kumimoji="1" lang="en-US" altLang="ja-JP" dirty="0"/>
              <a:t>http://www.siz-kankyou.jp/h30co2_setsumeikai.html</a:t>
            </a:r>
            <a:endParaRPr kumimoji="1" lang="ja-JP" altLang="en-US" dirty="0"/>
          </a:p>
        </p:txBody>
      </p:sp>
      <p:sp>
        <p:nvSpPr>
          <p:cNvPr id="4" name="スライド番号プレースホルダー 3"/>
          <p:cNvSpPr>
            <a:spLocks noGrp="1"/>
          </p:cNvSpPr>
          <p:nvPr>
            <p:ph type="sldNum" sz="quarter" idx="10"/>
          </p:nvPr>
        </p:nvSpPr>
        <p:spPr/>
        <p:txBody>
          <a:bodyPr/>
          <a:lstStyle/>
          <a:p>
            <a:fld id="{585A7ADE-A3BE-4A06-92EC-B0D339DF008A}" type="slidenum">
              <a:rPr kumimoji="1" lang="ja-JP" altLang="en-US" smtClean="0"/>
              <a:t>12</a:t>
            </a:fld>
            <a:endParaRPr kumimoji="1" lang="ja-JP" altLang="en-US"/>
          </a:p>
        </p:txBody>
      </p:sp>
    </p:spTree>
    <p:extLst>
      <p:ext uri="{BB962C8B-B14F-4D97-AF65-F5344CB8AC3E}">
        <p14:creationId xmlns:p14="http://schemas.microsoft.com/office/powerpoint/2010/main" val="500884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rPr>
              <a:pPr defTabSz="946678">
                <a:defRPr/>
              </a:pPr>
              <a:t>14</a:t>
            </a:fld>
            <a:endParaRPr kumimoji="0" lang="ja-JP" altLang="en-US" sz="1900" kern="0">
              <a:solidFill>
                <a:sysClr val="windowText" lastClr="000000"/>
              </a:solidFill>
            </a:endParaRPr>
          </a:p>
        </p:txBody>
      </p:sp>
    </p:spTree>
    <p:extLst>
      <p:ext uri="{BB962C8B-B14F-4D97-AF65-F5344CB8AC3E}">
        <p14:creationId xmlns:p14="http://schemas.microsoft.com/office/powerpoint/2010/main" val="1878217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r>
              <a:rPr kumimoji="1" lang="en-US" altLang="ja-JP" dirty="0"/>
              <a:t>http://www.siz-kankyou.jp/h30co2_setsumeikai.html</a:t>
            </a:r>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rPr>
              <a:pPr defTabSz="946678">
                <a:defRPr/>
              </a:pPr>
              <a:t>15</a:t>
            </a:fld>
            <a:endParaRPr kumimoji="0" lang="ja-JP" altLang="en-US" sz="1900" kern="0">
              <a:solidFill>
                <a:sysClr val="windowText" lastClr="000000"/>
              </a:solidFill>
            </a:endParaRPr>
          </a:p>
        </p:txBody>
      </p:sp>
    </p:spTree>
    <p:extLst>
      <p:ext uri="{BB962C8B-B14F-4D97-AF65-F5344CB8AC3E}">
        <p14:creationId xmlns:p14="http://schemas.microsoft.com/office/powerpoint/2010/main" val="3624074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rPr>
              <a:pPr defTabSz="946678">
                <a:defRPr/>
              </a:pPr>
              <a:t>16</a:t>
            </a:fld>
            <a:endParaRPr kumimoji="0" lang="ja-JP" altLang="en-US" sz="1900" kern="0">
              <a:solidFill>
                <a:sysClr val="windowText" lastClr="000000"/>
              </a:solidFill>
            </a:endParaRPr>
          </a:p>
        </p:txBody>
      </p:sp>
    </p:spTree>
    <p:extLst>
      <p:ext uri="{BB962C8B-B14F-4D97-AF65-F5344CB8AC3E}">
        <p14:creationId xmlns:p14="http://schemas.microsoft.com/office/powerpoint/2010/main" val="269299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r>
              <a:rPr kumimoji="1" lang="en-US" altLang="ja-JP" dirty="0"/>
              <a:t>https://www.env.go.jp/press/103957-print.html</a:t>
            </a:r>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rPr>
              <a:pPr defTabSz="946678">
                <a:defRPr/>
              </a:pPr>
              <a:t>17</a:t>
            </a:fld>
            <a:endParaRPr kumimoji="0" lang="ja-JP" altLang="en-US" sz="1900" kern="0">
              <a:solidFill>
                <a:sysClr val="windowText" lastClr="000000"/>
              </a:solidFill>
            </a:endParaRPr>
          </a:p>
        </p:txBody>
      </p:sp>
    </p:spTree>
    <p:extLst>
      <p:ext uri="{BB962C8B-B14F-4D97-AF65-F5344CB8AC3E}">
        <p14:creationId xmlns:p14="http://schemas.microsoft.com/office/powerpoint/2010/main" val="3345967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rPr>
              <a:pPr defTabSz="946678">
                <a:defRPr/>
              </a:pPr>
              <a:t>20</a:t>
            </a:fld>
            <a:endParaRPr kumimoji="0" lang="ja-JP" altLang="en-US" sz="1900" kern="0">
              <a:solidFill>
                <a:sysClr val="windowText" lastClr="000000"/>
              </a:solidFill>
            </a:endParaRPr>
          </a:p>
        </p:txBody>
      </p:sp>
    </p:spTree>
    <p:extLst>
      <p:ext uri="{BB962C8B-B14F-4D97-AF65-F5344CB8AC3E}">
        <p14:creationId xmlns:p14="http://schemas.microsoft.com/office/powerpoint/2010/main" val="4068408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rPr>
              <a:pPr defTabSz="946678">
                <a:defRPr/>
              </a:pPr>
              <a:t>21</a:t>
            </a:fld>
            <a:endParaRPr kumimoji="0" lang="ja-JP" altLang="en-US" sz="1900" kern="0">
              <a:solidFill>
                <a:sysClr val="windowText" lastClr="000000"/>
              </a:solidFill>
            </a:endParaRPr>
          </a:p>
        </p:txBody>
      </p:sp>
    </p:spTree>
    <p:extLst>
      <p:ext uri="{BB962C8B-B14F-4D97-AF65-F5344CB8AC3E}">
        <p14:creationId xmlns:p14="http://schemas.microsoft.com/office/powerpoint/2010/main" val="1809766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rPr>
              <a:pPr defTabSz="946678">
                <a:defRPr/>
              </a:pPr>
              <a:t>22</a:t>
            </a:fld>
            <a:endParaRPr kumimoji="0" lang="ja-JP" altLang="en-US" sz="1900" kern="0">
              <a:solidFill>
                <a:sysClr val="windowText" lastClr="000000"/>
              </a:solidFill>
            </a:endParaRPr>
          </a:p>
        </p:txBody>
      </p:sp>
    </p:spTree>
    <p:extLst>
      <p:ext uri="{BB962C8B-B14F-4D97-AF65-F5344CB8AC3E}">
        <p14:creationId xmlns:p14="http://schemas.microsoft.com/office/powerpoint/2010/main" val="3101500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rPr>
              <a:pPr defTabSz="946678">
                <a:defRPr/>
              </a:pPr>
              <a:t>23</a:t>
            </a:fld>
            <a:endParaRPr kumimoji="0" lang="ja-JP" altLang="en-US" sz="1900" kern="0">
              <a:solidFill>
                <a:sysClr val="windowText" lastClr="000000"/>
              </a:solidFill>
            </a:endParaRPr>
          </a:p>
        </p:txBody>
      </p:sp>
    </p:spTree>
    <p:extLst>
      <p:ext uri="{BB962C8B-B14F-4D97-AF65-F5344CB8AC3E}">
        <p14:creationId xmlns:p14="http://schemas.microsoft.com/office/powerpoint/2010/main" val="2950990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1350" y="860425"/>
            <a:ext cx="6073775" cy="42941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88258">
              <a:defRPr/>
            </a:pPr>
            <a:fld id="{87A66A33-1C6C-41A2-A0E8-6992DFCBBADA}" type="slidenum">
              <a:rPr kumimoji="0" lang="ja-JP" altLang="en-US" sz="1900" kern="0">
                <a:solidFill>
                  <a:prstClr val="black"/>
                </a:solidFill>
                <a:latin typeface="Calibri"/>
                <a:ea typeface="ＭＳ Ｐゴシック" panose="020B0600070205080204" pitchFamily="50" charset="-128"/>
              </a:rPr>
              <a:pPr defTabSz="988258">
                <a:defRPr/>
              </a:pPr>
              <a:t>25</a:t>
            </a:fld>
            <a:endParaRPr kumimoji="0" lang="ja-JP" altLang="en-US" sz="1900" kern="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91833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rPr>
              <a:pPr defTabSz="946678">
                <a:defRPr/>
              </a:pPr>
              <a:t>2</a:t>
            </a:fld>
            <a:endParaRPr kumimoji="0" lang="ja-JP" altLang="en-US" sz="1900" kern="0">
              <a:solidFill>
                <a:sysClr val="windowText" lastClr="000000"/>
              </a:solidFill>
            </a:endParaRPr>
          </a:p>
        </p:txBody>
      </p:sp>
    </p:spTree>
    <p:extLst>
      <p:ext uri="{BB962C8B-B14F-4D97-AF65-F5344CB8AC3E}">
        <p14:creationId xmlns:p14="http://schemas.microsoft.com/office/powerpoint/2010/main" val="192862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rPr>
              <a:pPr defTabSz="946678">
                <a:defRPr/>
              </a:pPr>
              <a:t>3</a:t>
            </a:fld>
            <a:endParaRPr kumimoji="0" lang="ja-JP" altLang="en-US" sz="1900" kern="0">
              <a:solidFill>
                <a:sysClr val="windowText" lastClr="000000"/>
              </a:solidFill>
            </a:endParaRPr>
          </a:p>
        </p:txBody>
      </p:sp>
    </p:spTree>
    <p:extLst>
      <p:ext uri="{BB962C8B-B14F-4D97-AF65-F5344CB8AC3E}">
        <p14:creationId xmlns:p14="http://schemas.microsoft.com/office/powerpoint/2010/main" val="193969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r>
              <a:rPr kumimoji="1" lang="en-US" altLang="ja-JP" dirty="0"/>
              <a:t>http://www.env.go.jp/press/103957.html</a:t>
            </a:r>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rPr>
              <a:pPr defTabSz="946678">
                <a:defRPr/>
              </a:pPr>
              <a:t>4</a:t>
            </a:fld>
            <a:endParaRPr kumimoji="0" lang="ja-JP" altLang="en-US" sz="1900" kern="0">
              <a:solidFill>
                <a:sysClr val="windowText" lastClr="000000"/>
              </a:solidFill>
            </a:endParaRPr>
          </a:p>
        </p:txBody>
      </p:sp>
    </p:spTree>
    <p:extLst>
      <p:ext uri="{BB962C8B-B14F-4D97-AF65-F5344CB8AC3E}">
        <p14:creationId xmlns:p14="http://schemas.microsoft.com/office/powerpoint/2010/main" val="405616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r>
              <a:rPr kumimoji="1" lang="en-US" altLang="ja-JP" dirty="0"/>
              <a:t>https://sii.or.jp/file/zeb_leading_owner/ZEB29L-00051-P_01.pdf</a:t>
            </a:r>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rPr>
              <a:pPr defTabSz="946678">
                <a:defRPr/>
              </a:pPr>
              <a:t>5</a:t>
            </a:fld>
            <a:endParaRPr kumimoji="0" lang="ja-JP" altLang="en-US" sz="1900" kern="0">
              <a:solidFill>
                <a:sysClr val="windowText" lastClr="000000"/>
              </a:solidFill>
            </a:endParaRPr>
          </a:p>
        </p:txBody>
      </p:sp>
    </p:spTree>
    <p:extLst>
      <p:ext uri="{BB962C8B-B14F-4D97-AF65-F5344CB8AC3E}">
        <p14:creationId xmlns:p14="http://schemas.microsoft.com/office/powerpoint/2010/main" val="1102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rPr>
              <a:pPr defTabSz="946678">
                <a:defRPr/>
              </a:pPr>
              <a:t>7</a:t>
            </a:fld>
            <a:endParaRPr kumimoji="0" lang="ja-JP" altLang="en-US" sz="1900" kern="0">
              <a:solidFill>
                <a:sysClr val="windowText" lastClr="000000"/>
              </a:solidFill>
            </a:endParaRPr>
          </a:p>
        </p:txBody>
      </p:sp>
    </p:spTree>
    <p:extLst>
      <p:ext uri="{BB962C8B-B14F-4D97-AF65-F5344CB8AC3E}">
        <p14:creationId xmlns:p14="http://schemas.microsoft.com/office/powerpoint/2010/main" val="124460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r>
              <a:rPr kumimoji="1" lang="en-US" altLang="ja-JP" dirty="0"/>
              <a:t>http://www.env.go.jp/guide/budget/2019/19juten-sesakushu/050.pdf</a:t>
            </a:r>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rPr>
              <a:pPr defTabSz="946678">
                <a:defRPr/>
              </a:pPr>
              <a:t>8</a:t>
            </a:fld>
            <a:endParaRPr kumimoji="0" lang="ja-JP" altLang="en-US" sz="1900" kern="0">
              <a:solidFill>
                <a:sysClr val="windowText" lastClr="000000"/>
              </a:solidFill>
            </a:endParaRPr>
          </a:p>
        </p:txBody>
      </p:sp>
    </p:spTree>
    <p:extLst>
      <p:ext uri="{BB962C8B-B14F-4D97-AF65-F5344CB8AC3E}">
        <p14:creationId xmlns:p14="http://schemas.microsoft.com/office/powerpoint/2010/main" val="50748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r>
              <a:rPr kumimoji="1" lang="en-US" altLang="ja-JP" dirty="0"/>
              <a:t>http://www.env.go.jp/earth/earth/ondanka/jirei/jirei2018_10.pdf</a:t>
            </a:r>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rPr>
              <a:pPr defTabSz="946678">
                <a:defRPr/>
              </a:pPr>
              <a:t>9</a:t>
            </a:fld>
            <a:endParaRPr kumimoji="0" lang="ja-JP" altLang="en-US" sz="1900" kern="0">
              <a:solidFill>
                <a:sysClr val="windowText" lastClr="000000"/>
              </a:solidFill>
            </a:endParaRPr>
          </a:p>
        </p:txBody>
      </p:sp>
    </p:spTree>
    <p:extLst>
      <p:ext uri="{BB962C8B-B14F-4D97-AF65-F5344CB8AC3E}">
        <p14:creationId xmlns:p14="http://schemas.microsoft.com/office/powerpoint/2010/main" val="1962603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r>
              <a:rPr kumimoji="1" lang="en-US" altLang="ja-JP" dirty="0"/>
              <a:t>https://www.env.go.jp/press/103957-print.html</a:t>
            </a:r>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rPr>
              <a:pPr defTabSz="946678">
                <a:defRPr/>
              </a:pPr>
              <a:t>10</a:t>
            </a:fld>
            <a:endParaRPr kumimoji="0" lang="ja-JP" altLang="en-US" sz="1900" kern="0">
              <a:solidFill>
                <a:sysClr val="windowText" lastClr="000000"/>
              </a:solidFill>
            </a:endParaRPr>
          </a:p>
        </p:txBody>
      </p:sp>
    </p:spTree>
    <p:extLst>
      <p:ext uri="{BB962C8B-B14F-4D97-AF65-F5344CB8AC3E}">
        <p14:creationId xmlns:p14="http://schemas.microsoft.com/office/powerpoint/2010/main" val="42388093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4.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png" Type="http://schemas.openxmlformats.org/officeDocument/2006/relationships/image"/><Relationship Id="rId3" Target="NULL" Type="http://schemas.openxmlformats.org/officeDocument/2006/relationships/image"/><Relationship Id="rId4" Target="../media/image3.jpeg" Type="http://schemas.openxmlformats.org/officeDocument/2006/relationships/image"/></Relationships>
</file>

<file path=ppt/slideLayouts/_rels/slideLayout10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9.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0.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1.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2.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3.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4.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5.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6.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7.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8.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9.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drawings/vmlDrawing1.vml" Type="http://schemas.openxmlformats.org/officeDocument/2006/relationships/vmlDrawing"/><Relationship Id="rId2" Target="../tags/tag2.xml" Type="http://schemas.openxmlformats.org/officeDocument/2006/relationships/tags"/><Relationship Id="rId3" Target="../slideMasters/slideMaster2.xml" Type="http://schemas.openxmlformats.org/officeDocument/2006/relationships/slideMaster"/><Relationship Id="rId4" Target="../embeddings/oleObject1.bin" Type="http://schemas.openxmlformats.org/officeDocument/2006/relationships/oleObject"/><Relationship Id="rId5" Target="../media/image1.emf"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 Id="rId8" Target="../media/image3.jpeg" Type="http://schemas.openxmlformats.org/officeDocument/2006/relationships/image"/></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 Id="rId3" Target="../media/image3.svg" Type="http://schemas.openxmlformats.org/officeDocument/2006/relationships/image"/><Relationship Id="rId4" Target="../media/image3.jpe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2.png" Type="http://schemas.openxmlformats.org/officeDocument/2006/relationships/image"/><Relationship Id="rId3" Target="NULL" Type="http://schemas.openxmlformats.org/officeDocument/2006/relationships/image"/><Relationship Id="rId4" Target="../media/image3.jpeg" Type="http://schemas.openxmlformats.org/officeDocument/2006/relationships/image"/></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4.png" Type="http://schemas.openxmlformats.org/officeDocument/2006/relationships/image"/><Relationship Id="rId3" Target="NULL" Type="http://schemas.openxmlformats.org/officeDocument/2006/relationships/image"/><Relationship Id="rId4" Target="../media/image5.jpeg" Type="http://schemas.openxmlformats.org/officeDocument/2006/relationships/image"/></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2.png" Type="http://schemas.openxmlformats.org/officeDocument/2006/relationships/image"/><Relationship Id="rId3" Target="../media/image3.jpeg" Type="http://schemas.openxmlformats.org/officeDocument/2006/relationships/image"/></Relationships>
</file>

<file path=ppt/slideLayouts/_rels/slideLayout9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799227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222552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9"/>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BC0F74EA-B1CC-4390-9C66-B087181E8370}" type="datetimeFigureOut">
              <a:rPr lang="ja-JP" altLang="en-US"/>
              <a:pPr>
                <a:defRPr/>
              </a:pPr>
              <a:t>2019/1/17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E643CB2-D35A-4153-B9DA-318F93AF5426}"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55066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192688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6E2E284-288D-432A-8F4B-E114573D3DB6}" type="datetimeFigureOut">
              <a:rPr lang="ja-JP" altLang="en-US"/>
              <a:pPr>
                <a:defRPr/>
              </a:pPr>
              <a:t>2019/1/17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DB14C63-641B-4B3E-A8C7-D3B9D2174FC0}"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0548896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801"/>
            <a:ext cx="9088041" cy="1501435"/>
          </a:xfrm>
        </p:spPr>
        <p:txBody>
          <a:bodyPr anchor="t"/>
          <a:lstStyle>
            <a:lvl1pPr algn="l">
              <a:defRPr sz="440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7122CD06-E56D-4DE0-A786-E3FB9D489805}" type="datetimeFigureOut">
              <a:rPr lang="ja-JP" altLang="en-US"/>
              <a:pPr>
                <a:defRPr/>
              </a:pPr>
              <a:t>2019/1/17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DFE7A96-6A3E-4D81-98C0-15658D3666BE}"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82530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31"/>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31"/>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979C7524-3976-4530-88FB-6C9168726CBB}" type="datetimeFigureOut">
              <a:rPr lang="ja-JP" altLang="en-US"/>
              <a:pPr>
                <a:defRPr/>
              </a:pPr>
              <a:t>2019/1/17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EC4A043-6B49-4CF8-B3FD-C267D8C07702}"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3416434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8" y="1692178"/>
            <a:ext cx="4725930"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8" y="2397397"/>
            <a:ext cx="472593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51A7CDCA-33C1-463F-AEB2-CE8275FDBA6B}" type="datetimeFigureOut">
              <a:rPr lang="ja-JP" altLang="en-US"/>
              <a:pPr>
                <a:defRPr/>
              </a:pPr>
              <a:t>2019/1/17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ADFC796A-7161-432B-ADAA-AF61F719B574}" type="slidenum">
              <a:rPr lang="ja-JP" altLang="en-US"/>
              <a:pPr>
                <a:defRPr/>
              </a:pPr>
              <a:t>‹#›</a:t>
            </a:fld>
            <a:endParaRPr lang="ja-JP" altLang="en-US"/>
          </a:p>
        </p:txBody>
      </p:sp>
      <p:sp>
        <p:nvSpPr>
          <p:cNvPr id="10"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152532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470D9C75-C25E-43A1-B85F-445B49D441A6}" type="datetimeFigureOut">
              <a:rPr lang="ja-JP" altLang="en-US"/>
              <a:pPr>
                <a:defRPr/>
              </a:pPr>
              <a:t>2019/1/17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F6AA7CBC-3C74-41C0-A6ED-B9F4C2A34CEC}" type="slidenum">
              <a:rPr lang="ja-JP" altLang="en-US"/>
              <a:pPr>
                <a:defRPr/>
              </a:pPr>
              <a:t>‹#›</a:t>
            </a:fld>
            <a:endParaRPr lang="ja-JP" altLang="en-US"/>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105450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FA2CCC59-2B0D-45CD-A5DE-ED7BB916A9F7}" type="datetimeFigureOut">
              <a:rPr lang="ja-JP" altLang="en-US"/>
              <a:pPr>
                <a:defRPr/>
              </a:pPr>
              <a:t>2019/1/17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9E56FAF3-4950-4E43-8ECB-709D5EBDE199}" type="slidenum">
              <a:rPr lang="ja-JP" altLang="en-US"/>
              <a:pPr>
                <a:defRPr/>
              </a:pPr>
              <a:t>‹#›</a:t>
            </a:fld>
            <a:endParaRPr lang="ja-JP" altLang="en-US"/>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899579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205" b="1"/>
            </a:lvl1pPr>
          </a:lstStyle>
          <a:p>
            <a:r>
              <a:rPr lang="ja-JP" altLang="en-US"/>
              <a:t>マスター タイトルの書式設定</a:t>
            </a:r>
          </a:p>
        </p:txBody>
      </p:sp>
      <p:sp>
        <p:nvSpPr>
          <p:cNvPr id="3" name="コンテンツ プレースホルダー 2"/>
          <p:cNvSpPr>
            <a:spLocks noGrp="1"/>
          </p:cNvSpPr>
          <p:nvPr>
            <p:ph idx="1"/>
          </p:nvPr>
        </p:nvSpPr>
        <p:spPr>
          <a:xfrm>
            <a:off x="4180203" y="300997"/>
            <a:ext cx="5977020"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6"/>
            <a:ext cx="3517533"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4AFEC8C-2F34-402E-9D0C-D472975EBF02}" type="datetimeFigureOut">
              <a:rPr lang="ja-JP" altLang="en-US"/>
              <a:pPr>
                <a:defRPr/>
              </a:pPr>
              <a:t>2019/1/17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1709382-B54B-455E-98A9-7C56F47B59E8}"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482693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205"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2DDA6CF-DFF1-4C59-95F6-5A6862FC474D}" type="datetimeFigureOut">
              <a:rPr lang="ja-JP" altLang="en-US"/>
              <a:pPr>
                <a:defRPr/>
              </a:pPr>
              <a:t>2019/1/17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6588799-559C-4245-ACF6-8DBB569800DC}"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6339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AE87A373-1279-4A5B-BECA-892A980038C9}" type="datetimeFigureOut">
              <a:rPr lang="ja-JP" altLang="en-US"/>
              <a:pPr>
                <a:defRPr/>
              </a:pPr>
              <a:t>2019/1/17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5D01E03-D634-4259-9C40-5DA01D7A7733}"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63466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47"/>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47"/>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0673DAD-BC6E-46CC-AD32-880D45B6993A}" type="datetimeFigureOut">
              <a:rPr lang="ja-JP" altLang="en-US"/>
              <a:pPr>
                <a:defRPr/>
              </a:pPr>
              <a:t>2019/1/17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98E566E-6918-4458-B7E5-8B5DF8B7D3B0}"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6192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10"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91839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2095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1558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520" name="think-cell スライド" r:id="rId4" imgW="270" imgH="270" progId="TCLayout.ActiveDocument.1">
                  <p:embed/>
                </p:oleObj>
              </mc:Choice>
              <mc:Fallback>
                <p:oleObj name="think-cell スライド" r:id="rId4" imgW="270" imgH="270" progId="TCLayout.ActiveDocument.1">
                  <p:embed/>
                  <p:pic>
                    <p:nvPicPr>
                      <p:cNvPr id="3" name="オブジェクト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50099" y="6867318"/>
            <a:ext cx="9792000" cy="321882"/>
          </a:xfrm>
          <a:prstGeom prst="rect">
            <a:avLst/>
          </a:prstGeom>
        </p:spPr>
      </p:pic>
      <p:sp>
        <p:nvSpPr>
          <p:cNvPr id="6" name="テキスト ボックス 5">
            <a:extLst>
              <a:ext uri="{FF2B5EF4-FFF2-40B4-BE49-F238E27FC236}">
                <a16:creationId xmlns:a16="http://schemas.microsoft.com/office/drawing/2014/main" id="{803EF348-FC06-1848-85F5-04404EE0C18F}"/>
              </a:ext>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307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50099" y="6867318"/>
            <a:ext cx="9792000" cy="321882"/>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0"/>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1" y="6939189"/>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459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22048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2052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93066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6278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105.xml" Type="http://schemas.openxmlformats.org/officeDocument/2006/relationships/slideLayout"/><Relationship Id="rId10" Target="../slideLayouts/slideLayout114.xml" Type="http://schemas.openxmlformats.org/officeDocument/2006/relationships/slideLayout"/><Relationship Id="rId11" Target="../slideLayouts/slideLayout115.xml" Type="http://schemas.openxmlformats.org/officeDocument/2006/relationships/slideLayout"/><Relationship Id="rId12" Target="../theme/theme10.xml" Type="http://schemas.openxmlformats.org/officeDocument/2006/relationships/theme"/><Relationship Id="rId2" Target="../slideLayouts/slideLayout106.xml" Type="http://schemas.openxmlformats.org/officeDocument/2006/relationships/slideLayout"/><Relationship Id="rId3" Target="../slideLayouts/slideLayout107.xml" Type="http://schemas.openxmlformats.org/officeDocument/2006/relationships/slideLayout"/><Relationship Id="rId4" Target="../slideLayouts/slideLayout108.xml" Type="http://schemas.openxmlformats.org/officeDocument/2006/relationships/slideLayout"/><Relationship Id="rId5" Target="../slideLayouts/slideLayout109.xml" Type="http://schemas.openxmlformats.org/officeDocument/2006/relationships/slideLayout"/><Relationship Id="rId6" Target="../slideLayouts/slideLayout110.xml" Type="http://schemas.openxmlformats.org/officeDocument/2006/relationships/slideLayout"/><Relationship Id="rId7" Target="../slideLayouts/slideLayout111.xml" Type="http://schemas.openxmlformats.org/officeDocument/2006/relationships/slideLayout"/><Relationship Id="rId8" Target="../slideLayouts/slideLayout112.xml" Type="http://schemas.openxmlformats.org/officeDocument/2006/relationships/slideLayout"/><Relationship Id="rId9" Target="../slideLayouts/slideLayout113.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116.xml" Type="http://schemas.openxmlformats.org/officeDocument/2006/relationships/slideLayout"/><Relationship Id="rId10" Target="../slideLayouts/slideLayout125.xml" Type="http://schemas.openxmlformats.org/officeDocument/2006/relationships/slideLayout"/><Relationship Id="rId11" Target="../slideLayouts/slideLayout126.xml" Type="http://schemas.openxmlformats.org/officeDocument/2006/relationships/slideLayout"/><Relationship Id="rId12" Target="../theme/theme11.xml" Type="http://schemas.openxmlformats.org/officeDocument/2006/relationships/theme"/><Relationship Id="rId2" Target="../slideLayouts/slideLayout117.xml" Type="http://schemas.openxmlformats.org/officeDocument/2006/relationships/slideLayout"/><Relationship Id="rId3" Target="../slideLayouts/slideLayout118.xml" Type="http://schemas.openxmlformats.org/officeDocument/2006/relationships/slideLayout"/><Relationship Id="rId4" Target="../slideLayouts/slideLayout119.xml" Type="http://schemas.openxmlformats.org/officeDocument/2006/relationships/slideLayout"/><Relationship Id="rId5" Target="../slideLayouts/slideLayout120.xml" Type="http://schemas.openxmlformats.org/officeDocument/2006/relationships/slideLayout"/><Relationship Id="rId6" Target="../slideLayouts/slideLayout121.xml" Type="http://schemas.openxmlformats.org/officeDocument/2006/relationships/slideLayout"/><Relationship Id="rId7" Target="../slideLayouts/slideLayout122.xml" Type="http://schemas.openxmlformats.org/officeDocument/2006/relationships/slideLayout"/><Relationship Id="rId8" Target="../slideLayouts/slideLayout123.xml" Type="http://schemas.openxmlformats.org/officeDocument/2006/relationships/slideLayout"/><Relationship Id="rId9" Target="../slideLayouts/slideLayout124.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127.xml" Type="http://schemas.openxmlformats.org/officeDocument/2006/relationships/slideLayout"/><Relationship Id="rId10" Target="../slideLayouts/slideLayout136.xml" Type="http://schemas.openxmlformats.org/officeDocument/2006/relationships/slideLayout"/><Relationship Id="rId11" Target="../slideLayouts/slideLayout137.xml" Type="http://schemas.openxmlformats.org/officeDocument/2006/relationships/slideLayout"/><Relationship Id="rId12" Target="../slideLayouts/slideLayout138.xml" Type="http://schemas.openxmlformats.org/officeDocument/2006/relationships/slideLayout"/><Relationship Id="rId13" Target="../theme/theme12.xml" Type="http://schemas.openxmlformats.org/officeDocument/2006/relationships/theme"/><Relationship Id="rId2" Target="../slideLayouts/slideLayout128.xml" Type="http://schemas.openxmlformats.org/officeDocument/2006/relationships/slideLayout"/><Relationship Id="rId3" Target="../slideLayouts/slideLayout129.xml" Type="http://schemas.openxmlformats.org/officeDocument/2006/relationships/slideLayout"/><Relationship Id="rId4" Target="../slideLayouts/slideLayout130.xml" Type="http://schemas.openxmlformats.org/officeDocument/2006/relationships/slideLayout"/><Relationship Id="rId5" Target="../slideLayouts/slideLayout131.xml" Type="http://schemas.openxmlformats.org/officeDocument/2006/relationships/slideLayout"/><Relationship Id="rId6" Target="../slideLayouts/slideLayout132.xml" Type="http://schemas.openxmlformats.org/officeDocument/2006/relationships/slideLayout"/><Relationship Id="rId7" Target="../slideLayouts/slideLayout133.xml" Type="http://schemas.openxmlformats.org/officeDocument/2006/relationships/slideLayout"/><Relationship Id="rId8" Target="../slideLayouts/slideLayout134.xml" Type="http://schemas.openxmlformats.org/officeDocument/2006/relationships/slideLayout"/><Relationship Id="rId9" Target="../slideLayouts/slideLayout135.xml" Type="http://schemas.openxmlformats.org/officeDocument/2006/relationships/slideLayout"/></Relationships>
</file>

<file path=ppt/slideMasters/_rels/slideMaster13.xml.rels><?xml version="1.0" encoding="UTF-8" standalone="yes"?><Relationships xmlns="http://schemas.openxmlformats.org/package/2006/relationships"><Relationship Id="rId1" Target="../slideLayouts/slideLayout139.xml" Type="http://schemas.openxmlformats.org/officeDocument/2006/relationships/slideLayout"/><Relationship Id="rId10" Target="../slideLayouts/slideLayout148.xml" Type="http://schemas.openxmlformats.org/officeDocument/2006/relationships/slideLayout"/><Relationship Id="rId11" Target="../slideLayouts/slideLayout149.xml" Type="http://schemas.openxmlformats.org/officeDocument/2006/relationships/slideLayout"/><Relationship Id="rId12" Target="../theme/theme13.xml" Type="http://schemas.openxmlformats.org/officeDocument/2006/relationships/theme"/><Relationship Id="rId2" Target="../slideLayouts/slideLayout140.xml" Type="http://schemas.openxmlformats.org/officeDocument/2006/relationships/slideLayout"/><Relationship Id="rId3" Target="../slideLayouts/slideLayout141.xml" Type="http://schemas.openxmlformats.org/officeDocument/2006/relationships/slideLayout"/><Relationship Id="rId4" Target="../slideLayouts/slideLayout142.xml" Type="http://schemas.openxmlformats.org/officeDocument/2006/relationships/slideLayout"/><Relationship Id="rId5" Target="../slideLayouts/slideLayout143.xml" Type="http://schemas.openxmlformats.org/officeDocument/2006/relationships/slideLayout"/><Relationship Id="rId6" Target="../slideLayouts/slideLayout144.xml" Type="http://schemas.openxmlformats.org/officeDocument/2006/relationships/slideLayout"/><Relationship Id="rId7" Target="../slideLayouts/slideLayout145.xml" Type="http://schemas.openxmlformats.org/officeDocument/2006/relationships/slideLayout"/><Relationship Id="rId8" Target="../slideLayouts/slideLayout146.xml" Type="http://schemas.openxmlformats.org/officeDocument/2006/relationships/slideLayout"/><Relationship Id="rId9" Target="../slideLayouts/slideLayout147.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slideLayouts/slideLayout23.xml" Type="http://schemas.openxmlformats.org/officeDocument/2006/relationships/slideLayout"/><Relationship Id="rId13"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4.xml" Type="http://schemas.openxmlformats.org/officeDocument/2006/relationships/slideLayout"/><Relationship Id="rId10" Target="../slideLayouts/slideLayout33.xml" Type="http://schemas.openxmlformats.org/officeDocument/2006/relationships/slideLayout"/><Relationship Id="rId11" Target="../slideLayouts/slideLayout34.xml" Type="http://schemas.openxmlformats.org/officeDocument/2006/relationships/slideLayout"/><Relationship Id="rId12" Target="../theme/theme3.xml" Type="http://schemas.openxmlformats.org/officeDocument/2006/relationships/theme"/><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slideLayouts/slideLayout27.xml" Type="http://schemas.openxmlformats.org/officeDocument/2006/relationships/slideLayout"/><Relationship Id="rId5" Target="../slideLayouts/slideLayout28.xml" Type="http://schemas.openxmlformats.org/officeDocument/2006/relationships/slideLayout"/><Relationship Id="rId6" Target="../slideLayouts/slideLayout29.xml" Type="http://schemas.openxmlformats.org/officeDocument/2006/relationships/slideLayout"/><Relationship Id="rId7" Target="../slideLayouts/slideLayout30.xml" Type="http://schemas.openxmlformats.org/officeDocument/2006/relationships/slideLayout"/><Relationship Id="rId8" Target="../slideLayouts/slideLayout31.xml" Type="http://schemas.openxmlformats.org/officeDocument/2006/relationships/slideLayout"/><Relationship Id="rId9" Target="../slideLayouts/slideLayout32.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5.xml" Type="http://schemas.openxmlformats.org/officeDocument/2006/relationships/slideLayout"/><Relationship Id="rId10" Target="../slideLayouts/slideLayout44.xml" Type="http://schemas.openxmlformats.org/officeDocument/2006/relationships/slideLayout"/><Relationship Id="rId11" Target="../slideLayouts/slideLayout45.xml" Type="http://schemas.openxmlformats.org/officeDocument/2006/relationships/slideLayout"/><Relationship Id="rId12" Target="../theme/theme4.xml" Type="http://schemas.openxmlformats.org/officeDocument/2006/relationships/theme"/><Relationship Id="rId2" Target="../slideLayouts/slideLayout36.xml" Type="http://schemas.openxmlformats.org/officeDocument/2006/relationships/slideLayout"/><Relationship Id="rId3" Target="../slideLayouts/slideLayout37.xml" Type="http://schemas.openxmlformats.org/officeDocument/2006/relationships/slideLayout"/><Relationship Id="rId4" Target="../slideLayouts/slideLayout38.xml" Type="http://schemas.openxmlformats.org/officeDocument/2006/relationships/slideLayout"/><Relationship Id="rId5" Target="../slideLayouts/slideLayout39.xml" Type="http://schemas.openxmlformats.org/officeDocument/2006/relationships/slideLayout"/><Relationship Id="rId6" Target="../slideLayouts/slideLayout40.xml" Type="http://schemas.openxmlformats.org/officeDocument/2006/relationships/slideLayout"/><Relationship Id="rId7" Target="../slideLayouts/slideLayout41.xml" Type="http://schemas.openxmlformats.org/officeDocument/2006/relationships/slideLayout"/><Relationship Id="rId8" Target="../slideLayouts/slideLayout42.xml" Type="http://schemas.openxmlformats.org/officeDocument/2006/relationships/slideLayout"/><Relationship Id="rId9" Target="../slideLayouts/slideLayout43.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6.xml" Type="http://schemas.openxmlformats.org/officeDocument/2006/relationships/slideLayout"/><Relationship Id="rId10" Target="../slideLayouts/slideLayout55.xml" Type="http://schemas.openxmlformats.org/officeDocument/2006/relationships/slideLayout"/><Relationship Id="rId11" Target="../slideLayouts/slideLayout56.xml" Type="http://schemas.openxmlformats.org/officeDocument/2006/relationships/slideLayout"/><Relationship Id="rId12" Target="../slideLayouts/slideLayout57.xml" Type="http://schemas.openxmlformats.org/officeDocument/2006/relationships/slideLayout"/><Relationship Id="rId13" Target="../theme/theme5.xml" Type="http://schemas.openxmlformats.org/officeDocument/2006/relationships/theme"/><Relationship Id="rId2" Target="../slideLayouts/slideLayout47.xml" Type="http://schemas.openxmlformats.org/officeDocument/2006/relationships/slideLayout"/><Relationship Id="rId3" Target="../slideLayouts/slideLayout48.xml" Type="http://schemas.openxmlformats.org/officeDocument/2006/relationships/slideLayout"/><Relationship Id="rId4" Target="../slideLayouts/slideLayout49.xml" Type="http://schemas.openxmlformats.org/officeDocument/2006/relationships/slideLayout"/><Relationship Id="rId5" Target="../slideLayouts/slideLayout50.xml" Type="http://schemas.openxmlformats.org/officeDocument/2006/relationships/slideLayout"/><Relationship Id="rId6" Target="../slideLayouts/slideLayout51.xml" Type="http://schemas.openxmlformats.org/officeDocument/2006/relationships/slideLayout"/><Relationship Id="rId7" Target="../slideLayouts/slideLayout52.xml" Type="http://schemas.openxmlformats.org/officeDocument/2006/relationships/slideLayout"/><Relationship Id="rId8" Target="../slideLayouts/slideLayout53.xml" Type="http://schemas.openxmlformats.org/officeDocument/2006/relationships/slideLayout"/><Relationship Id="rId9" Target="../slideLayouts/slideLayout54.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8.xml" Type="http://schemas.openxmlformats.org/officeDocument/2006/relationships/slideLayout"/><Relationship Id="rId10" Target="../slideLayouts/slideLayout67.xml" Type="http://schemas.openxmlformats.org/officeDocument/2006/relationships/slideLayout"/><Relationship Id="rId11" Target="../slideLayouts/slideLayout68.xml" Type="http://schemas.openxmlformats.org/officeDocument/2006/relationships/slideLayout"/><Relationship Id="rId12" Target="../theme/theme6.xml" Type="http://schemas.openxmlformats.org/officeDocument/2006/relationships/theme"/><Relationship Id="rId2" Target="../slideLayouts/slideLayout59.xml" Type="http://schemas.openxmlformats.org/officeDocument/2006/relationships/slideLayout"/><Relationship Id="rId3" Target="../slideLayouts/slideLayout60.xml" Type="http://schemas.openxmlformats.org/officeDocument/2006/relationships/slideLayout"/><Relationship Id="rId4" Target="../slideLayouts/slideLayout61.xml" Type="http://schemas.openxmlformats.org/officeDocument/2006/relationships/slideLayout"/><Relationship Id="rId5" Target="../slideLayouts/slideLayout62.xml" Type="http://schemas.openxmlformats.org/officeDocument/2006/relationships/slideLayout"/><Relationship Id="rId6" Target="../slideLayouts/slideLayout63.xml" Type="http://schemas.openxmlformats.org/officeDocument/2006/relationships/slideLayout"/><Relationship Id="rId7" Target="../slideLayouts/slideLayout64.xml" Type="http://schemas.openxmlformats.org/officeDocument/2006/relationships/slideLayout"/><Relationship Id="rId8" Target="../slideLayouts/slideLayout65.xml" Type="http://schemas.openxmlformats.org/officeDocument/2006/relationships/slideLayout"/><Relationship Id="rId9" Target="../slideLayouts/slideLayout66.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69.xml" Type="http://schemas.openxmlformats.org/officeDocument/2006/relationships/slideLayout"/><Relationship Id="rId10" Target="../slideLayouts/slideLayout78.xml" Type="http://schemas.openxmlformats.org/officeDocument/2006/relationships/slideLayout"/><Relationship Id="rId11" Target="../slideLayouts/slideLayout79.xml" Type="http://schemas.openxmlformats.org/officeDocument/2006/relationships/slideLayout"/><Relationship Id="rId12" Target="../slideLayouts/slideLayout80.xml" Type="http://schemas.openxmlformats.org/officeDocument/2006/relationships/slideLayout"/><Relationship Id="rId13" Target="../theme/theme7.xml" Type="http://schemas.openxmlformats.org/officeDocument/2006/relationships/theme"/><Relationship Id="rId2" Target="../slideLayouts/slideLayout70.xml" Type="http://schemas.openxmlformats.org/officeDocument/2006/relationships/slideLayout"/><Relationship Id="rId3" Target="../slideLayouts/slideLayout71.xml" Type="http://schemas.openxmlformats.org/officeDocument/2006/relationships/slideLayout"/><Relationship Id="rId4" Target="../slideLayouts/slideLayout72.xml" Type="http://schemas.openxmlformats.org/officeDocument/2006/relationships/slideLayout"/><Relationship Id="rId5" Target="../slideLayouts/slideLayout73.xml" Type="http://schemas.openxmlformats.org/officeDocument/2006/relationships/slideLayout"/><Relationship Id="rId6" Target="../slideLayouts/slideLayout74.xml" Type="http://schemas.openxmlformats.org/officeDocument/2006/relationships/slideLayout"/><Relationship Id="rId7" Target="../slideLayouts/slideLayout75.xml" Type="http://schemas.openxmlformats.org/officeDocument/2006/relationships/slideLayout"/><Relationship Id="rId8" Target="../slideLayouts/slideLayout76.xml" Type="http://schemas.openxmlformats.org/officeDocument/2006/relationships/slideLayout"/><Relationship Id="rId9" Target="../slideLayouts/slideLayout77.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81.xml" Type="http://schemas.openxmlformats.org/officeDocument/2006/relationships/slideLayout"/><Relationship Id="rId10" Target="../slideLayouts/slideLayout90.xml" Type="http://schemas.openxmlformats.org/officeDocument/2006/relationships/slideLayout"/><Relationship Id="rId11" Target="../slideLayouts/slideLayout91.xml" Type="http://schemas.openxmlformats.org/officeDocument/2006/relationships/slideLayout"/><Relationship Id="rId12" Target="../slideLayouts/slideLayout92.xml" Type="http://schemas.openxmlformats.org/officeDocument/2006/relationships/slideLayout"/><Relationship Id="rId13" Target="../theme/theme8.xml" Type="http://schemas.openxmlformats.org/officeDocument/2006/relationships/theme"/><Relationship Id="rId2" Target="../slideLayouts/slideLayout82.xml" Type="http://schemas.openxmlformats.org/officeDocument/2006/relationships/slideLayout"/><Relationship Id="rId3" Target="../slideLayouts/slideLayout83.xml" Type="http://schemas.openxmlformats.org/officeDocument/2006/relationships/slideLayout"/><Relationship Id="rId4" Target="../slideLayouts/slideLayout84.xml" Type="http://schemas.openxmlformats.org/officeDocument/2006/relationships/slideLayout"/><Relationship Id="rId5" Target="../slideLayouts/slideLayout85.xml" Type="http://schemas.openxmlformats.org/officeDocument/2006/relationships/slideLayout"/><Relationship Id="rId6" Target="../slideLayouts/slideLayout86.xml" Type="http://schemas.openxmlformats.org/officeDocument/2006/relationships/slideLayout"/><Relationship Id="rId7" Target="../slideLayouts/slideLayout87.xml" Type="http://schemas.openxmlformats.org/officeDocument/2006/relationships/slideLayout"/><Relationship Id="rId8" Target="../slideLayouts/slideLayout88.xml" Type="http://schemas.openxmlformats.org/officeDocument/2006/relationships/slideLayout"/><Relationship Id="rId9" Target="../slideLayouts/slideLayout89.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93.xml" Type="http://schemas.openxmlformats.org/officeDocument/2006/relationships/slideLayout"/><Relationship Id="rId10" Target="../slideLayouts/slideLayout102.xml" Type="http://schemas.openxmlformats.org/officeDocument/2006/relationships/slideLayout"/><Relationship Id="rId11" Target="../slideLayouts/slideLayout103.xml" Type="http://schemas.openxmlformats.org/officeDocument/2006/relationships/slideLayout"/><Relationship Id="rId12" Target="../slideLayouts/slideLayout104.xml" Type="http://schemas.openxmlformats.org/officeDocument/2006/relationships/slideLayout"/><Relationship Id="rId13" Target="../theme/theme9.xml" Type="http://schemas.openxmlformats.org/officeDocument/2006/relationships/theme"/><Relationship Id="rId2" Target="../slideLayouts/slideLayout94.xml" Type="http://schemas.openxmlformats.org/officeDocument/2006/relationships/slideLayout"/><Relationship Id="rId3" Target="../slideLayouts/slideLayout95.xml" Type="http://schemas.openxmlformats.org/officeDocument/2006/relationships/slideLayout"/><Relationship Id="rId4" Target="../slideLayouts/slideLayout96.xml" Type="http://schemas.openxmlformats.org/officeDocument/2006/relationships/slideLayout"/><Relationship Id="rId5" Target="../slideLayouts/slideLayout97.xml" Type="http://schemas.openxmlformats.org/officeDocument/2006/relationships/slideLayout"/><Relationship Id="rId6" Target="../slideLayouts/slideLayout98.xml" Type="http://schemas.openxmlformats.org/officeDocument/2006/relationships/slideLayout"/><Relationship Id="rId7" Target="../slideLayouts/slideLayout99.xml" Type="http://schemas.openxmlformats.org/officeDocument/2006/relationships/slideLayout"/><Relationship Id="rId8" Target="../slideLayouts/slideLayout100.xml" Type="http://schemas.openxmlformats.org/officeDocument/2006/relationships/slideLayout"/><Relationship Id="rId9" Target="../slideLayouts/slideLayout10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075"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fontAlgn="auto">
              <a:spcBef>
                <a:spcPts val="0"/>
              </a:spcBef>
              <a:spcAft>
                <a:spcPts val="0"/>
              </a:spcAft>
              <a:defRPr sz="1323">
                <a:solidFill>
                  <a:prstClr val="black">
                    <a:tint val="75000"/>
                  </a:prstClr>
                </a:solidFill>
                <a:latin typeface="+mn-lt"/>
                <a:ea typeface="+mn-ea"/>
                <a:cs typeface="+mn-cs"/>
              </a:defRPr>
            </a:lvl1pPr>
          </a:lstStyle>
          <a:p>
            <a:pPr>
              <a:defRPr/>
            </a:pPr>
            <a:fld id="{3BFC6061-D3A9-44D6-8BC8-7482D31ED1FF}" type="datetimeFigureOut">
              <a:rPr lang="ja-JP" altLang="en-US"/>
              <a:pPr>
                <a:defRPr/>
              </a:pPr>
              <a:t>2019/1/17</a:t>
            </a:fld>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fontAlgn="auto">
              <a:spcBef>
                <a:spcPts val="0"/>
              </a:spcBef>
              <a:spcAft>
                <a:spcPts val="0"/>
              </a:spcAft>
              <a:defRPr sz="1323">
                <a:solidFill>
                  <a:prstClr val="black">
                    <a:tint val="75000"/>
                  </a:prst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lIns="91440" tIns="45720" rIns="91440" bIns="45720" rtlCol="0" anchor="ctr"/>
          <a:lstStyle>
            <a:lvl1pPr algn="r" fontAlgn="auto">
              <a:spcBef>
                <a:spcPts val="0"/>
              </a:spcBef>
              <a:spcAft>
                <a:spcPts val="0"/>
              </a:spcAft>
              <a:defRPr sz="1323">
                <a:solidFill>
                  <a:prstClr val="black">
                    <a:tint val="75000"/>
                  </a:prstClr>
                </a:solidFill>
                <a:latin typeface="+mn-lt"/>
                <a:ea typeface="+mn-ea"/>
                <a:cs typeface="+mn-cs"/>
              </a:defRPr>
            </a:lvl1pPr>
          </a:lstStyle>
          <a:p>
            <a:pPr>
              <a:defRPr/>
            </a:pPr>
            <a:fld id="{04221FAE-24BC-47FF-BDEB-80A7FE30290F}" type="slidenum">
              <a:rPr lang="ja-JP" altLang="en-US"/>
              <a:pPr>
                <a:defRPr/>
              </a:pPr>
              <a:t>‹#›</a:t>
            </a:fld>
            <a:endParaRPr lang="ja-JP" altLang="en-US"/>
          </a:p>
        </p:txBody>
      </p:sp>
    </p:spTree>
    <p:extLst>
      <p:ext uri="{BB962C8B-B14F-4D97-AF65-F5344CB8AC3E}">
        <p14:creationId xmlns:p14="http://schemas.microsoft.com/office/powerpoint/2010/main" val="3454843443"/>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ctr" rtl="0" eaLnBrk="0" fontAlgn="base" hangingPunct="0">
        <a:spcBef>
          <a:spcPct val="0"/>
        </a:spcBef>
        <a:spcAft>
          <a:spcPct val="0"/>
        </a:spcAft>
        <a:defRPr kumimoji="1" sz="4850"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5pPr>
      <a:lvl6pPr marL="503972"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6pPr>
      <a:lvl7pPr marL="1007943"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7pPr>
      <a:lvl8pPr marL="1511915"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8pPr>
      <a:lvl9pPr marL="2015886"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9pPr>
    </p:titleStyle>
    <p:bodyStyle>
      <a:lvl1pPr marL="377979" indent="-377979" algn="l" rtl="0" eaLnBrk="0" fontAlgn="base" hangingPunct="0">
        <a:spcBef>
          <a:spcPct val="20000"/>
        </a:spcBef>
        <a:spcAft>
          <a:spcPct val="0"/>
        </a:spcAft>
        <a:buFont typeface="Arial" charset="0"/>
        <a:buChar char="•"/>
        <a:defRPr kumimoji="1" sz="3527" kern="1200">
          <a:solidFill>
            <a:schemeClr val="tx1"/>
          </a:solidFill>
          <a:latin typeface="+mn-lt"/>
          <a:ea typeface="+mn-ea"/>
          <a:cs typeface="メイリオ" pitchFamily="50" charset="-128"/>
        </a:defRPr>
      </a:lvl1pPr>
      <a:lvl2pPr marL="818954" indent="-314982" algn="l" rtl="0" eaLnBrk="0" fontAlgn="base" hangingPunct="0">
        <a:spcBef>
          <a:spcPct val="20000"/>
        </a:spcBef>
        <a:spcAft>
          <a:spcPct val="0"/>
        </a:spcAft>
        <a:buFont typeface="Arial" charset="0"/>
        <a:buChar char="–"/>
        <a:defRPr kumimoji="1" sz="3086" kern="1200">
          <a:solidFill>
            <a:schemeClr val="tx1"/>
          </a:solidFill>
          <a:latin typeface="+mn-lt"/>
          <a:ea typeface="+mn-ea"/>
          <a:cs typeface="メイリオ" pitchFamily="50" charset="-128"/>
        </a:defRPr>
      </a:lvl2pPr>
      <a:lvl3pPr marL="1259929" indent="-251986" algn="l" rtl="0" eaLnBrk="0" fontAlgn="base" hangingPunct="0">
        <a:spcBef>
          <a:spcPct val="20000"/>
        </a:spcBef>
        <a:spcAft>
          <a:spcPct val="0"/>
        </a:spcAft>
        <a:buFont typeface="Arial" charset="0"/>
        <a:buChar char="•"/>
        <a:defRPr kumimoji="1" sz="2646" kern="1200">
          <a:solidFill>
            <a:schemeClr val="tx1"/>
          </a:solidFill>
          <a:latin typeface="+mn-lt"/>
          <a:ea typeface="+mn-ea"/>
          <a:cs typeface="メイリオ" pitchFamily="50" charset="-128"/>
        </a:defRPr>
      </a:lvl3pPr>
      <a:lvl4pPr marL="1763900" indent="-251986" algn="l" rtl="0" eaLnBrk="0" fontAlgn="base" hangingPunct="0">
        <a:spcBef>
          <a:spcPct val="20000"/>
        </a:spcBef>
        <a:spcAft>
          <a:spcPct val="0"/>
        </a:spcAft>
        <a:buFont typeface="Arial" charset="0"/>
        <a:buChar char="–"/>
        <a:defRPr kumimoji="1" sz="2205" kern="1200">
          <a:solidFill>
            <a:schemeClr val="tx1"/>
          </a:solidFill>
          <a:latin typeface="+mn-lt"/>
          <a:ea typeface="+mn-ea"/>
          <a:cs typeface="メイリオ" pitchFamily="50" charset="-128"/>
        </a:defRPr>
      </a:lvl4pPr>
      <a:lvl5pPr marL="2267872" indent="-251986" algn="l" rtl="0" eaLnBrk="0" fontAlgn="base" hangingPunct="0">
        <a:spcBef>
          <a:spcPct val="20000"/>
        </a:spcBef>
        <a:spcAft>
          <a:spcPct val="0"/>
        </a:spcAft>
        <a:buFont typeface="Arial" charset="0"/>
        <a:buChar char="»"/>
        <a:defRPr kumimoji="1" sz="2205" kern="1200">
          <a:solidFill>
            <a:schemeClr val="tx1"/>
          </a:solidFill>
          <a:latin typeface="+mn-lt"/>
          <a:ea typeface="+mn-ea"/>
          <a:cs typeface="メイリオ" pitchFamily="50" charset="-128"/>
        </a:defRPr>
      </a:lvl5pPr>
      <a:lvl6pPr marL="2771844"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302449209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sldNum="0"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39.xml" Type="http://schemas.openxmlformats.org/officeDocument/2006/relationships/slideLayout"/><Relationship Id="rId2" Target="../notesSlides/notesSlide1.xml" Type="http://schemas.openxmlformats.org/officeDocument/2006/relationships/notesSlide"/><Relationship Id="rId3"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 Id="rId3" Target="../media/image15.emf" Type="http://schemas.openxmlformats.org/officeDocument/2006/relationships/image"/><Relationship Id="rId4"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 Id="rId3" Target="../media/image17.png" Type="http://schemas.openxmlformats.org/officeDocument/2006/relationships/image"/></Relationships>
</file>

<file path=ppt/slides/_rels/slide12.xml.rels><?xml version="1.0" encoding="UTF-8" standalone="yes"?><Relationships xmlns="http://schemas.openxmlformats.org/package/2006/relationships"><Relationship Id="rId1" Target="../drawings/vmlDrawing3.vml" Type="http://schemas.openxmlformats.org/officeDocument/2006/relationships/vmlDrawing"/><Relationship Id="rId2" Target="../tags/tag4.xml" Type="http://schemas.openxmlformats.org/officeDocument/2006/relationships/tags"/><Relationship Id="rId3" Target="../slideLayouts/slideLayout19.xml" Type="http://schemas.openxmlformats.org/officeDocument/2006/relationships/slideLayout"/><Relationship Id="rId4" Target="../embeddings/oleObject3.bin" Type="http://schemas.openxmlformats.org/officeDocument/2006/relationships/oleObject"/><Relationship Id="rId5" Target="../media/image1.emf" Type="http://schemas.openxmlformats.org/officeDocument/2006/relationships/image"/><Relationship Id="rId6" Target="../media/image7.png" Type="http://schemas.openxmlformats.org/officeDocument/2006/relationships/image"/><Relationship Id="rId7" Target="../media/image9.svg" Type="http://schemas.openxmlformats.org/officeDocument/2006/relationships/image"/><Relationship Id="rId8"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7.xml" Type="http://schemas.openxmlformats.org/officeDocument/2006/relationships/slideLayout"/><Relationship Id="rId2" Target="../notesSlides/notesSlide10.xml" Type="http://schemas.openxmlformats.org/officeDocument/2006/relationships/notesSlide"/></Relationships>
</file>

<file path=ppt/slides/_rels/slide14.xml.rels><?xml version="1.0" encoding="UTF-8" standalone="yes"?><Relationships xmlns="http://schemas.openxmlformats.org/package/2006/relationships"><Relationship Id="rId1" Target="../drawings/vmlDrawing4.vml" Type="http://schemas.openxmlformats.org/officeDocument/2006/relationships/vmlDrawing"/><Relationship Id="rId2" Target="../tags/tag5.xml" Type="http://schemas.openxmlformats.org/officeDocument/2006/relationships/tags"/><Relationship Id="rId3" Target="../slideLayouts/slideLayout19.xml" Type="http://schemas.openxmlformats.org/officeDocument/2006/relationships/slideLayout"/><Relationship Id="rId4" Target="../embeddings/oleObject4.bin" Type="http://schemas.openxmlformats.org/officeDocument/2006/relationships/oleObject"/><Relationship Id="rId5" Target="../media/image1.emf" Type="http://schemas.openxmlformats.org/officeDocument/2006/relationships/image"/><Relationship Id="rId6" Target="../media/image7.png" Type="http://schemas.openxmlformats.org/officeDocument/2006/relationships/image"/><Relationship Id="rId7" Target="../media/image9.svg" Type="http://schemas.openxmlformats.org/officeDocument/2006/relationships/image"/><Relationship Id="rId8" Target="../media/image1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media/image2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 Id="rId3" Target="../media/image21.png" Type="http://schemas.openxmlformats.org/officeDocument/2006/relationships/image"/></Relationships>
</file>

<file path=ppt/slides/_rels/slide19.xml.rels><?xml version="1.0" encoding="UTF-8" standalone="yes"?><Relationships xmlns="http://schemas.openxmlformats.org/package/2006/relationships"><Relationship Id="rId1" Target="../drawings/vmlDrawing5.vml" Type="http://schemas.openxmlformats.org/officeDocument/2006/relationships/vmlDrawing"/><Relationship Id="rId2" Target="../tags/tag6.xml" Type="http://schemas.openxmlformats.org/officeDocument/2006/relationships/tags"/><Relationship Id="rId3" Target="../slideLayouts/slideLayout19.xml" Type="http://schemas.openxmlformats.org/officeDocument/2006/relationships/slideLayout"/><Relationship Id="rId4" Target="../embeddings/oleObject5.bin" Type="http://schemas.openxmlformats.org/officeDocument/2006/relationships/oleObject"/><Relationship Id="rId5" Target="../media/image1.emf" Type="http://schemas.openxmlformats.org/officeDocument/2006/relationships/image"/><Relationship Id="rId6" Target="../media/image7.png" Type="http://schemas.openxmlformats.org/officeDocument/2006/relationships/image"/><Relationship Id="rId7" Target="../media/image9.svg" Type="http://schemas.openxmlformats.org/officeDocument/2006/relationships/image"/><Relationship Id="rId8" Target="../media/image22.png" Type="http://schemas.openxmlformats.org/officeDocument/2006/relationships/image"/></Relationships>
</file>

<file path=ppt/slides/_rels/slide2.xml.rels><?xml version="1.0" encoding="UTF-8" standalone="yes"?><Relationships xmlns="http://schemas.openxmlformats.org/package/2006/relationships"><Relationship Id="rId1" Target="../drawings/vmlDrawing2.vml" Type="http://schemas.openxmlformats.org/officeDocument/2006/relationships/vmlDrawing"/><Relationship Id="rId2" Target="../tags/tag3.xml" Type="http://schemas.openxmlformats.org/officeDocument/2006/relationships/tags"/><Relationship Id="rId3" Target="../slideLayouts/slideLayout19.xml" Type="http://schemas.openxmlformats.org/officeDocument/2006/relationships/slideLayout"/><Relationship Id="rId4" Target="../embeddings/oleObject2.bin" Type="http://schemas.openxmlformats.org/officeDocument/2006/relationships/oleObject"/><Relationship Id="rId5" Target="../media/image1.emf" Type="http://schemas.openxmlformats.org/officeDocument/2006/relationships/image"/><Relationship Id="rId6" Target="../media/image7.png" Type="http://schemas.openxmlformats.org/officeDocument/2006/relationships/image"/><Relationship Id="rId7" Target="../media/image9.svg" Type="http://schemas.openxmlformats.org/officeDocument/2006/relationships/image"/><Relationship Id="rId8"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7.png" Type="http://schemas.openxmlformats.org/officeDocument/2006/relationships/image"/><Relationship Id="rId3" Target="../media/image9.svg" Type="http://schemas.openxmlformats.org/officeDocument/2006/relationships/image"/><Relationship Id="rId4" Target="../media/image2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10" Target="../media/hdphoto1.wdp" Type="http://schemas.microsoft.com/office/2007/relationships/hdphoto"/><Relationship Id="rId11" Target="../media/image31.jpeg" Type="http://schemas.openxmlformats.org/officeDocument/2006/relationships/image"/><Relationship Id="rId12" Target="../media/image32.png" Type="http://schemas.openxmlformats.org/officeDocument/2006/relationships/image"/><Relationship Id="rId13" Target="../media/image33.png" Type="http://schemas.openxmlformats.org/officeDocument/2006/relationships/image"/><Relationship Id="rId2" Target="../notesSlides/notesSlide15.xml" Type="http://schemas.openxmlformats.org/officeDocument/2006/relationships/notesSlide"/><Relationship Id="rId3" Target="../media/image24.jpeg" Type="http://schemas.openxmlformats.org/officeDocument/2006/relationships/image"/><Relationship Id="rId4" Target="../media/image25.jpeg" Type="http://schemas.openxmlformats.org/officeDocument/2006/relationships/image"/><Relationship Id="rId5" Target="../media/image26.jpeg" Type="http://schemas.openxmlformats.org/officeDocument/2006/relationships/image"/><Relationship Id="rId6" Target="../media/image27.png" Type="http://schemas.openxmlformats.org/officeDocument/2006/relationships/image"/><Relationship Id="rId7" Target="../media/image28.jpeg" Type="http://schemas.openxmlformats.org/officeDocument/2006/relationships/image"/><Relationship Id="rId8" Target="../media/image29.png" Type="http://schemas.openxmlformats.org/officeDocument/2006/relationships/image"/><Relationship Id="rId9" Target="../media/image3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 Id="rId3" Target="../media/image34.png" Type="http://schemas.openxmlformats.org/officeDocument/2006/relationships/image"/><Relationship Id="rId4" Target="../media/image3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 Id="rId3" Target="../media/image36.jpeg" Type="http://schemas.openxmlformats.org/officeDocument/2006/relationships/image"/><Relationship Id="rId4" Target="../media/image37.jpeg" Type="http://schemas.openxmlformats.org/officeDocument/2006/relationships/image"/><Relationship Id="rId5" Target="../media/image38.jpeg" Type="http://schemas.openxmlformats.org/officeDocument/2006/relationships/image"/><Relationship Id="rId6" Target="../media/image39.jpeg" Type="http://schemas.openxmlformats.org/officeDocument/2006/relationships/image"/></Relationships>
</file>

<file path=ppt/slides/_rels/slide25.xml.rels><?xml version="1.0" encoding="UTF-8" standalone="yes"?><Relationships xmlns="http://schemas.openxmlformats.org/package/2006/relationships"><Relationship Id="rId1" Target="../drawings/vmlDrawing6.vml" Type="http://schemas.openxmlformats.org/officeDocument/2006/relationships/vmlDrawing"/><Relationship Id="rId2" Target="../tags/tag7.xml" Type="http://schemas.openxmlformats.org/officeDocument/2006/relationships/tags"/><Relationship Id="rId3" Target="../slideLayouts/slideLayout19.xml" Type="http://schemas.openxmlformats.org/officeDocument/2006/relationships/slideLayout"/><Relationship Id="rId4" Target="../embeddings/oleObject6.bin" Type="http://schemas.openxmlformats.org/officeDocument/2006/relationships/oleObject"/><Relationship Id="rId5" Target="../media/image1.emf" Type="http://schemas.openxmlformats.org/officeDocument/2006/relationships/image"/><Relationship Id="rId6" Target="../media/image7.png" Type="http://schemas.openxmlformats.org/officeDocument/2006/relationships/image"/><Relationship Id="rId7" Target="../media/image9.svg" Type="http://schemas.openxmlformats.org/officeDocument/2006/relationships/image"/><Relationship Id="rId8" Target="../media/image40.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1.jpeg" Type="http://schemas.openxmlformats.org/officeDocument/2006/relationships/image"/><Relationship Id="rId3" Target="../media/image42.jpeg" Type="http://schemas.openxmlformats.org/officeDocument/2006/relationships/image"/><Relationship Id="rId4" Target="../media/image43.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4.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 Id="rId3" Target="../media/image13.emf"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7.png" Type="http://schemas.openxmlformats.org/officeDocument/2006/relationships/image"/><Relationship Id="rId3" Target="../media/image9.svg" Type="http://schemas.openxmlformats.org/officeDocument/2006/relationships/image"/><Relationship Id="rId4"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46372" y="604818"/>
            <a:ext cx="4999535" cy="693685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defTabSz="1007943">
              <a:defRPr/>
            </a:pPr>
            <a:endParaRPr lang="ja-JP" altLang="en-US" sz="1984" dirty="0">
              <a:solidFill>
                <a:prstClr val="black"/>
              </a:solidFill>
              <a:latin typeface="Cambria"/>
              <a:ea typeface="メイリオ"/>
            </a:endParaRPr>
          </a:p>
        </p:txBody>
      </p:sp>
      <p:sp>
        <p:nvSpPr>
          <p:cNvPr id="6" name="正方形/長方形 5"/>
          <p:cNvSpPr/>
          <p:nvPr/>
        </p:nvSpPr>
        <p:spPr>
          <a:xfrm>
            <a:off x="5345906" y="604818"/>
            <a:ext cx="4993547" cy="694260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defTabSz="1007943">
              <a:defRPr/>
            </a:pPr>
            <a:endParaRPr lang="ja-JP" altLang="en-US" sz="1984">
              <a:solidFill>
                <a:prstClr val="black"/>
              </a:solidFill>
              <a:latin typeface="Cambria"/>
              <a:ea typeface="メイリオ"/>
            </a:endParaRPr>
          </a:p>
        </p:txBody>
      </p:sp>
      <p:sp>
        <p:nvSpPr>
          <p:cNvPr id="11" name="テキスト ボックス 10"/>
          <p:cNvSpPr txBox="1"/>
          <p:nvPr/>
        </p:nvSpPr>
        <p:spPr>
          <a:xfrm>
            <a:off x="354713" y="604818"/>
            <a:ext cx="962122" cy="27898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defTabSz="1007943">
              <a:defRPr/>
            </a:pPr>
            <a:r>
              <a:rPr lang="ja-JP" altLang="en-US" sz="1213" dirty="0">
                <a:solidFill>
                  <a:prstClr val="black"/>
                </a:solidFill>
                <a:latin typeface="Cambria"/>
                <a:ea typeface="メイリオ"/>
              </a:rPr>
              <a:t>背景・目的</a:t>
            </a:r>
          </a:p>
        </p:txBody>
      </p:sp>
      <p:sp>
        <p:nvSpPr>
          <p:cNvPr id="26" name="Rectangle 3"/>
          <p:cNvSpPr/>
          <p:nvPr/>
        </p:nvSpPr>
        <p:spPr>
          <a:xfrm>
            <a:off x="1083089" y="-1"/>
            <a:ext cx="9302600" cy="571643"/>
          </a:xfrm>
          <a:prstGeom prst="rect">
            <a:avLst/>
          </a:prstGeom>
          <a:ln>
            <a:noFill/>
          </a:ln>
        </p:spPr>
        <p:style>
          <a:lnRef idx="1">
            <a:schemeClr val="accent6"/>
          </a:lnRef>
          <a:fillRef idx="3">
            <a:schemeClr val="accent6"/>
          </a:fillRef>
          <a:effectRef idx="2">
            <a:schemeClr val="accent6"/>
          </a:effectRef>
          <a:fontRef idx="minor">
            <a:schemeClr val="lt1"/>
          </a:fontRef>
        </p:style>
        <p:txBody>
          <a:bodyPr anchor="ctr"/>
          <a:lstStyle/>
          <a:p>
            <a:pPr defTabSz="1007943" fontAlgn="base">
              <a:spcBef>
                <a:spcPct val="0"/>
              </a:spcBef>
              <a:spcAft>
                <a:spcPct val="0"/>
              </a:spcAft>
              <a:defRPr/>
            </a:pPr>
            <a:r>
              <a:rPr lang="ja-JP" altLang="ja-JP" sz="1323" b="1" dirty="0">
                <a:solidFill>
                  <a:prstClr val="white"/>
                </a:solidFill>
                <a:latin typeface="Arial" panose="020B0604020202020204" pitchFamily="34" charset="0"/>
                <a:ea typeface="ＭＳ ゴシック" panose="020B0609070205080204" pitchFamily="49" charset="-128"/>
                <a:cs typeface="Times New Roman" panose="02020603050405020304" pitchFamily="18" charset="0"/>
              </a:rPr>
              <a:t>業務用施設等における</a:t>
            </a:r>
            <a:r>
              <a:rPr lang="ja-JP" altLang="en-US" sz="1323" b="1" dirty="0">
                <a:solidFill>
                  <a:prstClr val="white"/>
                </a:solidFill>
                <a:latin typeface="Arial" panose="020B0604020202020204" pitchFamily="34" charset="0"/>
                <a:ea typeface="ＭＳ ゴシック" panose="020B0609070205080204" pitchFamily="49" charset="-128"/>
                <a:cs typeface="Times New Roman" panose="02020603050405020304" pitchFamily="18" charset="0"/>
              </a:rPr>
              <a:t>ネット・ゼロ・エネルギー・ビル</a:t>
            </a:r>
            <a:endParaRPr lang="en-US" altLang="ja-JP" sz="1323" b="1" dirty="0">
              <a:solidFill>
                <a:prstClr val="white"/>
              </a:solidFill>
              <a:latin typeface="Arial" panose="020B0604020202020204" pitchFamily="34" charset="0"/>
              <a:ea typeface="ＭＳ ゴシック" panose="020B0609070205080204" pitchFamily="49" charset="-128"/>
              <a:cs typeface="Times New Roman" panose="02020603050405020304" pitchFamily="18" charset="0"/>
            </a:endParaRPr>
          </a:p>
          <a:p>
            <a:pPr defTabSz="1007943" fontAlgn="base">
              <a:spcBef>
                <a:spcPct val="0"/>
              </a:spcBef>
              <a:spcAft>
                <a:spcPct val="0"/>
              </a:spcAft>
              <a:defRPr/>
            </a:pPr>
            <a:r>
              <a:rPr lang="ja-JP" altLang="en-US" sz="1323" b="1" dirty="0">
                <a:solidFill>
                  <a:prstClr val="white"/>
                </a:solidFill>
                <a:latin typeface="Arial" panose="020B0604020202020204" pitchFamily="34" charset="0"/>
                <a:ea typeface="ＭＳ ゴシック" panose="020B0609070205080204" pitchFamily="49" charset="-128"/>
                <a:cs typeface="Times New Roman" panose="02020603050405020304" pitchFamily="18" charset="0"/>
              </a:rPr>
              <a:t>（</a:t>
            </a:r>
            <a:r>
              <a:rPr lang="en-US" altLang="ja-JP" sz="1323" b="1" dirty="0">
                <a:solidFill>
                  <a:prstClr val="white"/>
                </a:solidFill>
                <a:latin typeface="Arial" panose="020B0604020202020204" pitchFamily="34" charset="0"/>
                <a:ea typeface="ＭＳ ゴシック" panose="020B0609070205080204" pitchFamily="49" charset="-128"/>
                <a:cs typeface="Times New Roman" panose="02020603050405020304" pitchFamily="18" charset="0"/>
              </a:rPr>
              <a:t>ZEB</a:t>
            </a:r>
            <a:r>
              <a:rPr lang="ja-JP" altLang="en-US" sz="1323" b="1" dirty="0">
                <a:solidFill>
                  <a:prstClr val="white"/>
                </a:solidFill>
                <a:latin typeface="Arial" panose="020B0604020202020204" pitchFamily="34" charset="0"/>
                <a:ea typeface="ＭＳ ゴシック" panose="020B0609070205080204" pitchFamily="49" charset="-128"/>
                <a:cs typeface="Times New Roman" panose="02020603050405020304" pitchFamily="18" charset="0"/>
              </a:rPr>
              <a:t>）</a:t>
            </a:r>
            <a:r>
              <a:rPr lang="ja-JP" altLang="ja-JP" sz="1323" b="1" dirty="0">
                <a:solidFill>
                  <a:prstClr val="white"/>
                </a:solidFill>
                <a:latin typeface="Arial" panose="020B0604020202020204" pitchFamily="34" charset="0"/>
                <a:ea typeface="ＭＳ ゴシック" panose="020B0609070205080204" pitchFamily="49" charset="-128"/>
                <a:cs typeface="Times New Roman" panose="02020603050405020304" pitchFamily="18" charset="0"/>
              </a:rPr>
              <a:t>化・省</a:t>
            </a:r>
            <a:r>
              <a:rPr lang="en-US" altLang="ja-JP" sz="1323" b="1" dirty="0">
                <a:solidFill>
                  <a:prstClr val="white"/>
                </a:solidFill>
                <a:latin typeface="Arial" panose="020B0604020202020204" pitchFamily="34" charset="0"/>
                <a:ea typeface="ＭＳ ゴシック" panose="020B0609070205080204" pitchFamily="49" charset="-128"/>
                <a:cs typeface="Times New Roman" panose="02020603050405020304" pitchFamily="18" charset="0"/>
              </a:rPr>
              <a:t>CO2</a:t>
            </a:r>
            <a:r>
              <a:rPr lang="ja-JP" altLang="ja-JP" sz="1323" b="1" dirty="0">
                <a:solidFill>
                  <a:prstClr val="white"/>
                </a:solidFill>
                <a:latin typeface="Arial" panose="020B0604020202020204" pitchFamily="34" charset="0"/>
                <a:ea typeface="ＭＳ ゴシック" panose="020B0609070205080204" pitchFamily="49" charset="-128"/>
                <a:cs typeface="Times New Roman" panose="02020603050405020304" pitchFamily="18" charset="0"/>
              </a:rPr>
              <a:t>促進事業</a:t>
            </a:r>
            <a:endParaRPr lang="en-US" altLang="ja-JP" sz="1323" b="1" dirty="0">
              <a:solidFill>
                <a:prstClr val="white"/>
              </a:solidFill>
              <a:latin typeface="Arial" panose="020B0604020202020204" pitchFamily="34" charset="0"/>
              <a:ea typeface="ＭＳ ゴシック" panose="020B0609070205080204" pitchFamily="49" charset="-128"/>
              <a:cs typeface="Times New Roman" panose="02020603050405020304" pitchFamily="18" charset="0"/>
            </a:endParaRPr>
          </a:p>
          <a:p>
            <a:pPr defTabSz="1007943" fontAlgn="base">
              <a:spcBef>
                <a:spcPct val="0"/>
              </a:spcBef>
              <a:spcAft>
                <a:spcPct val="0"/>
              </a:spcAft>
              <a:defRPr/>
            </a:pPr>
            <a:r>
              <a:rPr lang="ja-JP" altLang="en-US" sz="992" b="1" dirty="0">
                <a:solidFill>
                  <a:prstClr val="white"/>
                </a:solidFill>
                <a:latin typeface="Cambria"/>
                <a:ea typeface="メイリオ"/>
              </a:rPr>
              <a:t>（一部経済産業省・国土交通省・厚生労働省連携事業）</a:t>
            </a:r>
            <a:r>
              <a:rPr lang="ja-JP" altLang="en-US" sz="1102" b="1" dirty="0">
                <a:solidFill>
                  <a:prstClr val="white"/>
                </a:solidFill>
                <a:latin typeface="Cambria"/>
                <a:ea typeface="メイリオ"/>
              </a:rPr>
              <a:t>　</a:t>
            </a:r>
            <a:endParaRPr lang="en-US" altLang="ja-JP" sz="1102" b="1" dirty="0">
              <a:solidFill>
                <a:prstClr val="white"/>
              </a:solidFill>
              <a:latin typeface="Cambria"/>
              <a:ea typeface="メイリオ"/>
            </a:endParaRPr>
          </a:p>
        </p:txBody>
      </p:sp>
      <p:sp>
        <p:nvSpPr>
          <p:cNvPr id="20" name="テキスト ボックス 19"/>
          <p:cNvSpPr txBox="1"/>
          <p:nvPr/>
        </p:nvSpPr>
        <p:spPr>
          <a:xfrm>
            <a:off x="345251" y="5396472"/>
            <a:ext cx="1296323" cy="27898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defTabSz="1007943">
              <a:defRPr/>
            </a:pPr>
            <a:r>
              <a:rPr lang="ja-JP" altLang="en-US" sz="1213" dirty="0">
                <a:solidFill>
                  <a:prstClr val="black"/>
                </a:solidFill>
                <a:latin typeface="Cambria"/>
                <a:ea typeface="メイリオ"/>
              </a:rPr>
              <a:t>期待される効果</a:t>
            </a:r>
          </a:p>
        </p:txBody>
      </p:sp>
      <p:sp>
        <p:nvSpPr>
          <p:cNvPr id="22" name="テキスト ボックス 21"/>
          <p:cNvSpPr txBox="1"/>
          <p:nvPr/>
        </p:nvSpPr>
        <p:spPr>
          <a:xfrm>
            <a:off x="345250" y="1716074"/>
            <a:ext cx="1746261" cy="27898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defTabSz="1007943">
              <a:defRPr/>
            </a:pPr>
            <a:r>
              <a:rPr lang="ja-JP" altLang="en-US" sz="1213" dirty="0">
                <a:solidFill>
                  <a:prstClr val="black"/>
                </a:solidFill>
                <a:latin typeface="Cambria"/>
                <a:ea typeface="メイリオ"/>
              </a:rPr>
              <a:t>事業概要（連携省庁）</a:t>
            </a:r>
          </a:p>
        </p:txBody>
      </p:sp>
      <p:pic>
        <p:nvPicPr>
          <p:cNvPr id="71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73" y="8749"/>
            <a:ext cx="768216" cy="5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正方形/長方形 31"/>
          <p:cNvSpPr/>
          <p:nvPr/>
        </p:nvSpPr>
        <p:spPr>
          <a:xfrm>
            <a:off x="5547775" y="43420"/>
            <a:ext cx="2219643" cy="484802"/>
          </a:xfrm>
          <a:prstGeom prst="rect">
            <a:avLst/>
          </a:prstGeom>
          <a:solidFill>
            <a:schemeClr val="lt1">
              <a:alpha val="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defTabSz="1007943" fontAlgn="base">
              <a:spcBef>
                <a:spcPct val="0"/>
              </a:spcBef>
              <a:spcAft>
                <a:spcPct val="0"/>
              </a:spcAft>
              <a:defRPr/>
            </a:pPr>
            <a:r>
              <a:rPr lang="en-US" altLang="ja-JP" sz="1157" dirty="0">
                <a:solidFill>
                  <a:prstClr val="white"/>
                </a:solidFill>
                <a:latin typeface="Cambria"/>
                <a:ea typeface="メイリオ"/>
              </a:rPr>
              <a:t>2019</a:t>
            </a:r>
            <a:r>
              <a:rPr lang="ja-JP" altLang="en-US" sz="1157" dirty="0">
                <a:solidFill>
                  <a:prstClr val="white"/>
                </a:solidFill>
                <a:latin typeface="Cambria"/>
                <a:ea typeface="メイリオ"/>
              </a:rPr>
              <a:t>年度予算（案）</a:t>
            </a:r>
            <a:endParaRPr lang="en-US" altLang="ja-JP" sz="1157" dirty="0">
              <a:solidFill>
                <a:prstClr val="white"/>
              </a:solidFill>
              <a:latin typeface="Cambria"/>
              <a:ea typeface="メイリオ"/>
            </a:endParaRPr>
          </a:p>
          <a:p>
            <a:pPr defTabSz="1007943" fontAlgn="base">
              <a:spcBef>
                <a:spcPct val="0"/>
              </a:spcBef>
              <a:spcAft>
                <a:spcPct val="0"/>
              </a:spcAft>
              <a:defRPr/>
            </a:pPr>
            <a:r>
              <a:rPr lang="en-US" altLang="ja-JP" sz="1157" dirty="0">
                <a:solidFill>
                  <a:prstClr val="white"/>
                </a:solidFill>
                <a:latin typeface="メイリオ"/>
                <a:ea typeface="メイリオ"/>
              </a:rPr>
              <a:t>5,000</a:t>
            </a:r>
            <a:r>
              <a:rPr lang="ja-JP" altLang="en-US" sz="1157" dirty="0">
                <a:solidFill>
                  <a:prstClr val="white"/>
                </a:solidFill>
                <a:latin typeface="メイリオ"/>
                <a:ea typeface="メイリオ"/>
              </a:rPr>
              <a:t>百万円（</a:t>
            </a:r>
            <a:r>
              <a:rPr lang="en-US" altLang="ja-JP" sz="1157" dirty="0">
                <a:solidFill>
                  <a:prstClr val="white"/>
                </a:solidFill>
                <a:latin typeface="メイリオ"/>
                <a:ea typeface="メイリオ"/>
              </a:rPr>
              <a:t>5,000</a:t>
            </a:r>
            <a:r>
              <a:rPr lang="ja-JP" altLang="en-US" sz="1157" dirty="0">
                <a:solidFill>
                  <a:prstClr val="white"/>
                </a:solidFill>
                <a:latin typeface="メイリオ"/>
                <a:ea typeface="メイリオ"/>
              </a:rPr>
              <a:t>百万円）</a:t>
            </a:r>
            <a:endParaRPr lang="en-US" altLang="ja-JP" sz="1157" dirty="0">
              <a:solidFill>
                <a:prstClr val="white"/>
              </a:solidFill>
              <a:latin typeface="メイリオ"/>
              <a:ea typeface="メイリオ"/>
            </a:endParaRPr>
          </a:p>
        </p:txBody>
      </p:sp>
      <p:sp>
        <p:nvSpPr>
          <p:cNvPr id="13" name="テキスト ボックス 12"/>
          <p:cNvSpPr txBox="1"/>
          <p:nvPr/>
        </p:nvSpPr>
        <p:spPr>
          <a:xfrm>
            <a:off x="355170" y="6399228"/>
            <a:ext cx="1117614" cy="27898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defTabSz="1007943">
              <a:defRPr/>
            </a:pPr>
            <a:r>
              <a:rPr lang="ja-JP" altLang="en-US" sz="1213" dirty="0">
                <a:solidFill>
                  <a:prstClr val="black"/>
                </a:solidFill>
                <a:latin typeface="Cambria"/>
                <a:ea typeface="メイリオ"/>
              </a:rPr>
              <a:t>事業スキーム</a:t>
            </a:r>
          </a:p>
        </p:txBody>
      </p:sp>
      <p:sp>
        <p:nvSpPr>
          <p:cNvPr id="7188" name="テキスト ボックス 19"/>
          <p:cNvSpPr txBox="1">
            <a:spLocks noChangeArrowheads="1"/>
          </p:cNvSpPr>
          <p:nvPr/>
        </p:nvSpPr>
        <p:spPr bwMode="auto">
          <a:xfrm>
            <a:off x="345251" y="922320"/>
            <a:ext cx="4893282" cy="71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marL="188989" indent="-188989" defTabSz="1007943" eaLnBrk="1" fontAlgn="base" hangingPunct="1">
              <a:spcBef>
                <a:spcPct val="0"/>
              </a:spcBef>
              <a:spcAft>
                <a:spcPct val="0"/>
              </a:spcAft>
              <a:buFont typeface="Wingdings" panose="05000000000000000000" pitchFamily="2" charset="2"/>
              <a:buChar char="l"/>
            </a:pPr>
            <a:r>
              <a:rPr lang="en-US" altLang="ja-JP" sz="1102" dirty="0">
                <a:solidFill>
                  <a:srgbClr val="000000"/>
                </a:solidFill>
                <a:latin typeface="メイリオ"/>
                <a:ea typeface="メイリオ"/>
              </a:rPr>
              <a:t>2030</a:t>
            </a:r>
            <a:r>
              <a:rPr lang="ja-JP" altLang="en-US" sz="1102" dirty="0">
                <a:solidFill>
                  <a:srgbClr val="000000"/>
                </a:solidFill>
                <a:latin typeface="メイリオ"/>
                <a:ea typeface="メイリオ"/>
              </a:rPr>
              <a:t>年の</a:t>
            </a:r>
            <a:r>
              <a:rPr lang="en-US" altLang="ja-JP" sz="1102" dirty="0">
                <a:solidFill>
                  <a:srgbClr val="000000"/>
                </a:solidFill>
                <a:latin typeface="メイリオ"/>
                <a:ea typeface="メイリオ"/>
              </a:rPr>
              <a:t>CO2</a:t>
            </a:r>
            <a:r>
              <a:rPr lang="ja-JP" altLang="en-US" sz="1102" dirty="0">
                <a:solidFill>
                  <a:srgbClr val="000000"/>
                </a:solidFill>
                <a:latin typeface="メイリオ"/>
                <a:ea typeface="メイリオ"/>
              </a:rPr>
              <a:t>削減目標達成には、業務その他部門における</a:t>
            </a:r>
            <a:r>
              <a:rPr lang="en-US" altLang="ja-JP" sz="1102" dirty="0">
                <a:solidFill>
                  <a:srgbClr val="000000"/>
                </a:solidFill>
                <a:latin typeface="メイリオ"/>
                <a:ea typeface="メイリオ"/>
              </a:rPr>
              <a:t>CO2</a:t>
            </a:r>
            <a:r>
              <a:rPr lang="ja-JP" altLang="en-US" sz="1102" dirty="0">
                <a:solidFill>
                  <a:srgbClr val="000000"/>
                </a:solidFill>
                <a:latin typeface="メイリオ"/>
                <a:ea typeface="メイリオ"/>
              </a:rPr>
              <a:t>排出量の約４割の削</a:t>
            </a:r>
            <a:r>
              <a:rPr lang="ja-JP" altLang="en-US" sz="1102" dirty="0">
                <a:solidFill>
                  <a:prstClr val="black"/>
                </a:solidFill>
                <a:latin typeface="メイリオ"/>
                <a:ea typeface="メイリオ"/>
              </a:rPr>
              <a:t>減が必要とされる。</a:t>
            </a:r>
            <a:endParaRPr lang="en-US" altLang="ja-JP" sz="1102" dirty="0">
              <a:solidFill>
                <a:prstClr val="black"/>
              </a:solidFill>
              <a:latin typeface="メイリオ"/>
              <a:ea typeface="メイリオ"/>
            </a:endParaRPr>
          </a:p>
          <a:p>
            <a:pPr marL="188989" indent="-188989" defTabSz="1007943" eaLnBrk="1" fontAlgn="base" hangingPunct="1">
              <a:spcBef>
                <a:spcPct val="0"/>
              </a:spcBef>
              <a:spcAft>
                <a:spcPct val="0"/>
              </a:spcAft>
              <a:buFont typeface="Wingdings" panose="05000000000000000000" pitchFamily="2" charset="2"/>
              <a:buChar char="l"/>
            </a:pPr>
            <a:r>
              <a:rPr lang="ja-JP" altLang="en-US" sz="1102" dirty="0">
                <a:solidFill>
                  <a:prstClr val="black"/>
                </a:solidFill>
                <a:latin typeface="メイリオ"/>
                <a:ea typeface="メイリオ"/>
              </a:rPr>
              <a:t>その達成には分野に関わらず広く業務用施設等において大幅な低炭素化を推進する必要があり、その</a:t>
            </a:r>
            <a:r>
              <a:rPr lang="ja-JP" altLang="en-US" sz="1102" dirty="0">
                <a:solidFill>
                  <a:prstClr val="black"/>
                </a:solidFill>
                <a:latin typeface="メイリオ"/>
              </a:rPr>
              <a:t>促進に</a:t>
            </a:r>
            <a:r>
              <a:rPr lang="ja-JP" altLang="en-US" sz="1102" dirty="0">
                <a:solidFill>
                  <a:prstClr val="black"/>
                </a:solidFill>
                <a:latin typeface="メイリオ"/>
                <a:ea typeface="メイリオ"/>
              </a:rPr>
              <a:t>必要となる以下の事業を実施する。</a:t>
            </a:r>
            <a:endParaRPr lang="en-US" altLang="ja-JP" sz="1102" dirty="0">
              <a:solidFill>
                <a:prstClr val="black"/>
              </a:solidFill>
              <a:latin typeface="メイリオ"/>
              <a:ea typeface="メイリオ"/>
            </a:endParaRPr>
          </a:p>
        </p:txBody>
      </p:sp>
      <p:sp>
        <p:nvSpPr>
          <p:cNvPr id="7189" name="テキスト ボックス 37"/>
          <p:cNvSpPr txBox="1">
            <a:spLocks noChangeArrowheads="1"/>
          </p:cNvSpPr>
          <p:nvPr/>
        </p:nvSpPr>
        <p:spPr bwMode="auto">
          <a:xfrm>
            <a:off x="265875" y="2033577"/>
            <a:ext cx="5159407" cy="316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defTabSz="1007943">
              <a:spcBef>
                <a:spcPts val="0"/>
              </a:spcBef>
              <a:buClr>
                <a:srgbClr val="DEDEDE">
                  <a:lumMod val="50000"/>
                </a:srgbClr>
              </a:buClr>
              <a:buNone/>
              <a:defRPr/>
            </a:pPr>
            <a:r>
              <a:rPr lang="ja-JP" altLang="en-US" sz="1102" b="1" dirty="0">
                <a:solidFill>
                  <a:prstClr val="black"/>
                </a:solidFill>
                <a:latin typeface="メイリオ"/>
              </a:rPr>
              <a:t>１．</a:t>
            </a:r>
            <a:r>
              <a:rPr lang="en-US" altLang="ja-JP" sz="1102" b="1" dirty="0">
                <a:solidFill>
                  <a:prstClr val="black"/>
                </a:solidFill>
                <a:latin typeface="メイリオ"/>
              </a:rPr>
              <a:t>ZEB</a:t>
            </a:r>
            <a:r>
              <a:rPr lang="ja-JP" altLang="en-US" sz="1102" b="1" dirty="0">
                <a:solidFill>
                  <a:prstClr val="black"/>
                </a:solidFill>
                <a:latin typeface="メイリオ"/>
              </a:rPr>
              <a:t>実現に向けた先進的省エネルギー建築物実証事業</a:t>
            </a:r>
            <a:r>
              <a:rPr lang="ja-JP" altLang="en-US" sz="1102" b="1" dirty="0">
                <a:solidFill>
                  <a:prstClr val="black"/>
                </a:solidFill>
                <a:latin typeface="メイリオ"/>
                <a:ea typeface="メイリオ"/>
              </a:rPr>
              <a:t>（経済産業省連携）</a:t>
            </a:r>
            <a:endParaRPr lang="en-US" altLang="ja-JP" sz="1102" b="1" dirty="0">
              <a:solidFill>
                <a:prstClr val="black"/>
              </a:solidFill>
              <a:latin typeface="メイリオ"/>
              <a:ea typeface="メイリオ"/>
            </a:endParaRPr>
          </a:p>
          <a:p>
            <a:pPr marL="94495" defTabSz="1007943" eaLnBrk="1" fontAlgn="base" hangingPunct="1">
              <a:spcBef>
                <a:spcPct val="0"/>
              </a:spcBef>
              <a:spcAft>
                <a:spcPct val="0"/>
              </a:spcAft>
              <a:buNone/>
            </a:pPr>
            <a:r>
              <a:rPr lang="ja-JP" altLang="en-US" sz="1102" dirty="0">
                <a:solidFill>
                  <a:prstClr val="black"/>
                </a:solidFill>
                <a:latin typeface="メイリオ"/>
              </a:rPr>
              <a:t>地方公共団体所有施設及び</a:t>
            </a:r>
            <a:r>
              <a:rPr lang="ja-JP" altLang="en-US" sz="1102">
                <a:solidFill>
                  <a:prstClr val="black"/>
                </a:solidFill>
                <a:latin typeface="メイリオ"/>
              </a:rPr>
              <a:t>民間業務用施設等</a:t>
            </a:r>
            <a:r>
              <a:rPr lang="ja-JP" altLang="en-US" sz="1102" dirty="0">
                <a:solidFill>
                  <a:prstClr val="black"/>
                </a:solidFill>
                <a:latin typeface="メイリオ"/>
              </a:rPr>
              <a:t>に対し省エネ・省</a:t>
            </a:r>
            <a:r>
              <a:rPr lang="en-US" altLang="ja-JP" sz="1102" dirty="0">
                <a:solidFill>
                  <a:prstClr val="black"/>
                </a:solidFill>
                <a:latin typeface="メイリオ"/>
              </a:rPr>
              <a:t>CO2</a:t>
            </a:r>
            <a:r>
              <a:rPr lang="ja-JP" altLang="en-US" sz="1102" dirty="0">
                <a:solidFill>
                  <a:prstClr val="black"/>
                </a:solidFill>
                <a:latin typeface="メイリオ"/>
              </a:rPr>
              <a:t>性の高いシステム・設備機器等の導入を支援。なお、</a:t>
            </a:r>
            <a:r>
              <a:rPr lang="en-US" altLang="ja-JP" sz="1102" dirty="0">
                <a:solidFill>
                  <a:prstClr val="black"/>
                </a:solidFill>
                <a:latin typeface="メイリオ"/>
              </a:rPr>
              <a:t>CLT</a:t>
            </a:r>
            <a:r>
              <a:rPr lang="ja-JP" altLang="en-US" sz="1102" dirty="0">
                <a:solidFill>
                  <a:prstClr val="black"/>
                </a:solidFill>
                <a:latin typeface="メイリオ"/>
              </a:rPr>
              <a:t>等の新たな木質部材を用いる</a:t>
            </a:r>
            <a:r>
              <a:rPr lang="en-US" altLang="ja-JP" sz="1102" dirty="0">
                <a:solidFill>
                  <a:prstClr val="black"/>
                </a:solidFill>
                <a:latin typeface="メイリオ"/>
              </a:rPr>
              <a:t>ZEB</a:t>
            </a:r>
            <a:r>
              <a:rPr lang="ja-JP" altLang="en-US" sz="1102" dirty="0">
                <a:solidFill>
                  <a:prstClr val="black"/>
                </a:solidFill>
                <a:latin typeface="メイリオ"/>
              </a:rPr>
              <a:t>について優先採択枠を設ける。</a:t>
            </a:r>
            <a:endParaRPr lang="en-US" altLang="ja-JP" sz="1102" dirty="0">
              <a:solidFill>
                <a:prstClr val="black"/>
              </a:solidFill>
              <a:latin typeface="メイリオ"/>
            </a:endParaRPr>
          </a:p>
          <a:p>
            <a:pPr defTabSz="1007943">
              <a:spcBef>
                <a:spcPts val="0"/>
              </a:spcBef>
              <a:buClr>
                <a:srgbClr val="DEDEDE">
                  <a:lumMod val="50000"/>
                </a:srgbClr>
              </a:buClr>
              <a:buNone/>
              <a:defRPr/>
            </a:pPr>
            <a:r>
              <a:rPr lang="ja-JP" altLang="en-US" sz="1102" b="1" dirty="0">
                <a:solidFill>
                  <a:prstClr val="black"/>
                </a:solidFill>
                <a:latin typeface="メイリオ"/>
                <a:ea typeface="メイリオ"/>
              </a:rPr>
              <a:t>２</a:t>
            </a:r>
            <a:r>
              <a:rPr lang="en-US" altLang="ja-JP" sz="1102" b="1" dirty="0">
                <a:solidFill>
                  <a:prstClr val="black"/>
                </a:solidFill>
                <a:latin typeface="メイリオ"/>
                <a:ea typeface="メイリオ"/>
              </a:rPr>
              <a:t>.</a:t>
            </a:r>
            <a:r>
              <a:rPr lang="ja-JP" altLang="en-US" sz="1102" b="1" dirty="0">
                <a:solidFill>
                  <a:prstClr val="black"/>
                </a:solidFill>
                <a:latin typeface="メイリオ"/>
                <a:ea typeface="メイリオ"/>
              </a:rPr>
              <a:t>　</a:t>
            </a:r>
            <a:r>
              <a:rPr lang="ja-JP" altLang="en-US" sz="1102" b="1" dirty="0">
                <a:solidFill>
                  <a:prstClr val="black"/>
                </a:solidFill>
                <a:latin typeface="メイリオ"/>
              </a:rPr>
              <a:t>既存建築物における省ＣＯ２改修支援事業（一部国土交通省連携）</a:t>
            </a:r>
            <a:endParaRPr lang="en-US" altLang="ja-JP" sz="1102" b="1" dirty="0">
              <a:solidFill>
                <a:prstClr val="black"/>
              </a:solidFill>
              <a:latin typeface="メイリオ"/>
            </a:endParaRPr>
          </a:p>
          <a:p>
            <a:pPr marL="94495" indent="-94495" defTabSz="1007943" eaLnBrk="1" fontAlgn="base" hangingPunct="1">
              <a:spcBef>
                <a:spcPct val="0"/>
              </a:spcBef>
              <a:spcAft>
                <a:spcPct val="0"/>
              </a:spcAft>
              <a:buNone/>
            </a:pPr>
            <a:r>
              <a:rPr lang="ja-JP" altLang="en-US" sz="1102" b="1" dirty="0">
                <a:solidFill>
                  <a:prstClr val="black"/>
                </a:solidFill>
                <a:latin typeface="メイリオ"/>
                <a:ea typeface="メイリオ"/>
              </a:rPr>
              <a:t>　</a:t>
            </a:r>
            <a:r>
              <a:rPr lang="ja-JP" altLang="en-US" sz="1102" dirty="0">
                <a:solidFill>
                  <a:prstClr val="black"/>
                </a:solidFill>
                <a:latin typeface="メイリオ"/>
                <a:ea typeface="メイリオ"/>
              </a:rPr>
              <a:t>既存の民間建築物及び地方公共団体所有施設において、①</a:t>
            </a:r>
            <a:r>
              <a:rPr lang="ja-JP" altLang="en-US" sz="1102" dirty="0">
                <a:solidFill>
                  <a:prstClr val="black"/>
                </a:solidFill>
                <a:latin typeface="メイリオ"/>
              </a:rPr>
              <a:t>運用改善によるさらなる省エネを実現するための体制を構築し</a:t>
            </a:r>
            <a:r>
              <a:rPr lang="en-US" altLang="ja-JP" sz="1102" dirty="0">
                <a:solidFill>
                  <a:prstClr val="black"/>
                </a:solidFill>
                <a:latin typeface="メイリオ"/>
              </a:rPr>
              <a:t>CO2</a:t>
            </a:r>
            <a:r>
              <a:rPr lang="ja-JP" altLang="en-US" sz="1102" dirty="0">
                <a:solidFill>
                  <a:prstClr val="black"/>
                </a:solidFill>
                <a:latin typeface="メイリオ"/>
              </a:rPr>
              <a:t>削減に努める事業、②オーナーとテナントが</a:t>
            </a:r>
            <a:r>
              <a:rPr lang="ja-JP" altLang="en-US" sz="1102" dirty="0">
                <a:solidFill>
                  <a:srgbClr val="000000"/>
                </a:solidFill>
                <a:latin typeface="メイリオ"/>
              </a:rPr>
              <a:t>環境負荷を低減する取組に関する</a:t>
            </a:r>
            <a:r>
              <a:rPr lang="ja-JP" altLang="en-US" sz="1102" dirty="0">
                <a:solidFill>
                  <a:prstClr val="black"/>
                </a:solidFill>
                <a:latin typeface="メイリオ"/>
              </a:rPr>
              <a:t>契約や覚書（グリーンリース（</a:t>
            </a:r>
            <a:r>
              <a:rPr lang="en-US" altLang="ja-JP" sz="1102" dirty="0">
                <a:solidFill>
                  <a:prstClr val="black"/>
                </a:solidFill>
                <a:latin typeface="メイリオ"/>
              </a:rPr>
              <a:t>GL</a:t>
            </a:r>
            <a:r>
              <a:rPr lang="ja-JP" altLang="en-US" sz="1102" dirty="0">
                <a:solidFill>
                  <a:prstClr val="black"/>
                </a:solidFill>
                <a:latin typeface="メイリオ"/>
              </a:rPr>
              <a:t>）契約等）を結び、協働して省</a:t>
            </a:r>
            <a:r>
              <a:rPr lang="en-US" altLang="ja-JP" sz="1102" dirty="0">
                <a:solidFill>
                  <a:prstClr val="black"/>
                </a:solidFill>
                <a:latin typeface="メイリオ"/>
              </a:rPr>
              <a:t>CO2</a:t>
            </a:r>
            <a:r>
              <a:rPr lang="ja-JP" altLang="en-US" sz="1102" dirty="0">
                <a:solidFill>
                  <a:prstClr val="black"/>
                </a:solidFill>
                <a:latin typeface="メイリオ"/>
              </a:rPr>
              <a:t>化</a:t>
            </a:r>
            <a:r>
              <a:rPr lang="ja-JP" altLang="en-US" sz="1102" dirty="0">
                <a:solidFill>
                  <a:srgbClr val="000000"/>
                </a:solidFill>
                <a:latin typeface="メイリオ"/>
              </a:rPr>
              <a:t>を図る事業、③空き家等を業務用施設に改修しつつ省</a:t>
            </a:r>
            <a:r>
              <a:rPr lang="en-US" altLang="ja-JP" sz="1102" dirty="0">
                <a:solidFill>
                  <a:srgbClr val="000000"/>
                </a:solidFill>
                <a:latin typeface="メイリオ"/>
              </a:rPr>
              <a:t>CO2</a:t>
            </a:r>
            <a:r>
              <a:rPr lang="ja-JP" altLang="en-US" sz="1102" dirty="0">
                <a:solidFill>
                  <a:srgbClr val="000000"/>
                </a:solidFill>
                <a:latin typeface="メイリオ"/>
              </a:rPr>
              <a:t>化を図る事業に対し、</a:t>
            </a:r>
            <a:r>
              <a:rPr lang="ja-JP" altLang="en-US" sz="1102" dirty="0">
                <a:solidFill>
                  <a:prstClr val="black"/>
                </a:solidFill>
                <a:latin typeface="メイリオ"/>
              </a:rPr>
              <a:t>省</a:t>
            </a:r>
            <a:r>
              <a:rPr lang="en-US" altLang="ja-JP" sz="1102" dirty="0">
                <a:solidFill>
                  <a:prstClr val="black"/>
                </a:solidFill>
                <a:latin typeface="メイリオ"/>
              </a:rPr>
              <a:t>CO2</a:t>
            </a:r>
            <a:r>
              <a:rPr lang="ja-JP" altLang="en-US" sz="1102" dirty="0">
                <a:solidFill>
                  <a:prstClr val="black"/>
                </a:solidFill>
                <a:latin typeface="メイリオ"/>
              </a:rPr>
              <a:t>性の高い設備機器等の導入を支援</a:t>
            </a:r>
            <a:r>
              <a:rPr lang="ja-JP" altLang="en-US" sz="1102" dirty="0">
                <a:solidFill>
                  <a:prstClr val="black"/>
                </a:solidFill>
                <a:latin typeface="メイリオ"/>
                <a:ea typeface="メイリオ"/>
              </a:rPr>
              <a:t>。</a:t>
            </a:r>
            <a:endParaRPr lang="en-US" altLang="ja-JP" sz="1102" dirty="0">
              <a:solidFill>
                <a:prstClr val="black"/>
              </a:solidFill>
              <a:latin typeface="メイリオ"/>
              <a:ea typeface="メイリオ"/>
            </a:endParaRPr>
          </a:p>
          <a:p>
            <a:pPr marL="94495" indent="-94495" defTabSz="1007943" eaLnBrk="1" fontAlgn="base" hangingPunct="1">
              <a:spcBef>
                <a:spcPct val="0"/>
              </a:spcBef>
              <a:spcAft>
                <a:spcPct val="0"/>
              </a:spcAft>
              <a:buNone/>
            </a:pPr>
            <a:r>
              <a:rPr lang="ja-JP" altLang="en-US" sz="1102" b="1" dirty="0">
                <a:solidFill>
                  <a:prstClr val="black"/>
                </a:solidFill>
                <a:latin typeface="メイリオ"/>
              </a:rPr>
              <a:t>３</a:t>
            </a:r>
            <a:r>
              <a:rPr lang="en-US" altLang="ja-JP" sz="1102" b="1" dirty="0">
                <a:solidFill>
                  <a:prstClr val="black"/>
                </a:solidFill>
                <a:latin typeface="メイリオ"/>
              </a:rPr>
              <a:t>.</a:t>
            </a:r>
            <a:r>
              <a:rPr lang="ja-JP" altLang="en-US" sz="1102" b="1" dirty="0">
                <a:solidFill>
                  <a:prstClr val="black"/>
                </a:solidFill>
                <a:latin typeface="メイリオ"/>
              </a:rPr>
              <a:t>　国立公園宿舎施設の省</a:t>
            </a:r>
            <a:r>
              <a:rPr lang="en-US" altLang="ja-JP" sz="1102" b="1" dirty="0">
                <a:solidFill>
                  <a:prstClr val="black"/>
                </a:solidFill>
                <a:latin typeface="メイリオ"/>
              </a:rPr>
              <a:t>CO2</a:t>
            </a:r>
            <a:r>
              <a:rPr lang="ja-JP" altLang="en-US" sz="1102" b="1" dirty="0">
                <a:solidFill>
                  <a:prstClr val="black"/>
                </a:solidFill>
                <a:latin typeface="メイリオ"/>
              </a:rPr>
              <a:t>改修支援事業</a:t>
            </a:r>
            <a:endParaRPr lang="en-US" altLang="ja-JP" sz="1102" b="1" dirty="0">
              <a:solidFill>
                <a:prstClr val="black"/>
              </a:solidFill>
              <a:latin typeface="メイリオ"/>
            </a:endParaRPr>
          </a:p>
          <a:p>
            <a:pPr marL="94495" defTabSz="1007943" eaLnBrk="1" fontAlgn="base" hangingPunct="1">
              <a:spcBef>
                <a:spcPct val="0"/>
              </a:spcBef>
              <a:spcAft>
                <a:spcPct val="0"/>
              </a:spcAft>
              <a:buNone/>
            </a:pPr>
            <a:r>
              <a:rPr lang="ja-JP" altLang="en-US" sz="1102" dirty="0">
                <a:solidFill>
                  <a:prstClr val="black"/>
                </a:solidFill>
                <a:latin typeface="メイリオ"/>
              </a:rPr>
              <a:t>自然公園法に基づく認可を受けた国立公園内の宿舎事業施設（ホテル、旅館等）であって、外国人宿泊者受入対応のための改修も併せて実施する施設に対し、省</a:t>
            </a:r>
            <a:r>
              <a:rPr lang="en-US" altLang="ja-JP" sz="1102" dirty="0">
                <a:solidFill>
                  <a:prstClr val="black"/>
                </a:solidFill>
                <a:latin typeface="メイリオ"/>
              </a:rPr>
              <a:t>CO2</a:t>
            </a:r>
            <a:r>
              <a:rPr lang="ja-JP" altLang="en-US" sz="1102" dirty="0">
                <a:solidFill>
                  <a:prstClr val="black"/>
                </a:solidFill>
                <a:latin typeface="メイリオ"/>
              </a:rPr>
              <a:t>性の高い機器等の導入を支援。</a:t>
            </a:r>
            <a:endParaRPr lang="en-US" altLang="ja-JP" sz="1102" dirty="0">
              <a:solidFill>
                <a:prstClr val="black"/>
              </a:solidFill>
              <a:latin typeface="メイリオ"/>
            </a:endParaRPr>
          </a:p>
          <a:p>
            <a:pPr marL="94495" indent="-94495" defTabSz="1007943" eaLnBrk="1" fontAlgn="base" hangingPunct="1">
              <a:spcBef>
                <a:spcPct val="0"/>
              </a:spcBef>
              <a:spcAft>
                <a:spcPct val="0"/>
              </a:spcAft>
              <a:buNone/>
            </a:pPr>
            <a:r>
              <a:rPr lang="ja-JP" altLang="en-US" sz="1102" b="1" dirty="0">
                <a:solidFill>
                  <a:prstClr val="black"/>
                </a:solidFill>
                <a:latin typeface="メイリオ"/>
              </a:rPr>
              <a:t>４</a:t>
            </a:r>
            <a:r>
              <a:rPr lang="en-US" altLang="ja-JP" sz="1102" b="1" dirty="0">
                <a:solidFill>
                  <a:prstClr val="black"/>
                </a:solidFill>
                <a:latin typeface="メイリオ"/>
              </a:rPr>
              <a:t>.</a:t>
            </a:r>
            <a:r>
              <a:rPr lang="ja-JP" altLang="en-US" sz="1102" b="1" dirty="0">
                <a:solidFill>
                  <a:prstClr val="black"/>
                </a:solidFill>
                <a:latin typeface="メイリオ"/>
              </a:rPr>
              <a:t>　上下水道施設の省</a:t>
            </a:r>
            <a:r>
              <a:rPr lang="en-US" altLang="ja-JP" sz="1102" b="1" dirty="0">
                <a:solidFill>
                  <a:prstClr val="black"/>
                </a:solidFill>
                <a:latin typeface="メイリオ"/>
              </a:rPr>
              <a:t>CO2</a:t>
            </a:r>
            <a:r>
              <a:rPr lang="ja-JP" altLang="en-US" sz="1102" b="1" dirty="0">
                <a:solidFill>
                  <a:prstClr val="black"/>
                </a:solidFill>
                <a:latin typeface="メイリオ"/>
              </a:rPr>
              <a:t>改修支援事業（厚生労働省、国土交通省連携）</a:t>
            </a:r>
            <a:endParaRPr lang="en-US" altLang="ja-JP" sz="1102" b="1" dirty="0">
              <a:solidFill>
                <a:prstClr val="black"/>
              </a:solidFill>
              <a:latin typeface="メイリオ"/>
            </a:endParaRPr>
          </a:p>
          <a:p>
            <a:pPr marL="94495" defTabSz="1007943" eaLnBrk="1" fontAlgn="base" hangingPunct="1">
              <a:spcBef>
                <a:spcPct val="0"/>
              </a:spcBef>
              <a:spcAft>
                <a:spcPct val="0"/>
              </a:spcAft>
              <a:buNone/>
            </a:pPr>
            <a:r>
              <a:rPr lang="ja-JP" altLang="en-US" sz="1102" dirty="0">
                <a:solidFill>
                  <a:prstClr val="black"/>
                </a:solidFill>
                <a:latin typeface="メイリオ"/>
              </a:rPr>
              <a:t>上下水道施設における小水力発電設備等の再エネ設備、高効率設備やインバータ等の省エネ設備、</a:t>
            </a:r>
            <a:r>
              <a:rPr lang="en-US" altLang="ja-JP" sz="1102" dirty="0" err="1">
                <a:solidFill>
                  <a:prstClr val="black"/>
                </a:solidFill>
                <a:latin typeface="メイリオ"/>
              </a:rPr>
              <a:t>IoT</a:t>
            </a:r>
            <a:r>
              <a:rPr lang="ja-JP" altLang="en-US" sz="1102" dirty="0">
                <a:solidFill>
                  <a:prstClr val="black"/>
                </a:solidFill>
                <a:latin typeface="メイリオ"/>
              </a:rPr>
              <a:t>等を用いた下水処理場の省エネ化のために必要な監視システム、運転制御システム等の導入・改修を支援。</a:t>
            </a:r>
            <a:endParaRPr lang="en-US" altLang="ja-JP" sz="1102" dirty="0">
              <a:solidFill>
                <a:prstClr val="black"/>
              </a:solidFill>
              <a:latin typeface="メイリオ"/>
            </a:endParaRPr>
          </a:p>
        </p:txBody>
      </p:sp>
      <p:sp>
        <p:nvSpPr>
          <p:cNvPr id="59" name="正方形/長方形 58"/>
          <p:cNvSpPr/>
          <p:nvPr/>
        </p:nvSpPr>
        <p:spPr>
          <a:xfrm>
            <a:off x="5321979" y="486788"/>
            <a:ext cx="5183333" cy="74205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Ins="39683"/>
          <a:lstStyle/>
          <a:p>
            <a:pPr defTabSz="1007943">
              <a:buClr>
                <a:srgbClr val="DEDEDE">
                  <a:lumMod val="50000"/>
                </a:srgbClr>
              </a:buClr>
              <a:defRPr/>
            </a:pPr>
            <a:endParaRPr lang="en-US" altLang="ja-JP" sz="860" b="1" dirty="0">
              <a:solidFill>
                <a:prstClr val="black"/>
              </a:solidFill>
              <a:latin typeface="メイリオ"/>
              <a:ea typeface="メイリオ"/>
            </a:endParaRPr>
          </a:p>
          <a:p>
            <a:pPr defTabSz="1007943">
              <a:buClr>
                <a:srgbClr val="DEDEDE">
                  <a:lumMod val="50000"/>
                </a:srgbClr>
              </a:buClr>
              <a:defRPr/>
            </a:pPr>
            <a:r>
              <a:rPr lang="ja-JP" altLang="en-US" sz="860" b="1" dirty="0">
                <a:solidFill>
                  <a:prstClr val="black"/>
                </a:solidFill>
                <a:latin typeface="メイリオ"/>
                <a:ea typeface="メイリオ"/>
              </a:rPr>
              <a:t>１．</a:t>
            </a:r>
            <a:r>
              <a:rPr lang="en-US" altLang="ja-JP" sz="860" b="1" dirty="0">
                <a:solidFill>
                  <a:prstClr val="black"/>
                </a:solidFill>
                <a:latin typeface="メイリオ"/>
                <a:ea typeface="メイリオ"/>
              </a:rPr>
              <a:t>ZEB</a:t>
            </a:r>
            <a:r>
              <a:rPr lang="ja-JP" altLang="en-US" sz="860" b="1" dirty="0">
                <a:solidFill>
                  <a:prstClr val="black"/>
                </a:solidFill>
                <a:latin typeface="メイリオ"/>
                <a:ea typeface="メイリオ"/>
              </a:rPr>
              <a:t>実現に向けた先進的省エネルギー建築物実証事業</a:t>
            </a:r>
            <a:endParaRPr lang="en-US" altLang="ja-JP" sz="860" b="1" dirty="0">
              <a:solidFill>
                <a:prstClr val="black"/>
              </a:solidFill>
              <a:latin typeface="メイリオ"/>
              <a:ea typeface="メイリオ"/>
            </a:endParaRPr>
          </a:p>
          <a:p>
            <a:pPr defTabSz="1007943">
              <a:buClr>
                <a:srgbClr val="DEDEDE">
                  <a:lumMod val="50000"/>
                </a:srgbClr>
              </a:buClr>
              <a:defRPr/>
            </a:pPr>
            <a:r>
              <a:rPr lang="ja-JP" altLang="en-US" sz="860" b="1" dirty="0">
                <a:solidFill>
                  <a:prstClr val="black"/>
                </a:solidFill>
                <a:latin typeface="メイリオ"/>
                <a:ea typeface="メイリオ"/>
              </a:rPr>
              <a:t>①</a:t>
            </a:r>
            <a:r>
              <a:rPr lang="en-US" altLang="ja-JP" sz="860" b="1" dirty="0">
                <a:solidFill>
                  <a:prstClr val="black"/>
                </a:solidFill>
                <a:latin typeface="メイリオ"/>
                <a:ea typeface="メイリオ"/>
              </a:rPr>
              <a:t>『ZEB』</a:t>
            </a:r>
            <a:r>
              <a:rPr lang="ja-JP" altLang="en-US" sz="860" b="1" dirty="0">
                <a:solidFill>
                  <a:prstClr val="black"/>
                </a:solidFill>
                <a:latin typeface="メイリオ"/>
                <a:ea typeface="メイリオ"/>
              </a:rPr>
              <a:t>・</a:t>
            </a:r>
            <a:r>
              <a:rPr lang="en-US" altLang="ja-JP" sz="860" b="1" dirty="0">
                <a:solidFill>
                  <a:prstClr val="black"/>
                </a:solidFill>
                <a:latin typeface="メイリオ"/>
                <a:ea typeface="メイリオ"/>
              </a:rPr>
              <a:t>Nearly ZEB</a:t>
            </a:r>
            <a:r>
              <a:rPr lang="ja-JP" altLang="en-US" sz="860" b="1" dirty="0">
                <a:solidFill>
                  <a:prstClr val="black"/>
                </a:solidFill>
                <a:latin typeface="メイリオ"/>
                <a:ea typeface="メイリオ"/>
              </a:rPr>
              <a:t>実現に向けた先進的省エネルギー建築物実証事業</a:t>
            </a:r>
            <a:endParaRPr lang="en-US" altLang="ja-JP" sz="860" b="1"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・補助対象者　　建築物を所有する法人、地方公共団体等　</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・補助対象経費　</a:t>
            </a:r>
            <a:r>
              <a:rPr lang="en-US" altLang="ja-JP" sz="860" dirty="0">
                <a:solidFill>
                  <a:prstClr val="black"/>
                </a:solidFill>
                <a:latin typeface="メイリオ"/>
                <a:ea typeface="メイリオ"/>
              </a:rPr>
              <a:t>ZEB</a:t>
            </a:r>
            <a:r>
              <a:rPr lang="ja-JP" altLang="en-US" sz="860" dirty="0">
                <a:solidFill>
                  <a:prstClr val="black"/>
                </a:solidFill>
                <a:latin typeface="メイリオ"/>
                <a:ea typeface="メイリオ"/>
              </a:rPr>
              <a:t>実現に寄与する空調、断熱、</a:t>
            </a:r>
            <a:r>
              <a:rPr lang="en-US" altLang="ja-JP" sz="860" dirty="0">
                <a:solidFill>
                  <a:prstClr val="black"/>
                </a:solidFill>
                <a:latin typeface="メイリオ"/>
                <a:ea typeface="メイリオ"/>
              </a:rPr>
              <a:t>BEMS</a:t>
            </a:r>
            <a:r>
              <a:rPr lang="ja-JP" altLang="en-US" sz="860" dirty="0">
                <a:solidFill>
                  <a:prstClr val="black"/>
                </a:solidFill>
                <a:latin typeface="メイリオ"/>
                <a:ea typeface="メイリオ"/>
              </a:rPr>
              <a:t>装置等の導入費用</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・補助率　　　　</a:t>
            </a:r>
            <a:r>
              <a:rPr lang="en-US" altLang="ja-JP" sz="860" dirty="0">
                <a:solidFill>
                  <a:prstClr val="black"/>
                </a:solidFill>
                <a:latin typeface="メイリオ"/>
                <a:ea typeface="メイリオ"/>
              </a:rPr>
              <a:t>2/3</a:t>
            </a:r>
            <a:r>
              <a:rPr lang="ja-JP" altLang="en-US" sz="860" dirty="0">
                <a:solidFill>
                  <a:prstClr val="black"/>
                </a:solidFill>
                <a:latin typeface="メイリオ"/>
                <a:ea typeface="メイリオ"/>
              </a:rPr>
              <a:t> （延床面積</a:t>
            </a:r>
            <a:r>
              <a:rPr lang="en-US" altLang="ja-JP" sz="860" dirty="0">
                <a:solidFill>
                  <a:prstClr val="black"/>
                </a:solidFill>
                <a:latin typeface="メイリオ"/>
                <a:ea typeface="メイリオ"/>
              </a:rPr>
              <a:t>10,000</a:t>
            </a:r>
            <a:r>
              <a:rPr lang="ja-JP" altLang="en-US" sz="860" dirty="0">
                <a:solidFill>
                  <a:prstClr val="black"/>
                </a:solidFill>
                <a:latin typeface="メイリオ"/>
                <a:ea typeface="メイリオ"/>
              </a:rPr>
              <a:t>㎡未満の新築民間建築物、延床面積</a:t>
            </a:r>
            <a:r>
              <a:rPr lang="en-US" altLang="ja-JP" sz="860" dirty="0">
                <a:solidFill>
                  <a:prstClr val="black"/>
                </a:solidFill>
                <a:latin typeface="メイリオ"/>
                <a:ea typeface="メイリオ"/>
              </a:rPr>
              <a:t>2,000</a:t>
            </a:r>
            <a:r>
              <a:rPr lang="ja-JP" altLang="en-US" sz="860" dirty="0">
                <a:solidFill>
                  <a:prstClr val="black"/>
                </a:solidFill>
                <a:latin typeface="メイリオ"/>
                <a:ea typeface="メイリオ"/>
              </a:rPr>
              <a:t>㎡未満の既存</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　　　　　　　　民間建築物、及び地方公共団体所有の建築物（面積上限なし）</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　　　　　　　　</a:t>
            </a:r>
            <a:r>
              <a:rPr lang="en-US" altLang="ja-JP" sz="860" dirty="0">
                <a:solidFill>
                  <a:prstClr val="black"/>
                </a:solidFill>
                <a:latin typeface="メイリオ"/>
                <a:ea typeface="メイリオ"/>
              </a:rPr>
              <a:t>※</a:t>
            </a:r>
            <a:r>
              <a:rPr lang="ja-JP" altLang="en-US" sz="860" dirty="0">
                <a:solidFill>
                  <a:prstClr val="black"/>
                </a:solidFill>
                <a:latin typeface="メイリオ"/>
                <a:ea typeface="メイリオ"/>
              </a:rPr>
              <a:t>上限</a:t>
            </a:r>
            <a:r>
              <a:rPr lang="en-US" altLang="ja-JP" sz="860" dirty="0">
                <a:solidFill>
                  <a:prstClr val="black"/>
                </a:solidFill>
                <a:latin typeface="メイリオ"/>
                <a:ea typeface="メイリオ"/>
              </a:rPr>
              <a:t>5</a:t>
            </a:r>
            <a:r>
              <a:rPr lang="ja-JP" altLang="en-US" sz="860" dirty="0">
                <a:solidFill>
                  <a:prstClr val="black"/>
                </a:solidFill>
                <a:latin typeface="メイリオ"/>
                <a:ea typeface="メイリオ"/>
              </a:rPr>
              <a:t>億円</a:t>
            </a:r>
            <a:r>
              <a:rPr lang="en-US" altLang="ja-JP" sz="860" dirty="0">
                <a:solidFill>
                  <a:prstClr val="black"/>
                </a:solidFill>
                <a:latin typeface="メイリオ"/>
                <a:ea typeface="メイリオ"/>
              </a:rPr>
              <a:t>/</a:t>
            </a:r>
            <a:r>
              <a:rPr lang="ja-JP" altLang="en-US" sz="860" dirty="0">
                <a:solidFill>
                  <a:prstClr val="black"/>
                </a:solidFill>
                <a:latin typeface="メイリオ"/>
                <a:ea typeface="メイリオ"/>
              </a:rPr>
              <a:t>年（延床面積</a:t>
            </a:r>
            <a:r>
              <a:rPr lang="en-US" altLang="ja-JP" sz="860" dirty="0">
                <a:solidFill>
                  <a:prstClr val="black"/>
                </a:solidFill>
                <a:latin typeface="メイリオ"/>
                <a:ea typeface="メイリオ"/>
              </a:rPr>
              <a:t>2,000</a:t>
            </a:r>
            <a:r>
              <a:rPr lang="ja-JP" altLang="en-US" sz="860" dirty="0">
                <a:solidFill>
                  <a:prstClr val="black"/>
                </a:solidFill>
                <a:latin typeface="メイリオ"/>
                <a:ea typeface="メイリオ"/>
              </a:rPr>
              <a:t>㎡未満の既存民間建築物は上限</a:t>
            </a:r>
            <a:r>
              <a:rPr lang="en-US" altLang="ja-JP" sz="860" dirty="0">
                <a:solidFill>
                  <a:prstClr val="black"/>
                </a:solidFill>
                <a:latin typeface="メイリオ"/>
                <a:ea typeface="メイリオ"/>
              </a:rPr>
              <a:t>3</a:t>
            </a:r>
            <a:r>
              <a:rPr lang="ja-JP" altLang="en-US" sz="860" dirty="0">
                <a:solidFill>
                  <a:prstClr val="black"/>
                </a:solidFill>
                <a:latin typeface="メイリオ"/>
                <a:ea typeface="メイリオ"/>
              </a:rPr>
              <a:t>億円</a:t>
            </a:r>
            <a:r>
              <a:rPr lang="en-US" altLang="ja-JP" sz="860" dirty="0">
                <a:solidFill>
                  <a:prstClr val="black"/>
                </a:solidFill>
                <a:latin typeface="メイリオ"/>
                <a:ea typeface="メイリオ"/>
              </a:rPr>
              <a:t>/</a:t>
            </a:r>
            <a:r>
              <a:rPr lang="ja-JP" altLang="en-US" sz="860" dirty="0">
                <a:solidFill>
                  <a:prstClr val="black"/>
                </a:solidFill>
                <a:latin typeface="メイリオ"/>
                <a:ea typeface="メイリオ"/>
              </a:rPr>
              <a:t>年）</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・補助要件　　　</a:t>
            </a:r>
            <a:r>
              <a:rPr lang="en-US" altLang="ja-JP" sz="860" dirty="0">
                <a:solidFill>
                  <a:prstClr val="black"/>
                </a:solidFill>
                <a:latin typeface="メイリオ"/>
                <a:ea typeface="メイリオ"/>
              </a:rPr>
              <a:t>Nearly ZEB</a:t>
            </a:r>
            <a:r>
              <a:rPr lang="ja-JP" altLang="en-US" sz="860" dirty="0">
                <a:solidFill>
                  <a:prstClr val="black"/>
                </a:solidFill>
                <a:latin typeface="メイリオ"/>
                <a:ea typeface="メイリオ"/>
              </a:rPr>
              <a:t>（</a:t>
            </a:r>
            <a:r>
              <a:rPr lang="en-US" altLang="ja-JP" sz="860" dirty="0">
                <a:solidFill>
                  <a:prstClr val="black"/>
                </a:solidFill>
                <a:latin typeface="メイリオ"/>
                <a:ea typeface="メイリオ"/>
              </a:rPr>
              <a:t>※</a:t>
            </a:r>
            <a:r>
              <a:rPr lang="ja-JP" altLang="en-US" sz="860" dirty="0">
                <a:solidFill>
                  <a:prstClr val="black"/>
                </a:solidFill>
                <a:latin typeface="メイリオ"/>
                <a:ea typeface="メイリオ"/>
              </a:rPr>
              <a:t>１）以上の建築物であること。</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　　　　　　　　</a:t>
            </a:r>
            <a:r>
              <a:rPr lang="en-US" altLang="ja-JP" sz="860" dirty="0">
                <a:solidFill>
                  <a:prstClr val="black"/>
                </a:solidFill>
                <a:latin typeface="メイリオ"/>
                <a:ea typeface="メイリオ"/>
              </a:rPr>
              <a:t>※</a:t>
            </a:r>
            <a:r>
              <a:rPr lang="ja-JP" altLang="en-US" sz="860" dirty="0">
                <a:solidFill>
                  <a:prstClr val="black"/>
                </a:solidFill>
                <a:latin typeface="メイリオ"/>
                <a:ea typeface="メイリオ"/>
              </a:rPr>
              <a:t>１：設計時において基準一次エネルギー消費量から</a:t>
            </a:r>
            <a:r>
              <a:rPr lang="en-US" altLang="ja-JP" sz="860" dirty="0">
                <a:solidFill>
                  <a:prstClr val="black"/>
                </a:solidFill>
                <a:latin typeface="メイリオ"/>
                <a:ea typeface="メイリオ"/>
              </a:rPr>
              <a:t>50%</a:t>
            </a:r>
            <a:r>
              <a:rPr lang="ja-JP" altLang="en-US" sz="860" dirty="0">
                <a:solidFill>
                  <a:prstClr val="black"/>
                </a:solidFill>
                <a:latin typeface="メイリオ"/>
                <a:ea typeface="メイリオ"/>
              </a:rPr>
              <a:t>以上削減（再生</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　　　　　　　　可能エネルギー除く）、かつ基準一次エネルギー消費量から</a:t>
            </a:r>
            <a:r>
              <a:rPr lang="en-US" altLang="ja-JP" sz="860" dirty="0">
                <a:solidFill>
                  <a:prstClr val="black"/>
                </a:solidFill>
                <a:latin typeface="メイリオ"/>
                <a:ea typeface="メイリオ"/>
              </a:rPr>
              <a:t>75%</a:t>
            </a:r>
            <a:r>
              <a:rPr lang="ja-JP" altLang="en-US" sz="860" dirty="0">
                <a:solidFill>
                  <a:prstClr val="black"/>
                </a:solidFill>
                <a:latin typeface="メイリオ"/>
                <a:ea typeface="メイリオ"/>
              </a:rPr>
              <a:t>以上削減</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　　　　　　　　（再生可能エネルギー含む）となる建築物。</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b="1" dirty="0">
                <a:solidFill>
                  <a:prstClr val="black"/>
                </a:solidFill>
                <a:latin typeface="メイリオ"/>
                <a:ea typeface="メイリオ"/>
              </a:rPr>
              <a:t>②</a:t>
            </a:r>
            <a:r>
              <a:rPr lang="en-US" altLang="ja-JP" sz="860" b="1" dirty="0">
                <a:solidFill>
                  <a:prstClr val="black"/>
                </a:solidFill>
                <a:latin typeface="メイリオ"/>
                <a:ea typeface="メイリオ"/>
              </a:rPr>
              <a:t>ZEB Ready</a:t>
            </a:r>
            <a:r>
              <a:rPr lang="ja-JP" altLang="en-US" sz="860" b="1" dirty="0">
                <a:solidFill>
                  <a:prstClr val="black"/>
                </a:solidFill>
                <a:latin typeface="メイリオ"/>
                <a:ea typeface="メイリオ"/>
              </a:rPr>
              <a:t>の普及に向けた先進的省エネルギー建築物支援事業</a:t>
            </a:r>
            <a:endParaRPr lang="en-US" altLang="ja-JP" sz="860" b="1"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・補助対象者　　建築物を所有する法人、地方公共団体等　</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・補助対象経費　</a:t>
            </a:r>
            <a:r>
              <a:rPr lang="en-US" altLang="ja-JP" sz="860" dirty="0">
                <a:solidFill>
                  <a:prstClr val="black"/>
                </a:solidFill>
                <a:latin typeface="メイリオ"/>
                <a:ea typeface="メイリオ"/>
              </a:rPr>
              <a:t>ZEB</a:t>
            </a:r>
            <a:r>
              <a:rPr lang="ja-JP" altLang="en-US" sz="860" dirty="0">
                <a:solidFill>
                  <a:prstClr val="black"/>
                </a:solidFill>
                <a:latin typeface="メイリオ"/>
                <a:ea typeface="メイリオ"/>
              </a:rPr>
              <a:t>実現に寄与する空調、断熱、</a:t>
            </a:r>
            <a:r>
              <a:rPr lang="en-US" altLang="ja-JP" sz="860" dirty="0">
                <a:solidFill>
                  <a:prstClr val="black"/>
                </a:solidFill>
                <a:latin typeface="メイリオ"/>
                <a:ea typeface="メイリオ"/>
              </a:rPr>
              <a:t>BEMS</a:t>
            </a:r>
            <a:r>
              <a:rPr lang="ja-JP" altLang="en-US" sz="860" dirty="0">
                <a:solidFill>
                  <a:prstClr val="black"/>
                </a:solidFill>
                <a:latin typeface="メイリオ"/>
                <a:ea typeface="メイリオ"/>
              </a:rPr>
              <a:t>装置等の導入費用</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・補助率　　　　新築建築物：㎡単価定額（延床面積</a:t>
            </a:r>
            <a:r>
              <a:rPr lang="en-US" altLang="ja-JP" sz="860" dirty="0">
                <a:solidFill>
                  <a:prstClr val="black"/>
                </a:solidFill>
                <a:latin typeface="メイリオ"/>
                <a:ea typeface="メイリオ"/>
              </a:rPr>
              <a:t>2,000</a:t>
            </a:r>
            <a:r>
              <a:rPr lang="ja-JP" altLang="en-US" sz="860" dirty="0">
                <a:solidFill>
                  <a:prstClr val="black"/>
                </a:solidFill>
                <a:latin typeface="メイリオ"/>
                <a:ea typeface="メイリオ"/>
              </a:rPr>
              <a:t>㎡未満）</a:t>
            </a:r>
            <a:endParaRPr lang="en-US" altLang="ja-JP" sz="860" dirty="0">
              <a:solidFill>
                <a:prstClr val="black"/>
              </a:solidFill>
              <a:latin typeface="メイリオ"/>
              <a:ea typeface="メイリオ"/>
            </a:endParaRPr>
          </a:p>
          <a:p>
            <a:pPr defTabSz="1007943">
              <a:buClr>
                <a:srgbClr val="DEDEDE">
                  <a:lumMod val="50000"/>
                </a:srgbClr>
              </a:buClr>
              <a:defRPr/>
            </a:pPr>
            <a:r>
              <a:rPr lang="en-US" altLang="ja-JP" sz="860" dirty="0">
                <a:solidFill>
                  <a:prstClr val="black"/>
                </a:solidFill>
                <a:latin typeface="メイリオ"/>
                <a:ea typeface="メイリオ"/>
              </a:rPr>
              <a:t> 	</a:t>
            </a:r>
            <a:r>
              <a:rPr lang="ja-JP" altLang="en-US" sz="860" dirty="0">
                <a:solidFill>
                  <a:prstClr val="black"/>
                </a:solidFill>
                <a:latin typeface="メイリオ"/>
                <a:ea typeface="メイリオ"/>
              </a:rPr>
              <a:t>　　　　 </a:t>
            </a:r>
            <a:r>
              <a:rPr lang="en-US" altLang="ja-JP" sz="860" dirty="0">
                <a:solidFill>
                  <a:prstClr val="black"/>
                </a:solidFill>
                <a:latin typeface="メイリオ"/>
                <a:ea typeface="メイリオ"/>
              </a:rPr>
              <a:t>1/2</a:t>
            </a:r>
            <a:r>
              <a:rPr lang="ja-JP" altLang="en-US" sz="860" dirty="0">
                <a:solidFill>
                  <a:prstClr val="black"/>
                </a:solidFill>
                <a:latin typeface="メイリオ"/>
                <a:ea typeface="メイリオ"/>
              </a:rPr>
              <a:t>（延床面積</a:t>
            </a:r>
            <a:r>
              <a:rPr lang="en-US" altLang="ja-JP" sz="860" dirty="0">
                <a:solidFill>
                  <a:prstClr val="black"/>
                </a:solidFill>
                <a:latin typeface="メイリオ"/>
                <a:ea typeface="メイリオ"/>
              </a:rPr>
              <a:t>2,000</a:t>
            </a:r>
            <a:r>
              <a:rPr lang="ja-JP" altLang="en-US" sz="860" dirty="0">
                <a:solidFill>
                  <a:prstClr val="black"/>
                </a:solidFill>
                <a:latin typeface="メイリオ"/>
                <a:ea typeface="メイリオ"/>
              </a:rPr>
              <a:t>㎡以上</a:t>
            </a:r>
            <a:r>
              <a:rPr lang="en-US" altLang="ja-JP" sz="860" dirty="0">
                <a:solidFill>
                  <a:prstClr val="black"/>
                </a:solidFill>
                <a:latin typeface="メイリオ"/>
                <a:ea typeface="メイリオ"/>
              </a:rPr>
              <a:t>10,000</a:t>
            </a:r>
            <a:r>
              <a:rPr lang="ja-JP" altLang="en-US" sz="860" dirty="0">
                <a:solidFill>
                  <a:prstClr val="black"/>
                </a:solidFill>
                <a:latin typeface="メイリオ"/>
                <a:ea typeface="メイリオ"/>
              </a:rPr>
              <a:t>㎡未満、地方公共団体は上限なし）</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　　　　　　　　　　　　　　</a:t>
            </a:r>
            <a:r>
              <a:rPr lang="en-US" altLang="ja-JP" sz="860" dirty="0">
                <a:solidFill>
                  <a:prstClr val="black"/>
                </a:solidFill>
                <a:latin typeface="メイリオ"/>
                <a:ea typeface="メイリオ"/>
              </a:rPr>
              <a:t>※</a:t>
            </a:r>
            <a:r>
              <a:rPr lang="ja-JP" altLang="en-US" sz="860" dirty="0">
                <a:solidFill>
                  <a:prstClr val="black"/>
                </a:solidFill>
                <a:latin typeface="メイリオ"/>
                <a:ea typeface="メイリオ"/>
              </a:rPr>
              <a:t>上限</a:t>
            </a:r>
            <a:r>
              <a:rPr lang="en-US" altLang="ja-JP" sz="860" dirty="0">
                <a:solidFill>
                  <a:prstClr val="black"/>
                </a:solidFill>
                <a:latin typeface="メイリオ"/>
                <a:ea typeface="メイリオ"/>
              </a:rPr>
              <a:t>5</a:t>
            </a:r>
            <a:r>
              <a:rPr lang="ja-JP" altLang="en-US" sz="860" dirty="0">
                <a:solidFill>
                  <a:prstClr val="black"/>
                </a:solidFill>
                <a:latin typeface="メイリオ"/>
                <a:ea typeface="メイリオ"/>
              </a:rPr>
              <a:t>億円</a:t>
            </a:r>
            <a:r>
              <a:rPr lang="en-US" altLang="ja-JP" sz="860" dirty="0">
                <a:solidFill>
                  <a:prstClr val="black"/>
                </a:solidFill>
                <a:latin typeface="メイリオ"/>
                <a:ea typeface="メイリオ"/>
              </a:rPr>
              <a:t>/</a:t>
            </a:r>
            <a:r>
              <a:rPr lang="ja-JP" altLang="en-US" sz="860" dirty="0">
                <a:solidFill>
                  <a:prstClr val="black"/>
                </a:solidFill>
                <a:latin typeface="メイリオ"/>
                <a:ea typeface="メイリオ"/>
              </a:rPr>
              <a:t>年</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　　　　　　　　既存建築物：</a:t>
            </a:r>
            <a:r>
              <a:rPr lang="en-US" altLang="ja-JP" sz="860" dirty="0">
                <a:solidFill>
                  <a:prstClr val="black"/>
                </a:solidFill>
                <a:latin typeface="メイリオ"/>
                <a:ea typeface="メイリオ"/>
              </a:rPr>
              <a:t>1/2</a:t>
            </a:r>
            <a:r>
              <a:rPr lang="ja-JP" altLang="en-US" sz="860" dirty="0">
                <a:solidFill>
                  <a:prstClr val="black"/>
                </a:solidFill>
                <a:latin typeface="メイリオ"/>
                <a:ea typeface="メイリオ"/>
              </a:rPr>
              <a:t>（延床面積</a:t>
            </a:r>
            <a:r>
              <a:rPr lang="en-US" altLang="ja-JP" sz="860" dirty="0">
                <a:solidFill>
                  <a:prstClr val="black"/>
                </a:solidFill>
                <a:latin typeface="メイリオ"/>
                <a:ea typeface="メイリオ"/>
              </a:rPr>
              <a:t>2,000</a:t>
            </a:r>
            <a:r>
              <a:rPr lang="ja-JP" altLang="en-US" sz="860" dirty="0">
                <a:solidFill>
                  <a:prstClr val="black"/>
                </a:solidFill>
                <a:latin typeface="メイリオ"/>
                <a:ea typeface="メイリオ"/>
              </a:rPr>
              <a:t>㎡未満、地方公共団体は上限なし）</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　　　　　　　　　　　　　　</a:t>
            </a:r>
            <a:r>
              <a:rPr lang="en-US" altLang="ja-JP" sz="860" dirty="0">
                <a:solidFill>
                  <a:prstClr val="black"/>
                </a:solidFill>
                <a:latin typeface="メイリオ"/>
                <a:ea typeface="メイリオ"/>
              </a:rPr>
              <a:t>※</a:t>
            </a:r>
            <a:r>
              <a:rPr lang="ja-JP" altLang="en-US" sz="860" dirty="0">
                <a:solidFill>
                  <a:prstClr val="black"/>
                </a:solidFill>
                <a:latin typeface="メイリオ"/>
                <a:ea typeface="メイリオ"/>
              </a:rPr>
              <a:t>上限</a:t>
            </a:r>
            <a:r>
              <a:rPr lang="en-US" altLang="ja-JP" sz="860" dirty="0">
                <a:solidFill>
                  <a:prstClr val="black"/>
                </a:solidFill>
                <a:latin typeface="メイリオ"/>
                <a:ea typeface="メイリオ"/>
              </a:rPr>
              <a:t>3</a:t>
            </a:r>
            <a:r>
              <a:rPr lang="ja-JP" altLang="en-US" sz="860" dirty="0">
                <a:solidFill>
                  <a:prstClr val="black"/>
                </a:solidFill>
                <a:latin typeface="メイリオ"/>
                <a:ea typeface="メイリオ"/>
              </a:rPr>
              <a:t>億円</a:t>
            </a:r>
            <a:r>
              <a:rPr lang="en-US" altLang="ja-JP" sz="860" dirty="0">
                <a:solidFill>
                  <a:prstClr val="black"/>
                </a:solidFill>
                <a:latin typeface="メイリオ"/>
                <a:ea typeface="メイリオ"/>
              </a:rPr>
              <a:t>/</a:t>
            </a:r>
            <a:r>
              <a:rPr lang="ja-JP" altLang="en-US" sz="860" dirty="0">
                <a:solidFill>
                  <a:prstClr val="black"/>
                </a:solidFill>
                <a:latin typeface="メイリオ"/>
                <a:ea typeface="メイリオ"/>
              </a:rPr>
              <a:t>年（地方公共団体は上限</a:t>
            </a:r>
            <a:r>
              <a:rPr lang="en-US" altLang="ja-JP" sz="860" dirty="0">
                <a:solidFill>
                  <a:prstClr val="black"/>
                </a:solidFill>
                <a:latin typeface="メイリオ"/>
                <a:ea typeface="メイリオ"/>
              </a:rPr>
              <a:t>5</a:t>
            </a:r>
            <a:r>
              <a:rPr lang="ja-JP" altLang="en-US" sz="860" dirty="0">
                <a:solidFill>
                  <a:prstClr val="black"/>
                </a:solidFill>
                <a:latin typeface="メイリオ"/>
                <a:ea typeface="メイリオ"/>
              </a:rPr>
              <a:t>億円</a:t>
            </a:r>
            <a:r>
              <a:rPr lang="en-US" altLang="ja-JP" sz="860" dirty="0">
                <a:solidFill>
                  <a:prstClr val="black"/>
                </a:solidFill>
                <a:latin typeface="メイリオ"/>
                <a:ea typeface="メイリオ"/>
              </a:rPr>
              <a:t>/</a:t>
            </a:r>
            <a:r>
              <a:rPr lang="ja-JP" altLang="en-US" sz="860" dirty="0">
                <a:solidFill>
                  <a:prstClr val="black"/>
                </a:solidFill>
                <a:latin typeface="メイリオ"/>
                <a:ea typeface="メイリオ"/>
              </a:rPr>
              <a:t>年）</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・補助要件　　　</a:t>
            </a:r>
            <a:r>
              <a:rPr lang="en-US" altLang="ja-JP" sz="860" dirty="0">
                <a:solidFill>
                  <a:prstClr val="black"/>
                </a:solidFill>
                <a:latin typeface="メイリオ"/>
                <a:ea typeface="メイリオ"/>
              </a:rPr>
              <a:t>ZEB Ready</a:t>
            </a:r>
            <a:r>
              <a:rPr lang="ja-JP" altLang="en-US" sz="860" dirty="0">
                <a:solidFill>
                  <a:prstClr val="black"/>
                </a:solidFill>
                <a:latin typeface="メイリオ"/>
                <a:ea typeface="メイリオ"/>
              </a:rPr>
              <a:t>（</a:t>
            </a:r>
            <a:r>
              <a:rPr lang="en-US" altLang="ja-JP" sz="860" dirty="0">
                <a:solidFill>
                  <a:prstClr val="black"/>
                </a:solidFill>
                <a:latin typeface="メイリオ"/>
                <a:ea typeface="メイリオ"/>
              </a:rPr>
              <a:t>※</a:t>
            </a:r>
            <a:r>
              <a:rPr lang="ja-JP" altLang="en-US" sz="860" dirty="0">
                <a:solidFill>
                  <a:prstClr val="black"/>
                </a:solidFill>
                <a:latin typeface="メイリオ"/>
                <a:ea typeface="メイリオ"/>
              </a:rPr>
              <a:t>２）の建築物であること</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　　　　　　　　</a:t>
            </a:r>
            <a:r>
              <a:rPr lang="en-US" altLang="ja-JP" sz="860" dirty="0">
                <a:solidFill>
                  <a:prstClr val="black"/>
                </a:solidFill>
                <a:latin typeface="メイリオ"/>
                <a:ea typeface="メイリオ"/>
              </a:rPr>
              <a:t>※</a:t>
            </a:r>
            <a:r>
              <a:rPr lang="ja-JP" altLang="en-US" sz="860" dirty="0">
                <a:solidFill>
                  <a:prstClr val="black"/>
                </a:solidFill>
                <a:latin typeface="メイリオ"/>
                <a:ea typeface="メイリオ"/>
              </a:rPr>
              <a:t>２：設計時において基準一次エネルギー消費量から</a:t>
            </a:r>
            <a:r>
              <a:rPr lang="en-US" altLang="ja-JP" sz="860" dirty="0">
                <a:solidFill>
                  <a:prstClr val="black"/>
                </a:solidFill>
                <a:latin typeface="メイリオ"/>
                <a:ea typeface="メイリオ"/>
              </a:rPr>
              <a:t>50%</a:t>
            </a:r>
            <a:r>
              <a:rPr lang="ja-JP" altLang="en-US" sz="860" dirty="0">
                <a:solidFill>
                  <a:prstClr val="black"/>
                </a:solidFill>
                <a:latin typeface="メイリオ"/>
                <a:ea typeface="メイリオ"/>
              </a:rPr>
              <a:t>以上削減（再生</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　　　　　　　　可能エネルギー除く）、かつ基準一次エネルギー消費量から</a:t>
            </a:r>
            <a:r>
              <a:rPr lang="en-US" altLang="ja-JP" sz="860" dirty="0">
                <a:solidFill>
                  <a:prstClr val="black"/>
                </a:solidFill>
                <a:latin typeface="メイリオ"/>
                <a:ea typeface="メイリオ"/>
              </a:rPr>
              <a:t>50%</a:t>
            </a:r>
            <a:r>
              <a:rPr lang="ja-JP" altLang="en-US" sz="860" dirty="0">
                <a:solidFill>
                  <a:prstClr val="black"/>
                </a:solidFill>
                <a:latin typeface="メイリオ"/>
                <a:ea typeface="メイリオ"/>
              </a:rPr>
              <a:t>以上</a:t>
            </a:r>
            <a:r>
              <a:rPr lang="en-US" altLang="ja-JP" sz="860" dirty="0">
                <a:solidFill>
                  <a:prstClr val="black"/>
                </a:solidFill>
                <a:latin typeface="メイリオ"/>
                <a:ea typeface="メイリオ"/>
              </a:rPr>
              <a:t>75%</a:t>
            </a:r>
            <a:r>
              <a:rPr lang="ja-JP" altLang="en-US" sz="860" dirty="0">
                <a:solidFill>
                  <a:prstClr val="black"/>
                </a:solidFill>
                <a:latin typeface="メイリオ"/>
                <a:ea typeface="メイリオ"/>
              </a:rPr>
              <a:t>未満</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　　　　　　　　削減（再生可能エネルギー含む）となる建築物。</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b="1" dirty="0">
                <a:solidFill>
                  <a:prstClr val="black"/>
                </a:solidFill>
                <a:latin typeface="メイリオ"/>
                <a:ea typeface="メイリオ"/>
              </a:rPr>
              <a:t>２</a:t>
            </a:r>
            <a:r>
              <a:rPr lang="en-US" altLang="ja-JP" sz="860" b="1" dirty="0">
                <a:solidFill>
                  <a:prstClr val="black"/>
                </a:solidFill>
                <a:latin typeface="メイリオ"/>
                <a:ea typeface="メイリオ"/>
              </a:rPr>
              <a:t>.</a:t>
            </a:r>
            <a:r>
              <a:rPr lang="ja-JP" altLang="en-US" sz="860" b="1" dirty="0">
                <a:solidFill>
                  <a:prstClr val="black"/>
                </a:solidFill>
                <a:latin typeface="メイリオ"/>
                <a:ea typeface="メイリオ"/>
              </a:rPr>
              <a:t>　既存建築物における省ＣＯ２改修支援事業</a:t>
            </a:r>
            <a:endParaRPr lang="en-US" altLang="ja-JP" sz="860" b="1" dirty="0">
              <a:solidFill>
                <a:prstClr val="black"/>
              </a:solidFill>
              <a:latin typeface="メイリオ"/>
              <a:ea typeface="メイリオ"/>
            </a:endParaRPr>
          </a:p>
          <a:p>
            <a:pPr defTabSz="1007943">
              <a:buClr>
                <a:srgbClr val="DEDEDE">
                  <a:lumMod val="50000"/>
                </a:srgbClr>
              </a:buClr>
              <a:defRPr/>
            </a:pPr>
            <a:r>
              <a:rPr lang="ja-JP" altLang="en-US" sz="860" b="1" dirty="0">
                <a:solidFill>
                  <a:prstClr val="black"/>
                </a:solidFill>
                <a:latin typeface="メイリオ"/>
                <a:ea typeface="メイリオ"/>
              </a:rPr>
              <a:t>①民間建築物等における省</a:t>
            </a:r>
            <a:r>
              <a:rPr lang="en-US" altLang="ja-JP" sz="860" b="1" dirty="0">
                <a:solidFill>
                  <a:prstClr val="black"/>
                </a:solidFill>
                <a:latin typeface="メイリオ"/>
                <a:ea typeface="メイリオ"/>
              </a:rPr>
              <a:t>CO2</a:t>
            </a:r>
            <a:r>
              <a:rPr lang="ja-JP" altLang="en-US" sz="860" b="1" dirty="0">
                <a:solidFill>
                  <a:prstClr val="black"/>
                </a:solidFill>
                <a:latin typeface="メイリオ"/>
                <a:ea typeface="メイリオ"/>
              </a:rPr>
              <a:t>改修支援事業</a:t>
            </a:r>
            <a:endParaRPr lang="en-US" altLang="ja-JP" sz="860" b="1" dirty="0">
              <a:solidFill>
                <a:prstClr val="black"/>
              </a:solidFill>
              <a:latin typeface="メイリオ"/>
              <a:ea typeface="メイリオ"/>
            </a:endParaRPr>
          </a:p>
          <a:p>
            <a:pPr defTabSz="1007943" fontAlgn="base">
              <a:spcBef>
                <a:spcPct val="0"/>
              </a:spcBef>
              <a:spcAft>
                <a:spcPct val="0"/>
              </a:spcAft>
            </a:pPr>
            <a:r>
              <a:rPr lang="ja-JP" altLang="en-US" sz="860" dirty="0">
                <a:solidFill>
                  <a:prstClr val="black"/>
                </a:solidFill>
                <a:latin typeface="メイリオ"/>
                <a:ea typeface="メイリオ"/>
              </a:rPr>
              <a:t>・補助対象者　　建築物を所有する民間企業等　</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・補助対象経費　改修前に比べ</a:t>
            </a:r>
            <a:r>
              <a:rPr lang="en-US" altLang="ja-JP" sz="860" dirty="0">
                <a:solidFill>
                  <a:prstClr val="black"/>
                </a:solidFill>
                <a:latin typeface="メイリオ"/>
                <a:ea typeface="メイリオ"/>
              </a:rPr>
              <a:t>30</a:t>
            </a:r>
            <a:r>
              <a:rPr lang="ja-JP" altLang="en-US" sz="860" dirty="0">
                <a:solidFill>
                  <a:prstClr val="black"/>
                </a:solidFill>
                <a:latin typeface="メイリオ"/>
                <a:ea typeface="メイリオ"/>
              </a:rPr>
              <a:t>％以上の</a:t>
            </a:r>
            <a:r>
              <a:rPr lang="en-US" altLang="ja-JP" sz="860" dirty="0">
                <a:solidFill>
                  <a:prstClr val="black"/>
                </a:solidFill>
                <a:latin typeface="メイリオ"/>
                <a:ea typeface="メイリオ"/>
              </a:rPr>
              <a:t>CO2</a:t>
            </a:r>
            <a:r>
              <a:rPr lang="ja-JP" altLang="en-US" sz="860" dirty="0">
                <a:solidFill>
                  <a:prstClr val="black"/>
                </a:solidFill>
                <a:latin typeface="メイリオ"/>
                <a:ea typeface="メイリオ"/>
              </a:rPr>
              <a:t>削減に寄与する空調、照明、</a:t>
            </a:r>
            <a:r>
              <a:rPr lang="en-US" altLang="ja-JP" sz="860" dirty="0">
                <a:solidFill>
                  <a:prstClr val="black"/>
                </a:solidFill>
                <a:latin typeface="メイリオ"/>
                <a:ea typeface="メイリオ"/>
              </a:rPr>
              <a:t>BEMS</a:t>
            </a:r>
            <a:r>
              <a:rPr lang="ja-JP" altLang="en-US" sz="860" dirty="0">
                <a:solidFill>
                  <a:prstClr val="black"/>
                </a:solidFill>
                <a:latin typeface="メイリオ"/>
                <a:ea typeface="メイリオ"/>
              </a:rPr>
              <a:t>装置等の</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　　　　　　　　導入費用</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・補助率　　　　</a:t>
            </a:r>
            <a:r>
              <a:rPr lang="en-US" altLang="ja-JP" sz="860" dirty="0">
                <a:solidFill>
                  <a:prstClr val="black"/>
                </a:solidFill>
                <a:latin typeface="メイリオ"/>
                <a:ea typeface="メイリオ"/>
              </a:rPr>
              <a:t>1/2</a:t>
            </a:r>
            <a:r>
              <a:rPr lang="ja-JP" altLang="en-US" sz="860" dirty="0">
                <a:solidFill>
                  <a:prstClr val="black"/>
                </a:solidFill>
                <a:latin typeface="メイリオ"/>
                <a:ea typeface="メイリオ"/>
              </a:rPr>
              <a:t>（上限</a:t>
            </a:r>
            <a:r>
              <a:rPr lang="en-US" altLang="ja-JP" sz="860" dirty="0">
                <a:solidFill>
                  <a:prstClr val="black"/>
                </a:solidFill>
                <a:latin typeface="メイリオ"/>
                <a:ea typeface="メイリオ"/>
              </a:rPr>
              <a:t>5,000</a:t>
            </a:r>
            <a:r>
              <a:rPr lang="ja-JP" altLang="en-US" sz="860" dirty="0">
                <a:solidFill>
                  <a:prstClr val="black"/>
                </a:solidFill>
                <a:latin typeface="メイリオ"/>
                <a:ea typeface="メイリオ"/>
              </a:rPr>
              <a:t>万円）</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・補助要件　　　既存建築物において改修前に比べ</a:t>
            </a:r>
            <a:r>
              <a:rPr lang="en-US" altLang="ja-JP" sz="860" dirty="0">
                <a:solidFill>
                  <a:prstClr val="black"/>
                </a:solidFill>
                <a:latin typeface="メイリオ"/>
                <a:ea typeface="メイリオ"/>
              </a:rPr>
              <a:t>30</a:t>
            </a:r>
            <a:r>
              <a:rPr lang="ja-JP" altLang="en-US" sz="860" dirty="0">
                <a:solidFill>
                  <a:prstClr val="black"/>
                </a:solidFill>
                <a:latin typeface="メイリオ"/>
                <a:ea typeface="メイリオ"/>
              </a:rPr>
              <a:t>％以上の</a:t>
            </a:r>
            <a:r>
              <a:rPr lang="en-US" altLang="ja-JP" sz="860" dirty="0">
                <a:solidFill>
                  <a:prstClr val="black"/>
                </a:solidFill>
                <a:latin typeface="メイリオ"/>
                <a:ea typeface="メイリオ"/>
              </a:rPr>
              <a:t>CO2</a:t>
            </a:r>
            <a:r>
              <a:rPr lang="ja-JP" altLang="en-US" sz="860" dirty="0">
                <a:solidFill>
                  <a:prstClr val="black"/>
                </a:solidFill>
                <a:latin typeface="メイリオ"/>
                <a:ea typeface="メイリオ"/>
              </a:rPr>
              <a:t>削減</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　　　　　　　　運用改善によりさらなる省エネの実現を目的とした体制の構築</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b="1" dirty="0">
                <a:solidFill>
                  <a:prstClr val="black"/>
                </a:solidFill>
                <a:latin typeface="メイリオ"/>
                <a:ea typeface="メイリオ"/>
              </a:rPr>
              <a:t>②テナントビルの省</a:t>
            </a:r>
            <a:r>
              <a:rPr lang="en-US" altLang="ja-JP" sz="860" b="1" dirty="0">
                <a:solidFill>
                  <a:prstClr val="black"/>
                </a:solidFill>
                <a:latin typeface="メイリオ"/>
                <a:ea typeface="メイリオ"/>
              </a:rPr>
              <a:t>CO2</a:t>
            </a:r>
            <a:r>
              <a:rPr lang="ja-JP" altLang="en-US" sz="860" b="1" dirty="0">
                <a:solidFill>
                  <a:prstClr val="black"/>
                </a:solidFill>
                <a:latin typeface="メイリオ"/>
                <a:ea typeface="メイリオ"/>
              </a:rPr>
              <a:t>改修支援事業</a:t>
            </a:r>
            <a:endParaRPr lang="en-US" altLang="ja-JP" sz="860" b="1"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pitchFamily="50" charset="-128"/>
                <a:ea typeface="メイリオ"/>
              </a:rPr>
              <a:t>・補助対象者　　テナントビルを所有する法人、地方公共団体等</a:t>
            </a:r>
            <a:endParaRPr lang="en-US" altLang="ja-JP" sz="860" dirty="0">
              <a:solidFill>
                <a:prstClr val="black"/>
              </a:solidFill>
              <a:latin typeface="メイリオ" pitchFamily="50" charset="-128"/>
              <a:ea typeface="メイリオ"/>
            </a:endParaRPr>
          </a:p>
          <a:p>
            <a:pPr defTabSz="1007943">
              <a:buClr>
                <a:srgbClr val="DEDEDE">
                  <a:lumMod val="50000"/>
                </a:srgbClr>
              </a:buClr>
              <a:defRPr/>
            </a:pPr>
            <a:r>
              <a:rPr lang="ja-JP" altLang="en-US" sz="860" dirty="0">
                <a:solidFill>
                  <a:prstClr val="black"/>
                </a:solidFill>
                <a:latin typeface="メイリオ"/>
                <a:ea typeface="メイリオ"/>
              </a:rPr>
              <a:t>・補助対象経費　改修前に比べ</a:t>
            </a:r>
            <a:r>
              <a:rPr lang="en-US" altLang="ja-JP" sz="860" dirty="0">
                <a:solidFill>
                  <a:prstClr val="black"/>
                </a:solidFill>
                <a:latin typeface="メイリオ"/>
                <a:ea typeface="メイリオ"/>
              </a:rPr>
              <a:t>15</a:t>
            </a:r>
            <a:r>
              <a:rPr lang="ja-JP" altLang="en-US" sz="860" dirty="0">
                <a:solidFill>
                  <a:prstClr val="black"/>
                </a:solidFill>
                <a:latin typeface="メイリオ"/>
                <a:ea typeface="メイリオ"/>
              </a:rPr>
              <a:t>％以上の</a:t>
            </a:r>
            <a:r>
              <a:rPr lang="en-US" altLang="ja-JP" sz="860" dirty="0">
                <a:solidFill>
                  <a:prstClr val="black"/>
                </a:solidFill>
                <a:latin typeface="メイリオ"/>
                <a:ea typeface="メイリオ"/>
              </a:rPr>
              <a:t>CO2</a:t>
            </a:r>
            <a:r>
              <a:rPr lang="ja-JP" altLang="en-US" sz="860" dirty="0">
                <a:solidFill>
                  <a:prstClr val="black"/>
                </a:solidFill>
                <a:latin typeface="メイリオ"/>
                <a:ea typeface="メイリオ"/>
              </a:rPr>
              <a:t>削減に寄与する省</a:t>
            </a:r>
            <a:r>
              <a:rPr lang="en-US" altLang="ja-JP" sz="860" dirty="0">
                <a:solidFill>
                  <a:prstClr val="black"/>
                </a:solidFill>
                <a:latin typeface="メイリオ"/>
                <a:ea typeface="メイリオ"/>
              </a:rPr>
              <a:t>CO2</a:t>
            </a:r>
            <a:r>
              <a:rPr lang="ja-JP" altLang="en-US" sz="860" dirty="0">
                <a:solidFill>
                  <a:prstClr val="black"/>
                </a:solidFill>
                <a:latin typeface="メイリオ"/>
                <a:ea typeface="メイリオ"/>
              </a:rPr>
              <a:t>改修費用（設備費等）</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・補助率　　　　</a:t>
            </a:r>
            <a:r>
              <a:rPr lang="en-US" altLang="ja-JP" sz="860" dirty="0">
                <a:solidFill>
                  <a:prstClr val="black"/>
                </a:solidFill>
                <a:latin typeface="メイリオ"/>
                <a:ea typeface="メイリオ"/>
              </a:rPr>
              <a:t>1/3</a:t>
            </a:r>
            <a:r>
              <a:rPr lang="ja-JP" altLang="en-US" sz="860" dirty="0">
                <a:solidFill>
                  <a:prstClr val="black"/>
                </a:solidFill>
                <a:latin typeface="メイリオ"/>
                <a:ea typeface="メイリオ"/>
              </a:rPr>
              <a:t>（上限</a:t>
            </a:r>
            <a:r>
              <a:rPr lang="en-US" altLang="ja-JP" sz="860" dirty="0">
                <a:solidFill>
                  <a:prstClr val="black"/>
                </a:solidFill>
                <a:latin typeface="メイリオ"/>
                <a:ea typeface="メイリオ"/>
              </a:rPr>
              <a:t>4,000</a:t>
            </a:r>
            <a:r>
              <a:rPr lang="ja-JP" altLang="en-US" sz="860" dirty="0">
                <a:solidFill>
                  <a:prstClr val="black"/>
                </a:solidFill>
                <a:latin typeface="メイリオ"/>
                <a:ea typeface="メイリオ"/>
              </a:rPr>
              <a:t>万円）</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・補助要件　　　ビル所有者とテナントにおけるグリーンリース契約の締結</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b="1" dirty="0">
                <a:solidFill>
                  <a:prstClr val="black"/>
                </a:solidFill>
                <a:latin typeface="メイリオ"/>
                <a:ea typeface="メイリオ"/>
              </a:rPr>
              <a:t>③空き家等における省</a:t>
            </a:r>
            <a:r>
              <a:rPr lang="en-US" altLang="ja-JP" sz="860" b="1" dirty="0">
                <a:solidFill>
                  <a:prstClr val="black"/>
                </a:solidFill>
                <a:latin typeface="メイリオ"/>
                <a:ea typeface="メイリオ"/>
              </a:rPr>
              <a:t>CO2</a:t>
            </a:r>
            <a:r>
              <a:rPr lang="ja-JP" altLang="en-US" sz="860" b="1" dirty="0">
                <a:solidFill>
                  <a:prstClr val="black"/>
                </a:solidFill>
                <a:latin typeface="メイリオ"/>
                <a:ea typeface="メイリオ"/>
              </a:rPr>
              <a:t>改修支援事業</a:t>
            </a:r>
            <a:endParaRPr lang="en-US" altLang="ja-JP" sz="860" b="1" dirty="0">
              <a:solidFill>
                <a:prstClr val="black"/>
              </a:solidFill>
              <a:latin typeface="メイリオ"/>
              <a:ea typeface="メイリオ"/>
            </a:endParaRPr>
          </a:p>
          <a:p>
            <a:pPr defTabSz="1007943" fontAlgn="base">
              <a:spcBef>
                <a:spcPct val="0"/>
              </a:spcBef>
              <a:spcAft>
                <a:spcPct val="0"/>
              </a:spcAft>
            </a:pPr>
            <a:r>
              <a:rPr lang="ja-JP" altLang="en-US" sz="860" dirty="0">
                <a:solidFill>
                  <a:prstClr val="black"/>
                </a:solidFill>
                <a:latin typeface="メイリオ"/>
                <a:ea typeface="メイリオ"/>
              </a:rPr>
              <a:t>・補助対象者　　空き家等を所有する者　</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・補助対象経費　改修前に比べ</a:t>
            </a:r>
            <a:r>
              <a:rPr lang="en-US" altLang="ja-JP" sz="860" dirty="0">
                <a:solidFill>
                  <a:prstClr val="black"/>
                </a:solidFill>
                <a:latin typeface="メイリオ"/>
                <a:ea typeface="メイリオ"/>
              </a:rPr>
              <a:t>15</a:t>
            </a:r>
            <a:r>
              <a:rPr lang="ja-JP" altLang="en-US" sz="860" dirty="0">
                <a:solidFill>
                  <a:prstClr val="black"/>
                </a:solidFill>
                <a:latin typeface="メイリオ"/>
                <a:ea typeface="メイリオ"/>
              </a:rPr>
              <a:t>％以上の</a:t>
            </a:r>
            <a:r>
              <a:rPr lang="en-US" altLang="ja-JP" sz="860" dirty="0">
                <a:solidFill>
                  <a:prstClr val="black"/>
                </a:solidFill>
                <a:latin typeface="メイリオ"/>
                <a:ea typeface="メイリオ"/>
              </a:rPr>
              <a:t>CO2</a:t>
            </a:r>
            <a:r>
              <a:rPr lang="ja-JP" altLang="en-US" sz="860" dirty="0">
                <a:solidFill>
                  <a:prstClr val="black"/>
                </a:solidFill>
                <a:latin typeface="メイリオ"/>
                <a:ea typeface="メイリオ"/>
              </a:rPr>
              <a:t>削減に寄与する省</a:t>
            </a:r>
            <a:r>
              <a:rPr lang="en-US" altLang="ja-JP" sz="860" dirty="0">
                <a:solidFill>
                  <a:prstClr val="black"/>
                </a:solidFill>
                <a:latin typeface="メイリオ"/>
                <a:ea typeface="メイリオ"/>
              </a:rPr>
              <a:t>CO2</a:t>
            </a:r>
            <a:r>
              <a:rPr lang="ja-JP" altLang="en-US" sz="860" dirty="0">
                <a:solidFill>
                  <a:prstClr val="black"/>
                </a:solidFill>
                <a:latin typeface="メイリオ"/>
                <a:ea typeface="メイリオ"/>
              </a:rPr>
              <a:t>改修費用（設備費等）</a:t>
            </a:r>
            <a:endParaRPr lang="en-US" altLang="ja-JP" sz="860" dirty="0">
              <a:solidFill>
                <a:prstClr val="black"/>
              </a:solidFill>
              <a:latin typeface="メイリオ"/>
              <a:ea typeface="メイリオ"/>
            </a:endParaRPr>
          </a:p>
          <a:p>
            <a:pPr defTabSz="1007943">
              <a:buClr>
                <a:srgbClr val="DEDEDE">
                  <a:lumMod val="50000"/>
                </a:srgbClr>
              </a:buClr>
              <a:defRPr/>
            </a:pPr>
            <a:r>
              <a:rPr lang="ja-JP" altLang="en-US" sz="860" dirty="0">
                <a:solidFill>
                  <a:prstClr val="black"/>
                </a:solidFill>
                <a:latin typeface="メイリオ"/>
                <a:ea typeface="メイリオ"/>
              </a:rPr>
              <a:t>・補助率　　　　</a:t>
            </a:r>
            <a:r>
              <a:rPr lang="en-US" altLang="ja-JP" sz="860" dirty="0">
                <a:solidFill>
                  <a:prstClr val="black"/>
                </a:solidFill>
                <a:latin typeface="メイリオ"/>
                <a:ea typeface="メイリオ"/>
              </a:rPr>
              <a:t>2/3</a:t>
            </a:r>
          </a:p>
          <a:p>
            <a:pPr defTabSz="1007943">
              <a:buClr>
                <a:srgbClr val="DEDEDE">
                  <a:lumMod val="50000"/>
                </a:srgbClr>
              </a:buClr>
              <a:defRPr/>
            </a:pPr>
            <a:r>
              <a:rPr lang="ja-JP" altLang="en-US" sz="860" dirty="0">
                <a:solidFill>
                  <a:prstClr val="black"/>
                </a:solidFill>
                <a:latin typeface="メイリオ"/>
                <a:ea typeface="メイリオ"/>
              </a:rPr>
              <a:t>・補助要件　　　空き家等を改修し、業務用施設として利用</a:t>
            </a:r>
            <a:endParaRPr lang="en-US" altLang="ja-JP" sz="860" dirty="0">
              <a:solidFill>
                <a:prstClr val="black"/>
              </a:solidFill>
              <a:latin typeface="メイリオ"/>
              <a:ea typeface="メイリオ"/>
            </a:endParaRPr>
          </a:p>
          <a:p>
            <a:pPr defTabSz="1007943" fontAlgn="base">
              <a:spcBef>
                <a:spcPct val="0"/>
              </a:spcBef>
              <a:spcAft>
                <a:spcPct val="0"/>
              </a:spcAft>
            </a:pPr>
            <a:r>
              <a:rPr lang="ja-JP" altLang="en-US" sz="860" b="1" dirty="0">
                <a:solidFill>
                  <a:prstClr val="black"/>
                </a:solidFill>
                <a:latin typeface="メイリオ"/>
                <a:ea typeface="メイリオ"/>
              </a:rPr>
              <a:t>３</a:t>
            </a:r>
            <a:r>
              <a:rPr lang="en-US" altLang="ja-JP" sz="860" b="1" dirty="0">
                <a:solidFill>
                  <a:prstClr val="black"/>
                </a:solidFill>
                <a:latin typeface="メイリオ"/>
                <a:ea typeface="メイリオ"/>
              </a:rPr>
              <a:t>.</a:t>
            </a:r>
            <a:r>
              <a:rPr lang="ja-JP" altLang="en-US" sz="860" b="1" dirty="0">
                <a:solidFill>
                  <a:prstClr val="black"/>
                </a:solidFill>
                <a:latin typeface="メイリオ"/>
                <a:ea typeface="メイリオ"/>
              </a:rPr>
              <a:t>　国立公園宿舎施設の省</a:t>
            </a:r>
            <a:r>
              <a:rPr lang="en-US" altLang="ja-JP" sz="860" b="1" dirty="0">
                <a:solidFill>
                  <a:prstClr val="black"/>
                </a:solidFill>
                <a:latin typeface="メイリオ"/>
                <a:ea typeface="メイリオ"/>
              </a:rPr>
              <a:t>CO2</a:t>
            </a:r>
            <a:r>
              <a:rPr lang="ja-JP" altLang="en-US" sz="860" b="1" dirty="0">
                <a:solidFill>
                  <a:prstClr val="black"/>
                </a:solidFill>
                <a:latin typeface="メイリオ"/>
                <a:ea typeface="メイリオ"/>
              </a:rPr>
              <a:t>改修支援事業</a:t>
            </a:r>
            <a:endParaRPr lang="en-US" altLang="ja-JP" sz="860" b="1" dirty="0">
              <a:solidFill>
                <a:prstClr val="black"/>
              </a:solidFill>
              <a:latin typeface="メイリオ"/>
              <a:ea typeface="メイリオ"/>
            </a:endParaRPr>
          </a:p>
          <a:p>
            <a:pPr defTabSz="1007943" fontAlgn="base">
              <a:spcBef>
                <a:spcPct val="0"/>
              </a:spcBef>
              <a:spcAft>
                <a:spcPct val="0"/>
              </a:spcAft>
            </a:pPr>
            <a:r>
              <a:rPr lang="ja-JP" altLang="en-US" sz="860" dirty="0">
                <a:solidFill>
                  <a:prstClr val="black"/>
                </a:solidFill>
                <a:latin typeface="メイリオ"/>
                <a:ea typeface="メイリオ"/>
              </a:rPr>
              <a:t>・補助対象者　　国立公園事業者（宿舎事業、民間事業者に限る）</a:t>
            </a:r>
            <a:endParaRPr lang="en-US" altLang="ja-JP" sz="860" dirty="0">
              <a:solidFill>
                <a:prstClr val="black"/>
              </a:solidFill>
              <a:latin typeface="メイリオ"/>
              <a:ea typeface="メイリオ"/>
            </a:endParaRPr>
          </a:p>
          <a:p>
            <a:pPr defTabSz="1007943" fontAlgn="base">
              <a:spcBef>
                <a:spcPct val="0"/>
              </a:spcBef>
              <a:spcAft>
                <a:spcPct val="0"/>
              </a:spcAft>
            </a:pPr>
            <a:r>
              <a:rPr lang="ja-JP" altLang="en-US" sz="860" dirty="0">
                <a:solidFill>
                  <a:prstClr val="black"/>
                </a:solidFill>
                <a:latin typeface="メイリオ"/>
                <a:ea typeface="メイリオ"/>
              </a:rPr>
              <a:t>・補助対象経費　再エネ設備、省</a:t>
            </a:r>
            <a:r>
              <a:rPr lang="en-US" altLang="ja-JP" sz="860" dirty="0">
                <a:solidFill>
                  <a:prstClr val="black"/>
                </a:solidFill>
                <a:latin typeface="メイリオ"/>
                <a:ea typeface="メイリオ"/>
              </a:rPr>
              <a:t>CO2</a:t>
            </a:r>
            <a:r>
              <a:rPr lang="ja-JP" altLang="en-US" sz="860" dirty="0">
                <a:solidFill>
                  <a:prstClr val="black"/>
                </a:solidFill>
                <a:latin typeface="メイリオ"/>
                <a:ea typeface="メイリオ"/>
              </a:rPr>
              <a:t>改修費用（設備費等）</a:t>
            </a:r>
            <a:endParaRPr lang="en-US" altLang="ja-JP" sz="860" dirty="0">
              <a:solidFill>
                <a:prstClr val="black"/>
              </a:solidFill>
              <a:latin typeface="メイリオ"/>
              <a:ea typeface="メイリオ"/>
            </a:endParaRPr>
          </a:p>
          <a:p>
            <a:pPr defTabSz="1007943" fontAlgn="base">
              <a:spcBef>
                <a:spcPct val="0"/>
              </a:spcBef>
              <a:spcAft>
                <a:spcPct val="0"/>
              </a:spcAft>
            </a:pPr>
            <a:r>
              <a:rPr lang="ja-JP" altLang="en-US" sz="860" dirty="0">
                <a:solidFill>
                  <a:prstClr val="black"/>
                </a:solidFill>
                <a:latin typeface="メイリオ"/>
                <a:ea typeface="メイリオ"/>
              </a:rPr>
              <a:t>・補助率　 　　  </a:t>
            </a:r>
            <a:r>
              <a:rPr lang="en-US" altLang="ja-JP" sz="860" dirty="0">
                <a:solidFill>
                  <a:prstClr val="black"/>
                </a:solidFill>
                <a:latin typeface="メイリオ"/>
                <a:ea typeface="メイリオ"/>
              </a:rPr>
              <a:t>1/2</a:t>
            </a:r>
            <a:r>
              <a:rPr lang="ja-JP" altLang="en-US" sz="860" dirty="0">
                <a:solidFill>
                  <a:prstClr val="black"/>
                </a:solidFill>
                <a:latin typeface="メイリオ"/>
                <a:ea typeface="メイリオ"/>
              </a:rPr>
              <a:t>（太陽光発電設備のみ</a:t>
            </a:r>
            <a:r>
              <a:rPr lang="en-US" altLang="ja-JP" sz="860" dirty="0">
                <a:solidFill>
                  <a:prstClr val="black"/>
                </a:solidFill>
                <a:latin typeface="メイリオ"/>
                <a:ea typeface="メイリオ"/>
              </a:rPr>
              <a:t>1/3</a:t>
            </a:r>
            <a:r>
              <a:rPr lang="ja-JP" altLang="en-US" sz="860" dirty="0">
                <a:solidFill>
                  <a:prstClr val="black"/>
                </a:solidFill>
                <a:latin typeface="メイリオ"/>
                <a:ea typeface="メイリオ"/>
              </a:rPr>
              <a:t>）</a:t>
            </a:r>
            <a:endParaRPr lang="en-US" altLang="ja-JP" sz="860" dirty="0">
              <a:solidFill>
                <a:prstClr val="black"/>
              </a:solidFill>
              <a:latin typeface="メイリオ"/>
              <a:ea typeface="メイリオ"/>
            </a:endParaRPr>
          </a:p>
          <a:p>
            <a:pPr defTabSz="1007943" fontAlgn="base">
              <a:spcBef>
                <a:spcPct val="0"/>
              </a:spcBef>
              <a:spcAft>
                <a:spcPct val="0"/>
              </a:spcAft>
            </a:pPr>
            <a:r>
              <a:rPr lang="ja-JP" altLang="en-US" sz="860" b="1" dirty="0">
                <a:solidFill>
                  <a:prstClr val="black"/>
                </a:solidFill>
                <a:latin typeface="メイリオ"/>
                <a:ea typeface="メイリオ"/>
              </a:rPr>
              <a:t>４</a:t>
            </a:r>
            <a:r>
              <a:rPr lang="en-US" altLang="ja-JP" sz="860" b="1" dirty="0">
                <a:solidFill>
                  <a:prstClr val="black"/>
                </a:solidFill>
                <a:latin typeface="メイリオ"/>
                <a:ea typeface="メイリオ"/>
              </a:rPr>
              <a:t>.</a:t>
            </a:r>
            <a:r>
              <a:rPr lang="ja-JP" altLang="en-US" sz="860" b="1" dirty="0">
                <a:solidFill>
                  <a:prstClr val="black"/>
                </a:solidFill>
                <a:latin typeface="メイリオ"/>
                <a:ea typeface="メイリオ"/>
              </a:rPr>
              <a:t>　上下水道施設の省</a:t>
            </a:r>
            <a:r>
              <a:rPr lang="en-US" altLang="ja-JP" sz="860" b="1" dirty="0">
                <a:solidFill>
                  <a:prstClr val="black"/>
                </a:solidFill>
                <a:latin typeface="メイリオ"/>
                <a:ea typeface="メイリオ"/>
              </a:rPr>
              <a:t>CO2</a:t>
            </a:r>
            <a:r>
              <a:rPr lang="ja-JP" altLang="en-US" sz="860" b="1" dirty="0">
                <a:solidFill>
                  <a:prstClr val="black"/>
                </a:solidFill>
                <a:latin typeface="メイリオ"/>
                <a:ea typeface="メイリオ"/>
              </a:rPr>
              <a:t>改修支援事業</a:t>
            </a:r>
            <a:endParaRPr lang="en-US" altLang="ja-JP" sz="860" b="1" dirty="0">
              <a:solidFill>
                <a:prstClr val="black"/>
              </a:solidFill>
              <a:latin typeface="メイリオ"/>
              <a:ea typeface="メイリオ"/>
            </a:endParaRPr>
          </a:p>
          <a:p>
            <a:pPr defTabSz="1007943" fontAlgn="base">
              <a:spcBef>
                <a:spcPct val="0"/>
              </a:spcBef>
              <a:spcAft>
                <a:spcPct val="0"/>
              </a:spcAft>
            </a:pPr>
            <a:r>
              <a:rPr lang="ja-JP" altLang="en-US" sz="860" dirty="0">
                <a:solidFill>
                  <a:prstClr val="black"/>
                </a:solidFill>
                <a:latin typeface="メイリオ"/>
                <a:ea typeface="メイリオ"/>
              </a:rPr>
              <a:t>・補助対象者　　水道事業者・下水道管理者等</a:t>
            </a:r>
            <a:endParaRPr lang="en-US" altLang="ja-JP" sz="860" dirty="0">
              <a:solidFill>
                <a:prstClr val="black"/>
              </a:solidFill>
              <a:latin typeface="メイリオ"/>
              <a:ea typeface="メイリオ"/>
            </a:endParaRPr>
          </a:p>
          <a:p>
            <a:pPr defTabSz="1007943" fontAlgn="base">
              <a:spcBef>
                <a:spcPct val="0"/>
              </a:spcBef>
              <a:spcAft>
                <a:spcPct val="0"/>
              </a:spcAft>
            </a:pPr>
            <a:r>
              <a:rPr lang="ja-JP" altLang="en-US" sz="860" dirty="0">
                <a:solidFill>
                  <a:prstClr val="black"/>
                </a:solidFill>
                <a:latin typeface="メイリオ"/>
                <a:ea typeface="メイリオ"/>
              </a:rPr>
              <a:t>・補助対象経費　再エネ設備、省</a:t>
            </a:r>
            <a:r>
              <a:rPr lang="en-US" altLang="ja-JP" sz="860" dirty="0">
                <a:solidFill>
                  <a:prstClr val="black"/>
                </a:solidFill>
                <a:latin typeface="メイリオ"/>
                <a:ea typeface="メイリオ"/>
              </a:rPr>
              <a:t>CO2</a:t>
            </a:r>
            <a:r>
              <a:rPr lang="ja-JP" altLang="en-US" sz="860" dirty="0">
                <a:solidFill>
                  <a:prstClr val="black"/>
                </a:solidFill>
                <a:latin typeface="メイリオ"/>
                <a:ea typeface="メイリオ"/>
              </a:rPr>
              <a:t>改修費用（設備費等）</a:t>
            </a:r>
            <a:endParaRPr lang="en-US" altLang="ja-JP" sz="860" dirty="0">
              <a:solidFill>
                <a:prstClr val="black"/>
              </a:solidFill>
              <a:latin typeface="メイリオ"/>
              <a:ea typeface="メイリオ"/>
            </a:endParaRPr>
          </a:p>
          <a:p>
            <a:pPr defTabSz="1007943" fontAlgn="base">
              <a:spcBef>
                <a:spcPct val="0"/>
              </a:spcBef>
              <a:spcAft>
                <a:spcPct val="0"/>
              </a:spcAft>
            </a:pPr>
            <a:r>
              <a:rPr lang="ja-JP" altLang="en-US" sz="860" dirty="0">
                <a:solidFill>
                  <a:prstClr val="black"/>
                </a:solidFill>
                <a:latin typeface="メイリオ"/>
                <a:ea typeface="メイリオ"/>
              </a:rPr>
              <a:t>・補助率　 　　  </a:t>
            </a:r>
            <a:r>
              <a:rPr lang="en-US" altLang="ja-JP" sz="860" dirty="0">
                <a:solidFill>
                  <a:prstClr val="black"/>
                </a:solidFill>
                <a:latin typeface="メイリオ"/>
                <a:ea typeface="メイリオ"/>
              </a:rPr>
              <a:t>1/2</a:t>
            </a:r>
            <a:r>
              <a:rPr lang="ja-JP" altLang="en-US" sz="860" dirty="0">
                <a:solidFill>
                  <a:prstClr val="black"/>
                </a:solidFill>
                <a:latin typeface="メイリオ"/>
                <a:ea typeface="メイリオ"/>
              </a:rPr>
              <a:t>（太陽光発電設備のみ</a:t>
            </a:r>
            <a:r>
              <a:rPr lang="en-US" altLang="ja-JP" sz="860" dirty="0">
                <a:solidFill>
                  <a:prstClr val="black"/>
                </a:solidFill>
                <a:latin typeface="メイリオ"/>
                <a:ea typeface="メイリオ"/>
              </a:rPr>
              <a:t>1/3</a:t>
            </a:r>
            <a:r>
              <a:rPr lang="ja-JP" altLang="en-US" sz="860" dirty="0">
                <a:solidFill>
                  <a:prstClr val="black"/>
                </a:solidFill>
                <a:latin typeface="メイリオ"/>
                <a:ea typeface="メイリオ"/>
              </a:rPr>
              <a:t>）</a:t>
            </a:r>
            <a:endParaRPr lang="en-US" altLang="ja-JP" sz="860" dirty="0">
              <a:solidFill>
                <a:prstClr val="black"/>
              </a:solidFill>
              <a:latin typeface="メイリオ"/>
              <a:ea typeface="メイリオ"/>
            </a:endParaRPr>
          </a:p>
          <a:p>
            <a:pPr defTabSz="1007943" fontAlgn="base">
              <a:spcBef>
                <a:spcPct val="0"/>
              </a:spcBef>
              <a:spcAft>
                <a:spcPct val="0"/>
              </a:spcAft>
            </a:pPr>
            <a:endParaRPr lang="en-US" altLang="ja-JP" sz="860" dirty="0">
              <a:solidFill>
                <a:prstClr val="black"/>
              </a:solidFill>
              <a:latin typeface="メイリオ"/>
              <a:ea typeface="メイリオ"/>
            </a:endParaRPr>
          </a:p>
          <a:p>
            <a:pPr defTabSz="1007943" fontAlgn="base">
              <a:spcBef>
                <a:spcPct val="0"/>
              </a:spcBef>
              <a:spcAft>
                <a:spcPct val="0"/>
              </a:spcAft>
            </a:pPr>
            <a:r>
              <a:rPr lang="ja-JP" altLang="en-US" sz="860" dirty="0">
                <a:solidFill>
                  <a:prstClr val="black"/>
                </a:solidFill>
                <a:latin typeface="メイリオ"/>
                <a:ea typeface="メイリオ"/>
              </a:rPr>
              <a:t>事業実施期間　　１．２．</a:t>
            </a:r>
            <a:r>
              <a:rPr lang="en-US" altLang="ja-JP" sz="860" dirty="0">
                <a:solidFill>
                  <a:prstClr val="black"/>
                </a:solidFill>
                <a:latin typeface="メイリオ"/>
                <a:ea typeface="メイリオ"/>
              </a:rPr>
              <a:t>31</a:t>
            </a:r>
            <a:r>
              <a:rPr lang="ja-JP" altLang="en-US" sz="860" dirty="0">
                <a:solidFill>
                  <a:prstClr val="black"/>
                </a:solidFill>
                <a:latin typeface="メイリオ"/>
                <a:ea typeface="メイリオ"/>
              </a:rPr>
              <a:t>年度（</a:t>
            </a:r>
            <a:r>
              <a:rPr lang="en-US" altLang="ja-JP" sz="860" dirty="0">
                <a:solidFill>
                  <a:prstClr val="black"/>
                </a:solidFill>
                <a:latin typeface="メイリオ"/>
                <a:ea typeface="メイリオ"/>
              </a:rPr>
              <a:t>2019</a:t>
            </a:r>
            <a:r>
              <a:rPr lang="ja-JP" altLang="en-US" sz="860" dirty="0">
                <a:solidFill>
                  <a:prstClr val="black"/>
                </a:solidFill>
                <a:latin typeface="メイリオ"/>
                <a:ea typeface="メイリオ"/>
              </a:rPr>
              <a:t>年度）～</a:t>
            </a:r>
            <a:r>
              <a:rPr lang="en-US" altLang="ja-JP" sz="860" dirty="0">
                <a:solidFill>
                  <a:prstClr val="black"/>
                </a:solidFill>
                <a:latin typeface="メイリオ"/>
                <a:ea typeface="メイリオ"/>
              </a:rPr>
              <a:t>35</a:t>
            </a:r>
            <a:r>
              <a:rPr lang="ja-JP" altLang="en-US" sz="860" dirty="0">
                <a:solidFill>
                  <a:prstClr val="black"/>
                </a:solidFill>
                <a:latin typeface="メイリオ"/>
                <a:ea typeface="メイリオ"/>
              </a:rPr>
              <a:t>年度（</a:t>
            </a:r>
            <a:r>
              <a:rPr lang="en-US" altLang="ja-JP" sz="860" dirty="0">
                <a:solidFill>
                  <a:prstClr val="black"/>
                </a:solidFill>
                <a:latin typeface="メイリオ"/>
                <a:ea typeface="メイリオ"/>
              </a:rPr>
              <a:t>2023</a:t>
            </a:r>
            <a:r>
              <a:rPr lang="ja-JP" altLang="en-US" sz="860" dirty="0">
                <a:solidFill>
                  <a:prstClr val="black"/>
                </a:solidFill>
                <a:latin typeface="メイリオ"/>
                <a:ea typeface="メイリオ"/>
              </a:rPr>
              <a:t>年度）　</a:t>
            </a:r>
            <a:endParaRPr lang="en-US" altLang="ja-JP" sz="860" dirty="0">
              <a:solidFill>
                <a:prstClr val="black"/>
              </a:solidFill>
              <a:latin typeface="メイリオ"/>
              <a:ea typeface="メイリオ"/>
            </a:endParaRPr>
          </a:p>
          <a:p>
            <a:pPr defTabSz="1007943" fontAlgn="base">
              <a:spcBef>
                <a:spcPct val="0"/>
              </a:spcBef>
              <a:spcAft>
                <a:spcPct val="0"/>
              </a:spcAft>
            </a:pPr>
            <a:r>
              <a:rPr lang="ja-JP" altLang="en-US" sz="860" dirty="0">
                <a:solidFill>
                  <a:prstClr val="black"/>
                </a:solidFill>
                <a:latin typeface="メイリオ"/>
                <a:ea typeface="メイリオ"/>
              </a:rPr>
              <a:t>　　　　　　　   ３．平成</a:t>
            </a:r>
            <a:r>
              <a:rPr lang="en-US" altLang="ja-JP" sz="860" dirty="0">
                <a:solidFill>
                  <a:prstClr val="black"/>
                </a:solidFill>
                <a:latin typeface="メイリオ"/>
                <a:ea typeface="メイリオ"/>
              </a:rPr>
              <a:t>30</a:t>
            </a:r>
            <a:r>
              <a:rPr lang="ja-JP" altLang="en-US" sz="860" dirty="0">
                <a:solidFill>
                  <a:prstClr val="black"/>
                </a:solidFill>
                <a:latin typeface="メイリオ"/>
                <a:ea typeface="メイリオ"/>
              </a:rPr>
              <a:t>年度～</a:t>
            </a:r>
            <a:r>
              <a:rPr lang="en-US" altLang="ja-JP" sz="860" dirty="0">
                <a:solidFill>
                  <a:prstClr val="black"/>
                </a:solidFill>
                <a:latin typeface="メイリオ"/>
                <a:ea typeface="メイリオ"/>
              </a:rPr>
              <a:t>35</a:t>
            </a:r>
            <a:r>
              <a:rPr lang="ja-JP" altLang="en-US" sz="860" dirty="0">
                <a:solidFill>
                  <a:prstClr val="black"/>
                </a:solidFill>
                <a:latin typeface="メイリオ"/>
                <a:ea typeface="メイリオ"/>
              </a:rPr>
              <a:t>年度（</a:t>
            </a:r>
            <a:r>
              <a:rPr lang="en-US" altLang="ja-JP" sz="860" dirty="0">
                <a:solidFill>
                  <a:prstClr val="black"/>
                </a:solidFill>
                <a:latin typeface="メイリオ"/>
                <a:ea typeface="メイリオ"/>
              </a:rPr>
              <a:t>2023</a:t>
            </a:r>
            <a:r>
              <a:rPr lang="ja-JP" altLang="en-US" sz="860" dirty="0">
                <a:solidFill>
                  <a:prstClr val="black"/>
                </a:solidFill>
                <a:latin typeface="メイリオ"/>
                <a:ea typeface="メイリオ"/>
              </a:rPr>
              <a:t>年度）　４．平成</a:t>
            </a:r>
            <a:r>
              <a:rPr lang="en-US" altLang="ja-JP" sz="860" dirty="0">
                <a:solidFill>
                  <a:prstClr val="black"/>
                </a:solidFill>
                <a:latin typeface="メイリオ"/>
                <a:ea typeface="メイリオ"/>
              </a:rPr>
              <a:t>28</a:t>
            </a:r>
            <a:r>
              <a:rPr lang="ja-JP" altLang="en-US" sz="860" dirty="0">
                <a:solidFill>
                  <a:prstClr val="black"/>
                </a:solidFill>
                <a:latin typeface="メイリオ"/>
                <a:ea typeface="メイリオ"/>
              </a:rPr>
              <a:t>年度～</a:t>
            </a:r>
            <a:r>
              <a:rPr lang="en-US" altLang="ja-JP" sz="860" dirty="0">
                <a:solidFill>
                  <a:prstClr val="black"/>
                </a:solidFill>
                <a:latin typeface="メイリオ"/>
                <a:ea typeface="メイリオ"/>
              </a:rPr>
              <a:t>35</a:t>
            </a:r>
            <a:r>
              <a:rPr lang="ja-JP" altLang="en-US" sz="860" dirty="0">
                <a:solidFill>
                  <a:prstClr val="black"/>
                </a:solidFill>
                <a:latin typeface="メイリオ"/>
                <a:ea typeface="メイリオ"/>
              </a:rPr>
              <a:t>年度（</a:t>
            </a:r>
            <a:r>
              <a:rPr lang="en-US" altLang="ja-JP" sz="860" dirty="0">
                <a:solidFill>
                  <a:prstClr val="black"/>
                </a:solidFill>
                <a:latin typeface="メイリオ"/>
                <a:ea typeface="メイリオ"/>
              </a:rPr>
              <a:t>2023</a:t>
            </a:r>
            <a:r>
              <a:rPr lang="ja-JP" altLang="en-US" sz="860" dirty="0">
                <a:solidFill>
                  <a:prstClr val="black"/>
                </a:solidFill>
                <a:latin typeface="メイリオ"/>
                <a:ea typeface="メイリオ"/>
              </a:rPr>
              <a:t>年度）　　　　</a:t>
            </a:r>
            <a:endParaRPr lang="en-US" altLang="ja-JP" sz="860" dirty="0">
              <a:solidFill>
                <a:prstClr val="black"/>
              </a:solidFill>
              <a:latin typeface="メイリオ"/>
              <a:ea typeface="メイリオ"/>
            </a:endParaRPr>
          </a:p>
        </p:txBody>
      </p:sp>
      <p:sp>
        <p:nvSpPr>
          <p:cNvPr id="54" name="正方形/長方形 45"/>
          <p:cNvSpPr>
            <a:spLocks noChangeArrowheads="1"/>
          </p:cNvSpPr>
          <p:nvPr/>
        </p:nvSpPr>
        <p:spPr bwMode="auto">
          <a:xfrm>
            <a:off x="309899" y="5764224"/>
            <a:ext cx="5036007" cy="60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defTabSz="1007943" eaLnBrk="1" fontAlgn="base" hangingPunct="1">
              <a:spcBef>
                <a:spcPct val="0"/>
              </a:spcBef>
              <a:spcAft>
                <a:spcPct val="0"/>
              </a:spcAft>
              <a:buNone/>
            </a:pPr>
            <a:r>
              <a:rPr lang="ja-JP" altLang="en-US" sz="1102" dirty="0">
                <a:solidFill>
                  <a:srgbClr val="000000"/>
                </a:solidFill>
                <a:latin typeface="メイリオ" pitchFamily="50" charset="-128"/>
              </a:rPr>
              <a:t>　新築建築物における</a:t>
            </a:r>
            <a:r>
              <a:rPr lang="en-US" altLang="ja-JP" sz="1102" dirty="0">
                <a:solidFill>
                  <a:srgbClr val="000000"/>
                </a:solidFill>
                <a:latin typeface="メイリオ" pitchFamily="50" charset="-128"/>
              </a:rPr>
              <a:t>ZEB</a:t>
            </a:r>
            <a:r>
              <a:rPr lang="ja-JP" altLang="en-US" sz="1102" dirty="0">
                <a:solidFill>
                  <a:srgbClr val="000000"/>
                </a:solidFill>
                <a:latin typeface="メイリオ" pitchFamily="50" charset="-128"/>
              </a:rPr>
              <a:t>の実現と普及、既存建築物における設備改修及び</a:t>
            </a:r>
            <a:r>
              <a:rPr lang="ja-JP" altLang="en-US" sz="1102" dirty="0">
                <a:solidFill>
                  <a:prstClr val="black"/>
                </a:solidFill>
                <a:latin typeface="メイリオ" pitchFamily="50" charset="-128"/>
              </a:rPr>
              <a:t>運用改善による省エネの実現、</a:t>
            </a:r>
            <a:r>
              <a:rPr lang="ja-JP" altLang="en-US" sz="1102" dirty="0">
                <a:solidFill>
                  <a:prstClr val="black"/>
                </a:solidFill>
                <a:latin typeface="メイリオ"/>
                <a:ea typeface="メイリオ"/>
              </a:rPr>
              <a:t>省エネ技術の導入促進による上下水道施設の低炭素化を促進</a:t>
            </a:r>
            <a:r>
              <a:rPr lang="ja-JP" altLang="en-US" sz="1102" dirty="0">
                <a:solidFill>
                  <a:srgbClr val="000000"/>
                </a:solidFill>
                <a:latin typeface="メイリオ" pitchFamily="50" charset="-128"/>
              </a:rPr>
              <a:t>する。</a:t>
            </a:r>
            <a:r>
              <a:rPr lang="ja-JP" altLang="en-US" sz="1157" dirty="0">
                <a:solidFill>
                  <a:prstClr val="black"/>
                </a:solidFill>
                <a:latin typeface="メイリオ"/>
                <a:ea typeface="メイリオ"/>
              </a:rPr>
              <a:t>　</a:t>
            </a:r>
            <a:endParaRPr lang="ja-JP" altLang="en-US" sz="1157" dirty="0">
              <a:solidFill>
                <a:prstClr val="black"/>
              </a:solidFill>
              <a:latin typeface="メイリオ" pitchFamily="50" charset="-128"/>
            </a:endParaRPr>
          </a:p>
        </p:txBody>
      </p:sp>
      <p:grpSp>
        <p:nvGrpSpPr>
          <p:cNvPr id="4" name="グループ化 3"/>
          <p:cNvGrpSpPr/>
          <p:nvPr/>
        </p:nvGrpSpPr>
        <p:grpSpPr>
          <a:xfrm>
            <a:off x="504002" y="6716734"/>
            <a:ext cx="4624362" cy="765738"/>
            <a:chOff x="245839" y="5906722"/>
            <a:chExt cx="4190913" cy="693965"/>
          </a:xfrm>
        </p:grpSpPr>
        <p:sp>
          <p:nvSpPr>
            <p:cNvPr id="28" name="正方形/長方形 27"/>
            <p:cNvSpPr/>
            <p:nvPr/>
          </p:nvSpPr>
          <p:spPr bwMode="auto">
            <a:xfrm>
              <a:off x="245839" y="6033759"/>
              <a:ext cx="314700" cy="55387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1007943" fontAlgn="base">
                <a:spcBef>
                  <a:spcPct val="0"/>
                </a:spcBef>
                <a:spcAft>
                  <a:spcPct val="0"/>
                </a:spcAft>
                <a:defRPr/>
              </a:pPr>
              <a:r>
                <a:rPr lang="ja-JP" altLang="en-US" sz="992" dirty="0">
                  <a:solidFill>
                    <a:prstClr val="black"/>
                  </a:solidFill>
                  <a:latin typeface="Cambria"/>
                  <a:ea typeface="メイリオ"/>
                </a:rPr>
                <a:t>国</a:t>
              </a:r>
            </a:p>
          </p:txBody>
        </p:sp>
        <p:sp>
          <p:nvSpPr>
            <p:cNvPr id="29" name="正方形/長方形 28"/>
            <p:cNvSpPr/>
            <p:nvPr/>
          </p:nvSpPr>
          <p:spPr bwMode="auto">
            <a:xfrm>
              <a:off x="3565436" y="6028540"/>
              <a:ext cx="871316" cy="55908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1007943" fontAlgn="base">
                <a:spcBef>
                  <a:spcPct val="0"/>
                </a:spcBef>
                <a:spcAft>
                  <a:spcPct val="0"/>
                </a:spcAft>
                <a:defRPr/>
              </a:pPr>
              <a:r>
                <a:rPr lang="ja-JP" altLang="en-US" sz="1102" dirty="0">
                  <a:solidFill>
                    <a:prstClr val="black"/>
                  </a:solidFill>
                  <a:latin typeface="Cambria"/>
                  <a:ea typeface="メイリオ"/>
                </a:rPr>
                <a:t>事業者</a:t>
              </a:r>
              <a:endParaRPr lang="en-US" altLang="ja-JP" sz="1102" dirty="0">
                <a:solidFill>
                  <a:prstClr val="black"/>
                </a:solidFill>
                <a:latin typeface="Cambria"/>
                <a:ea typeface="メイリオ"/>
              </a:endParaRPr>
            </a:p>
          </p:txBody>
        </p:sp>
        <p:sp>
          <p:nvSpPr>
            <p:cNvPr id="30" name="正方形/長方形 29"/>
            <p:cNvSpPr/>
            <p:nvPr/>
          </p:nvSpPr>
          <p:spPr bwMode="auto">
            <a:xfrm>
              <a:off x="1571858" y="6028540"/>
              <a:ext cx="898974" cy="560771"/>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1007943" fontAlgn="base">
                <a:spcBef>
                  <a:spcPct val="0"/>
                </a:spcBef>
                <a:spcAft>
                  <a:spcPct val="0"/>
                </a:spcAft>
                <a:defRPr/>
              </a:pPr>
              <a:r>
                <a:rPr lang="ja-JP" altLang="en-US" sz="992" dirty="0">
                  <a:solidFill>
                    <a:prstClr val="black"/>
                  </a:solidFill>
                  <a:latin typeface="Cambria"/>
                  <a:ea typeface="メイリオ"/>
                </a:rPr>
                <a:t>非営利法人</a:t>
              </a:r>
            </a:p>
          </p:txBody>
        </p:sp>
        <p:cxnSp>
          <p:nvCxnSpPr>
            <p:cNvPr id="31" name="直線矢印コネクタ 30"/>
            <p:cNvCxnSpPr>
              <a:stCxn id="28" idx="3"/>
              <a:endCxn id="30" idx="1"/>
            </p:cNvCxnSpPr>
            <p:nvPr/>
          </p:nvCxnSpPr>
          <p:spPr bwMode="auto">
            <a:xfrm flipV="1">
              <a:off x="560539" y="6308926"/>
              <a:ext cx="1011319" cy="17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直線矢印コネクタ 32"/>
            <p:cNvCxnSpPr>
              <a:stCxn id="30" idx="3"/>
              <a:endCxn id="29" idx="1"/>
            </p:cNvCxnSpPr>
            <p:nvPr/>
          </p:nvCxnSpPr>
          <p:spPr bwMode="auto">
            <a:xfrm flipV="1">
              <a:off x="2470831" y="6308083"/>
              <a:ext cx="1094605" cy="84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テキスト ボックス 53"/>
            <p:cNvSpPr txBox="1">
              <a:spLocks noChangeArrowheads="1"/>
            </p:cNvSpPr>
            <p:nvPr/>
          </p:nvSpPr>
          <p:spPr bwMode="auto">
            <a:xfrm>
              <a:off x="2367960" y="5906722"/>
              <a:ext cx="1197476" cy="36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algn="ctr" defTabSz="1007943" eaLnBrk="1" fontAlgn="base" hangingPunct="1">
                <a:spcBef>
                  <a:spcPct val="0"/>
                </a:spcBef>
                <a:spcAft>
                  <a:spcPct val="0"/>
                </a:spcAft>
                <a:buNone/>
              </a:pPr>
              <a:r>
                <a:rPr lang="ja-JP" altLang="en-US" sz="992" dirty="0">
                  <a:solidFill>
                    <a:srgbClr val="000000"/>
                  </a:solidFill>
                </a:rPr>
                <a:t>（補助率）</a:t>
              </a:r>
              <a:endParaRPr lang="en-US" altLang="ja-JP" sz="992" dirty="0">
                <a:solidFill>
                  <a:srgbClr val="FF0000"/>
                </a:solidFill>
              </a:endParaRPr>
            </a:p>
            <a:p>
              <a:pPr algn="ctr" defTabSz="1007943" eaLnBrk="1" fontAlgn="base" hangingPunct="1">
                <a:spcBef>
                  <a:spcPct val="0"/>
                </a:spcBef>
                <a:spcAft>
                  <a:spcPct val="0"/>
                </a:spcAft>
                <a:buNone/>
              </a:pPr>
              <a:r>
                <a:rPr lang="en-US" altLang="ja-JP" sz="992" dirty="0">
                  <a:solidFill>
                    <a:srgbClr val="000000"/>
                  </a:solidFill>
                </a:rPr>
                <a:t>1/3</a:t>
              </a:r>
              <a:r>
                <a:rPr lang="ja-JP" altLang="en-US" sz="992" dirty="0">
                  <a:solidFill>
                    <a:srgbClr val="000000"/>
                  </a:solidFill>
                </a:rPr>
                <a:t>～</a:t>
              </a:r>
              <a:r>
                <a:rPr lang="en-US" altLang="ja-JP" sz="992" dirty="0">
                  <a:solidFill>
                    <a:srgbClr val="000000"/>
                  </a:solidFill>
                </a:rPr>
                <a:t>2/3, </a:t>
              </a:r>
              <a:r>
                <a:rPr lang="ja-JP" altLang="en-US" sz="992" dirty="0">
                  <a:solidFill>
                    <a:srgbClr val="000000"/>
                  </a:solidFill>
                </a:rPr>
                <a:t>定額</a:t>
              </a:r>
              <a:r>
                <a:rPr lang="ja-JP" altLang="en-US" sz="882" dirty="0">
                  <a:solidFill>
                    <a:srgbClr val="000000"/>
                  </a:solidFill>
                </a:rPr>
                <a:t>　　</a:t>
              </a:r>
              <a:endParaRPr lang="en-US" altLang="ja-JP" sz="882" dirty="0">
                <a:solidFill>
                  <a:srgbClr val="000000"/>
                </a:solidFill>
              </a:endParaRPr>
            </a:p>
          </p:txBody>
        </p:sp>
        <p:sp>
          <p:nvSpPr>
            <p:cNvPr id="35" name="テキスト ボックス 54"/>
            <p:cNvSpPr txBox="1">
              <a:spLocks noChangeArrowheads="1"/>
            </p:cNvSpPr>
            <p:nvPr/>
          </p:nvSpPr>
          <p:spPr bwMode="auto">
            <a:xfrm>
              <a:off x="496103" y="6028540"/>
              <a:ext cx="1075755" cy="22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algn="ctr" defTabSz="1007943" eaLnBrk="1" fontAlgn="base" hangingPunct="1">
                <a:spcBef>
                  <a:spcPct val="0"/>
                </a:spcBef>
                <a:spcAft>
                  <a:spcPct val="0"/>
                </a:spcAft>
                <a:buNone/>
              </a:pPr>
              <a:r>
                <a:rPr lang="ja-JP" altLang="en-US" sz="992" dirty="0">
                  <a:solidFill>
                    <a:srgbClr val="000000"/>
                  </a:solidFill>
                </a:rPr>
                <a:t>（補助率）定額</a:t>
              </a:r>
            </a:p>
          </p:txBody>
        </p:sp>
        <p:sp>
          <p:nvSpPr>
            <p:cNvPr id="36" name="テキスト ボックス 56"/>
            <p:cNvSpPr txBox="1">
              <a:spLocks noChangeArrowheads="1"/>
            </p:cNvSpPr>
            <p:nvPr/>
          </p:nvSpPr>
          <p:spPr bwMode="auto">
            <a:xfrm>
              <a:off x="2722825" y="6378104"/>
              <a:ext cx="511659" cy="22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defTabSz="1007943" eaLnBrk="1" fontAlgn="base" hangingPunct="1">
                <a:spcBef>
                  <a:spcPct val="0"/>
                </a:spcBef>
                <a:spcAft>
                  <a:spcPct val="0"/>
                </a:spcAft>
                <a:buNone/>
              </a:pPr>
              <a:r>
                <a:rPr lang="ja-JP" altLang="en-US" sz="992" dirty="0">
                  <a:solidFill>
                    <a:srgbClr val="000000"/>
                  </a:solidFill>
                </a:rPr>
                <a:t>補助金</a:t>
              </a:r>
            </a:p>
          </p:txBody>
        </p:sp>
        <p:sp>
          <p:nvSpPr>
            <p:cNvPr id="37" name="テキスト ボックス 57"/>
            <p:cNvSpPr txBox="1">
              <a:spLocks noChangeArrowheads="1"/>
            </p:cNvSpPr>
            <p:nvPr/>
          </p:nvSpPr>
          <p:spPr bwMode="auto">
            <a:xfrm>
              <a:off x="780567" y="6378648"/>
              <a:ext cx="511659" cy="22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defTabSz="1007943" eaLnBrk="1" fontAlgn="base" hangingPunct="1">
                <a:spcBef>
                  <a:spcPct val="0"/>
                </a:spcBef>
                <a:spcAft>
                  <a:spcPct val="0"/>
                </a:spcAft>
                <a:buNone/>
              </a:pPr>
              <a:r>
                <a:rPr lang="ja-JP" altLang="en-US" sz="992" dirty="0">
                  <a:solidFill>
                    <a:srgbClr val="000000"/>
                  </a:solidFill>
                </a:rPr>
                <a:t>補助金</a:t>
              </a:r>
            </a:p>
          </p:txBody>
        </p:sp>
      </p:grpSp>
      <p:sp>
        <p:nvSpPr>
          <p:cNvPr id="25" name="正方形/長方形 24"/>
          <p:cNvSpPr/>
          <p:nvPr/>
        </p:nvSpPr>
        <p:spPr>
          <a:xfrm>
            <a:off x="3785280" y="639002"/>
            <a:ext cx="1544012" cy="295915"/>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1007943">
              <a:defRPr/>
            </a:pPr>
            <a:r>
              <a:rPr kumimoji="0" lang="ja-JP" altLang="en-US" sz="1323" b="1" kern="0" dirty="0">
                <a:solidFill>
                  <a:sysClr val="window" lastClr="FFFFFF"/>
                </a:solidFill>
                <a:latin typeface="Cambria"/>
                <a:ea typeface="メイリオ"/>
              </a:rPr>
              <a:t>事業目的・概要等</a:t>
            </a:r>
          </a:p>
        </p:txBody>
      </p:sp>
      <p:sp>
        <p:nvSpPr>
          <p:cNvPr id="27" name="テキスト ボックス 26"/>
          <p:cNvSpPr txBox="1"/>
          <p:nvPr/>
        </p:nvSpPr>
        <p:spPr>
          <a:xfrm>
            <a:off x="7885921" y="50469"/>
            <a:ext cx="2381265" cy="465640"/>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1007943">
              <a:defRPr/>
            </a:pPr>
            <a:r>
              <a:rPr lang="ja-JP" altLang="en-US" sz="1213" dirty="0">
                <a:solidFill>
                  <a:prstClr val="white"/>
                </a:solidFill>
                <a:latin typeface="Cambria"/>
                <a:ea typeface="メイリオ"/>
              </a:rPr>
              <a:t>地球環境局　地球温暖化対策課</a:t>
            </a:r>
            <a:endParaRPr lang="en-US" altLang="ja-JP" sz="1213" dirty="0">
              <a:solidFill>
                <a:prstClr val="white"/>
              </a:solidFill>
              <a:latin typeface="Cambria"/>
              <a:ea typeface="メイリオ"/>
            </a:endParaRPr>
          </a:p>
          <a:p>
            <a:pPr defTabSz="1007943">
              <a:defRPr/>
            </a:pPr>
            <a:r>
              <a:rPr lang="ja-JP" altLang="en-US" sz="1213" dirty="0">
                <a:solidFill>
                  <a:prstClr val="white"/>
                </a:solidFill>
                <a:latin typeface="Cambria"/>
                <a:ea typeface="メイリオ"/>
              </a:rPr>
              <a:t>地球温暖化対策事業室　　</a:t>
            </a:r>
          </a:p>
        </p:txBody>
      </p:sp>
    </p:spTree>
    <p:extLst>
      <p:ext uri="{BB962C8B-B14F-4D97-AF65-F5344CB8AC3E}">
        <p14:creationId xmlns:p14="http://schemas.microsoft.com/office/powerpoint/2010/main" val="3169868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normAutofit/>
          </a:bodyPr>
          <a:lstStyle/>
          <a:p>
            <a:r>
              <a:rPr lang="ja-JP" altLang="en-US" sz="4000" dirty="0">
                <a:latin typeface="+mn-ea"/>
                <a:ea typeface="+mn-ea"/>
              </a:rPr>
              <a:t>採択事例①（丸水設備）</a:t>
            </a:r>
            <a:endParaRPr lang="ja-JP" altLang="en-US" sz="4000" b="1" dirty="0">
              <a:latin typeface="+mn-ea"/>
              <a:ea typeface="+mn-ea"/>
            </a:endParaRPr>
          </a:p>
        </p:txBody>
      </p:sp>
      <p:sp>
        <p:nvSpPr>
          <p:cNvPr id="4" name="テキスト プレースホルダー 3"/>
          <p:cNvSpPr>
            <a:spLocks noGrp="1"/>
          </p:cNvSpPr>
          <p:nvPr>
            <p:ph type="body" sz="quarter" idx="10"/>
          </p:nvPr>
        </p:nvSpPr>
        <p:spPr>
          <a:xfrm>
            <a:off x="0" y="918915"/>
            <a:ext cx="10685337" cy="2710109"/>
          </a:xfrm>
        </p:spPr>
        <p:txBody>
          <a:bodyPr/>
          <a:lstStyle/>
          <a:p>
            <a:r>
              <a:rPr lang="ja-JP" altLang="en-US" dirty="0"/>
              <a:t>丸水設備の企業戦略として、</a:t>
            </a:r>
            <a:r>
              <a:rPr lang="en-US" altLang="ja-JP" dirty="0"/>
              <a:t>ZEB</a:t>
            </a:r>
            <a:r>
              <a:rPr lang="ja-JP" altLang="en-US" dirty="0"/>
              <a:t>の設計等を位置付けており、社屋の建替えに合わせて自社の</a:t>
            </a:r>
            <a:r>
              <a:rPr lang="en-US" altLang="ja-JP" dirty="0"/>
              <a:t>ZEB</a:t>
            </a:r>
            <a:r>
              <a:rPr lang="ja-JP" altLang="en-US" dirty="0"/>
              <a:t>化を推進。</a:t>
            </a:r>
            <a:endParaRPr lang="en-US" altLang="ja-JP" dirty="0"/>
          </a:p>
          <a:p>
            <a:r>
              <a:rPr lang="ja-JP" altLang="en-US" dirty="0"/>
              <a:t>本ビルにおいて、標準的な照明、空調等設備に換えて、</a:t>
            </a:r>
            <a:r>
              <a:rPr lang="en-US" altLang="ja-JP" dirty="0"/>
              <a:t>ZEB</a:t>
            </a:r>
            <a:r>
              <a:rPr lang="ja-JP" altLang="en-US" dirty="0"/>
              <a:t>の実現に資するような</a:t>
            </a:r>
            <a:r>
              <a:rPr lang="en-US" altLang="ja-JP" dirty="0"/>
              <a:t>LED</a:t>
            </a:r>
            <a:r>
              <a:rPr lang="ja-JP" altLang="en-US" dirty="0"/>
              <a:t>照明等の高効率設備を導入したもの。</a:t>
            </a:r>
            <a:endParaRPr lang="en-US" altLang="ja-JP" dirty="0"/>
          </a:p>
          <a:p>
            <a:r>
              <a:rPr lang="ja-JP" altLang="en-US" dirty="0"/>
              <a:t>中小建築物の</a:t>
            </a:r>
            <a:r>
              <a:rPr lang="en-US" altLang="ja-JP" dirty="0"/>
              <a:t>ZEB</a:t>
            </a:r>
            <a:r>
              <a:rPr lang="ja-JP" altLang="en-US" dirty="0"/>
              <a:t>化を目的と、大掛かりな省エネ設備導入ではなく、一般的な機器・システムの合理化による</a:t>
            </a:r>
            <a:r>
              <a:rPr lang="en-US" altLang="ja-JP" dirty="0"/>
              <a:t>ZEB</a:t>
            </a:r>
            <a:r>
              <a:rPr lang="ja-JP" altLang="en-US" dirty="0"/>
              <a:t>を目指した取組。</a:t>
            </a:r>
            <a:endParaRPr lang="en-US" altLang="ja-JP" dirty="0"/>
          </a:p>
        </p:txBody>
      </p:sp>
      <p:sp>
        <p:nvSpPr>
          <p:cNvPr id="8" name="正方形/長方形 7"/>
          <p:cNvSpPr/>
          <p:nvPr/>
        </p:nvSpPr>
        <p:spPr bwMode="auto">
          <a:xfrm>
            <a:off x="5112775" y="3579726"/>
            <a:ext cx="4955460" cy="4067347"/>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285750" marR="0" indent="-28575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建物概要</a:t>
            </a:r>
            <a:endPar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：丸水設備本社社屋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所在地</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：愛知県春日井市</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延床面積</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1,334</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m2</a:t>
            </a:r>
          </a:p>
          <a:p>
            <a:pPr marL="776600" lvl="1"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新築／改築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defTabSz="914400" fontAlgn="base">
              <a:spcBef>
                <a:spcPct val="0"/>
              </a:spcBef>
              <a:spcAft>
                <a:spcPct val="0"/>
              </a:spcAf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lvl="1" indent="-285750" defTabSz="914400" fontAlgn="base">
              <a:spcBef>
                <a:spcPct val="0"/>
              </a:spcBef>
              <a:spcAft>
                <a:spcPct val="0"/>
              </a:spcAft>
              <a:buFont typeface="Wingdings" panose="05000000000000000000" pitchFamily="2" charset="2"/>
              <a:buChar char="l"/>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導入設備</a:t>
            </a:r>
            <a:endPar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2"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断熱材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1,862m2</a:t>
            </a:r>
          </a:p>
          <a:p>
            <a:pPr marL="776600" lvl="2"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複層ガラス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123m2</a:t>
            </a:r>
          </a:p>
          <a:p>
            <a:pPr marL="776600" lvl="2" indent="-285750" defTabSz="914400" fontAlgn="base">
              <a:spcBef>
                <a:spcPct val="0"/>
              </a:spcBef>
              <a:spcAft>
                <a:spcPct val="0"/>
              </a:spcAft>
              <a:buFont typeface="Arial" panose="020B0604020202020204" pitchFamily="34" charset="0"/>
              <a:buChar cha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LED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照明</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2"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高効率空調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2"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太陽光発電</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16kW</a:t>
            </a:r>
          </a:p>
          <a:p>
            <a:pPr marL="776600" lvl="2" indent="-285750" defTabSz="914400" fontAlgn="base">
              <a:spcBef>
                <a:spcPct val="0"/>
              </a:spcBef>
              <a:spcAft>
                <a:spcPct val="0"/>
              </a:spcAft>
              <a:buFont typeface="Arial" panose="020B0604020202020204" pitchFamily="34" charset="0"/>
              <a:buChar cha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BEMS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971675" lvl="6" defTabSz="914400" fontAlgn="base">
              <a:spcBef>
                <a:spcPct val="0"/>
              </a:spcBef>
              <a:spcAft>
                <a:spcPct val="0"/>
              </a:spcAf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lvl="6" indent="-285750" defTabSz="914400" fontAlgn="base">
              <a:spcBef>
                <a:spcPct val="0"/>
              </a:spcBef>
              <a:spcAft>
                <a:spcPct val="0"/>
              </a:spcAft>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導入効果</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776599" lvl="7"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エネルギーコスト削減額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370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599" lvl="7"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投資回収年（補助あり）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5235" y="5385074"/>
            <a:ext cx="4078577" cy="2088697"/>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235" y="3704994"/>
            <a:ext cx="4078577" cy="1597290"/>
          </a:xfrm>
          <a:prstGeom prst="rect">
            <a:avLst/>
          </a:prstGeom>
        </p:spPr>
      </p:pic>
    </p:spTree>
    <p:extLst>
      <p:ext uri="{BB962C8B-B14F-4D97-AF65-F5344CB8AC3E}">
        <p14:creationId xmlns:p14="http://schemas.microsoft.com/office/powerpoint/2010/main" val="340752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normAutofit/>
          </a:bodyPr>
          <a:lstStyle/>
          <a:p>
            <a:r>
              <a:rPr lang="ja-JP" altLang="en-US" sz="4000" dirty="0">
                <a:latin typeface="+mn-ea"/>
                <a:ea typeface="+mn-ea"/>
              </a:rPr>
              <a:t>採択事例②（柏崎市）</a:t>
            </a:r>
            <a:endParaRPr lang="ja-JP" altLang="en-US" sz="4000" b="1" dirty="0">
              <a:latin typeface="+mn-ea"/>
              <a:ea typeface="+mn-ea"/>
            </a:endParaRPr>
          </a:p>
        </p:txBody>
      </p:sp>
      <p:sp>
        <p:nvSpPr>
          <p:cNvPr id="4" name="テキスト プレースホルダー 3"/>
          <p:cNvSpPr>
            <a:spLocks noGrp="1"/>
          </p:cNvSpPr>
          <p:nvPr>
            <p:ph type="body" sz="quarter" idx="10"/>
          </p:nvPr>
        </p:nvSpPr>
        <p:spPr>
          <a:xfrm>
            <a:off x="0" y="918915"/>
            <a:ext cx="10685337" cy="2710109"/>
          </a:xfrm>
        </p:spPr>
        <p:txBody>
          <a:bodyPr/>
          <a:lstStyle/>
          <a:p>
            <a:r>
              <a:rPr lang="ja-JP" altLang="en-US" dirty="0" smtClean="0">
                <a:solidFill>
                  <a:srgbClr val="FF0000"/>
                </a:solidFill>
                <a:latin typeface="+mn-ea"/>
              </a:rPr>
              <a:t>改築</a:t>
            </a:r>
            <a:r>
              <a:rPr lang="ja-JP" altLang="en-US" dirty="0">
                <a:solidFill>
                  <a:srgbClr val="FF0000"/>
                </a:solidFill>
                <a:latin typeface="+mn-ea"/>
              </a:rPr>
              <a:t>による</a:t>
            </a:r>
            <a:r>
              <a:rPr lang="en-US" altLang="ja-JP" dirty="0">
                <a:solidFill>
                  <a:srgbClr val="FF0000"/>
                </a:solidFill>
                <a:latin typeface="+mn-ea"/>
              </a:rPr>
              <a:t>ZEB</a:t>
            </a:r>
            <a:r>
              <a:rPr lang="ja-JP" altLang="en-US" dirty="0">
                <a:solidFill>
                  <a:srgbClr val="FF0000"/>
                </a:solidFill>
                <a:latin typeface="+mn-ea"/>
              </a:rPr>
              <a:t>の導入事例は少なく、地方公共団体が所有する各種施設における</a:t>
            </a:r>
            <a:r>
              <a:rPr lang="en-US" altLang="ja-JP" dirty="0">
                <a:solidFill>
                  <a:srgbClr val="FF0000"/>
                </a:solidFill>
                <a:latin typeface="+mn-ea"/>
              </a:rPr>
              <a:t>ZEB</a:t>
            </a:r>
            <a:r>
              <a:rPr lang="ja-JP" altLang="en-US" dirty="0">
                <a:solidFill>
                  <a:srgbClr val="FF0000"/>
                </a:solidFill>
                <a:latin typeface="+mn-ea"/>
              </a:rPr>
              <a:t>実現のモデルケースと</a:t>
            </a:r>
            <a:r>
              <a:rPr lang="ja-JP" altLang="en-US" dirty="0" smtClean="0">
                <a:solidFill>
                  <a:srgbClr val="FF0000"/>
                </a:solidFill>
                <a:latin typeface="+mn-ea"/>
              </a:rPr>
              <a:t>なる。</a:t>
            </a:r>
            <a:endParaRPr lang="en-US" altLang="ja-JP" dirty="0" smtClean="0">
              <a:solidFill>
                <a:srgbClr val="FF0000"/>
              </a:solidFill>
              <a:latin typeface="+mn-ea"/>
            </a:endParaRPr>
          </a:p>
          <a:p>
            <a:r>
              <a:rPr lang="ja-JP" altLang="en-US" dirty="0">
                <a:solidFill>
                  <a:srgbClr val="FF0000"/>
                </a:solidFill>
                <a:latin typeface="+mn-ea"/>
              </a:rPr>
              <a:t>温熱環境の安定化、</a:t>
            </a:r>
            <a:r>
              <a:rPr lang="en-US" altLang="ja-JP" dirty="0">
                <a:solidFill>
                  <a:srgbClr val="FF0000"/>
                </a:solidFill>
                <a:latin typeface="+mn-ea"/>
              </a:rPr>
              <a:t>LED</a:t>
            </a:r>
            <a:r>
              <a:rPr lang="ja-JP" altLang="en-US" dirty="0">
                <a:solidFill>
                  <a:srgbClr val="FF0000"/>
                </a:solidFill>
                <a:latin typeface="+mn-ea"/>
              </a:rPr>
              <a:t>照明により、館内環境が改善し、従業員からも好評を得ています</a:t>
            </a:r>
            <a:r>
              <a:rPr lang="ja-JP" altLang="en-US" dirty="0" smtClean="0">
                <a:solidFill>
                  <a:srgbClr val="FF0000"/>
                </a:solidFill>
                <a:latin typeface="+mn-ea"/>
              </a:rPr>
              <a:t>。</a:t>
            </a:r>
            <a:endParaRPr lang="en-US" altLang="ja-JP" b="1" dirty="0">
              <a:solidFill>
                <a:srgbClr val="FF0000"/>
              </a:solidFill>
              <a:latin typeface="+mn-ea"/>
            </a:endParaRPr>
          </a:p>
          <a:p>
            <a:r>
              <a:rPr lang="ja-JP" altLang="en-US" dirty="0">
                <a:solidFill>
                  <a:srgbClr val="FF0000"/>
                </a:solidFill>
              </a:rPr>
              <a:t>コミッショニング、チューニングの継続により</a:t>
            </a:r>
            <a:r>
              <a:rPr lang="ja-JP" altLang="en-US" dirty="0" smtClean="0">
                <a:solidFill>
                  <a:srgbClr val="FF0000"/>
                </a:solidFill>
              </a:rPr>
              <a:t>、</a:t>
            </a:r>
            <a:r>
              <a:rPr lang="ja-JP" altLang="en-US" dirty="0">
                <a:solidFill>
                  <a:srgbClr val="FF0000"/>
                </a:solidFill>
                <a:latin typeface="+mn-ea"/>
              </a:rPr>
              <a:t>エネルギー消費削減</a:t>
            </a:r>
            <a:r>
              <a:rPr lang="ja-JP" altLang="en-US" dirty="0" smtClean="0">
                <a:solidFill>
                  <a:srgbClr val="FF0000"/>
                </a:solidFill>
                <a:latin typeface="+mn-ea"/>
              </a:rPr>
              <a:t>効果が</a:t>
            </a:r>
            <a:r>
              <a:rPr lang="ja-JP" altLang="en-US" dirty="0" smtClean="0">
                <a:solidFill>
                  <a:srgbClr val="FF0000"/>
                </a:solidFill>
              </a:rPr>
              <a:t>着実に上がっている。</a:t>
            </a:r>
            <a:endParaRPr lang="en-US" altLang="ja-JP" dirty="0">
              <a:solidFill>
                <a:srgbClr val="FF0000"/>
              </a:solidFill>
            </a:endParaRPr>
          </a:p>
        </p:txBody>
      </p:sp>
      <p:sp>
        <p:nvSpPr>
          <p:cNvPr id="8" name="正方形/長方形 7"/>
          <p:cNvSpPr/>
          <p:nvPr/>
        </p:nvSpPr>
        <p:spPr bwMode="auto">
          <a:xfrm>
            <a:off x="3981449" y="3579726"/>
            <a:ext cx="6710363" cy="4067347"/>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285750" marR="0" indent="-28575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建物概要</a:t>
            </a:r>
            <a:endPar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：柏崎海洋センター</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所在地</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新潟県柏崎市</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建物用途</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：ホテル等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構造</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造</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階数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階</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延床面積</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2,949</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m2</a:t>
            </a:r>
          </a:p>
          <a:p>
            <a:pPr marL="776600" lvl="1"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新築／改築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：改築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defTabSz="914400" fontAlgn="base">
              <a:spcBef>
                <a:spcPct val="0"/>
              </a:spcBef>
              <a:spcAft>
                <a:spcPct val="0"/>
              </a:spcAf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lvl="1" indent="-285750" defTabSz="914400" fontAlgn="base">
              <a:spcBef>
                <a:spcPct val="0"/>
              </a:spcBef>
              <a:spcAft>
                <a:spcPct val="0"/>
              </a:spcAft>
              <a:buFont typeface="Wingdings" panose="05000000000000000000" pitchFamily="2" charset="2"/>
              <a:buChar char="l"/>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導入設備</a:t>
            </a:r>
            <a:endPar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2"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外皮性能</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：高性能遮熱断熱サッシ、</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Low-e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複層ガラス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2" indent="-285750" defTabSz="914400" fontAlgn="base">
              <a:spcBef>
                <a:spcPct val="0"/>
              </a:spcBef>
              <a:spcAft>
                <a:spcPct val="0"/>
              </a:spcAft>
              <a:buFont typeface="Arial" panose="020B0604020202020204" pitchFamily="34" charset="0"/>
              <a:buChar cha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省エネ</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：冷温水発生器、冷却水処理装置、空冷ヒートポンプ、</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971675" lvl="2" defTabSz="914400" fontAlgn="base">
              <a:spcBef>
                <a:spcPct val="0"/>
              </a:spcBef>
              <a:spcAft>
                <a:spcPct val="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冷却水、温水循環ポンプ、熱交換器、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照明</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6" indent="-285750" defTabSz="914400" fontAlgn="base">
              <a:spcBef>
                <a:spcPct val="0"/>
              </a:spcBef>
              <a:spcAft>
                <a:spcPct val="0"/>
              </a:spcAft>
              <a:buFont typeface="Arial" panose="020B0604020202020204" pitchFamily="34" charset="0"/>
              <a:buChar cha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創エネ</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：ペレットストーブコージェネレーション・システム（排熱利用）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971675" lvl="6" defTabSz="914400" fontAlgn="base">
              <a:spcBef>
                <a:spcPct val="0"/>
              </a:spcBef>
              <a:spcAft>
                <a:spcPct val="0"/>
              </a:spcAf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lvl="6" indent="-285750" defTabSz="914400" fontAlgn="base">
              <a:spcBef>
                <a:spcPct val="0"/>
              </a:spcBef>
              <a:spcAft>
                <a:spcPct val="0"/>
              </a:spcAft>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導入効果</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776599" lvl="7"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外皮性能削減率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599" lvl="7"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省エネ率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167" y="3741765"/>
            <a:ext cx="2895851" cy="3743268"/>
          </a:xfrm>
          <a:prstGeom prst="rect">
            <a:avLst/>
          </a:prstGeom>
        </p:spPr>
      </p:pic>
    </p:spTree>
    <p:extLst>
      <p:ext uri="{BB962C8B-B14F-4D97-AF65-F5344CB8AC3E}">
        <p14:creationId xmlns:p14="http://schemas.microsoft.com/office/powerpoint/2010/main" val="3712654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オブジェクト 4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566" name="think-cell スライド" r:id="rId4" imgW="270" imgH="270" progId="TCLayout.ActiveDocument.1">
                  <p:embed/>
                </p:oleObj>
              </mc:Choice>
              <mc:Fallback>
                <p:oleObj name="think-cell スライド" r:id="rId4" imgW="270" imgH="270" progId="TCLayout.ActiveDocument.1">
                  <p:embed/>
                  <p:pic>
                    <p:nvPicPr>
                      <p:cNvPr id="47" name="オブジェクト 4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テキスト ボックス 8">
            <a:extLst>
              <a:ext uri="{FF2B5EF4-FFF2-40B4-BE49-F238E27FC236}">
                <a16:creationId xmlns:a16="http://schemas.microsoft.com/office/drawing/2014/main" id="{D85E19DB-9FE5-FE4E-A8A5-6172265B44FC}"/>
              </a:ext>
            </a:extLst>
          </p:cNvPr>
          <p:cNvSpPr txBox="1"/>
          <p:nvPr/>
        </p:nvSpPr>
        <p:spPr>
          <a:xfrm>
            <a:off x="2112383" y="6938935"/>
            <a:ext cx="595224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環境省地球環境局地球温暖化対策課地球温暖化対策事業室</a:t>
            </a:r>
            <a:r>
              <a:rPr kumimoji="0" lang="ja-JP" altLang="en-US"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　　電話：</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03-5521-8355</a:t>
            </a:r>
            <a:r>
              <a:rPr kumimoji="0" lang="ja-JP" altLang="en-US"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　</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FAX</a:t>
            </a:r>
            <a:r>
              <a:rPr kumimoji="0" lang="ja-JP" altLang="en-US"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03-3580-1382</a:t>
            </a:r>
            <a:endParaRPr kumimoji="0" lang="ja-JP" altLang="en-US" sz="700" b="1"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7559E04E-328D-B143-986F-4312F791B625}"/>
              </a:ext>
            </a:extLst>
          </p:cNvPr>
          <p:cNvSpPr txBox="1"/>
          <p:nvPr/>
        </p:nvSpPr>
        <p:spPr>
          <a:xfrm>
            <a:off x="2200885" y="653994"/>
            <a:ext cx="7841095"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業務用施設等におけるネット・ゼロ・エネルギー・ビル（</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ZEB</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）化・省</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CO2</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促進事業のうち、</a:t>
            </a:r>
            <a:endPar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民間建築物等における省</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CO2</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改修支援事業</a:t>
            </a:r>
          </a:p>
        </p:txBody>
      </p:sp>
      <p:grpSp>
        <p:nvGrpSpPr>
          <p:cNvPr id="13" name="グループ化 12">
            <a:extLst>
              <a:ext uri="{FF2B5EF4-FFF2-40B4-BE49-F238E27FC236}">
                <a16:creationId xmlns:a16="http://schemas.microsoft.com/office/drawing/2014/main" id="{FE7E2BB1-F9D3-E348-93D0-C92F1F19002C}"/>
              </a:ext>
            </a:extLst>
          </p:cNvPr>
          <p:cNvGrpSpPr/>
          <p:nvPr/>
        </p:nvGrpSpPr>
        <p:grpSpPr>
          <a:xfrm>
            <a:off x="2077296" y="328106"/>
            <a:ext cx="1188323" cy="313655"/>
            <a:chOff x="1895287" y="263654"/>
            <a:chExt cx="1188323" cy="313655"/>
          </a:xfrm>
        </p:grpSpPr>
        <p:pic>
          <p:nvPicPr>
            <p:cNvPr id="14" name="グラフィックス 13">
              <a:extLst>
                <a:ext uri="{FF2B5EF4-FFF2-40B4-BE49-F238E27FC236}">
                  <a16:creationId xmlns:a16="http://schemas.microsoft.com/office/drawing/2014/main" id="{548341F6-E67D-5543-B262-69778A35F50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98332" y="458339"/>
              <a:ext cx="773305" cy="118970"/>
            </a:xfrm>
            <a:prstGeom prst="rect">
              <a:avLst/>
            </a:prstGeom>
          </p:spPr>
        </p:pic>
        <p:sp>
          <p:nvSpPr>
            <p:cNvPr id="15" name="テキスト ボックス 14">
              <a:extLst>
                <a:ext uri="{FF2B5EF4-FFF2-40B4-BE49-F238E27FC236}">
                  <a16:creationId xmlns:a16="http://schemas.microsoft.com/office/drawing/2014/main" id="{62E751B6-64EA-1E40-BCC0-AE64939680F5}"/>
                </a:ext>
              </a:extLst>
            </p:cNvPr>
            <p:cNvSpPr txBox="1"/>
            <p:nvPr/>
          </p:nvSpPr>
          <p:spPr>
            <a:xfrm>
              <a:off x="1895287" y="263654"/>
              <a:ext cx="118832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60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事業名</a:t>
              </a:r>
            </a:p>
          </p:txBody>
        </p:sp>
      </p:grpSp>
      <p:sp>
        <p:nvSpPr>
          <p:cNvPr id="16" name="テキスト ボックス 15">
            <a:extLst>
              <a:ext uri="{FF2B5EF4-FFF2-40B4-BE49-F238E27FC236}">
                <a16:creationId xmlns:a16="http://schemas.microsoft.com/office/drawing/2014/main" id="{7952B4B0-22CA-6645-B086-08A4A7BB78E9}"/>
              </a:ext>
            </a:extLst>
          </p:cNvPr>
          <p:cNvSpPr txBox="1"/>
          <p:nvPr/>
        </p:nvSpPr>
        <p:spPr>
          <a:xfrm>
            <a:off x="374034" y="1282235"/>
            <a:ext cx="9972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rPr>
              <a:t>ビルの改修と運用改善で省エネ化！導入費用を支援します。</a:t>
            </a:r>
          </a:p>
        </p:txBody>
      </p:sp>
      <p:sp>
        <p:nvSpPr>
          <p:cNvPr id="75" name="角丸四角形 74"/>
          <p:cNvSpPr/>
          <p:nvPr/>
        </p:nvSpPr>
        <p:spPr>
          <a:xfrm>
            <a:off x="450098" y="408614"/>
            <a:ext cx="1750787" cy="659387"/>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endParaRPr>
          </a:p>
        </p:txBody>
      </p:sp>
      <p:sp>
        <p:nvSpPr>
          <p:cNvPr id="79" name="片側の 2 つの角を丸めた四角形 78"/>
          <p:cNvSpPr/>
          <p:nvPr/>
        </p:nvSpPr>
        <p:spPr>
          <a:xfrm>
            <a:off x="450099" y="408614"/>
            <a:ext cx="1750785" cy="299561"/>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dirty="0">
                <a:ln>
                  <a:noFill/>
                </a:ln>
                <a:solidFill>
                  <a:schemeClr val="bg1"/>
                </a:solidFill>
                <a:effectLst/>
                <a:uLnTx/>
                <a:uFillTx/>
              </a:rPr>
              <a:t>建物の省エネ等</a:t>
            </a:r>
          </a:p>
        </p:txBody>
      </p:sp>
      <p:sp>
        <p:nvSpPr>
          <p:cNvPr id="82" name="1 つの角を切り取った四角形 81"/>
          <p:cNvSpPr/>
          <p:nvPr/>
        </p:nvSpPr>
        <p:spPr>
          <a:xfrm flipV="1">
            <a:off x="1349721" y="758814"/>
            <a:ext cx="859478" cy="288984"/>
          </a:xfrm>
          <a:prstGeom prst="snip1Rect">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86" name="テキスト ボックス 85"/>
          <p:cNvSpPr txBox="1"/>
          <p:nvPr/>
        </p:nvSpPr>
        <p:spPr>
          <a:xfrm>
            <a:off x="384729" y="782782"/>
            <a:ext cx="1000595"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bg1"/>
                </a:solidFill>
                <a:effectLst/>
                <a:uLnTx/>
                <a:uFillTx/>
              </a:rPr>
              <a:t>地方公共団体向け</a:t>
            </a:r>
          </a:p>
        </p:txBody>
      </p:sp>
      <p:sp>
        <p:nvSpPr>
          <p:cNvPr id="87" name="テキスト ボックス 86"/>
          <p:cNvSpPr txBox="1"/>
          <p:nvPr/>
        </p:nvSpPr>
        <p:spPr>
          <a:xfrm>
            <a:off x="1464072" y="800654"/>
            <a:ext cx="69762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chemeClr val="bg1"/>
                </a:solidFill>
                <a:effectLst/>
                <a:uLnTx/>
                <a:uFillTx/>
              </a:rPr>
              <a:t>民間</a:t>
            </a:r>
            <a:r>
              <a:rPr kumimoji="1" lang="ja-JP" altLang="en-US" sz="1000" b="1" i="0" u="none" strike="noStrike" kern="0" cap="none" spc="0" normalizeH="0" baseline="0" noProof="0" dirty="0">
                <a:ln>
                  <a:noFill/>
                </a:ln>
                <a:solidFill>
                  <a:schemeClr val="bg1"/>
                </a:solidFill>
                <a:effectLst/>
                <a:uLnTx/>
                <a:uFillTx/>
              </a:rPr>
              <a:t>向け</a:t>
            </a:r>
          </a:p>
        </p:txBody>
      </p:sp>
      <p:sp>
        <p:nvSpPr>
          <p:cNvPr id="74" name="テキスト ボックス 73"/>
          <p:cNvSpPr txBox="1"/>
          <p:nvPr/>
        </p:nvSpPr>
        <p:spPr>
          <a:xfrm>
            <a:off x="6993071" y="197683"/>
            <a:ext cx="2646982" cy="400110"/>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5,000</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5,000</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8"/>
          <a:stretch>
            <a:fillRect/>
          </a:stretch>
        </p:blipFill>
        <p:spPr>
          <a:xfrm>
            <a:off x="353829" y="1755497"/>
            <a:ext cx="9937341" cy="5011346"/>
          </a:xfrm>
          <a:prstGeom prst="rect">
            <a:avLst/>
          </a:prstGeom>
        </p:spPr>
      </p:pic>
    </p:spTree>
    <p:extLst>
      <p:ext uri="{BB962C8B-B14F-4D97-AF65-F5344CB8AC3E}">
        <p14:creationId xmlns:p14="http://schemas.microsoft.com/office/powerpoint/2010/main" val="2897822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dirty="0">
                <a:latin typeface="+mn-ea"/>
                <a:ea typeface="+mn-ea"/>
              </a:rPr>
              <a:t>補助要件</a:t>
            </a:r>
            <a:r>
              <a:rPr lang="zh-TW" altLang="en-US" sz="1800" dirty="0">
                <a:solidFill>
                  <a:srgbClr val="FF0000"/>
                </a:solidFill>
                <a:latin typeface="Meiryo UI"/>
                <a:ea typeface="Meiryo UI"/>
              </a:rPr>
              <a:t>（</a:t>
            </a:r>
            <a:r>
              <a:rPr lang="en-US" altLang="ja-JP" sz="1800" dirty="0">
                <a:solidFill>
                  <a:srgbClr val="FF0000"/>
                </a:solidFill>
                <a:latin typeface="Meiryo UI"/>
                <a:ea typeface="Meiryo UI"/>
              </a:rPr>
              <a:t>※</a:t>
            </a:r>
            <a:r>
              <a:rPr lang="en-US" altLang="zh-TW" sz="1800" dirty="0">
                <a:solidFill>
                  <a:srgbClr val="FF0000"/>
                </a:solidFill>
                <a:latin typeface="Meiryo UI"/>
                <a:ea typeface="Meiryo UI"/>
              </a:rPr>
              <a:t>2018</a:t>
            </a:r>
            <a:r>
              <a:rPr lang="zh-TW" altLang="en-US" sz="1800" dirty="0">
                <a:solidFill>
                  <a:srgbClr val="FF0000"/>
                </a:solidFill>
                <a:latin typeface="Meiryo UI"/>
                <a:ea typeface="Meiryo UI"/>
              </a:rPr>
              <a:t>年度</a:t>
            </a:r>
            <a:r>
              <a:rPr lang="ja-JP" altLang="en-US" sz="1800" dirty="0">
                <a:solidFill>
                  <a:srgbClr val="FF0000"/>
                </a:solidFill>
                <a:latin typeface="Meiryo UI"/>
                <a:ea typeface="Meiryo UI"/>
              </a:rPr>
              <a:t>の内容を参考として掲載</a:t>
            </a:r>
            <a:r>
              <a:rPr lang="zh-TW" altLang="en-US" sz="1800" dirty="0">
                <a:solidFill>
                  <a:srgbClr val="FF0000"/>
                </a:solidFill>
                <a:latin typeface="Meiryo UI"/>
                <a:ea typeface="Meiryo UI"/>
              </a:rPr>
              <a:t>）</a:t>
            </a:r>
            <a:endParaRPr kumimoji="1" lang="ja-JP" altLang="en-US" sz="1800" dirty="0">
              <a:solidFill>
                <a:srgbClr val="FF0000"/>
              </a:solidFill>
              <a:latin typeface="+mn-ea"/>
              <a:ea typeface="+mn-ea"/>
            </a:endParaRPr>
          </a:p>
        </p:txBody>
      </p:sp>
      <p:sp>
        <p:nvSpPr>
          <p:cNvPr id="3" name="正方形/長方形 2"/>
          <p:cNvSpPr/>
          <p:nvPr/>
        </p:nvSpPr>
        <p:spPr>
          <a:xfrm>
            <a:off x="304800" y="910383"/>
            <a:ext cx="10104120" cy="64940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対象事業の要件</a:t>
            </a:r>
            <a:endParaRPr kumimoji="0" lang="en-US" altLang="ja-JP" sz="14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導入前の設備に比して</a:t>
            </a:r>
            <a:r>
              <a:rPr kumimoji="0" lang="en-US" altLang="ja-JP" sz="1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CO2</a:t>
            </a:r>
            <a:r>
              <a:rPr kumimoji="0" lang="ja-JP" altLang="en-US" sz="1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排出量を</a:t>
            </a:r>
            <a:r>
              <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1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％以上削減できる設備を導入する事業</a:t>
            </a:r>
            <a:endParaRPr kumimoji="0" lang="en-US" altLang="ja-JP" sz="1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defTabSz="914400">
              <a:defRPr/>
            </a:pPr>
            <a:r>
              <a:rPr kumimoji="0" lang="ja-JP" altLang="en-US" sz="1400" b="1" u="sng"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補助対象者</a:t>
            </a:r>
            <a:endParaRPr kumimoji="0" lang="en-US" altLang="ja-JP" sz="1400" b="1" u="sng"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defTabSz="914400">
              <a:buFont typeface="Arial" panose="020B0604020202020204" pitchFamily="34" charset="0"/>
              <a:buChar char="•"/>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中小規模老人福祉施設等の場合</a:t>
            </a:r>
            <a:endPar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a:buFont typeface="Wingdings" panose="05000000000000000000" pitchFamily="2" charset="2"/>
              <a:buChar char="ü"/>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対象老人福祉施設等の所有又は運営を行うもの（地方公共団体が申請者となる場合は要件有り）</a:t>
            </a:r>
            <a:endPar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a:buFont typeface="Wingdings" panose="05000000000000000000" pitchFamily="2" charset="2"/>
              <a:buChar char="ü"/>
              <a:defRPr/>
            </a:pPr>
            <a:r>
              <a:rPr kumimoji="0" lang="ja-JP" altLang="en-US" sz="1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ファイナンスリース契約又はシェアードセイビングス方式の</a:t>
            </a:r>
            <a:r>
              <a:rPr kumimoji="0" lang="en-US" altLang="ja-JP" sz="1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ESCO</a:t>
            </a:r>
            <a:r>
              <a:rPr kumimoji="0" lang="ja-JP" altLang="en-US" sz="1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事業により設備を提供する企業</a:t>
            </a:r>
            <a:endParaRPr kumimoji="0"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defTabSz="914400">
              <a:buFont typeface="Arial" panose="020B0604020202020204" pitchFamily="34" charset="0"/>
              <a:buChar char="•"/>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鉄・軌道関連施設の場合</a:t>
            </a:r>
            <a:endPar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a:buFont typeface="Wingdings" panose="05000000000000000000" pitchFamily="2" charset="2"/>
              <a:buChar char="ü"/>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鉄道事業法第</a:t>
            </a:r>
            <a:r>
              <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条に規定する事業者（鉄道事業者）及び軌道法第</a:t>
            </a:r>
            <a:r>
              <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条に規定する事業者（軌道事業者）</a:t>
            </a:r>
            <a:endPar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a:buFont typeface="Wingdings" panose="05000000000000000000" pitchFamily="2" charset="2"/>
              <a:buChar char="ü"/>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鉄道及び軌道事業者に対し、ファイナンスリース契約又はシェアードセイビングス方式の</a:t>
            </a:r>
            <a:r>
              <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ESCO</a:t>
            </a: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事業により設備を提供する企業</a:t>
            </a:r>
            <a:endPar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lvl="1" defTabSz="914400">
              <a:defRPr/>
            </a:pPr>
            <a:endParaRPr kumimoji="0"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対象施設</a:t>
            </a:r>
            <a:endParaRPr kumimoji="0" lang="en-US" altLang="ja-JP" sz="14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中小規模老人福祉施設等及び鉄・軌道関連施設</a:t>
            </a:r>
            <a:endParaRPr kumimoji="0" lang="en-US" altLang="ja-JP" sz="1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対象設備</a:t>
            </a:r>
            <a:endParaRPr kumimoji="0" lang="en-US" altLang="ja-JP" sz="14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EMS</a:t>
            </a: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等計測機器を対象施設を補助対象とする場合は、エネルギー管理計画を策定すること</a:t>
            </a:r>
            <a:endPar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鉄・軌道の対象外：空調・給湯設備、換気設備、受変電設備、ガス</a:t>
            </a:r>
            <a:endPar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400" i="0"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i="0"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福祉の対象外：コジェネ</a:t>
            </a:r>
            <a:endParaRPr kumimoji="0" lang="en-US" altLang="ja-JP" sz="1400" i="0"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（中小規模老人福祉施設等に</a:t>
            </a:r>
            <a:r>
              <a:rPr kumimoji="0" lang="en-US" altLang="ja-JP" sz="1400" i="0"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LED</a:t>
            </a:r>
            <a:r>
              <a:rPr kumimoji="0" lang="ja-JP" altLang="en-US" sz="1400" i="0"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照明を導入する場合）</a:t>
            </a:r>
            <a:endParaRPr kumimoji="0" lang="en-US" altLang="ja-JP" sz="1400" i="0"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i="0"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i="0"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i="0"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i="0"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（鉄・軌道関連施設が対象施設の場合の例）</a:t>
            </a:r>
            <a:endParaRPr kumimoji="0" lang="en-US" altLang="ja-JP" sz="1400" i="0"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照明：鉄道関連施設照明、踏切警告灯、駅舎等の案内表示板その他の高効率照明</a:t>
            </a:r>
            <a:endPar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空調：駅舎、運転司令室等の高効率空調</a:t>
            </a:r>
            <a:endParaRPr kumimoji="0" lang="en-US" altLang="ja-JP" sz="1400" i="0"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07051532"/>
              </p:ext>
            </p:extLst>
          </p:nvPr>
        </p:nvGraphicFramePr>
        <p:xfrm>
          <a:off x="316963" y="5017548"/>
          <a:ext cx="10065902" cy="1481574"/>
        </p:xfrm>
        <a:graphic>
          <a:graphicData uri="http://schemas.openxmlformats.org/drawingml/2006/table">
            <a:tbl>
              <a:tblPr firstRow="1" bandRow="1">
                <a:tableStyleId>{5C22544A-7EE6-4342-B048-85BDC9FD1C3A}</a:tableStyleId>
              </a:tblPr>
              <a:tblGrid>
                <a:gridCol w="1502005">
                  <a:extLst>
                    <a:ext uri="{9D8B030D-6E8A-4147-A177-3AD203B41FA5}">
                      <a16:colId xmlns:a16="http://schemas.microsoft.com/office/drawing/2014/main" val="2031264183"/>
                    </a:ext>
                  </a:extLst>
                </a:gridCol>
                <a:gridCol w="8563897">
                  <a:extLst>
                    <a:ext uri="{9D8B030D-6E8A-4147-A177-3AD203B41FA5}">
                      <a16:colId xmlns:a16="http://schemas.microsoft.com/office/drawing/2014/main" val="1643297294"/>
                    </a:ext>
                  </a:extLst>
                </a:gridCol>
              </a:tblGrid>
              <a:tr h="291871">
                <a:tc>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補助対象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400" b="0" dirty="0">
                          <a:solidFill>
                            <a:schemeClr val="tx1"/>
                          </a:solidFill>
                          <a:latin typeface="Meiryo UI" panose="020B0604030504040204" pitchFamily="50" charset="-128"/>
                          <a:ea typeface="Meiryo UI" panose="020B0604030504040204" pitchFamily="50" charset="-128"/>
                        </a:rPr>
                        <a:t>電気用品安全法に基づく</a:t>
                      </a:r>
                      <a:r>
                        <a:rPr kumimoji="1" lang="en-US" altLang="ja-JP" sz="1400" b="0" dirty="0">
                          <a:solidFill>
                            <a:schemeClr val="tx1"/>
                          </a:solidFill>
                          <a:latin typeface="Meiryo UI" panose="020B0604030504040204" pitchFamily="50" charset="-128"/>
                          <a:ea typeface="Meiryo UI" panose="020B0604030504040204" pitchFamily="50" charset="-128"/>
                        </a:rPr>
                        <a:t>PSE</a:t>
                      </a:r>
                      <a:r>
                        <a:rPr kumimoji="1" lang="ja-JP" altLang="en-US" sz="1400" b="0" dirty="0">
                          <a:solidFill>
                            <a:schemeClr val="tx1"/>
                          </a:solidFill>
                          <a:latin typeface="Meiryo UI" panose="020B0604030504040204" pitchFamily="50" charset="-128"/>
                          <a:ea typeface="Meiryo UI" panose="020B0604030504040204" pitchFamily="50" charset="-128"/>
                        </a:rPr>
                        <a:t>マークが付与されている</a:t>
                      </a:r>
                      <a:r>
                        <a:rPr kumimoji="1" lang="en-US" altLang="ja-JP" sz="1400" b="0" dirty="0">
                          <a:solidFill>
                            <a:schemeClr val="tx1"/>
                          </a:solidFill>
                          <a:latin typeface="Meiryo UI" panose="020B0604030504040204" pitchFamily="50" charset="-128"/>
                          <a:ea typeface="Meiryo UI" panose="020B0604030504040204" pitchFamily="50" charset="-128"/>
                        </a:rPr>
                        <a:t>LED</a:t>
                      </a:r>
                      <a:r>
                        <a:rPr kumimoji="1" lang="ja-JP" altLang="en-US" sz="1400" b="0" dirty="0">
                          <a:solidFill>
                            <a:schemeClr val="tx1"/>
                          </a:solidFill>
                          <a:latin typeface="Meiryo UI" panose="020B0604030504040204" pitchFamily="50" charset="-128"/>
                          <a:ea typeface="Meiryo UI" panose="020B0604030504040204" pitchFamily="50" charset="-128"/>
                        </a:rPr>
                        <a:t>照明器具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9077235"/>
                  </a:ext>
                </a:extLst>
              </a:tr>
              <a:tr h="588387">
                <a:tc rowSpan="2">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補助対象外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en-US" altLang="ja-JP" sz="1400" b="0" dirty="0">
                          <a:solidFill>
                            <a:schemeClr val="tx1"/>
                          </a:solidFill>
                          <a:latin typeface="Meiryo UI" panose="020B0604030504040204" pitchFamily="50" charset="-128"/>
                          <a:ea typeface="Meiryo UI" panose="020B0604030504040204" pitchFamily="50" charset="-128"/>
                        </a:rPr>
                        <a:t>LED</a:t>
                      </a:r>
                      <a:r>
                        <a:rPr kumimoji="1" lang="ja-JP" altLang="en-US" sz="1400" b="0" dirty="0">
                          <a:solidFill>
                            <a:schemeClr val="tx1"/>
                          </a:solidFill>
                          <a:latin typeface="Meiryo UI" panose="020B0604030504040204" pitchFamily="50" charset="-128"/>
                          <a:ea typeface="Meiryo UI" panose="020B0604030504040204" pitchFamily="50" charset="-128"/>
                        </a:rPr>
                        <a:t>照明のみを導入する場合は補助対象外（空調等他の改修事業と組み合わせること）</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en-US" altLang="ja-JP" sz="1400" b="0" dirty="0">
                          <a:solidFill>
                            <a:schemeClr val="tx1"/>
                          </a:solidFill>
                          <a:latin typeface="Meiryo UI" panose="020B0604030504040204" pitchFamily="50" charset="-128"/>
                          <a:ea typeface="Meiryo UI" panose="020B0604030504040204" pitchFamily="50" charset="-128"/>
                        </a:rPr>
                        <a:t>LED</a:t>
                      </a:r>
                      <a:r>
                        <a:rPr kumimoji="1" lang="ja-JP" altLang="en-US" sz="1400" b="0" dirty="0">
                          <a:solidFill>
                            <a:schemeClr val="tx1"/>
                          </a:solidFill>
                          <a:latin typeface="Meiryo UI" panose="020B0604030504040204" pitchFamily="50" charset="-128"/>
                          <a:ea typeface="Meiryo UI" panose="020B0604030504040204" pitchFamily="50" charset="-128"/>
                        </a:rPr>
                        <a:t>ランプのみの交換は補助対象外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757932"/>
                  </a:ext>
                </a:extLst>
              </a:tr>
              <a:tr h="588387">
                <a:tc vMerge="1">
                  <a:txBody>
                    <a:bodyPr/>
                    <a:lstStyle/>
                    <a:p>
                      <a:pPr algn="l"/>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400" b="0" dirty="0">
                          <a:solidFill>
                            <a:schemeClr val="tx1"/>
                          </a:solidFill>
                          <a:latin typeface="Meiryo UI" panose="020B0604030504040204" pitchFamily="50" charset="-128"/>
                          <a:ea typeface="Meiryo UI" panose="020B0604030504040204" pitchFamily="50" charset="-128"/>
                        </a:rPr>
                        <a:t>従来の蛍光ランプで使用されている口金と同一形状の口金を有する</a:t>
                      </a:r>
                      <a:r>
                        <a:rPr kumimoji="1" lang="en-US" altLang="ja-JP" sz="1400" b="0" dirty="0">
                          <a:solidFill>
                            <a:schemeClr val="tx1"/>
                          </a:solidFill>
                          <a:latin typeface="Meiryo UI" panose="020B0604030504040204" pitchFamily="50" charset="-128"/>
                          <a:ea typeface="Meiryo UI" panose="020B0604030504040204" pitchFamily="50" charset="-128"/>
                        </a:rPr>
                        <a:t>LED</a:t>
                      </a:r>
                      <a:r>
                        <a:rPr kumimoji="1" lang="ja-JP" altLang="en-US" sz="1400" b="0" dirty="0">
                          <a:solidFill>
                            <a:schemeClr val="tx1"/>
                          </a:solidFill>
                          <a:latin typeface="Meiryo UI" panose="020B0604030504040204" pitchFamily="50" charset="-128"/>
                          <a:ea typeface="Meiryo UI" panose="020B0604030504040204" pitchFamily="50" charset="-128"/>
                        </a:rPr>
                        <a:t>ランプを装着できる照明器具のうち、口金を経て</a:t>
                      </a:r>
                      <a:r>
                        <a:rPr kumimoji="1" lang="en-US" altLang="ja-JP" sz="1400" b="0" dirty="0">
                          <a:solidFill>
                            <a:schemeClr val="tx1"/>
                          </a:solidFill>
                          <a:latin typeface="Meiryo UI" panose="020B0604030504040204" pitchFamily="50" charset="-128"/>
                          <a:ea typeface="Meiryo UI" panose="020B0604030504040204" pitchFamily="50" charset="-128"/>
                        </a:rPr>
                        <a:t>LED</a:t>
                      </a:r>
                      <a:r>
                        <a:rPr kumimoji="1" lang="ja-JP" altLang="en-US" sz="1400" b="0" dirty="0">
                          <a:solidFill>
                            <a:schemeClr val="tx1"/>
                          </a:solidFill>
                          <a:latin typeface="Meiryo UI" panose="020B0604030504040204" pitchFamily="50" charset="-128"/>
                          <a:ea typeface="Meiryo UI" panose="020B0604030504040204" pitchFamily="50" charset="-128"/>
                        </a:rPr>
                        <a:t>ランプへ宮殿する構造を持つ照明器具については補助対象外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6019151"/>
                  </a:ext>
                </a:extLst>
              </a:tr>
            </a:tbl>
          </a:graphicData>
        </a:graphic>
      </p:graphicFrame>
    </p:spTree>
    <p:extLst>
      <p:ext uri="{BB962C8B-B14F-4D97-AF65-F5344CB8AC3E}">
        <p14:creationId xmlns:p14="http://schemas.microsoft.com/office/powerpoint/2010/main" val="3365176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93" name="think-cell スライド" r:id="rId4" imgW="270" imgH="270" progId="TCLayout.ActiveDocument.1">
                  <p:embed/>
                </p:oleObj>
              </mc:Choice>
              <mc:Fallback>
                <p:oleObj name="think-cell スライド" r:id="rId4" imgW="270" imgH="270"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テキスト ボックス 4">
            <a:extLst>
              <a:ext uri="{FF2B5EF4-FFF2-40B4-BE49-F238E27FC236}">
                <a16:creationId xmlns:a16="http://schemas.microsoft.com/office/drawing/2014/main" id="{8169666B-1290-AA49-9516-C9371DCA65CD}"/>
              </a:ext>
            </a:extLst>
          </p:cNvPr>
          <p:cNvSpPr txBox="1"/>
          <p:nvPr/>
        </p:nvSpPr>
        <p:spPr>
          <a:xfrm>
            <a:off x="2200885" y="653994"/>
            <a:ext cx="769631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業務用施設等におけるネット・ゼロ・エネルギー・ビル（</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ZEB</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）化・省</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CO2</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促進事業のうち、</a:t>
            </a:r>
            <a:endPar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テナントビルの省</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CO2</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改修支援事業</a:t>
            </a:r>
          </a:p>
        </p:txBody>
      </p:sp>
      <p:grpSp>
        <p:nvGrpSpPr>
          <p:cNvPr id="6" name="グループ化 5">
            <a:extLst>
              <a:ext uri="{FF2B5EF4-FFF2-40B4-BE49-F238E27FC236}">
                <a16:creationId xmlns:a16="http://schemas.microsoft.com/office/drawing/2014/main" id="{FD61E81A-1A87-284A-A49A-5D56BAF88CA5}"/>
              </a:ext>
            </a:extLst>
          </p:cNvPr>
          <p:cNvGrpSpPr/>
          <p:nvPr/>
        </p:nvGrpSpPr>
        <p:grpSpPr>
          <a:xfrm>
            <a:off x="2077296" y="328106"/>
            <a:ext cx="1188323" cy="313655"/>
            <a:chOff x="1895287" y="263654"/>
            <a:chExt cx="1188323" cy="313655"/>
          </a:xfrm>
        </p:grpSpPr>
        <p:pic>
          <p:nvPicPr>
            <p:cNvPr id="7" name="グラフィックス 6">
              <a:extLst>
                <a:ext uri="{FF2B5EF4-FFF2-40B4-BE49-F238E27FC236}">
                  <a16:creationId xmlns:a16="http://schemas.microsoft.com/office/drawing/2014/main" id="{F2610F86-B295-D544-A8D3-261C2BDCBEE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98332" y="458339"/>
              <a:ext cx="773305" cy="118970"/>
            </a:xfrm>
            <a:prstGeom prst="rect">
              <a:avLst/>
            </a:prstGeom>
          </p:spPr>
        </p:pic>
        <p:sp>
          <p:nvSpPr>
            <p:cNvPr id="8" name="テキスト ボックス 7">
              <a:extLst>
                <a:ext uri="{FF2B5EF4-FFF2-40B4-BE49-F238E27FC236}">
                  <a16:creationId xmlns:a16="http://schemas.microsoft.com/office/drawing/2014/main" id="{BF6FBE36-BBFB-2B4B-BF76-87A092C72905}"/>
                </a:ext>
              </a:extLst>
            </p:cNvPr>
            <p:cNvSpPr txBox="1"/>
            <p:nvPr/>
          </p:nvSpPr>
          <p:spPr>
            <a:xfrm>
              <a:off x="1895287" y="263654"/>
              <a:ext cx="118832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600" normalizeH="0" baseline="0" noProof="0">
                  <a:ln>
                    <a:noFill/>
                  </a:ln>
                  <a:solidFill>
                    <a:sysClr val="windowText" lastClr="000000"/>
                  </a:solidFill>
                  <a:effectLst/>
                  <a:uLnTx/>
                  <a:uFillTx/>
                  <a:latin typeface="Meiryo" panose="020B0604030504040204" pitchFamily="34" charset="-128"/>
                  <a:ea typeface="Meiryo" panose="020B0604030504040204" pitchFamily="34" charset="-128"/>
                </a:rPr>
                <a:t>事業名</a:t>
              </a:r>
            </a:p>
          </p:txBody>
        </p:sp>
      </p:grpSp>
      <p:sp>
        <p:nvSpPr>
          <p:cNvPr id="9" name="テキスト ボックス 8">
            <a:extLst>
              <a:ext uri="{FF2B5EF4-FFF2-40B4-BE49-F238E27FC236}">
                <a16:creationId xmlns:a16="http://schemas.microsoft.com/office/drawing/2014/main" id="{E9DDF4E0-81D3-3A4B-BD40-8CF63624B79E}"/>
              </a:ext>
            </a:extLst>
          </p:cNvPr>
          <p:cNvSpPr txBox="1"/>
          <p:nvPr/>
        </p:nvSpPr>
        <p:spPr>
          <a:xfrm>
            <a:off x="374034" y="1282235"/>
            <a:ext cx="9972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50" normalizeH="0" baseline="0" noProof="0" dirty="0">
                <a:ln>
                  <a:noFill/>
                </a:ln>
                <a:solidFill>
                  <a:srgbClr val="009C89"/>
                </a:solidFill>
                <a:effectLst/>
                <a:uLnTx/>
                <a:uFillTx/>
                <a:latin typeface="Meiryo" panose="020B0604030504040204" pitchFamily="34" charset="-128"/>
                <a:ea typeface="Meiryo" panose="020B0604030504040204" pitchFamily="34" charset="-128"/>
              </a:rPr>
              <a:t>テナントビル改修により低炭素化実現、利益はオーナー・テナントのどちらにも！</a:t>
            </a:r>
          </a:p>
        </p:txBody>
      </p:sp>
      <p:sp>
        <p:nvSpPr>
          <p:cNvPr id="55" name="テキスト ボックス 54">
            <a:extLst>
              <a:ext uri="{FF2B5EF4-FFF2-40B4-BE49-F238E27FC236}">
                <a16:creationId xmlns:a16="http://schemas.microsoft.com/office/drawing/2014/main" id="{35F3061D-C35D-704C-8BD9-F459DC62F539}"/>
              </a:ext>
            </a:extLst>
          </p:cNvPr>
          <p:cNvSpPr txBox="1"/>
          <p:nvPr/>
        </p:nvSpPr>
        <p:spPr>
          <a:xfrm>
            <a:off x="2112383" y="6938935"/>
            <a:ext cx="595224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環境省地球環境局地球温暖化対策課地球温暖化対策事業室</a:t>
            </a:r>
            <a:r>
              <a:rPr kumimoji="0" lang="ja-JP" altLang="en-US"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　　電話：</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03-5521-8355</a:t>
            </a:r>
            <a:r>
              <a:rPr kumimoji="0" lang="ja-JP" altLang="en-US"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　</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FAX</a:t>
            </a:r>
            <a:r>
              <a:rPr kumimoji="0" lang="ja-JP" altLang="en-US"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03-3580-1382</a:t>
            </a:r>
            <a:endParaRPr kumimoji="0" lang="ja-JP" altLang="en-US" sz="700" b="1"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p:txBody>
      </p:sp>
      <p:sp>
        <p:nvSpPr>
          <p:cNvPr id="61" name="角丸四角形 60"/>
          <p:cNvSpPr/>
          <p:nvPr/>
        </p:nvSpPr>
        <p:spPr>
          <a:xfrm>
            <a:off x="450098" y="408614"/>
            <a:ext cx="1750787" cy="659387"/>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endParaRPr>
          </a:p>
        </p:txBody>
      </p:sp>
      <p:sp>
        <p:nvSpPr>
          <p:cNvPr id="62" name="片側の 2 つの角を丸めた四角形 61"/>
          <p:cNvSpPr/>
          <p:nvPr/>
        </p:nvSpPr>
        <p:spPr>
          <a:xfrm>
            <a:off x="450099" y="408614"/>
            <a:ext cx="1750785" cy="299561"/>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dirty="0">
                <a:ln>
                  <a:noFill/>
                </a:ln>
                <a:solidFill>
                  <a:schemeClr val="bg1"/>
                </a:solidFill>
                <a:effectLst/>
                <a:uLnTx/>
                <a:uFillTx/>
              </a:rPr>
              <a:t>建物の省エネ等</a:t>
            </a:r>
          </a:p>
        </p:txBody>
      </p:sp>
      <p:sp>
        <p:nvSpPr>
          <p:cNvPr id="63" name="1 つの角を切り取った四角形 62"/>
          <p:cNvSpPr/>
          <p:nvPr/>
        </p:nvSpPr>
        <p:spPr>
          <a:xfrm flipV="1">
            <a:off x="1349721" y="758814"/>
            <a:ext cx="859478" cy="288984"/>
          </a:xfrm>
          <a:prstGeom prst="snip1Rect">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64" name="1 つの角を切り取った四角形 63"/>
          <p:cNvSpPr/>
          <p:nvPr/>
        </p:nvSpPr>
        <p:spPr>
          <a:xfrm flipH="1" flipV="1">
            <a:off x="445560" y="762850"/>
            <a:ext cx="859478" cy="294472"/>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65" name="テキスト ボックス 64"/>
          <p:cNvSpPr txBox="1"/>
          <p:nvPr/>
        </p:nvSpPr>
        <p:spPr>
          <a:xfrm>
            <a:off x="400227" y="820882"/>
            <a:ext cx="1005403"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bg1"/>
                </a:solidFill>
                <a:effectLst/>
                <a:uLnTx/>
                <a:uFillTx/>
              </a:rPr>
              <a:t>地方公共団体向け</a:t>
            </a:r>
          </a:p>
        </p:txBody>
      </p:sp>
      <p:sp>
        <p:nvSpPr>
          <p:cNvPr id="66" name="テキスト ボックス 65"/>
          <p:cNvSpPr txBox="1"/>
          <p:nvPr/>
        </p:nvSpPr>
        <p:spPr>
          <a:xfrm>
            <a:off x="1462944" y="812603"/>
            <a:ext cx="69762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chemeClr val="bg1"/>
                </a:solidFill>
                <a:effectLst/>
                <a:uLnTx/>
                <a:uFillTx/>
              </a:rPr>
              <a:t>民間</a:t>
            </a:r>
            <a:r>
              <a:rPr kumimoji="1" lang="ja-JP" altLang="en-US" sz="1000" b="1" i="0" u="none" strike="noStrike" kern="0" cap="none" spc="0" normalizeH="0" baseline="0" noProof="0" dirty="0">
                <a:ln>
                  <a:noFill/>
                </a:ln>
                <a:solidFill>
                  <a:schemeClr val="bg1"/>
                </a:solidFill>
                <a:effectLst/>
                <a:uLnTx/>
                <a:uFillTx/>
              </a:rPr>
              <a:t>向け</a:t>
            </a:r>
            <a:endParaRPr kumimoji="1" lang="ja-JP" altLang="en-US" sz="900" b="1" i="0" u="none" strike="noStrike" kern="0" cap="none" spc="0" normalizeH="0" baseline="0" noProof="0" dirty="0">
              <a:ln>
                <a:noFill/>
              </a:ln>
              <a:solidFill>
                <a:schemeClr val="bg1"/>
              </a:solidFill>
              <a:effectLst/>
              <a:uLnTx/>
              <a:uFillTx/>
            </a:endParaRPr>
          </a:p>
        </p:txBody>
      </p:sp>
      <p:sp>
        <p:nvSpPr>
          <p:cNvPr id="57" name="テキスト ボックス 56"/>
          <p:cNvSpPr txBox="1"/>
          <p:nvPr/>
        </p:nvSpPr>
        <p:spPr>
          <a:xfrm>
            <a:off x="6993071" y="197683"/>
            <a:ext cx="2646982" cy="400110"/>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5,000</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5,000</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8"/>
          <a:stretch>
            <a:fillRect/>
          </a:stretch>
        </p:blipFill>
        <p:spPr>
          <a:xfrm>
            <a:off x="343702" y="1755497"/>
            <a:ext cx="10059272" cy="5017443"/>
          </a:xfrm>
          <a:prstGeom prst="rect">
            <a:avLst/>
          </a:prstGeom>
        </p:spPr>
      </p:pic>
    </p:spTree>
    <p:extLst>
      <p:ext uri="{BB962C8B-B14F-4D97-AF65-F5344CB8AC3E}">
        <p14:creationId xmlns:p14="http://schemas.microsoft.com/office/powerpoint/2010/main" val="322773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normAutofit/>
          </a:bodyPr>
          <a:lstStyle/>
          <a:p>
            <a:r>
              <a:rPr lang="ja-JP" altLang="en-US" sz="4000" b="1" dirty="0">
                <a:latin typeface="+mn-ea"/>
                <a:ea typeface="+mn-ea"/>
              </a:rPr>
              <a:t>グリーンリース契約とは？</a:t>
            </a:r>
          </a:p>
        </p:txBody>
      </p:sp>
      <p:sp>
        <p:nvSpPr>
          <p:cNvPr id="4" name="テキスト プレースホルダー 3"/>
          <p:cNvSpPr>
            <a:spLocks noGrp="1"/>
          </p:cNvSpPr>
          <p:nvPr>
            <p:ph type="body" sz="quarter" idx="10"/>
          </p:nvPr>
        </p:nvSpPr>
        <p:spPr>
          <a:xfrm>
            <a:off x="0" y="918915"/>
            <a:ext cx="10685337" cy="1480633"/>
          </a:xfrm>
        </p:spPr>
        <p:txBody>
          <a:bodyPr/>
          <a:lstStyle/>
          <a:p>
            <a:r>
              <a:rPr lang="ja-JP" altLang="en-US" dirty="0"/>
              <a:t>ビルオーナーとテナントが協働し、契約や覚書等で環境負荷を低減する取組について自主的に取決め、双方が光熱費削減等の恩恵を受ける</a:t>
            </a:r>
            <a:r>
              <a:rPr lang="en-US" altLang="ja-JP" dirty="0"/>
              <a:t>Win-Win</a:t>
            </a:r>
            <a:r>
              <a:rPr lang="ja-JP" altLang="en-US" dirty="0"/>
              <a:t>を実現するための取組。</a:t>
            </a:r>
          </a:p>
        </p:txBody>
      </p:sp>
      <p:sp>
        <p:nvSpPr>
          <p:cNvPr id="6" name="正方形/長方形 5"/>
          <p:cNvSpPr/>
          <p:nvPr/>
        </p:nvSpPr>
        <p:spPr>
          <a:xfrm>
            <a:off x="278044" y="3794847"/>
            <a:ext cx="1959059" cy="25632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r>
              <a:rPr kumimoji="0" lang="ja-JP" altLang="en-US" sz="2400" b="1" kern="0" dirty="0">
                <a:solidFill>
                  <a:schemeClr val="bg1"/>
                </a:solidFill>
                <a:latin typeface="+mn-ea"/>
                <a:cs typeface="メイリオ" pitchFamily="50" charset="-128"/>
              </a:rPr>
              <a:t>光熱費</a:t>
            </a:r>
          </a:p>
        </p:txBody>
      </p:sp>
      <p:sp>
        <p:nvSpPr>
          <p:cNvPr id="7" name="正方形/長方形 6"/>
          <p:cNvSpPr/>
          <p:nvPr/>
        </p:nvSpPr>
        <p:spPr>
          <a:xfrm>
            <a:off x="2988862" y="5347216"/>
            <a:ext cx="1959059" cy="10400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r>
              <a:rPr kumimoji="0" lang="ja-JP" altLang="en-US" sz="2400" b="1" kern="0" dirty="0">
                <a:solidFill>
                  <a:schemeClr val="bg1"/>
                </a:solidFill>
                <a:latin typeface="+mn-ea"/>
                <a:cs typeface="メイリオ" pitchFamily="50" charset="-128"/>
              </a:rPr>
              <a:t>光熱費</a:t>
            </a:r>
          </a:p>
        </p:txBody>
      </p:sp>
      <p:sp>
        <p:nvSpPr>
          <p:cNvPr id="9" name="正方形/長方形 8"/>
          <p:cNvSpPr/>
          <p:nvPr/>
        </p:nvSpPr>
        <p:spPr>
          <a:xfrm>
            <a:off x="2988862" y="4572750"/>
            <a:ext cx="1959059" cy="774472"/>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r>
              <a:rPr kumimoji="0" lang="ja-JP" altLang="en-US" sz="1800" b="1" kern="0" dirty="0">
                <a:solidFill>
                  <a:schemeClr val="tx1"/>
                </a:solidFill>
                <a:latin typeface="+mn-ea"/>
                <a:cs typeface="メイリオ" panose="020B0604030504040204" pitchFamily="50" charset="-128"/>
              </a:rPr>
              <a:t>テナントが</a:t>
            </a:r>
            <a:endParaRPr kumimoji="0" lang="en-US" altLang="ja-JP" sz="1800" b="1" kern="0" dirty="0">
              <a:solidFill>
                <a:schemeClr val="tx1"/>
              </a:solidFill>
              <a:latin typeface="+mn-ea"/>
              <a:cs typeface="メイリオ" panose="020B0604030504040204" pitchFamily="50" charset="-128"/>
            </a:endParaRPr>
          </a:p>
          <a:p>
            <a:pPr algn="ctr" defTabSz="986912">
              <a:defRPr/>
            </a:pPr>
            <a:r>
              <a:rPr kumimoji="0" lang="ja-JP" altLang="en-US" sz="1800" b="1" kern="0" dirty="0">
                <a:solidFill>
                  <a:schemeClr val="tx1"/>
                </a:solidFill>
                <a:latin typeface="+mn-ea"/>
                <a:cs typeface="メイリオ" panose="020B0604030504040204" pitchFamily="50" charset="-128"/>
              </a:rPr>
              <a:t>負担する</a:t>
            </a:r>
            <a:endParaRPr kumimoji="0" lang="en-US" altLang="ja-JP" sz="1800" b="1" kern="0" dirty="0">
              <a:solidFill>
                <a:schemeClr val="tx1"/>
              </a:solidFill>
              <a:latin typeface="+mn-ea"/>
              <a:cs typeface="メイリオ" panose="020B0604030504040204" pitchFamily="50" charset="-128"/>
            </a:endParaRPr>
          </a:p>
          <a:p>
            <a:pPr algn="ctr" defTabSz="986912">
              <a:defRPr/>
            </a:pPr>
            <a:r>
              <a:rPr kumimoji="0" lang="ja-JP" altLang="en-US" sz="1800" b="1" kern="0" dirty="0">
                <a:solidFill>
                  <a:schemeClr val="tx1"/>
                </a:solidFill>
                <a:latin typeface="+mn-ea"/>
                <a:cs typeface="メイリオ" panose="020B0604030504040204" pitchFamily="50" charset="-128"/>
              </a:rPr>
              <a:t>グリーンリース料</a:t>
            </a:r>
          </a:p>
        </p:txBody>
      </p:sp>
      <p:sp>
        <p:nvSpPr>
          <p:cNvPr id="10" name="角丸四角形 35"/>
          <p:cNvSpPr/>
          <p:nvPr/>
        </p:nvSpPr>
        <p:spPr>
          <a:xfrm>
            <a:off x="5345906" y="3276772"/>
            <a:ext cx="4934683" cy="1826221"/>
          </a:xfrm>
          <a:prstGeom prst="roundRect">
            <a:avLst>
              <a:gd name="adj" fmla="val 6938"/>
            </a:avLst>
          </a:prstGeom>
          <a:solidFill>
            <a:srgbClr val="CCECFF"/>
          </a:solidFill>
          <a:ln>
            <a:noFill/>
          </a:ln>
          <a:effectLst/>
        </p:spPr>
        <p:style>
          <a:lnRef idx="1">
            <a:schemeClr val="accent5"/>
          </a:lnRef>
          <a:fillRef idx="2">
            <a:schemeClr val="accent5"/>
          </a:fillRef>
          <a:effectRef idx="1">
            <a:schemeClr val="accent5"/>
          </a:effectRef>
          <a:fontRef idx="minor">
            <a:schemeClr val="dk1"/>
          </a:fontRef>
        </p:style>
        <p:txBody>
          <a:bodyPr wrap="none">
            <a:noAutofit/>
          </a:bodyPr>
          <a:lstStyle/>
          <a:p>
            <a:pPr algn="ctr" defTabSz="986912">
              <a:defRPr/>
            </a:pPr>
            <a:r>
              <a:rPr kumimoji="0" lang="en-US" altLang="ja-JP" sz="2200" b="1" kern="0" dirty="0">
                <a:solidFill>
                  <a:prstClr val="black"/>
                </a:solidFill>
                <a:latin typeface="+mn-ea"/>
                <a:cs typeface="メイリオ" panose="020B0604030504040204" pitchFamily="50" charset="-128"/>
              </a:rPr>
              <a:t>【</a:t>
            </a:r>
            <a:r>
              <a:rPr kumimoji="0" lang="ja-JP" altLang="en-US" sz="2200" b="1" kern="0" dirty="0">
                <a:solidFill>
                  <a:prstClr val="black"/>
                </a:solidFill>
                <a:latin typeface="+mn-ea"/>
                <a:cs typeface="メイリオ" panose="020B0604030504040204" pitchFamily="50" charset="-128"/>
              </a:rPr>
              <a:t>テナントのメリット</a:t>
            </a:r>
            <a:r>
              <a:rPr kumimoji="0" lang="en-US" altLang="ja-JP" sz="2200" b="1" kern="0" dirty="0">
                <a:solidFill>
                  <a:prstClr val="black"/>
                </a:solidFill>
                <a:latin typeface="+mn-ea"/>
                <a:cs typeface="メイリオ" panose="020B0604030504040204" pitchFamily="50" charset="-128"/>
              </a:rPr>
              <a:t>】</a:t>
            </a:r>
          </a:p>
          <a:p>
            <a:pPr defTabSz="986912">
              <a:defRPr/>
            </a:pPr>
            <a:r>
              <a:rPr kumimoji="0" lang="ja-JP" altLang="en-US" sz="2200" kern="0" dirty="0">
                <a:solidFill>
                  <a:prstClr val="black"/>
                </a:solidFill>
                <a:latin typeface="+mn-ea"/>
                <a:cs typeface="メイリオ" panose="020B0604030504040204" pitchFamily="50" charset="-128"/>
              </a:rPr>
              <a:t>■光熱費・メンテナンスコストの節約</a:t>
            </a:r>
            <a:endParaRPr kumimoji="0" lang="en-US" altLang="ja-JP" sz="2200" kern="0" dirty="0">
              <a:solidFill>
                <a:prstClr val="black"/>
              </a:solidFill>
              <a:latin typeface="+mn-ea"/>
              <a:cs typeface="メイリオ" panose="020B0604030504040204" pitchFamily="50" charset="-128"/>
            </a:endParaRPr>
          </a:p>
          <a:p>
            <a:pPr defTabSz="986912">
              <a:defRPr/>
            </a:pPr>
            <a:r>
              <a:rPr kumimoji="0" lang="ja-JP" altLang="en-US" sz="2200" kern="0" dirty="0">
                <a:solidFill>
                  <a:prstClr val="black"/>
                </a:solidFill>
                <a:latin typeface="+mn-ea"/>
                <a:cs typeface="メイリオ" panose="020B0604030504040204" pitchFamily="50" charset="-128"/>
              </a:rPr>
              <a:t>■オフィスの執務環境の改善</a:t>
            </a:r>
            <a:endParaRPr kumimoji="0" lang="en-US" altLang="ja-JP" sz="2200" kern="0" dirty="0">
              <a:solidFill>
                <a:prstClr val="black"/>
              </a:solidFill>
              <a:latin typeface="+mn-ea"/>
              <a:cs typeface="メイリオ" panose="020B0604030504040204" pitchFamily="50" charset="-128"/>
            </a:endParaRPr>
          </a:p>
          <a:p>
            <a:pPr defTabSz="986912">
              <a:defRPr/>
            </a:pPr>
            <a:r>
              <a:rPr kumimoji="0" lang="ja-JP" altLang="en-US" sz="2200" kern="0" dirty="0">
                <a:solidFill>
                  <a:prstClr val="black"/>
                </a:solidFill>
                <a:latin typeface="+mn-ea"/>
                <a:cs typeface="メイリオ" panose="020B0604030504040204" pitchFamily="50" charset="-128"/>
              </a:rPr>
              <a:t>■企業の社会的責任への貢献</a:t>
            </a:r>
            <a:endParaRPr kumimoji="0" lang="en-US" altLang="ja-JP" sz="2200" kern="0" dirty="0">
              <a:solidFill>
                <a:prstClr val="black"/>
              </a:solidFill>
              <a:latin typeface="+mn-ea"/>
              <a:cs typeface="メイリオ" panose="020B0604030504040204" pitchFamily="50" charset="-128"/>
            </a:endParaRPr>
          </a:p>
          <a:p>
            <a:pPr defTabSz="986912">
              <a:defRPr/>
            </a:pPr>
            <a:r>
              <a:rPr kumimoji="0" lang="ja-JP" altLang="en-US" sz="2200" kern="0" dirty="0">
                <a:solidFill>
                  <a:prstClr val="black"/>
                </a:solidFill>
                <a:latin typeface="+mn-ea"/>
                <a:cs typeface="メイリオ" panose="020B0604030504040204" pitchFamily="50" charset="-128"/>
              </a:rPr>
              <a:t>■企業イメージの向上</a:t>
            </a:r>
          </a:p>
        </p:txBody>
      </p:sp>
      <p:sp>
        <p:nvSpPr>
          <p:cNvPr id="11" name="角丸四角形 36"/>
          <p:cNvSpPr/>
          <p:nvPr/>
        </p:nvSpPr>
        <p:spPr>
          <a:xfrm>
            <a:off x="5345906" y="5219777"/>
            <a:ext cx="4934683" cy="1543371"/>
          </a:xfrm>
          <a:prstGeom prst="roundRect">
            <a:avLst>
              <a:gd name="adj" fmla="val 8060"/>
            </a:avLst>
          </a:prstGeom>
          <a:solidFill>
            <a:srgbClr val="FFCCCC"/>
          </a:solidFill>
          <a:ln>
            <a:noFill/>
          </a:ln>
          <a:effectLst/>
        </p:spPr>
        <p:style>
          <a:lnRef idx="1">
            <a:schemeClr val="accent4"/>
          </a:lnRef>
          <a:fillRef idx="2">
            <a:schemeClr val="accent4"/>
          </a:fillRef>
          <a:effectRef idx="1">
            <a:schemeClr val="accent4"/>
          </a:effectRef>
          <a:fontRef idx="minor">
            <a:schemeClr val="dk1"/>
          </a:fontRef>
        </p:style>
        <p:txBody>
          <a:bodyPr wrap="none">
            <a:noAutofit/>
          </a:bodyPr>
          <a:lstStyle/>
          <a:p>
            <a:pPr algn="ctr" defTabSz="986912">
              <a:defRPr/>
            </a:pPr>
            <a:r>
              <a:rPr kumimoji="0" lang="en-US" altLang="ja-JP" sz="2200" b="1" kern="0" dirty="0">
                <a:solidFill>
                  <a:prstClr val="black"/>
                </a:solidFill>
                <a:latin typeface="+mn-ea"/>
                <a:cs typeface="メイリオ" panose="020B0604030504040204" pitchFamily="50" charset="-128"/>
              </a:rPr>
              <a:t>【</a:t>
            </a:r>
            <a:r>
              <a:rPr kumimoji="0" lang="ja-JP" altLang="en-US" sz="2200" b="1" kern="0" dirty="0">
                <a:solidFill>
                  <a:prstClr val="black"/>
                </a:solidFill>
                <a:latin typeface="+mn-ea"/>
                <a:cs typeface="メイリオ" panose="020B0604030504040204" pitchFamily="50" charset="-128"/>
              </a:rPr>
              <a:t>ビルオーナーのメリット</a:t>
            </a:r>
            <a:r>
              <a:rPr kumimoji="0" lang="en-US" altLang="ja-JP" sz="2200" b="1" kern="0" dirty="0">
                <a:solidFill>
                  <a:prstClr val="black"/>
                </a:solidFill>
                <a:latin typeface="+mn-ea"/>
                <a:cs typeface="メイリオ" panose="020B0604030504040204" pitchFamily="50" charset="-128"/>
              </a:rPr>
              <a:t>】</a:t>
            </a:r>
          </a:p>
          <a:p>
            <a:pPr defTabSz="986912">
              <a:defRPr/>
            </a:pPr>
            <a:r>
              <a:rPr kumimoji="0" lang="ja-JP" altLang="en-US" sz="2200" kern="0" dirty="0">
                <a:solidFill>
                  <a:prstClr val="black"/>
                </a:solidFill>
                <a:latin typeface="+mn-ea"/>
                <a:cs typeface="メイリオ" panose="020B0604030504040204" pitchFamily="50" charset="-128"/>
              </a:rPr>
              <a:t>■メンテナンスコストの削減</a:t>
            </a:r>
            <a:endParaRPr kumimoji="0" lang="en-US" altLang="ja-JP" sz="2200" kern="0" dirty="0">
              <a:solidFill>
                <a:prstClr val="black"/>
              </a:solidFill>
              <a:latin typeface="+mn-ea"/>
              <a:cs typeface="メイリオ" panose="020B0604030504040204" pitchFamily="50" charset="-128"/>
            </a:endParaRPr>
          </a:p>
          <a:p>
            <a:pPr defTabSz="986912">
              <a:defRPr/>
            </a:pPr>
            <a:r>
              <a:rPr kumimoji="0" lang="ja-JP" altLang="en-US" sz="2200" kern="0" dirty="0">
                <a:solidFill>
                  <a:prstClr val="black"/>
                </a:solidFill>
                <a:latin typeface="+mn-ea"/>
                <a:cs typeface="メイリオ" panose="020B0604030504040204" pitchFamily="50" charset="-128"/>
              </a:rPr>
              <a:t>■省エネ投資による物件の価値向上</a:t>
            </a:r>
            <a:endParaRPr kumimoji="0" lang="en-US" altLang="ja-JP" sz="2200" kern="0" dirty="0">
              <a:solidFill>
                <a:prstClr val="black"/>
              </a:solidFill>
              <a:latin typeface="+mn-ea"/>
              <a:cs typeface="メイリオ" panose="020B0604030504040204" pitchFamily="50" charset="-128"/>
            </a:endParaRPr>
          </a:p>
          <a:p>
            <a:pPr defTabSz="986912">
              <a:defRPr/>
            </a:pPr>
            <a:r>
              <a:rPr kumimoji="0" lang="ja-JP" altLang="en-US" sz="2200" kern="0" dirty="0">
                <a:solidFill>
                  <a:prstClr val="black"/>
                </a:solidFill>
                <a:latin typeface="+mn-ea"/>
                <a:cs typeface="メイリオ" panose="020B0604030504040204" pitchFamily="50" charset="-128"/>
              </a:rPr>
              <a:t>■グリーンリース料の受領</a:t>
            </a:r>
          </a:p>
        </p:txBody>
      </p:sp>
      <p:cxnSp>
        <p:nvCxnSpPr>
          <p:cNvPr id="12" name="直線矢印コネクタ 11"/>
          <p:cNvCxnSpPr/>
          <p:nvPr/>
        </p:nvCxnSpPr>
        <p:spPr>
          <a:xfrm>
            <a:off x="2226193" y="3838351"/>
            <a:ext cx="762669" cy="1489051"/>
          </a:xfrm>
          <a:prstGeom prst="straightConnector1">
            <a:avLst/>
          </a:prstGeom>
          <a:ln>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31007" y="6358140"/>
            <a:ext cx="1752404" cy="830997"/>
          </a:xfrm>
          <a:prstGeom prst="rect">
            <a:avLst/>
          </a:prstGeom>
          <a:noFill/>
        </p:spPr>
        <p:txBody>
          <a:bodyPr wrap="none" rtlCol="0">
            <a:spAutoFit/>
          </a:bodyPr>
          <a:lstStyle/>
          <a:p>
            <a:pPr algn="ctr" defTabSz="986912"/>
            <a:r>
              <a:rPr kumimoji="0" lang="ja-JP" altLang="en-US" sz="2400" kern="0" dirty="0">
                <a:solidFill>
                  <a:sysClr val="windowText" lastClr="000000"/>
                </a:solidFill>
                <a:latin typeface="+mn-ea"/>
                <a:cs typeface="メイリオ" panose="020B0604030504040204" pitchFamily="50" charset="-128"/>
              </a:rPr>
              <a:t>グリーンリース</a:t>
            </a:r>
            <a:endParaRPr kumimoji="0" lang="en-US" altLang="ja-JP" sz="2400" kern="0" dirty="0">
              <a:solidFill>
                <a:sysClr val="windowText" lastClr="000000"/>
              </a:solidFill>
              <a:latin typeface="+mn-ea"/>
              <a:cs typeface="メイリオ" panose="020B0604030504040204" pitchFamily="50" charset="-128"/>
            </a:endParaRPr>
          </a:p>
          <a:p>
            <a:pPr algn="ctr" defTabSz="986912"/>
            <a:r>
              <a:rPr kumimoji="0" lang="ja-JP" altLang="en-US" sz="2400" kern="0" dirty="0">
                <a:solidFill>
                  <a:sysClr val="windowText" lastClr="000000"/>
                </a:solidFill>
                <a:latin typeface="+mn-ea"/>
                <a:cs typeface="メイリオ" panose="020B0604030504040204" pitchFamily="50" charset="-128"/>
              </a:rPr>
              <a:t>導入前</a:t>
            </a:r>
          </a:p>
        </p:txBody>
      </p:sp>
      <p:sp>
        <p:nvSpPr>
          <p:cNvPr id="14" name="テキスト ボックス 13"/>
          <p:cNvSpPr txBox="1"/>
          <p:nvPr/>
        </p:nvSpPr>
        <p:spPr>
          <a:xfrm>
            <a:off x="3108026" y="6364268"/>
            <a:ext cx="1752404" cy="830997"/>
          </a:xfrm>
          <a:prstGeom prst="rect">
            <a:avLst/>
          </a:prstGeom>
          <a:noFill/>
        </p:spPr>
        <p:txBody>
          <a:bodyPr wrap="none" rtlCol="0">
            <a:spAutoFit/>
          </a:bodyPr>
          <a:lstStyle/>
          <a:p>
            <a:pPr algn="ctr" defTabSz="986912"/>
            <a:r>
              <a:rPr kumimoji="0" lang="ja-JP" altLang="en-US" sz="2400" kern="0" dirty="0">
                <a:solidFill>
                  <a:sysClr val="windowText" lastClr="000000"/>
                </a:solidFill>
                <a:latin typeface="+mn-ea"/>
                <a:cs typeface="メイリオ" panose="020B0604030504040204" pitchFamily="50" charset="-128"/>
              </a:rPr>
              <a:t>グリーンリース</a:t>
            </a:r>
            <a:endParaRPr kumimoji="0" lang="en-US" altLang="ja-JP" sz="2400" kern="0" dirty="0">
              <a:solidFill>
                <a:sysClr val="windowText" lastClr="000000"/>
              </a:solidFill>
              <a:latin typeface="+mn-ea"/>
              <a:cs typeface="メイリオ" panose="020B0604030504040204" pitchFamily="50" charset="-128"/>
            </a:endParaRPr>
          </a:p>
          <a:p>
            <a:pPr algn="ctr" defTabSz="986912"/>
            <a:r>
              <a:rPr kumimoji="0" lang="ja-JP" altLang="en-US" sz="2400" kern="0" dirty="0">
                <a:solidFill>
                  <a:sysClr val="windowText" lastClr="000000"/>
                </a:solidFill>
                <a:latin typeface="+mn-ea"/>
                <a:cs typeface="メイリオ" panose="020B0604030504040204" pitchFamily="50" charset="-128"/>
              </a:rPr>
              <a:t>導入後</a:t>
            </a:r>
          </a:p>
        </p:txBody>
      </p:sp>
      <p:sp>
        <p:nvSpPr>
          <p:cNvPr id="15" name="テキスト ボックス 14"/>
          <p:cNvSpPr txBox="1"/>
          <p:nvPr/>
        </p:nvSpPr>
        <p:spPr>
          <a:xfrm>
            <a:off x="1659971" y="3114356"/>
            <a:ext cx="1976098" cy="461665"/>
          </a:xfrm>
          <a:prstGeom prst="rect">
            <a:avLst/>
          </a:prstGeom>
          <a:noFill/>
          <a:ln>
            <a:solidFill>
              <a:schemeClr val="tx1"/>
            </a:solidFill>
          </a:ln>
        </p:spPr>
        <p:txBody>
          <a:bodyPr wrap="square" rtlCol="0">
            <a:spAutoFit/>
          </a:bodyPr>
          <a:lstStyle/>
          <a:p>
            <a:pPr algn="ctr" defTabSz="986912"/>
            <a:r>
              <a:rPr kumimoji="0" lang="ja-JP" altLang="en-US" sz="2400" kern="0" dirty="0">
                <a:solidFill>
                  <a:sysClr val="windowText" lastClr="000000"/>
                </a:solidFill>
                <a:latin typeface="+mn-ea"/>
                <a:cs typeface="メイリオ" pitchFamily="50" charset="-128"/>
              </a:rPr>
              <a:t>光熱費削減</a:t>
            </a:r>
          </a:p>
        </p:txBody>
      </p:sp>
      <p:sp>
        <p:nvSpPr>
          <p:cNvPr id="18" name="正方形/長方形 17"/>
          <p:cNvSpPr/>
          <p:nvPr/>
        </p:nvSpPr>
        <p:spPr>
          <a:xfrm>
            <a:off x="115054" y="7146010"/>
            <a:ext cx="10094690" cy="344646"/>
          </a:xfrm>
          <a:prstGeom prst="rect">
            <a:avLst/>
          </a:prstGeom>
        </p:spPr>
        <p:txBody>
          <a:bodyPr wrap="square">
            <a:spAutoFit/>
          </a:bodyPr>
          <a:lstStyle/>
          <a:p>
            <a:pPr defTabSz="986912">
              <a:lnSpc>
                <a:spcPts val="2159"/>
              </a:lnSpc>
              <a:defRPr/>
            </a:pPr>
            <a:r>
              <a:rPr kumimoji="0" lang="ja-JP" altLang="en-US" sz="1600" kern="100" dirty="0">
                <a:solidFill>
                  <a:sysClr val="windowText" lastClr="000000"/>
                </a:solidFill>
                <a:latin typeface="+mn-ea"/>
                <a:cs typeface="メイリオ" panose="020B0604030504040204" pitchFamily="50" charset="-128"/>
              </a:rPr>
              <a:t>参照：</a:t>
            </a:r>
            <a:r>
              <a:rPr kumimoji="0" lang="ja-JP" altLang="ja-JP" sz="1600" kern="100" dirty="0">
                <a:solidFill>
                  <a:sysClr val="windowText" lastClr="000000"/>
                </a:solidFill>
                <a:latin typeface="+mn-ea"/>
                <a:cs typeface="メイリオ" panose="020B0604030504040204" pitchFamily="50" charset="-128"/>
              </a:rPr>
              <a:t>『グリーンリースガイド』（</a:t>
            </a:r>
            <a:r>
              <a:rPr kumimoji="0" lang="ja-JP" altLang="en-US" sz="1600" kern="100" dirty="0">
                <a:solidFill>
                  <a:sysClr val="windowText" lastClr="000000"/>
                </a:solidFill>
                <a:latin typeface="+mn-ea"/>
                <a:cs typeface="メイリオ" panose="020B0604030504040204" pitchFamily="50" charset="-128"/>
              </a:rPr>
              <a:t>国交省　</a:t>
            </a:r>
            <a:r>
              <a:rPr kumimoji="0" lang="en-US" altLang="ja-JP" sz="1600" kern="100" dirty="0">
                <a:solidFill>
                  <a:sysClr val="windowText" lastClr="000000"/>
                </a:solidFill>
                <a:latin typeface="+mn-ea"/>
                <a:cs typeface="メイリオ" panose="020B0604030504040204" pitchFamily="50" charset="-128"/>
              </a:rPr>
              <a:t>http://tochi.mlit.go.jp/kankyo/greenlease</a:t>
            </a:r>
            <a:r>
              <a:rPr kumimoji="0" lang="ja-JP" altLang="ja-JP" sz="1600" kern="100" dirty="0">
                <a:solidFill>
                  <a:sysClr val="windowText" lastClr="000000"/>
                </a:solidFill>
                <a:latin typeface="+mn-ea"/>
                <a:cs typeface="メイリオ" panose="020B0604030504040204" pitchFamily="50" charset="-128"/>
              </a:rPr>
              <a:t>）</a:t>
            </a:r>
          </a:p>
        </p:txBody>
      </p:sp>
      <p:cxnSp>
        <p:nvCxnSpPr>
          <p:cNvPr id="22" name="直線矢印コネクタ 21"/>
          <p:cNvCxnSpPr>
            <a:stCxn id="15" idx="2"/>
          </p:cNvCxnSpPr>
          <p:nvPr/>
        </p:nvCxnSpPr>
        <p:spPr>
          <a:xfrm flipH="1">
            <a:off x="2647298" y="3576021"/>
            <a:ext cx="722" cy="688388"/>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11" idx="1"/>
            <a:endCxn id="9" idx="3"/>
          </p:cNvCxnSpPr>
          <p:nvPr/>
        </p:nvCxnSpPr>
        <p:spPr>
          <a:xfrm flipH="1" flipV="1">
            <a:off x="4947921" y="4959986"/>
            <a:ext cx="397985" cy="1031477"/>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197328" y="2424747"/>
            <a:ext cx="10119575" cy="707886"/>
          </a:xfrm>
          <a:prstGeom prst="rect">
            <a:avLst/>
          </a:prstGeom>
        </p:spPr>
        <p:txBody>
          <a:bodyPr wrap="square">
            <a:spAutoFit/>
          </a:bodyPr>
          <a:lstStyle/>
          <a:p>
            <a:pPr defTabSz="986912"/>
            <a:r>
              <a:rPr kumimoji="0" lang="ja-JP" altLang="en-US" sz="2000" b="1" kern="0" dirty="0">
                <a:solidFill>
                  <a:prstClr val="black"/>
                </a:solidFill>
                <a:latin typeface="+mn-ea"/>
                <a:cs typeface="メイリオ" panose="020B0604030504040204" pitchFamily="50" charset="-128"/>
              </a:rPr>
              <a:t>例：</a:t>
            </a:r>
            <a:r>
              <a:rPr kumimoji="0" lang="ja-JP" altLang="en-US" sz="2000" b="1" kern="0" dirty="0">
                <a:solidFill>
                  <a:srgbClr val="000000"/>
                </a:solidFill>
                <a:latin typeface="+mn-ea"/>
                <a:cs typeface="メイリオ" panose="020B0604030504040204" pitchFamily="50" charset="-128"/>
              </a:rPr>
              <a:t>ビルオーナーがテナント専用部分の照明を</a:t>
            </a:r>
            <a:r>
              <a:rPr kumimoji="0" lang="en-US" altLang="ja-JP" sz="2000" b="1" kern="0" dirty="0">
                <a:solidFill>
                  <a:srgbClr val="000000"/>
                </a:solidFill>
                <a:latin typeface="+mn-ea"/>
                <a:cs typeface="メイリオ" panose="020B0604030504040204" pitchFamily="50" charset="-128"/>
              </a:rPr>
              <a:t>LED</a:t>
            </a:r>
            <a:r>
              <a:rPr kumimoji="0" lang="ja-JP" altLang="en-US" sz="2000" b="1" kern="0" dirty="0">
                <a:solidFill>
                  <a:srgbClr val="000000"/>
                </a:solidFill>
                <a:latin typeface="+mn-ea"/>
                <a:cs typeface="メイリオ" panose="020B0604030504040204" pitchFamily="50" charset="-128"/>
              </a:rPr>
              <a:t>化</a:t>
            </a:r>
            <a:endParaRPr kumimoji="0" lang="en-US" altLang="ja-JP" sz="2000" b="1" kern="0" dirty="0">
              <a:solidFill>
                <a:srgbClr val="000000"/>
              </a:solidFill>
              <a:latin typeface="+mn-ea"/>
              <a:cs typeface="メイリオ" panose="020B0604030504040204" pitchFamily="50" charset="-128"/>
            </a:endParaRPr>
          </a:p>
          <a:p>
            <a:pPr defTabSz="986912"/>
            <a:r>
              <a:rPr kumimoji="0" lang="ja-JP" altLang="en-US" sz="2000" b="1" kern="0" dirty="0">
                <a:solidFill>
                  <a:srgbClr val="000000"/>
                </a:solidFill>
                <a:latin typeface="+mn-ea"/>
                <a:cs typeface="メイリオ" panose="020B0604030504040204" pitchFamily="50" charset="-128"/>
              </a:rPr>
              <a:t>　　　テナントが軽減した光熱費の一部をオーナーに還元</a:t>
            </a:r>
            <a:endParaRPr kumimoji="0" lang="ja-JP" altLang="en-US" sz="2000" kern="0" dirty="0">
              <a:solidFill>
                <a:sysClr val="windowText" lastClr="000000"/>
              </a:solidFill>
              <a:latin typeface="+mn-ea"/>
              <a:cs typeface="メイリオ" pitchFamily="50" charset="-128"/>
            </a:endParaRPr>
          </a:p>
        </p:txBody>
      </p:sp>
      <p:sp>
        <p:nvSpPr>
          <p:cNvPr id="8" name="正方形/長方形 7"/>
          <p:cNvSpPr/>
          <p:nvPr/>
        </p:nvSpPr>
        <p:spPr>
          <a:xfrm>
            <a:off x="2988862" y="3798280"/>
            <a:ext cx="1959059" cy="77447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r>
              <a:rPr kumimoji="0" lang="ja-JP" altLang="en-US" sz="1800" b="1" kern="0" dirty="0">
                <a:solidFill>
                  <a:srgbClr val="FF0000"/>
                </a:solidFill>
                <a:latin typeface="+mn-ea"/>
                <a:cs typeface="メイリオ" panose="020B0604030504040204" pitchFamily="50" charset="-128"/>
              </a:rPr>
              <a:t>テナントの</a:t>
            </a:r>
            <a:endParaRPr kumimoji="0" lang="en-US" altLang="ja-JP" sz="1800" b="1" kern="0" dirty="0">
              <a:solidFill>
                <a:srgbClr val="FF0000"/>
              </a:solidFill>
              <a:latin typeface="+mn-ea"/>
              <a:cs typeface="メイリオ" panose="020B0604030504040204" pitchFamily="50" charset="-128"/>
            </a:endParaRPr>
          </a:p>
          <a:p>
            <a:pPr algn="ctr" defTabSz="986912">
              <a:defRPr/>
            </a:pPr>
            <a:r>
              <a:rPr kumimoji="0" lang="ja-JP" altLang="en-US" sz="1800" b="1" kern="0" dirty="0">
                <a:solidFill>
                  <a:srgbClr val="FF0000"/>
                </a:solidFill>
                <a:latin typeface="+mn-ea"/>
                <a:cs typeface="メイリオ" panose="020B0604030504040204" pitchFamily="50" charset="-128"/>
              </a:rPr>
              <a:t>費用削減効果</a:t>
            </a:r>
          </a:p>
        </p:txBody>
      </p:sp>
      <p:cxnSp>
        <p:nvCxnSpPr>
          <p:cNvPr id="28" name="直線矢印コネクタ 27"/>
          <p:cNvCxnSpPr>
            <a:stCxn id="10" idx="1"/>
            <a:endCxn id="8" idx="3"/>
          </p:cNvCxnSpPr>
          <p:nvPr/>
        </p:nvCxnSpPr>
        <p:spPr>
          <a:xfrm flipH="1" flipV="1">
            <a:off x="4947916" y="4185513"/>
            <a:ext cx="397991" cy="4377"/>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033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normAutofit/>
          </a:bodyPr>
          <a:lstStyle/>
          <a:p>
            <a:r>
              <a:rPr lang="zh-TW" altLang="en-US" sz="4000" b="1" dirty="0">
                <a:latin typeface="+mn-ea"/>
                <a:ea typeface="+mn-ea"/>
              </a:rPr>
              <a:t>補助</a:t>
            </a:r>
            <a:r>
              <a:rPr lang="ja-JP" altLang="en-US" sz="4000" b="1" dirty="0">
                <a:latin typeface="+mn-ea"/>
                <a:ea typeface="+mn-ea"/>
              </a:rPr>
              <a:t>要件</a:t>
            </a:r>
            <a:r>
              <a:rPr lang="zh-TW" altLang="en-US" sz="1800" dirty="0">
                <a:solidFill>
                  <a:srgbClr val="FF0000"/>
                </a:solidFill>
                <a:latin typeface="Meiryo UI"/>
                <a:ea typeface="Meiryo UI"/>
              </a:rPr>
              <a:t>（</a:t>
            </a:r>
            <a:r>
              <a:rPr lang="en-US" altLang="ja-JP" sz="1800" dirty="0">
                <a:solidFill>
                  <a:srgbClr val="FF0000"/>
                </a:solidFill>
                <a:latin typeface="Meiryo UI"/>
                <a:ea typeface="Meiryo UI"/>
              </a:rPr>
              <a:t>※</a:t>
            </a:r>
            <a:r>
              <a:rPr lang="en-US" altLang="zh-TW" sz="1800" dirty="0">
                <a:solidFill>
                  <a:srgbClr val="FF0000"/>
                </a:solidFill>
                <a:latin typeface="Meiryo UI"/>
                <a:ea typeface="Meiryo UI"/>
              </a:rPr>
              <a:t>2018</a:t>
            </a:r>
            <a:r>
              <a:rPr lang="zh-TW" altLang="en-US" sz="1800" dirty="0">
                <a:solidFill>
                  <a:srgbClr val="FF0000"/>
                </a:solidFill>
                <a:latin typeface="Meiryo UI"/>
                <a:ea typeface="Meiryo UI"/>
              </a:rPr>
              <a:t>年度</a:t>
            </a:r>
            <a:r>
              <a:rPr lang="ja-JP" altLang="en-US" sz="1800" dirty="0">
                <a:solidFill>
                  <a:srgbClr val="FF0000"/>
                </a:solidFill>
                <a:latin typeface="Meiryo UI"/>
                <a:ea typeface="Meiryo UI"/>
              </a:rPr>
              <a:t>の内容を参考として掲載</a:t>
            </a:r>
            <a:r>
              <a:rPr lang="zh-TW" altLang="en-US" sz="1800" dirty="0">
                <a:solidFill>
                  <a:srgbClr val="FF0000"/>
                </a:solidFill>
                <a:latin typeface="Meiryo UI"/>
                <a:ea typeface="Meiryo UI"/>
              </a:rPr>
              <a:t>）</a:t>
            </a:r>
            <a:endParaRPr lang="ja-JP" altLang="en-US" sz="4000" dirty="0">
              <a:solidFill>
                <a:srgbClr val="FF0000"/>
              </a:solidFill>
              <a:latin typeface="+mn-ea"/>
              <a:ea typeface="+mn-ea"/>
            </a:endParaRPr>
          </a:p>
        </p:txBody>
      </p:sp>
      <p:sp>
        <p:nvSpPr>
          <p:cNvPr id="4" name="コンテンツ プレースホルダー 2"/>
          <p:cNvSpPr>
            <a:spLocks noGrp="1"/>
          </p:cNvSpPr>
          <p:nvPr>
            <p:ph idx="4294967295"/>
          </p:nvPr>
        </p:nvSpPr>
        <p:spPr>
          <a:xfrm>
            <a:off x="119063" y="940324"/>
            <a:ext cx="10378704" cy="6292533"/>
          </a:xfrm>
          <a:prstGeom prst="rect">
            <a:avLst/>
          </a:prstGeom>
        </p:spPr>
        <p:txBody>
          <a:bodyPr vert="horz" wrap="square" lIns="38856" tIns="49347" rIns="38856" bIns="49347" rtlCol="0">
            <a:noAutofit/>
          </a:bodyPr>
          <a:lstStyle/>
          <a:p>
            <a:pPr marL="0" indent="0">
              <a:spcBef>
                <a:spcPts val="0"/>
              </a:spcBef>
              <a:buNone/>
            </a:pPr>
            <a:r>
              <a:rPr kumimoji="0" lang="en-US" altLang="ja-JP" sz="1600" b="1" kern="0" dirty="0">
                <a:solidFill>
                  <a:prstClr val="black"/>
                </a:solidFill>
                <a:latin typeface="+mn-ea"/>
                <a:ea typeface="+mn-ea"/>
              </a:rPr>
              <a:t>1</a:t>
            </a:r>
            <a:r>
              <a:rPr kumimoji="0" lang="ja-JP" altLang="en-US" sz="1600" b="1" kern="0" dirty="0" err="1">
                <a:solidFill>
                  <a:prstClr val="black"/>
                </a:solidFill>
                <a:latin typeface="+mn-ea"/>
                <a:ea typeface="+mn-ea"/>
              </a:rPr>
              <a:t>．</a:t>
            </a:r>
            <a:r>
              <a:rPr kumimoji="0" lang="ja-JP" altLang="en-US" sz="1600" b="1" kern="0" dirty="0">
                <a:solidFill>
                  <a:prstClr val="black"/>
                </a:solidFill>
                <a:latin typeface="+mn-ea"/>
                <a:ea typeface="+mn-ea"/>
              </a:rPr>
              <a:t>補助を受ける主体</a:t>
            </a:r>
            <a:endParaRPr kumimoji="0" lang="en-US" altLang="ja-JP" sz="1600" b="1" kern="0" dirty="0">
              <a:solidFill>
                <a:prstClr val="black"/>
              </a:solidFill>
              <a:latin typeface="+mn-ea"/>
              <a:ea typeface="+mn-ea"/>
            </a:endParaRPr>
          </a:p>
          <a:p>
            <a:pPr marL="0" indent="0">
              <a:spcBef>
                <a:spcPts val="0"/>
              </a:spcBef>
              <a:buNone/>
            </a:pPr>
            <a:r>
              <a:rPr kumimoji="0" lang="ja-JP" altLang="en-US" sz="1600" kern="0" dirty="0">
                <a:solidFill>
                  <a:prstClr val="black"/>
                </a:solidFill>
                <a:latin typeface="+mn-ea"/>
                <a:ea typeface="+mn-ea"/>
              </a:rPr>
              <a:t>　建築物等を所有・管理・運営する法人、地方公共団体、協同組合等</a:t>
            </a:r>
            <a:endParaRPr kumimoji="0" lang="en-US" altLang="ja-JP" sz="1600" b="1" kern="0" dirty="0">
              <a:solidFill>
                <a:prstClr val="black"/>
              </a:solidFill>
              <a:latin typeface="+mn-ea"/>
              <a:ea typeface="+mn-ea"/>
            </a:endParaRPr>
          </a:p>
          <a:p>
            <a:pPr marL="0" indent="0">
              <a:spcBef>
                <a:spcPts val="1295"/>
              </a:spcBef>
              <a:buNone/>
            </a:pPr>
            <a:r>
              <a:rPr kumimoji="0" lang="en-US" altLang="ja-JP" sz="1600" b="1" kern="0" dirty="0">
                <a:solidFill>
                  <a:prstClr val="black"/>
                </a:solidFill>
                <a:latin typeface="+mn-ea"/>
                <a:ea typeface="+mn-ea"/>
              </a:rPr>
              <a:t>2</a:t>
            </a:r>
            <a:r>
              <a:rPr kumimoji="0" lang="ja-JP" altLang="en-US" sz="1600" b="1" kern="0" dirty="0" err="1">
                <a:solidFill>
                  <a:prstClr val="black"/>
                </a:solidFill>
                <a:latin typeface="+mn-ea"/>
                <a:ea typeface="+mn-ea"/>
              </a:rPr>
              <a:t>．</a:t>
            </a:r>
            <a:r>
              <a:rPr kumimoji="0" lang="ja-JP" altLang="en-US" sz="1600" b="1" dirty="0">
                <a:solidFill>
                  <a:prstClr val="black"/>
                </a:solidFill>
                <a:latin typeface="+mn-ea"/>
                <a:ea typeface="+mn-ea"/>
              </a:rPr>
              <a:t>要件</a:t>
            </a:r>
            <a:r>
              <a:rPr kumimoji="0" lang="ja-JP" altLang="en-US" sz="1600" kern="0" dirty="0">
                <a:solidFill>
                  <a:prstClr val="black"/>
                </a:solidFill>
                <a:latin typeface="+mn-ea"/>
                <a:ea typeface="+mn-ea"/>
              </a:rPr>
              <a:t>　</a:t>
            </a:r>
            <a:endParaRPr kumimoji="0" lang="en-US" altLang="ja-JP" sz="1600" kern="0" dirty="0">
              <a:solidFill>
                <a:prstClr val="black"/>
              </a:solidFill>
              <a:latin typeface="+mn-ea"/>
              <a:ea typeface="+mn-ea"/>
            </a:endParaRPr>
          </a:p>
          <a:p>
            <a:pPr marL="176213" indent="-176213">
              <a:spcBef>
                <a:spcPts val="0"/>
              </a:spcBef>
              <a:buNone/>
            </a:pPr>
            <a:r>
              <a:rPr kumimoji="0" lang="ja-JP" altLang="en-US" sz="1600" kern="0" dirty="0">
                <a:solidFill>
                  <a:prstClr val="black"/>
                </a:solidFill>
                <a:latin typeface="+mn-ea"/>
                <a:ea typeface="+mn-ea"/>
              </a:rPr>
              <a:t>　設備の導入前後において、更新した設備全体の二酸化炭素排出量が</a:t>
            </a:r>
            <a:r>
              <a:rPr kumimoji="0" lang="en-US" altLang="ja-JP" sz="1600" kern="0" dirty="0">
                <a:solidFill>
                  <a:prstClr val="black"/>
                </a:solidFill>
                <a:latin typeface="+mn-ea"/>
                <a:ea typeface="+mn-ea"/>
              </a:rPr>
              <a:t>15</a:t>
            </a:r>
            <a:r>
              <a:rPr kumimoji="0" lang="ja-JP" altLang="en-US" sz="1600" kern="0" dirty="0">
                <a:solidFill>
                  <a:prstClr val="black"/>
                </a:solidFill>
                <a:latin typeface="+mn-ea"/>
                <a:ea typeface="+mn-ea"/>
              </a:rPr>
              <a:t>％以上削減できる設備改修であること</a:t>
            </a:r>
            <a:endParaRPr kumimoji="0" lang="en-US" altLang="ja-JP" sz="1600" kern="0" dirty="0">
              <a:solidFill>
                <a:prstClr val="black"/>
              </a:solidFill>
              <a:latin typeface="+mn-ea"/>
              <a:ea typeface="+mn-ea"/>
            </a:endParaRPr>
          </a:p>
          <a:p>
            <a:pPr marL="176213" indent="0">
              <a:spcBef>
                <a:spcPts val="0"/>
              </a:spcBef>
              <a:buNone/>
            </a:pPr>
            <a:r>
              <a:rPr kumimoji="0" lang="ja-JP" altLang="en-US" sz="1600" dirty="0">
                <a:solidFill>
                  <a:prstClr val="black"/>
                </a:solidFill>
                <a:latin typeface="+mn-ea"/>
                <a:ea typeface="+mn-ea"/>
              </a:rPr>
              <a:t>（共有部及び共用施設の低炭素改修の要件：</a:t>
            </a:r>
            <a:r>
              <a:rPr kumimoji="0" lang="en-US" altLang="ja-JP" sz="1600" dirty="0">
                <a:solidFill>
                  <a:prstClr val="black"/>
                </a:solidFill>
                <a:latin typeface="+mn-ea"/>
                <a:ea typeface="+mn-ea"/>
              </a:rPr>
              <a:t>GL</a:t>
            </a:r>
            <a:r>
              <a:rPr kumimoji="0" lang="ja-JP" altLang="en-US" sz="1600" dirty="0">
                <a:solidFill>
                  <a:prstClr val="black"/>
                </a:solidFill>
                <a:latin typeface="+mn-ea"/>
                <a:ea typeface="+mn-ea"/>
              </a:rPr>
              <a:t>契約等を締結しているテナントの床面積割合がビル全体の延床面積の</a:t>
            </a:r>
            <a:r>
              <a:rPr kumimoji="0" lang="en-US" altLang="ja-JP" sz="1600" dirty="0">
                <a:solidFill>
                  <a:prstClr val="black"/>
                </a:solidFill>
                <a:latin typeface="+mn-ea"/>
                <a:ea typeface="+mn-ea"/>
              </a:rPr>
              <a:t>15</a:t>
            </a:r>
            <a:r>
              <a:rPr kumimoji="0" lang="ja-JP" altLang="en-US" sz="1600" dirty="0">
                <a:solidFill>
                  <a:prstClr val="black"/>
                </a:solidFill>
                <a:latin typeface="+mn-ea"/>
                <a:ea typeface="+mn-ea"/>
              </a:rPr>
              <a:t>％以上）</a:t>
            </a:r>
            <a:endParaRPr kumimoji="0" lang="en-US" altLang="ja-JP" sz="1600" kern="0" dirty="0">
              <a:solidFill>
                <a:prstClr val="black"/>
              </a:solidFill>
              <a:latin typeface="+mn-ea"/>
              <a:ea typeface="+mn-ea"/>
            </a:endParaRPr>
          </a:p>
          <a:p>
            <a:pPr marL="176213" indent="-176213">
              <a:spcBef>
                <a:spcPts val="0"/>
              </a:spcBef>
              <a:buNone/>
            </a:pPr>
            <a:endParaRPr kumimoji="0" lang="en-US" altLang="ja-JP" sz="1600" b="1" dirty="0">
              <a:solidFill>
                <a:prstClr val="black"/>
              </a:solidFill>
              <a:latin typeface="+mn-ea"/>
              <a:ea typeface="+mn-ea"/>
            </a:endParaRPr>
          </a:p>
          <a:p>
            <a:pPr marL="176213" indent="-176213">
              <a:spcBef>
                <a:spcPts val="0"/>
              </a:spcBef>
              <a:buNone/>
            </a:pPr>
            <a:endParaRPr kumimoji="0" lang="en-US" altLang="ja-JP" sz="1600" b="1" dirty="0">
              <a:solidFill>
                <a:prstClr val="black"/>
              </a:solidFill>
              <a:latin typeface="+mn-ea"/>
              <a:ea typeface="+mn-ea"/>
            </a:endParaRPr>
          </a:p>
          <a:p>
            <a:pPr marL="176213" indent="-176213">
              <a:spcBef>
                <a:spcPts val="0"/>
              </a:spcBef>
              <a:buNone/>
            </a:pPr>
            <a:endParaRPr kumimoji="0" lang="en-US" altLang="ja-JP" sz="1600" b="1" dirty="0">
              <a:solidFill>
                <a:prstClr val="black"/>
              </a:solidFill>
              <a:latin typeface="+mn-ea"/>
              <a:ea typeface="+mn-ea"/>
            </a:endParaRPr>
          </a:p>
          <a:p>
            <a:pPr marL="176213" indent="-176213">
              <a:spcBef>
                <a:spcPts val="0"/>
              </a:spcBef>
              <a:buNone/>
            </a:pPr>
            <a:endParaRPr kumimoji="0" lang="en-US" altLang="ja-JP" sz="1600" b="1" dirty="0">
              <a:solidFill>
                <a:prstClr val="black"/>
              </a:solidFill>
              <a:latin typeface="+mn-ea"/>
              <a:ea typeface="+mn-ea"/>
            </a:endParaRPr>
          </a:p>
          <a:p>
            <a:pPr marL="176213" indent="-176213">
              <a:spcBef>
                <a:spcPts val="0"/>
              </a:spcBef>
              <a:buNone/>
            </a:pPr>
            <a:endParaRPr kumimoji="0" lang="en-US" altLang="ja-JP" sz="1600" b="1" dirty="0">
              <a:solidFill>
                <a:prstClr val="black"/>
              </a:solidFill>
              <a:latin typeface="+mn-ea"/>
              <a:ea typeface="+mn-ea"/>
            </a:endParaRPr>
          </a:p>
          <a:p>
            <a:pPr marL="176213" indent="-176213">
              <a:spcBef>
                <a:spcPts val="0"/>
              </a:spcBef>
              <a:buNone/>
            </a:pPr>
            <a:endParaRPr kumimoji="0" lang="en-US" altLang="ja-JP" sz="1600" b="1" dirty="0">
              <a:solidFill>
                <a:prstClr val="black"/>
              </a:solidFill>
              <a:latin typeface="+mn-ea"/>
              <a:ea typeface="+mn-ea"/>
            </a:endParaRPr>
          </a:p>
          <a:p>
            <a:pPr marL="176213" indent="-176213">
              <a:spcBef>
                <a:spcPts val="0"/>
              </a:spcBef>
              <a:buNone/>
            </a:pPr>
            <a:endParaRPr kumimoji="0" lang="en-US" altLang="ja-JP" sz="1600" b="1" dirty="0">
              <a:solidFill>
                <a:prstClr val="black"/>
              </a:solidFill>
              <a:latin typeface="+mn-ea"/>
              <a:ea typeface="+mn-ea"/>
            </a:endParaRPr>
          </a:p>
          <a:p>
            <a:pPr marL="176213" indent="-176213">
              <a:spcBef>
                <a:spcPts val="0"/>
              </a:spcBef>
              <a:buNone/>
            </a:pPr>
            <a:endParaRPr lang="en-US" altLang="ja-JP" sz="400" b="1" dirty="0">
              <a:latin typeface="+mn-ea"/>
              <a:ea typeface="+mn-ea"/>
            </a:endParaRPr>
          </a:p>
          <a:p>
            <a:pPr marL="0" indent="0">
              <a:spcBef>
                <a:spcPts val="1295"/>
              </a:spcBef>
              <a:buNone/>
            </a:pPr>
            <a:r>
              <a:rPr lang="en-US" altLang="ja-JP" sz="1600" b="1" dirty="0">
                <a:latin typeface="+mn-ea"/>
                <a:ea typeface="+mn-ea"/>
              </a:rPr>
              <a:t>3</a:t>
            </a:r>
            <a:r>
              <a:rPr lang="ja-JP" altLang="en-US" sz="1600" b="1" dirty="0" err="1">
                <a:latin typeface="+mn-ea"/>
                <a:ea typeface="+mn-ea"/>
              </a:rPr>
              <a:t>．</a:t>
            </a:r>
            <a:r>
              <a:rPr lang="ja-JP" altLang="en-US" sz="1600" b="1" dirty="0">
                <a:latin typeface="+mn-ea"/>
                <a:ea typeface="+mn-ea"/>
              </a:rPr>
              <a:t>対象施設</a:t>
            </a:r>
            <a:endParaRPr lang="en-US" altLang="ja-JP" sz="1600" b="1" dirty="0">
              <a:latin typeface="+mn-ea"/>
              <a:ea typeface="+mn-ea"/>
            </a:endParaRPr>
          </a:p>
          <a:p>
            <a:pPr marL="580824" indent="-298122">
              <a:spcBef>
                <a:spcPts val="0"/>
              </a:spcBef>
              <a:buNone/>
            </a:pPr>
            <a:r>
              <a:rPr lang="ja-JP" altLang="en-US" sz="1600" dirty="0">
                <a:latin typeface="+mn-ea"/>
                <a:ea typeface="+mn-ea"/>
              </a:rPr>
              <a:t>・建物の用途は建築確認申請の用途または図面で判断</a:t>
            </a:r>
            <a:endParaRPr lang="en-US" altLang="ja-JP" sz="1600" dirty="0">
              <a:latin typeface="+mn-ea"/>
              <a:ea typeface="+mn-ea"/>
            </a:endParaRPr>
          </a:p>
          <a:p>
            <a:pPr marL="580824" indent="-298122">
              <a:spcBef>
                <a:spcPts val="0"/>
              </a:spcBef>
              <a:buNone/>
            </a:pPr>
            <a:r>
              <a:rPr lang="ja-JP" altLang="en-US" sz="1600" dirty="0">
                <a:solidFill>
                  <a:prstClr val="black"/>
                </a:solidFill>
                <a:latin typeface="Meiryo UI"/>
                <a:ea typeface="Meiryo UI"/>
              </a:rPr>
              <a:t>・複合用途の場合</a:t>
            </a:r>
            <a:r>
              <a:rPr lang="ja-JP" altLang="en-US" sz="1600" dirty="0">
                <a:latin typeface="Meiryo UI"/>
                <a:ea typeface="Meiryo UI"/>
              </a:rPr>
              <a:t>は上表の</a:t>
            </a:r>
            <a:r>
              <a:rPr lang="ja-JP" altLang="en-US" sz="1600" dirty="0">
                <a:solidFill>
                  <a:prstClr val="black"/>
                </a:solidFill>
                <a:latin typeface="Meiryo UI"/>
                <a:ea typeface="Meiryo UI"/>
              </a:rPr>
              <a:t>対象用途の建物である必要がある</a:t>
            </a:r>
            <a:endParaRPr lang="en-US" altLang="ja-JP" sz="1600" dirty="0">
              <a:solidFill>
                <a:prstClr val="black"/>
              </a:solidFill>
              <a:latin typeface="Meiryo UI"/>
              <a:ea typeface="Meiryo UI"/>
            </a:endParaRPr>
          </a:p>
          <a:p>
            <a:pPr marL="452438" indent="-169863">
              <a:spcBef>
                <a:spcPts val="0"/>
              </a:spcBef>
              <a:buNone/>
            </a:pPr>
            <a:r>
              <a:rPr lang="ja-JP" altLang="en-US" sz="1600" dirty="0">
                <a:solidFill>
                  <a:prstClr val="black"/>
                </a:solidFill>
                <a:latin typeface="Meiryo UI"/>
                <a:ea typeface="Meiryo UI"/>
              </a:rPr>
              <a:t>・対象となる建物であっても、対象外の用途の部分は補助対象外</a:t>
            </a:r>
            <a:endParaRPr lang="en-US" altLang="ja-JP" sz="1600" b="1" dirty="0">
              <a:latin typeface="+mn-ea"/>
              <a:ea typeface="+mn-ea"/>
            </a:endParaRPr>
          </a:p>
          <a:p>
            <a:pPr marL="0" lvl="0" indent="0">
              <a:spcBef>
                <a:spcPts val="1295"/>
              </a:spcBef>
            </a:pPr>
            <a:r>
              <a:rPr lang="en-US" altLang="ja-JP" sz="1600" b="1" dirty="0">
                <a:solidFill>
                  <a:prstClr val="black"/>
                </a:solidFill>
                <a:latin typeface="Meiryo UI"/>
                <a:ea typeface="Meiryo UI"/>
              </a:rPr>
              <a:t>4</a:t>
            </a:r>
            <a:r>
              <a:rPr lang="ja-JP" altLang="en-US" sz="1600" b="1" dirty="0" err="1">
                <a:solidFill>
                  <a:prstClr val="black"/>
                </a:solidFill>
                <a:latin typeface="Meiryo UI"/>
                <a:ea typeface="Meiryo UI"/>
              </a:rPr>
              <a:t>．</a:t>
            </a:r>
            <a:r>
              <a:rPr lang="ja-JP" altLang="en-US" sz="1600" b="1" dirty="0">
                <a:solidFill>
                  <a:prstClr val="black"/>
                </a:solidFill>
                <a:latin typeface="Meiryo UI"/>
                <a:ea typeface="Meiryo UI"/>
              </a:rPr>
              <a:t>対象設備</a:t>
            </a:r>
            <a:endParaRPr lang="en-US" altLang="ja-JP" sz="1600" b="1" dirty="0">
              <a:solidFill>
                <a:prstClr val="black"/>
              </a:solidFill>
              <a:latin typeface="Meiryo UI"/>
              <a:ea typeface="Meiryo UI"/>
            </a:endParaRPr>
          </a:p>
          <a:p>
            <a:pPr marL="580824" lvl="0" indent="-298122">
              <a:spcBef>
                <a:spcPts val="0"/>
              </a:spcBef>
            </a:pPr>
            <a:r>
              <a:rPr lang="ja-JP" altLang="en-US" sz="1600" dirty="0">
                <a:solidFill>
                  <a:prstClr val="black"/>
                </a:solidFill>
                <a:latin typeface="Meiryo UI"/>
                <a:ea typeface="Meiryo UI"/>
              </a:rPr>
              <a:t>・導入設備は原則として更新前の設備よりもエネルギー消費効率が高いものを選択すること</a:t>
            </a:r>
            <a:endParaRPr lang="en-US" altLang="ja-JP" sz="1600" dirty="0">
              <a:solidFill>
                <a:prstClr val="black"/>
              </a:solidFill>
              <a:latin typeface="Meiryo UI"/>
              <a:ea typeface="Meiryo UI"/>
            </a:endParaRPr>
          </a:p>
          <a:p>
            <a:pPr marL="580824" lvl="0" indent="-298122">
              <a:spcBef>
                <a:spcPts val="0"/>
              </a:spcBef>
            </a:pPr>
            <a:r>
              <a:rPr lang="ja-JP" altLang="en-US" sz="1600" dirty="0">
                <a:solidFill>
                  <a:prstClr val="black"/>
                </a:solidFill>
                <a:latin typeface="Meiryo UI"/>
                <a:ea typeface="Meiryo UI"/>
              </a:rPr>
              <a:t>・設備区分ごとに増エネになっておらず、改修前設備と比して</a:t>
            </a:r>
            <a:r>
              <a:rPr lang="en-US" altLang="ja-JP" sz="1600" dirty="0">
                <a:solidFill>
                  <a:prstClr val="black"/>
                </a:solidFill>
                <a:latin typeface="Meiryo UI"/>
                <a:ea typeface="Meiryo UI"/>
              </a:rPr>
              <a:t>CO2</a:t>
            </a:r>
            <a:r>
              <a:rPr lang="ja-JP" altLang="en-US" sz="1600" dirty="0">
                <a:solidFill>
                  <a:prstClr val="black"/>
                </a:solidFill>
                <a:latin typeface="Meiryo UI"/>
                <a:ea typeface="Meiryo UI"/>
              </a:rPr>
              <a:t>排出量を</a:t>
            </a:r>
            <a:r>
              <a:rPr lang="en-US" altLang="ja-JP" sz="1600" dirty="0">
                <a:solidFill>
                  <a:prstClr val="black"/>
                </a:solidFill>
                <a:latin typeface="Meiryo UI"/>
                <a:ea typeface="Meiryo UI"/>
              </a:rPr>
              <a:t>15</a:t>
            </a:r>
            <a:r>
              <a:rPr lang="ja-JP" altLang="en-US" sz="1600" dirty="0">
                <a:solidFill>
                  <a:prstClr val="black"/>
                </a:solidFill>
                <a:latin typeface="Meiryo UI"/>
                <a:ea typeface="Meiryo UI"/>
              </a:rPr>
              <a:t>％以上削減できること</a:t>
            </a:r>
            <a:endParaRPr lang="en-US" altLang="ja-JP" sz="1600" dirty="0">
              <a:solidFill>
                <a:prstClr val="black"/>
              </a:solidFill>
              <a:latin typeface="Meiryo UI"/>
              <a:ea typeface="Meiryo UI"/>
            </a:endParaRPr>
          </a:p>
          <a:p>
            <a:pPr marL="452438" lvl="0" indent="-169863">
              <a:spcBef>
                <a:spcPts val="0"/>
              </a:spcBef>
            </a:pPr>
            <a:r>
              <a:rPr lang="ja-JP" altLang="en-US" sz="1600" dirty="0">
                <a:solidFill>
                  <a:prstClr val="black"/>
                </a:solidFill>
                <a:latin typeface="Meiryo UI"/>
                <a:ea typeface="Meiryo UI"/>
              </a:rPr>
              <a:t>・トップランナー基準の対象設備を導入する場合は、直近の基準値以上のものを導入すること</a:t>
            </a:r>
            <a:endParaRPr lang="en-US" altLang="ja-JP" sz="1600" b="1" dirty="0">
              <a:latin typeface="+mn-ea"/>
              <a:ea typeface="+mn-ea"/>
            </a:endParaRPr>
          </a:p>
          <a:p>
            <a:pPr marL="0" indent="0">
              <a:spcBef>
                <a:spcPts val="1295"/>
              </a:spcBef>
              <a:buNone/>
            </a:pPr>
            <a:r>
              <a:rPr lang="en-US" altLang="ja-JP" sz="1600" b="1" dirty="0">
                <a:latin typeface="+mn-ea"/>
                <a:ea typeface="+mn-ea"/>
              </a:rPr>
              <a:t>5</a:t>
            </a:r>
            <a:r>
              <a:rPr lang="ja-JP" altLang="en-US" sz="1600" b="1" dirty="0" err="1">
                <a:latin typeface="+mn-ea"/>
                <a:ea typeface="+mn-ea"/>
              </a:rPr>
              <a:t>．</a:t>
            </a:r>
            <a:r>
              <a:rPr lang="ja-JP" altLang="en-US" sz="1600" b="1" dirty="0">
                <a:latin typeface="+mn-ea"/>
                <a:ea typeface="+mn-ea"/>
              </a:rPr>
              <a:t>補助金額・率</a:t>
            </a:r>
            <a:endParaRPr lang="en-US" altLang="ja-JP" sz="1600" b="1" dirty="0">
              <a:latin typeface="+mn-ea"/>
              <a:ea typeface="+mn-ea"/>
            </a:endParaRPr>
          </a:p>
          <a:p>
            <a:pPr marL="0" indent="0">
              <a:spcBef>
                <a:spcPts val="0"/>
              </a:spcBef>
              <a:buNone/>
            </a:pPr>
            <a:r>
              <a:rPr lang="ja-JP" altLang="en-US" sz="1600" dirty="0">
                <a:latin typeface="+mn-ea"/>
                <a:ea typeface="+mn-ea"/>
              </a:rPr>
              <a:t>　設備導入事業</a:t>
            </a:r>
            <a:r>
              <a:rPr lang="ja-JP" altLang="en-US" sz="1600" dirty="0">
                <a:latin typeface="+mn-ea"/>
                <a:ea typeface="+mn-ea"/>
                <a:sym typeface="Wingdings" panose="05000000000000000000" pitchFamily="2" charset="2"/>
              </a:rPr>
              <a:t>：</a:t>
            </a:r>
            <a:r>
              <a:rPr lang="en-US" altLang="ja-JP" sz="1600" dirty="0">
                <a:latin typeface="+mn-ea"/>
                <a:ea typeface="+mn-ea"/>
                <a:sym typeface="Wingdings" panose="05000000000000000000" pitchFamily="2" charset="2"/>
              </a:rPr>
              <a:t>1/3</a:t>
            </a:r>
            <a:r>
              <a:rPr lang="ja-JP" altLang="en-US" sz="1600" dirty="0">
                <a:latin typeface="+mn-ea"/>
                <a:ea typeface="+mn-ea"/>
                <a:sym typeface="Wingdings" panose="05000000000000000000" pitchFamily="2" charset="2"/>
              </a:rPr>
              <a:t>（上限額：</a:t>
            </a:r>
            <a:r>
              <a:rPr lang="en-US" altLang="ja-JP" sz="1600" dirty="0">
                <a:latin typeface="+mn-ea"/>
                <a:ea typeface="+mn-ea"/>
                <a:sym typeface="Wingdings" panose="05000000000000000000" pitchFamily="2" charset="2"/>
              </a:rPr>
              <a:t>4,000</a:t>
            </a:r>
            <a:r>
              <a:rPr lang="ja-JP" altLang="en-US" sz="1600" dirty="0">
                <a:latin typeface="+mn-ea"/>
                <a:ea typeface="+mn-ea"/>
                <a:sym typeface="Wingdings" panose="05000000000000000000" pitchFamily="2" charset="2"/>
              </a:rPr>
              <a:t>万円）</a:t>
            </a:r>
            <a:endParaRPr lang="en-US" altLang="ja-JP" sz="1600" dirty="0">
              <a:latin typeface="+mn-ea"/>
              <a:ea typeface="+mn-ea"/>
              <a:sym typeface="Wingdings" panose="05000000000000000000" pitchFamily="2" charset="2"/>
            </a:endParaRPr>
          </a:p>
        </p:txBody>
      </p:sp>
      <p:graphicFrame>
        <p:nvGraphicFramePr>
          <p:cNvPr id="2" name="表 1"/>
          <p:cNvGraphicFramePr>
            <a:graphicFrameLocks noGrp="1"/>
          </p:cNvGraphicFramePr>
          <p:nvPr>
            <p:extLst>
              <p:ext uri="{D42A27DB-BD31-4B8C-83A1-F6EECF244321}">
                <p14:modId xmlns:p14="http://schemas.microsoft.com/office/powerpoint/2010/main" val="2724835028"/>
              </p:ext>
            </p:extLst>
          </p:nvPr>
        </p:nvGraphicFramePr>
        <p:xfrm>
          <a:off x="316963" y="2972438"/>
          <a:ext cx="10065902" cy="1463040"/>
        </p:xfrm>
        <a:graphic>
          <a:graphicData uri="http://schemas.openxmlformats.org/drawingml/2006/table">
            <a:tbl>
              <a:tblPr firstRow="1" bandRow="1">
                <a:tableStyleId>{5C22544A-7EE6-4342-B048-85BDC9FD1C3A}</a:tableStyleId>
              </a:tblPr>
              <a:tblGrid>
                <a:gridCol w="1502005">
                  <a:extLst>
                    <a:ext uri="{9D8B030D-6E8A-4147-A177-3AD203B41FA5}">
                      <a16:colId xmlns:a16="http://schemas.microsoft.com/office/drawing/2014/main" val="2031264183"/>
                    </a:ext>
                  </a:extLst>
                </a:gridCol>
                <a:gridCol w="8563897">
                  <a:extLst>
                    <a:ext uri="{9D8B030D-6E8A-4147-A177-3AD203B41FA5}">
                      <a16:colId xmlns:a16="http://schemas.microsoft.com/office/drawing/2014/main" val="1643297294"/>
                    </a:ext>
                  </a:extLst>
                </a:gridCol>
              </a:tblGrid>
              <a:tr h="588387">
                <a:tc>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改修を伴う</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l"/>
                      <a:r>
                        <a:rPr kumimoji="1" lang="en-US" altLang="ja-JP" sz="1400" b="0" dirty="0">
                          <a:solidFill>
                            <a:schemeClr val="tx1"/>
                          </a:solidFill>
                          <a:latin typeface="Meiryo UI" panose="020B0604030504040204" pitchFamily="50" charset="-128"/>
                          <a:ea typeface="Meiryo UI" panose="020B0604030504040204" pitchFamily="50" charset="-128"/>
                        </a:rPr>
                        <a:t>GL</a:t>
                      </a:r>
                      <a:r>
                        <a:rPr kumimoji="1" lang="ja-JP" altLang="en-US" sz="1400" b="0" dirty="0">
                          <a:solidFill>
                            <a:schemeClr val="tx1"/>
                          </a:solidFill>
                          <a:latin typeface="Meiryo UI" panose="020B0604030504040204" pitchFamily="50" charset="-128"/>
                          <a:ea typeface="Meiryo UI" panose="020B0604030504040204" pitchFamily="50" charset="-128"/>
                        </a:rPr>
                        <a:t>契約等の場合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6213" indent="-176213" algn="l">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少なくとも事業報告書提出期間中（事業終了後</a:t>
                      </a:r>
                      <a:r>
                        <a:rPr kumimoji="1" lang="en-US" altLang="ja-JP" sz="1400" b="0" dirty="0">
                          <a:solidFill>
                            <a:schemeClr val="tx1"/>
                          </a:solidFill>
                          <a:latin typeface="Meiryo UI" panose="020B0604030504040204" pitchFamily="50" charset="-128"/>
                          <a:ea typeface="Meiryo UI" panose="020B0604030504040204" pitchFamily="50" charset="-128"/>
                        </a:rPr>
                        <a:t>3</a:t>
                      </a:r>
                      <a:r>
                        <a:rPr kumimoji="1" lang="ja-JP" altLang="en-US" sz="1400" b="0" dirty="0">
                          <a:solidFill>
                            <a:schemeClr val="tx1"/>
                          </a:solidFill>
                          <a:latin typeface="Meiryo UI" panose="020B0604030504040204" pitchFamily="50" charset="-128"/>
                          <a:ea typeface="Meiryo UI" panose="020B0604030504040204" pitchFamily="50" charset="-128"/>
                        </a:rPr>
                        <a:t>年間）に</a:t>
                      </a:r>
                      <a:r>
                        <a:rPr kumimoji="1" lang="en-US" altLang="ja-JP" sz="1400" b="0" dirty="0">
                          <a:solidFill>
                            <a:schemeClr val="tx1"/>
                          </a:solidFill>
                          <a:latin typeface="Meiryo UI" panose="020B0604030504040204" pitchFamily="50" charset="-128"/>
                          <a:ea typeface="Meiryo UI" panose="020B0604030504040204" pitchFamily="50" charset="-128"/>
                        </a:rPr>
                        <a:t>GL</a:t>
                      </a:r>
                      <a:r>
                        <a:rPr kumimoji="1" lang="ja-JP" altLang="en-US" sz="1400" b="0" dirty="0">
                          <a:solidFill>
                            <a:schemeClr val="tx1"/>
                          </a:solidFill>
                          <a:latin typeface="Meiryo UI" panose="020B0604030504040204" pitchFamily="50" charset="-128"/>
                          <a:ea typeface="Meiryo UI" panose="020B0604030504040204" pitchFamily="50" charset="-128"/>
                        </a:rPr>
                        <a:t>契約等に基づく協働した取組を継続するために必要な措置等</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176213" indent="-176213" algn="l">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設備改修による経済的利益のオーナーへの還元に関する事項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9077235"/>
                  </a:ext>
                </a:extLst>
              </a:tr>
              <a:tr h="588387">
                <a:tc>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運用改善の</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l"/>
                      <a:r>
                        <a:rPr kumimoji="1" lang="en-US" altLang="ja-JP" sz="1400" b="0" dirty="0">
                          <a:solidFill>
                            <a:schemeClr val="tx1"/>
                          </a:solidFill>
                          <a:latin typeface="Meiryo UI" panose="020B0604030504040204" pitchFamily="50" charset="-128"/>
                          <a:ea typeface="Meiryo UI" panose="020B0604030504040204" pitchFamily="50" charset="-128"/>
                        </a:rPr>
                        <a:t>GL</a:t>
                      </a:r>
                      <a:r>
                        <a:rPr kumimoji="1" lang="ja-JP" altLang="en-US" sz="1400" b="0" dirty="0">
                          <a:solidFill>
                            <a:schemeClr val="tx1"/>
                          </a:solidFill>
                          <a:latin typeface="Meiryo UI" panose="020B0604030504040204" pitchFamily="50" charset="-128"/>
                          <a:ea typeface="Meiryo UI" panose="020B0604030504040204" pitchFamily="50" charset="-128"/>
                        </a:rPr>
                        <a:t>契約等の場合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6213" indent="-176213" algn="l">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少なくとも事業報告書提出期間中（事業終了後</a:t>
                      </a:r>
                      <a:r>
                        <a:rPr kumimoji="1" lang="en-US" altLang="ja-JP" sz="1400" b="0" dirty="0">
                          <a:solidFill>
                            <a:schemeClr val="tx1"/>
                          </a:solidFill>
                          <a:latin typeface="Meiryo UI" panose="020B0604030504040204" pitchFamily="50" charset="-128"/>
                          <a:ea typeface="Meiryo UI" panose="020B0604030504040204" pitchFamily="50" charset="-128"/>
                        </a:rPr>
                        <a:t>3</a:t>
                      </a:r>
                      <a:r>
                        <a:rPr kumimoji="1" lang="ja-JP" altLang="en-US" sz="1400" b="0" dirty="0">
                          <a:solidFill>
                            <a:schemeClr val="tx1"/>
                          </a:solidFill>
                          <a:latin typeface="Meiryo UI" panose="020B0604030504040204" pitchFamily="50" charset="-128"/>
                          <a:ea typeface="Meiryo UI" panose="020B0604030504040204" pitchFamily="50" charset="-128"/>
                        </a:rPr>
                        <a:t>年間）に</a:t>
                      </a:r>
                      <a:r>
                        <a:rPr kumimoji="1" lang="en-US" altLang="ja-JP" sz="1400" b="0" dirty="0">
                          <a:solidFill>
                            <a:schemeClr val="tx1"/>
                          </a:solidFill>
                          <a:latin typeface="Meiryo UI" panose="020B0604030504040204" pitchFamily="50" charset="-128"/>
                          <a:ea typeface="Meiryo UI" panose="020B0604030504040204" pitchFamily="50" charset="-128"/>
                        </a:rPr>
                        <a:t>GL</a:t>
                      </a:r>
                      <a:r>
                        <a:rPr kumimoji="1" lang="ja-JP" altLang="en-US" sz="1400" b="0" dirty="0">
                          <a:solidFill>
                            <a:schemeClr val="tx1"/>
                          </a:solidFill>
                          <a:latin typeface="Meiryo UI" panose="020B0604030504040204" pitchFamily="50" charset="-128"/>
                          <a:ea typeface="Meiryo UI" panose="020B0604030504040204" pitchFamily="50" charset="-128"/>
                        </a:rPr>
                        <a:t>契約等に基づく協働した取組を継続するために必要な措置等</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176213" indent="-176213" algn="l">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協働して行う運用改善の方策等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757932"/>
                  </a:ext>
                </a:extLst>
              </a:tr>
            </a:tbl>
          </a:graphicData>
        </a:graphic>
      </p:graphicFrame>
      <p:sp>
        <p:nvSpPr>
          <p:cNvPr id="6" name="テキスト ボックス 5"/>
          <p:cNvSpPr txBox="1"/>
          <p:nvPr/>
        </p:nvSpPr>
        <p:spPr>
          <a:xfrm>
            <a:off x="316963" y="2654332"/>
            <a:ext cx="2839192" cy="307777"/>
          </a:xfrm>
          <a:prstGeom prst="rect">
            <a:avLst/>
          </a:prstGeom>
          <a:noFill/>
          <a:ln>
            <a:noFill/>
          </a:ln>
        </p:spPr>
        <p:txBody>
          <a:bodyPr wrap="square" rtlCol="0">
            <a:spAutoFit/>
          </a:bodyPr>
          <a:lstStyle/>
          <a:p>
            <a:pPr defTabSz="986912"/>
            <a:r>
              <a:rPr kumimoji="0" lang="en-US" altLang="ja-JP" sz="1400" kern="0" dirty="0">
                <a:solidFill>
                  <a:sysClr val="windowText" lastClr="000000"/>
                </a:solidFill>
                <a:latin typeface="+mn-ea"/>
                <a:cs typeface="メイリオ" pitchFamily="50" charset="-128"/>
              </a:rPr>
              <a:t>【</a:t>
            </a:r>
            <a:r>
              <a:rPr kumimoji="0" lang="ja-JP" altLang="en-US" sz="1400" kern="0" dirty="0">
                <a:solidFill>
                  <a:sysClr val="windowText" lastClr="000000"/>
                </a:solidFill>
                <a:latin typeface="+mn-ea"/>
                <a:cs typeface="メイリオ" pitchFamily="50" charset="-128"/>
              </a:rPr>
              <a:t>グリーンリース契約等の事項</a:t>
            </a:r>
            <a:r>
              <a:rPr kumimoji="0" lang="en-US" altLang="ja-JP" sz="1400" kern="0" dirty="0">
                <a:solidFill>
                  <a:sysClr val="windowText" lastClr="000000"/>
                </a:solidFill>
                <a:latin typeface="+mn-ea"/>
                <a:cs typeface="メイリオ" pitchFamily="50" charset="-128"/>
              </a:rPr>
              <a:t>】</a:t>
            </a:r>
            <a:endParaRPr kumimoji="0" lang="ja-JP" altLang="en-US" sz="1400" kern="0" dirty="0">
              <a:solidFill>
                <a:sysClr val="windowText" lastClr="000000"/>
              </a:solidFill>
              <a:latin typeface="+mn-ea"/>
              <a:cs typeface="メイリオ" pitchFamily="50" charset="-128"/>
            </a:endParaRPr>
          </a:p>
        </p:txBody>
      </p:sp>
    </p:spTree>
    <p:extLst>
      <p:ext uri="{BB962C8B-B14F-4D97-AF65-F5344CB8AC3E}">
        <p14:creationId xmlns:p14="http://schemas.microsoft.com/office/powerpoint/2010/main" val="1776283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normAutofit/>
          </a:bodyPr>
          <a:lstStyle/>
          <a:p>
            <a:r>
              <a:rPr lang="ja-JP" altLang="en-US" sz="4000" b="1" dirty="0">
                <a:latin typeface="+mn-ea"/>
                <a:ea typeface="+mn-ea"/>
              </a:rPr>
              <a:t>採択事例①（未来工業）</a:t>
            </a:r>
          </a:p>
        </p:txBody>
      </p:sp>
      <p:pic>
        <p:nvPicPr>
          <p:cNvPr id="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659" y="1013634"/>
            <a:ext cx="2927833" cy="5719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2951205" y="1914561"/>
            <a:ext cx="1293944" cy="4721805"/>
          </a:xfrm>
          <a:prstGeom prst="rect">
            <a:avLst/>
          </a:prstGeom>
          <a:noFill/>
        </p:spPr>
        <p:txBody>
          <a:bodyPr wrap="none" rtlCol="0">
            <a:spAutoFit/>
          </a:bodyPr>
          <a:lstStyle/>
          <a:p>
            <a:pPr defTabSz="986912">
              <a:lnSpc>
                <a:spcPts val="1943"/>
              </a:lnSpc>
            </a:pPr>
            <a:r>
              <a:rPr kumimoji="0" lang="ja-JP" altLang="en-US" sz="2159" kern="0" dirty="0">
                <a:solidFill>
                  <a:sysClr val="windowText" lastClr="000000"/>
                </a:solidFill>
                <a:latin typeface="+mn-ea"/>
                <a:cs typeface="メイリオ" panose="020B0604030504040204" pitchFamily="50" charset="-128"/>
              </a:rPr>
              <a:t>自社使用</a:t>
            </a:r>
            <a:endParaRPr kumimoji="0" lang="en-US" altLang="ja-JP" sz="2159" kern="0" dirty="0">
              <a:solidFill>
                <a:sysClr val="windowText" lastClr="000000"/>
              </a:solidFill>
              <a:latin typeface="+mn-ea"/>
              <a:cs typeface="メイリオ" panose="020B0604030504040204" pitchFamily="50" charset="-128"/>
            </a:endParaRPr>
          </a:p>
          <a:p>
            <a:pPr defTabSz="986912">
              <a:lnSpc>
                <a:spcPts val="1943"/>
              </a:lnSpc>
            </a:pPr>
            <a:endParaRPr kumimoji="0" lang="en-US" altLang="ja-JP" sz="2159" kern="0" dirty="0">
              <a:solidFill>
                <a:sysClr val="windowText" lastClr="000000"/>
              </a:solidFill>
              <a:latin typeface="+mn-ea"/>
              <a:cs typeface="メイリオ" panose="020B0604030504040204" pitchFamily="50" charset="-128"/>
            </a:endParaRPr>
          </a:p>
          <a:p>
            <a:pPr defTabSz="986912">
              <a:lnSpc>
                <a:spcPts val="1943"/>
              </a:lnSpc>
            </a:pPr>
            <a:r>
              <a:rPr kumimoji="0" lang="ja-JP" altLang="en-US" sz="2159" kern="0" dirty="0">
                <a:solidFill>
                  <a:sysClr val="windowText" lastClr="000000"/>
                </a:solidFill>
                <a:latin typeface="+mn-ea"/>
                <a:cs typeface="メイリオ" panose="020B0604030504040204" pitchFamily="50" charset="-128"/>
              </a:rPr>
              <a:t>自社使用</a:t>
            </a:r>
            <a:endParaRPr kumimoji="0" lang="en-US" altLang="ja-JP" sz="2159" kern="0" dirty="0">
              <a:solidFill>
                <a:sysClr val="windowText" lastClr="000000"/>
              </a:solidFill>
              <a:latin typeface="+mn-ea"/>
              <a:cs typeface="メイリオ" panose="020B0604030504040204" pitchFamily="50" charset="-128"/>
            </a:endParaRPr>
          </a:p>
          <a:p>
            <a:pPr defTabSz="986912">
              <a:lnSpc>
                <a:spcPts val="1943"/>
              </a:lnSpc>
            </a:pPr>
            <a:endParaRPr kumimoji="0" lang="en-US" altLang="ja-JP" sz="2159" kern="0" dirty="0">
              <a:solidFill>
                <a:sysClr val="windowText" lastClr="000000"/>
              </a:solidFill>
              <a:latin typeface="+mn-ea"/>
              <a:cs typeface="メイリオ" panose="020B0604030504040204" pitchFamily="50" charset="-128"/>
            </a:endParaRPr>
          </a:p>
          <a:p>
            <a:pPr defTabSz="986912">
              <a:lnSpc>
                <a:spcPts val="1943"/>
              </a:lnSpc>
            </a:pPr>
            <a:r>
              <a:rPr kumimoji="0" lang="ja-JP" altLang="en-US" sz="2159" kern="0" dirty="0">
                <a:solidFill>
                  <a:srgbClr val="FF0000"/>
                </a:solidFill>
                <a:latin typeface="+mn-ea"/>
                <a:cs typeface="メイリオ" panose="020B0604030504040204" pitchFamily="50" charset="-128"/>
              </a:rPr>
              <a:t>事務所</a:t>
            </a:r>
            <a:endParaRPr kumimoji="0" lang="en-US" altLang="ja-JP" sz="2159" kern="0" dirty="0">
              <a:solidFill>
                <a:srgbClr val="FF0000"/>
              </a:solidFill>
              <a:latin typeface="+mn-ea"/>
              <a:cs typeface="メイリオ" panose="020B0604030504040204" pitchFamily="50" charset="-128"/>
            </a:endParaRPr>
          </a:p>
          <a:p>
            <a:pPr defTabSz="986912">
              <a:lnSpc>
                <a:spcPts val="1943"/>
              </a:lnSpc>
            </a:pPr>
            <a:endParaRPr kumimoji="0" lang="en-US" altLang="ja-JP" sz="2159" kern="0" dirty="0">
              <a:solidFill>
                <a:srgbClr val="FF0000"/>
              </a:solidFill>
              <a:latin typeface="+mn-ea"/>
              <a:cs typeface="メイリオ" panose="020B0604030504040204" pitchFamily="50" charset="-128"/>
            </a:endParaRPr>
          </a:p>
          <a:p>
            <a:pPr defTabSz="986912">
              <a:lnSpc>
                <a:spcPts val="1943"/>
              </a:lnSpc>
            </a:pPr>
            <a:r>
              <a:rPr kumimoji="0" lang="ja-JP" altLang="en-US" sz="2159" kern="0" dirty="0">
                <a:solidFill>
                  <a:srgbClr val="FF0000"/>
                </a:solidFill>
                <a:latin typeface="+mn-ea"/>
                <a:cs typeface="メイリオ" panose="020B0604030504040204" pitchFamily="50" charset="-128"/>
              </a:rPr>
              <a:t>事務所</a:t>
            </a:r>
            <a:endParaRPr kumimoji="0" lang="en-US" altLang="ja-JP" sz="2159" kern="0" dirty="0">
              <a:solidFill>
                <a:srgbClr val="FF0000"/>
              </a:solidFill>
              <a:latin typeface="+mn-ea"/>
              <a:cs typeface="メイリオ" panose="020B0604030504040204" pitchFamily="50" charset="-128"/>
            </a:endParaRPr>
          </a:p>
          <a:p>
            <a:pPr defTabSz="986912">
              <a:lnSpc>
                <a:spcPts val="1943"/>
              </a:lnSpc>
            </a:pPr>
            <a:endParaRPr kumimoji="0" lang="en-US" altLang="ja-JP" sz="2159" kern="0" dirty="0">
              <a:solidFill>
                <a:srgbClr val="FF0000"/>
              </a:solidFill>
              <a:latin typeface="+mn-ea"/>
              <a:cs typeface="メイリオ" panose="020B0604030504040204" pitchFamily="50" charset="-128"/>
            </a:endParaRPr>
          </a:p>
          <a:p>
            <a:pPr defTabSz="986912">
              <a:lnSpc>
                <a:spcPts val="1943"/>
              </a:lnSpc>
            </a:pPr>
            <a:r>
              <a:rPr kumimoji="0" lang="ja-JP" altLang="en-US" sz="2159" kern="0" dirty="0">
                <a:solidFill>
                  <a:srgbClr val="FF0000"/>
                </a:solidFill>
                <a:latin typeface="+mn-ea"/>
                <a:cs typeface="メイリオ" panose="020B0604030504040204" pitchFamily="50" charset="-128"/>
              </a:rPr>
              <a:t>事務所</a:t>
            </a:r>
            <a:endParaRPr kumimoji="0" lang="en-US" altLang="ja-JP" sz="2159" kern="0" dirty="0">
              <a:solidFill>
                <a:srgbClr val="FF0000"/>
              </a:solidFill>
              <a:latin typeface="+mn-ea"/>
              <a:cs typeface="メイリオ" panose="020B0604030504040204" pitchFamily="50" charset="-128"/>
            </a:endParaRPr>
          </a:p>
          <a:p>
            <a:pPr defTabSz="986912">
              <a:lnSpc>
                <a:spcPts val="1943"/>
              </a:lnSpc>
            </a:pPr>
            <a:endParaRPr kumimoji="0" lang="en-US" altLang="ja-JP" sz="2159" kern="0" dirty="0">
              <a:solidFill>
                <a:srgbClr val="FF0000"/>
              </a:solidFill>
              <a:latin typeface="+mn-ea"/>
              <a:cs typeface="メイリオ" panose="020B0604030504040204" pitchFamily="50" charset="-128"/>
            </a:endParaRPr>
          </a:p>
          <a:p>
            <a:pPr defTabSz="986912">
              <a:lnSpc>
                <a:spcPts val="1943"/>
              </a:lnSpc>
            </a:pPr>
            <a:r>
              <a:rPr kumimoji="0" lang="ja-JP" altLang="en-US" sz="2159" kern="0" dirty="0">
                <a:solidFill>
                  <a:srgbClr val="FF0000"/>
                </a:solidFill>
                <a:latin typeface="+mn-ea"/>
                <a:cs typeface="メイリオ" panose="020B0604030504040204" pitchFamily="50" charset="-128"/>
              </a:rPr>
              <a:t>事務所</a:t>
            </a:r>
            <a:endParaRPr kumimoji="0" lang="en-US" altLang="ja-JP" sz="2159" kern="0" dirty="0">
              <a:solidFill>
                <a:srgbClr val="FF0000"/>
              </a:solidFill>
              <a:latin typeface="+mn-ea"/>
              <a:cs typeface="メイリオ" panose="020B0604030504040204" pitchFamily="50" charset="-128"/>
            </a:endParaRPr>
          </a:p>
          <a:p>
            <a:pPr defTabSz="986912">
              <a:lnSpc>
                <a:spcPts val="1943"/>
              </a:lnSpc>
            </a:pPr>
            <a:endParaRPr kumimoji="0" lang="en-US" altLang="ja-JP" sz="2159" kern="0" dirty="0">
              <a:solidFill>
                <a:srgbClr val="FF0000"/>
              </a:solidFill>
              <a:latin typeface="+mn-ea"/>
              <a:cs typeface="メイリオ" panose="020B0604030504040204" pitchFamily="50" charset="-128"/>
            </a:endParaRPr>
          </a:p>
          <a:p>
            <a:pPr defTabSz="986912">
              <a:lnSpc>
                <a:spcPts val="1943"/>
              </a:lnSpc>
            </a:pPr>
            <a:r>
              <a:rPr kumimoji="0" lang="ja-JP" altLang="en-US" sz="2159" kern="0" dirty="0">
                <a:solidFill>
                  <a:srgbClr val="FF0000"/>
                </a:solidFill>
                <a:latin typeface="+mn-ea"/>
                <a:cs typeface="メイリオ" panose="020B0604030504040204" pitchFamily="50" charset="-128"/>
              </a:rPr>
              <a:t>事務所</a:t>
            </a:r>
            <a:endParaRPr kumimoji="0" lang="en-US" altLang="ja-JP" sz="2159" kern="0" dirty="0">
              <a:solidFill>
                <a:srgbClr val="FF0000"/>
              </a:solidFill>
              <a:latin typeface="+mn-ea"/>
              <a:cs typeface="メイリオ" panose="020B0604030504040204" pitchFamily="50" charset="-128"/>
            </a:endParaRPr>
          </a:p>
          <a:p>
            <a:pPr defTabSz="986912">
              <a:lnSpc>
                <a:spcPts val="1943"/>
              </a:lnSpc>
            </a:pPr>
            <a:endParaRPr kumimoji="0" lang="en-US" altLang="ja-JP" sz="2159" kern="0" dirty="0">
              <a:solidFill>
                <a:srgbClr val="FF0000"/>
              </a:solidFill>
              <a:latin typeface="+mn-ea"/>
              <a:cs typeface="メイリオ" panose="020B0604030504040204" pitchFamily="50" charset="-128"/>
            </a:endParaRPr>
          </a:p>
          <a:p>
            <a:pPr defTabSz="986912">
              <a:lnSpc>
                <a:spcPts val="1943"/>
              </a:lnSpc>
            </a:pPr>
            <a:r>
              <a:rPr kumimoji="0" lang="ja-JP" altLang="en-US" sz="2159" kern="0" dirty="0">
                <a:solidFill>
                  <a:srgbClr val="FF0000"/>
                </a:solidFill>
                <a:latin typeface="+mn-ea"/>
                <a:cs typeface="メイリオ" panose="020B0604030504040204" pitchFamily="50" charset="-128"/>
              </a:rPr>
              <a:t>事務所</a:t>
            </a:r>
            <a:endParaRPr kumimoji="0" lang="en-US" altLang="ja-JP" sz="2159" kern="0" dirty="0">
              <a:solidFill>
                <a:srgbClr val="FF0000"/>
              </a:solidFill>
              <a:latin typeface="+mn-ea"/>
              <a:cs typeface="メイリオ" panose="020B0604030504040204" pitchFamily="50" charset="-128"/>
            </a:endParaRPr>
          </a:p>
          <a:p>
            <a:pPr defTabSz="986912">
              <a:lnSpc>
                <a:spcPts val="1943"/>
              </a:lnSpc>
            </a:pPr>
            <a:endParaRPr kumimoji="0" lang="en-US" altLang="ja-JP" sz="2159" kern="0" dirty="0">
              <a:solidFill>
                <a:srgbClr val="FF0000"/>
              </a:solidFill>
              <a:latin typeface="+mn-ea"/>
              <a:cs typeface="メイリオ" panose="020B0604030504040204" pitchFamily="50" charset="-128"/>
            </a:endParaRPr>
          </a:p>
          <a:p>
            <a:pPr defTabSz="986912">
              <a:lnSpc>
                <a:spcPts val="1943"/>
              </a:lnSpc>
            </a:pPr>
            <a:r>
              <a:rPr kumimoji="0" lang="ja-JP" altLang="en-US" sz="2159" kern="0" dirty="0">
                <a:solidFill>
                  <a:srgbClr val="FF0000"/>
                </a:solidFill>
                <a:latin typeface="+mn-ea"/>
                <a:cs typeface="メイリオ" panose="020B0604030504040204" pitchFamily="50" charset="-128"/>
              </a:rPr>
              <a:t>事務所</a:t>
            </a:r>
            <a:endParaRPr kumimoji="0" lang="en-US" altLang="ja-JP" sz="2159" kern="0" dirty="0">
              <a:solidFill>
                <a:srgbClr val="FF0000"/>
              </a:solidFill>
              <a:latin typeface="+mn-ea"/>
              <a:cs typeface="メイリオ" panose="020B0604030504040204" pitchFamily="50" charset="-128"/>
            </a:endParaRPr>
          </a:p>
          <a:p>
            <a:pPr defTabSz="986912">
              <a:lnSpc>
                <a:spcPts val="1943"/>
              </a:lnSpc>
            </a:pPr>
            <a:endParaRPr kumimoji="0" lang="en-US" altLang="ja-JP" sz="2159" kern="0" dirty="0">
              <a:solidFill>
                <a:sysClr val="windowText" lastClr="000000"/>
              </a:solidFill>
              <a:latin typeface="+mn-ea"/>
              <a:cs typeface="メイリオ" panose="020B0604030504040204" pitchFamily="50" charset="-128"/>
            </a:endParaRPr>
          </a:p>
          <a:p>
            <a:pPr defTabSz="986912">
              <a:lnSpc>
                <a:spcPts val="1943"/>
              </a:lnSpc>
            </a:pPr>
            <a:r>
              <a:rPr kumimoji="0" lang="ja-JP" altLang="en-US" sz="2159" kern="0" dirty="0">
                <a:solidFill>
                  <a:sysClr val="windowText" lastClr="000000"/>
                </a:solidFill>
                <a:latin typeface="+mn-ea"/>
                <a:cs typeface="メイリオ" panose="020B0604030504040204" pitchFamily="50" charset="-128"/>
              </a:rPr>
              <a:t>店舗</a:t>
            </a:r>
            <a:endParaRPr kumimoji="0" lang="en-US" altLang="ja-JP" sz="2159" kern="0" dirty="0">
              <a:solidFill>
                <a:sysClr val="windowText" lastClr="000000"/>
              </a:solidFill>
              <a:latin typeface="+mn-ea"/>
              <a:cs typeface="メイリオ" panose="020B0604030504040204" pitchFamily="50" charset="-128"/>
            </a:endParaRPr>
          </a:p>
        </p:txBody>
      </p:sp>
      <p:sp>
        <p:nvSpPr>
          <p:cNvPr id="6" name="フリーフォーム 4"/>
          <p:cNvSpPr/>
          <p:nvPr/>
        </p:nvSpPr>
        <p:spPr>
          <a:xfrm>
            <a:off x="4024663" y="2847197"/>
            <a:ext cx="200150" cy="3277782"/>
          </a:xfrm>
          <a:custGeom>
            <a:avLst/>
            <a:gdLst>
              <a:gd name="connsiteX0" fmla="*/ 0 w 218364"/>
              <a:gd name="connsiteY0" fmla="*/ 0 h 2197289"/>
              <a:gd name="connsiteX1" fmla="*/ 204716 w 218364"/>
              <a:gd name="connsiteY1" fmla="*/ 0 h 2197289"/>
              <a:gd name="connsiteX2" fmla="*/ 218364 w 218364"/>
              <a:gd name="connsiteY2" fmla="*/ 2183641 h 2197289"/>
              <a:gd name="connsiteX3" fmla="*/ 68238 w 218364"/>
              <a:gd name="connsiteY3" fmla="*/ 2197289 h 2197289"/>
            </a:gdLst>
            <a:ahLst/>
            <a:cxnLst>
              <a:cxn ang="0">
                <a:pos x="connsiteX0" y="connsiteY0"/>
              </a:cxn>
              <a:cxn ang="0">
                <a:pos x="connsiteX1" y="connsiteY1"/>
              </a:cxn>
              <a:cxn ang="0">
                <a:pos x="connsiteX2" y="connsiteY2"/>
              </a:cxn>
              <a:cxn ang="0">
                <a:pos x="connsiteX3" y="connsiteY3"/>
              </a:cxn>
            </a:cxnLst>
            <a:rect l="l" t="t" r="r" b="b"/>
            <a:pathLst>
              <a:path w="218364" h="2197289">
                <a:moveTo>
                  <a:pt x="0" y="0"/>
                </a:moveTo>
                <a:lnTo>
                  <a:pt x="204716" y="0"/>
                </a:lnTo>
                <a:cubicBezTo>
                  <a:pt x="209265" y="727880"/>
                  <a:pt x="213815" y="1455761"/>
                  <a:pt x="218364" y="2183641"/>
                </a:cubicBezTo>
                <a:lnTo>
                  <a:pt x="68238" y="219728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kumimoji="0" lang="ja-JP" altLang="en-US" sz="1943" kern="0">
              <a:solidFill>
                <a:sysClr val="windowText" lastClr="000000"/>
              </a:solidFill>
              <a:latin typeface="+mn-ea"/>
              <a:cs typeface="メイリオ" pitchFamily="50" charset="-128"/>
            </a:endParaRPr>
          </a:p>
        </p:txBody>
      </p:sp>
      <p:sp>
        <p:nvSpPr>
          <p:cNvPr id="7" name="フリーフォーム 9"/>
          <p:cNvSpPr/>
          <p:nvPr/>
        </p:nvSpPr>
        <p:spPr>
          <a:xfrm>
            <a:off x="4724153" y="3079679"/>
            <a:ext cx="145805" cy="3844255"/>
          </a:xfrm>
          <a:custGeom>
            <a:avLst/>
            <a:gdLst>
              <a:gd name="connsiteX0" fmla="*/ 0 w 218364"/>
              <a:gd name="connsiteY0" fmla="*/ 0 h 2197289"/>
              <a:gd name="connsiteX1" fmla="*/ 204716 w 218364"/>
              <a:gd name="connsiteY1" fmla="*/ 0 h 2197289"/>
              <a:gd name="connsiteX2" fmla="*/ 218364 w 218364"/>
              <a:gd name="connsiteY2" fmla="*/ 2183641 h 2197289"/>
              <a:gd name="connsiteX3" fmla="*/ 68238 w 218364"/>
              <a:gd name="connsiteY3" fmla="*/ 2197289 h 2197289"/>
            </a:gdLst>
            <a:ahLst/>
            <a:cxnLst>
              <a:cxn ang="0">
                <a:pos x="connsiteX0" y="connsiteY0"/>
              </a:cxn>
              <a:cxn ang="0">
                <a:pos x="connsiteX1" y="connsiteY1"/>
              </a:cxn>
              <a:cxn ang="0">
                <a:pos x="connsiteX2" y="connsiteY2"/>
              </a:cxn>
              <a:cxn ang="0">
                <a:pos x="connsiteX3" y="connsiteY3"/>
              </a:cxn>
            </a:cxnLst>
            <a:rect l="l" t="t" r="r" b="b"/>
            <a:pathLst>
              <a:path w="218364" h="2197289">
                <a:moveTo>
                  <a:pt x="0" y="0"/>
                </a:moveTo>
                <a:lnTo>
                  <a:pt x="204716" y="0"/>
                </a:lnTo>
                <a:cubicBezTo>
                  <a:pt x="209265" y="727880"/>
                  <a:pt x="213815" y="1455761"/>
                  <a:pt x="218364" y="2183641"/>
                </a:cubicBezTo>
                <a:lnTo>
                  <a:pt x="68238" y="219728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kumimoji="0" lang="ja-JP" altLang="en-US" sz="1943" kern="0">
              <a:solidFill>
                <a:sysClr val="windowText" lastClr="000000"/>
              </a:solidFill>
              <a:latin typeface="+mn-ea"/>
              <a:cs typeface="メイリオ" pitchFamily="50" charset="-128"/>
            </a:endParaRPr>
          </a:p>
        </p:txBody>
      </p:sp>
      <p:sp>
        <p:nvSpPr>
          <p:cNvPr id="8" name="正方形/長方形 7"/>
          <p:cNvSpPr/>
          <p:nvPr/>
        </p:nvSpPr>
        <p:spPr>
          <a:xfrm>
            <a:off x="4024663" y="3821677"/>
            <a:ext cx="394464" cy="143213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r>
              <a:rPr kumimoji="0" lang="ja-JP" altLang="en-US" sz="2159" kern="0" dirty="0">
                <a:solidFill>
                  <a:srgbClr val="FF0000"/>
                </a:solidFill>
                <a:latin typeface="+mn-ea"/>
                <a:cs typeface="メイリオ" pitchFamily="50" charset="-128"/>
              </a:rPr>
              <a:t>補助対象</a:t>
            </a:r>
          </a:p>
        </p:txBody>
      </p:sp>
      <p:sp>
        <p:nvSpPr>
          <p:cNvPr id="9" name="正方形/長方形 8"/>
          <p:cNvSpPr/>
          <p:nvPr/>
        </p:nvSpPr>
        <p:spPr>
          <a:xfrm>
            <a:off x="4568705" y="3253893"/>
            <a:ext cx="691093" cy="3095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86912"/>
            <a:r>
              <a:rPr kumimoji="0" lang="ja-JP" altLang="en-US" sz="2159" kern="0" dirty="0">
                <a:solidFill>
                  <a:srgbClr val="FF0000"/>
                </a:solidFill>
                <a:latin typeface="+mn-ea"/>
                <a:cs typeface="メイリオ" panose="020B0604030504040204" pitchFamily="50" charset="-128"/>
              </a:rPr>
              <a:t>グリーンリース契約を</a:t>
            </a:r>
            <a:endParaRPr kumimoji="0" lang="en-US" altLang="ja-JP" sz="2159" kern="0" dirty="0">
              <a:solidFill>
                <a:srgbClr val="FF0000"/>
              </a:solidFill>
              <a:latin typeface="+mn-ea"/>
              <a:cs typeface="メイリオ" panose="020B0604030504040204" pitchFamily="50" charset="-128"/>
            </a:endParaRPr>
          </a:p>
          <a:p>
            <a:pPr algn="ctr" defTabSz="986912"/>
            <a:r>
              <a:rPr kumimoji="0" lang="ja-JP" altLang="en-US" sz="2159" kern="0" dirty="0">
                <a:solidFill>
                  <a:srgbClr val="FF0000"/>
                </a:solidFill>
                <a:latin typeface="+mn-ea"/>
                <a:cs typeface="メイリオ" panose="020B0604030504040204" pitchFamily="50" charset="-128"/>
              </a:rPr>
              <a:t>締結したテナント</a:t>
            </a:r>
            <a:endParaRPr kumimoji="0" lang="en-US" altLang="ja-JP" sz="2159" kern="0" dirty="0">
              <a:solidFill>
                <a:srgbClr val="FF0000"/>
              </a:solidFill>
              <a:latin typeface="+mn-ea"/>
              <a:cs typeface="メイリオ" panose="020B0604030504040204" pitchFamily="50" charset="-128"/>
            </a:endParaRPr>
          </a:p>
        </p:txBody>
      </p:sp>
      <p:sp>
        <p:nvSpPr>
          <p:cNvPr id="10" name="テキスト ボックス 9"/>
          <p:cNvSpPr txBox="1"/>
          <p:nvPr/>
        </p:nvSpPr>
        <p:spPr>
          <a:xfrm>
            <a:off x="138660" y="6805304"/>
            <a:ext cx="3847528" cy="400110"/>
          </a:xfrm>
          <a:prstGeom prst="rect">
            <a:avLst/>
          </a:prstGeom>
          <a:noFill/>
        </p:spPr>
        <p:txBody>
          <a:bodyPr wrap="none" rtlCol="0">
            <a:spAutoFit/>
          </a:bodyPr>
          <a:lstStyle/>
          <a:p>
            <a:pPr defTabSz="986912"/>
            <a:r>
              <a:rPr kumimoji="0" lang="ja-JP" altLang="en-US" sz="2000" kern="0" dirty="0">
                <a:solidFill>
                  <a:sysClr val="windowText" lastClr="000000"/>
                </a:solidFill>
                <a:latin typeface="+mn-ea"/>
                <a:cs typeface="メイリオ" pitchFamily="50" charset="-128"/>
              </a:rPr>
              <a:t>図　協同ビルグリーンリース締結状況</a:t>
            </a:r>
          </a:p>
        </p:txBody>
      </p:sp>
      <p:sp>
        <p:nvSpPr>
          <p:cNvPr id="11" name="テキスト ボックス 10"/>
          <p:cNvSpPr txBox="1"/>
          <p:nvPr/>
        </p:nvSpPr>
        <p:spPr>
          <a:xfrm>
            <a:off x="5336271" y="981235"/>
            <a:ext cx="5751293" cy="6155531"/>
          </a:xfrm>
          <a:prstGeom prst="rect">
            <a:avLst/>
          </a:prstGeom>
          <a:noFill/>
        </p:spPr>
        <p:txBody>
          <a:bodyPr wrap="square" rtlCol="0">
            <a:spAutoFit/>
          </a:bodyPr>
          <a:lstStyle/>
          <a:p>
            <a:pPr defTabSz="986912"/>
            <a:r>
              <a:rPr kumimoji="0" lang="ja-JP" altLang="en-US" sz="1800" b="1" kern="0" dirty="0">
                <a:solidFill>
                  <a:sysClr val="windowText" lastClr="000000"/>
                </a:solidFill>
                <a:latin typeface="+mn-ea"/>
                <a:cs typeface="メイリオ" panose="020B0604030504040204" pitchFamily="50" charset="-128"/>
              </a:rPr>
              <a:t>●事業概要</a:t>
            </a:r>
            <a:endParaRPr kumimoji="0" lang="en-US" altLang="ja-JP" sz="1800" b="1" kern="0" dirty="0">
              <a:solidFill>
                <a:sysClr val="windowText" lastClr="000000"/>
              </a:solidFill>
              <a:latin typeface="+mn-ea"/>
              <a:cs typeface="メイリオ" panose="020B0604030504040204" pitchFamily="50" charset="-128"/>
            </a:endParaRPr>
          </a:p>
          <a:p>
            <a:pPr defTabSz="986912"/>
            <a:r>
              <a:rPr kumimoji="0" lang="ja-JP" altLang="en-US" sz="1800" kern="0" dirty="0">
                <a:solidFill>
                  <a:sysClr val="windowText" lastClr="000000"/>
                </a:solidFill>
                <a:latin typeface="+mn-ea"/>
                <a:cs typeface="メイリオ" panose="020B0604030504040204" pitchFamily="50" charset="-128"/>
              </a:rPr>
              <a:t>　・申請者</a:t>
            </a:r>
            <a:r>
              <a:rPr kumimoji="0" lang="en-US" altLang="ja-JP" sz="1800" kern="0" dirty="0">
                <a:solidFill>
                  <a:sysClr val="windowText" lastClr="000000"/>
                </a:solidFill>
                <a:latin typeface="+mn-ea"/>
                <a:cs typeface="メイリオ" panose="020B0604030504040204" pitchFamily="50" charset="-128"/>
              </a:rPr>
              <a:t>		</a:t>
            </a:r>
            <a:r>
              <a:rPr kumimoji="0" lang="ja-JP" altLang="en-US" sz="1800" kern="0" dirty="0">
                <a:solidFill>
                  <a:sysClr val="windowText" lastClr="000000"/>
                </a:solidFill>
                <a:latin typeface="+mn-ea"/>
                <a:cs typeface="メイリオ" panose="020B0604030504040204" pitchFamily="50" charset="-128"/>
              </a:rPr>
              <a:t>：未来工業株式会社</a:t>
            </a:r>
            <a:endParaRPr kumimoji="0" lang="en-US" altLang="ja-JP" sz="1800" kern="0" dirty="0">
              <a:solidFill>
                <a:sysClr val="windowText" lastClr="000000"/>
              </a:solidFill>
              <a:latin typeface="+mn-ea"/>
              <a:cs typeface="メイリオ" panose="020B0604030504040204" pitchFamily="50" charset="-128"/>
            </a:endParaRPr>
          </a:p>
          <a:p>
            <a:pPr defTabSz="986912"/>
            <a:r>
              <a:rPr kumimoji="0" lang="ja-JP" altLang="en-US" sz="1800" kern="0" dirty="0">
                <a:solidFill>
                  <a:sysClr val="windowText" lastClr="000000"/>
                </a:solidFill>
                <a:latin typeface="+mn-ea"/>
                <a:cs typeface="メイリオ" panose="020B0604030504040204" pitchFamily="50" charset="-128"/>
              </a:rPr>
              <a:t>　・建物名称</a:t>
            </a:r>
            <a:r>
              <a:rPr kumimoji="0" lang="en-US" altLang="ja-JP" sz="1800" kern="0" dirty="0">
                <a:solidFill>
                  <a:sysClr val="windowText" lastClr="000000"/>
                </a:solidFill>
                <a:latin typeface="+mn-ea"/>
                <a:cs typeface="メイリオ" panose="020B0604030504040204" pitchFamily="50" charset="-128"/>
              </a:rPr>
              <a:t>	</a:t>
            </a:r>
            <a:r>
              <a:rPr kumimoji="0" lang="ja-JP" altLang="en-US" sz="1800" kern="0" dirty="0">
                <a:solidFill>
                  <a:sysClr val="windowText" lastClr="000000"/>
                </a:solidFill>
                <a:latin typeface="+mn-ea"/>
                <a:cs typeface="メイリオ" panose="020B0604030504040204" pitchFamily="50" charset="-128"/>
              </a:rPr>
              <a:t>：協同ビル（日銀前）</a:t>
            </a:r>
            <a:endParaRPr kumimoji="0" lang="en-US" altLang="ja-JP" sz="1800" kern="0" dirty="0">
              <a:solidFill>
                <a:sysClr val="windowText" lastClr="000000"/>
              </a:solidFill>
              <a:latin typeface="+mn-ea"/>
              <a:cs typeface="メイリオ" panose="020B0604030504040204" pitchFamily="50" charset="-128"/>
            </a:endParaRPr>
          </a:p>
          <a:p>
            <a:pPr defTabSz="986912"/>
            <a:r>
              <a:rPr kumimoji="0" lang="ja-JP" altLang="en-US" sz="1800" kern="0" dirty="0">
                <a:solidFill>
                  <a:sysClr val="windowText" lastClr="000000"/>
                </a:solidFill>
                <a:latin typeface="+mn-ea"/>
                <a:cs typeface="メイリオ" panose="020B0604030504040204" pitchFamily="50" charset="-128"/>
              </a:rPr>
              <a:t>　・所在地</a:t>
            </a:r>
            <a:r>
              <a:rPr kumimoji="0" lang="en-US" altLang="ja-JP" sz="1800" kern="0" dirty="0">
                <a:solidFill>
                  <a:sysClr val="windowText" lastClr="000000"/>
                </a:solidFill>
                <a:latin typeface="+mn-ea"/>
                <a:cs typeface="メイリオ" panose="020B0604030504040204" pitchFamily="50" charset="-128"/>
              </a:rPr>
              <a:t>		</a:t>
            </a:r>
            <a:r>
              <a:rPr kumimoji="0" lang="ja-JP" altLang="en-US" sz="1800" kern="0" dirty="0">
                <a:solidFill>
                  <a:sysClr val="windowText" lastClr="000000"/>
                </a:solidFill>
                <a:latin typeface="+mn-ea"/>
                <a:cs typeface="メイリオ" panose="020B0604030504040204" pitchFamily="50" charset="-128"/>
              </a:rPr>
              <a:t>：東京都中央区</a:t>
            </a:r>
            <a:endParaRPr kumimoji="0" lang="en-US" altLang="ja-JP" sz="1800" kern="0" dirty="0">
              <a:solidFill>
                <a:sysClr val="windowText" lastClr="000000"/>
              </a:solidFill>
              <a:latin typeface="+mn-ea"/>
              <a:cs typeface="メイリオ" panose="020B0604030504040204" pitchFamily="50" charset="-128"/>
            </a:endParaRPr>
          </a:p>
          <a:p>
            <a:pPr defTabSz="986912"/>
            <a:r>
              <a:rPr kumimoji="0" lang="ja-JP" altLang="en-US" sz="1800" kern="0" dirty="0">
                <a:solidFill>
                  <a:sysClr val="windowText" lastClr="000000"/>
                </a:solidFill>
                <a:latin typeface="+mn-ea"/>
                <a:cs typeface="メイリオ" panose="020B0604030504040204" pitchFamily="50" charset="-128"/>
              </a:rPr>
              <a:t>　・竣工年</a:t>
            </a:r>
            <a:r>
              <a:rPr kumimoji="0" lang="en-US" altLang="ja-JP" sz="1800" kern="0" dirty="0">
                <a:solidFill>
                  <a:sysClr val="windowText" lastClr="000000"/>
                </a:solidFill>
                <a:latin typeface="+mn-ea"/>
                <a:cs typeface="メイリオ" panose="020B0604030504040204" pitchFamily="50" charset="-128"/>
              </a:rPr>
              <a:t>		</a:t>
            </a:r>
            <a:r>
              <a:rPr kumimoji="0" lang="ja-JP" altLang="en-US" sz="1800" kern="0" dirty="0">
                <a:solidFill>
                  <a:sysClr val="windowText" lastClr="000000"/>
                </a:solidFill>
                <a:latin typeface="+mn-ea"/>
                <a:cs typeface="メイリオ" panose="020B0604030504040204" pitchFamily="50" charset="-128"/>
              </a:rPr>
              <a:t>：</a:t>
            </a:r>
            <a:r>
              <a:rPr kumimoji="0" lang="en-US" altLang="ja-JP" sz="1800" kern="0" dirty="0">
                <a:solidFill>
                  <a:sysClr val="windowText" lastClr="000000"/>
                </a:solidFill>
                <a:latin typeface="+mn-ea"/>
                <a:cs typeface="メイリオ" panose="020B0604030504040204" pitchFamily="50" charset="-128"/>
              </a:rPr>
              <a:t>1973</a:t>
            </a:r>
            <a:r>
              <a:rPr kumimoji="0" lang="ja-JP" altLang="en-US" sz="1800" kern="0" dirty="0">
                <a:solidFill>
                  <a:sysClr val="windowText" lastClr="000000"/>
                </a:solidFill>
                <a:latin typeface="+mn-ea"/>
                <a:cs typeface="メイリオ" panose="020B0604030504040204" pitchFamily="50" charset="-128"/>
              </a:rPr>
              <a:t>年</a:t>
            </a:r>
            <a:endParaRPr kumimoji="0" lang="en-US" altLang="ja-JP" sz="1800" kern="0" dirty="0">
              <a:solidFill>
                <a:sysClr val="windowText" lastClr="000000"/>
              </a:solidFill>
              <a:latin typeface="+mn-ea"/>
              <a:cs typeface="メイリオ" panose="020B0604030504040204" pitchFamily="50" charset="-128"/>
            </a:endParaRPr>
          </a:p>
          <a:p>
            <a:pPr defTabSz="986912"/>
            <a:r>
              <a:rPr kumimoji="0" lang="ja-JP" altLang="en-US" sz="1800" kern="0" dirty="0">
                <a:solidFill>
                  <a:sysClr val="windowText" lastClr="000000"/>
                </a:solidFill>
                <a:latin typeface="+mn-ea"/>
                <a:cs typeface="メイリオ" panose="020B0604030504040204" pitchFamily="50" charset="-128"/>
              </a:rPr>
              <a:t>　・構造</a:t>
            </a:r>
            <a:r>
              <a:rPr kumimoji="0" lang="en-US" altLang="ja-JP" sz="1800" kern="0" dirty="0">
                <a:solidFill>
                  <a:sysClr val="windowText" lastClr="000000"/>
                </a:solidFill>
                <a:latin typeface="+mn-ea"/>
                <a:cs typeface="メイリオ" panose="020B0604030504040204" pitchFamily="50" charset="-128"/>
              </a:rPr>
              <a:t>		</a:t>
            </a:r>
            <a:r>
              <a:rPr kumimoji="0" lang="ja-JP" altLang="en-US" sz="1800" kern="0" dirty="0">
                <a:solidFill>
                  <a:sysClr val="windowText" lastClr="000000"/>
                </a:solidFill>
                <a:latin typeface="+mn-ea"/>
                <a:cs typeface="メイリオ" panose="020B0604030504040204" pitchFamily="50" charset="-128"/>
              </a:rPr>
              <a:t>：</a:t>
            </a:r>
            <a:r>
              <a:rPr kumimoji="0" lang="en-US" altLang="ja-JP" sz="1800" kern="0" dirty="0">
                <a:solidFill>
                  <a:sysClr val="windowText" lastClr="000000"/>
                </a:solidFill>
                <a:latin typeface="+mn-ea"/>
                <a:cs typeface="メイリオ" panose="020B0604030504040204" pitchFamily="50" charset="-128"/>
              </a:rPr>
              <a:t>RC</a:t>
            </a:r>
            <a:r>
              <a:rPr kumimoji="0" lang="ja-JP" altLang="en-US" sz="1800" kern="0" dirty="0">
                <a:solidFill>
                  <a:sysClr val="windowText" lastClr="000000"/>
                </a:solidFill>
                <a:latin typeface="+mn-ea"/>
                <a:cs typeface="メイリオ" panose="020B0604030504040204" pitchFamily="50" charset="-128"/>
              </a:rPr>
              <a:t>造</a:t>
            </a:r>
            <a:endParaRPr kumimoji="0" lang="en-US" altLang="ja-JP" sz="1800" kern="0" dirty="0">
              <a:solidFill>
                <a:sysClr val="windowText" lastClr="000000"/>
              </a:solidFill>
              <a:latin typeface="+mn-ea"/>
              <a:cs typeface="メイリオ" panose="020B0604030504040204" pitchFamily="50" charset="-128"/>
            </a:endParaRPr>
          </a:p>
          <a:p>
            <a:pPr defTabSz="986912"/>
            <a:r>
              <a:rPr kumimoji="0" lang="ja-JP" altLang="en-US" sz="1800" kern="0" dirty="0">
                <a:solidFill>
                  <a:sysClr val="windowText" lastClr="000000"/>
                </a:solidFill>
                <a:latin typeface="+mn-ea"/>
                <a:cs typeface="メイリオ" panose="020B0604030504040204" pitchFamily="50" charset="-128"/>
              </a:rPr>
              <a:t>　・階数</a:t>
            </a:r>
            <a:r>
              <a:rPr kumimoji="0" lang="en-US" altLang="ja-JP" sz="1800" kern="0" dirty="0">
                <a:solidFill>
                  <a:sysClr val="windowText" lastClr="000000"/>
                </a:solidFill>
                <a:latin typeface="+mn-ea"/>
                <a:cs typeface="メイリオ" panose="020B0604030504040204" pitchFamily="50" charset="-128"/>
              </a:rPr>
              <a:t>		</a:t>
            </a:r>
            <a:r>
              <a:rPr kumimoji="0" lang="ja-JP" altLang="en-US" sz="1800" kern="0" dirty="0">
                <a:solidFill>
                  <a:sysClr val="windowText" lastClr="000000"/>
                </a:solidFill>
                <a:latin typeface="+mn-ea"/>
                <a:cs typeface="メイリオ" panose="020B0604030504040204" pitchFamily="50" charset="-128"/>
              </a:rPr>
              <a:t>：</a:t>
            </a:r>
            <a:r>
              <a:rPr kumimoji="0" lang="en-US" altLang="ja-JP" sz="1800" kern="0" dirty="0">
                <a:solidFill>
                  <a:sysClr val="windowText" lastClr="000000"/>
                </a:solidFill>
                <a:latin typeface="+mn-ea"/>
                <a:cs typeface="メイリオ" panose="020B0604030504040204" pitchFamily="50" charset="-128"/>
              </a:rPr>
              <a:t>10</a:t>
            </a:r>
            <a:r>
              <a:rPr kumimoji="0" lang="ja-JP" altLang="en-US" sz="1800" kern="0" dirty="0">
                <a:solidFill>
                  <a:sysClr val="windowText" lastClr="000000"/>
                </a:solidFill>
                <a:latin typeface="+mn-ea"/>
                <a:cs typeface="メイリオ" panose="020B0604030504040204" pitchFamily="50" charset="-128"/>
              </a:rPr>
              <a:t>階</a:t>
            </a:r>
            <a:endParaRPr kumimoji="0" lang="en-US" altLang="ja-JP" sz="1800" kern="0" dirty="0">
              <a:solidFill>
                <a:sysClr val="windowText" lastClr="000000"/>
              </a:solidFill>
              <a:latin typeface="+mn-ea"/>
              <a:cs typeface="メイリオ" panose="020B0604030504040204" pitchFamily="50" charset="-128"/>
            </a:endParaRPr>
          </a:p>
          <a:p>
            <a:pPr defTabSz="986912"/>
            <a:r>
              <a:rPr kumimoji="0" lang="ja-JP" altLang="en-US" sz="1800" kern="0" dirty="0">
                <a:solidFill>
                  <a:sysClr val="windowText" lastClr="000000"/>
                </a:solidFill>
                <a:latin typeface="+mn-ea"/>
                <a:cs typeface="メイリオ" panose="020B0604030504040204" pitchFamily="50" charset="-128"/>
              </a:rPr>
              <a:t>　・建物用途</a:t>
            </a:r>
            <a:r>
              <a:rPr kumimoji="0" lang="en-US" altLang="ja-JP" sz="1800" kern="0" dirty="0">
                <a:solidFill>
                  <a:sysClr val="windowText" lastClr="000000"/>
                </a:solidFill>
                <a:latin typeface="+mn-ea"/>
                <a:cs typeface="メイリオ" panose="020B0604030504040204" pitchFamily="50" charset="-128"/>
              </a:rPr>
              <a:t>	</a:t>
            </a:r>
            <a:r>
              <a:rPr kumimoji="0" lang="ja-JP" altLang="en-US" sz="1800" kern="0" dirty="0">
                <a:solidFill>
                  <a:sysClr val="windowText" lastClr="000000"/>
                </a:solidFill>
                <a:latin typeface="+mn-ea"/>
                <a:cs typeface="メイリオ" panose="020B0604030504040204" pitchFamily="50" charset="-128"/>
              </a:rPr>
              <a:t>：事務所、店舗等</a:t>
            </a:r>
            <a:endParaRPr kumimoji="0" lang="en-US" altLang="ja-JP" sz="1800" kern="0" dirty="0">
              <a:solidFill>
                <a:sysClr val="windowText" lastClr="000000"/>
              </a:solidFill>
              <a:latin typeface="+mn-ea"/>
              <a:cs typeface="メイリオ" panose="020B0604030504040204" pitchFamily="50" charset="-128"/>
            </a:endParaRPr>
          </a:p>
          <a:p>
            <a:pPr defTabSz="986912"/>
            <a:endParaRPr kumimoji="0" lang="en-US" altLang="ja-JP" sz="800" kern="0" dirty="0">
              <a:solidFill>
                <a:sysClr val="windowText" lastClr="000000"/>
              </a:solidFill>
              <a:latin typeface="+mn-ea"/>
              <a:cs typeface="メイリオ" panose="020B0604030504040204" pitchFamily="50" charset="-128"/>
            </a:endParaRPr>
          </a:p>
          <a:p>
            <a:pPr defTabSz="986912"/>
            <a:r>
              <a:rPr kumimoji="0" lang="ja-JP" altLang="en-US" sz="1800" b="1" kern="0" dirty="0">
                <a:solidFill>
                  <a:sysClr val="windowText" lastClr="000000"/>
                </a:solidFill>
                <a:latin typeface="+mn-ea"/>
                <a:cs typeface="メイリオ" panose="020B0604030504040204" pitchFamily="50" charset="-128"/>
              </a:rPr>
              <a:t>●導入機器（補助対象）</a:t>
            </a:r>
            <a:endParaRPr kumimoji="0" lang="en-US" altLang="ja-JP" sz="1800" b="1" kern="0" dirty="0">
              <a:solidFill>
                <a:sysClr val="windowText" lastClr="000000"/>
              </a:solidFill>
              <a:latin typeface="+mn-ea"/>
              <a:cs typeface="メイリオ" panose="020B0604030504040204" pitchFamily="50" charset="-128"/>
            </a:endParaRPr>
          </a:p>
          <a:p>
            <a:pPr defTabSz="986912"/>
            <a:r>
              <a:rPr kumimoji="0" lang="ja-JP" altLang="en-US" sz="1800" kern="0" dirty="0">
                <a:solidFill>
                  <a:sysClr val="windowText" lastClr="000000"/>
                </a:solidFill>
                <a:latin typeface="+mn-ea"/>
                <a:cs typeface="メイリオ" panose="020B0604030504040204" pitchFamily="50" charset="-128"/>
              </a:rPr>
              <a:t>　・高効率空調機</a:t>
            </a:r>
            <a:endParaRPr kumimoji="0" lang="en-US" altLang="ja-JP" sz="1800" kern="0" dirty="0">
              <a:solidFill>
                <a:sysClr val="windowText" lastClr="000000"/>
              </a:solidFill>
              <a:latin typeface="+mn-ea"/>
              <a:cs typeface="メイリオ" panose="020B0604030504040204" pitchFamily="50" charset="-128"/>
            </a:endParaRPr>
          </a:p>
          <a:p>
            <a:pPr defTabSz="986912"/>
            <a:r>
              <a:rPr kumimoji="0" lang="ja-JP" altLang="en-US" sz="1800" kern="0" dirty="0">
                <a:solidFill>
                  <a:sysClr val="windowText" lastClr="000000"/>
                </a:solidFill>
                <a:latin typeface="+mn-ea"/>
                <a:cs typeface="メイリオ" panose="020B0604030504040204" pitchFamily="50" charset="-128"/>
              </a:rPr>
              <a:t>　　－室外機　</a:t>
            </a:r>
            <a:r>
              <a:rPr kumimoji="0" lang="en-US" altLang="ja-JP" sz="1800" kern="0" dirty="0">
                <a:solidFill>
                  <a:sysClr val="windowText" lastClr="000000"/>
                </a:solidFill>
                <a:latin typeface="+mn-ea"/>
                <a:cs typeface="メイリオ" panose="020B0604030504040204" pitchFamily="50" charset="-128"/>
              </a:rPr>
              <a:t>7</a:t>
            </a:r>
            <a:r>
              <a:rPr kumimoji="0" lang="ja-JP" altLang="en-US" sz="1800" kern="0" dirty="0">
                <a:solidFill>
                  <a:sysClr val="windowText" lastClr="000000"/>
                </a:solidFill>
                <a:latin typeface="+mn-ea"/>
                <a:cs typeface="メイリオ" panose="020B0604030504040204" pitchFamily="50" charset="-128"/>
              </a:rPr>
              <a:t>台</a:t>
            </a:r>
            <a:endParaRPr kumimoji="0" lang="en-US" altLang="ja-JP" sz="1800" kern="0" dirty="0">
              <a:solidFill>
                <a:sysClr val="windowText" lastClr="000000"/>
              </a:solidFill>
              <a:latin typeface="+mn-ea"/>
              <a:cs typeface="メイリオ" panose="020B0604030504040204" pitchFamily="50" charset="-128"/>
            </a:endParaRPr>
          </a:p>
          <a:p>
            <a:pPr defTabSz="986912"/>
            <a:r>
              <a:rPr kumimoji="0" lang="ja-JP" altLang="en-US" sz="1800" kern="0" dirty="0">
                <a:solidFill>
                  <a:sysClr val="windowText" lastClr="000000"/>
                </a:solidFill>
                <a:latin typeface="+mn-ea"/>
                <a:cs typeface="メイリオ" panose="020B0604030504040204" pitchFamily="50" charset="-128"/>
              </a:rPr>
              <a:t>　　　（冷房能力：</a:t>
            </a:r>
            <a:r>
              <a:rPr kumimoji="0" lang="en-US" altLang="ja-JP" sz="1800" kern="0" dirty="0">
                <a:solidFill>
                  <a:sysClr val="windowText" lastClr="000000"/>
                </a:solidFill>
                <a:latin typeface="+mn-ea"/>
                <a:cs typeface="メイリオ" panose="020B0604030504040204" pitchFamily="50" charset="-128"/>
              </a:rPr>
              <a:t>61.5kW/</a:t>
            </a:r>
            <a:r>
              <a:rPr kumimoji="0" lang="ja-JP" altLang="en-US" sz="1800" kern="0" dirty="0">
                <a:solidFill>
                  <a:sysClr val="windowText" lastClr="000000"/>
                </a:solidFill>
                <a:latin typeface="+mn-ea"/>
                <a:cs typeface="メイリオ" panose="020B0604030504040204" pitchFamily="50" charset="-128"/>
              </a:rPr>
              <a:t>台）</a:t>
            </a:r>
            <a:endParaRPr kumimoji="0" lang="en-US" altLang="ja-JP" sz="1800" kern="0" dirty="0">
              <a:solidFill>
                <a:sysClr val="windowText" lastClr="000000"/>
              </a:solidFill>
              <a:latin typeface="+mn-ea"/>
              <a:cs typeface="メイリオ" panose="020B0604030504040204" pitchFamily="50" charset="-128"/>
            </a:endParaRPr>
          </a:p>
          <a:p>
            <a:pPr defTabSz="986912"/>
            <a:r>
              <a:rPr kumimoji="0" lang="ja-JP" altLang="en-US" sz="1800" kern="0" dirty="0">
                <a:solidFill>
                  <a:sysClr val="windowText" lastClr="000000"/>
                </a:solidFill>
                <a:latin typeface="+mn-ea"/>
                <a:cs typeface="メイリオ" panose="020B0604030504040204" pitchFamily="50" charset="-128"/>
              </a:rPr>
              <a:t>　　　（暖房能力：</a:t>
            </a:r>
            <a:r>
              <a:rPr kumimoji="0" lang="en-US" altLang="ja-JP" sz="1800" kern="0" dirty="0">
                <a:solidFill>
                  <a:sysClr val="windowText" lastClr="000000"/>
                </a:solidFill>
                <a:latin typeface="+mn-ea"/>
                <a:cs typeface="メイリオ" panose="020B0604030504040204" pitchFamily="50" charset="-128"/>
              </a:rPr>
              <a:t>69.0kW/</a:t>
            </a:r>
            <a:r>
              <a:rPr kumimoji="0" lang="ja-JP" altLang="en-US" sz="1800" kern="0" dirty="0">
                <a:solidFill>
                  <a:sysClr val="windowText" lastClr="000000"/>
                </a:solidFill>
                <a:latin typeface="+mn-ea"/>
                <a:cs typeface="メイリオ" panose="020B0604030504040204" pitchFamily="50" charset="-128"/>
              </a:rPr>
              <a:t>台）</a:t>
            </a:r>
            <a:endParaRPr kumimoji="0" lang="en-US" altLang="ja-JP" sz="1800" kern="0" dirty="0">
              <a:solidFill>
                <a:sysClr val="windowText" lastClr="000000"/>
              </a:solidFill>
              <a:latin typeface="+mn-ea"/>
              <a:cs typeface="メイリオ" panose="020B0604030504040204" pitchFamily="50" charset="-128"/>
            </a:endParaRPr>
          </a:p>
          <a:p>
            <a:pPr defTabSz="986912"/>
            <a:r>
              <a:rPr kumimoji="0" lang="ja-JP" altLang="en-US" sz="1800" kern="0" dirty="0">
                <a:solidFill>
                  <a:sysClr val="windowText" lastClr="000000"/>
                </a:solidFill>
                <a:latin typeface="+mn-ea"/>
                <a:cs typeface="メイリオ" panose="020B0604030504040204" pitchFamily="50" charset="-128"/>
              </a:rPr>
              <a:t>　　－室内機　</a:t>
            </a:r>
            <a:r>
              <a:rPr kumimoji="0" lang="en-US" altLang="ja-JP" sz="1800" kern="0" dirty="0">
                <a:solidFill>
                  <a:sysClr val="windowText" lastClr="000000"/>
                </a:solidFill>
                <a:latin typeface="+mn-ea"/>
                <a:cs typeface="メイリオ" panose="020B0604030504040204" pitchFamily="50" charset="-128"/>
              </a:rPr>
              <a:t>63</a:t>
            </a:r>
            <a:r>
              <a:rPr kumimoji="0" lang="ja-JP" altLang="en-US" sz="1800" kern="0" dirty="0">
                <a:solidFill>
                  <a:sysClr val="windowText" lastClr="000000"/>
                </a:solidFill>
                <a:latin typeface="+mn-ea"/>
                <a:cs typeface="メイリオ" panose="020B0604030504040204" pitchFamily="50" charset="-128"/>
              </a:rPr>
              <a:t>台</a:t>
            </a:r>
            <a:endParaRPr kumimoji="0" lang="en-US" altLang="ja-JP" sz="1800" kern="0" dirty="0">
              <a:solidFill>
                <a:sysClr val="windowText" lastClr="000000"/>
              </a:solidFill>
              <a:latin typeface="+mn-ea"/>
              <a:cs typeface="メイリオ" panose="020B0604030504040204" pitchFamily="50" charset="-128"/>
            </a:endParaRPr>
          </a:p>
          <a:p>
            <a:pPr defTabSz="986912"/>
            <a:r>
              <a:rPr kumimoji="0" lang="ja-JP" altLang="en-US" sz="1800" kern="0" dirty="0">
                <a:solidFill>
                  <a:sysClr val="windowText" lastClr="000000"/>
                </a:solidFill>
                <a:latin typeface="+mn-ea"/>
                <a:cs typeface="メイリオ" panose="020B0604030504040204" pitchFamily="50" charset="-128"/>
              </a:rPr>
              <a:t>　・</a:t>
            </a:r>
            <a:r>
              <a:rPr kumimoji="0" lang="en-US" altLang="ja-JP" sz="1800" kern="0" dirty="0">
                <a:solidFill>
                  <a:sysClr val="windowText" lastClr="000000"/>
                </a:solidFill>
                <a:latin typeface="+mn-ea"/>
                <a:cs typeface="メイリオ" panose="020B0604030504040204" pitchFamily="50" charset="-128"/>
              </a:rPr>
              <a:t>LED</a:t>
            </a:r>
            <a:r>
              <a:rPr kumimoji="0" lang="ja-JP" altLang="en-US" sz="1800" kern="0" dirty="0">
                <a:solidFill>
                  <a:sysClr val="windowText" lastClr="000000"/>
                </a:solidFill>
                <a:latin typeface="+mn-ea"/>
                <a:cs typeface="メイリオ" panose="020B0604030504040204" pitchFamily="50" charset="-128"/>
              </a:rPr>
              <a:t>照明</a:t>
            </a:r>
            <a:endParaRPr kumimoji="0" lang="en-US" altLang="ja-JP" sz="1800" kern="0" dirty="0">
              <a:solidFill>
                <a:sysClr val="windowText" lastClr="000000"/>
              </a:solidFill>
              <a:latin typeface="+mn-ea"/>
              <a:cs typeface="メイリオ" panose="020B0604030504040204" pitchFamily="50" charset="-128"/>
            </a:endParaRPr>
          </a:p>
          <a:p>
            <a:pPr defTabSz="986912"/>
            <a:r>
              <a:rPr kumimoji="0" lang="ja-JP" altLang="en-US" sz="1800" kern="0" dirty="0">
                <a:solidFill>
                  <a:sysClr val="windowText" lastClr="000000"/>
                </a:solidFill>
                <a:latin typeface="+mn-ea"/>
                <a:cs typeface="メイリオ" panose="020B0604030504040204" pitchFamily="50" charset="-128"/>
              </a:rPr>
              <a:t>　　－テナント専有部　</a:t>
            </a:r>
            <a:r>
              <a:rPr kumimoji="0" lang="en-US" altLang="ja-JP" sz="1800" kern="0" dirty="0">
                <a:solidFill>
                  <a:sysClr val="windowText" lastClr="000000"/>
                </a:solidFill>
                <a:latin typeface="+mn-ea"/>
                <a:cs typeface="メイリオ" panose="020B0604030504040204" pitchFamily="50" charset="-128"/>
              </a:rPr>
              <a:t>447</a:t>
            </a:r>
            <a:r>
              <a:rPr kumimoji="0" lang="ja-JP" altLang="en-US" sz="1800" kern="0" dirty="0">
                <a:solidFill>
                  <a:sysClr val="windowText" lastClr="000000"/>
                </a:solidFill>
                <a:latin typeface="+mn-ea"/>
                <a:cs typeface="メイリオ" panose="020B0604030504040204" pitchFamily="50" charset="-128"/>
              </a:rPr>
              <a:t>台</a:t>
            </a:r>
            <a:endParaRPr kumimoji="0" lang="en-US" altLang="ja-JP" sz="1800" kern="0" dirty="0">
              <a:solidFill>
                <a:sysClr val="windowText" lastClr="000000"/>
              </a:solidFill>
              <a:latin typeface="+mn-ea"/>
              <a:cs typeface="メイリオ" panose="020B0604030504040204" pitchFamily="50" charset="-128"/>
            </a:endParaRPr>
          </a:p>
          <a:p>
            <a:pPr defTabSz="986912"/>
            <a:r>
              <a:rPr kumimoji="0" lang="ja-JP" altLang="en-US" sz="1800" kern="0" dirty="0">
                <a:solidFill>
                  <a:sysClr val="windowText" lastClr="000000"/>
                </a:solidFill>
                <a:latin typeface="+mn-ea"/>
                <a:cs typeface="メイリオ" panose="020B0604030504040204" pitchFamily="50" charset="-128"/>
              </a:rPr>
              <a:t>　　－共用部　</a:t>
            </a:r>
            <a:r>
              <a:rPr kumimoji="0" lang="en-US" altLang="ja-JP" sz="1800" kern="0" dirty="0">
                <a:solidFill>
                  <a:sysClr val="windowText" lastClr="000000"/>
                </a:solidFill>
                <a:latin typeface="+mn-ea"/>
                <a:cs typeface="メイリオ" panose="020B0604030504040204" pitchFamily="50" charset="-128"/>
              </a:rPr>
              <a:t>60</a:t>
            </a:r>
            <a:r>
              <a:rPr kumimoji="0" lang="ja-JP" altLang="en-US" sz="1800" kern="0" dirty="0">
                <a:solidFill>
                  <a:sysClr val="windowText" lastClr="000000"/>
                </a:solidFill>
                <a:latin typeface="+mn-ea"/>
                <a:cs typeface="メイリオ" panose="020B0604030504040204" pitchFamily="50" charset="-128"/>
              </a:rPr>
              <a:t>台</a:t>
            </a:r>
            <a:endParaRPr kumimoji="0" lang="en-US" altLang="ja-JP" sz="1800" kern="0" dirty="0">
              <a:solidFill>
                <a:sysClr val="windowText" lastClr="000000"/>
              </a:solidFill>
              <a:latin typeface="+mn-ea"/>
              <a:cs typeface="メイリオ" panose="020B0604030504040204" pitchFamily="50" charset="-128"/>
            </a:endParaRPr>
          </a:p>
          <a:p>
            <a:pPr defTabSz="986912"/>
            <a:endParaRPr kumimoji="0" lang="en-US" altLang="ja-JP" sz="800" kern="0" dirty="0">
              <a:solidFill>
                <a:sysClr val="windowText" lastClr="000000"/>
              </a:solidFill>
              <a:latin typeface="+mn-ea"/>
              <a:cs typeface="メイリオ" panose="020B0604030504040204" pitchFamily="50" charset="-128"/>
            </a:endParaRPr>
          </a:p>
          <a:p>
            <a:pPr defTabSz="986912"/>
            <a:r>
              <a:rPr kumimoji="0" lang="ja-JP" altLang="en-US" sz="1800" b="1" kern="0" dirty="0">
                <a:solidFill>
                  <a:sysClr val="windowText" lastClr="000000"/>
                </a:solidFill>
                <a:latin typeface="+mn-ea"/>
                <a:cs typeface="メイリオ" panose="020B0604030504040204" pitchFamily="50" charset="-128"/>
              </a:rPr>
              <a:t>●事業の効果</a:t>
            </a:r>
            <a:endParaRPr kumimoji="0" lang="en-US" altLang="ja-JP" sz="1800" b="1" kern="0" dirty="0">
              <a:solidFill>
                <a:sysClr val="windowText" lastClr="000000"/>
              </a:solidFill>
              <a:latin typeface="+mn-ea"/>
              <a:cs typeface="メイリオ" panose="020B0604030504040204" pitchFamily="50" charset="-128"/>
            </a:endParaRPr>
          </a:p>
          <a:p>
            <a:pPr defTabSz="986912"/>
            <a:r>
              <a:rPr kumimoji="0" lang="ja-JP" altLang="en-US" sz="1800" kern="0" dirty="0">
                <a:solidFill>
                  <a:sysClr val="windowText" lastClr="000000"/>
                </a:solidFill>
                <a:latin typeface="+mn-ea"/>
                <a:cs typeface="メイリオ" panose="020B0604030504040204" pitchFamily="50" charset="-128"/>
              </a:rPr>
              <a:t>　・エネルギー消費量</a:t>
            </a:r>
            <a:r>
              <a:rPr kumimoji="0" lang="en-US" altLang="ja-JP" sz="1800" kern="0" dirty="0">
                <a:solidFill>
                  <a:sysClr val="windowText" lastClr="000000"/>
                </a:solidFill>
                <a:latin typeface="+mn-ea"/>
                <a:cs typeface="メイリオ" panose="020B0604030504040204" pitchFamily="50" charset="-128"/>
              </a:rPr>
              <a:t>		</a:t>
            </a:r>
            <a:r>
              <a:rPr kumimoji="0" lang="ja-JP" altLang="en-US" sz="1800" kern="0" dirty="0">
                <a:solidFill>
                  <a:sysClr val="windowText" lastClr="000000"/>
                </a:solidFill>
                <a:latin typeface="+mn-ea"/>
                <a:cs typeface="メイリオ" panose="020B0604030504040204" pitchFamily="50" charset="-128"/>
              </a:rPr>
              <a:t>：</a:t>
            </a:r>
            <a:r>
              <a:rPr kumimoji="0" lang="en-US" altLang="ja-JP" sz="1800" kern="0" dirty="0">
                <a:solidFill>
                  <a:sysClr val="windowText" lastClr="000000"/>
                </a:solidFill>
                <a:latin typeface="+mn-ea"/>
                <a:cs typeface="メイリオ" panose="020B0604030504040204" pitchFamily="50" charset="-128"/>
              </a:rPr>
              <a:t>640,969MJ</a:t>
            </a:r>
          </a:p>
          <a:p>
            <a:pPr defTabSz="986912"/>
            <a:r>
              <a:rPr kumimoji="0" lang="ja-JP" altLang="en-US" sz="1800" kern="0" dirty="0">
                <a:solidFill>
                  <a:sysClr val="windowText" lastClr="000000"/>
                </a:solidFill>
                <a:latin typeface="+mn-ea"/>
                <a:cs typeface="メイリオ" panose="020B0604030504040204" pitchFamily="50" charset="-128"/>
              </a:rPr>
              <a:t>　・</a:t>
            </a:r>
            <a:r>
              <a:rPr kumimoji="0" lang="en-US" altLang="ja-JP" sz="1800" kern="0" dirty="0">
                <a:solidFill>
                  <a:sysClr val="windowText" lastClr="000000"/>
                </a:solidFill>
                <a:latin typeface="+mn-ea"/>
                <a:cs typeface="メイリオ" panose="020B0604030504040204" pitchFamily="50" charset="-128"/>
              </a:rPr>
              <a:t>CO2</a:t>
            </a:r>
            <a:r>
              <a:rPr kumimoji="0" lang="ja-JP" altLang="en-US" sz="1800" kern="0" dirty="0">
                <a:solidFill>
                  <a:sysClr val="windowText" lastClr="000000"/>
                </a:solidFill>
                <a:latin typeface="+mn-ea"/>
                <a:cs typeface="メイリオ" panose="020B0604030504040204" pitchFamily="50" charset="-128"/>
              </a:rPr>
              <a:t>排出量</a:t>
            </a:r>
            <a:r>
              <a:rPr kumimoji="0" lang="en-US" altLang="ja-JP" sz="1800" kern="0" dirty="0">
                <a:solidFill>
                  <a:sysClr val="windowText" lastClr="000000"/>
                </a:solidFill>
                <a:latin typeface="+mn-ea"/>
                <a:cs typeface="メイリオ" panose="020B0604030504040204" pitchFamily="50" charset="-128"/>
              </a:rPr>
              <a:t>		</a:t>
            </a:r>
            <a:r>
              <a:rPr kumimoji="0" lang="ja-JP" altLang="en-US" sz="1800" kern="0" dirty="0">
                <a:solidFill>
                  <a:sysClr val="windowText" lastClr="000000"/>
                </a:solidFill>
                <a:latin typeface="+mn-ea"/>
                <a:cs typeface="メイリオ" panose="020B0604030504040204" pitchFamily="50" charset="-128"/>
              </a:rPr>
              <a:t>：</a:t>
            </a:r>
            <a:r>
              <a:rPr kumimoji="0" lang="en-US" altLang="ja-JP" sz="1800" kern="0" dirty="0">
                <a:solidFill>
                  <a:sysClr val="windowText" lastClr="000000"/>
                </a:solidFill>
                <a:latin typeface="+mn-ea"/>
                <a:cs typeface="メイリオ" panose="020B0604030504040204" pitchFamily="50" charset="-128"/>
              </a:rPr>
              <a:t>37.2t</a:t>
            </a:r>
            <a:r>
              <a:rPr kumimoji="0" lang="ja-JP" altLang="en-US" sz="1800" kern="0" dirty="0">
                <a:solidFill>
                  <a:sysClr val="windowText" lastClr="000000"/>
                </a:solidFill>
                <a:latin typeface="+mn-ea"/>
                <a:cs typeface="メイリオ" panose="020B0604030504040204" pitchFamily="50" charset="-128"/>
              </a:rPr>
              <a:t>削減</a:t>
            </a:r>
            <a:endParaRPr kumimoji="0" lang="en-US" altLang="ja-JP" sz="1800" kern="0" dirty="0">
              <a:solidFill>
                <a:sysClr val="windowText" lastClr="000000"/>
              </a:solidFill>
              <a:latin typeface="+mn-ea"/>
              <a:cs typeface="メイリオ" panose="020B0604030504040204" pitchFamily="50" charset="-128"/>
            </a:endParaRPr>
          </a:p>
          <a:p>
            <a:pPr defTabSz="986912"/>
            <a:r>
              <a:rPr kumimoji="0" lang="en-US" altLang="ja-JP" sz="1800" kern="0" dirty="0">
                <a:solidFill>
                  <a:sysClr val="windowText" lastClr="000000"/>
                </a:solidFill>
                <a:latin typeface="+mn-ea"/>
                <a:cs typeface="メイリオ" panose="020B0604030504040204" pitchFamily="50" charset="-128"/>
              </a:rPr>
              <a:t>			</a:t>
            </a:r>
            <a:r>
              <a:rPr kumimoji="0" lang="ja-JP" altLang="en-US" sz="1800" kern="0" dirty="0">
                <a:solidFill>
                  <a:sysClr val="windowText" lastClr="000000"/>
                </a:solidFill>
                <a:latin typeface="+mn-ea"/>
                <a:cs typeface="メイリオ" panose="020B0604030504040204" pitchFamily="50" charset="-128"/>
              </a:rPr>
              <a:t>　 （改修前比</a:t>
            </a:r>
            <a:r>
              <a:rPr kumimoji="0" lang="en-US" altLang="ja-JP" sz="1800" kern="0" dirty="0">
                <a:solidFill>
                  <a:sysClr val="windowText" lastClr="000000"/>
                </a:solidFill>
                <a:latin typeface="+mn-ea"/>
                <a:cs typeface="メイリオ" panose="020B0604030504040204" pitchFamily="50" charset="-128"/>
              </a:rPr>
              <a:t>20.2</a:t>
            </a:r>
            <a:r>
              <a:rPr kumimoji="0" lang="ja-JP" altLang="en-US" sz="1800" kern="0" dirty="0">
                <a:solidFill>
                  <a:sysClr val="windowText" lastClr="000000"/>
                </a:solidFill>
                <a:latin typeface="+mn-ea"/>
                <a:cs typeface="メイリオ" panose="020B0604030504040204" pitchFamily="50" charset="-128"/>
              </a:rPr>
              <a:t>％）</a:t>
            </a:r>
            <a:endParaRPr kumimoji="0" lang="en-US" altLang="ja-JP" sz="1800" kern="0" dirty="0">
              <a:solidFill>
                <a:sysClr val="windowText" lastClr="000000"/>
              </a:solidFill>
              <a:latin typeface="+mn-ea"/>
              <a:cs typeface="メイリオ" panose="020B0604030504040204" pitchFamily="50" charset="-128"/>
            </a:endParaRPr>
          </a:p>
        </p:txBody>
      </p:sp>
    </p:spTree>
    <p:extLst>
      <p:ext uri="{BB962C8B-B14F-4D97-AF65-F5344CB8AC3E}">
        <p14:creationId xmlns:p14="http://schemas.microsoft.com/office/powerpoint/2010/main" val="1880433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normAutofit/>
          </a:bodyPr>
          <a:lstStyle/>
          <a:p>
            <a:r>
              <a:rPr lang="ja-JP" altLang="en-US" sz="4000" dirty="0">
                <a:latin typeface="+mn-ea"/>
                <a:ea typeface="+mn-ea"/>
              </a:rPr>
              <a:t>採択事例②（鳥羽観光会館ビル）</a:t>
            </a:r>
            <a:endParaRPr lang="ja-JP" altLang="en-US" sz="4000" b="1" dirty="0">
              <a:latin typeface="+mn-ea"/>
              <a:ea typeface="+mn-ea"/>
            </a:endParaRPr>
          </a:p>
        </p:txBody>
      </p:sp>
      <p:sp>
        <p:nvSpPr>
          <p:cNvPr id="8" name="正方形/長方形 7"/>
          <p:cNvSpPr/>
          <p:nvPr/>
        </p:nvSpPr>
        <p:spPr bwMode="auto">
          <a:xfrm>
            <a:off x="4630994" y="1278562"/>
            <a:ext cx="6060818" cy="6016973"/>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285750" marR="0" indent="-28575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事業</a:t>
            </a: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概要</a:t>
            </a:r>
            <a:endPar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事業者名</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：鳥羽観光会館ビル株式会社</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業種</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：不動産業、物品賃貸業</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kumimoji="1"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所在地</a:t>
            </a:r>
            <a:r>
              <a:rPr kumimoji="1" lang="en-US"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三重県鳥羽市</a:t>
            </a:r>
            <a:endParaRPr kumimoji="1" lang="en-US"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kumimoji="1"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延床面積</a:t>
            </a:r>
            <a:r>
              <a:rPr kumimoji="1" lang="en-US"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5,730m2</a:t>
            </a:r>
          </a:p>
          <a:p>
            <a:pPr marL="776600" lvl="1" indent="-285750" defTabSz="914400" fontAlgn="base">
              <a:spcBef>
                <a:spcPct val="0"/>
              </a:spcBef>
              <a:spcAft>
                <a:spcPct val="0"/>
              </a:spcAft>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新築／改築</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：改築</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lvl="1" defTabSz="914400" fontAlgn="base">
              <a:spcBef>
                <a:spcPct val="0"/>
              </a:spcBef>
              <a:spcAft>
                <a:spcPct val="0"/>
              </a:spcAft>
            </a:pP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lvl="1" indent="-285750" defTabSz="914400" fontAlgn="base">
              <a:spcBef>
                <a:spcPct val="0"/>
              </a:spcBef>
              <a:spcAft>
                <a:spcPct val="0"/>
              </a:spcAft>
              <a:buFont typeface="Wingdings" panose="05000000000000000000" pitchFamily="2" charset="2"/>
              <a:buChar char="l"/>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導入設備</a:t>
            </a:r>
            <a:endPar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2" indent="-285750" defTabSz="914400" fontAlgn="base">
              <a:spcBef>
                <a:spcPct val="0"/>
              </a:spcBef>
              <a:spcAft>
                <a:spcPct val="0"/>
              </a:spcAft>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従前設備</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：蛍光灯、重油仕様の冷温水器</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776600" lvl="2" indent="-285750" defTabSz="914400" fontAlgn="base">
              <a:spcBef>
                <a:spcPct val="0"/>
              </a:spcBef>
              <a:spcAft>
                <a:spcPct val="0"/>
              </a:spcAft>
              <a:buFont typeface="Arial" panose="020B0604020202020204" pitchFamily="34" charset="0"/>
              <a:buChar char="•"/>
            </a:pPr>
            <a:r>
              <a:rPr kumimoji="1"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導入設備</a:t>
            </a:r>
            <a:r>
              <a:rPr kumimoji="1" lang="en-US"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照明</a:t>
            </a: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LED</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ダウンライト等、平均</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56.3W</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2,238</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基</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490850" lvl="2" defTabSz="914400" fontAlgn="base">
              <a:spcBef>
                <a:spcPct val="0"/>
              </a:spcBef>
              <a:spcAft>
                <a:spcPct val="0"/>
              </a:spcAft>
            </a:pPr>
            <a:r>
              <a:rPr kumimoji="1" lang="en-US"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i="0" u="none" strike="noStrike" cap="none" normalizeH="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マルチ空調システム　</a:t>
            </a:r>
            <a:r>
              <a:rPr kumimoji="1" lang="en-US" altLang="ja-JP" sz="1800" b="0" i="0" u="none" strike="noStrike" cap="none" normalizeH="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800" b="0" i="0" u="none" strike="noStrike" cap="none" normalizeH="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490850" lvl="2" defTabSz="914400" fontAlgn="base">
              <a:spcBef>
                <a:spcPct val="0"/>
              </a:spcBef>
              <a:spcAft>
                <a:spcPct val="0"/>
              </a:spcAft>
            </a:pPr>
            <a:r>
              <a:rPr lang="en-US" altLang="ja-JP"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　 パッケージエアコン　</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基</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490850" lvl="2" defTabSz="914400" fontAlgn="base">
              <a:spcBef>
                <a:spcPct val="0"/>
              </a:spcBef>
              <a:spcAft>
                <a:spcPct val="0"/>
              </a:spcAft>
            </a:pP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lvl="2" indent="-285750" defTabSz="914400" fontAlgn="base">
              <a:spcBef>
                <a:spcPct val="0"/>
              </a:spcBef>
              <a:spcAft>
                <a:spcPct val="0"/>
              </a:spcAft>
              <a:buFont typeface="Wingdings" panose="05000000000000000000" pitchFamily="2" charset="2"/>
              <a:buChar char="l"/>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補助金額</a:t>
            </a:r>
            <a:endPar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3" indent="-285750" defTabSz="914400" fontAlgn="base">
              <a:spcBef>
                <a:spcPct val="0"/>
              </a:spcBef>
              <a:spcAft>
                <a:spcPct val="0"/>
              </a:spcAft>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補助金額</a:t>
            </a:r>
            <a:r>
              <a:rPr kumimoji="1" lang="en-US"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37,400</a:t>
            </a:r>
            <a:r>
              <a:rPr kumimoji="1"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kumimoji="1" lang="en-US"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3" indent="-285750" defTabSz="914400" fontAlgn="base">
              <a:spcBef>
                <a:spcPct val="0"/>
              </a:spcBef>
              <a:spcAft>
                <a:spcPct val="0"/>
              </a:spcAft>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補助率</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1/2</a:t>
            </a:r>
            <a:endParaRPr kumimoji="1" lang="en-US"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971675" lvl="6" defTabSz="914400" fontAlgn="base">
              <a:spcBef>
                <a:spcPct val="0"/>
              </a:spcBef>
              <a:spcAft>
                <a:spcPct val="0"/>
              </a:spcAft>
            </a:pP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lvl="6" indent="-285750" defTabSz="914400" fontAlgn="base">
              <a:spcBef>
                <a:spcPct val="0"/>
              </a:spcBef>
              <a:spcAft>
                <a:spcPct val="0"/>
              </a:spcAft>
              <a:buFont typeface="Wingdings" panose="05000000000000000000" pitchFamily="2" charset="2"/>
              <a:buChar char="l"/>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事業の効果</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776599" lvl="7" indent="-285750" defTabSz="914400" fontAlgn="base">
              <a:spcBef>
                <a:spcPct val="0"/>
              </a:spcBef>
              <a:spcAft>
                <a:spcPct val="0"/>
              </a:spcAft>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エネルギーコスト削減額</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250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万円</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776599" lvl="7" indent="-285750" defTabSz="914400" fontAlgn="base">
              <a:spcBef>
                <a:spcPct val="0"/>
              </a:spcBef>
              <a:spcAft>
                <a:spcPct val="0"/>
              </a:spcAft>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投資回収年（補助あり）</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776599" lvl="7" indent="-285750" defTabSz="914400" fontAlgn="base">
              <a:spcBef>
                <a:spcPct val="0"/>
              </a:spcBef>
              <a:spcAft>
                <a:spcPct val="0"/>
              </a:spcAft>
              <a:buFont typeface="Arial" panose="020B0604020202020204" pitchFamily="34" charset="0"/>
              <a:buChar char="•"/>
            </a:pPr>
            <a:r>
              <a:rPr lang="en-US" altLang="ja-JP" sz="1800" dirty="0">
                <a:latin typeface="Meiryo UI" panose="020B0604030504040204" pitchFamily="50" charset="-128"/>
                <a:ea typeface="Meiryo UI" panose="020B0604030504040204" pitchFamily="50" charset="-128"/>
                <a:cs typeface="Meiryo UI" panose="020B0604030504040204" pitchFamily="50" charset="-128"/>
              </a:rPr>
              <a:t>CO2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削減量</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91.3t-CO2/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CO2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削減率：</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64</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595" y="1278561"/>
            <a:ext cx="4121253" cy="5651482"/>
          </a:xfrm>
          <a:prstGeom prst="rect">
            <a:avLst/>
          </a:prstGeom>
        </p:spPr>
      </p:pic>
      <p:sp>
        <p:nvSpPr>
          <p:cNvPr id="10" name="テキスト ボックス 9"/>
          <p:cNvSpPr txBox="1"/>
          <p:nvPr/>
        </p:nvSpPr>
        <p:spPr>
          <a:xfrm>
            <a:off x="1560585" y="6930043"/>
            <a:ext cx="1789272" cy="584775"/>
          </a:xfrm>
          <a:prstGeom prst="rect">
            <a:avLst/>
          </a:prstGeom>
          <a:noFill/>
        </p:spPr>
        <p:txBody>
          <a:bodyPr wrap="none" rtlCol="0">
            <a:spAutoFit/>
          </a:bodyPr>
          <a:lstStyle/>
          <a:p>
            <a:pPr defTabSz="986912"/>
            <a:r>
              <a:rPr kumimoji="0" lang="ja-JP" altLang="en-US" sz="1600" kern="0" dirty="0">
                <a:solidFill>
                  <a:sysClr val="windowText" lastClr="000000"/>
                </a:solidFill>
                <a:latin typeface="+mn-ea"/>
                <a:cs typeface="メイリオ" pitchFamily="50" charset="-128"/>
              </a:rPr>
              <a:t>上図：建物の外観</a:t>
            </a:r>
            <a:endParaRPr kumimoji="0" lang="en-US" altLang="ja-JP" sz="1600" kern="0" dirty="0">
              <a:solidFill>
                <a:sysClr val="windowText" lastClr="000000"/>
              </a:solidFill>
              <a:latin typeface="+mn-ea"/>
              <a:cs typeface="メイリオ" pitchFamily="50" charset="-128"/>
            </a:endParaRPr>
          </a:p>
          <a:p>
            <a:pPr defTabSz="986912"/>
            <a:r>
              <a:rPr kumimoji="0" lang="ja-JP" altLang="en-US" sz="1600" kern="0" dirty="0">
                <a:solidFill>
                  <a:sysClr val="windowText" lastClr="000000"/>
                </a:solidFill>
                <a:latin typeface="+mn-ea"/>
                <a:cs typeface="メイリオ" pitchFamily="50" charset="-128"/>
              </a:rPr>
              <a:t>下図：</a:t>
            </a:r>
            <a:r>
              <a:rPr kumimoji="0" lang="en-US" altLang="ja-JP" sz="1600" kern="0" dirty="0">
                <a:solidFill>
                  <a:sysClr val="windowText" lastClr="000000"/>
                </a:solidFill>
                <a:latin typeface="+mn-ea"/>
                <a:cs typeface="メイリオ" pitchFamily="50" charset="-128"/>
              </a:rPr>
              <a:t>LED</a:t>
            </a:r>
            <a:r>
              <a:rPr kumimoji="0" lang="ja-JP" altLang="en-US" sz="1600" kern="0" dirty="0">
                <a:solidFill>
                  <a:sysClr val="windowText" lastClr="000000"/>
                </a:solidFill>
                <a:latin typeface="+mn-ea"/>
                <a:cs typeface="メイリオ" pitchFamily="50" charset="-128"/>
              </a:rPr>
              <a:t>照明</a:t>
            </a:r>
            <a:endParaRPr kumimoji="0" lang="en-US" altLang="ja-JP" sz="1600" kern="0" dirty="0">
              <a:solidFill>
                <a:sysClr val="windowText" lastClr="000000"/>
              </a:solidFill>
              <a:latin typeface="+mn-ea"/>
              <a:cs typeface="メイリオ" pitchFamily="50" charset="-128"/>
            </a:endParaRPr>
          </a:p>
        </p:txBody>
      </p:sp>
    </p:spTree>
    <p:extLst>
      <p:ext uri="{BB962C8B-B14F-4D97-AF65-F5344CB8AC3E}">
        <p14:creationId xmlns:p14="http://schemas.microsoft.com/office/powerpoint/2010/main" val="2058523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オブジェクト 4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614" name="think-cell スライド" r:id="rId4" imgW="270" imgH="270" progId="TCLayout.ActiveDocument.1">
                  <p:embed/>
                </p:oleObj>
              </mc:Choice>
              <mc:Fallback>
                <p:oleObj name="think-cell スライド" r:id="rId4" imgW="270" imgH="270" progId="TCLayout.ActiveDocument.1">
                  <p:embed/>
                  <p:pic>
                    <p:nvPicPr>
                      <p:cNvPr id="47" name="オブジェクト 4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テキスト ボックス 8">
            <a:extLst>
              <a:ext uri="{FF2B5EF4-FFF2-40B4-BE49-F238E27FC236}">
                <a16:creationId xmlns:a16="http://schemas.microsoft.com/office/drawing/2014/main" id="{D85E19DB-9FE5-FE4E-A8A5-6172265B44FC}"/>
              </a:ext>
            </a:extLst>
          </p:cNvPr>
          <p:cNvSpPr txBox="1"/>
          <p:nvPr/>
        </p:nvSpPr>
        <p:spPr>
          <a:xfrm>
            <a:off x="2112383" y="6936359"/>
            <a:ext cx="595224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schemeClr val="bg1"/>
                </a:solidFill>
                <a:effectLst/>
                <a:uLnTx/>
                <a:uFillTx/>
                <a:latin typeface="Meiryo" panose="020B0604030504040204" pitchFamily="34" charset="-128"/>
                <a:ea typeface="Meiryo" panose="020B0604030504040204" pitchFamily="34" charset="-128"/>
              </a:rPr>
              <a:t>環境省地球環境局地球温暖化対策課地球温暖化対策事業室</a:t>
            </a:r>
            <a:r>
              <a:rPr kumimoji="0" lang="ja-JP" altLang="en-US" sz="700" b="0" i="0" u="none" strike="noStrike" kern="0" cap="none" spc="0" normalizeH="0" baseline="0" noProof="0">
                <a:ln>
                  <a:noFill/>
                </a:ln>
                <a:solidFill>
                  <a:schemeClr val="bg1"/>
                </a:solidFill>
                <a:effectLst/>
                <a:uLnTx/>
                <a:uFillTx/>
                <a:latin typeface="Meiryo" panose="020B0604030504040204" pitchFamily="34" charset="-128"/>
                <a:ea typeface="Meiryo" panose="020B0604030504040204" pitchFamily="34" charset="-128"/>
              </a:rPr>
              <a:t>　　電話：</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03-5521-8355</a:t>
            </a:r>
            <a:r>
              <a:rPr kumimoji="0" lang="ja-JP" altLang="en-US" sz="700" b="0" i="0" u="none" strike="noStrike" kern="0" cap="none" spc="0" normalizeH="0" baseline="0" noProof="0">
                <a:ln>
                  <a:noFill/>
                </a:ln>
                <a:solidFill>
                  <a:schemeClr val="bg1"/>
                </a:solidFill>
                <a:effectLst/>
                <a:uLnTx/>
                <a:uFillTx/>
                <a:latin typeface="Meiryo" panose="020B0604030504040204" pitchFamily="34" charset="-128"/>
                <a:ea typeface="Meiryo" panose="020B0604030504040204" pitchFamily="34" charset="-128"/>
              </a:rPr>
              <a:t>　</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FAX</a:t>
            </a:r>
            <a:r>
              <a:rPr kumimoji="0" lang="ja-JP" altLang="en-US" sz="700" b="0" i="0" u="none" strike="noStrike" kern="0" cap="none" spc="0" normalizeH="0" baseline="0" noProof="0">
                <a:ln>
                  <a:noFill/>
                </a:ln>
                <a:solidFill>
                  <a:schemeClr val="bg1"/>
                </a:solidFill>
                <a:effectLst/>
                <a:uLnTx/>
                <a:uFillTx/>
                <a:latin typeface="Meiryo" panose="020B0604030504040204" pitchFamily="34" charset="-128"/>
                <a:ea typeface="Meiryo" panose="020B0604030504040204" pitchFamily="34" charset="-128"/>
              </a:rPr>
              <a:t>：</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03-3580-1382</a:t>
            </a:r>
            <a:endParaRPr kumimoji="0" lang="ja-JP" altLang="en-US"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7559E04E-328D-B143-986F-4312F791B625}"/>
              </a:ext>
            </a:extLst>
          </p:cNvPr>
          <p:cNvSpPr txBox="1"/>
          <p:nvPr/>
        </p:nvSpPr>
        <p:spPr>
          <a:xfrm>
            <a:off x="2200885" y="653994"/>
            <a:ext cx="7841095"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業務用施設等におけるネット・ゼロ・エネルギー・ビル（</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ZEB</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）化・省</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CO2</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促進事業のうち、</a:t>
            </a:r>
            <a:endPar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空き家等における省</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CO2</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改修支援事業</a:t>
            </a:r>
          </a:p>
        </p:txBody>
      </p:sp>
      <p:grpSp>
        <p:nvGrpSpPr>
          <p:cNvPr id="13" name="グループ化 12">
            <a:extLst>
              <a:ext uri="{FF2B5EF4-FFF2-40B4-BE49-F238E27FC236}">
                <a16:creationId xmlns:a16="http://schemas.microsoft.com/office/drawing/2014/main" id="{FE7E2BB1-F9D3-E348-93D0-C92F1F19002C}"/>
              </a:ext>
            </a:extLst>
          </p:cNvPr>
          <p:cNvGrpSpPr/>
          <p:nvPr/>
        </p:nvGrpSpPr>
        <p:grpSpPr>
          <a:xfrm>
            <a:off x="2077296" y="328106"/>
            <a:ext cx="1188323" cy="313655"/>
            <a:chOff x="1895287" y="263654"/>
            <a:chExt cx="1188323" cy="313655"/>
          </a:xfrm>
        </p:grpSpPr>
        <p:pic>
          <p:nvPicPr>
            <p:cNvPr id="14" name="グラフィックス 13">
              <a:extLst>
                <a:ext uri="{FF2B5EF4-FFF2-40B4-BE49-F238E27FC236}">
                  <a16:creationId xmlns:a16="http://schemas.microsoft.com/office/drawing/2014/main" id="{548341F6-E67D-5543-B262-69778A35F50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98332" y="458339"/>
              <a:ext cx="773305" cy="118970"/>
            </a:xfrm>
            <a:prstGeom prst="rect">
              <a:avLst/>
            </a:prstGeom>
          </p:spPr>
        </p:pic>
        <p:sp>
          <p:nvSpPr>
            <p:cNvPr id="15" name="テキスト ボックス 14">
              <a:extLst>
                <a:ext uri="{FF2B5EF4-FFF2-40B4-BE49-F238E27FC236}">
                  <a16:creationId xmlns:a16="http://schemas.microsoft.com/office/drawing/2014/main" id="{62E751B6-64EA-1E40-BCC0-AE64939680F5}"/>
                </a:ext>
              </a:extLst>
            </p:cNvPr>
            <p:cNvSpPr txBox="1"/>
            <p:nvPr/>
          </p:nvSpPr>
          <p:spPr>
            <a:xfrm>
              <a:off x="1895287" y="263654"/>
              <a:ext cx="118832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60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事業名</a:t>
              </a:r>
            </a:p>
          </p:txBody>
        </p:sp>
      </p:grpSp>
      <p:sp>
        <p:nvSpPr>
          <p:cNvPr id="16" name="テキスト ボックス 15">
            <a:extLst>
              <a:ext uri="{FF2B5EF4-FFF2-40B4-BE49-F238E27FC236}">
                <a16:creationId xmlns:a16="http://schemas.microsoft.com/office/drawing/2014/main" id="{7952B4B0-22CA-6645-B086-08A4A7BB78E9}"/>
              </a:ext>
            </a:extLst>
          </p:cNvPr>
          <p:cNvSpPr txBox="1"/>
          <p:nvPr/>
        </p:nvSpPr>
        <p:spPr>
          <a:xfrm>
            <a:off x="374034" y="1282235"/>
            <a:ext cx="9972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rPr>
              <a:t>空き家の業務用施設への省エネ利活用を低コストの導入費用で実現！</a:t>
            </a:r>
          </a:p>
        </p:txBody>
      </p:sp>
      <p:sp>
        <p:nvSpPr>
          <p:cNvPr id="66" name="角丸四角形 65"/>
          <p:cNvSpPr/>
          <p:nvPr/>
        </p:nvSpPr>
        <p:spPr>
          <a:xfrm>
            <a:off x="450098" y="408614"/>
            <a:ext cx="1750787" cy="659387"/>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endParaRPr>
          </a:p>
        </p:txBody>
      </p:sp>
      <p:sp>
        <p:nvSpPr>
          <p:cNvPr id="68" name="片側の 2 つの角を丸めた四角形 67"/>
          <p:cNvSpPr/>
          <p:nvPr/>
        </p:nvSpPr>
        <p:spPr>
          <a:xfrm>
            <a:off x="450099" y="408614"/>
            <a:ext cx="1750785" cy="299561"/>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dirty="0">
                <a:ln>
                  <a:noFill/>
                </a:ln>
                <a:solidFill>
                  <a:schemeClr val="bg1"/>
                </a:solidFill>
                <a:effectLst/>
                <a:uLnTx/>
                <a:uFillTx/>
              </a:rPr>
              <a:t>建物の省エネ等</a:t>
            </a:r>
          </a:p>
        </p:txBody>
      </p:sp>
      <p:sp>
        <p:nvSpPr>
          <p:cNvPr id="69" name="1 つの角を切り取った四角形 68"/>
          <p:cNvSpPr/>
          <p:nvPr/>
        </p:nvSpPr>
        <p:spPr>
          <a:xfrm flipV="1">
            <a:off x="1349721" y="758814"/>
            <a:ext cx="859478" cy="288984"/>
          </a:xfrm>
          <a:prstGeom prst="snip1Rect">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71" name="テキスト ボックス 70"/>
          <p:cNvSpPr txBox="1"/>
          <p:nvPr/>
        </p:nvSpPr>
        <p:spPr>
          <a:xfrm>
            <a:off x="384729" y="782782"/>
            <a:ext cx="1000595"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bg1"/>
                </a:solidFill>
                <a:effectLst/>
                <a:uLnTx/>
                <a:uFillTx/>
              </a:rPr>
              <a:t>地方公共団体向け</a:t>
            </a:r>
          </a:p>
        </p:txBody>
      </p:sp>
      <p:sp>
        <p:nvSpPr>
          <p:cNvPr id="72" name="テキスト ボックス 71"/>
          <p:cNvSpPr txBox="1"/>
          <p:nvPr/>
        </p:nvSpPr>
        <p:spPr>
          <a:xfrm>
            <a:off x="1487883" y="808967"/>
            <a:ext cx="69762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chemeClr val="bg1"/>
                </a:solidFill>
                <a:effectLst/>
                <a:uLnTx/>
                <a:uFillTx/>
              </a:rPr>
              <a:t>民間</a:t>
            </a:r>
            <a:r>
              <a:rPr kumimoji="1" lang="ja-JP" altLang="en-US" sz="1000" b="1" i="0" u="none" strike="noStrike" kern="0" cap="none" spc="0" normalizeH="0" baseline="0" noProof="0" dirty="0">
                <a:ln>
                  <a:noFill/>
                </a:ln>
                <a:solidFill>
                  <a:schemeClr val="bg1"/>
                </a:solidFill>
                <a:effectLst/>
                <a:uLnTx/>
                <a:uFillTx/>
              </a:rPr>
              <a:t>向け</a:t>
            </a:r>
            <a:endParaRPr kumimoji="1" lang="ja-JP" altLang="en-US" sz="800" b="1" i="0" u="none" strike="noStrike" kern="0" cap="none" spc="0" normalizeH="0" baseline="0" noProof="0" dirty="0">
              <a:ln>
                <a:noFill/>
              </a:ln>
              <a:solidFill>
                <a:schemeClr val="bg1"/>
              </a:solidFill>
              <a:effectLst/>
              <a:uLnTx/>
              <a:uFillTx/>
            </a:endParaRPr>
          </a:p>
        </p:txBody>
      </p:sp>
      <p:sp>
        <p:nvSpPr>
          <p:cNvPr id="65" name="テキスト ボックス 64"/>
          <p:cNvSpPr txBox="1"/>
          <p:nvPr/>
        </p:nvSpPr>
        <p:spPr>
          <a:xfrm>
            <a:off x="6993071" y="197683"/>
            <a:ext cx="2646982" cy="400110"/>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5,000</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5,000</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8"/>
          <a:stretch>
            <a:fillRect/>
          </a:stretch>
        </p:blipFill>
        <p:spPr>
          <a:xfrm>
            <a:off x="368091" y="1810361"/>
            <a:ext cx="9937341" cy="4962574"/>
          </a:xfrm>
          <a:prstGeom prst="rect">
            <a:avLst/>
          </a:prstGeom>
        </p:spPr>
      </p:pic>
    </p:spTree>
    <p:extLst>
      <p:ext uri="{BB962C8B-B14F-4D97-AF65-F5344CB8AC3E}">
        <p14:creationId xmlns:p14="http://schemas.microsoft.com/office/powerpoint/2010/main" val="407797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オブジェクト 4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544" name="think-cell スライド" r:id="rId4" imgW="270" imgH="270" progId="TCLayout.ActiveDocument.1">
                  <p:embed/>
                </p:oleObj>
              </mc:Choice>
              <mc:Fallback>
                <p:oleObj name="think-cell スライド" r:id="rId4" imgW="270" imgH="270" progId="TCLayout.ActiveDocument.1">
                  <p:embed/>
                  <p:pic>
                    <p:nvPicPr>
                      <p:cNvPr id="47" name="オブジェクト 4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テキスト ボックス 8">
            <a:extLst>
              <a:ext uri="{FF2B5EF4-FFF2-40B4-BE49-F238E27FC236}">
                <a16:creationId xmlns:a16="http://schemas.microsoft.com/office/drawing/2014/main" id="{D85E19DB-9FE5-FE4E-A8A5-6172265B44FC}"/>
              </a:ext>
            </a:extLst>
          </p:cNvPr>
          <p:cNvSpPr txBox="1"/>
          <p:nvPr/>
        </p:nvSpPr>
        <p:spPr>
          <a:xfrm>
            <a:off x="2112383" y="6936719"/>
            <a:ext cx="595224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schemeClr val="bg1"/>
                </a:solidFill>
                <a:effectLst/>
                <a:uLnTx/>
                <a:uFillTx/>
                <a:latin typeface="Meiryo" panose="020B0604030504040204" pitchFamily="34" charset="-128"/>
                <a:ea typeface="Meiryo" panose="020B0604030504040204" pitchFamily="34" charset="-128"/>
              </a:rPr>
              <a:t>環境省地球環境局地球温暖化対策課地球温暖化対策事業室</a:t>
            </a:r>
            <a:r>
              <a:rPr kumimoji="0" lang="ja-JP" altLang="en-US" sz="700" b="0" i="0" u="none" strike="noStrike" kern="0" cap="none" spc="0" normalizeH="0" baseline="0" noProof="0">
                <a:ln>
                  <a:noFill/>
                </a:ln>
                <a:solidFill>
                  <a:schemeClr val="bg1"/>
                </a:solidFill>
                <a:effectLst/>
                <a:uLnTx/>
                <a:uFillTx/>
                <a:latin typeface="Meiryo" panose="020B0604030504040204" pitchFamily="34" charset="-128"/>
                <a:ea typeface="Meiryo" panose="020B0604030504040204" pitchFamily="34" charset="-128"/>
              </a:rPr>
              <a:t>　　電話：</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03-5521-8355</a:t>
            </a:r>
            <a:r>
              <a:rPr kumimoji="0" lang="ja-JP" altLang="en-US" sz="700" b="0" i="0" u="none" strike="noStrike" kern="0" cap="none" spc="0" normalizeH="0" baseline="0" noProof="0">
                <a:ln>
                  <a:noFill/>
                </a:ln>
                <a:solidFill>
                  <a:schemeClr val="bg1"/>
                </a:solidFill>
                <a:effectLst/>
                <a:uLnTx/>
                <a:uFillTx/>
                <a:latin typeface="Meiryo" panose="020B0604030504040204" pitchFamily="34" charset="-128"/>
                <a:ea typeface="Meiryo" panose="020B0604030504040204" pitchFamily="34" charset="-128"/>
              </a:rPr>
              <a:t>　</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FAX</a:t>
            </a:r>
            <a:r>
              <a:rPr kumimoji="0" lang="ja-JP" altLang="en-US" sz="700" b="0" i="0" u="none" strike="noStrike" kern="0" cap="none" spc="0" normalizeH="0" baseline="0" noProof="0">
                <a:ln>
                  <a:noFill/>
                </a:ln>
                <a:solidFill>
                  <a:schemeClr val="bg1"/>
                </a:solidFill>
                <a:effectLst/>
                <a:uLnTx/>
                <a:uFillTx/>
                <a:latin typeface="Meiryo" panose="020B0604030504040204" pitchFamily="34" charset="-128"/>
                <a:ea typeface="Meiryo" panose="020B0604030504040204" pitchFamily="34" charset="-128"/>
              </a:rPr>
              <a:t>：</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03-3580-1382</a:t>
            </a:r>
            <a:endParaRPr kumimoji="0" lang="ja-JP" altLang="en-US" sz="700" b="1" i="0" u="none" strike="noStrike" kern="0" cap="none" spc="0" normalizeH="0" baseline="0" noProof="0">
              <a:ln>
                <a:noFill/>
              </a:ln>
              <a:solidFill>
                <a:schemeClr val="bg1"/>
              </a:solidFill>
              <a:effectLst/>
              <a:uLnTx/>
              <a:uFillTx/>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7559E04E-328D-B143-986F-4312F791B625}"/>
              </a:ext>
            </a:extLst>
          </p:cNvPr>
          <p:cNvSpPr txBox="1"/>
          <p:nvPr/>
        </p:nvSpPr>
        <p:spPr>
          <a:xfrm>
            <a:off x="2200885" y="653994"/>
            <a:ext cx="781732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業務用施設等におけるネット・ゼロ・エネルギー・ビル（</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ZEB</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）化・省</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CO2</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促進事業のうち、</a:t>
            </a:r>
            <a:endPar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『ZEB』</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Nearly ZEB</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実現に向けた先進的省エネルギー建築物実証事業</a:t>
            </a:r>
          </a:p>
        </p:txBody>
      </p:sp>
      <p:grpSp>
        <p:nvGrpSpPr>
          <p:cNvPr id="13" name="グループ化 12">
            <a:extLst>
              <a:ext uri="{FF2B5EF4-FFF2-40B4-BE49-F238E27FC236}">
                <a16:creationId xmlns:a16="http://schemas.microsoft.com/office/drawing/2014/main" id="{FE7E2BB1-F9D3-E348-93D0-C92F1F19002C}"/>
              </a:ext>
            </a:extLst>
          </p:cNvPr>
          <p:cNvGrpSpPr/>
          <p:nvPr/>
        </p:nvGrpSpPr>
        <p:grpSpPr>
          <a:xfrm>
            <a:off x="2077296" y="328106"/>
            <a:ext cx="1188323" cy="313655"/>
            <a:chOff x="1895287" y="263654"/>
            <a:chExt cx="1188323" cy="313655"/>
          </a:xfrm>
        </p:grpSpPr>
        <p:pic>
          <p:nvPicPr>
            <p:cNvPr id="14" name="グラフィックス 13">
              <a:extLst>
                <a:ext uri="{FF2B5EF4-FFF2-40B4-BE49-F238E27FC236}">
                  <a16:creationId xmlns:a16="http://schemas.microsoft.com/office/drawing/2014/main" id="{548341F6-E67D-5543-B262-69778A35F50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98332" y="458339"/>
              <a:ext cx="773305" cy="118970"/>
            </a:xfrm>
            <a:prstGeom prst="rect">
              <a:avLst/>
            </a:prstGeom>
          </p:spPr>
        </p:pic>
        <p:sp>
          <p:nvSpPr>
            <p:cNvPr id="15" name="テキスト ボックス 14">
              <a:extLst>
                <a:ext uri="{FF2B5EF4-FFF2-40B4-BE49-F238E27FC236}">
                  <a16:creationId xmlns:a16="http://schemas.microsoft.com/office/drawing/2014/main" id="{62E751B6-64EA-1E40-BCC0-AE64939680F5}"/>
                </a:ext>
              </a:extLst>
            </p:cNvPr>
            <p:cNvSpPr txBox="1"/>
            <p:nvPr/>
          </p:nvSpPr>
          <p:spPr>
            <a:xfrm>
              <a:off x="1895287" y="263654"/>
              <a:ext cx="118832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60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事業名</a:t>
              </a:r>
            </a:p>
          </p:txBody>
        </p:sp>
      </p:grpSp>
      <p:sp>
        <p:nvSpPr>
          <p:cNvPr id="16" name="テキスト ボックス 15">
            <a:extLst>
              <a:ext uri="{FF2B5EF4-FFF2-40B4-BE49-F238E27FC236}">
                <a16:creationId xmlns:a16="http://schemas.microsoft.com/office/drawing/2014/main" id="{7952B4B0-22CA-6645-B086-08A4A7BB78E9}"/>
              </a:ext>
            </a:extLst>
          </p:cNvPr>
          <p:cNvSpPr txBox="1"/>
          <p:nvPr/>
        </p:nvSpPr>
        <p:spPr>
          <a:xfrm>
            <a:off x="-132214" y="1274938"/>
            <a:ext cx="11137435"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rPr>
              <a:t>ビルの省エネ化・光熱費削減・快適性向上</a:t>
            </a:r>
            <a:r>
              <a:rPr kumimoji="0" lang="en-US" altLang="ja-JP"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rPr>
              <a:t>(『ZEB』</a:t>
            </a:r>
            <a:r>
              <a:rPr kumimoji="0" lang="ja-JP" altLang="en-US" sz="2000" b="1" i="0" u="none" strike="noStrike" kern="0" cap="none" spc="100" normalizeH="0" baseline="0" noProof="0" dirty="0" err="1">
                <a:ln>
                  <a:noFill/>
                </a:ln>
                <a:solidFill>
                  <a:srgbClr val="009C89"/>
                </a:solidFill>
                <a:effectLst/>
                <a:uLnTx/>
                <a:uFillTx/>
                <a:latin typeface="Meiryo" panose="020B0604030504040204" pitchFamily="34" charset="-128"/>
                <a:ea typeface="Meiryo" panose="020B0604030504040204" pitchFamily="34" charset="-128"/>
              </a:rPr>
              <a:t>、</a:t>
            </a:r>
            <a:r>
              <a:rPr kumimoji="0" lang="en-US" altLang="ja-JP"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rPr>
              <a:t>Nearly ZEB)</a:t>
            </a:r>
            <a:r>
              <a:rPr kumimoji="0"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rPr>
              <a:t>を支援します。</a:t>
            </a:r>
          </a:p>
        </p:txBody>
      </p:sp>
      <p:sp>
        <p:nvSpPr>
          <p:cNvPr id="63" name="テキスト ボックス 62"/>
          <p:cNvSpPr txBox="1"/>
          <p:nvPr/>
        </p:nvSpPr>
        <p:spPr>
          <a:xfrm>
            <a:off x="738326" y="472085"/>
            <a:ext cx="108234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建物の省エネ等</a:t>
            </a:r>
          </a:p>
        </p:txBody>
      </p:sp>
      <p:sp>
        <p:nvSpPr>
          <p:cNvPr id="66" name="角丸四角形 65"/>
          <p:cNvSpPr/>
          <p:nvPr/>
        </p:nvSpPr>
        <p:spPr>
          <a:xfrm>
            <a:off x="450098" y="408614"/>
            <a:ext cx="1750787" cy="659387"/>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endParaRPr>
          </a:p>
        </p:txBody>
      </p:sp>
      <p:sp>
        <p:nvSpPr>
          <p:cNvPr id="67" name="片側の 2 つの角を丸めた四角形 66"/>
          <p:cNvSpPr/>
          <p:nvPr/>
        </p:nvSpPr>
        <p:spPr>
          <a:xfrm>
            <a:off x="450099" y="408614"/>
            <a:ext cx="1750785" cy="299561"/>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dirty="0">
                <a:ln>
                  <a:noFill/>
                </a:ln>
                <a:solidFill>
                  <a:schemeClr val="bg1"/>
                </a:solidFill>
                <a:effectLst/>
                <a:uLnTx/>
                <a:uFillTx/>
              </a:rPr>
              <a:t>建物の省エネ等</a:t>
            </a:r>
          </a:p>
        </p:txBody>
      </p:sp>
      <p:sp>
        <p:nvSpPr>
          <p:cNvPr id="72" name="1 つの角を切り取った四角形 71"/>
          <p:cNvSpPr/>
          <p:nvPr/>
        </p:nvSpPr>
        <p:spPr>
          <a:xfrm flipV="1">
            <a:off x="1349721" y="758814"/>
            <a:ext cx="859478" cy="288984"/>
          </a:xfrm>
          <a:prstGeom prst="snip1Rect">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73" name="1 つの角を切り取った四角形 72"/>
          <p:cNvSpPr/>
          <p:nvPr/>
        </p:nvSpPr>
        <p:spPr>
          <a:xfrm flipH="1" flipV="1">
            <a:off x="445560" y="762851"/>
            <a:ext cx="859478" cy="290981"/>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74" name="テキスト ボックス 73"/>
          <p:cNvSpPr txBox="1"/>
          <p:nvPr/>
        </p:nvSpPr>
        <p:spPr>
          <a:xfrm>
            <a:off x="384729" y="818003"/>
            <a:ext cx="1000595"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bg1"/>
                </a:solidFill>
                <a:effectLst/>
                <a:uLnTx/>
                <a:uFillTx/>
              </a:rPr>
              <a:t>地方公共団体向け</a:t>
            </a:r>
          </a:p>
        </p:txBody>
      </p:sp>
      <p:sp>
        <p:nvSpPr>
          <p:cNvPr id="75" name="テキスト ボックス 74"/>
          <p:cNvSpPr txBox="1"/>
          <p:nvPr/>
        </p:nvSpPr>
        <p:spPr>
          <a:xfrm>
            <a:off x="1471257" y="820817"/>
            <a:ext cx="646331"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chemeClr val="bg1"/>
                </a:solidFill>
                <a:effectLst/>
                <a:uLnTx/>
                <a:uFillTx/>
              </a:rPr>
              <a:t>民間</a:t>
            </a:r>
            <a:r>
              <a:rPr kumimoji="1" lang="ja-JP" altLang="en-US" sz="900" b="1" i="0" u="none" strike="noStrike" kern="0" cap="none" spc="0" normalizeH="0" baseline="0" noProof="0" dirty="0">
                <a:ln>
                  <a:noFill/>
                </a:ln>
                <a:solidFill>
                  <a:schemeClr val="bg1"/>
                </a:solidFill>
                <a:effectLst/>
                <a:uLnTx/>
                <a:uFillTx/>
              </a:rPr>
              <a:t>向け</a:t>
            </a:r>
          </a:p>
        </p:txBody>
      </p:sp>
      <p:sp>
        <p:nvSpPr>
          <p:cNvPr id="64" name="テキスト ボックス 63"/>
          <p:cNvSpPr txBox="1"/>
          <p:nvPr/>
        </p:nvSpPr>
        <p:spPr>
          <a:xfrm>
            <a:off x="6993071" y="197683"/>
            <a:ext cx="2646982" cy="400110"/>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5,000</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5,000</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8"/>
          <a:stretch>
            <a:fillRect/>
          </a:stretch>
        </p:blipFill>
        <p:spPr>
          <a:xfrm>
            <a:off x="304081" y="1745345"/>
            <a:ext cx="9992210" cy="5029636"/>
          </a:xfrm>
          <a:prstGeom prst="rect">
            <a:avLst/>
          </a:prstGeom>
        </p:spPr>
      </p:pic>
    </p:spTree>
    <p:extLst>
      <p:ext uri="{BB962C8B-B14F-4D97-AF65-F5344CB8AC3E}">
        <p14:creationId xmlns:p14="http://schemas.microsoft.com/office/powerpoint/2010/main" val="990566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E1CEC1-000A-4C4B-88F1-38DB54512405}"/>
              </a:ext>
            </a:extLst>
          </p:cNvPr>
          <p:cNvSpPr txBox="1"/>
          <p:nvPr/>
        </p:nvSpPr>
        <p:spPr>
          <a:xfrm>
            <a:off x="2112383" y="6881077"/>
            <a:ext cx="595224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rPr>
              <a:t>環境省地球環境局地球温暖化対策課地球温暖化対策事業室</a:t>
            </a:r>
            <a:r>
              <a:rPr kumimoji="0" lang="ja-JP"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rPr>
              <a:t>　　電話：</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rPr>
              <a:t>03-5521-8355</a:t>
            </a:r>
            <a:r>
              <a:rPr kumimoji="0" lang="ja-JP"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rPr>
              <a:t>　</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rPr>
              <a:t>FAX</a:t>
            </a:r>
            <a:r>
              <a:rPr kumimoji="0" lang="ja-JP"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rPr>
              <a:t>：</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rPr>
              <a:t>03-3580-1382</a:t>
            </a:r>
            <a:endParaRPr kumimoji="0" lang="ja-JP"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rPr>
              <a:t>　　　自然環境局国立公園課</a:t>
            </a:r>
            <a:r>
              <a:rPr kumimoji="0" lang="ja-JP"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rPr>
              <a:t>　　電話：</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rPr>
              <a:t>03-5521-8278</a:t>
            </a:r>
            <a:r>
              <a:rPr kumimoji="0" lang="ja-JP"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rPr>
              <a:t>　</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rPr>
              <a:t>FAX</a:t>
            </a:r>
            <a:r>
              <a:rPr kumimoji="0" lang="ja-JP"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rPr>
              <a:t>：</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rPr>
              <a:t>03-3595-1716</a:t>
            </a:r>
            <a:endParaRPr kumimoji="0" lang="ja-JP"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8169666B-1290-AA49-9516-C9371DCA65CD}"/>
              </a:ext>
            </a:extLst>
          </p:cNvPr>
          <p:cNvSpPr txBox="1"/>
          <p:nvPr/>
        </p:nvSpPr>
        <p:spPr>
          <a:xfrm>
            <a:off x="2200885" y="653994"/>
            <a:ext cx="787098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業務用施設等におけるネット・ゼロ・エネルギー・ビル（</a:t>
            </a:r>
            <a:r>
              <a:rPr kumimoji="0" lang="en-US" altLang="ja-JP" sz="1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ZEB</a:t>
            </a:r>
            <a:r>
              <a:rPr kumimoji="0" lang="ja-JP" altLang="en-US" sz="1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）化・省</a:t>
            </a:r>
            <a:r>
              <a:rPr kumimoji="0" lang="en-US" altLang="ja-JP" sz="1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CO2</a:t>
            </a:r>
            <a:r>
              <a:rPr kumimoji="0" lang="ja-JP" altLang="en-US" sz="1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促進事業のうち、</a:t>
            </a:r>
            <a:endParaRPr kumimoji="0" lang="en-US" altLang="ja-JP" sz="1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国立公園宿舎施設の省</a:t>
            </a:r>
            <a:r>
              <a:rPr kumimoji="0" lang="en-US" altLang="ja-JP" sz="1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CO2</a:t>
            </a:r>
            <a:r>
              <a:rPr kumimoji="0" lang="ja-JP" altLang="en-US" sz="1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改修支援事業</a:t>
            </a:r>
          </a:p>
        </p:txBody>
      </p:sp>
      <p:grpSp>
        <p:nvGrpSpPr>
          <p:cNvPr id="6" name="グループ化 5">
            <a:extLst>
              <a:ext uri="{FF2B5EF4-FFF2-40B4-BE49-F238E27FC236}">
                <a16:creationId xmlns:a16="http://schemas.microsoft.com/office/drawing/2014/main" id="{FD61E81A-1A87-284A-A49A-5D56BAF88CA5}"/>
              </a:ext>
            </a:extLst>
          </p:cNvPr>
          <p:cNvGrpSpPr/>
          <p:nvPr/>
        </p:nvGrpSpPr>
        <p:grpSpPr>
          <a:xfrm>
            <a:off x="2077296" y="328106"/>
            <a:ext cx="1188323" cy="313655"/>
            <a:chOff x="1895287" y="263654"/>
            <a:chExt cx="1188323" cy="313655"/>
          </a:xfrm>
        </p:grpSpPr>
        <p:pic>
          <p:nvPicPr>
            <p:cNvPr id="7" name="グラフィックス 6">
              <a:extLst>
                <a:ext uri="{FF2B5EF4-FFF2-40B4-BE49-F238E27FC236}">
                  <a16:creationId xmlns:a16="http://schemas.microsoft.com/office/drawing/2014/main" id="{F2610F86-B295-D544-A8D3-261C2BDCBEE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2098332" y="458339"/>
              <a:ext cx="773305" cy="118970"/>
            </a:xfrm>
            <a:prstGeom prst="rect">
              <a:avLst/>
            </a:prstGeom>
          </p:spPr>
        </p:pic>
        <p:sp>
          <p:nvSpPr>
            <p:cNvPr id="8" name="テキスト ボックス 7">
              <a:extLst>
                <a:ext uri="{FF2B5EF4-FFF2-40B4-BE49-F238E27FC236}">
                  <a16:creationId xmlns:a16="http://schemas.microsoft.com/office/drawing/2014/main" id="{BF6FBE36-BBFB-2B4B-BF76-87A092C72905}"/>
                </a:ext>
              </a:extLst>
            </p:cNvPr>
            <p:cNvSpPr txBox="1"/>
            <p:nvPr/>
          </p:nvSpPr>
          <p:spPr>
            <a:xfrm>
              <a:off x="1895287" y="263654"/>
              <a:ext cx="118832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600" normalizeH="0" baseline="0" noProof="0" dirty="0">
                  <a:ln>
                    <a:noFill/>
                  </a:ln>
                  <a:solidFill>
                    <a:prstClr val="black"/>
                  </a:solidFill>
                  <a:effectLst/>
                  <a:uLnTx/>
                  <a:uFillTx/>
                  <a:latin typeface="Meiryo" panose="020B0604030504040204" pitchFamily="34" charset="-128"/>
                  <a:ea typeface="Meiryo" panose="020B0604030504040204" pitchFamily="34" charset="-128"/>
                </a:rPr>
                <a:t>事業名</a:t>
              </a:r>
            </a:p>
          </p:txBody>
        </p:sp>
      </p:grpSp>
      <p:sp>
        <p:nvSpPr>
          <p:cNvPr id="9" name="テキスト ボックス 8">
            <a:extLst>
              <a:ext uri="{FF2B5EF4-FFF2-40B4-BE49-F238E27FC236}">
                <a16:creationId xmlns:a16="http://schemas.microsoft.com/office/drawing/2014/main" id="{E9DDF4E0-81D3-3A4B-BD40-8CF63624B79E}"/>
              </a:ext>
            </a:extLst>
          </p:cNvPr>
          <p:cNvSpPr txBox="1"/>
          <p:nvPr/>
        </p:nvSpPr>
        <p:spPr>
          <a:xfrm>
            <a:off x="374034" y="1282235"/>
            <a:ext cx="9972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rPr>
              <a:t>国立公園内宿舎施設への低炭素設備導入をお手伝いします。</a:t>
            </a:r>
          </a:p>
        </p:txBody>
      </p:sp>
      <p:sp>
        <p:nvSpPr>
          <p:cNvPr id="62" name="角丸四角形 61"/>
          <p:cNvSpPr/>
          <p:nvPr/>
        </p:nvSpPr>
        <p:spPr>
          <a:xfrm>
            <a:off x="450098" y="408614"/>
            <a:ext cx="1750787" cy="659387"/>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endParaRPr>
          </a:p>
        </p:txBody>
      </p:sp>
      <p:sp>
        <p:nvSpPr>
          <p:cNvPr id="63" name="片側の 2 つの角を丸めた四角形 62"/>
          <p:cNvSpPr/>
          <p:nvPr/>
        </p:nvSpPr>
        <p:spPr>
          <a:xfrm>
            <a:off x="450099" y="408614"/>
            <a:ext cx="1750785" cy="299561"/>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dirty="0">
                <a:ln>
                  <a:noFill/>
                </a:ln>
                <a:solidFill>
                  <a:schemeClr val="bg1"/>
                </a:solidFill>
                <a:effectLst/>
                <a:uLnTx/>
                <a:uFillTx/>
              </a:rPr>
              <a:t>建物の省エネ等</a:t>
            </a:r>
          </a:p>
        </p:txBody>
      </p:sp>
      <p:sp>
        <p:nvSpPr>
          <p:cNvPr id="64" name="1 つの角を切り取った四角形 63"/>
          <p:cNvSpPr/>
          <p:nvPr/>
        </p:nvSpPr>
        <p:spPr>
          <a:xfrm flipV="1">
            <a:off x="1341406" y="749679"/>
            <a:ext cx="859478" cy="288984"/>
          </a:xfrm>
          <a:prstGeom prst="snip1Rect">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67" name="テキスト ボックス 66"/>
          <p:cNvSpPr txBox="1"/>
          <p:nvPr/>
        </p:nvSpPr>
        <p:spPr>
          <a:xfrm>
            <a:off x="1471257" y="808967"/>
            <a:ext cx="69762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chemeClr val="bg1"/>
                </a:solidFill>
                <a:effectLst/>
                <a:uLnTx/>
                <a:uFillTx/>
              </a:rPr>
              <a:t>民間</a:t>
            </a:r>
            <a:r>
              <a:rPr kumimoji="1" lang="ja-JP" altLang="en-US" sz="1000" b="1" i="0" u="none" strike="noStrike" kern="0" cap="none" spc="0" normalizeH="0" baseline="0" noProof="0" dirty="0">
                <a:ln>
                  <a:noFill/>
                </a:ln>
                <a:solidFill>
                  <a:schemeClr val="bg1"/>
                </a:solidFill>
                <a:effectLst/>
                <a:uLnTx/>
                <a:uFillTx/>
              </a:rPr>
              <a:t>向け</a:t>
            </a:r>
          </a:p>
        </p:txBody>
      </p:sp>
      <p:sp>
        <p:nvSpPr>
          <p:cNvPr id="65" name="テキスト ボックス 64"/>
          <p:cNvSpPr txBox="1"/>
          <p:nvPr/>
        </p:nvSpPr>
        <p:spPr>
          <a:xfrm>
            <a:off x="6993071" y="197683"/>
            <a:ext cx="2646982" cy="400110"/>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5,000</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5,000</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4"/>
          <a:stretch>
            <a:fillRect/>
          </a:stretch>
        </p:blipFill>
        <p:spPr>
          <a:xfrm>
            <a:off x="349794" y="1751789"/>
            <a:ext cx="10156816" cy="5011346"/>
          </a:xfrm>
          <a:prstGeom prst="rect">
            <a:avLst/>
          </a:prstGeom>
        </p:spPr>
      </p:pic>
    </p:spTree>
    <p:extLst>
      <p:ext uri="{BB962C8B-B14F-4D97-AF65-F5344CB8AC3E}">
        <p14:creationId xmlns:p14="http://schemas.microsoft.com/office/powerpoint/2010/main" val="2735562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ea typeface="+mn-ea"/>
              </a:rPr>
              <a:t>支援内容の例</a:t>
            </a:r>
            <a:endParaRPr kumimoji="1" lang="ja-JP" altLang="en-US" dirty="0">
              <a:latin typeface="+mn-ea"/>
              <a:ea typeface="+mn-ea"/>
            </a:endParaRPr>
          </a:p>
        </p:txBody>
      </p:sp>
      <p:sp>
        <p:nvSpPr>
          <p:cNvPr id="11" name="テキスト ボックス 10"/>
          <p:cNvSpPr txBox="1"/>
          <p:nvPr/>
        </p:nvSpPr>
        <p:spPr>
          <a:xfrm>
            <a:off x="4308201" y="6410360"/>
            <a:ext cx="4388124" cy="535531"/>
          </a:xfrm>
          <a:prstGeom prst="rect">
            <a:avLst/>
          </a:prstGeom>
          <a:noFill/>
        </p:spPr>
        <p:txBody>
          <a:bodyPr wrap="square" rtlCol="0">
            <a:spAutoFit/>
          </a:bodyPr>
          <a:lstStyle/>
          <a:p>
            <a:pPr>
              <a:lnSpc>
                <a:spcPct val="80000"/>
              </a:lnSpc>
            </a:pP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年までに、国立公園を訪れる</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80000"/>
              </a:lnSpc>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訪日外国人旅行者を</a:t>
            </a:r>
            <a:r>
              <a:rPr lang="en-US" altLang="ja-JP" sz="18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年間</a:t>
            </a:r>
            <a:r>
              <a:rPr lang="en-US" altLang="ja-JP" sz="18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18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万人</a:t>
            </a:r>
            <a:r>
              <a:rPr lang="en-US" altLang="ja-JP" sz="18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へ</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9243298" y="6410360"/>
            <a:ext cx="818385" cy="640031"/>
          </a:xfrm>
          <a:prstGeom prst="rect">
            <a:avLst/>
          </a:prstGeom>
        </p:spPr>
      </p:pic>
      <p:pic>
        <p:nvPicPr>
          <p:cNvPr id="15" name="図 14"/>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4532752" y="5090082"/>
            <a:ext cx="864000" cy="864000"/>
          </a:xfrm>
          <a:prstGeom prst="rect">
            <a:avLst/>
          </a:prstGeom>
        </p:spPr>
      </p:pic>
      <p:pic>
        <p:nvPicPr>
          <p:cNvPr id="16" name="図 15"/>
          <p:cNvPicPr>
            <a:picLocks/>
          </p:cNvPicPr>
          <p:nvPr/>
        </p:nvPicPr>
        <p:blipFill rotWithShape="1">
          <a:blip r:embed="rId5" cstate="email">
            <a:extLst>
              <a:ext uri="{28A0092B-C50C-407E-A947-70E740481C1C}">
                <a14:useLocalDpi xmlns:a14="http://schemas.microsoft.com/office/drawing/2010/main"/>
              </a:ext>
            </a:extLst>
          </a:blip>
          <a:srcRect/>
          <a:stretch/>
        </p:blipFill>
        <p:spPr>
          <a:xfrm>
            <a:off x="5459467" y="5078691"/>
            <a:ext cx="864000" cy="864000"/>
          </a:xfrm>
          <a:prstGeom prst="rect">
            <a:avLst/>
          </a:prstGeom>
        </p:spPr>
      </p:pic>
      <p:sp>
        <p:nvSpPr>
          <p:cNvPr id="17" name="角丸四角形 66"/>
          <p:cNvSpPr/>
          <p:nvPr/>
        </p:nvSpPr>
        <p:spPr>
          <a:xfrm>
            <a:off x="4150598" y="4564457"/>
            <a:ext cx="6268364" cy="2667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6459774" y="4860408"/>
            <a:ext cx="3959188" cy="1323439"/>
          </a:xfrm>
          <a:prstGeom prst="rect">
            <a:avLst/>
          </a:prstGeom>
          <a:noFill/>
        </p:spPr>
        <p:txBody>
          <a:bodyPr wrap="square" rtlCol="0">
            <a:spAutoFit/>
          </a:bodyPr>
          <a:lstStyle>
            <a:defPPr>
              <a:defRPr lang="ja-JP"/>
            </a:defPPr>
            <a:lvl1pPr>
              <a:defRPr sz="1600" b="1">
                <a:solidFill>
                  <a:schemeClr val="tx2">
                    <a:lumMod val="50000"/>
                  </a:schemeClr>
                </a:solidFill>
              </a:defRPr>
            </a:lvl1pPr>
          </a:lstStyle>
          <a:p>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併せてトイレの洋式化、和洋室等の整備、英語による案内表記、</a:t>
            </a:r>
            <a:r>
              <a:rPr lang="en-US" altLang="ja-JP" sz="20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Wifi</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整備等、インバウンド対応の改修も実施。</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補助対象外</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71"/>
          <p:cNvSpPr/>
          <p:nvPr/>
        </p:nvSpPr>
        <p:spPr>
          <a:xfrm>
            <a:off x="4150598" y="1487741"/>
            <a:ext cx="6268365" cy="2668265"/>
          </a:xfrm>
          <a:prstGeom prst="roundRect">
            <a:avLst>
              <a:gd name="adj" fmla="val 89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3" name="図 22"/>
          <p:cNvPicPr>
            <a:picLocks/>
          </p:cNvPicPr>
          <p:nvPr/>
        </p:nvPicPr>
        <p:blipFill rotWithShape="1">
          <a:blip r:embed="rId6" cstate="email">
            <a:extLst>
              <a:ext uri="{28A0092B-C50C-407E-A947-70E740481C1C}">
                <a14:useLocalDpi xmlns:a14="http://schemas.microsoft.com/office/drawing/2010/main"/>
              </a:ext>
            </a:extLst>
          </a:blip>
          <a:srcRect/>
          <a:stretch/>
        </p:blipFill>
        <p:spPr>
          <a:xfrm>
            <a:off x="6335909" y="2011847"/>
            <a:ext cx="864000" cy="864000"/>
          </a:xfrm>
          <a:prstGeom prst="ellipse">
            <a:avLst/>
          </a:prstGeom>
          <a:ln w="3175" cap="rnd">
            <a:solidFill>
              <a:schemeClr val="accent5">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4" name="図 23"/>
          <p:cNvPicPr>
            <a:picLocks/>
          </p:cNvPicPr>
          <p:nvPr/>
        </p:nvPicPr>
        <p:blipFill rotWithShape="1">
          <a:blip r:embed="rId7" cstate="email">
            <a:extLst>
              <a:ext uri="{28A0092B-C50C-407E-A947-70E740481C1C}">
                <a14:useLocalDpi xmlns:a14="http://schemas.microsoft.com/office/drawing/2010/main"/>
              </a:ext>
            </a:extLst>
          </a:blip>
          <a:srcRect/>
          <a:stretch/>
        </p:blipFill>
        <p:spPr>
          <a:xfrm>
            <a:off x="4382581" y="2021665"/>
            <a:ext cx="864000" cy="864000"/>
          </a:xfrm>
          <a:prstGeom prst="ellipse">
            <a:avLst/>
          </a:prstGeom>
          <a:ln w="3175" cap="rnd">
            <a:solidFill>
              <a:schemeClr val="accent5">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図 24"/>
          <p:cNvPicPr>
            <a:picLocks/>
          </p:cNvPicPr>
          <p:nvPr/>
        </p:nvPicPr>
        <p:blipFill rotWithShape="1">
          <a:blip r:embed="rId8" cstate="email">
            <a:extLst>
              <a:ext uri="{28A0092B-C50C-407E-A947-70E740481C1C}">
                <a14:useLocalDpi xmlns:a14="http://schemas.microsoft.com/office/drawing/2010/main"/>
              </a:ext>
            </a:extLst>
          </a:blip>
          <a:srcRect/>
          <a:stretch/>
        </p:blipFill>
        <p:spPr>
          <a:xfrm>
            <a:off x="5357180" y="2020523"/>
            <a:ext cx="864000" cy="864000"/>
          </a:xfrm>
          <a:prstGeom prst="ellipse">
            <a:avLst/>
          </a:prstGeom>
          <a:ln w="3175" cap="rnd">
            <a:solidFill>
              <a:schemeClr val="accent5">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テキスト ボックス 25"/>
          <p:cNvSpPr txBox="1"/>
          <p:nvPr/>
        </p:nvSpPr>
        <p:spPr>
          <a:xfrm>
            <a:off x="7255530" y="1626339"/>
            <a:ext cx="3163433" cy="1446550"/>
          </a:xfrm>
          <a:prstGeom prst="rect">
            <a:avLst/>
          </a:prstGeom>
          <a:noFill/>
        </p:spPr>
        <p:txBody>
          <a:bodyPr wrap="square" rtlCol="0">
            <a:spAutoFit/>
          </a:bodyPr>
          <a:lstStyle>
            <a:defPPr>
              <a:defRPr lang="ja-JP"/>
            </a:defPPr>
            <a:lvl1pPr>
              <a:defRPr sz="1600" b="1">
                <a:solidFill>
                  <a:schemeClr val="tx2">
                    <a:lumMod val="50000"/>
                  </a:schemeClr>
                </a:solidFill>
              </a:defRPr>
            </a:lvl1pPr>
          </a:lstStyle>
          <a:p>
            <a:pPr>
              <a:lnSpc>
                <a:spcPct val="120000"/>
              </a:lnSpc>
            </a:pPr>
            <a:r>
              <a:rPr lang="ja-JP" altLang="en-US" sz="2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省</a:t>
            </a:r>
            <a:r>
              <a:rPr lang="en-US" altLang="ja-JP" sz="2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CO2</a:t>
            </a:r>
            <a:r>
              <a:rPr lang="ja-JP" altLang="en-US" sz="2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設備等の導入に係る改修費用を（１</a:t>
            </a:r>
            <a:r>
              <a:rPr lang="en-US" altLang="ja-JP" sz="2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２以内）を補助</a:t>
            </a:r>
            <a:endParaRPr lang="en-US" altLang="ja-JP" sz="2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（太陽光発電設備のみ１</a:t>
            </a:r>
            <a:r>
              <a:rPr lang="en-US" altLang="ja-JP"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３）</a:t>
            </a:r>
          </a:p>
        </p:txBody>
      </p:sp>
      <p:sp>
        <p:nvSpPr>
          <p:cNvPr id="27" name="テキスト ボックス 26"/>
          <p:cNvSpPr txBox="1"/>
          <p:nvPr/>
        </p:nvSpPr>
        <p:spPr>
          <a:xfrm>
            <a:off x="5488675" y="1767621"/>
            <a:ext cx="616272" cy="254044"/>
          </a:xfrm>
          <a:prstGeom prst="rect">
            <a:avLst/>
          </a:prstGeom>
          <a:noFill/>
        </p:spPr>
        <p:txBody>
          <a:bodyPr wrap="square" rtlCol="0">
            <a:spAutoFit/>
          </a:bodyPr>
          <a:lstStyle>
            <a:defPPr>
              <a:defRPr lang="ja-JP"/>
            </a:defPPr>
            <a:lvl1pPr>
              <a:defRPr sz="1600" b="1">
                <a:solidFill>
                  <a:schemeClr val="tx2">
                    <a:lumMod val="50000"/>
                  </a:schemeClr>
                </a:solidFill>
              </a:defRPr>
            </a:lvl1pPr>
          </a:lstStyle>
          <a:p>
            <a:pPr algn="ctr"/>
            <a:r>
              <a:rPr lang="ja-JP" altLang="en-US" sz="1051" b="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照明</a:t>
            </a:r>
          </a:p>
        </p:txBody>
      </p:sp>
      <p:sp>
        <p:nvSpPr>
          <p:cNvPr id="28" name="テキスト ボックス 27"/>
          <p:cNvSpPr txBox="1"/>
          <p:nvPr/>
        </p:nvSpPr>
        <p:spPr>
          <a:xfrm>
            <a:off x="4517578" y="1767621"/>
            <a:ext cx="616272" cy="254044"/>
          </a:xfrm>
          <a:prstGeom prst="rect">
            <a:avLst/>
          </a:prstGeom>
          <a:noFill/>
        </p:spPr>
        <p:txBody>
          <a:bodyPr wrap="square" rtlCol="0">
            <a:spAutoFit/>
          </a:bodyPr>
          <a:lstStyle>
            <a:defPPr>
              <a:defRPr lang="ja-JP"/>
            </a:defPPr>
            <a:lvl1pPr>
              <a:defRPr sz="1600" b="1">
                <a:solidFill>
                  <a:schemeClr val="tx2">
                    <a:lumMod val="50000"/>
                  </a:schemeClr>
                </a:solidFill>
              </a:defRPr>
            </a:lvl1pPr>
          </a:lstStyle>
          <a:p>
            <a:pPr algn="ctr"/>
            <a:r>
              <a:rPr lang="ja-JP" altLang="en-US" sz="1051" b="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空調</a:t>
            </a:r>
          </a:p>
        </p:txBody>
      </p:sp>
      <p:sp>
        <p:nvSpPr>
          <p:cNvPr id="29" name="テキスト ボックス 28"/>
          <p:cNvSpPr txBox="1"/>
          <p:nvPr/>
        </p:nvSpPr>
        <p:spPr>
          <a:xfrm>
            <a:off x="6459773" y="1767621"/>
            <a:ext cx="616272" cy="254044"/>
          </a:xfrm>
          <a:prstGeom prst="rect">
            <a:avLst/>
          </a:prstGeom>
          <a:noFill/>
        </p:spPr>
        <p:txBody>
          <a:bodyPr wrap="square" rtlCol="0">
            <a:spAutoFit/>
          </a:bodyPr>
          <a:lstStyle>
            <a:defPPr>
              <a:defRPr lang="ja-JP"/>
            </a:defPPr>
            <a:lvl1pPr>
              <a:defRPr sz="1600" b="1">
                <a:solidFill>
                  <a:schemeClr val="tx2">
                    <a:lumMod val="50000"/>
                  </a:schemeClr>
                </a:solidFill>
              </a:defRPr>
            </a:lvl1pPr>
          </a:lstStyle>
          <a:p>
            <a:pPr algn="ctr"/>
            <a:r>
              <a:rPr lang="ja-JP" altLang="en-US" sz="1051" b="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給湯</a:t>
            </a:r>
          </a:p>
        </p:txBody>
      </p:sp>
      <p:sp>
        <p:nvSpPr>
          <p:cNvPr id="31" name="テキスト ボックス 30"/>
          <p:cNvSpPr txBox="1"/>
          <p:nvPr/>
        </p:nvSpPr>
        <p:spPr>
          <a:xfrm>
            <a:off x="4257675" y="3276380"/>
            <a:ext cx="6161288" cy="646331"/>
          </a:xfrm>
          <a:prstGeom prst="rect">
            <a:avLst/>
          </a:prstGeom>
          <a:noFill/>
        </p:spPr>
        <p:txBody>
          <a:bodyPr wrap="square" rtlCol="0">
            <a:spAutoFit/>
          </a:bodyPr>
          <a:lstStyle>
            <a:defPPr>
              <a:defRPr lang="ja-JP"/>
            </a:defPPr>
            <a:lvl1pPr>
              <a:lnSpc>
                <a:spcPct val="120000"/>
              </a:lnSpc>
              <a:defRPr sz="1600" b="1">
                <a:solidFill>
                  <a:schemeClr val="tx2">
                    <a:lumMod val="50000"/>
                  </a:schemeClr>
                </a:solidFill>
              </a:defRPr>
            </a:lvl1pPr>
          </a:lstStyle>
          <a:p>
            <a:pPr>
              <a:lnSpc>
                <a:spcPct val="100000"/>
              </a:lnSpc>
            </a:pPr>
            <a:r>
              <a:rPr lang="ja-JP" altLang="en-US" sz="1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国立公園内の宿舎の大幅な低炭素化</a:t>
            </a:r>
            <a:r>
              <a:rPr lang="ja-JP" altLang="en-US" sz="18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を実現。</a:t>
            </a:r>
            <a:endParaRPr lang="en-US" altLang="ja-JP" sz="18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18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これにより</a:t>
            </a:r>
            <a:r>
              <a:rPr lang="ja-JP" altLang="en-US" sz="18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2030</a:t>
            </a:r>
            <a:r>
              <a:rPr lang="ja-JP" altLang="en-US" sz="18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8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8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削減目標」</a:t>
            </a:r>
            <a:r>
              <a:rPr lang="ja-JP" altLang="en-US" sz="18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を達成</a:t>
            </a:r>
            <a:endParaRPr lang="en-US" altLang="ja-JP" sz="18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2" name="図 31"/>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8000" b="90000" l="8571" r="94286">
                        <a14:foregroundMark x1="31429" y1="30000" x2="80000" y2="32000"/>
                        <a14:foregroundMark x1="80000" y1="32000" x2="78571" y2="70000"/>
                        <a14:foregroundMark x1="80000" y1="70000" x2="18571" y2="74000"/>
                        <a14:foregroundMark x1="18571" y1="72000" x2="18571" y2="72000"/>
                        <a14:foregroundMark x1="20000" y1="72000" x2="30000" y2="28000"/>
                        <a14:foregroundMark x1="30000" y1="30000" x2="77143" y2="70000"/>
                        <a14:foregroundMark x1="25714" y1="44000" x2="75714" y2="44000"/>
                        <a14:foregroundMark x1="41429" y1="38000" x2="72857" y2="38000"/>
                        <a14:foregroundMark x1="74286" y1="40000" x2="70000" y2="72000"/>
                        <a14:foregroundMark x1="72857" y1="62000" x2="17143" y2="64000"/>
                        <a14:foregroundMark x1="21429" y1="56000" x2="65714" y2="60000"/>
                        <a14:foregroundMark x1="67143" y1="68000" x2="18571" y2="70000"/>
                      </a14:backgroundRemoval>
                    </a14:imgEffect>
                  </a14:imgLayer>
                </a14:imgProps>
              </a:ext>
              <a:ext uri="{28A0092B-C50C-407E-A947-70E740481C1C}">
                <a14:useLocalDpi xmlns:a14="http://schemas.microsoft.com/office/drawing/2010/main"/>
              </a:ext>
            </a:extLst>
          </a:blip>
          <a:srcRect/>
          <a:stretch/>
        </p:blipFill>
        <p:spPr>
          <a:xfrm>
            <a:off x="9015714" y="3089431"/>
            <a:ext cx="1273554" cy="909681"/>
          </a:xfrm>
          <a:prstGeom prst="rect">
            <a:avLst/>
          </a:prstGeom>
        </p:spPr>
      </p:pic>
      <p:pic>
        <p:nvPicPr>
          <p:cNvPr id="33" name="図 32"/>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09254" y="2553914"/>
            <a:ext cx="3496533" cy="1816108"/>
          </a:xfrm>
          <a:prstGeom prst="rect">
            <a:avLst/>
          </a:prstGeom>
          <a:ln>
            <a:noFill/>
          </a:ln>
          <a:effectLst>
            <a:softEdge rad="112500"/>
          </a:effectLst>
        </p:spPr>
      </p:pic>
      <p:pic>
        <p:nvPicPr>
          <p:cNvPr id="34" name="図 33"/>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09254" y="3251132"/>
            <a:ext cx="965964" cy="1038543"/>
          </a:xfrm>
          <a:prstGeom prst="rect">
            <a:avLst/>
          </a:prstGeom>
        </p:spPr>
      </p:pic>
      <p:sp>
        <p:nvSpPr>
          <p:cNvPr id="35" name="正方形/長方形 34"/>
          <p:cNvSpPr/>
          <p:nvPr/>
        </p:nvSpPr>
        <p:spPr>
          <a:xfrm>
            <a:off x="136374" y="4759761"/>
            <a:ext cx="4014224" cy="1541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0" bIns="33231" rtlCol="0" anchor="ctr"/>
          <a:lstStyle/>
          <a:p>
            <a:pPr marL="84993" indent="-84993">
              <a:buFont typeface="Arial" panose="020B0604020202020204" pitchFamily="34" charset="0"/>
              <a:buChar char="•"/>
            </a:pPr>
            <a:r>
              <a:rPr lang="ja-JP" altLang="en-US" sz="2000" spc="-137"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冷暖房・空調・給湯・照明等のエネルギー消費多い。</a:t>
            </a:r>
            <a:endParaRPr lang="en-US" altLang="ja-JP" sz="2000" spc="-137"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84993" indent="-84993">
              <a:lnSpc>
                <a:spcPct val="150000"/>
              </a:lnSpc>
              <a:buFont typeface="Arial" panose="020B0604020202020204" pitchFamily="34" charset="0"/>
              <a:buChar char="•"/>
            </a:pPr>
            <a:r>
              <a:rPr lang="ja-JP" altLang="en-US" sz="2000" spc="-137"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施設更新を迎える施設多い。</a:t>
            </a:r>
            <a:endParaRPr lang="en-US" altLang="ja-JP" sz="2000" spc="-137"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84993" indent="-84993">
              <a:lnSpc>
                <a:spcPct val="150000"/>
              </a:lnSpc>
              <a:buFont typeface="Arial" panose="020B0604020202020204" pitchFamily="34" charset="0"/>
              <a:buChar char="•"/>
            </a:pPr>
            <a:r>
              <a:rPr lang="ja-JP" altLang="en-US" sz="2000" spc="-137"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自然条件が厳しい場所。</a:t>
            </a:r>
          </a:p>
        </p:txBody>
      </p:sp>
      <p:pic>
        <p:nvPicPr>
          <p:cNvPr id="36" name="図 35"/>
          <p:cNvPicPr>
            <a:picLocks noChangeAspect="1"/>
          </p:cNvPicPr>
          <p:nvPr/>
        </p:nvPicPr>
        <p:blipFill rotWithShape="1">
          <a:blip r:embed="rId13" cstate="email">
            <a:extLst>
              <a:ext uri="{28A0092B-C50C-407E-A947-70E740481C1C}">
                <a14:useLocalDpi xmlns:a14="http://schemas.microsoft.com/office/drawing/2010/main"/>
              </a:ext>
            </a:extLst>
          </a:blip>
          <a:srcRect b="-2"/>
          <a:stretch/>
        </p:blipFill>
        <p:spPr>
          <a:xfrm>
            <a:off x="295119" y="3692851"/>
            <a:ext cx="1197993" cy="1096096"/>
          </a:xfrm>
          <a:prstGeom prst="rect">
            <a:avLst/>
          </a:prstGeom>
        </p:spPr>
      </p:pic>
      <p:sp>
        <p:nvSpPr>
          <p:cNvPr id="3" name="正方形/長方形 2"/>
          <p:cNvSpPr/>
          <p:nvPr/>
        </p:nvSpPr>
        <p:spPr>
          <a:xfrm>
            <a:off x="803210" y="1951965"/>
            <a:ext cx="2236510" cy="400110"/>
          </a:xfrm>
          <a:prstGeom prst="rect">
            <a:avLst/>
          </a:prstGeom>
        </p:spPr>
        <p:txBody>
          <a:bodyPr wrap="none">
            <a:spAutoFit/>
          </a:bodyPr>
          <a:lstStyle/>
          <a:p>
            <a:r>
              <a:rPr kumimoji="0" lang="ja-JP" altLang="en-US" sz="2000" b="1" kern="0" dirty="0">
                <a:solidFill>
                  <a:prstClr val="black"/>
                </a:solidFill>
                <a:latin typeface="Meiryo UI" panose="020B0604030504040204" pitchFamily="50" charset="-128"/>
                <a:ea typeface="Meiryo UI" panose="020B0604030504040204" pitchFamily="50" charset="-128"/>
              </a:rPr>
              <a:t>国立公園宿舎施設</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3760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latin typeface="+mn-ea"/>
                <a:ea typeface="+mn-ea"/>
              </a:rPr>
              <a:t>国立公園満喫プロジェクトとは（</a:t>
            </a:r>
            <a:r>
              <a:rPr lang="en-US" altLang="ja-JP">
                <a:latin typeface="+mn-ea"/>
                <a:ea typeface="+mn-ea"/>
              </a:rPr>
              <a:t>1/2</a:t>
            </a:r>
            <a:r>
              <a:rPr lang="ja-JP" altLang="en-US">
                <a:latin typeface="+mn-ea"/>
                <a:ea typeface="+mn-ea"/>
              </a:rPr>
              <a:t>）</a:t>
            </a:r>
            <a:endParaRPr kumimoji="1" lang="ja-JP" altLang="en-US" dirty="0">
              <a:latin typeface="+mn-ea"/>
              <a:ea typeface="+mn-ea"/>
            </a:endParaRPr>
          </a:p>
        </p:txBody>
      </p:sp>
      <p:sp>
        <p:nvSpPr>
          <p:cNvPr id="4" name="角丸四角形 1"/>
          <p:cNvSpPr/>
          <p:nvPr/>
        </p:nvSpPr>
        <p:spPr>
          <a:xfrm>
            <a:off x="604976" y="1059637"/>
            <a:ext cx="9403096" cy="514031"/>
          </a:xfrm>
          <a:prstGeom prst="roundRect">
            <a:avLst>
              <a:gd name="adj" fmla="val 0"/>
            </a:avLst>
          </a:prstGeom>
          <a:solidFill>
            <a:srgbClr val="1F497D"/>
          </a:solidFill>
          <a:ln w="25400" cap="flat" cmpd="sng" algn="ctr">
            <a:noFill/>
            <a:prstDash val="solid"/>
          </a:ln>
          <a:effectLst/>
        </p:spPr>
        <p:txBody>
          <a:bodyPr anchor="ctr"/>
          <a:lstStyle/>
          <a:p>
            <a:pPr algn="ctr" defTabSz="986912">
              <a:defRPr/>
            </a:pPr>
            <a:r>
              <a:rPr kumimoji="0" lang="ja-JP" altLang="en-US" sz="3200" b="1" kern="0" dirty="0">
                <a:solidFill>
                  <a:prstClr val="white"/>
                </a:solidFill>
                <a:latin typeface="+mn-ea"/>
                <a:cs typeface="メイリオ" pitchFamily="50" charset="-128"/>
              </a:rPr>
              <a:t>明日の日本を支える観光ビジョン</a:t>
            </a:r>
            <a:r>
              <a:rPr kumimoji="0" lang="ja-JP" altLang="en-US" sz="1400" b="1" kern="0" dirty="0">
                <a:solidFill>
                  <a:prstClr val="white"/>
                </a:solidFill>
                <a:latin typeface="+mn-ea"/>
                <a:cs typeface="メイリオ" pitchFamily="50" charset="-128"/>
              </a:rPr>
              <a:t>平成</a:t>
            </a:r>
            <a:r>
              <a:rPr kumimoji="0" lang="en-US" altLang="ja-JP" sz="1400" b="1" kern="0" dirty="0">
                <a:solidFill>
                  <a:prstClr val="white"/>
                </a:solidFill>
                <a:latin typeface="+mn-ea"/>
                <a:cs typeface="メイリオ" pitchFamily="50" charset="-128"/>
              </a:rPr>
              <a:t>28</a:t>
            </a:r>
            <a:r>
              <a:rPr kumimoji="0" lang="ja-JP" altLang="en-US" sz="1400" b="1" kern="0" dirty="0">
                <a:solidFill>
                  <a:prstClr val="white"/>
                </a:solidFill>
                <a:latin typeface="+mn-ea"/>
                <a:cs typeface="メイリオ" pitchFamily="50" charset="-128"/>
              </a:rPr>
              <a:t>年</a:t>
            </a:r>
            <a:r>
              <a:rPr kumimoji="0" lang="en-US" altLang="ja-JP" sz="1400" b="1" kern="0" dirty="0">
                <a:solidFill>
                  <a:prstClr val="white"/>
                </a:solidFill>
                <a:latin typeface="+mn-ea"/>
                <a:cs typeface="メイリオ" pitchFamily="50" charset="-128"/>
              </a:rPr>
              <a:t>3</a:t>
            </a:r>
            <a:r>
              <a:rPr kumimoji="0" lang="ja-JP" altLang="en-US" sz="1400" b="1" kern="0" dirty="0">
                <a:solidFill>
                  <a:prstClr val="white"/>
                </a:solidFill>
                <a:latin typeface="+mn-ea"/>
                <a:cs typeface="メイリオ" pitchFamily="50" charset="-128"/>
              </a:rPr>
              <a:t>月</a:t>
            </a:r>
            <a:r>
              <a:rPr kumimoji="0" lang="en-US" altLang="ja-JP" sz="1400" b="1" kern="0" dirty="0">
                <a:solidFill>
                  <a:prstClr val="white"/>
                </a:solidFill>
                <a:latin typeface="+mn-ea"/>
                <a:cs typeface="メイリオ" pitchFamily="50" charset="-128"/>
              </a:rPr>
              <a:t>30</a:t>
            </a:r>
            <a:r>
              <a:rPr kumimoji="0" lang="ja-JP" altLang="en-US" sz="1400" b="1" kern="0" dirty="0">
                <a:solidFill>
                  <a:prstClr val="white"/>
                </a:solidFill>
                <a:latin typeface="+mn-ea"/>
                <a:cs typeface="メイリオ" pitchFamily="50" charset="-128"/>
              </a:rPr>
              <a:t>日</a:t>
            </a:r>
            <a:endParaRPr kumimoji="0" lang="ja-JP" altLang="en-US" sz="3200" b="1" kern="0" dirty="0">
              <a:solidFill>
                <a:prstClr val="white"/>
              </a:solidFill>
              <a:latin typeface="+mn-ea"/>
              <a:cs typeface="メイリオ" pitchFamily="50" charset="-128"/>
            </a:endParaRPr>
          </a:p>
        </p:txBody>
      </p:sp>
      <p:sp>
        <p:nvSpPr>
          <p:cNvPr id="5" name="角丸四角形 12"/>
          <p:cNvSpPr/>
          <p:nvPr/>
        </p:nvSpPr>
        <p:spPr>
          <a:xfrm>
            <a:off x="604976" y="1578808"/>
            <a:ext cx="9403096" cy="1636328"/>
          </a:xfrm>
          <a:prstGeom prst="roundRect">
            <a:avLst>
              <a:gd name="adj" fmla="val 0"/>
            </a:avLst>
          </a:prstGeom>
          <a:solidFill>
            <a:srgbClr val="4F81BD">
              <a:lumMod val="20000"/>
              <a:lumOff val="80000"/>
            </a:srgbClr>
          </a:solidFill>
          <a:ln w="25400" cap="flat" cmpd="sng" algn="ctr">
            <a:noFill/>
            <a:prstDash val="solid"/>
          </a:ln>
          <a:effectLst/>
        </p:spPr>
        <p:txBody>
          <a:bodyPr anchor="ctr"/>
          <a:lstStyle/>
          <a:p>
            <a:pPr defTabSz="986912">
              <a:defRPr/>
            </a:pPr>
            <a:r>
              <a:rPr kumimoji="0" lang="ja-JP" altLang="en-US" sz="2400" kern="0" dirty="0">
                <a:solidFill>
                  <a:prstClr val="black"/>
                </a:solidFill>
                <a:latin typeface="+mn-ea"/>
                <a:cs typeface="メイリオ" pitchFamily="50" charset="-128"/>
              </a:rPr>
              <a:t>■</a:t>
            </a:r>
            <a:r>
              <a:rPr kumimoji="0" lang="ja-JP" altLang="en-US" sz="2800" b="1" kern="0" dirty="0">
                <a:solidFill>
                  <a:prstClr val="black"/>
                </a:solidFill>
                <a:latin typeface="+mn-ea"/>
                <a:cs typeface="メイリオ" pitchFamily="50" charset="-128"/>
              </a:rPr>
              <a:t>国立公園の「ナショナルパーク」としてのブランド化</a:t>
            </a:r>
          </a:p>
          <a:p>
            <a:pPr marL="383789" indent="-186756" defTabSz="986912">
              <a:defRPr/>
            </a:pPr>
            <a:r>
              <a:rPr kumimoji="0" lang="ja-JP" altLang="en-US" sz="2400" kern="0" dirty="0">
                <a:solidFill>
                  <a:prstClr val="black"/>
                </a:solidFill>
                <a:latin typeface="+mn-ea"/>
                <a:cs typeface="メイリオ" pitchFamily="50" charset="-128"/>
              </a:rPr>
              <a:t>－「国立公園満喫プロジェクト」として、まずは５箇所の国立公園で、「国立公園ステップアッププログラム</a:t>
            </a:r>
            <a:r>
              <a:rPr kumimoji="0" lang="en-US" altLang="ja-JP" sz="2400" kern="0" dirty="0">
                <a:solidFill>
                  <a:prstClr val="black"/>
                </a:solidFill>
                <a:latin typeface="+mn-ea"/>
                <a:cs typeface="メイリオ" pitchFamily="50" charset="-128"/>
              </a:rPr>
              <a:t>2020</a:t>
            </a:r>
            <a:r>
              <a:rPr kumimoji="0" lang="ja-JP" altLang="en-US" sz="2400" kern="0" dirty="0">
                <a:solidFill>
                  <a:prstClr val="black"/>
                </a:solidFill>
                <a:latin typeface="+mn-ea"/>
                <a:cs typeface="メイリオ" pitchFamily="50" charset="-128"/>
              </a:rPr>
              <a:t>」を策定し、訪日外国人を惹きつける取組を計画的、集中的に実施</a:t>
            </a:r>
            <a:endParaRPr kumimoji="0" lang="en-US" altLang="ja-JP" sz="2400" kern="0" dirty="0">
              <a:solidFill>
                <a:prstClr val="black"/>
              </a:solidFill>
              <a:latin typeface="+mn-ea"/>
              <a:cs typeface="メイリオ" pitchFamily="50" charset="-128"/>
            </a:endParaRPr>
          </a:p>
        </p:txBody>
      </p:sp>
      <p:sp>
        <p:nvSpPr>
          <p:cNvPr id="6" name="角丸四角形 13"/>
          <p:cNvSpPr/>
          <p:nvPr/>
        </p:nvSpPr>
        <p:spPr>
          <a:xfrm>
            <a:off x="604976" y="4064514"/>
            <a:ext cx="9403096" cy="515742"/>
          </a:xfrm>
          <a:prstGeom prst="roundRect">
            <a:avLst>
              <a:gd name="adj" fmla="val 0"/>
            </a:avLst>
          </a:prstGeom>
          <a:solidFill>
            <a:srgbClr val="9BBB59">
              <a:lumMod val="50000"/>
            </a:srgbClr>
          </a:solidFill>
          <a:ln w="25400" cap="flat" cmpd="sng" algn="ctr">
            <a:noFill/>
            <a:prstDash val="solid"/>
          </a:ln>
          <a:effectLst/>
        </p:spPr>
        <p:txBody>
          <a:bodyPr anchor="ctr"/>
          <a:lstStyle/>
          <a:p>
            <a:pPr algn="ctr" defTabSz="986912">
              <a:defRPr/>
            </a:pPr>
            <a:r>
              <a:rPr kumimoji="0" lang="ja-JP" altLang="en-US" sz="3200" b="1" kern="0" dirty="0">
                <a:solidFill>
                  <a:prstClr val="white"/>
                </a:solidFill>
                <a:latin typeface="+mn-ea"/>
                <a:cs typeface="メイリオ" pitchFamily="50" charset="-128"/>
              </a:rPr>
              <a:t>国立公園満喫プロジェクト</a:t>
            </a:r>
          </a:p>
        </p:txBody>
      </p:sp>
      <p:sp>
        <p:nvSpPr>
          <p:cNvPr id="7" name="角丸四角形 15"/>
          <p:cNvSpPr/>
          <p:nvPr/>
        </p:nvSpPr>
        <p:spPr>
          <a:xfrm>
            <a:off x="604976" y="4580256"/>
            <a:ext cx="9403096" cy="2858929"/>
          </a:xfrm>
          <a:prstGeom prst="roundRect">
            <a:avLst>
              <a:gd name="adj" fmla="val 0"/>
            </a:avLst>
          </a:prstGeom>
          <a:solidFill>
            <a:srgbClr val="9BBB59">
              <a:lumMod val="20000"/>
              <a:lumOff val="80000"/>
            </a:srgbClr>
          </a:solidFill>
          <a:ln w="25400" cap="flat" cmpd="sng" algn="ctr">
            <a:noFill/>
            <a:prstDash val="solid"/>
          </a:ln>
          <a:effectLst/>
        </p:spPr>
        <p:txBody>
          <a:bodyPr anchor="ctr"/>
          <a:lstStyle/>
          <a:p>
            <a:pPr marL="488304" indent="-291269" defTabSz="986912">
              <a:defRPr/>
            </a:pPr>
            <a:r>
              <a:rPr kumimoji="0" lang="ja-JP" altLang="en-US" sz="2400" kern="0" dirty="0">
                <a:solidFill>
                  <a:prstClr val="black"/>
                </a:solidFill>
                <a:latin typeface="+mn-ea"/>
                <a:cs typeface="メイリオ" pitchFamily="50" charset="-128"/>
              </a:rPr>
              <a:t>■</a:t>
            </a:r>
            <a:r>
              <a:rPr kumimoji="0" lang="ja-JP" altLang="en-US" sz="2800" b="1" kern="0" dirty="0">
                <a:solidFill>
                  <a:prstClr val="black"/>
                </a:solidFill>
                <a:latin typeface="+mn-ea"/>
                <a:cs typeface="メイリオ" pitchFamily="50" charset="-128"/>
              </a:rPr>
              <a:t>目標　　</a:t>
            </a:r>
            <a:r>
              <a:rPr kumimoji="0" lang="en-US" altLang="ja-JP" sz="2400" kern="0" dirty="0">
                <a:solidFill>
                  <a:prstClr val="black"/>
                </a:solidFill>
                <a:latin typeface="+mn-ea"/>
                <a:cs typeface="メイリオ" pitchFamily="50" charset="-128"/>
              </a:rPr>
              <a:t>2020</a:t>
            </a:r>
            <a:r>
              <a:rPr kumimoji="0" lang="ja-JP" altLang="en-US" sz="2400" kern="0" dirty="0">
                <a:solidFill>
                  <a:prstClr val="black"/>
                </a:solidFill>
                <a:latin typeface="+mn-ea"/>
                <a:cs typeface="メイリオ" pitchFamily="50" charset="-128"/>
              </a:rPr>
              <a:t>年までに訪日外国人の国立公園利用者数を</a:t>
            </a:r>
            <a:endParaRPr kumimoji="0" lang="en-US" altLang="ja-JP" sz="2400" kern="0" dirty="0">
              <a:solidFill>
                <a:prstClr val="black"/>
              </a:solidFill>
              <a:latin typeface="+mn-ea"/>
              <a:cs typeface="メイリオ" pitchFamily="50" charset="-128"/>
            </a:endParaRPr>
          </a:p>
          <a:p>
            <a:pPr marL="488304" indent="-291269" defTabSz="986912">
              <a:defRPr/>
            </a:pPr>
            <a:r>
              <a:rPr kumimoji="0" lang="ja-JP" altLang="en-US" sz="2400" kern="0" dirty="0">
                <a:solidFill>
                  <a:prstClr val="black"/>
                </a:solidFill>
                <a:latin typeface="+mn-ea"/>
                <a:cs typeface="メイリオ" pitchFamily="50" charset="-128"/>
              </a:rPr>
              <a:t>　　　　　</a:t>
            </a:r>
            <a:r>
              <a:rPr kumimoji="0" lang="ja-JP" altLang="en-US" sz="2400" b="1" kern="0" dirty="0">
                <a:solidFill>
                  <a:prstClr val="black"/>
                </a:solidFill>
                <a:latin typeface="+mn-ea"/>
                <a:cs typeface="メイリオ" pitchFamily="50" charset="-128"/>
              </a:rPr>
              <a:t>現在の約２倍の</a:t>
            </a:r>
            <a:r>
              <a:rPr kumimoji="0" lang="en-US" altLang="ja-JP" sz="2400" b="1" kern="0" dirty="0">
                <a:solidFill>
                  <a:prstClr val="black"/>
                </a:solidFill>
                <a:latin typeface="+mn-ea"/>
                <a:cs typeface="メイリオ" pitchFamily="50" charset="-128"/>
              </a:rPr>
              <a:t>1000</a:t>
            </a:r>
            <a:r>
              <a:rPr kumimoji="0" lang="ja-JP" altLang="en-US" sz="2400" b="1" kern="0" dirty="0">
                <a:solidFill>
                  <a:prstClr val="black"/>
                </a:solidFill>
                <a:latin typeface="+mn-ea"/>
                <a:cs typeface="メイリオ" pitchFamily="50" charset="-128"/>
              </a:rPr>
              <a:t>万人</a:t>
            </a:r>
            <a:r>
              <a:rPr kumimoji="0" lang="ja-JP" altLang="en-US" sz="2400" kern="0" dirty="0">
                <a:solidFill>
                  <a:prstClr val="black"/>
                </a:solidFill>
                <a:latin typeface="+mn-ea"/>
                <a:cs typeface="メイリオ" pitchFamily="50" charset="-128"/>
              </a:rPr>
              <a:t>に！</a:t>
            </a:r>
            <a:endParaRPr kumimoji="0" lang="en-US" altLang="ja-JP" sz="2400" kern="0" dirty="0">
              <a:solidFill>
                <a:prstClr val="black"/>
              </a:solidFill>
              <a:latin typeface="+mn-ea"/>
              <a:cs typeface="メイリオ" pitchFamily="50" charset="-128"/>
            </a:endParaRPr>
          </a:p>
          <a:p>
            <a:pPr marL="488304" indent="-291269" defTabSz="986912">
              <a:defRPr/>
            </a:pPr>
            <a:endParaRPr kumimoji="0" lang="en-US" altLang="ja-JP" sz="1050" b="1" kern="0" dirty="0">
              <a:solidFill>
                <a:prstClr val="black"/>
              </a:solidFill>
              <a:latin typeface="+mn-ea"/>
              <a:cs typeface="メイリオ" pitchFamily="50" charset="-128"/>
            </a:endParaRPr>
          </a:p>
          <a:p>
            <a:pPr marL="488304" indent="-291269" defTabSz="986912">
              <a:defRPr/>
            </a:pPr>
            <a:r>
              <a:rPr kumimoji="0" lang="ja-JP" altLang="en-US" sz="2400" b="1" kern="0" dirty="0">
                <a:solidFill>
                  <a:prstClr val="black"/>
                </a:solidFill>
                <a:latin typeface="+mn-ea"/>
                <a:cs typeface="メイリオ" pitchFamily="50" charset="-128"/>
              </a:rPr>
              <a:t>■基本的考え方</a:t>
            </a:r>
            <a:endParaRPr kumimoji="0" lang="en-US" altLang="ja-JP" sz="2400" b="1" kern="0" dirty="0">
              <a:solidFill>
                <a:prstClr val="black"/>
              </a:solidFill>
              <a:latin typeface="+mn-ea"/>
              <a:cs typeface="メイリオ" pitchFamily="50" charset="-128"/>
            </a:endParaRPr>
          </a:p>
          <a:p>
            <a:pPr marL="488304" indent="-291269" defTabSz="986912">
              <a:defRPr/>
            </a:pPr>
            <a:r>
              <a:rPr kumimoji="0" lang="ja-JP" altLang="en-US" sz="2400" kern="0" dirty="0">
                <a:solidFill>
                  <a:prstClr val="black"/>
                </a:solidFill>
                <a:latin typeface="+mn-ea"/>
                <a:cs typeface="メイリオ" pitchFamily="50" charset="-128"/>
              </a:rPr>
              <a:t>①</a:t>
            </a:r>
            <a:r>
              <a:rPr kumimoji="0" lang="ja-JP" altLang="en-US" sz="2400" b="1" kern="0" dirty="0">
                <a:solidFill>
                  <a:prstClr val="black"/>
                </a:solidFill>
                <a:latin typeface="+mn-ea"/>
                <a:cs typeface="メイリオ" pitchFamily="50" charset="-128"/>
              </a:rPr>
              <a:t>「最大の魅力は自然そのもの」</a:t>
            </a:r>
            <a:r>
              <a:rPr kumimoji="0" lang="ja-JP" altLang="en-US" sz="2400" kern="0" dirty="0">
                <a:solidFill>
                  <a:prstClr val="black"/>
                </a:solidFill>
                <a:latin typeface="+mn-ea"/>
                <a:cs typeface="メイリオ" pitchFamily="50" charset="-128"/>
              </a:rPr>
              <a:t>をコンセプトに、非日常な体験を世界の人々に提供</a:t>
            </a:r>
          </a:p>
          <a:p>
            <a:pPr marL="488304" indent="-291269" defTabSz="986912">
              <a:defRPr/>
            </a:pPr>
            <a:r>
              <a:rPr kumimoji="0" lang="ja-JP" altLang="en-US" sz="2400" kern="0" dirty="0">
                <a:solidFill>
                  <a:prstClr val="black"/>
                </a:solidFill>
                <a:latin typeface="+mn-ea"/>
                <a:cs typeface="メイリオ" pitchFamily="50" charset="-128"/>
              </a:rPr>
              <a:t>②最高の自然環境をツーリズムに開放し、</a:t>
            </a:r>
            <a:r>
              <a:rPr kumimoji="0" lang="ja-JP" altLang="en-US" sz="2400" b="1" kern="0" dirty="0">
                <a:solidFill>
                  <a:prstClr val="black"/>
                </a:solidFill>
                <a:latin typeface="+mn-ea"/>
                <a:cs typeface="メイリオ" pitchFamily="50" charset="-128"/>
              </a:rPr>
              <a:t>高品質・高付加価値のインバウンド市場</a:t>
            </a:r>
            <a:r>
              <a:rPr kumimoji="0" lang="ja-JP" altLang="en-US" sz="2400" kern="0" dirty="0">
                <a:solidFill>
                  <a:prstClr val="black"/>
                </a:solidFill>
                <a:latin typeface="+mn-ea"/>
                <a:cs typeface="メイリオ" pitchFamily="50" charset="-128"/>
              </a:rPr>
              <a:t>を創造</a:t>
            </a:r>
            <a:endParaRPr kumimoji="0" lang="en-US" altLang="ja-JP" sz="2400" kern="0" dirty="0">
              <a:solidFill>
                <a:prstClr val="black"/>
              </a:solidFill>
              <a:latin typeface="+mn-ea"/>
              <a:cs typeface="メイリオ" pitchFamily="50" charset="-128"/>
            </a:endParaRPr>
          </a:p>
        </p:txBody>
      </p:sp>
      <p:sp>
        <p:nvSpPr>
          <p:cNvPr id="8" name="二等辺三角形 7"/>
          <p:cNvSpPr/>
          <p:nvPr/>
        </p:nvSpPr>
        <p:spPr>
          <a:xfrm rot="10800000">
            <a:off x="2138766" y="3468963"/>
            <a:ext cx="6264306" cy="457487"/>
          </a:xfrm>
          <a:prstGeom prst="triangle">
            <a:avLst/>
          </a:prstGeom>
          <a:solidFill>
            <a:srgbClr val="9BBB59"/>
          </a:solidFill>
          <a:ln w="25400" cap="flat" cmpd="sng" algn="ctr">
            <a:noFill/>
            <a:prstDash val="solid"/>
          </a:ln>
          <a:effectLst/>
        </p:spPr>
        <p:txBody>
          <a:bodyPr anchor="ctr"/>
          <a:lstStyle/>
          <a:p>
            <a:pPr algn="ctr" defTabSz="986912">
              <a:defRPr/>
            </a:pPr>
            <a:endParaRPr kumimoji="0" lang="ja-JP" altLang="en-US" sz="2400" kern="0">
              <a:solidFill>
                <a:prstClr val="white"/>
              </a:solidFill>
              <a:latin typeface="+mn-ea"/>
              <a:cs typeface="メイリオ" pitchFamily="50" charset="-128"/>
            </a:endParaRPr>
          </a:p>
        </p:txBody>
      </p:sp>
    </p:spTree>
    <p:extLst>
      <p:ext uri="{BB962C8B-B14F-4D97-AF65-F5344CB8AC3E}">
        <p14:creationId xmlns:p14="http://schemas.microsoft.com/office/powerpoint/2010/main" val="2569426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latin typeface="+mn-ea"/>
                <a:ea typeface="+mn-ea"/>
              </a:rPr>
              <a:t>国立公園満喫プロジェクトとは（</a:t>
            </a:r>
            <a:r>
              <a:rPr lang="en-US" altLang="ja-JP">
                <a:latin typeface="+mn-ea"/>
                <a:ea typeface="+mn-ea"/>
              </a:rPr>
              <a:t>2/2</a:t>
            </a:r>
            <a:r>
              <a:rPr lang="ja-JP" altLang="en-US">
                <a:latin typeface="+mn-ea"/>
                <a:ea typeface="+mn-ea"/>
              </a:rPr>
              <a:t>）</a:t>
            </a:r>
          </a:p>
        </p:txBody>
      </p:sp>
      <p:sp>
        <p:nvSpPr>
          <p:cNvPr id="3" name="下矢印 4"/>
          <p:cNvSpPr/>
          <p:nvPr/>
        </p:nvSpPr>
        <p:spPr>
          <a:xfrm>
            <a:off x="371821" y="1588500"/>
            <a:ext cx="640823" cy="2937318"/>
          </a:xfrm>
          <a:prstGeom prst="downArrow">
            <a:avLst>
              <a:gd name="adj1" fmla="val 50000"/>
              <a:gd name="adj2" fmla="val 33744"/>
            </a:avLst>
          </a:prstGeom>
          <a:solidFill>
            <a:srgbClr val="4F81BD"/>
          </a:solidFill>
          <a:ln w="25400" cap="flat" cmpd="sng" algn="ctr">
            <a:noFill/>
            <a:prstDash val="solid"/>
          </a:ln>
          <a:effectLst/>
        </p:spPr>
        <p:txBody>
          <a:bodyPr anchor="ctr"/>
          <a:lstStyle/>
          <a:p>
            <a:pPr algn="ctr" defTabSz="855789">
              <a:defRPr/>
            </a:pPr>
            <a:endParaRPr kumimoji="0" lang="ja-JP" altLang="en-US" sz="1400" kern="0">
              <a:solidFill>
                <a:prstClr val="white"/>
              </a:solidFill>
              <a:latin typeface="+mn-ea"/>
              <a:cs typeface="メイリオ" panose="020B0604030504040204" pitchFamily="50" charset="-128"/>
            </a:endParaRPr>
          </a:p>
        </p:txBody>
      </p:sp>
      <p:sp>
        <p:nvSpPr>
          <p:cNvPr id="4" name="テキスト ボックス 7"/>
          <p:cNvSpPr txBox="1">
            <a:spLocks noChangeArrowheads="1"/>
          </p:cNvSpPr>
          <p:nvPr/>
        </p:nvSpPr>
        <p:spPr bwMode="auto">
          <a:xfrm>
            <a:off x="555606" y="982733"/>
            <a:ext cx="9791654" cy="509358"/>
          </a:xfrm>
          <a:prstGeom prst="rect">
            <a:avLst/>
          </a:prstGeom>
          <a:noFill/>
          <a:ln w="9525">
            <a:solidFill>
              <a:srgbClr val="1F497D">
                <a:lumMod val="60000"/>
                <a:lumOff val="40000"/>
              </a:srgbClr>
            </a:solidFill>
            <a:miter lim="800000"/>
            <a:headEnd/>
            <a:tailEnd/>
          </a:ln>
          <a:extLst>
            <a:ext uri="{909E8E84-426E-40DD-AFC4-6F175D3DCCD1}">
              <a14:hiddenFill xmlns:a14="http://schemas.microsoft.com/office/drawing/2010/main">
                <a:solidFill>
                  <a:srgbClr val="FFFFFF"/>
                </a:solidFill>
              </a14:hiddenFill>
            </a:ext>
          </a:extLst>
        </p:spPr>
        <p:txBody>
          <a:bodyPr tIns="77712" bIns="0">
            <a:spAutoFit/>
          </a:bodyPr>
          <a:lstStyle>
            <a:lvl1pPr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defTabSz="986912" eaLnBrk="1" hangingPunct="1">
              <a:spcBef>
                <a:spcPct val="0"/>
              </a:spcBef>
              <a:buNone/>
              <a:defRPr/>
            </a:pPr>
            <a:r>
              <a:rPr lang="ja-JP" altLang="en-US" sz="2000" kern="0" dirty="0">
                <a:solidFill>
                  <a:prstClr val="black"/>
                </a:solidFill>
                <a:latin typeface="+mn-ea"/>
                <a:ea typeface="+mn-ea"/>
                <a:cs typeface="メイリオ" pitchFamily="50" charset="-128"/>
              </a:rPr>
              <a:t>平成</a:t>
            </a:r>
            <a:r>
              <a:rPr lang="en-US" altLang="ja-JP" sz="2000" kern="0" dirty="0">
                <a:solidFill>
                  <a:prstClr val="black"/>
                </a:solidFill>
                <a:latin typeface="+mn-ea"/>
                <a:ea typeface="+mn-ea"/>
                <a:cs typeface="メイリオ" pitchFamily="50" charset="-128"/>
              </a:rPr>
              <a:t>28</a:t>
            </a:r>
            <a:r>
              <a:rPr lang="ja-JP" altLang="en-US" sz="2000" kern="0" dirty="0">
                <a:solidFill>
                  <a:prstClr val="black"/>
                </a:solidFill>
                <a:latin typeface="+mn-ea"/>
                <a:ea typeface="+mn-ea"/>
                <a:cs typeface="メイリオ" pitchFamily="50" charset="-128"/>
              </a:rPr>
              <a:t>年</a:t>
            </a:r>
            <a:r>
              <a:rPr lang="en-US" altLang="ja-JP" sz="2000" kern="0" dirty="0">
                <a:solidFill>
                  <a:prstClr val="black"/>
                </a:solidFill>
                <a:latin typeface="+mn-ea"/>
                <a:ea typeface="+mn-ea"/>
                <a:cs typeface="メイリオ" pitchFamily="50" charset="-128"/>
              </a:rPr>
              <a:t>7</a:t>
            </a:r>
            <a:r>
              <a:rPr lang="ja-JP" altLang="en-US" sz="2000" kern="0" dirty="0">
                <a:solidFill>
                  <a:prstClr val="black"/>
                </a:solidFill>
                <a:latin typeface="+mn-ea"/>
                <a:ea typeface="+mn-ea"/>
                <a:cs typeface="メイリオ" pitchFamily="50" charset="-128"/>
              </a:rPr>
              <a:t>月 　　</a:t>
            </a:r>
            <a:r>
              <a:rPr lang="ja-JP" altLang="en-US" sz="2800" kern="0" dirty="0">
                <a:solidFill>
                  <a:prstClr val="black"/>
                </a:solidFill>
                <a:latin typeface="+mn-ea"/>
                <a:ea typeface="+mn-ea"/>
                <a:cs typeface="メイリオ" pitchFamily="50" charset="-128"/>
              </a:rPr>
              <a:t>先行的に取り組みを進める</a:t>
            </a:r>
            <a:r>
              <a:rPr lang="en-US" altLang="ja-JP" sz="2800" b="1" kern="0" dirty="0">
                <a:solidFill>
                  <a:prstClr val="black"/>
                </a:solidFill>
                <a:latin typeface="+mn-ea"/>
                <a:ea typeface="+mn-ea"/>
                <a:cs typeface="メイリオ" pitchFamily="50" charset="-128"/>
              </a:rPr>
              <a:t>8</a:t>
            </a:r>
            <a:r>
              <a:rPr lang="ja-JP" altLang="en-US" sz="2800" b="1" kern="0" dirty="0">
                <a:solidFill>
                  <a:prstClr val="black"/>
                </a:solidFill>
                <a:latin typeface="+mn-ea"/>
                <a:ea typeface="+mn-ea"/>
                <a:cs typeface="メイリオ" pitchFamily="50" charset="-128"/>
              </a:rPr>
              <a:t>公園を選定</a:t>
            </a:r>
          </a:p>
        </p:txBody>
      </p:sp>
      <p:sp>
        <p:nvSpPr>
          <p:cNvPr id="5" name="テキスト ボックス 14"/>
          <p:cNvSpPr txBox="1">
            <a:spLocks noChangeArrowheads="1"/>
          </p:cNvSpPr>
          <p:nvPr/>
        </p:nvSpPr>
        <p:spPr bwMode="auto">
          <a:xfrm>
            <a:off x="1288098" y="4556940"/>
            <a:ext cx="5534498" cy="548593"/>
          </a:xfrm>
          <a:prstGeom prst="rect">
            <a:avLst/>
          </a:prstGeom>
          <a:noFill/>
          <a:ln w="9525">
            <a:solidFill>
              <a:srgbClr val="1F497D">
                <a:lumMod val="60000"/>
                <a:lumOff val="40000"/>
              </a:srgbClr>
            </a:solidFill>
            <a:miter lim="800000"/>
            <a:headEnd/>
            <a:tailEnd/>
          </a:ln>
          <a:extLst>
            <a:ext uri="{909E8E84-426E-40DD-AFC4-6F175D3DCCD1}">
              <a14:hiddenFill xmlns:a14="http://schemas.microsoft.com/office/drawing/2010/main">
                <a:solidFill>
                  <a:srgbClr val="FFFFFF"/>
                </a:solidFill>
              </a14:hiddenFill>
            </a:ext>
          </a:extLst>
        </p:spPr>
        <p:txBody>
          <a:bodyPr wrap="square" tIns="116567" bIns="0" anchor="ctr">
            <a:spAutoFit/>
          </a:bodyPr>
          <a:lstStyle>
            <a:defPPr>
              <a:defRPr lang="ja-JP"/>
            </a:defPPr>
            <a:lvl1pPr>
              <a:spcBef>
                <a:spcPct val="0"/>
              </a:spcBef>
              <a:buFontTx/>
              <a:buNone/>
              <a:defRPr sz="2000">
                <a:latin typeface="Meiryo UI" panose="020B0604030504040204" pitchFamily="50" charset="-128"/>
                <a:ea typeface="Meiryo UI" panose="020B0604030504040204" pitchFamily="50" charset="-128"/>
              </a:defRPr>
            </a:lvl1pPr>
            <a:lvl2pPr marL="742950" indent="-285750" eaLnBrk="0" hangingPunct="0">
              <a:spcBef>
                <a:spcPct val="20000"/>
              </a:spcBef>
              <a:buFont typeface="Arial" panose="020B0604020202020204" pitchFamily="34" charset="0"/>
              <a:buChar char="–"/>
              <a:defRPr sz="3900">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sz="3400">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sz="2800">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sz="2800">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sz="2800">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sz="2800">
                <a:latin typeface="Calibri" panose="020F0502020204030204" pitchFamily="34" charset="0"/>
                <a:ea typeface="ＭＳ Ｐゴシック" panose="020B0600070205080204" pitchFamily="50" charset="-128"/>
              </a:defRPr>
            </a:lvl9pPr>
          </a:lstStyle>
          <a:p>
            <a:pPr marL="1060561" indent="-1060561" defTabSz="986912">
              <a:defRPr/>
            </a:pPr>
            <a:r>
              <a:rPr kumimoji="0" lang="ja-JP" altLang="en-US" sz="2800" b="1" kern="0" dirty="0">
                <a:solidFill>
                  <a:prstClr val="black"/>
                </a:solidFill>
                <a:latin typeface="+mn-ea"/>
                <a:ea typeface="+mn-ea"/>
                <a:cs typeface="メイリオ" pitchFamily="50" charset="-128"/>
              </a:rPr>
              <a:t>地域協議会</a:t>
            </a:r>
            <a:r>
              <a:rPr kumimoji="0" lang="ja-JP" altLang="en-US" sz="2800" kern="0" dirty="0">
                <a:solidFill>
                  <a:prstClr val="black"/>
                </a:solidFill>
                <a:latin typeface="+mn-ea"/>
                <a:ea typeface="+mn-ea"/>
                <a:cs typeface="メイリオ" pitchFamily="50" charset="-128"/>
              </a:rPr>
              <a:t>の立ち上げ</a:t>
            </a:r>
            <a:endParaRPr kumimoji="0" lang="en-US" altLang="ja-JP" sz="2800" kern="0" dirty="0">
              <a:solidFill>
                <a:prstClr val="black"/>
              </a:solidFill>
              <a:latin typeface="+mn-ea"/>
              <a:ea typeface="+mn-ea"/>
              <a:cs typeface="メイリオ" pitchFamily="50" charset="-128"/>
            </a:endParaRPr>
          </a:p>
        </p:txBody>
      </p:sp>
      <p:sp>
        <p:nvSpPr>
          <p:cNvPr id="6" name="正方形/長方形 5"/>
          <p:cNvSpPr/>
          <p:nvPr/>
        </p:nvSpPr>
        <p:spPr bwMode="auto">
          <a:xfrm>
            <a:off x="1180793" y="1783198"/>
            <a:ext cx="3225029" cy="795173"/>
          </a:xfrm>
          <a:prstGeom prst="rect">
            <a:avLst/>
          </a:prstGeom>
          <a:noFill/>
          <a:ln w="6350" cap="flat" cmpd="sng" algn="ctr">
            <a:solidFill>
              <a:srgbClr val="9BBB59">
                <a:lumMod val="75000"/>
              </a:srgbClr>
            </a:solidFill>
            <a:prstDash val="sysDot"/>
          </a:ln>
          <a:effectLst/>
        </p:spPr>
        <p:txBody>
          <a:bodyPr anchor="ctr"/>
          <a:lstStyle/>
          <a:p>
            <a:pPr algn="ctr" defTabSz="855789">
              <a:defRPr/>
            </a:pPr>
            <a:endParaRPr kumimoji="0" lang="ja-JP" altLang="en-US" sz="1400" kern="0">
              <a:solidFill>
                <a:prstClr val="white"/>
              </a:solidFill>
              <a:latin typeface="+mn-ea"/>
              <a:cs typeface="メイリオ" panose="020B0604030504040204" pitchFamily="50" charset="-128"/>
            </a:endParaRPr>
          </a:p>
        </p:txBody>
      </p:sp>
      <p:sp>
        <p:nvSpPr>
          <p:cNvPr id="7" name="角丸四角形 8"/>
          <p:cNvSpPr/>
          <p:nvPr/>
        </p:nvSpPr>
        <p:spPr bwMode="auto">
          <a:xfrm>
            <a:off x="1180793" y="1572447"/>
            <a:ext cx="3225029" cy="275863"/>
          </a:xfrm>
          <a:prstGeom prst="roundRect">
            <a:avLst>
              <a:gd name="adj" fmla="val 0"/>
            </a:avLst>
          </a:prstGeom>
          <a:solidFill>
            <a:srgbClr val="9BBB59">
              <a:lumMod val="75000"/>
            </a:srgbClr>
          </a:solidFill>
          <a:ln w="6350" cap="flat" cmpd="sng" algn="ctr">
            <a:solidFill>
              <a:srgbClr val="9BBB59">
                <a:lumMod val="75000"/>
              </a:srgbClr>
            </a:solidFill>
            <a:prstDash val="solid"/>
          </a:ln>
          <a:effectLst/>
        </p:spPr>
        <p:txBody>
          <a:bodyPr tIns="77712" bIns="0" anchor="b"/>
          <a:lstStyle/>
          <a:p>
            <a:pPr algn="ctr" defTabSz="855789">
              <a:defRPr/>
            </a:pPr>
            <a:r>
              <a:rPr kumimoji="0" lang="ja-JP" altLang="en-US" sz="2000" b="1" kern="0" dirty="0">
                <a:solidFill>
                  <a:prstClr val="white"/>
                </a:solidFill>
                <a:latin typeface="+mn-ea"/>
                <a:cs typeface="メイリオ" panose="020B0604030504040204" pitchFamily="50" charset="-128"/>
              </a:rPr>
              <a:t>検討の加速化</a:t>
            </a:r>
          </a:p>
        </p:txBody>
      </p:sp>
      <p:sp>
        <p:nvSpPr>
          <p:cNvPr id="9" name="テキスト ボックス 18"/>
          <p:cNvSpPr txBox="1">
            <a:spLocks noChangeArrowheads="1"/>
          </p:cNvSpPr>
          <p:nvPr/>
        </p:nvSpPr>
        <p:spPr bwMode="auto">
          <a:xfrm>
            <a:off x="1149018" y="1932153"/>
            <a:ext cx="3390939" cy="56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45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39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3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5pPr>
            <a:lvl6pPr marL="25146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pitchFamily="50" charset="-128"/>
              </a:defRPr>
            </a:lvl6pPr>
            <a:lvl7pPr marL="29718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pitchFamily="50" charset="-128"/>
              </a:defRPr>
            </a:lvl7pPr>
            <a:lvl8pPr marL="34290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pitchFamily="50" charset="-128"/>
              </a:defRPr>
            </a:lvl8pPr>
            <a:lvl9pPr marL="38862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pitchFamily="50" charset="-128"/>
              </a:defRPr>
            </a:lvl9pPr>
          </a:lstStyle>
          <a:p>
            <a:pPr marL="232413" indent="-232413" defTabSz="986912" eaLnBrk="1" hangingPunct="1">
              <a:lnSpc>
                <a:spcPts val="1511"/>
              </a:lnSpc>
              <a:spcBef>
                <a:spcPts val="648"/>
              </a:spcBef>
              <a:buNone/>
              <a:defRPr/>
            </a:pPr>
            <a:r>
              <a:rPr lang="ja-JP" altLang="en-US" sz="1600" kern="0" dirty="0">
                <a:solidFill>
                  <a:prstClr val="black"/>
                </a:solidFill>
                <a:latin typeface="+mn-ea"/>
                <a:ea typeface="+mn-ea"/>
                <a:cs typeface="メイリオ" pitchFamily="50" charset="-128"/>
              </a:rPr>
              <a:t>○各知事等に省幹部が直接要請</a:t>
            </a:r>
            <a:endParaRPr lang="en-US" altLang="ja-JP" sz="1600" kern="0" dirty="0">
              <a:solidFill>
                <a:prstClr val="black"/>
              </a:solidFill>
              <a:latin typeface="+mn-ea"/>
              <a:ea typeface="+mn-ea"/>
              <a:cs typeface="メイリオ" pitchFamily="50" charset="-128"/>
            </a:endParaRPr>
          </a:p>
          <a:p>
            <a:pPr marL="99373" indent="-99373" defTabSz="986912" eaLnBrk="1" hangingPunct="1">
              <a:lnSpc>
                <a:spcPts val="1619"/>
              </a:lnSpc>
              <a:spcBef>
                <a:spcPts val="648"/>
              </a:spcBef>
              <a:buNone/>
              <a:defRPr/>
            </a:pPr>
            <a:r>
              <a:rPr lang="ja-JP" altLang="en-US" sz="1600" kern="0" dirty="0">
                <a:solidFill>
                  <a:prstClr val="black"/>
                </a:solidFill>
                <a:latin typeface="+mn-ea"/>
                <a:ea typeface="+mn-ea"/>
                <a:cs typeface="メイリオ" pitchFamily="50" charset="-128"/>
              </a:rPr>
              <a:t>○有識者の現地評価</a:t>
            </a:r>
            <a:endParaRPr lang="en-US" altLang="ja-JP" sz="1600" kern="0" dirty="0">
              <a:solidFill>
                <a:prstClr val="black"/>
              </a:solidFill>
              <a:latin typeface="+mn-ea"/>
              <a:ea typeface="+mn-ea"/>
              <a:cs typeface="メイリオ" pitchFamily="50" charset="-128"/>
            </a:endParaRPr>
          </a:p>
        </p:txBody>
      </p:sp>
      <p:sp>
        <p:nvSpPr>
          <p:cNvPr id="10" name="右矢印 11"/>
          <p:cNvSpPr/>
          <p:nvPr/>
        </p:nvSpPr>
        <p:spPr>
          <a:xfrm flipH="1" flipV="1">
            <a:off x="915856" y="1919070"/>
            <a:ext cx="233135" cy="543981"/>
          </a:xfrm>
          <a:prstGeom prst="rightArrow">
            <a:avLst/>
          </a:prstGeom>
          <a:solidFill>
            <a:srgbClr val="9BBB59"/>
          </a:solidFill>
          <a:ln w="25400" cap="flat" cmpd="sng" algn="ctr">
            <a:noFill/>
            <a:prstDash val="solid"/>
          </a:ln>
          <a:effectLst/>
        </p:spPr>
        <p:txBody>
          <a:bodyPr anchor="ctr"/>
          <a:lstStyle/>
          <a:p>
            <a:pPr algn="ctr" defTabSz="855789">
              <a:defRPr/>
            </a:pPr>
            <a:endParaRPr kumimoji="0" lang="ja-JP" altLang="en-US" sz="1400" kern="0">
              <a:solidFill>
                <a:prstClr val="white"/>
              </a:solidFill>
              <a:latin typeface="+mn-ea"/>
              <a:cs typeface="メイリオ" panose="020B0604030504040204" pitchFamily="50" charset="-128"/>
            </a:endParaRPr>
          </a:p>
        </p:txBody>
      </p:sp>
      <p:sp>
        <p:nvSpPr>
          <p:cNvPr id="11" name="角丸四角形 12"/>
          <p:cNvSpPr/>
          <p:nvPr/>
        </p:nvSpPr>
        <p:spPr bwMode="auto">
          <a:xfrm>
            <a:off x="1288098" y="5153260"/>
            <a:ext cx="5511421" cy="548593"/>
          </a:xfrm>
          <a:prstGeom prst="roundRect">
            <a:avLst>
              <a:gd name="adj" fmla="val 0"/>
            </a:avLst>
          </a:prstGeom>
          <a:noFill/>
          <a:ln w="9525">
            <a:solidFill>
              <a:srgbClr val="1F497D">
                <a:lumMod val="60000"/>
                <a:lumOff val="40000"/>
              </a:srgbClr>
            </a:solidFill>
            <a:miter lim="800000"/>
            <a:headEnd/>
            <a:tailEnd/>
          </a:ln>
          <a:extLst>
            <a:ext uri="{909E8E84-426E-40DD-AFC4-6F175D3DCCD1}">
              <a14:hiddenFill xmlns:a14="http://schemas.microsoft.com/office/drawing/2010/main">
                <a:solidFill>
                  <a:srgbClr val="FFFFFF"/>
                </a:solidFill>
              </a14:hiddenFill>
            </a:ext>
          </a:extLst>
        </p:spPr>
        <p:txBody>
          <a:bodyPr wrap="square" tIns="116567" bIns="0" anchor="ctr">
            <a:spAutoFit/>
          </a:bodyPr>
          <a:lstStyle/>
          <a:p>
            <a:pPr marL="1060561" indent="-1060561" defTabSz="986912">
              <a:defRPr/>
            </a:pPr>
            <a:r>
              <a:rPr kumimoji="0" lang="ja-JP" altLang="en-US" sz="2800" b="1" kern="0" dirty="0">
                <a:solidFill>
                  <a:prstClr val="black"/>
                </a:solidFill>
                <a:latin typeface="+mn-ea"/>
                <a:cs typeface="メイリオ" pitchFamily="50" charset="-128"/>
              </a:rPr>
              <a:t>ステップアッププログラム</a:t>
            </a:r>
            <a:r>
              <a:rPr kumimoji="0" lang="ja-JP" altLang="en-US" sz="2800" kern="0" dirty="0">
                <a:solidFill>
                  <a:prstClr val="black"/>
                </a:solidFill>
                <a:latin typeface="+mn-ea"/>
                <a:cs typeface="メイリオ" pitchFamily="50" charset="-128"/>
              </a:rPr>
              <a:t>策定</a:t>
            </a:r>
          </a:p>
        </p:txBody>
      </p:sp>
      <p:pic>
        <p:nvPicPr>
          <p:cNvPr id="12" name="Picture 6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88546" y="4479325"/>
            <a:ext cx="3009180" cy="1446349"/>
          </a:xfrm>
          <a:prstGeom prst="rect">
            <a:avLst/>
          </a:prstGeom>
          <a:noFill/>
          <a:ln>
            <a:noFill/>
          </a:ln>
          <a:effectLst>
            <a:softEdge rad="139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p:nvSpPr>
        <p:spPr>
          <a:xfrm>
            <a:off x="1180793" y="2893689"/>
            <a:ext cx="3225029" cy="1554231"/>
          </a:xfrm>
          <a:prstGeom prst="rect">
            <a:avLst/>
          </a:prstGeom>
          <a:noFill/>
          <a:ln w="9525" cap="flat" cmpd="sng" algn="ctr">
            <a:solidFill>
              <a:srgbClr val="C0504D">
                <a:lumMod val="75000"/>
              </a:srgbClr>
            </a:solidFill>
            <a:prstDash val="solid"/>
          </a:ln>
          <a:effectLst/>
        </p:spPr>
        <p:txBody>
          <a:bodyPr anchor="ctr"/>
          <a:lstStyle/>
          <a:p>
            <a:pPr algn="ctr" defTabSz="855789">
              <a:defRPr/>
            </a:pPr>
            <a:endParaRPr kumimoji="0" lang="ja-JP" altLang="en-US" sz="1600" kern="0">
              <a:solidFill>
                <a:prstClr val="white"/>
              </a:solidFill>
              <a:latin typeface="+mn-ea"/>
              <a:cs typeface="メイリオ" panose="020B0604030504040204" pitchFamily="50" charset="-128"/>
            </a:endParaRPr>
          </a:p>
        </p:txBody>
      </p:sp>
      <p:sp>
        <p:nvSpPr>
          <p:cNvPr id="14" name="テキスト ボックス 18"/>
          <p:cNvSpPr txBox="1">
            <a:spLocks noChangeArrowheads="1"/>
          </p:cNvSpPr>
          <p:nvPr/>
        </p:nvSpPr>
        <p:spPr bwMode="auto">
          <a:xfrm>
            <a:off x="1174127" y="3052218"/>
            <a:ext cx="334671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347663"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marL="99373" indent="-99373" defTabSz="986912" eaLnBrk="1" hangingPunct="1">
              <a:lnSpc>
                <a:spcPts val="1619"/>
              </a:lnSpc>
              <a:spcBef>
                <a:spcPct val="0"/>
              </a:spcBef>
              <a:spcAft>
                <a:spcPts val="648"/>
              </a:spcAft>
              <a:buNone/>
              <a:defRPr/>
            </a:pPr>
            <a:r>
              <a:rPr lang="ja-JP" altLang="en-US" sz="1600" kern="0" dirty="0">
                <a:solidFill>
                  <a:prstClr val="black"/>
                </a:solidFill>
                <a:latin typeface="+mn-ea"/>
                <a:ea typeface="+mn-ea"/>
                <a:cs typeface="メイリオ" pitchFamily="50" charset="-128"/>
              </a:rPr>
              <a:t>○関係省庁の施策メニューの提示（ビジットジャパン、街並み整備、空屋対策、</a:t>
            </a:r>
            <a:r>
              <a:rPr lang="en-US" altLang="ja-JP" sz="1600" kern="0" dirty="0">
                <a:solidFill>
                  <a:prstClr val="black"/>
                </a:solidFill>
                <a:latin typeface="+mn-ea"/>
                <a:ea typeface="+mn-ea"/>
                <a:cs typeface="メイリオ" pitchFamily="50" charset="-128"/>
              </a:rPr>
              <a:t>Wi-Fi</a:t>
            </a:r>
            <a:r>
              <a:rPr lang="ja-JP" altLang="en-US" sz="1600" kern="0" dirty="0">
                <a:solidFill>
                  <a:prstClr val="black"/>
                </a:solidFill>
                <a:latin typeface="+mn-ea"/>
                <a:ea typeface="+mn-ea"/>
                <a:cs typeface="メイリオ" pitchFamily="50" charset="-128"/>
              </a:rPr>
              <a:t>環境整備など）</a:t>
            </a:r>
            <a:endParaRPr lang="en-US" altLang="ja-JP" sz="1600" kern="0" dirty="0">
              <a:solidFill>
                <a:prstClr val="black"/>
              </a:solidFill>
              <a:latin typeface="+mn-ea"/>
              <a:ea typeface="+mn-ea"/>
              <a:cs typeface="メイリオ" pitchFamily="50" charset="-128"/>
            </a:endParaRPr>
          </a:p>
          <a:p>
            <a:pPr marL="190182" indent="-190182" defTabSz="986912" eaLnBrk="1" hangingPunct="1">
              <a:lnSpc>
                <a:spcPts val="1511"/>
              </a:lnSpc>
              <a:spcBef>
                <a:spcPct val="0"/>
              </a:spcBef>
              <a:spcAft>
                <a:spcPts val="648"/>
              </a:spcAft>
              <a:buNone/>
              <a:defRPr/>
            </a:pPr>
            <a:r>
              <a:rPr lang="ja-JP" altLang="en-US" sz="1600" kern="0" dirty="0">
                <a:solidFill>
                  <a:prstClr val="black"/>
                </a:solidFill>
                <a:latin typeface="+mn-ea"/>
                <a:ea typeface="+mn-ea"/>
                <a:cs typeface="メイリオ" pitchFamily="50" charset="-128"/>
              </a:rPr>
              <a:t>○関係省庁の出先機関が地域協議会に参加</a:t>
            </a:r>
            <a:endParaRPr lang="en-US" altLang="ja-JP" sz="1600" kern="0" dirty="0">
              <a:solidFill>
                <a:prstClr val="black"/>
              </a:solidFill>
              <a:latin typeface="+mn-ea"/>
              <a:ea typeface="+mn-ea"/>
              <a:cs typeface="メイリオ" pitchFamily="50" charset="-128"/>
            </a:endParaRPr>
          </a:p>
        </p:txBody>
      </p:sp>
      <p:sp>
        <p:nvSpPr>
          <p:cNvPr id="15" name="角丸四角形 16"/>
          <p:cNvSpPr/>
          <p:nvPr/>
        </p:nvSpPr>
        <p:spPr bwMode="auto">
          <a:xfrm>
            <a:off x="1179081" y="2659941"/>
            <a:ext cx="3225029" cy="322126"/>
          </a:xfrm>
          <a:prstGeom prst="roundRect">
            <a:avLst>
              <a:gd name="adj" fmla="val 0"/>
            </a:avLst>
          </a:prstGeom>
          <a:solidFill>
            <a:srgbClr val="C0504D">
              <a:lumMod val="75000"/>
            </a:srgbClr>
          </a:solidFill>
          <a:ln w="6350" cap="flat" cmpd="sng" algn="ctr">
            <a:solidFill>
              <a:srgbClr val="C0504D">
                <a:lumMod val="75000"/>
              </a:srgbClr>
            </a:solidFill>
            <a:prstDash val="solid"/>
          </a:ln>
          <a:effectLst/>
        </p:spPr>
        <p:txBody>
          <a:bodyPr tIns="77712" bIns="0" anchor="b"/>
          <a:lstStyle/>
          <a:p>
            <a:pPr algn="ctr" defTabSz="855789">
              <a:defRPr/>
            </a:pPr>
            <a:r>
              <a:rPr kumimoji="0" lang="ja-JP" altLang="en-US" sz="2000" b="1" kern="0" dirty="0">
                <a:solidFill>
                  <a:prstClr val="white"/>
                </a:solidFill>
                <a:latin typeface="+mn-ea"/>
                <a:cs typeface="メイリオ" panose="020B0604030504040204" pitchFamily="50" charset="-128"/>
              </a:rPr>
              <a:t>関係省庁との連携</a:t>
            </a:r>
          </a:p>
        </p:txBody>
      </p:sp>
      <p:sp>
        <p:nvSpPr>
          <p:cNvPr id="16" name="右矢印 17"/>
          <p:cNvSpPr/>
          <p:nvPr/>
        </p:nvSpPr>
        <p:spPr>
          <a:xfrm flipH="1" flipV="1">
            <a:off x="915856" y="3360010"/>
            <a:ext cx="233135" cy="543981"/>
          </a:xfrm>
          <a:prstGeom prst="rightArrow">
            <a:avLst/>
          </a:prstGeom>
          <a:solidFill>
            <a:srgbClr val="C0504D"/>
          </a:solidFill>
          <a:ln w="25400" cap="flat" cmpd="sng" algn="ctr">
            <a:noFill/>
            <a:prstDash val="solid"/>
          </a:ln>
          <a:effectLst/>
        </p:spPr>
        <p:txBody>
          <a:bodyPr anchor="ctr"/>
          <a:lstStyle/>
          <a:p>
            <a:pPr algn="ctr" defTabSz="855789">
              <a:defRPr/>
            </a:pPr>
            <a:endParaRPr kumimoji="0" lang="ja-JP" altLang="en-US" sz="1400" kern="0">
              <a:solidFill>
                <a:prstClr val="white"/>
              </a:solidFill>
              <a:latin typeface="+mn-ea"/>
              <a:cs typeface="メイリオ" panose="020B0604030504040204" pitchFamily="50" charset="-128"/>
            </a:endParaRPr>
          </a:p>
        </p:txBody>
      </p:sp>
      <p:sp>
        <p:nvSpPr>
          <p:cNvPr id="17" name="テキスト ボックス 16"/>
          <p:cNvSpPr txBox="1"/>
          <p:nvPr/>
        </p:nvSpPr>
        <p:spPr>
          <a:xfrm>
            <a:off x="543214" y="6959973"/>
            <a:ext cx="9403096" cy="509358"/>
          </a:xfrm>
          <a:prstGeom prst="rect">
            <a:avLst/>
          </a:prstGeom>
          <a:solidFill>
            <a:srgbClr val="F79646">
              <a:lumMod val="75000"/>
            </a:srgbClr>
          </a:solidFill>
          <a:ln w="9525">
            <a:noFill/>
            <a:miter lim="800000"/>
            <a:headEnd/>
            <a:tailEnd/>
          </a:ln>
        </p:spPr>
        <p:txBody>
          <a:bodyPr lIns="0" tIns="77712" bIns="0">
            <a:spAutoFit/>
          </a:bodyPr>
          <a:lstStyle>
            <a:defPPr>
              <a:defRPr lang="ja-JP"/>
            </a:defPPr>
            <a:lvl1pPr indent="332355" algn="just">
              <a:spcBef>
                <a:spcPct val="0"/>
              </a:spcBef>
              <a:defRPr>
                <a:solidFill>
                  <a:prstClr val="black"/>
                </a:solidFill>
                <a:latin typeface="Meiryo UI" panose="020B0604030504040204" pitchFamily="50" charset="-128"/>
                <a:ea typeface="Meiryo UI" panose="020B0604030504040204" pitchFamily="50" charset="-128"/>
              </a:defRPr>
            </a:lvl1pPr>
          </a:lstStyle>
          <a:p>
            <a:pPr indent="0" algn="ctr" defTabSz="986912">
              <a:defRPr/>
            </a:pPr>
            <a:r>
              <a:rPr kumimoji="0" lang="ja-JP" altLang="en-US" sz="2800" b="1" kern="0" dirty="0">
                <a:solidFill>
                  <a:prstClr val="white"/>
                </a:solidFill>
                <a:latin typeface="+mn-ea"/>
                <a:ea typeface="+mn-ea"/>
                <a:cs typeface="メイリオ" panose="020B0604030504040204" pitchFamily="50" charset="-128"/>
              </a:rPr>
              <a:t>８ヵ所の国立公園における成果を全国の国立公園に水平展開</a:t>
            </a:r>
          </a:p>
        </p:txBody>
      </p:sp>
      <p:sp>
        <p:nvSpPr>
          <p:cNvPr id="18" name="二等辺三角形 17"/>
          <p:cNvSpPr/>
          <p:nvPr/>
        </p:nvSpPr>
        <p:spPr>
          <a:xfrm rot="10800000">
            <a:off x="1770780" y="6755136"/>
            <a:ext cx="5673171" cy="180000"/>
          </a:xfrm>
          <a:prstGeom prst="triangle">
            <a:avLst/>
          </a:prstGeom>
          <a:solidFill>
            <a:srgbClr val="4F81BD"/>
          </a:solidFill>
          <a:ln w="25400" cap="flat" cmpd="sng" algn="ctr">
            <a:noFill/>
            <a:prstDash val="solid"/>
          </a:ln>
          <a:effectLst/>
        </p:spPr>
        <p:txBody>
          <a:bodyPr anchor="ctr"/>
          <a:lstStyle/>
          <a:p>
            <a:pPr algn="ctr" defTabSz="986912">
              <a:defRPr/>
            </a:pPr>
            <a:endParaRPr kumimoji="0" lang="ja-JP" altLang="en-US" sz="1400" kern="0">
              <a:solidFill>
                <a:prstClr val="white"/>
              </a:solidFill>
              <a:latin typeface="+mn-ea"/>
              <a:cs typeface="メイリオ" panose="020B0604030504040204" pitchFamily="50" charset="-128"/>
            </a:endParaRPr>
          </a:p>
        </p:txBody>
      </p:sp>
      <p:sp>
        <p:nvSpPr>
          <p:cNvPr id="20" name="テキスト ボックス 7"/>
          <p:cNvSpPr txBox="1">
            <a:spLocks noChangeArrowheads="1"/>
          </p:cNvSpPr>
          <p:nvPr/>
        </p:nvSpPr>
        <p:spPr bwMode="auto">
          <a:xfrm>
            <a:off x="216375" y="981680"/>
            <a:ext cx="1981644" cy="516782"/>
          </a:xfrm>
          <a:prstGeom prst="rect">
            <a:avLst/>
          </a:prstGeom>
          <a:solidFill>
            <a:srgbClr val="1F497D">
              <a:lumMod val="60000"/>
              <a:lumOff val="40000"/>
            </a:srgbClr>
          </a:solidFill>
          <a:ln w="9525">
            <a:solidFill>
              <a:srgbClr val="1F497D">
                <a:lumMod val="60000"/>
                <a:lumOff val="40000"/>
              </a:srgbClr>
            </a:solidFill>
            <a:miter lim="800000"/>
            <a:headEnd/>
            <a:tailEnd/>
          </a:ln>
        </p:spPr>
        <p:txBody>
          <a:bodyPr lIns="38856" tIns="116567" bIns="0"/>
          <a:lstStyle>
            <a:lvl1pPr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algn="ctr" defTabSz="986912" eaLnBrk="1" hangingPunct="1">
              <a:spcBef>
                <a:spcPct val="0"/>
              </a:spcBef>
              <a:buNone/>
              <a:defRPr/>
            </a:pPr>
            <a:r>
              <a:rPr lang="ja-JP" altLang="en-US" sz="2400" b="1" kern="0" dirty="0">
                <a:solidFill>
                  <a:prstClr val="white"/>
                </a:solidFill>
                <a:latin typeface="+mn-ea"/>
                <a:ea typeface="+mn-ea"/>
                <a:cs typeface="メイリオ" pitchFamily="50" charset="-128"/>
              </a:rPr>
              <a:t>平成</a:t>
            </a:r>
            <a:r>
              <a:rPr lang="en-US" altLang="ja-JP" sz="2400" b="1" kern="0" dirty="0">
                <a:solidFill>
                  <a:prstClr val="white"/>
                </a:solidFill>
                <a:latin typeface="+mn-ea"/>
                <a:ea typeface="+mn-ea"/>
                <a:cs typeface="メイリオ" pitchFamily="50" charset="-128"/>
              </a:rPr>
              <a:t>28</a:t>
            </a:r>
            <a:r>
              <a:rPr lang="ja-JP" altLang="en-US" sz="2400" b="1" kern="0" dirty="0">
                <a:solidFill>
                  <a:prstClr val="white"/>
                </a:solidFill>
                <a:latin typeface="+mn-ea"/>
                <a:ea typeface="+mn-ea"/>
                <a:cs typeface="メイリオ" pitchFamily="50" charset="-128"/>
              </a:rPr>
              <a:t>年</a:t>
            </a:r>
            <a:r>
              <a:rPr lang="en-US" altLang="ja-JP" sz="2400" b="1" kern="0" dirty="0">
                <a:solidFill>
                  <a:prstClr val="white"/>
                </a:solidFill>
                <a:latin typeface="+mn-ea"/>
                <a:ea typeface="+mn-ea"/>
                <a:cs typeface="メイリオ" pitchFamily="50" charset="-128"/>
              </a:rPr>
              <a:t>7</a:t>
            </a:r>
            <a:r>
              <a:rPr lang="ja-JP" altLang="en-US" sz="2400" b="1" kern="0" dirty="0">
                <a:solidFill>
                  <a:prstClr val="white"/>
                </a:solidFill>
                <a:latin typeface="+mn-ea"/>
                <a:ea typeface="+mn-ea"/>
                <a:cs typeface="メイリオ" pitchFamily="50" charset="-128"/>
              </a:rPr>
              <a:t>月</a:t>
            </a:r>
          </a:p>
        </p:txBody>
      </p:sp>
      <p:sp>
        <p:nvSpPr>
          <p:cNvPr id="21" name="テキスト ボックス 7"/>
          <p:cNvSpPr txBox="1">
            <a:spLocks noChangeArrowheads="1"/>
          </p:cNvSpPr>
          <p:nvPr/>
        </p:nvSpPr>
        <p:spPr bwMode="auto">
          <a:xfrm>
            <a:off x="289168" y="4561236"/>
            <a:ext cx="998930" cy="540000"/>
          </a:xfrm>
          <a:prstGeom prst="rect">
            <a:avLst/>
          </a:prstGeom>
          <a:solidFill>
            <a:srgbClr val="1F497D">
              <a:lumMod val="60000"/>
              <a:lumOff val="40000"/>
            </a:srgbClr>
          </a:solidFill>
          <a:ln w="9525">
            <a:solidFill>
              <a:srgbClr val="1F497D">
                <a:lumMod val="60000"/>
                <a:lumOff val="40000"/>
              </a:srgbClr>
            </a:solidFill>
            <a:miter lim="800000"/>
            <a:headEnd/>
            <a:tailEnd/>
          </a:ln>
        </p:spPr>
        <p:txBody>
          <a:bodyPr tIns="116567" bIns="0"/>
          <a:lstStyle>
            <a:lvl1pPr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algn="ctr" defTabSz="986912" eaLnBrk="1" hangingPunct="1">
              <a:spcBef>
                <a:spcPct val="0"/>
              </a:spcBef>
              <a:buNone/>
              <a:defRPr/>
            </a:pPr>
            <a:r>
              <a:rPr lang="ja-JP" altLang="en-US" sz="2400" b="1" kern="0" dirty="0">
                <a:solidFill>
                  <a:prstClr val="white"/>
                </a:solidFill>
                <a:latin typeface="+mn-ea"/>
                <a:ea typeface="+mn-ea"/>
                <a:cs typeface="メイリオ" panose="020B0604030504040204" pitchFamily="50" charset="-128"/>
              </a:rPr>
              <a:t>９月</a:t>
            </a:r>
          </a:p>
        </p:txBody>
      </p:sp>
      <p:sp>
        <p:nvSpPr>
          <p:cNvPr id="22" name="テキスト ボックス 7"/>
          <p:cNvSpPr txBox="1">
            <a:spLocks noChangeArrowheads="1"/>
          </p:cNvSpPr>
          <p:nvPr/>
        </p:nvSpPr>
        <p:spPr bwMode="auto">
          <a:xfrm>
            <a:off x="294101" y="5157556"/>
            <a:ext cx="993997" cy="540000"/>
          </a:xfrm>
          <a:prstGeom prst="rect">
            <a:avLst/>
          </a:prstGeom>
          <a:solidFill>
            <a:srgbClr val="1F497D">
              <a:lumMod val="60000"/>
              <a:lumOff val="40000"/>
            </a:srgbClr>
          </a:solidFill>
          <a:ln w="9525">
            <a:solidFill>
              <a:srgbClr val="1F497D">
                <a:lumMod val="60000"/>
                <a:lumOff val="40000"/>
              </a:srgbClr>
            </a:solidFill>
            <a:miter lim="800000"/>
            <a:headEnd/>
            <a:tailEnd/>
          </a:ln>
        </p:spPr>
        <p:txBody>
          <a:bodyPr tIns="116567" bIns="0"/>
          <a:lstStyle>
            <a:lvl1pPr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algn="ctr" defTabSz="986912" eaLnBrk="1" hangingPunct="1">
              <a:spcBef>
                <a:spcPct val="0"/>
              </a:spcBef>
              <a:buNone/>
              <a:defRPr/>
            </a:pPr>
            <a:r>
              <a:rPr lang="en-US" altLang="ja-JP" sz="2400" b="1" kern="0" dirty="0">
                <a:solidFill>
                  <a:prstClr val="white"/>
                </a:solidFill>
                <a:latin typeface="+mn-ea"/>
                <a:ea typeface="+mn-ea"/>
                <a:cs typeface="メイリオ" pitchFamily="50" charset="-128"/>
              </a:rPr>
              <a:t>12</a:t>
            </a:r>
            <a:r>
              <a:rPr lang="ja-JP" altLang="en-US" sz="2400" b="1" kern="0" dirty="0">
                <a:solidFill>
                  <a:prstClr val="white"/>
                </a:solidFill>
                <a:latin typeface="+mn-ea"/>
                <a:ea typeface="+mn-ea"/>
                <a:cs typeface="メイリオ" pitchFamily="50" charset="-128"/>
              </a:rPr>
              <a:t>月</a:t>
            </a:r>
          </a:p>
        </p:txBody>
      </p:sp>
      <p:sp>
        <p:nvSpPr>
          <p:cNvPr id="23" name="角丸四角形 24"/>
          <p:cNvSpPr/>
          <p:nvPr/>
        </p:nvSpPr>
        <p:spPr bwMode="auto">
          <a:xfrm>
            <a:off x="138659" y="5737702"/>
            <a:ext cx="8039422" cy="1015663"/>
          </a:xfrm>
          <a:prstGeom prst="roundRect">
            <a:avLst>
              <a:gd name="adj" fmla="val 0"/>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indent="358701" algn="just" defTabSz="986912">
              <a:defRPr/>
            </a:pPr>
            <a:r>
              <a:rPr kumimoji="0" lang="ja-JP" altLang="en-US" sz="2000" kern="0" dirty="0">
                <a:solidFill>
                  <a:prstClr val="black"/>
                </a:solidFill>
                <a:latin typeface="+mn-ea"/>
                <a:cs typeface="メイリオ" pitchFamily="50" charset="-128"/>
              </a:rPr>
              <a:t>○　国、県、市区町村、民間事業者は、取組をそれぞれ実施。</a:t>
            </a:r>
            <a:endParaRPr kumimoji="0" lang="en-US" altLang="ja-JP" sz="2000" kern="0" dirty="0">
              <a:solidFill>
                <a:prstClr val="black"/>
              </a:solidFill>
              <a:latin typeface="+mn-ea"/>
              <a:cs typeface="メイリオ" pitchFamily="50" charset="-128"/>
            </a:endParaRPr>
          </a:p>
          <a:p>
            <a:pPr marL="600666" indent="-241964" algn="just" defTabSz="986912">
              <a:defRPr/>
            </a:pPr>
            <a:r>
              <a:rPr kumimoji="0" lang="ja-JP" altLang="en-US" sz="2000" kern="0" dirty="0">
                <a:solidFill>
                  <a:prstClr val="black"/>
                </a:solidFill>
                <a:latin typeface="+mn-ea"/>
                <a:cs typeface="メイリオ" pitchFamily="50" charset="-128"/>
              </a:rPr>
              <a:t>○　進度に応じ、第２次補正予算の配分や</a:t>
            </a:r>
            <a:r>
              <a:rPr kumimoji="0" lang="en-US" altLang="ja-JP" sz="2000" kern="0" dirty="0">
                <a:solidFill>
                  <a:prstClr val="black"/>
                </a:solidFill>
                <a:latin typeface="+mn-ea"/>
                <a:cs typeface="メイリオ" pitchFamily="50" charset="-128"/>
              </a:rPr>
              <a:t>29</a:t>
            </a:r>
            <a:r>
              <a:rPr kumimoji="0" lang="ja-JP" altLang="en-US" sz="2000" kern="0" dirty="0">
                <a:solidFill>
                  <a:prstClr val="black"/>
                </a:solidFill>
                <a:latin typeface="+mn-ea"/>
                <a:cs typeface="メイリオ" pitchFamily="50" charset="-128"/>
              </a:rPr>
              <a:t>年度予算の配分を実施。</a:t>
            </a:r>
          </a:p>
          <a:p>
            <a:pPr indent="358701" algn="just" defTabSz="986912">
              <a:defRPr/>
            </a:pPr>
            <a:r>
              <a:rPr kumimoji="0" lang="ja-JP" altLang="en-US" sz="2000" kern="0" dirty="0">
                <a:solidFill>
                  <a:prstClr val="black"/>
                </a:solidFill>
                <a:latin typeface="+mn-ea"/>
                <a:cs typeface="メイリオ" pitchFamily="50" charset="-128"/>
              </a:rPr>
              <a:t>○　進捗状況に応じて、プログラムをグレードアップ。</a:t>
            </a:r>
            <a:endParaRPr kumimoji="0" lang="en-US" altLang="ja-JP" sz="2000" kern="0" dirty="0">
              <a:solidFill>
                <a:prstClr val="black"/>
              </a:solidFill>
              <a:latin typeface="+mn-ea"/>
              <a:cs typeface="メイリオ" pitchFamily="50" charset="-128"/>
            </a:endParaRPr>
          </a:p>
        </p:txBody>
      </p:sp>
      <p:grpSp>
        <p:nvGrpSpPr>
          <p:cNvPr id="26" name="グループ化 25"/>
          <p:cNvGrpSpPr/>
          <p:nvPr/>
        </p:nvGrpSpPr>
        <p:grpSpPr>
          <a:xfrm>
            <a:off x="4471687" y="1603677"/>
            <a:ext cx="6156883" cy="2885735"/>
            <a:chOff x="2330973" y="2105946"/>
            <a:chExt cx="5704371" cy="2673642"/>
          </a:xfrm>
        </p:grpSpPr>
        <p:pic>
          <p:nvPicPr>
            <p:cNvPr id="27" name="図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3511252" y="2225369"/>
              <a:ext cx="3744416"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30"/>
            <p:cNvSpPr txBox="1"/>
            <p:nvPr/>
          </p:nvSpPr>
          <p:spPr>
            <a:xfrm>
              <a:off x="2359229" y="4450244"/>
              <a:ext cx="1955408" cy="329344"/>
            </a:xfrm>
            <a:prstGeom prst="rect">
              <a:avLst/>
            </a:prstGeom>
            <a:solidFill>
              <a:schemeClr val="bg1"/>
            </a:solidFill>
          </p:spPr>
          <p:txBody>
            <a:bodyPr wrap="square" lIns="0" tIns="38856" rIns="0" bIns="38856" rtlCol="0">
              <a:spAutoFit/>
            </a:bodyPr>
            <a:lstStyle/>
            <a:p>
              <a:pPr defTabSz="986912"/>
              <a:r>
                <a:rPr kumimoji="0" lang="ja-JP" altLang="en-US" sz="1800" kern="0" dirty="0">
                  <a:solidFill>
                    <a:sysClr val="windowText" lastClr="000000"/>
                  </a:solidFill>
                  <a:latin typeface="+mn-ea"/>
                  <a:cs typeface="メイリオ" panose="020B0604030504040204" pitchFamily="50" charset="-128"/>
                </a:rPr>
                <a:t>霧島錦江湾国立公園</a:t>
              </a:r>
            </a:p>
          </p:txBody>
        </p:sp>
        <p:sp>
          <p:nvSpPr>
            <p:cNvPr id="28" name="テキスト ボックス 27"/>
            <p:cNvSpPr txBox="1"/>
            <p:nvPr/>
          </p:nvSpPr>
          <p:spPr>
            <a:xfrm>
              <a:off x="2989802" y="2105946"/>
              <a:ext cx="2233169" cy="342187"/>
            </a:xfrm>
            <a:prstGeom prst="rect">
              <a:avLst/>
            </a:prstGeom>
            <a:solidFill>
              <a:schemeClr val="bg1"/>
            </a:solidFill>
          </p:spPr>
          <p:txBody>
            <a:bodyPr wrap="square" rtlCol="0">
              <a:spAutoFit/>
            </a:bodyPr>
            <a:lstStyle/>
            <a:p>
              <a:pPr defTabSz="986912"/>
              <a:r>
                <a:rPr kumimoji="0" lang="ja-JP" altLang="en-US" sz="1800" kern="0" dirty="0">
                  <a:solidFill>
                    <a:sysClr val="windowText" lastClr="000000"/>
                  </a:solidFill>
                  <a:latin typeface="+mn-ea"/>
                  <a:cs typeface="メイリオ" panose="020B0604030504040204" pitchFamily="50" charset="-128"/>
                </a:rPr>
                <a:t>慶良間諸島国立公園</a:t>
              </a:r>
            </a:p>
          </p:txBody>
        </p:sp>
        <p:sp>
          <p:nvSpPr>
            <p:cNvPr id="29" name="テキスト ボックス 28"/>
            <p:cNvSpPr txBox="1"/>
            <p:nvPr/>
          </p:nvSpPr>
          <p:spPr>
            <a:xfrm>
              <a:off x="2532309" y="3164533"/>
              <a:ext cx="1789319" cy="329344"/>
            </a:xfrm>
            <a:prstGeom prst="rect">
              <a:avLst/>
            </a:prstGeom>
            <a:solidFill>
              <a:schemeClr val="bg1"/>
            </a:solidFill>
          </p:spPr>
          <p:txBody>
            <a:bodyPr wrap="square" lIns="0" tIns="38856" rIns="0" bIns="38856" rtlCol="0">
              <a:spAutoFit/>
            </a:bodyPr>
            <a:lstStyle/>
            <a:p>
              <a:pPr defTabSz="986912"/>
              <a:r>
                <a:rPr kumimoji="0" lang="ja-JP" altLang="en-US" sz="1800" kern="0" dirty="0">
                  <a:solidFill>
                    <a:sysClr val="windowText" lastClr="000000"/>
                  </a:solidFill>
                  <a:latin typeface="+mn-ea"/>
                  <a:cs typeface="メイリオ" panose="020B0604030504040204" pitchFamily="50" charset="-128"/>
                </a:rPr>
                <a:t>大山隠岐国立公園</a:t>
              </a:r>
            </a:p>
          </p:txBody>
        </p:sp>
        <p:sp>
          <p:nvSpPr>
            <p:cNvPr id="30" name="テキスト ボックス 29"/>
            <p:cNvSpPr txBox="1"/>
            <p:nvPr/>
          </p:nvSpPr>
          <p:spPr>
            <a:xfrm>
              <a:off x="2330973" y="3864199"/>
              <a:ext cx="1632466" cy="329344"/>
            </a:xfrm>
            <a:prstGeom prst="rect">
              <a:avLst/>
            </a:prstGeom>
            <a:solidFill>
              <a:schemeClr val="bg1"/>
            </a:solidFill>
          </p:spPr>
          <p:txBody>
            <a:bodyPr wrap="none" lIns="0" tIns="38856" rIns="0" bIns="38856" rtlCol="0">
              <a:noAutofit/>
            </a:bodyPr>
            <a:lstStyle/>
            <a:p>
              <a:pPr defTabSz="986912"/>
              <a:r>
                <a:rPr kumimoji="0" lang="ja-JP" altLang="en-US" sz="1800" kern="0" dirty="0">
                  <a:solidFill>
                    <a:sysClr val="windowText" lastClr="000000"/>
                  </a:solidFill>
                  <a:latin typeface="+mn-ea"/>
                  <a:cs typeface="メイリオ" panose="020B0604030504040204" pitchFamily="50" charset="-128"/>
                </a:rPr>
                <a:t>阿蘇くじゅう国立公園</a:t>
              </a:r>
            </a:p>
          </p:txBody>
        </p:sp>
        <p:sp>
          <p:nvSpPr>
            <p:cNvPr id="32" name="テキスト ボックス 31"/>
            <p:cNvSpPr txBox="1"/>
            <p:nvPr/>
          </p:nvSpPr>
          <p:spPr>
            <a:xfrm>
              <a:off x="4464749" y="4385608"/>
              <a:ext cx="1799001" cy="329344"/>
            </a:xfrm>
            <a:prstGeom prst="rect">
              <a:avLst/>
            </a:prstGeom>
            <a:solidFill>
              <a:schemeClr val="bg1"/>
            </a:solidFill>
          </p:spPr>
          <p:txBody>
            <a:bodyPr wrap="square" lIns="0" tIns="38856" rIns="0" bIns="38856" rtlCol="0">
              <a:spAutoFit/>
            </a:bodyPr>
            <a:lstStyle/>
            <a:p>
              <a:pPr defTabSz="986912"/>
              <a:r>
                <a:rPr kumimoji="0" lang="ja-JP" altLang="en-US" sz="1800" kern="0" dirty="0">
                  <a:solidFill>
                    <a:sysClr val="windowText" lastClr="000000"/>
                  </a:solidFill>
                  <a:latin typeface="+mn-ea"/>
                  <a:cs typeface="メイリオ" panose="020B0604030504040204" pitchFamily="50" charset="-128"/>
                </a:rPr>
                <a:t>伊勢志摩国立公園</a:t>
              </a:r>
            </a:p>
          </p:txBody>
        </p:sp>
        <p:sp>
          <p:nvSpPr>
            <p:cNvPr id="33" name="テキスト ボックス 32"/>
            <p:cNvSpPr txBox="1"/>
            <p:nvPr/>
          </p:nvSpPr>
          <p:spPr>
            <a:xfrm>
              <a:off x="6470258" y="4165106"/>
              <a:ext cx="1342875" cy="329344"/>
            </a:xfrm>
            <a:prstGeom prst="rect">
              <a:avLst/>
            </a:prstGeom>
            <a:solidFill>
              <a:schemeClr val="bg1"/>
            </a:solidFill>
          </p:spPr>
          <p:txBody>
            <a:bodyPr wrap="square" lIns="0" tIns="38856" rIns="0" bIns="38856" rtlCol="0">
              <a:spAutoFit/>
            </a:bodyPr>
            <a:lstStyle/>
            <a:p>
              <a:pPr defTabSz="986912"/>
              <a:r>
                <a:rPr kumimoji="0" lang="ja-JP" altLang="en-US" sz="1800" kern="0" dirty="0">
                  <a:solidFill>
                    <a:sysClr val="windowText" lastClr="000000"/>
                  </a:solidFill>
                  <a:latin typeface="+mn-ea"/>
                  <a:cs typeface="メイリオ" panose="020B0604030504040204" pitchFamily="50" charset="-128"/>
                </a:rPr>
                <a:t>日光国立公園</a:t>
              </a:r>
            </a:p>
          </p:txBody>
        </p:sp>
        <p:sp>
          <p:nvSpPr>
            <p:cNvPr id="34" name="テキスト ボックス 33"/>
            <p:cNvSpPr txBox="1"/>
            <p:nvPr/>
          </p:nvSpPr>
          <p:spPr>
            <a:xfrm>
              <a:off x="6282960" y="2109541"/>
              <a:ext cx="1491754" cy="329344"/>
            </a:xfrm>
            <a:prstGeom prst="rect">
              <a:avLst/>
            </a:prstGeom>
            <a:solidFill>
              <a:schemeClr val="bg1"/>
            </a:solidFill>
          </p:spPr>
          <p:txBody>
            <a:bodyPr wrap="square" lIns="0" tIns="38856" rIns="0" bIns="38856" rtlCol="0">
              <a:spAutoFit/>
            </a:bodyPr>
            <a:lstStyle/>
            <a:p>
              <a:pPr defTabSz="986912"/>
              <a:r>
                <a:rPr kumimoji="0" lang="ja-JP" altLang="en-US" sz="1800" kern="0" dirty="0">
                  <a:solidFill>
                    <a:sysClr val="windowText" lastClr="000000"/>
                  </a:solidFill>
                  <a:latin typeface="+mn-ea"/>
                  <a:cs typeface="メイリオ" panose="020B0604030504040204" pitchFamily="50" charset="-128"/>
                </a:rPr>
                <a:t>阿寒国立公園</a:t>
              </a:r>
            </a:p>
          </p:txBody>
        </p:sp>
        <p:sp>
          <p:nvSpPr>
            <p:cNvPr id="35" name="テキスト ボックス 34"/>
            <p:cNvSpPr txBox="1"/>
            <p:nvPr/>
          </p:nvSpPr>
          <p:spPr>
            <a:xfrm>
              <a:off x="6769005" y="3009003"/>
              <a:ext cx="1266339" cy="585985"/>
            </a:xfrm>
            <a:prstGeom prst="rect">
              <a:avLst/>
            </a:prstGeom>
            <a:solidFill>
              <a:schemeClr val="bg1"/>
            </a:solidFill>
          </p:spPr>
          <p:txBody>
            <a:bodyPr wrap="square" lIns="0" tIns="38856" rIns="0" bIns="38856" rtlCol="0">
              <a:spAutoFit/>
            </a:bodyPr>
            <a:lstStyle/>
            <a:p>
              <a:pPr defTabSz="986912"/>
              <a:r>
                <a:rPr kumimoji="0" lang="ja-JP" altLang="en-US" sz="1800" kern="0" dirty="0">
                  <a:solidFill>
                    <a:sysClr val="windowText" lastClr="000000"/>
                  </a:solidFill>
                  <a:latin typeface="+mn-ea"/>
                  <a:cs typeface="メイリオ" panose="020B0604030504040204" pitchFamily="50" charset="-128"/>
                </a:rPr>
                <a:t>十和田八幡平国立公園</a:t>
              </a:r>
            </a:p>
          </p:txBody>
        </p:sp>
      </p:grpSp>
    </p:spTree>
    <p:extLst>
      <p:ext uri="{BB962C8B-B14F-4D97-AF65-F5344CB8AC3E}">
        <p14:creationId xmlns:p14="http://schemas.microsoft.com/office/powerpoint/2010/main" val="1422130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ea typeface="+mn-ea"/>
              </a:rPr>
              <a:t>新たな展開施策</a:t>
            </a:r>
            <a:endParaRPr kumimoji="1" lang="ja-JP" altLang="en-US" dirty="0">
              <a:latin typeface="+mn-ea"/>
              <a:ea typeface="+mn-ea"/>
            </a:endParaRPr>
          </a:p>
        </p:txBody>
      </p:sp>
      <p:sp>
        <p:nvSpPr>
          <p:cNvPr id="16" name="正方形/長方形 15"/>
          <p:cNvSpPr/>
          <p:nvPr/>
        </p:nvSpPr>
        <p:spPr bwMode="auto">
          <a:xfrm>
            <a:off x="5501410" y="4338557"/>
            <a:ext cx="4661500" cy="3096000"/>
          </a:xfrm>
          <a:prstGeom prst="rect">
            <a:avLst/>
          </a:prstGeom>
          <a:noFill/>
          <a:ln w="6350" cap="flat" cmpd="sng" algn="ctr">
            <a:solidFill>
              <a:srgbClr val="4F81BD">
                <a:lumMod val="75000"/>
              </a:srgbClr>
            </a:solidFill>
            <a:prstDash val="sysDot"/>
          </a:ln>
          <a:effectLst/>
        </p:spPr>
        <p:txBody>
          <a:bodyPr/>
          <a:lstStyle/>
          <a:p>
            <a:pPr marL="195321" indent="-195321" defTabSz="986912">
              <a:defRPr/>
            </a:pPr>
            <a:endParaRPr kumimoji="0" lang="en-US" altLang="ja-JP" sz="2159" kern="0" dirty="0">
              <a:solidFill>
                <a:prstClr val="black"/>
              </a:solidFill>
              <a:latin typeface="+mn-ea"/>
              <a:cs typeface="メイリオ" pitchFamily="50" charset="-128"/>
            </a:endParaRPr>
          </a:p>
          <a:p>
            <a:pPr marL="195321" indent="-195321" defTabSz="986912">
              <a:defRPr/>
            </a:pPr>
            <a:r>
              <a:rPr kumimoji="0" lang="ja-JP" altLang="en-US" sz="2159" kern="0" dirty="0">
                <a:solidFill>
                  <a:prstClr val="black"/>
                </a:solidFill>
                <a:latin typeface="+mn-ea"/>
                <a:cs typeface="メイリオ" pitchFamily="50" charset="-128"/>
              </a:rPr>
              <a:t>○廃屋化した施設など景観のマイナス要素を取り除くことでプラスに転じていく</a:t>
            </a:r>
            <a:endParaRPr kumimoji="0" lang="en-US" altLang="ja-JP" sz="2159" kern="0" dirty="0">
              <a:solidFill>
                <a:prstClr val="black"/>
              </a:solidFill>
              <a:latin typeface="+mn-ea"/>
              <a:cs typeface="メイリオ" pitchFamily="50" charset="-128"/>
            </a:endParaRPr>
          </a:p>
          <a:p>
            <a:pPr marL="195321" indent="-195321" defTabSz="986912">
              <a:defRPr/>
            </a:pPr>
            <a:r>
              <a:rPr kumimoji="0" lang="ja-JP" altLang="en-US" sz="2159" kern="0" dirty="0">
                <a:solidFill>
                  <a:prstClr val="black"/>
                </a:solidFill>
                <a:latin typeface="+mn-ea"/>
                <a:cs typeface="メイリオ" pitchFamily="50" charset="-128"/>
              </a:rPr>
              <a:t>○電線地中化や町並み景観の改善とも連携</a:t>
            </a:r>
            <a:endParaRPr kumimoji="0" lang="ja-JP" altLang="en-US" sz="1295" kern="0" dirty="0">
              <a:solidFill>
                <a:prstClr val="white"/>
              </a:solidFill>
              <a:latin typeface="+mn-ea"/>
              <a:cs typeface="メイリオ" pitchFamily="50" charset="-128"/>
            </a:endParaRPr>
          </a:p>
        </p:txBody>
      </p:sp>
      <p:sp>
        <p:nvSpPr>
          <p:cNvPr id="17" name="正方形/長方形 16"/>
          <p:cNvSpPr/>
          <p:nvPr/>
        </p:nvSpPr>
        <p:spPr bwMode="auto">
          <a:xfrm>
            <a:off x="5501353" y="1504676"/>
            <a:ext cx="4663270" cy="2440608"/>
          </a:xfrm>
          <a:prstGeom prst="rect">
            <a:avLst/>
          </a:prstGeom>
          <a:noFill/>
          <a:ln w="6350" cap="flat" cmpd="sng" algn="ctr">
            <a:solidFill>
              <a:srgbClr val="9BBB59">
                <a:lumMod val="75000"/>
              </a:srgbClr>
            </a:solidFill>
            <a:prstDash val="sysDot"/>
          </a:ln>
          <a:effectLst/>
        </p:spPr>
        <p:txBody>
          <a:bodyPr/>
          <a:lstStyle/>
          <a:p>
            <a:pPr marL="195321" indent="-195321" defTabSz="986912">
              <a:defRPr/>
            </a:pPr>
            <a:r>
              <a:rPr kumimoji="0" lang="ja-JP" altLang="en-US" sz="2400" kern="0" dirty="0">
                <a:solidFill>
                  <a:prstClr val="black"/>
                </a:solidFill>
                <a:latin typeface="+mn-ea"/>
                <a:cs typeface="メイリオ" pitchFamily="50" charset="-128"/>
              </a:rPr>
              <a:t>○ビジターセンターや展望台等公共施設の一部を民間に開放、カフェ、ツアーデスク等を導入</a:t>
            </a:r>
          </a:p>
        </p:txBody>
      </p:sp>
      <p:sp>
        <p:nvSpPr>
          <p:cNvPr id="18" name="正方形/長方形 17"/>
          <p:cNvSpPr/>
          <p:nvPr/>
        </p:nvSpPr>
        <p:spPr bwMode="auto">
          <a:xfrm>
            <a:off x="371820" y="4338555"/>
            <a:ext cx="4756834" cy="3096000"/>
          </a:xfrm>
          <a:prstGeom prst="rect">
            <a:avLst/>
          </a:prstGeom>
          <a:noFill/>
          <a:ln w="6350" cap="flat" cmpd="sng" algn="ctr">
            <a:solidFill>
              <a:srgbClr val="C0504D">
                <a:lumMod val="75000"/>
              </a:srgbClr>
            </a:solidFill>
            <a:prstDash val="sysDot"/>
          </a:ln>
          <a:effectLst/>
        </p:spPr>
        <p:txBody>
          <a:bodyPr/>
          <a:lstStyle/>
          <a:p>
            <a:pPr marL="195321" indent="-195321" defTabSz="986912">
              <a:defRPr/>
            </a:pPr>
            <a:endParaRPr kumimoji="0" lang="en-US" altLang="ja-JP" sz="2159" kern="0" dirty="0">
              <a:solidFill>
                <a:prstClr val="black"/>
              </a:solidFill>
              <a:latin typeface="+mn-ea"/>
              <a:cs typeface="メイリオ" pitchFamily="50" charset="-128"/>
            </a:endParaRPr>
          </a:p>
          <a:p>
            <a:pPr marL="195321" indent="-195321" defTabSz="986912">
              <a:defRPr/>
            </a:pPr>
            <a:r>
              <a:rPr kumimoji="0" lang="ja-JP" altLang="en-US" sz="2159" kern="0" dirty="0">
                <a:solidFill>
                  <a:prstClr val="black"/>
                </a:solidFill>
                <a:latin typeface="+mn-ea"/>
                <a:cs typeface="メイリオ" pitchFamily="50" charset="-128"/>
              </a:rPr>
              <a:t>○利用者が増えることで自然環境保全、施設の維持管理の充実が図れるよう、国立公園への入域料や利用者負担の仕組みを導入</a:t>
            </a:r>
          </a:p>
        </p:txBody>
      </p:sp>
      <p:sp>
        <p:nvSpPr>
          <p:cNvPr id="19" name="正方形/長方形 18"/>
          <p:cNvSpPr/>
          <p:nvPr/>
        </p:nvSpPr>
        <p:spPr bwMode="auto">
          <a:xfrm>
            <a:off x="371820" y="1504676"/>
            <a:ext cx="4756834" cy="2440608"/>
          </a:xfrm>
          <a:prstGeom prst="rect">
            <a:avLst/>
          </a:prstGeom>
          <a:noFill/>
          <a:ln w="6350" cap="flat" cmpd="sng" algn="ctr">
            <a:solidFill>
              <a:srgbClr val="F79646">
                <a:lumMod val="75000"/>
              </a:srgbClr>
            </a:solidFill>
            <a:prstDash val="sysDot"/>
          </a:ln>
          <a:effectLst/>
        </p:spPr>
        <p:txBody>
          <a:bodyPr/>
          <a:lstStyle>
            <a:lvl1pPr marL="265113" indent="-2651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195321" indent="-195321" defTabSz="986912">
              <a:defRPr/>
            </a:pPr>
            <a:r>
              <a:rPr lang="ja-JP" altLang="en-US" sz="2400" kern="0" dirty="0">
                <a:solidFill>
                  <a:prstClr val="black"/>
                </a:solidFill>
                <a:latin typeface="+mn-ea"/>
                <a:ea typeface="+mn-ea"/>
                <a:cs typeface="メイリオ" pitchFamily="50" charset="-128"/>
              </a:rPr>
              <a:t>○多様な階層に対応した宿泊施設を増やすため、特に上質なホテル等を誘致</a:t>
            </a:r>
            <a:endParaRPr lang="ja-JP" altLang="en-US" sz="1400" kern="0" dirty="0">
              <a:solidFill>
                <a:srgbClr val="FFFFFF"/>
              </a:solidFill>
              <a:latin typeface="+mn-ea"/>
              <a:ea typeface="+mn-ea"/>
              <a:cs typeface="メイリオ" pitchFamily="50" charset="-128"/>
            </a:endParaRPr>
          </a:p>
        </p:txBody>
      </p:sp>
      <p:sp>
        <p:nvSpPr>
          <p:cNvPr id="20" name="テキスト ボックス 38"/>
          <p:cNvSpPr txBox="1">
            <a:spLocks noChangeArrowheads="1"/>
          </p:cNvSpPr>
          <p:nvPr/>
        </p:nvSpPr>
        <p:spPr bwMode="auto">
          <a:xfrm>
            <a:off x="371820" y="981456"/>
            <a:ext cx="4756834" cy="523220"/>
          </a:xfrm>
          <a:prstGeom prst="rect">
            <a:avLst/>
          </a:prstGeom>
          <a:solidFill>
            <a:srgbClr val="F79646">
              <a:lumMod val="75000"/>
            </a:srgbClr>
          </a:solidFill>
          <a:ln w="9525">
            <a:solidFill>
              <a:srgbClr val="F79646">
                <a:lumMod val="75000"/>
              </a:srgbClr>
            </a:solidFill>
            <a:miter lim="800000"/>
            <a:headEnd/>
            <a:tailEnd/>
          </a:ln>
        </p:spPr>
        <p:txBody>
          <a:bodyPr wrap="square">
            <a:spAutoFit/>
          </a:bodyPr>
          <a:lstStyle>
            <a:lvl1pPr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defTabSz="986912" eaLnBrk="1" hangingPunct="1">
              <a:spcBef>
                <a:spcPct val="0"/>
              </a:spcBef>
              <a:buNone/>
              <a:defRPr/>
            </a:pPr>
            <a:r>
              <a:rPr lang="ja-JP" altLang="en-US" sz="2800" b="1" kern="0" dirty="0">
                <a:solidFill>
                  <a:prstClr val="white"/>
                </a:solidFill>
                <a:latin typeface="+mn-ea"/>
                <a:ea typeface="+mn-ea"/>
                <a:cs typeface="メイリオ" pitchFamily="50" charset="-128"/>
              </a:rPr>
              <a:t>質の高いホテル誘致</a:t>
            </a:r>
          </a:p>
        </p:txBody>
      </p:sp>
      <p:pic>
        <p:nvPicPr>
          <p:cNvPr id="21" name="Picture 6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8341" y="2664941"/>
            <a:ext cx="2626692" cy="1067468"/>
          </a:xfrm>
          <a:prstGeom prst="rect">
            <a:avLst/>
          </a:prstGeom>
          <a:noFill/>
          <a:ln>
            <a:noFill/>
          </a:ln>
          <a:effectLst>
            <a:outerShdw dist="35921" dir="2700000" algn="ctr" rotWithShape="0">
              <a:srgbClr val="EEECE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73" descr="釧路川のカヌーツアー"/>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62698" y="6113834"/>
            <a:ext cx="1699724" cy="120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59739" y="6171839"/>
            <a:ext cx="1722944" cy="102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38"/>
          <p:cNvSpPr txBox="1">
            <a:spLocks noChangeArrowheads="1"/>
          </p:cNvSpPr>
          <p:nvPr/>
        </p:nvSpPr>
        <p:spPr bwMode="auto">
          <a:xfrm>
            <a:off x="5501355" y="986598"/>
            <a:ext cx="4671837" cy="523220"/>
          </a:xfrm>
          <a:prstGeom prst="rect">
            <a:avLst/>
          </a:prstGeom>
          <a:solidFill>
            <a:srgbClr val="9BBB59">
              <a:lumMod val="75000"/>
            </a:srgbClr>
          </a:solidFill>
          <a:ln w="9525">
            <a:solidFill>
              <a:srgbClr val="9BBB59">
                <a:lumMod val="75000"/>
              </a:srgbClr>
            </a:solidFill>
            <a:miter lim="800000"/>
            <a:headEnd/>
            <a:tailEnd/>
          </a:ln>
        </p:spPr>
        <p:txBody>
          <a:bodyPr wrap="square">
            <a:spAutoFit/>
          </a:bodyPr>
          <a:lstStyle>
            <a:lvl1pPr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defTabSz="986912" eaLnBrk="1" hangingPunct="1">
              <a:spcBef>
                <a:spcPct val="0"/>
              </a:spcBef>
              <a:buNone/>
              <a:defRPr/>
            </a:pPr>
            <a:r>
              <a:rPr lang="ja-JP" altLang="en-US" sz="2800" b="1" kern="0" dirty="0">
                <a:solidFill>
                  <a:prstClr val="white"/>
                </a:solidFill>
                <a:latin typeface="+mn-ea"/>
                <a:ea typeface="+mn-ea"/>
                <a:cs typeface="メイリオ" pitchFamily="50" charset="-128"/>
              </a:rPr>
              <a:t>公共施設の民間開放</a:t>
            </a:r>
          </a:p>
        </p:txBody>
      </p:sp>
      <p:sp>
        <p:nvSpPr>
          <p:cNvPr id="25" name="テキスト ボックス 38"/>
          <p:cNvSpPr txBox="1">
            <a:spLocks noChangeArrowheads="1"/>
          </p:cNvSpPr>
          <p:nvPr/>
        </p:nvSpPr>
        <p:spPr bwMode="auto">
          <a:xfrm>
            <a:off x="371820" y="4059267"/>
            <a:ext cx="4756834" cy="523220"/>
          </a:xfrm>
          <a:prstGeom prst="rect">
            <a:avLst/>
          </a:prstGeom>
          <a:solidFill>
            <a:srgbClr val="C0504D">
              <a:lumMod val="75000"/>
            </a:srgbClr>
          </a:solidFill>
          <a:ln w="9525">
            <a:solidFill>
              <a:srgbClr val="C0504D">
                <a:lumMod val="75000"/>
              </a:srgbClr>
            </a:solidFill>
            <a:miter lim="800000"/>
            <a:headEnd/>
            <a:tailEnd/>
          </a:ln>
        </p:spPr>
        <p:txBody>
          <a:bodyPr wrap="square">
            <a:spAutoFit/>
          </a:bodyPr>
          <a:lstStyle>
            <a:lvl1pPr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defTabSz="986912" eaLnBrk="1" hangingPunct="1">
              <a:spcBef>
                <a:spcPct val="0"/>
              </a:spcBef>
              <a:buNone/>
              <a:defRPr/>
            </a:pPr>
            <a:r>
              <a:rPr lang="ja-JP" altLang="en-US" sz="2800" b="1" kern="0" dirty="0">
                <a:solidFill>
                  <a:prstClr val="white"/>
                </a:solidFill>
                <a:latin typeface="+mn-ea"/>
                <a:ea typeface="+mn-ea"/>
                <a:cs typeface="メイリオ" pitchFamily="50" charset="-128"/>
              </a:rPr>
              <a:t>受益者負担の仕組みの導入</a:t>
            </a:r>
          </a:p>
        </p:txBody>
      </p:sp>
      <p:sp>
        <p:nvSpPr>
          <p:cNvPr id="26" name="テキスト ボックス 38"/>
          <p:cNvSpPr txBox="1">
            <a:spLocks noChangeArrowheads="1"/>
          </p:cNvSpPr>
          <p:nvPr/>
        </p:nvSpPr>
        <p:spPr bwMode="auto">
          <a:xfrm>
            <a:off x="5501410" y="4060982"/>
            <a:ext cx="4661500" cy="523220"/>
          </a:xfrm>
          <a:prstGeom prst="rect">
            <a:avLst/>
          </a:prstGeom>
          <a:solidFill>
            <a:srgbClr val="4F81BD">
              <a:lumMod val="75000"/>
            </a:srgbClr>
          </a:solidFill>
          <a:ln w="9525">
            <a:solidFill>
              <a:srgbClr val="4F81BD">
                <a:lumMod val="75000"/>
              </a:srgbClr>
            </a:solidFill>
            <a:miter lim="800000"/>
            <a:headEnd/>
            <a:tailEnd/>
          </a:ln>
        </p:spPr>
        <p:txBody>
          <a:bodyPr wrap="square">
            <a:spAutoFit/>
          </a:bodyPr>
          <a:lstStyle>
            <a:lvl1pPr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defTabSz="986912" eaLnBrk="1" hangingPunct="1">
              <a:spcBef>
                <a:spcPct val="0"/>
              </a:spcBef>
              <a:buNone/>
              <a:defRPr/>
            </a:pPr>
            <a:r>
              <a:rPr lang="ja-JP" altLang="en-US" sz="2800" b="1" kern="0" dirty="0">
                <a:solidFill>
                  <a:prstClr val="white"/>
                </a:solidFill>
                <a:latin typeface="+mn-ea"/>
                <a:ea typeface="+mn-ea"/>
                <a:cs typeface="メイリオ" pitchFamily="50" charset="-128"/>
              </a:rPr>
              <a:t>景観の磨き上げ</a:t>
            </a:r>
          </a:p>
        </p:txBody>
      </p:sp>
      <p:pic>
        <p:nvPicPr>
          <p:cNvPr id="27" name="図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44747" y="2781070"/>
            <a:ext cx="1883556" cy="112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969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オブジェクト 4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638" name="think-cell スライド" r:id="rId4" imgW="270" imgH="270" progId="TCLayout.ActiveDocument.1">
                  <p:embed/>
                </p:oleObj>
              </mc:Choice>
              <mc:Fallback>
                <p:oleObj name="think-cell スライド" r:id="rId4" imgW="270" imgH="270" progId="TCLayout.ActiveDocument.1">
                  <p:embed/>
                  <p:pic>
                    <p:nvPicPr>
                      <p:cNvPr id="47" name="オブジェクト 4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テキスト ボックス 8">
            <a:extLst>
              <a:ext uri="{FF2B5EF4-FFF2-40B4-BE49-F238E27FC236}">
                <a16:creationId xmlns:a16="http://schemas.microsoft.com/office/drawing/2014/main" id="{D85E19DB-9FE5-FE4E-A8A5-6172265B44FC}"/>
              </a:ext>
            </a:extLst>
          </p:cNvPr>
          <p:cNvSpPr txBox="1"/>
          <p:nvPr/>
        </p:nvSpPr>
        <p:spPr>
          <a:xfrm>
            <a:off x="2112383" y="6938127"/>
            <a:ext cx="595224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環境省地球環境局地球温暖化対策課地球温暖化対策事業室</a:t>
            </a:r>
            <a:r>
              <a:rPr kumimoji="0" lang="ja-JP" altLang="en-US"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　　電話：</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03-5521-8355</a:t>
            </a:r>
            <a:r>
              <a:rPr kumimoji="0" lang="ja-JP" altLang="en-US"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　</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FAX</a:t>
            </a:r>
            <a:r>
              <a:rPr kumimoji="0" lang="ja-JP" altLang="en-US"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03-3580-1382</a:t>
            </a:r>
            <a:endParaRPr kumimoji="0" lang="ja-JP" altLang="en-US"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7559E04E-328D-B143-986F-4312F791B625}"/>
              </a:ext>
            </a:extLst>
          </p:cNvPr>
          <p:cNvSpPr txBox="1"/>
          <p:nvPr/>
        </p:nvSpPr>
        <p:spPr>
          <a:xfrm>
            <a:off x="2200885" y="653994"/>
            <a:ext cx="789475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業務用施設等におけるネット・ゼロ・エネルギー・ビル（</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ZEB</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）化・省</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CO2</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促進事業のうち、</a:t>
            </a:r>
            <a:endPar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上下水道施設の省</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CO2</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改修支援事業</a:t>
            </a:r>
          </a:p>
        </p:txBody>
      </p:sp>
      <p:grpSp>
        <p:nvGrpSpPr>
          <p:cNvPr id="13" name="グループ化 12">
            <a:extLst>
              <a:ext uri="{FF2B5EF4-FFF2-40B4-BE49-F238E27FC236}">
                <a16:creationId xmlns:a16="http://schemas.microsoft.com/office/drawing/2014/main" id="{FE7E2BB1-F9D3-E348-93D0-C92F1F19002C}"/>
              </a:ext>
            </a:extLst>
          </p:cNvPr>
          <p:cNvGrpSpPr/>
          <p:nvPr/>
        </p:nvGrpSpPr>
        <p:grpSpPr>
          <a:xfrm>
            <a:off x="2077296" y="328106"/>
            <a:ext cx="1188323" cy="313655"/>
            <a:chOff x="1895287" y="263654"/>
            <a:chExt cx="1188323" cy="313655"/>
          </a:xfrm>
        </p:grpSpPr>
        <p:pic>
          <p:nvPicPr>
            <p:cNvPr id="14" name="グラフィックス 13">
              <a:extLst>
                <a:ext uri="{FF2B5EF4-FFF2-40B4-BE49-F238E27FC236}">
                  <a16:creationId xmlns:a16="http://schemas.microsoft.com/office/drawing/2014/main" id="{548341F6-E67D-5543-B262-69778A35F50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98332" y="458339"/>
              <a:ext cx="773305" cy="118970"/>
            </a:xfrm>
            <a:prstGeom prst="rect">
              <a:avLst/>
            </a:prstGeom>
          </p:spPr>
        </p:pic>
        <p:sp>
          <p:nvSpPr>
            <p:cNvPr id="15" name="テキスト ボックス 14">
              <a:extLst>
                <a:ext uri="{FF2B5EF4-FFF2-40B4-BE49-F238E27FC236}">
                  <a16:creationId xmlns:a16="http://schemas.microsoft.com/office/drawing/2014/main" id="{62E751B6-64EA-1E40-BCC0-AE64939680F5}"/>
                </a:ext>
              </a:extLst>
            </p:cNvPr>
            <p:cNvSpPr txBox="1"/>
            <p:nvPr/>
          </p:nvSpPr>
          <p:spPr>
            <a:xfrm>
              <a:off x="1895287" y="263654"/>
              <a:ext cx="118832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60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事業名</a:t>
              </a:r>
            </a:p>
          </p:txBody>
        </p:sp>
      </p:grpSp>
      <p:sp>
        <p:nvSpPr>
          <p:cNvPr id="16" name="テキスト ボックス 15">
            <a:extLst>
              <a:ext uri="{FF2B5EF4-FFF2-40B4-BE49-F238E27FC236}">
                <a16:creationId xmlns:a16="http://schemas.microsoft.com/office/drawing/2014/main" id="{7952B4B0-22CA-6645-B086-08A4A7BB78E9}"/>
              </a:ext>
            </a:extLst>
          </p:cNvPr>
          <p:cNvSpPr txBox="1"/>
          <p:nvPr/>
        </p:nvSpPr>
        <p:spPr>
          <a:xfrm>
            <a:off x="374034" y="1282235"/>
            <a:ext cx="9972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rPr>
              <a:t>水道事業者等の上下水道施設・下水処理場の再エネ設備等導入を支援します。</a:t>
            </a:r>
          </a:p>
        </p:txBody>
      </p:sp>
      <p:sp>
        <p:nvSpPr>
          <p:cNvPr id="75" name="角丸四角形 74"/>
          <p:cNvSpPr/>
          <p:nvPr/>
        </p:nvSpPr>
        <p:spPr>
          <a:xfrm>
            <a:off x="450098" y="408614"/>
            <a:ext cx="1750787" cy="659387"/>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endParaRPr>
          </a:p>
        </p:txBody>
      </p:sp>
      <p:sp>
        <p:nvSpPr>
          <p:cNvPr id="76" name="片側の 2 つの角を丸めた四角形 75"/>
          <p:cNvSpPr/>
          <p:nvPr/>
        </p:nvSpPr>
        <p:spPr>
          <a:xfrm>
            <a:off x="450099" y="408614"/>
            <a:ext cx="1750785" cy="299561"/>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chemeClr val="bg1"/>
                </a:solidFill>
                <a:effectLst/>
                <a:uLnTx/>
                <a:uFillTx/>
              </a:rPr>
              <a:t>再エネ省エネ設備導入</a:t>
            </a:r>
            <a:endParaRPr kumimoji="1" lang="ja-JP" altLang="en-US" sz="1100" b="1" i="0" u="none" strike="noStrike" kern="0" cap="none" spc="0" normalizeH="0" baseline="0" noProof="0" dirty="0">
              <a:ln>
                <a:noFill/>
              </a:ln>
              <a:solidFill>
                <a:schemeClr val="bg1"/>
              </a:solidFill>
              <a:effectLst/>
              <a:uLnTx/>
              <a:uFillTx/>
            </a:endParaRPr>
          </a:p>
        </p:txBody>
      </p:sp>
      <p:sp>
        <p:nvSpPr>
          <p:cNvPr id="77" name="1 つの角を切り取った四角形 76"/>
          <p:cNvSpPr/>
          <p:nvPr/>
        </p:nvSpPr>
        <p:spPr>
          <a:xfrm flipV="1">
            <a:off x="1349721" y="749189"/>
            <a:ext cx="859478" cy="298609"/>
          </a:xfrm>
          <a:prstGeom prst="snip1Rect">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78" name="1 つの角を切り取った四角形 77"/>
          <p:cNvSpPr/>
          <p:nvPr/>
        </p:nvSpPr>
        <p:spPr>
          <a:xfrm flipH="1" flipV="1">
            <a:off x="445560" y="752478"/>
            <a:ext cx="859478" cy="295320"/>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79" name="テキスト ボックス 78"/>
          <p:cNvSpPr txBox="1"/>
          <p:nvPr/>
        </p:nvSpPr>
        <p:spPr>
          <a:xfrm>
            <a:off x="384729" y="825559"/>
            <a:ext cx="1000595"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bg1"/>
                </a:solidFill>
                <a:effectLst/>
                <a:uLnTx/>
                <a:uFillTx/>
              </a:rPr>
              <a:t>地方公共団体向け</a:t>
            </a:r>
          </a:p>
        </p:txBody>
      </p:sp>
      <p:sp>
        <p:nvSpPr>
          <p:cNvPr id="80" name="テキスト ボックス 79"/>
          <p:cNvSpPr txBox="1"/>
          <p:nvPr/>
        </p:nvSpPr>
        <p:spPr>
          <a:xfrm>
            <a:off x="1455759" y="801782"/>
            <a:ext cx="69762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chemeClr val="bg1"/>
                </a:solidFill>
                <a:effectLst/>
                <a:uLnTx/>
                <a:uFillTx/>
              </a:rPr>
              <a:t>民間</a:t>
            </a:r>
            <a:r>
              <a:rPr kumimoji="1" lang="ja-JP" altLang="en-US" sz="1000" b="1" i="0" u="none" strike="noStrike" kern="0" cap="none" spc="0" normalizeH="0" baseline="0" noProof="0" dirty="0">
                <a:ln>
                  <a:noFill/>
                </a:ln>
                <a:solidFill>
                  <a:schemeClr val="bg1"/>
                </a:solidFill>
                <a:effectLst/>
                <a:uLnTx/>
                <a:uFillTx/>
              </a:rPr>
              <a:t>向け</a:t>
            </a:r>
          </a:p>
        </p:txBody>
      </p:sp>
      <p:sp>
        <p:nvSpPr>
          <p:cNvPr id="67" name="テキスト ボックス 66"/>
          <p:cNvSpPr txBox="1"/>
          <p:nvPr/>
        </p:nvSpPr>
        <p:spPr>
          <a:xfrm>
            <a:off x="6993071" y="197683"/>
            <a:ext cx="2646982" cy="400110"/>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5,000</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5,000</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8"/>
          <a:stretch>
            <a:fillRect/>
          </a:stretch>
        </p:blipFill>
        <p:spPr>
          <a:xfrm>
            <a:off x="368091" y="1764641"/>
            <a:ext cx="9937341" cy="5011346"/>
          </a:xfrm>
          <a:prstGeom prst="rect">
            <a:avLst/>
          </a:prstGeom>
        </p:spPr>
      </p:pic>
    </p:spTree>
    <p:extLst>
      <p:ext uri="{BB962C8B-B14F-4D97-AF65-F5344CB8AC3E}">
        <p14:creationId xmlns:p14="http://schemas.microsoft.com/office/powerpoint/2010/main" val="2327536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latin typeface="+mn-ea"/>
                <a:ea typeface="+mn-ea"/>
              </a:rPr>
              <a:t>上水道小水力発電のメリット・課題・対策</a:t>
            </a:r>
            <a:endParaRPr kumimoji="1" lang="ja-JP" altLang="en-US" sz="4000" dirty="0">
              <a:latin typeface="+mn-ea"/>
              <a:ea typeface="+mn-ea"/>
            </a:endParaRPr>
          </a:p>
        </p:txBody>
      </p:sp>
      <p:grpSp>
        <p:nvGrpSpPr>
          <p:cNvPr id="7" name="グループ化 6"/>
          <p:cNvGrpSpPr/>
          <p:nvPr/>
        </p:nvGrpSpPr>
        <p:grpSpPr>
          <a:xfrm>
            <a:off x="433261" y="1065357"/>
            <a:ext cx="9987090" cy="6316299"/>
            <a:chOff x="397219" y="698153"/>
            <a:chExt cx="8791569" cy="6339745"/>
          </a:xfrm>
        </p:grpSpPr>
        <p:grpSp>
          <p:nvGrpSpPr>
            <p:cNvPr id="6" name="グループ化 5"/>
            <p:cNvGrpSpPr/>
            <p:nvPr/>
          </p:nvGrpSpPr>
          <p:grpSpPr>
            <a:xfrm>
              <a:off x="397220" y="698153"/>
              <a:ext cx="8791568" cy="6339745"/>
              <a:chOff x="397220" y="698153"/>
              <a:chExt cx="8791568" cy="6339745"/>
            </a:xfrm>
          </p:grpSpPr>
          <p:grpSp>
            <p:nvGrpSpPr>
              <p:cNvPr id="3" name="グループ化 2"/>
              <p:cNvGrpSpPr/>
              <p:nvPr/>
            </p:nvGrpSpPr>
            <p:grpSpPr>
              <a:xfrm>
                <a:off x="397220" y="1159818"/>
                <a:ext cx="8791568" cy="5878080"/>
                <a:chOff x="243105" y="2871996"/>
                <a:chExt cx="5548228" cy="4114309"/>
              </a:xfrm>
              <a:noFill/>
            </p:grpSpPr>
            <p:sp>
              <p:nvSpPr>
                <p:cNvPr id="5" name="正方形/長方形 4"/>
                <p:cNvSpPr/>
                <p:nvPr/>
              </p:nvSpPr>
              <p:spPr>
                <a:xfrm>
                  <a:off x="243107" y="3874254"/>
                  <a:ext cx="5548226" cy="969770"/>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341623" indent="-341623" defTabSz="910996">
                    <a:buFont typeface="+mj-ea"/>
                    <a:buAutoNum type="circleNumDbPlain"/>
                    <a:defRPr/>
                  </a:pPr>
                  <a:r>
                    <a:rPr kumimoji="0" lang="ja-JP" altLang="en-US" sz="2800" b="1" kern="0" dirty="0">
                      <a:solidFill>
                        <a:srgbClr val="FF0000"/>
                      </a:solidFill>
                      <a:latin typeface="+mn-ea"/>
                      <a:cs typeface="メイリオ" panose="020B0604030504040204" pitchFamily="50" charset="-128"/>
                    </a:rPr>
                    <a:t>発電機１台の発電規模が小さく発電コストが高い</a:t>
                  </a:r>
                  <a:endParaRPr kumimoji="0" lang="en-US" altLang="ja-JP" sz="2800" b="1" kern="0" dirty="0">
                    <a:solidFill>
                      <a:srgbClr val="FF0000"/>
                    </a:solidFill>
                    <a:latin typeface="+mn-ea"/>
                    <a:cs typeface="メイリオ" panose="020B0604030504040204" pitchFamily="50" charset="-128"/>
                  </a:endParaRPr>
                </a:p>
                <a:p>
                  <a:pPr marL="341623" indent="-341623" defTabSz="910996">
                    <a:buFont typeface="+mj-ea"/>
                    <a:buAutoNum type="circleNumDbPlain"/>
                    <a:defRPr/>
                  </a:pPr>
                  <a:r>
                    <a:rPr kumimoji="0" lang="ja-JP" altLang="en-US" sz="2800" kern="0" dirty="0">
                      <a:solidFill>
                        <a:prstClr val="black"/>
                      </a:solidFill>
                      <a:latin typeface="+mn-ea"/>
                      <a:cs typeface="メイリオ" panose="020B0604030504040204" pitchFamily="50" charset="-128"/>
                    </a:rPr>
                    <a:t>施設の設置スペースが狭く発電設備が大きいため、</a:t>
                  </a:r>
                  <a:endParaRPr kumimoji="0" lang="en-US" altLang="ja-JP" sz="2800" kern="0" dirty="0">
                    <a:solidFill>
                      <a:prstClr val="black"/>
                    </a:solidFill>
                    <a:latin typeface="+mn-ea"/>
                    <a:cs typeface="メイリオ" panose="020B0604030504040204" pitchFamily="50" charset="-128"/>
                  </a:endParaRPr>
                </a:p>
                <a:p>
                  <a:pPr defTabSz="910996">
                    <a:defRPr/>
                  </a:pPr>
                  <a:r>
                    <a:rPr kumimoji="0" lang="ja-JP" altLang="en-US" sz="2800" kern="0" dirty="0">
                      <a:solidFill>
                        <a:srgbClr val="FF0000"/>
                      </a:solidFill>
                      <a:latin typeface="+mn-ea"/>
                      <a:cs typeface="メイリオ" panose="020B0604030504040204" pitchFamily="50" charset="-128"/>
                    </a:rPr>
                    <a:t>　</a:t>
                  </a:r>
                  <a:r>
                    <a:rPr kumimoji="0" lang="ja-JP" altLang="en-US" sz="2800" b="1" kern="0" dirty="0">
                      <a:solidFill>
                        <a:srgbClr val="FF0000"/>
                      </a:solidFill>
                      <a:latin typeface="+mn-ea"/>
                      <a:cs typeface="メイリオ" panose="020B0604030504040204" pitchFamily="50" charset="-128"/>
                    </a:rPr>
                    <a:t>導入可能な場所が限定</a:t>
                  </a:r>
                </a:p>
              </p:txBody>
            </p:sp>
            <p:sp>
              <p:nvSpPr>
                <p:cNvPr id="31" name="正方形/長方形 30"/>
                <p:cNvSpPr/>
                <p:nvPr/>
              </p:nvSpPr>
              <p:spPr>
                <a:xfrm>
                  <a:off x="243105" y="5111633"/>
                  <a:ext cx="5400065" cy="1874672"/>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defTabSz="910996">
                    <a:spcBef>
                      <a:spcPts val="648"/>
                    </a:spcBef>
                    <a:defRPr/>
                  </a:pPr>
                  <a:r>
                    <a:rPr kumimoji="0" lang="ja-JP" altLang="en-US" sz="2800" kern="0" dirty="0">
                      <a:solidFill>
                        <a:prstClr val="black"/>
                      </a:solidFill>
                      <a:latin typeface="+mn-ea"/>
                      <a:cs typeface="メイリオ" panose="020B0604030504040204" pitchFamily="50" charset="-128"/>
                    </a:rPr>
                    <a:t>上記に対応した発電機等を開発・実証（～</a:t>
                  </a:r>
                  <a:r>
                    <a:rPr kumimoji="0" lang="en-US" altLang="ja-JP" sz="2800" kern="0" dirty="0">
                      <a:solidFill>
                        <a:prstClr val="black"/>
                      </a:solidFill>
                      <a:latin typeface="+mn-ea"/>
                      <a:cs typeface="メイリオ" panose="020B0604030504040204" pitchFamily="50" charset="-128"/>
                    </a:rPr>
                    <a:t>H27</a:t>
                  </a:r>
                  <a:r>
                    <a:rPr kumimoji="0" lang="ja-JP" altLang="en-US" sz="2800" kern="0" dirty="0">
                      <a:solidFill>
                        <a:prstClr val="black"/>
                      </a:solidFill>
                      <a:latin typeface="+mn-ea"/>
                      <a:cs typeface="メイリオ" panose="020B0604030504040204" pitchFamily="50" charset="-128"/>
                    </a:rPr>
                    <a:t>年度）</a:t>
                  </a:r>
                  <a:endParaRPr kumimoji="0" lang="en-US" altLang="ja-JP" sz="2800" kern="0" dirty="0">
                    <a:solidFill>
                      <a:prstClr val="black"/>
                    </a:solidFill>
                    <a:latin typeface="+mn-ea"/>
                    <a:cs typeface="メイリオ" panose="020B0604030504040204" pitchFamily="50" charset="-128"/>
                  </a:endParaRPr>
                </a:p>
                <a:p>
                  <a:pPr marL="341623" indent="-341623" defTabSz="910996">
                    <a:buFont typeface="+mj-ea"/>
                    <a:buAutoNum type="circleNumDbPlain"/>
                    <a:defRPr/>
                  </a:pPr>
                  <a:r>
                    <a:rPr kumimoji="0" lang="ja-JP" altLang="en-US" sz="2800" kern="0" dirty="0">
                      <a:solidFill>
                        <a:prstClr val="black"/>
                      </a:solidFill>
                      <a:latin typeface="+mn-ea"/>
                      <a:cs typeface="メイリオ" panose="020B0604030504040204" pitchFamily="50" charset="-128"/>
                    </a:rPr>
                    <a:t>低コスト磁石や汎用ポンプの活用、部品標準化で、</a:t>
                  </a:r>
                  <a:endParaRPr kumimoji="0" lang="en-US" altLang="ja-JP" sz="2800" kern="0" dirty="0">
                    <a:solidFill>
                      <a:prstClr val="black"/>
                    </a:solidFill>
                    <a:latin typeface="+mn-ea"/>
                    <a:cs typeface="メイリオ" panose="020B0604030504040204" pitchFamily="50" charset="-128"/>
                  </a:endParaRPr>
                </a:p>
                <a:p>
                  <a:pPr defTabSz="910996">
                    <a:defRPr/>
                  </a:pPr>
                  <a:r>
                    <a:rPr kumimoji="0" lang="ja-JP" altLang="en-US" sz="2800" kern="0" dirty="0">
                      <a:solidFill>
                        <a:srgbClr val="FF0000"/>
                      </a:solidFill>
                      <a:latin typeface="+mn-ea"/>
                      <a:cs typeface="メイリオ" panose="020B0604030504040204" pitchFamily="50" charset="-128"/>
                    </a:rPr>
                    <a:t>　</a:t>
                  </a:r>
                  <a:r>
                    <a:rPr kumimoji="0" lang="ja-JP" altLang="en-US" sz="2800" b="1" kern="0" dirty="0">
                      <a:solidFill>
                        <a:srgbClr val="FF0000"/>
                      </a:solidFill>
                      <a:latin typeface="+mn-ea"/>
                      <a:cs typeface="メイリオ" panose="020B0604030504040204" pitchFamily="50" charset="-128"/>
                    </a:rPr>
                    <a:t>低コスト化を実現</a:t>
                  </a:r>
                  <a:endParaRPr kumimoji="0" lang="en-US" altLang="ja-JP" sz="2800" b="1" kern="0" dirty="0">
                    <a:solidFill>
                      <a:srgbClr val="FF0000"/>
                    </a:solidFill>
                    <a:latin typeface="+mn-ea"/>
                    <a:cs typeface="メイリオ" panose="020B0604030504040204" pitchFamily="50" charset="-128"/>
                  </a:endParaRPr>
                </a:p>
                <a:p>
                  <a:pPr marL="341623" indent="-341623" defTabSz="910996">
                    <a:buFont typeface="+mj-ea"/>
                    <a:buAutoNum type="circleNumDbPlain"/>
                    <a:defRPr/>
                  </a:pPr>
                  <a:r>
                    <a:rPr kumimoji="0" lang="ja-JP" altLang="en-US" sz="2800" kern="0" dirty="0">
                      <a:solidFill>
                        <a:prstClr val="black"/>
                      </a:solidFill>
                      <a:latin typeface="+mn-ea"/>
                      <a:cs typeface="メイリオ" panose="020B0604030504040204" pitchFamily="50" charset="-128"/>
                    </a:rPr>
                    <a:t>水流の流速等に応じて</a:t>
                  </a:r>
                  <a:r>
                    <a:rPr kumimoji="0" lang="ja-JP" altLang="en-US" sz="2800" b="1" kern="0" dirty="0">
                      <a:solidFill>
                        <a:srgbClr val="FF0000"/>
                      </a:solidFill>
                      <a:latin typeface="+mn-ea"/>
                      <a:cs typeface="メイリオ" panose="020B0604030504040204" pitchFamily="50" charset="-128"/>
                    </a:rPr>
                    <a:t>効率的に発電する水車を開発</a:t>
                  </a:r>
                  <a:endParaRPr kumimoji="0" lang="en-US" altLang="ja-JP" sz="2800" b="1" kern="0" dirty="0">
                    <a:solidFill>
                      <a:srgbClr val="FF0000"/>
                    </a:solidFill>
                    <a:latin typeface="+mn-ea"/>
                    <a:cs typeface="メイリオ" panose="020B0604030504040204" pitchFamily="50" charset="-128"/>
                  </a:endParaRPr>
                </a:p>
                <a:p>
                  <a:pPr marL="341623" indent="-341623" defTabSz="910996">
                    <a:buFont typeface="+mj-ea"/>
                    <a:buAutoNum type="circleNumDbPlain"/>
                    <a:defRPr/>
                  </a:pPr>
                  <a:r>
                    <a:rPr kumimoji="0" lang="ja-JP" altLang="en-US" sz="2800" kern="0" dirty="0">
                      <a:solidFill>
                        <a:prstClr val="black"/>
                      </a:solidFill>
                      <a:latin typeface="+mn-ea"/>
                      <a:cs typeface="メイリオ" panose="020B0604030504040204" pitchFamily="50" charset="-128"/>
                    </a:rPr>
                    <a:t>発電機と制御装置を一体化し、配管上に配置することで</a:t>
                  </a:r>
                  <a:r>
                    <a:rPr kumimoji="0" lang="ja-JP" altLang="en-US" sz="2800" b="1" kern="0" dirty="0">
                      <a:solidFill>
                        <a:srgbClr val="FF0000"/>
                      </a:solidFill>
                      <a:latin typeface="+mn-ea"/>
                      <a:cs typeface="メイリオ" panose="020B0604030504040204" pitchFamily="50" charset="-128"/>
                    </a:rPr>
                    <a:t>大幅なコンパクト化を実現</a:t>
                  </a:r>
                  <a:endParaRPr kumimoji="0" lang="en-US" altLang="ja-JP" sz="2800" b="1" kern="0" dirty="0">
                    <a:solidFill>
                      <a:srgbClr val="FF0000"/>
                    </a:solidFill>
                    <a:latin typeface="+mn-ea"/>
                    <a:cs typeface="メイリオ" panose="020B0604030504040204" pitchFamily="50" charset="-128"/>
                  </a:endParaRPr>
                </a:p>
              </p:txBody>
            </p:sp>
            <p:sp>
              <p:nvSpPr>
                <p:cNvPr id="40" name="正方形/長方形 39"/>
                <p:cNvSpPr/>
                <p:nvPr/>
              </p:nvSpPr>
              <p:spPr>
                <a:xfrm>
                  <a:off x="243107" y="2871996"/>
                  <a:ext cx="5548226" cy="668136"/>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defTabSz="910996">
                    <a:defRPr/>
                  </a:pPr>
                  <a:r>
                    <a:rPr kumimoji="0" lang="ja-JP" altLang="en-US" sz="2800" kern="0" dirty="0">
                      <a:solidFill>
                        <a:prstClr val="black"/>
                      </a:solidFill>
                      <a:latin typeface="+mn-ea"/>
                      <a:cs typeface="メイリオ" panose="020B0604030504040204" pitchFamily="50" charset="-128"/>
                    </a:rPr>
                    <a:t>河川に比べ①発電量の変動が少なく効率的な発電が可能　</a:t>
                  </a:r>
                  <a:endParaRPr kumimoji="0" lang="en-US" altLang="ja-JP" sz="2800" kern="0" dirty="0">
                    <a:solidFill>
                      <a:prstClr val="black"/>
                    </a:solidFill>
                    <a:latin typeface="+mn-ea"/>
                    <a:cs typeface="メイリオ" panose="020B0604030504040204" pitchFamily="50" charset="-128"/>
                  </a:endParaRPr>
                </a:p>
                <a:p>
                  <a:pPr defTabSz="910996">
                    <a:defRPr/>
                  </a:pPr>
                  <a:r>
                    <a:rPr kumimoji="0" lang="ja-JP" altLang="en-US" sz="2800" kern="0" dirty="0">
                      <a:solidFill>
                        <a:prstClr val="black"/>
                      </a:solidFill>
                      <a:latin typeface="+mn-ea"/>
                      <a:cs typeface="メイリオ" panose="020B0604030504040204" pitchFamily="50" charset="-128"/>
                    </a:rPr>
                    <a:t>　　　　　　　②水に不純物が少ないためメンテナンスが容易</a:t>
                  </a:r>
                  <a:endParaRPr kumimoji="0" lang="en-US" altLang="ja-JP" sz="2800" kern="0" dirty="0">
                    <a:solidFill>
                      <a:prstClr val="black"/>
                    </a:solidFill>
                    <a:latin typeface="+mn-ea"/>
                    <a:cs typeface="メイリオ" panose="020B0604030504040204" pitchFamily="50" charset="-128"/>
                  </a:endParaRPr>
                </a:p>
              </p:txBody>
            </p:sp>
          </p:grpSp>
          <p:sp>
            <p:nvSpPr>
              <p:cNvPr id="4" name="テキスト ボックス 3"/>
              <p:cNvSpPr txBox="1"/>
              <p:nvPr/>
            </p:nvSpPr>
            <p:spPr>
              <a:xfrm>
                <a:off x="397222" y="698153"/>
                <a:ext cx="1780926" cy="46196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defTabSz="910996"/>
                <a:r>
                  <a:rPr kumimoji="0" lang="ja-JP" altLang="en-US" sz="2400" kern="0" dirty="0">
                    <a:solidFill>
                      <a:prstClr val="black"/>
                    </a:solidFill>
                    <a:latin typeface="+mn-ea"/>
                    <a:cs typeface="メイリオ" panose="020B0604030504040204" pitchFamily="50" charset="-128"/>
                  </a:rPr>
                  <a:t>メリット</a:t>
                </a:r>
              </a:p>
            </p:txBody>
          </p:sp>
        </p:grpSp>
        <p:sp>
          <p:nvSpPr>
            <p:cNvPr id="28" name="テキスト ボックス 27"/>
            <p:cNvSpPr txBox="1"/>
            <p:nvPr/>
          </p:nvSpPr>
          <p:spPr>
            <a:xfrm>
              <a:off x="397220" y="2101325"/>
              <a:ext cx="1780928" cy="46196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defTabSz="910996"/>
              <a:r>
                <a:rPr kumimoji="0" lang="ja-JP" altLang="en-US" sz="2400" kern="0" dirty="0">
                  <a:solidFill>
                    <a:prstClr val="black"/>
                  </a:solidFill>
                  <a:latin typeface="+mn-ea"/>
                  <a:cs typeface="メイリオ" panose="020B0604030504040204" pitchFamily="50" charset="-128"/>
                </a:rPr>
                <a:t>課　題</a:t>
              </a:r>
            </a:p>
          </p:txBody>
        </p:sp>
        <p:sp>
          <p:nvSpPr>
            <p:cNvPr id="33" name="テキスト ボックス 32"/>
            <p:cNvSpPr txBox="1"/>
            <p:nvPr/>
          </p:nvSpPr>
          <p:spPr>
            <a:xfrm>
              <a:off x="397219" y="3902560"/>
              <a:ext cx="1780928" cy="46196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defTabSz="910996"/>
              <a:r>
                <a:rPr kumimoji="0" lang="ja-JP" altLang="en-US" sz="2400" kern="0" dirty="0">
                  <a:solidFill>
                    <a:prstClr val="black"/>
                  </a:solidFill>
                  <a:latin typeface="+mn-ea"/>
                  <a:cs typeface="メイリオ" panose="020B0604030504040204" pitchFamily="50" charset="-128"/>
                </a:rPr>
                <a:t>対　策</a:t>
              </a:r>
            </a:p>
          </p:txBody>
        </p:sp>
      </p:grpSp>
    </p:spTree>
    <p:extLst>
      <p:ext uri="{BB962C8B-B14F-4D97-AF65-F5344CB8AC3E}">
        <p14:creationId xmlns:p14="http://schemas.microsoft.com/office/powerpoint/2010/main" val="3882099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ea typeface="+mn-ea"/>
              </a:rPr>
              <a:t>補助金の使い道と補助度合い</a:t>
            </a:r>
            <a:r>
              <a:rPr lang="zh-TW" altLang="en-US" sz="1500" dirty="0">
                <a:solidFill>
                  <a:srgbClr val="FF0000"/>
                </a:solidFill>
                <a:latin typeface="Meiryo UI"/>
                <a:ea typeface="Meiryo UI"/>
              </a:rPr>
              <a:t>（</a:t>
            </a:r>
            <a:r>
              <a:rPr lang="en-US" altLang="ja-JP" sz="1500" dirty="0">
                <a:solidFill>
                  <a:srgbClr val="FF0000"/>
                </a:solidFill>
                <a:latin typeface="Meiryo UI"/>
                <a:ea typeface="Meiryo UI"/>
              </a:rPr>
              <a:t>※</a:t>
            </a:r>
            <a:r>
              <a:rPr lang="en-US" altLang="zh-TW" sz="1500" dirty="0">
                <a:solidFill>
                  <a:srgbClr val="FF0000"/>
                </a:solidFill>
                <a:latin typeface="Meiryo UI"/>
                <a:ea typeface="Meiryo UI"/>
              </a:rPr>
              <a:t>2018</a:t>
            </a:r>
            <a:r>
              <a:rPr lang="zh-TW" altLang="en-US" sz="1500" dirty="0">
                <a:solidFill>
                  <a:srgbClr val="FF0000"/>
                </a:solidFill>
                <a:latin typeface="Meiryo UI"/>
                <a:ea typeface="Meiryo UI"/>
              </a:rPr>
              <a:t>年度</a:t>
            </a:r>
            <a:r>
              <a:rPr lang="ja-JP" altLang="en-US" sz="1500" dirty="0">
                <a:solidFill>
                  <a:srgbClr val="FF0000"/>
                </a:solidFill>
                <a:latin typeface="Meiryo UI"/>
                <a:ea typeface="Meiryo UI"/>
              </a:rPr>
              <a:t>の内容を参考として掲載</a:t>
            </a:r>
            <a:r>
              <a:rPr lang="zh-TW" altLang="en-US" sz="1500" dirty="0">
                <a:solidFill>
                  <a:srgbClr val="FF0000"/>
                </a:solidFill>
                <a:latin typeface="Meiryo UI"/>
                <a:ea typeface="Meiryo UI"/>
              </a:rPr>
              <a:t>）</a:t>
            </a:r>
            <a:endParaRPr kumimoji="1" lang="ja-JP" altLang="en-US" sz="1500" dirty="0">
              <a:solidFill>
                <a:srgbClr val="FF0000"/>
              </a:solidFill>
              <a:latin typeface="+mn-ea"/>
              <a:ea typeface="+mn-ea"/>
            </a:endParaRPr>
          </a:p>
        </p:txBody>
      </p:sp>
      <p:graphicFrame>
        <p:nvGraphicFramePr>
          <p:cNvPr id="4" name="表 3"/>
          <p:cNvGraphicFramePr>
            <a:graphicFrameLocks noGrp="1"/>
          </p:cNvGraphicFramePr>
          <p:nvPr>
            <p:extLst>
              <p:ext uri="{D42A27DB-BD31-4B8C-83A1-F6EECF244321}">
                <p14:modId xmlns:p14="http://schemas.microsoft.com/office/powerpoint/2010/main" val="1285830532"/>
              </p:ext>
            </p:extLst>
          </p:nvPr>
        </p:nvGraphicFramePr>
        <p:xfrm>
          <a:off x="799277" y="1338826"/>
          <a:ext cx="9365281" cy="2207539"/>
        </p:xfrm>
        <a:graphic>
          <a:graphicData uri="http://schemas.openxmlformats.org/drawingml/2006/table">
            <a:tbl>
              <a:tblPr firstRow="1" bandRow="1">
                <a:tableStyleId>{5940675A-B579-460E-94D1-54222C63F5DA}</a:tableStyleId>
              </a:tblPr>
              <a:tblGrid>
                <a:gridCol w="2393374">
                  <a:extLst>
                    <a:ext uri="{9D8B030D-6E8A-4147-A177-3AD203B41FA5}">
                      <a16:colId xmlns:a16="http://schemas.microsoft.com/office/drawing/2014/main" val="3605878316"/>
                    </a:ext>
                  </a:extLst>
                </a:gridCol>
                <a:gridCol w="5806104">
                  <a:extLst>
                    <a:ext uri="{9D8B030D-6E8A-4147-A177-3AD203B41FA5}">
                      <a16:colId xmlns:a16="http://schemas.microsoft.com/office/drawing/2014/main" val="48733642"/>
                    </a:ext>
                  </a:extLst>
                </a:gridCol>
                <a:gridCol w="1165803">
                  <a:extLst>
                    <a:ext uri="{9D8B030D-6E8A-4147-A177-3AD203B41FA5}">
                      <a16:colId xmlns:a16="http://schemas.microsoft.com/office/drawing/2014/main" val="1761584811"/>
                    </a:ext>
                  </a:extLst>
                </a:gridCol>
              </a:tblGrid>
              <a:tr h="319493">
                <a:tc>
                  <a:txBody>
                    <a:bodyPr/>
                    <a:lstStyle/>
                    <a:p>
                      <a:r>
                        <a:rPr kumimoji="1" lang="ja-JP" altLang="en-US" sz="1600" dirty="0">
                          <a:latin typeface="+mn-ea"/>
                          <a:ea typeface="+mn-ea"/>
                          <a:cs typeface="メイリオ" panose="020B0604030504040204" pitchFamily="50" charset="-128"/>
                        </a:rPr>
                        <a:t>対象施設・設備</a:t>
                      </a:r>
                    </a:p>
                  </a:txBody>
                  <a:tcPr marL="98694" marR="98694" marT="49347" marB="49347">
                    <a:solidFill>
                      <a:schemeClr val="bg1">
                        <a:lumMod val="85000"/>
                      </a:schemeClr>
                    </a:solidFill>
                  </a:tcPr>
                </a:tc>
                <a:tc>
                  <a:txBody>
                    <a:bodyPr/>
                    <a:lstStyle/>
                    <a:p>
                      <a:r>
                        <a:rPr kumimoji="1" lang="ja-JP" altLang="en-US" sz="1600" dirty="0">
                          <a:latin typeface="+mn-ea"/>
                          <a:ea typeface="+mn-ea"/>
                          <a:cs typeface="メイリオ" panose="020B0604030504040204" pitchFamily="50" charset="-128"/>
                        </a:rPr>
                        <a:t>対象要件</a:t>
                      </a:r>
                    </a:p>
                  </a:txBody>
                  <a:tcPr marL="98694" marR="98694" marT="49347" marB="49347">
                    <a:solidFill>
                      <a:schemeClr val="bg1">
                        <a:lumMod val="85000"/>
                      </a:schemeClr>
                    </a:solidFill>
                  </a:tcPr>
                </a:tc>
                <a:tc>
                  <a:txBody>
                    <a:bodyPr/>
                    <a:lstStyle/>
                    <a:p>
                      <a:r>
                        <a:rPr kumimoji="1" lang="ja-JP" altLang="en-US" sz="1600" dirty="0">
                          <a:latin typeface="+mn-ea"/>
                          <a:ea typeface="+mn-ea"/>
                          <a:cs typeface="メイリオ" panose="020B0604030504040204" pitchFamily="50" charset="-128"/>
                        </a:rPr>
                        <a:t>補助率</a:t>
                      </a:r>
                    </a:p>
                  </a:txBody>
                  <a:tcPr marL="98694" marR="98694" marT="49347" marB="49347">
                    <a:solidFill>
                      <a:schemeClr val="bg1">
                        <a:lumMod val="85000"/>
                      </a:schemeClr>
                    </a:solidFill>
                  </a:tcPr>
                </a:tc>
                <a:extLst>
                  <a:ext uri="{0D108BD9-81ED-4DB2-BD59-A6C34878D82A}">
                    <a16:rowId xmlns:a16="http://schemas.microsoft.com/office/drawing/2014/main" val="985697697"/>
                  </a:ext>
                </a:extLst>
              </a:tr>
              <a:tr h="760584">
                <a:tc>
                  <a:txBody>
                    <a:bodyPr/>
                    <a:lstStyle/>
                    <a:p>
                      <a:r>
                        <a:rPr kumimoji="1" lang="ja-JP" altLang="en-US" sz="1600" dirty="0">
                          <a:latin typeface="+mn-ea"/>
                          <a:ea typeface="+mn-ea"/>
                          <a:cs typeface="メイリオ" panose="020B0604030504040204" pitchFamily="50" charset="-128"/>
                        </a:rPr>
                        <a:t>小水力発電</a:t>
                      </a:r>
                    </a:p>
                  </a:txBody>
                  <a:tcPr marL="98694" marR="98694" marT="49347" marB="49347"/>
                </a:tc>
                <a:tc>
                  <a:txBody>
                    <a:bodyPr/>
                    <a:lstStyle/>
                    <a:p>
                      <a:r>
                        <a:rPr kumimoji="1" lang="ja-JP" altLang="en-US" sz="1600" dirty="0">
                          <a:latin typeface="+mn-ea"/>
                          <a:ea typeface="+mn-ea"/>
                          <a:cs typeface="メイリオ" panose="020B0604030504040204" pitchFamily="50" charset="-128"/>
                        </a:rPr>
                        <a:t>水道（水道法第３条第１項に規定する水道をいう。）の取水、導水、浄水、送水及び配水施設に設置される定格出力</a:t>
                      </a:r>
                      <a:r>
                        <a:rPr kumimoji="1" lang="en-US" altLang="ja-JP" sz="1600" dirty="0">
                          <a:latin typeface="+mn-ea"/>
                          <a:ea typeface="+mn-ea"/>
                          <a:cs typeface="メイリオ" panose="020B0604030504040204" pitchFamily="50" charset="-128"/>
                        </a:rPr>
                        <a:t>1,000kw</a:t>
                      </a:r>
                      <a:r>
                        <a:rPr kumimoji="1" lang="ja-JP" altLang="en-US" sz="1600" dirty="0">
                          <a:latin typeface="+mn-ea"/>
                          <a:ea typeface="+mn-ea"/>
                          <a:cs typeface="メイリオ" panose="020B0604030504040204" pitchFamily="50" charset="-128"/>
                        </a:rPr>
                        <a:t>以下のもの</a:t>
                      </a:r>
                    </a:p>
                  </a:txBody>
                  <a:tcPr marL="98694" marR="98694" marT="49347" marB="49347"/>
                </a:tc>
                <a:tc>
                  <a:txBody>
                    <a:bodyPr/>
                    <a:lstStyle/>
                    <a:p>
                      <a:r>
                        <a:rPr kumimoji="1" lang="ja-JP" altLang="en-US" sz="1600" dirty="0">
                          <a:latin typeface="+mn-ea"/>
                          <a:ea typeface="+mn-ea"/>
                          <a:cs typeface="メイリオ" panose="020B0604030504040204" pitchFamily="50" charset="-128"/>
                        </a:rPr>
                        <a:t>２分の１</a:t>
                      </a:r>
                    </a:p>
                  </a:txBody>
                  <a:tcPr marL="98694" marR="98694" marT="49347" marB="49347"/>
                </a:tc>
                <a:extLst>
                  <a:ext uri="{0D108BD9-81ED-4DB2-BD59-A6C34878D82A}">
                    <a16:rowId xmlns:a16="http://schemas.microsoft.com/office/drawing/2014/main" val="1391250287"/>
                  </a:ext>
                </a:extLst>
              </a:tr>
              <a:tr h="537195">
                <a:tc>
                  <a:txBody>
                    <a:bodyPr/>
                    <a:lstStyle/>
                    <a:p>
                      <a:r>
                        <a:rPr kumimoji="1" lang="ja-JP" altLang="en-US" sz="1600" dirty="0">
                          <a:latin typeface="+mn-ea"/>
                          <a:ea typeface="+mn-ea"/>
                          <a:cs typeface="メイリオ" panose="020B0604030504040204" pitchFamily="50" charset="-128"/>
                        </a:rPr>
                        <a:t>太陽光発電</a:t>
                      </a:r>
                    </a:p>
                  </a:txBody>
                  <a:tcPr marL="98694" marR="98694" marT="49347" marB="49347"/>
                </a:tc>
                <a:tc>
                  <a:txBody>
                    <a:bodyPr/>
                    <a:lstStyle/>
                    <a:p>
                      <a:r>
                        <a:rPr kumimoji="1" lang="ja-JP" altLang="en-US" sz="1600" dirty="0">
                          <a:latin typeface="+mn-ea"/>
                          <a:ea typeface="+mn-ea"/>
                          <a:cs typeface="メイリオ" panose="020B0604030504040204" pitchFamily="50" charset="-128"/>
                        </a:rPr>
                        <a:t>水道施設（水道法第３条第８項に規定される水道施設をいう。以下同じ。）に設置されるもの</a:t>
                      </a:r>
                    </a:p>
                  </a:txBody>
                  <a:tcPr marL="98694" marR="98694" marT="49347" marB="49347"/>
                </a:tc>
                <a:tc>
                  <a:txBody>
                    <a:bodyPr/>
                    <a:lstStyle/>
                    <a:p>
                      <a:r>
                        <a:rPr kumimoji="1" lang="ja-JP" altLang="en-US" sz="1600" dirty="0">
                          <a:latin typeface="+mn-ea"/>
                          <a:ea typeface="+mn-ea"/>
                          <a:cs typeface="メイリオ" panose="020B0604030504040204" pitchFamily="50" charset="-128"/>
                        </a:rPr>
                        <a:t>３分の１</a:t>
                      </a:r>
                    </a:p>
                  </a:txBody>
                  <a:tcPr marL="98694" marR="98694" marT="49347" marB="49347"/>
                </a:tc>
                <a:extLst>
                  <a:ext uri="{0D108BD9-81ED-4DB2-BD59-A6C34878D82A}">
                    <a16:rowId xmlns:a16="http://schemas.microsoft.com/office/drawing/2014/main" val="1339070098"/>
                  </a:ext>
                </a:extLst>
              </a:tr>
              <a:tr h="448417">
                <a:tc>
                  <a:txBody>
                    <a:bodyPr/>
                    <a:lstStyle/>
                    <a:p>
                      <a:r>
                        <a:rPr kumimoji="1" lang="ja-JP" altLang="en-US" sz="1600" dirty="0">
                          <a:latin typeface="+mn-ea"/>
                          <a:ea typeface="+mn-ea"/>
                          <a:cs typeface="メイリオ" panose="020B0604030504040204" pitchFamily="50" charset="-128"/>
                        </a:rPr>
                        <a:t>ヒートポンプ</a:t>
                      </a:r>
                    </a:p>
                  </a:txBody>
                  <a:tcPr marL="98694" marR="98694" marT="49347" marB="49347"/>
                </a:tc>
                <a:tc>
                  <a:txBody>
                    <a:bodyPr/>
                    <a:lstStyle/>
                    <a:p>
                      <a:r>
                        <a:rPr kumimoji="1" lang="ja-JP" altLang="en-US" sz="1600" dirty="0">
                          <a:latin typeface="+mn-ea"/>
                          <a:ea typeface="+mn-ea"/>
                          <a:cs typeface="メイリオ" panose="020B0604030504040204" pitchFamily="50" charset="-128"/>
                        </a:rPr>
                        <a:t>水道の原水等を熱源とし、水道施設の空調冷暖房等に利用するもの</a:t>
                      </a:r>
                    </a:p>
                  </a:txBody>
                  <a:tcPr marL="98694" marR="98694" marT="49347" marB="49347"/>
                </a:tc>
                <a:tc>
                  <a:txBody>
                    <a:bodyPr/>
                    <a:lstStyle/>
                    <a:p>
                      <a:r>
                        <a:rPr kumimoji="1" lang="ja-JP" altLang="en-US" sz="1600" dirty="0">
                          <a:latin typeface="+mn-ea"/>
                          <a:ea typeface="+mn-ea"/>
                          <a:cs typeface="メイリオ" panose="020B0604030504040204" pitchFamily="50" charset="-128"/>
                        </a:rPr>
                        <a:t>２分の１</a:t>
                      </a:r>
                    </a:p>
                  </a:txBody>
                  <a:tcPr marL="98694" marR="98694" marT="49347" marB="49347"/>
                </a:tc>
                <a:extLst>
                  <a:ext uri="{0D108BD9-81ED-4DB2-BD59-A6C34878D82A}">
                    <a16:rowId xmlns:a16="http://schemas.microsoft.com/office/drawing/2014/main" val="1326964194"/>
                  </a:ext>
                </a:extLst>
              </a:tr>
            </a:tbl>
          </a:graphicData>
        </a:graphic>
      </p:graphicFrame>
      <p:sp>
        <p:nvSpPr>
          <p:cNvPr id="5" name="正方形/長方形 2"/>
          <p:cNvSpPr>
            <a:spLocks noChangeArrowheads="1"/>
          </p:cNvSpPr>
          <p:nvPr/>
        </p:nvSpPr>
        <p:spPr bwMode="auto">
          <a:xfrm>
            <a:off x="532772" y="944773"/>
            <a:ext cx="6832095"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1213" eaLnBrk="1" hangingPunct="1">
              <a:lnSpc>
                <a:spcPts val="2590"/>
              </a:lnSpc>
              <a:spcBef>
                <a:spcPct val="0"/>
              </a:spcBef>
              <a:spcAft>
                <a:spcPts val="276"/>
              </a:spcAft>
              <a:buClr>
                <a:srgbClr val="6F6F6F"/>
              </a:buClr>
              <a:buNone/>
              <a:defRPr/>
            </a:pPr>
            <a:r>
              <a:rPr lang="ja-JP" altLang="en-US" sz="2400" b="1" kern="0" dirty="0">
                <a:latin typeface="+mn-ea"/>
                <a:ea typeface="+mn-ea"/>
                <a:cs typeface="メイリオ" panose="020B0604030504040204" pitchFamily="50" charset="-128"/>
              </a:rPr>
              <a:t>１．再生可能エネルギー施設・設備</a:t>
            </a:r>
            <a:endParaRPr lang="en-US" altLang="ja-JP" sz="2400" b="1" kern="0" dirty="0">
              <a:latin typeface="+mn-ea"/>
              <a:ea typeface="+mn-ea"/>
              <a:cs typeface="メイリオ" panose="020B0604030504040204" pitchFamily="50" charset="-128"/>
            </a:endParaRPr>
          </a:p>
        </p:txBody>
      </p:sp>
      <p:sp>
        <p:nvSpPr>
          <p:cNvPr id="6" name="正方形/長方形 2"/>
          <p:cNvSpPr>
            <a:spLocks noChangeArrowheads="1"/>
          </p:cNvSpPr>
          <p:nvPr/>
        </p:nvSpPr>
        <p:spPr bwMode="auto">
          <a:xfrm>
            <a:off x="532772" y="3624397"/>
            <a:ext cx="6832095"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1213" eaLnBrk="1" hangingPunct="1">
              <a:lnSpc>
                <a:spcPts val="2590"/>
              </a:lnSpc>
              <a:spcBef>
                <a:spcPct val="0"/>
              </a:spcBef>
              <a:spcAft>
                <a:spcPts val="276"/>
              </a:spcAft>
              <a:buClr>
                <a:srgbClr val="6F6F6F"/>
              </a:buClr>
              <a:buNone/>
              <a:defRPr/>
            </a:pPr>
            <a:r>
              <a:rPr lang="ja-JP" altLang="en-US" sz="2400" b="1" kern="0" dirty="0">
                <a:latin typeface="+mn-ea"/>
                <a:ea typeface="+mn-ea"/>
                <a:cs typeface="メイリオ" panose="020B0604030504040204" pitchFamily="50" charset="-128"/>
              </a:rPr>
              <a:t>２．省エネルギー施設・設備</a:t>
            </a:r>
            <a:endParaRPr lang="en-US" altLang="ja-JP" sz="2400" b="1" kern="0" dirty="0">
              <a:latin typeface="+mn-ea"/>
              <a:ea typeface="+mn-ea"/>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972090371"/>
              </p:ext>
            </p:extLst>
          </p:nvPr>
        </p:nvGraphicFramePr>
        <p:xfrm>
          <a:off x="760424" y="3998219"/>
          <a:ext cx="9404140" cy="3278935"/>
        </p:xfrm>
        <a:graphic>
          <a:graphicData uri="http://schemas.openxmlformats.org/drawingml/2006/table">
            <a:tbl>
              <a:tblPr firstRow="1" bandRow="1">
                <a:tableStyleId>{5940675A-B579-460E-94D1-54222C63F5DA}</a:tableStyleId>
              </a:tblPr>
              <a:tblGrid>
                <a:gridCol w="2463223">
                  <a:extLst>
                    <a:ext uri="{9D8B030D-6E8A-4147-A177-3AD203B41FA5}">
                      <a16:colId xmlns:a16="http://schemas.microsoft.com/office/drawing/2014/main" val="3605878316"/>
                    </a:ext>
                  </a:extLst>
                </a:gridCol>
                <a:gridCol w="5775115">
                  <a:extLst>
                    <a:ext uri="{9D8B030D-6E8A-4147-A177-3AD203B41FA5}">
                      <a16:colId xmlns:a16="http://schemas.microsoft.com/office/drawing/2014/main" val="48733642"/>
                    </a:ext>
                  </a:extLst>
                </a:gridCol>
                <a:gridCol w="1165802">
                  <a:extLst>
                    <a:ext uri="{9D8B030D-6E8A-4147-A177-3AD203B41FA5}">
                      <a16:colId xmlns:a16="http://schemas.microsoft.com/office/drawing/2014/main" val="1761584811"/>
                    </a:ext>
                  </a:extLst>
                </a:gridCol>
              </a:tblGrid>
              <a:tr h="328979">
                <a:tc>
                  <a:txBody>
                    <a:bodyPr/>
                    <a:lstStyle/>
                    <a:p>
                      <a:r>
                        <a:rPr kumimoji="1" lang="ja-JP" altLang="en-US" sz="1600" dirty="0">
                          <a:latin typeface="+mn-ea"/>
                          <a:ea typeface="+mn-ea"/>
                          <a:cs typeface="メイリオ" panose="020B0604030504040204" pitchFamily="50" charset="-128"/>
                        </a:rPr>
                        <a:t>対象施設・設備</a:t>
                      </a:r>
                    </a:p>
                  </a:txBody>
                  <a:tcPr marL="98694" marR="98694" marT="49347" marB="49347">
                    <a:solidFill>
                      <a:schemeClr val="bg1">
                        <a:lumMod val="85000"/>
                      </a:schemeClr>
                    </a:solidFill>
                  </a:tcPr>
                </a:tc>
                <a:tc>
                  <a:txBody>
                    <a:bodyPr/>
                    <a:lstStyle/>
                    <a:p>
                      <a:r>
                        <a:rPr kumimoji="1" lang="ja-JP" altLang="en-US" sz="1600" dirty="0">
                          <a:latin typeface="+mn-ea"/>
                          <a:ea typeface="+mn-ea"/>
                          <a:cs typeface="メイリオ" panose="020B0604030504040204" pitchFamily="50" charset="-128"/>
                        </a:rPr>
                        <a:t>対象要件</a:t>
                      </a:r>
                    </a:p>
                  </a:txBody>
                  <a:tcPr marL="98694" marR="98694" marT="49347" marB="49347">
                    <a:solidFill>
                      <a:schemeClr val="bg1">
                        <a:lumMod val="85000"/>
                      </a:schemeClr>
                    </a:solidFill>
                  </a:tcPr>
                </a:tc>
                <a:tc>
                  <a:txBody>
                    <a:bodyPr/>
                    <a:lstStyle/>
                    <a:p>
                      <a:r>
                        <a:rPr kumimoji="1" lang="ja-JP" altLang="en-US" sz="1600" dirty="0">
                          <a:latin typeface="+mn-ea"/>
                          <a:ea typeface="+mn-ea"/>
                          <a:cs typeface="メイリオ" panose="020B0604030504040204" pitchFamily="50" charset="-128"/>
                        </a:rPr>
                        <a:t>補助率</a:t>
                      </a:r>
                    </a:p>
                  </a:txBody>
                  <a:tcPr marL="98694" marR="98694" marT="49347" marB="49347">
                    <a:solidFill>
                      <a:schemeClr val="bg1">
                        <a:lumMod val="85000"/>
                      </a:schemeClr>
                    </a:solidFill>
                  </a:tcPr>
                </a:tc>
                <a:extLst>
                  <a:ext uri="{0D108BD9-81ED-4DB2-BD59-A6C34878D82A}">
                    <a16:rowId xmlns:a16="http://schemas.microsoft.com/office/drawing/2014/main" val="985697697"/>
                  </a:ext>
                </a:extLst>
              </a:tr>
              <a:tr h="347065">
                <a:tc>
                  <a:txBody>
                    <a:bodyPr/>
                    <a:lstStyle/>
                    <a:p>
                      <a:r>
                        <a:rPr kumimoji="1" lang="ja-JP" altLang="en-US" sz="1600" dirty="0">
                          <a:latin typeface="+mn-ea"/>
                          <a:ea typeface="+mn-ea"/>
                          <a:cs typeface="メイリオ" panose="020B0604030504040204" pitchFamily="50" charset="-128"/>
                        </a:rPr>
                        <a:t>インバータ設備</a:t>
                      </a:r>
                    </a:p>
                  </a:txBody>
                  <a:tcPr marL="98694" marR="98694" marT="49347" marB="49347"/>
                </a:tc>
                <a:tc>
                  <a:txBody>
                    <a:bodyPr/>
                    <a:lstStyle/>
                    <a:p>
                      <a:r>
                        <a:rPr kumimoji="1" lang="ja-JP" altLang="en-US" sz="1600" dirty="0">
                          <a:latin typeface="+mn-ea"/>
                          <a:ea typeface="+mn-ea"/>
                          <a:cs typeface="メイリオ" panose="020B0604030504040204" pitchFamily="50" charset="-128"/>
                        </a:rPr>
                        <a:t>水道施設のポンプ又はブロワに用いられるもの</a:t>
                      </a:r>
                    </a:p>
                  </a:txBody>
                  <a:tcPr marL="98694" marR="98694" marT="49347" marB="49347"/>
                </a:tc>
                <a:tc rowSpan="5">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cs typeface="メイリオ" panose="020B0604030504040204" pitchFamily="50" charset="-128"/>
                        </a:rPr>
                        <a:t>２分の１</a:t>
                      </a:r>
                    </a:p>
                  </a:txBody>
                  <a:tcPr marL="98694" marR="98694" marT="49347" marB="49347" anchor="ctr" anchorCtr="1"/>
                </a:tc>
                <a:extLst>
                  <a:ext uri="{0D108BD9-81ED-4DB2-BD59-A6C34878D82A}">
                    <a16:rowId xmlns:a16="http://schemas.microsoft.com/office/drawing/2014/main" val="1391250287"/>
                  </a:ext>
                </a:extLst>
              </a:tr>
              <a:tr h="559264">
                <a:tc>
                  <a:txBody>
                    <a:bodyPr/>
                    <a:lstStyle/>
                    <a:p>
                      <a:r>
                        <a:rPr kumimoji="1" lang="ja-JP" altLang="en-US" sz="1600" dirty="0">
                          <a:latin typeface="+mn-ea"/>
                          <a:ea typeface="+mn-ea"/>
                          <a:cs typeface="メイリオ" panose="020B0604030504040204" pitchFamily="50" charset="-128"/>
                        </a:rPr>
                        <a:t>高効率モータ</a:t>
                      </a:r>
                    </a:p>
                  </a:txBody>
                  <a:tcPr marL="98694" marR="98694" marT="49347" marB="49347"/>
                </a:tc>
                <a:tc>
                  <a:txBody>
                    <a:bodyPr/>
                    <a:lstStyle/>
                    <a:p>
                      <a:r>
                        <a:rPr kumimoji="1" lang="en-US" altLang="ja-JP" sz="1600" dirty="0">
                          <a:latin typeface="+mn-ea"/>
                          <a:ea typeface="+mn-ea"/>
                          <a:cs typeface="メイリオ" panose="020B0604030504040204" pitchFamily="50" charset="-128"/>
                        </a:rPr>
                        <a:t>JIS</a:t>
                      </a:r>
                      <a:r>
                        <a:rPr kumimoji="1" lang="en-US" altLang="ja-JP" sz="1600" baseline="0" dirty="0">
                          <a:latin typeface="+mn-ea"/>
                          <a:ea typeface="+mn-ea"/>
                          <a:cs typeface="メイリオ" panose="020B0604030504040204" pitchFamily="50" charset="-128"/>
                        </a:rPr>
                        <a:t> C4213</a:t>
                      </a:r>
                      <a:r>
                        <a:rPr kumimoji="1" lang="ja-JP" altLang="en-US" sz="1600" baseline="0" dirty="0">
                          <a:latin typeface="+mn-ea"/>
                          <a:ea typeface="+mn-ea"/>
                          <a:cs typeface="メイリオ" panose="020B0604030504040204" pitchFamily="50" charset="-128"/>
                        </a:rPr>
                        <a:t>に規定される効率と同等以上、又は回転子に永久磁石を用いるもの</a:t>
                      </a:r>
                      <a:endParaRPr kumimoji="1" lang="ja-JP" altLang="en-US" sz="1600" dirty="0">
                        <a:latin typeface="+mn-ea"/>
                        <a:ea typeface="+mn-ea"/>
                        <a:cs typeface="メイリオ" panose="020B0604030504040204" pitchFamily="50" charset="-128"/>
                      </a:endParaRPr>
                    </a:p>
                  </a:txBody>
                  <a:tcPr marL="98694" marR="98694" marT="49347" marB="49347"/>
                </a:tc>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dirty="0"/>
                    </a:p>
                  </a:txBody>
                  <a:tcPr/>
                </a:tc>
                <a:extLst>
                  <a:ext uri="{0D108BD9-81ED-4DB2-BD59-A6C34878D82A}">
                    <a16:rowId xmlns:a16="http://schemas.microsoft.com/office/drawing/2014/main" val="1339070098"/>
                  </a:ext>
                </a:extLst>
              </a:tr>
              <a:tr h="559264">
                <a:tc>
                  <a:txBody>
                    <a:bodyPr/>
                    <a:lstStyle/>
                    <a:p>
                      <a:r>
                        <a:rPr kumimoji="1" lang="ja-JP" altLang="en-US" sz="1600" dirty="0">
                          <a:latin typeface="+mn-ea"/>
                          <a:ea typeface="+mn-ea"/>
                          <a:cs typeface="メイリオ" panose="020B0604030504040204" pitchFamily="50" charset="-128"/>
                        </a:rPr>
                        <a:t>高効率ポンプ</a:t>
                      </a:r>
                    </a:p>
                  </a:txBody>
                  <a:tcPr marL="98694" marR="98694" marT="49347" marB="49347"/>
                </a:tc>
                <a:tc>
                  <a:txBody>
                    <a:bodyPr/>
                    <a:lstStyle/>
                    <a:p>
                      <a:r>
                        <a:rPr kumimoji="1" lang="ja-JP" altLang="en-US" sz="1600" dirty="0">
                          <a:latin typeface="+mn-ea"/>
                          <a:ea typeface="+mn-ea"/>
                          <a:cs typeface="メイリオ" panose="020B0604030504040204" pitchFamily="50" charset="-128"/>
                        </a:rPr>
                        <a:t>個々の使用状況に応じた揚程・流量に基づき羽根形状等の設計を行い製作するもの</a:t>
                      </a:r>
                    </a:p>
                  </a:txBody>
                  <a:tcPr marL="98694" marR="98694" marT="49347" marB="49347"/>
                </a:tc>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dirty="0"/>
                    </a:p>
                  </a:txBody>
                  <a:tcPr/>
                </a:tc>
                <a:extLst>
                  <a:ext uri="{0D108BD9-81ED-4DB2-BD59-A6C34878D82A}">
                    <a16:rowId xmlns:a16="http://schemas.microsoft.com/office/drawing/2014/main" val="1326964194"/>
                  </a:ext>
                </a:extLst>
              </a:tr>
              <a:tr h="559264">
                <a:tc>
                  <a:txBody>
                    <a:bodyPr/>
                    <a:lstStyle/>
                    <a:p>
                      <a:r>
                        <a:rPr kumimoji="1" lang="ja-JP" altLang="en-US" sz="1600" dirty="0">
                          <a:latin typeface="+mn-ea"/>
                          <a:ea typeface="+mn-ea"/>
                          <a:cs typeface="メイリオ" panose="020B0604030504040204" pitchFamily="50" charset="-128"/>
                        </a:rPr>
                        <a:t>省エネ型排水処理装置</a:t>
                      </a:r>
                    </a:p>
                  </a:txBody>
                  <a:tcPr marL="98694" marR="98694" marT="49347" marB="49347"/>
                </a:tc>
                <a:tc>
                  <a:txBody>
                    <a:bodyPr/>
                    <a:lstStyle/>
                    <a:p>
                      <a:r>
                        <a:rPr kumimoji="1" lang="ja-JP" altLang="en-US" sz="1600" dirty="0">
                          <a:latin typeface="+mn-ea"/>
                          <a:ea typeface="+mn-ea"/>
                          <a:cs typeface="メイリオ" panose="020B0604030504040204" pitchFamily="50" charset="-128"/>
                        </a:rPr>
                        <a:t>サイフォン式又は自然圧によるろ過方式の濃縮装置、又は従来型より</a:t>
                      </a:r>
                      <a:r>
                        <a:rPr kumimoji="1" lang="en-US" altLang="ja-JP" sz="1600" dirty="0">
                          <a:latin typeface="+mn-ea"/>
                          <a:ea typeface="+mn-ea"/>
                          <a:cs typeface="メイリオ" panose="020B0604030504040204" pitchFamily="50" charset="-128"/>
                        </a:rPr>
                        <a:t>CO2</a:t>
                      </a:r>
                      <a:r>
                        <a:rPr kumimoji="1" lang="ja-JP" altLang="en-US" sz="1600" dirty="0">
                          <a:latin typeface="+mn-ea"/>
                          <a:ea typeface="+mn-ea"/>
                          <a:cs typeface="メイリオ" panose="020B0604030504040204" pitchFamily="50" charset="-128"/>
                        </a:rPr>
                        <a:t>削減率が</a:t>
                      </a:r>
                      <a:r>
                        <a:rPr kumimoji="1" lang="en-US" altLang="ja-JP" sz="1600" dirty="0">
                          <a:latin typeface="+mn-ea"/>
                          <a:ea typeface="+mn-ea"/>
                          <a:cs typeface="メイリオ" panose="020B0604030504040204" pitchFamily="50" charset="-128"/>
                        </a:rPr>
                        <a:t>10</a:t>
                      </a:r>
                      <a:r>
                        <a:rPr kumimoji="1" lang="ja-JP" altLang="en-US" sz="1600" dirty="0">
                          <a:latin typeface="+mn-ea"/>
                          <a:ea typeface="+mn-ea"/>
                          <a:cs typeface="メイリオ" panose="020B0604030504040204" pitchFamily="50" charset="-128"/>
                        </a:rPr>
                        <a:t>％以上のもの</a:t>
                      </a:r>
                    </a:p>
                  </a:txBody>
                  <a:tcPr marL="98694" marR="98694" marT="49347" marB="49347"/>
                </a:tc>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nchorCtr="1"/>
                </a:tc>
                <a:extLst>
                  <a:ext uri="{0D108BD9-81ED-4DB2-BD59-A6C34878D82A}">
                    <a16:rowId xmlns:a16="http://schemas.microsoft.com/office/drawing/2014/main" val="3425640761"/>
                  </a:ext>
                </a:extLst>
              </a:tr>
              <a:tr h="789549">
                <a:tc>
                  <a:txBody>
                    <a:bodyPr/>
                    <a:lstStyle/>
                    <a:p>
                      <a:r>
                        <a:rPr kumimoji="1" lang="ja-JP" altLang="en-US" sz="1600" dirty="0">
                          <a:latin typeface="+mn-ea"/>
                          <a:ea typeface="+mn-ea"/>
                          <a:cs typeface="メイリオ" panose="020B0604030504040204" pitchFamily="50" charset="-128"/>
                        </a:rPr>
                        <a:t>その他省エネルギー設備</a:t>
                      </a:r>
                    </a:p>
                  </a:txBody>
                  <a:tcPr marL="98694" marR="98694" marT="49347" marB="49347"/>
                </a:tc>
                <a:tc>
                  <a:txBody>
                    <a:bodyPr/>
                    <a:lstStyle/>
                    <a:p>
                      <a:r>
                        <a:rPr kumimoji="1" lang="ja-JP" altLang="en-US" sz="1600" dirty="0">
                          <a:latin typeface="+mn-ea"/>
                          <a:ea typeface="+mn-ea"/>
                          <a:cs typeface="メイリオ" panose="020B0604030504040204" pitchFamily="50" charset="-128"/>
                        </a:rPr>
                        <a:t>水道事業等会計で電力費を負担するその他の設備で、申請設備全体での</a:t>
                      </a:r>
                      <a:r>
                        <a:rPr kumimoji="1" lang="en-US" altLang="ja-JP" sz="1600" dirty="0">
                          <a:latin typeface="+mn-ea"/>
                          <a:ea typeface="+mn-ea"/>
                          <a:cs typeface="メイリオ" panose="020B0604030504040204" pitchFamily="50" charset="-128"/>
                        </a:rPr>
                        <a:t>CO2</a:t>
                      </a:r>
                      <a:r>
                        <a:rPr kumimoji="1" lang="ja-JP" altLang="en-US" sz="1600" dirty="0">
                          <a:latin typeface="+mn-ea"/>
                          <a:ea typeface="+mn-ea"/>
                          <a:cs typeface="メイリオ" panose="020B0604030504040204" pitchFamily="50" charset="-128"/>
                        </a:rPr>
                        <a:t>削減率が</a:t>
                      </a:r>
                      <a:r>
                        <a:rPr kumimoji="1" lang="en-US" altLang="ja-JP" sz="1600" dirty="0">
                          <a:latin typeface="+mn-ea"/>
                          <a:ea typeface="+mn-ea"/>
                          <a:cs typeface="メイリオ" panose="020B0604030504040204" pitchFamily="50" charset="-128"/>
                        </a:rPr>
                        <a:t>10</a:t>
                      </a:r>
                      <a:r>
                        <a:rPr kumimoji="1" lang="ja-JP" altLang="en-US" sz="1600" dirty="0">
                          <a:latin typeface="+mn-ea"/>
                          <a:ea typeface="+mn-ea"/>
                          <a:cs typeface="メイリオ" panose="020B0604030504040204" pitchFamily="50" charset="-128"/>
                        </a:rPr>
                        <a:t>％以上、かつ、補助金１万円あたりの</a:t>
                      </a:r>
                      <a:r>
                        <a:rPr kumimoji="1" lang="en-US" altLang="ja-JP" sz="1600" dirty="0">
                          <a:latin typeface="+mn-ea"/>
                          <a:ea typeface="+mn-ea"/>
                          <a:cs typeface="メイリオ" panose="020B0604030504040204" pitchFamily="50" charset="-128"/>
                        </a:rPr>
                        <a:t>CO2</a:t>
                      </a:r>
                      <a:r>
                        <a:rPr kumimoji="1" lang="ja-JP" altLang="en-US" sz="1600" dirty="0">
                          <a:latin typeface="+mn-ea"/>
                          <a:ea typeface="+mn-ea"/>
                          <a:cs typeface="メイリオ" panose="020B0604030504040204" pitchFamily="50" charset="-128"/>
                        </a:rPr>
                        <a:t>削減量が１トン以上のもの</a:t>
                      </a:r>
                    </a:p>
                  </a:txBody>
                  <a:tcPr marL="98694" marR="98694" marT="49347" marB="49347"/>
                </a:tc>
                <a:tc vMerge="1">
                  <a:txBody>
                    <a:bodyPr/>
                    <a:lstStyle/>
                    <a:p>
                      <a:endParaRPr kumimoji="1" lang="ja-JP" altLang="en-US" dirty="0"/>
                    </a:p>
                  </a:txBody>
                  <a:tcPr/>
                </a:tc>
                <a:extLst>
                  <a:ext uri="{0D108BD9-81ED-4DB2-BD59-A6C34878D82A}">
                    <a16:rowId xmlns:a16="http://schemas.microsoft.com/office/drawing/2014/main" val="1596214017"/>
                  </a:ext>
                </a:extLst>
              </a:tr>
            </a:tbl>
          </a:graphicData>
        </a:graphic>
      </p:graphicFrame>
      <p:sp>
        <p:nvSpPr>
          <p:cNvPr id="9" name="正方形/長方形 2"/>
          <p:cNvSpPr>
            <a:spLocks noChangeArrowheads="1"/>
          </p:cNvSpPr>
          <p:nvPr/>
        </p:nvSpPr>
        <p:spPr bwMode="auto">
          <a:xfrm>
            <a:off x="568002" y="7212570"/>
            <a:ext cx="7927458"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1213" eaLnBrk="1" hangingPunct="1">
              <a:lnSpc>
                <a:spcPts val="2590"/>
              </a:lnSpc>
              <a:spcBef>
                <a:spcPct val="0"/>
              </a:spcBef>
              <a:spcAft>
                <a:spcPts val="276"/>
              </a:spcAft>
              <a:buClr>
                <a:srgbClr val="6F6F6F"/>
              </a:buClr>
              <a:buNone/>
              <a:defRPr/>
            </a:pPr>
            <a:r>
              <a:rPr lang="en-US" altLang="ja-JP" sz="1400" kern="0" dirty="0">
                <a:solidFill>
                  <a:srgbClr val="000000"/>
                </a:solidFill>
                <a:latin typeface="+mn-ea"/>
                <a:ea typeface="+mn-ea"/>
                <a:cs typeface="メイリオ" panose="020B0604030504040204" pitchFamily="50" charset="-128"/>
              </a:rPr>
              <a:t>※</a:t>
            </a:r>
            <a:r>
              <a:rPr lang="ja-JP" altLang="en-US" sz="1400" kern="0" dirty="0">
                <a:solidFill>
                  <a:srgbClr val="000000"/>
                </a:solidFill>
                <a:latin typeface="+mn-ea"/>
                <a:ea typeface="+mn-ea"/>
                <a:cs typeface="メイリオ" panose="020B0604030504040204" pitchFamily="50" charset="-128"/>
              </a:rPr>
              <a:t>インライン浄水処理施設やインラインポンプ、水運用システムが対象施設・設備としてあります。</a:t>
            </a:r>
            <a:endParaRPr lang="en-US" altLang="ja-JP" sz="1400" kern="0" dirty="0">
              <a:solidFill>
                <a:srgbClr val="000000"/>
              </a:solidFill>
              <a:latin typeface="+mn-ea"/>
              <a:ea typeface="+mn-ea"/>
              <a:cs typeface="メイリオ" panose="020B0604030504040204" pitchFamily="50" charset="-128"/>
            </a:endParaRPr>
          </a:p>
        </p:txBody>
      </p:sp>
    </p:spTree>
    <p:extLst>
      <p:ext uri="{BB962C8B-B14F-4D97-AF65-F5344CB8AC3E}">
        <p14:creationId xmlns:p14="http://schemas.microsoft.com/office/powerpoint/2010/main" val="1257813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zh-TW" altLang="en-US" dirty="0">
                <a:latin typeface="+mn-ea"/>
                <a:ea typeface="+mn-ea"/>
              </a:rPr>
              <a:t>小水力発電　技術実証（福島県相馬市）</a:t>
            </a:r>
            <a:endParaRPr kumimoji="1" lang="ja-JP" altLang="en-US" dirty="0">
              <a:latin typeface="+mn-ea"/>
              <a:ea typeface="+mn-ea"/>
            </a:endParaRPr>
          </a:p>
        </p:txBody>
      </p:sp>
      <p:sp>
        <p:nvSpPr>
          <p:cNvPr id="4" name="テキスト プレースホルダー 3"/>
          <p:cNvSpPr>
            <a:spLocks noGrp="1"/>
          </p:cNvSpPr>
          <p:nvPr>
            <p:ph type="body" sz="quarter" idx="10"/>
          </p:nvPr>
        </p:nvSpPr>
        <p:spPr>
          <a:xfrm>
            <a:off x="0" y="918916"/>
            <a:ext cx="10685337" cy="1249916"/>
          </a:xfrm>
        </p:spPr>
        <p:txBody>
          <a:bodyPr/>
          <a:lstStyle/>
          <a:p>
            <a:r>
              <a:rPr lang="ja-JP" altLang="en-US" dirty="0"/>
              <a:t>発電電力量は</a:t>
            </a:r>
            <a:r>
              <a:rPr lang="en-US" altLang="ja-JP" dirty="0"/>
              <a:t>616Mwh/</a:t>
            </a:r>
            <a:r>
              <a:rPr lang="ja-JP" altLang="en-US" dirty="0"/>
              <a:t>年。一般家庭</a:t>
            </a:r>
            <a:r>
              <a:rPr lang="en-US" altLang="ja-JP" dirty="0"/>
              <a:t>172</a:t>
            </a:r>
            <a:r>
              <a:rPr lang="ja-JP" altLang="en-US" dirty="0"/>
              <a:t>軒分に相当。</a:t>
            </a:r>
          </a:p>
          <a:p>
            <a:r>
              <a:rPr lang="ja-JP" altLang="en-US" dirty="0"/>
              <a:t>実証後、福島県相馬市に移転し、現在稼働中。</a:t>
            </a:r>
          </a:p>
        </p:txBody>
      </p:sp>
      <p:sp>
        <p:nvSpPr>
          <p:cNvPr id="9" name="テキスト ボックス 8"/>
          <p:cNvSpPr txBox="1"/>
          <p:nvPr/>
        </p:nvSpPr>
        <p:spPr>
          <a:xfrm>
            <a:off x="1687090" y="2188220"/>
            <a:ext cx="3720890" cy="582980"/>
          </a:xfrm>
          <a:prstGeom prst="rect">
            <a:avLst/>
          </a:prstGeom>
          <a:noFill/>
        </p:spPr>
        <p:txBody>
          <a:bodyPr wrap="none" rtlCol="0">
            <a:spAutoFit/>
          </a:bodyPr>
          <a:lstStyle/>
          <a:p>
            <a:pPr defTabSz="910996" eaLnBrk="0" hangingPunct="0">
              <a:defRPr/>
            </a:pPr>
            <a:r>
              <a:rPr kumimoji="0" lang="en-US" altLang="ja-JP" sz="1600" kern="0" dirty="0">
                <a:solidFill>
                  <a:prstClr val="black"/>
                </a:solidFill>
                <a:latin typeface="+mn-ea"/>
                <a:cs typeface="メイリオ" panose="020B0604030504040204" pitchFamily="50" charset="-128"/>
              </a:rPr>
              <a:t>22kW</a:t>
            </a:r>
            <a:r>
              <a:rPr kumimoji="0" lang="ja-JP" altLang="en-US" sz="1600" kern="0" dirty="0">
                <a:solidFill>
                  <a:prstClr val="black"/>
                </a:solidFill>
                <a:latin typeface="+mn-ea"/>
                <a:cs typeface="メイリオ" panose="020B0604030504040204" pitchFamily="50" charset="-128"/>
              </a:rPr>
              <a:t>クラスマイクロ水力発電システム　</a:t>
            </a:r>
            <a:r>
              <a:rPr kumimoji="0" lang="en-US" altLang="ja-JP" sz="1600" kern="0" dirty="0">
                <a:solidFill>
                  <a:prstClr val="black"/>
                </a:solidFill>
                <a:latin typeface="+mn-ea"/>
                <a:cs typeface="メイリオ" panose="020B0604030504040204" pitchFamily="50" charset="-128"/>
              </a:rPr>
              <a:t>2</a:t>
            </a:r>
            <a:r>
              <a:rPr kumimoji="0" lang="ja-JP" altLang="en-US" sz="1600" kern="0" dirty="0">
                <a:solidFill>
                  <a:prstClr val="black"/>
                </a:solidFill>
                <a:latin typeface="+mn-ea"/>
                <a:cs typeface="メイリオ" panose="020B0604030504040204" pitchFamily="50" charset="-128"/>
              </a:rPr>
              <a:t>基</a:t>
            </a:r>
            <a:endParaRPr kumimoji="0" lang="en-US" altLang="ja-JP" sz="1600" kern="0" dirty="0">
              <a:solidFill>
                <a:prstClr val="black"/>
              </a:solidFill>
              <a:latin typeface="+mn-ea"/>
              <a:cs typeface="メイリオ" panose="020B0604030504040204" pitchFamily="50" charset="-128"/>
            </a:endParaRPr>
          </a:p>
          <a:p>
            <a:pPr defTabSz="910996" eaLnBrk="0" hangingPunct="0">
              <a:defRPr/>
            </a:pPr>
            <a:r>
              <a:rPr kumimoji="0" lang="en-US" altLang="ja-JP" sz="1600" kern="0" dirty="0">
                <a:solidFill>
                  <a:prstClr val="black"/>
                </a:solidFill>
                <a:latin typeface="+mn-ea"/>
                <a:cs typeface="メイリオ" panose="020B0604030504040204" pitchFamily="50" charset="-128"/>
              </a:rPr>
              <a:t>75kW</a:t>
            </a:r>
            <a:r>
              <a:rPr kumimoji="0" lang="ja-JP" altLang="en-US" sz="1600" kern="0" dirty="0">
                <a:solidFill>
                  <a:prstClr val="black"/>
                </a:solidFill>
                <a:latin typeface="+mn-ea"/>
                <a:cs typeface="メイリオ" panose="020B0604030504040204" pitchFamily="50" charset="-128"/>
              </a:rPr>
              <a:t>クラスマイクロ水力発電システム　</a:t>
            </a:r>
            <a:r>
              <a:rPr kumimoji="0" lang="en-US" altLang="ja-JP" sz="1600" kern="0" dirty="0">
                <a:solidFill>
                  <a:prstClr val="black"/>
                </a:solidFill>
                <a:latin typeface="+mn-ea"/>
                <a:cs typeface="メイリオ" panose="020B0604030504040204" pitchFamily="50" charset="-128"/>
              </a:rPr>
              <a:t>1</a:t>
            </a:r>
            <a:r>
              <a:rPr kumimoji="0" lang="ja-JP" altLang="en-US" sz="1600" kern="0" dirty="0">
                <a:solidFill>
                  <a:prstClr val="black"/>
                </a:solidFill>
                <a:latin typeface="+mn-ea"/>
                <a:cs typeface="メイリオ" panose="020B0604030504040204" pitchFamily="50" charset="-128"/>
              </a:rPr>
              <a:t>基</a:t>
            </a:r>
            <a:endParaRPr kumimoji="0" lang="en-US" altLang="ja-JP" sz="1600" kern="0" dirty="0">
              <a:solidFill>
                <a:prstClr val="black"/>
              </a:solidFill>
              <a:latin typeface="+mn-ea"/>
              <a:cs typeface="メイリオ" panose="020B0604030504040204" pitchFamily="50" charset="-128"/>
            </a:endParaRPr>
          </a:p>
        </p:txBody>
      </p:sp>
      <p:sp>
        <p:nvSpPr>
          <p:cNvPr id="12" name="テキスト ボックス 11"/>
          <p:cNvSpPr txBox="1"/>
          <p:nvPr/>
        </p:nvSpPr>
        <p:spPr>
          <a:xfrm>
            <a:off x="1264166" y="7120215"/>
            <a:ext cx="3422732" cy="276358"/>
          </a:xfrm>
          <a:prstGeom prst="rect">
            <a:avLst/>
          </a:prstGeom>
          <a:noFill/>
        </p:spPr>
        <p:txBody>
          <a:bodyPr wrap="none" rtlCol="0">
            <a:spAutoFit/>
          </a:bodyPr>
          <a:lstStyle/>
          <a:p>
            <a:pPr defTabSz="910996" eaLnBrk="0" hangingPunct="0">
              <a:defRPr/>
            </a:pPr>
            <a:r>
              <a:rPr kumimoji="0" lang="ja-JP" altLang="en-US" sz="1200" kern="0" dirty="0">
                <a:solidFill>
                  <a:prstClr val="black"/>
                </a:solidFill>
                <a:latin typeface="+mn-ea"/>
                <a:cs typeface="メイリオ" panose="020B0604030504040204" pitchFamily="50" charset="-128"/>
              </a:rPr>
              <a:t>一般家庭の年間電気使用量を</a:t>
            </a:r>
            <a:r>
              <a:rPr kumimoji="0" lang="en-US" altLang="ja-JP" sz="1200" kern="0" dirty="0">
                <a:solidFill>
                  <a:prstClr val="black"/>
                </a:solidFill>
                <a:latin typeface="+mn-ea"/>
                <a:cs typeface="メイリオ" panose="020B0604030504040204" pitchFamily="50" charset="-128"/>
              </a:rPr>
              <a:t>3,600kW</a:t>
            </a:r>
            <a:r>
              <a:rPr kumimoji="0" lang="ja-JP" altLang="en-US" sz="1200" kern="0" dirty="0">
                <a:solidFill>
                  <a:prstClr val="black"/>
                </a:solidFill>
                <a:latin typeface="+mn-ea"/>
                <a:cs typeface="メイリオ" panose="020B0604030504040204" pitchFamily="50" charset="-128"/>
              </a:rPr>
              <a:t>として試算</a:t>
            </a:r>
          </a:p>
        </p:txBody>
      </p:sp>
      <p:graphicFrame>
        <p:nvGraphicFramePr>
          <p:cNvPr id="13" name="表 12"/>
          <p:cNvGraphicFramePr>
            <a:graphicFrameLocks noGrp="1"/>
          </p:cNvGraphicFramePr>
          <p:nvPr>
            <p:extLst>
              <p:ext uri="{D42A27DB-BD31-4B8C-83A1-F6EECF244321}">
                <p14:modId xmlns:p14="http://schemas.microsoft.com/office/powerpoint/2010/main" val="112216412"/>
              </p:ext>
            </p:extLst>
          </p:nvPr>
        </p:nvGraphicFramePr>
        <p:xfrm>
          <a:off x="1276497" y="5778707"/>
          <a:ext cx="3747561" cy="1277418"/>
        </p:xfrm>
        <a:graphic>
          <a:graphicData uri="http://schemas.openxmlformats.org/drawingml/2006/table">
            <a:tbl>
              <a:tblPr firstRow="1" bandRow="1">
                <a:tableStyleId>{5940675A-B579-460E-94D1-54222C63F5DA}</a:tableStyleId>
              </a:tblPr>
              <a:tblGrid>
                <a:gridCol w="1249187">
                  <a:extLst>
                    <a:ext uri="{9D8B030D-6E8A-4147-A177-3AD203B41FA5}">
                      <a16:colId xmlns:a16="http://schemas.microsoft.com/office/drawing/2014/main" val="20000"/>
                    </a:ext>
                  </a:extLst>
                </a:gridCol>
                <a:gridCol w="735711">
                  <a:extLst>
                    <a:ext uri="{9D8B030D-6E8A-4147-A177-3AD203B41FA5}">
                      <a16:colId xmlns:a16="http://schemas.microsoft.com/office/drawing/2014/main" val="20001"/>
                    </a:ext>
                  </a:extLst>
                </a:gridCol>
                <a:gridCol w="1762663">
                  <a:extLst>
                    <a:ext uri="{9D8B030D-6E8A-4147-A177-3AD203B41FA5}">
                      <a16:colId xmlns:a16="http://schemas.microsoft.com/office/drawing/2014/main" val="20002"/>
                    </a:ext>
                  </a:extLst>
                </a:gridCol>
              </a:tblGrid>
              <a:tr h="310420">
                <a:tc>
                  <a:txBody>
                    <a:bodyPr/>
                    <a:lstStyle/>
                    <a:p>
                      <a:r>
                        <a:rPr kumimoji="1" lang="ja-JP" altLang="en-US" sz="1400" dirty="0">
                          <a:latin typeface="メイリオ" panose="020B0604030504040204" pitchFamily="50" charset="-128"/>
                          <a:ea typeface="メイリオ" panose="020B0604030504040204" pitchFamily="50" charset="-128"/>
                        </a:rPr>
                        <a:t>有効落差</a:t>
                      </a:r>
                    </a:p>
                  </a:txBody>
                  <a:tcPr marL="98694" marR="98694" marT="45551" marB="45551"/>
                </a:tc>
                <a:tc>
                  <a:txBody>
                    <a:bodyPr/>
                    <a:lstStyle/>
                    <a:p>
                      <a:r>
                        <a:rPr kumimoji="1" lang="en-US" altLang="ja-JP" sz="1400" dirty="0">
                          <a:latin typeface="メイリオ" panose="020B0604030504040204" pitchFamily="50" charset="-128"/>
                          <a:ea typeface="メイリオ" panose="020B0604030504040204" pitchFamily="50" charset="-128"/>
                        </a:rPr>
                        <a:t>m</a:t>
                      </a:r>
                      <a:endParaRPr kumimoji="1" lang="ja-JP" altLang="en-US" sz="1400" dirty="0">
                        <a:latin typeface="メイリオ" panose="020B0604030504040204" pitchFamily="50" charset="-128"/>
                        <a:ea typeface="メイリオ" panose="020B0604030504040204" pitchFamily="50" charset="-128"/>
                      </a:endParaRPr>
                    </a:p>
                  </a:txBody>
                  <a:tcPr marL="98694" marR="98694" marT="45551" marB="45551"/>
                </a:tc>
                <a:tc>
                  <a:txBody>
                    <a:bodyPr/>
                    <a:lstStyle/>
                    <a:p>
                      <a:r>
                        <a:rPr kumimoji="1" lang="en-US" altLang="ja-JP" sz="1400" dirty="0">
                          <a:latin typeface="メイリオ" panose="020B0604030504040204" pitchFamily="50" charset="-128"/>
                          <a:ea typeface="メイリオ" panose="020B0604030504040204" pitchFamily="50" charset="-128"/>
                        </a:rPr>
                        <a:t>27.4</a:t>
                      </a: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33.6</a:t>
                      </a:r>
                      <a:endParaRPr kumimoji="1" lang="ja-JP" altLang="en-US" sz="1400" dirty="0">
                        <a:latin typeface="メイリオ" panose="020B0604030504040204" pitchFamily="50" charset="-128"/>
                        <a:ea typeface="メイリオ" panose="020B0604030504040204" pitchFamily="50" charset="-128"/>
                      </a:endParaRPr>
                    </a:p>
                  </a:txBody>
                  <a:tcPr marL="98694" marR="98694" marT="45551" marB="45551"/>
                </a:tc>
                <a:extLst>
                  <a:ext uri="{0D108BD9-81ED-4DB2-BD59-A6C34878D82A}">
                    <a16:rowId xmlns:a16="http://schemas.microsoft.com/office/drawing/2014/main" val="10000"/>
                  </a:ext>
                </a:extLst>
              </a:tr>
              <a:tr h="329379">
                <a:tc>
                  <a:txBody>
                    <a:bodyPr/>
                    <a:lstStyle/>
                    <a:p>
                      <a:r>
                        <a:rPr kumimoji="1" lang="ja-JP" altLang="en-US" sz="1400" dirty="0">
                          <a:latin typeface="メイリオ" panose="020B0604030504040204" pitchFamily="50" charset="-128"/>
                          <a:ea typeface="メイリオ" panose="020B0604030504040204" pitchFamily="50" charset="-128"/>
                        </a:rPr>
                        <a:t>流量</a:t>
                      </a:r>
                    </a:p>
                  </a:txBody>
                  <a:tcPr marL="98694" marR="98694" marT="45551" marB="45551"/>
                </a:tc>
                <a:tc>
                  <a:txBody>
                    <a:bodyPr/>
                    <a:lstStyle/>
                    <a:p>
                      <a:r>
                        <a:rPr kumimoji="1" lang="en-US" altLang="ja-JP" sz="1400" dirty="0">
                          <a:latin typeface="メイリオ" panose="020B0604030504040204" pitchFamily="50" charset="-128"/>
                          <a:ea typeface="メイリオ" panose="020B0604030504040204" pitchFamily="50" charset="-128"/>
                        </a:rPr>
                        <a:t>m3/h</a:t>
                      </a:r>
                      <a:endParaRPr kumimoji="1" lang="ja-JP" altLang="en-US" sz="1400" dirty="0">
                        <a:latin typeface="メイリオ" panose="020B0604030504040204" pitchFamily="50" charset="-128"/>
                        <a:ea typeface="メイリオ" panose="020B0604030504040204" pitchFamily="50" charset="-128"/>
                      </a:endParaRPr>
                    </a:p>
                  </a:txBody>
                  <a:tcPr marL="98694" marR="98694" marT="45551" marB="45551"/>
                </a:tc>
                <a:tc>
                  <a:txBody>
                    <a:bodyPr/>
                    <a:lstStyle/>
                    <a:p>
                      <a:r>
                        <a:rPr kumimoji="1" lang="en-US" altLang="ja-JP" sz="1400" dirty="0">
                          <a:latin typeface="メイリオ" panose="020B0604030504040204" pitchFamily="50" charset="-128"/>
                          <a:ea typeface="メイリオ" panose="020B0604030504040204" pitchFamily="50" charset="-128"/>
                        </a:rPr>
                        <a:t>1,356</a:t>
                      </a: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1,503</a:t>
                      </a:r>
                      <a:endParaRPr kumimoji="1" lang="ja-JP" altLang="en-US" sz="1400" dirty="0">
                        <a:latin typeface="メイリオ" panose="020B0604030504040204" pitchFamily="50" charset="-128"/>
                        <a:ea typeface="メイリオ" panose="020B0604030504040204" pitchFamily="50" charset="-128"/>
                      </a:endParaRPr>
                    </a:p>
                  </a:txBody>
                  <a:tcPr marL="98694" marR="98694" marT="45551" marB="45551"/>
                </a:tc>
                <a:extLst>
                  <a:ext uri="{0D108BD9-81ED-4DB2-BD59-A6C34878D82A}">
                    <a16:rowId xmlns:a16="http://schemas.microsoft.com/office/drawing/2014/main" val="10001"/>
                  </a:ext>
                </a:extLst>
              </a:tr>
              <a:tr h="327199">
                <a:tc>
                  <a:txBody>
                    <a:bodyPr/>
                    <a:lstStyle/>
                    <a:p>
                      <a:r>
                        <a:rPr kumimoji="1" lang="ja-JP" altLang="en-US" sz="1400" dirty="0">
                          <a:latin typeface="メイリオ" panose="020B0604030504040204" pitchFamily="50" charset="-128"/>
                          <a:ea typeface="メイリオ" panose="020B0604030504040204" pitchFamily="50" charset="-128"/>
                        </a:rPr>
                        <a:t>発電電力</a:t>
                      </a:r>
                    </a:p>
                  </a:txBody>
                  <a:tcPr marL="98694" marR="98694" marT="45551" marB="45551"/>
                </a:tc>
                <a:tc>
                  <a:txBody>
                    <a:bodyPr/>
                    <a:lstStyle/>
                    <a:p>
                      <a:r>
                        <a:rPr kumimoji="1" lang="en-US" altLang="ja-JP" sz="1400" dirty="0">
                          <a:latin typeface="メイリオ" panose="020B0604030504040204" pitchFamily="50" charset="-128"/>
                          <a:ea typeface="メイリオ" panose="020B0604030504040204" pitchFamily="50" charset="-128"/>
                        </a:rPr>
                        <a:t>kW</a:t>
                      </a:r>
                      <a:endParaRPr kumimoji="1" lang="ja-JP" altLang="en-US" sz="1400" dirty="0">
                        <a:latin typeface="メイリオ" panose="020B0604030504040204" pitchFamily="50" charset="-128"/>
                        <a:ea typeface="メイリオ" panose="020B0604030504040204" pitchFamily="50" charset="-128"/>
                      </a:endParaRPr>
                    </a:p>
                  </a:txBody>
                  <a:tcPr marL="98694" marR="98694" marT="45551" marB="45551"/>
                </a:tc>
                <a:tc>
                  <a:txBody>
                    <a:bodyPr/>
                    <a:lstStyle/>
                    <a:p>
                      <a:r>
                        <a:rPr kumimoji="1" lang="en-US" altLang="ja-JP" sz="1400" dirty="0">
                          <a:latin typeface="メイリオ" panose="020B0604030504040204" pitchFamily="50" charset="-128"/>
                          <a:ea typeface="メイリオ" panose="020B0604030504040204" pitchFamily="50" charset="-128"/>
                        </a:rPr>
                        <a:t>63.6</a:t>
                      </a: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78.9</a:t>
                      </a:r>
                      <a:endParaRPr kumimoji="1" lang="ja-JP" altLang="en-US" sz="1400" dirty="0">
                        <a:latin typeface="メイリオ" panose="020B0604030504040204" pitchFamily="50" charset="-128"/>
                        <a:ea typeface="メイリオ" panose="020B0604030504040204" pitchFamily="50" charset="-128"/>
                      </a:endParaRPr>
                    </a:p>
                  </a:txBody>
                  <a:tcPr marL="98694" marR="98694" marT="45551" marB="45551"/>
                </a:tc>
                <a:extLst>
                  <a:ext uri="{0D108BD9-81ED-4DB2-BD59-A6C34878D82A}">
                    <a16:rowId xmlns:a16="http://schemas.microsoft.com/office/drawing/2014/main" val="10002"/>
                  </a:ext>
                </a:extLst>
              </a:tr>
              <a:tr h="310420">
                <a:tc>
                  <a:txBody>
                    <a:bodyPr/>
                    <a:lstStyle/>
                    <a:p>
                      <a:r>
                        <a:rPr kumimoji="1" lang="ja-JP" altLang="en-US" sz="1400" dirty="0">
                          <a:latin typeface="メイリオ" panose="020B0604030504040204" pitchFamily="50" charset="-128"/>
                          <a:ea typeface="メイリオ" panose="020B0604030504040204" pitchFamily="50" charset="-128"/>
                        </a:rPr>
                        <a:t>稼働率</a:t>
                      </a:r>
                    </a:p>
                  </a:txBody>
                  <a:tcPr marL="98694" marR="98694" marT="45551" marB="45551"/>
                </a:tc>
                <a:tc>
                  <a:txBody>
                    <a:bodyPr/>
                    <a:lstStyle/>
                    <a:p>
                      <a:r>
                        <a:rPr kumimoji="1" lang="ja-JP" altLang="en-US" sz="1400" dirty="0">
                          <a:latin typeface="メイリオ" panose="020B0604030504040204" pitchFamily="50" charset="-128"/>
                          <a:ea typeface="メイリオ" panose="020B0604030504040204" pitchFamily="50" charset="-128"/>
                        </a:rPr>
                        <a:t>％</a:t>
                      </a:r>
                    </a:p>
                  </a:txBody>
                  <a:tcPr marL="98694" marR="98694" marT="45551" marB="45551"/>
                </a:tc>
                <a:tc>
                  <a:txBody>
                    <a:bodyPr/>
                    <a:lstStyle/>
                    <a:p>
                      <a:r>
                        <a:rPr kumimoji="1" lang="en-US" altLang="ja-JP" sz="1400" dirty="0">
                          <a:latin typeface="メイリオ" panose="020B0604030504040204" pitchFamily="50" charset="-128"/>
                          <a:ea typeface="メイリオ" panose="020B0604030504040204" pitchFamily="50" charset="-128"/>
                        </a:rPr>
                        <a:t>99.8</a:t>
                      </a:r>
                      <a:endParaRPr kumimoji="1" lang="ja-JP" altLang="en-US" sz="1400" dirty="0">
                        <a:latin typeface="メイリオ" panose="020B0604030504040204" pitchFamily="50" charset="-128"/>
                        <a:ea typeface="メイリオ" panose="020B0604030504040204" pitchFamily="50" charset="-128"/>
                      </a:endParaRPr>
                    </a:p>
                  </a:txBody>
                  <a:tcPr marL="98694" marR="98694" marT="45551" marB="45551"/>
                </a:tc>
                <a:extLst>
                  <a:ext uri="{0D108BD9-81ED-4DB2-BD59-A6C34878D82A}">
                    <a16:rowId xmlns:a16="http://schemas.microsoft.com/office/drawing/2014/main" val="10003"/>
                  </a:ext>
                </a:extLst>
              </a:tr>
            </a:tbl>
          </a:graphicData>
        </a:graphic>
      </p:graphicFrame>
      <p:pic>
        <p:nvPicPr>
          <p:cNvPr id="1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57388" y="4640820"/>
            <a:ext cx="3401167" cy="2208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2212" y="2280547"/>
            <a:ext cx="2843343" cy="223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テキスト ボックス 16"/>
          <p:cNvSpPr txBox="1"/>
          <p:nvPr/>
        </p:nvSpPr>
        <p:spPr>
          <a:xfrm>
            <a:off x="6689819" y="6889304"/>
            <a:ext cx="2694969" cy="306879"/>
          </a:xfrm>
          <a:prstGeom prst="rect">
            <a:avLst/>
          </a:prstGeom>
          <a:noFill/>
        </p:spPr>
        <p:txBody>
          <a:bodyPr wrap="none" rtlCol="0">
            <a:spAutoFit/>
          </a:bodyPr>
          <a:lstStyle/>
          <a:p>
            <a:pPr defTabSz="910996" eaLnBrk="0" hangingPunct="0">
              <a:defRPr/>
            </a:pPr>
            <a:r>
              <a:rPr kumimoji="0" lang="ja-JP" altLang="en-US" sz="1400" kern="0" dirty="0">
                <a:solidFill>
                  <a:prstClr val="black"/>
                </a:solidFill>
                <a:latin typeface="+mn-ea"/>
                <a:cs typeface="メイリオ" panose="020B0604030504040204" pitchFamily="50" charset="-128"/>
              </a:rPr>
              <a:t>発電機室内のレイアウト・設置状況</a:t>
            </a:r>
          </a:p>
        </p:txBody>
      </p:sp>
      <p:grpSp>
        <p:nvGrpSpPr>
          <p:cNvPr id="2" name="グループ化 1"/>
          <p:cNvGrpSpPr/>
          <p:nvPr/>
        </p:nvGrpSpPr>
        <p:grpSpPr>
          <a:xfrm>
            <a:off x="1598135" y="2804341"/>
            <a:ext cx="3806886" cy="2940860"/>
            <a:chOff x="1424608" y="1412913"/>
            <a:chExt cx="4910379" cy="3444579"/>
          </a:xfrm>
        </p:grpSpPr>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4608" y="1528037"/>
              <a:ext cx="4163753" cy="332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p:cNvSpPr txBox="1"/>
            <p:nvPr/>
          </p:nvSpPr>
          <p:spPr>
            <a:xfrm>
              <a:off x="2283933" y="1917537"/>
              <a:ext cx="1164507" cy="359442"/>
            </a:xfrm>
            <a:prstGeom prst="rect">
              <a:avLst/>
            </a:prstGeom>
            <a:noFill/>
          </p:spPr>
          <p:txBody>
            <a:bodyPr wrap="none" rtlCol="0">
              <a:spAutoFit/>
            </a:bodyPr>
            <a:lstStyle/>
            <a:p>
              <a:pPr defTabSz="910996" eaLnBrk="0" hangingPunct="0">
                <a:defRPr/>
              </a:pPr>
              <a:r>
                <a:rPr kumimoji="0" lang="ja-JP" altLang="en-US" sz="1400" u="sng" kern="0" dirty="0">
                  <a:solidFill>
                    <a:prstClr val="black"/>
                  </a:solidFill>
                  <a:latin typeface="+mn-ea"/>
                  <a:cs typeface="メイリオ" panose="020B0604030504040204" pitchFamily="50" charset="-128"/>
                </a:rPr>
                <a:t>並列運転</a:t>
              </a:r>
            </a:p>
          </p:txBody>
        </p:sp>
        <p:sp>
          <p:nvSpPr>
            <p:cNvPr id="18" name="テキスト ボックス 17"/>
            <p:cNvSpPr txBox="1"/>
            <p:nvPr/>
          </p:nvSpPr>
          <p:spPr>
            <a:xfrm>
              <a:off x="4747138" y="4238052"/>
              <a:ext cx="1131424" cy="431690"/>
            </a:xfrm>
            <a:prstGeom prst="rect">
              <a:avLst/>
            </a:prstGeom>
            <a:solidFill>
              <a:schemeClr val="bg1"/>
            </a:solidFill>
          </p:spPr>
          <p:txBody>
            <a:bodyPr wrap="none" rtlCol="0">
              <a:spAutoFit/>
            </a:bodyPr>
            <a:lstStyle/>
            <a:p>
              <a:pPr defTabSz="910996" eaLnBrk="0" hangingPunct="0">
                <a:defRPr/>
              </a:pPr>
              <a:r>
                <a:rPr kumimoji="0" lang="ja-JP" altLang="en-US" sz="1800" kern="0" dirty="0">
                  <a:solidFill>
                    <a:prstClr val="black"/>
                  </a:solidFill>
                  <a:latin typeface="+mn-ea"/>
                  <a:cs typeface="メイリオ" panose="020B0604030504040204" pitchFamily="50" charset="-128"/>
                </a:rPr>
                <a:t>着水井</a:t>
              </a:r>
            </a:p>
          </p:txBody>
        </p:sp>
        <p:sp>
          <p:nvSpPr>
            <p:cNvPr id="19" name="テキスト ボックス 18"/>
            <p:cNvSpPr txBox="1"/>
            <p:nvPr/>
          </p:nvSpPr>
          <p:spPr>
            <a:xfrm>
              <a:off x="5213900" y="3192766"/>
              <a:ext cx="1121087" cy="610736"/>
            </a:xfrm>
            <a:prstGeom prst="rect">
              <a:avLst/>
            </a:prstGeom>
            <a:solidFill>
              <a:schemeClr val="bg1"/>
            </a:solidFill>
          </p:spPr>
          <p:txBody>
            <a:bodyPr wrap="none" rtlCol="0">
              <a:spAutoFit/>
            </a:bodyPr>
            <a:lstStyle/>
            <a:p>
              <a:pPr defTabSz="910996" eaLnBrk="0" hangingPunct="0">
                <a:defRPr/>
              </a:pPr>
              <a:r>
                <a:rPr kumimoji="0" lang="ja-JP" altLang="en-US" sz="1400" kern="0" dirty="0">
                  <a:solidFill>
                    <a:prstClr val="black"/>
                  </a:solidFill>
                  <a:latin typeface="+mn-ea"/>
                  <a:cs typeface="メイリオ" panose="020B0604030504040204" pitchFamily="50" charset="-128"/>
                </a:rPr>
                <a:t>総落差</a:t>
              </a:r>
              <a:endParaRPr kumimoji="0" lang="en-US" altLang="ja-JP" sz="1400" kern="0" dirty="0">
                <a:solidFill>
                  <a:prstClr val="black"/>
                </a:solidFill>
                <a:latin typeface="+mn-ea"/>
                <a:cs typeface="メイリオ" panose="020B0604030504040204" pitchFamily="50" charset="-128"/>
              </a:endParaRPr>
            </a:p>
            <a:p>
              <a:pPr defTabSz="910996" eaLnBrk="0" hangingPunct="0">
                <a:defRPr/>
              </a:pPr>
              <a:r>
                <a:rPr kumimoji="0" lang="en-US" altLang="ja-JP" sz="1400" kern="0" dirty="0">
                  <a:solidFill>
                    <a:prstClr val="black"/>
                  </a:solidFill>
                  <a:latin typeface="+mn-ea"/>
                  <a:cs typeface="メイリオ" panose="020B0604030504040204" pitchFamily="50" charset="-128"/>
                </a:rPr>
                <a:t>42.10</a:t>
              </a:r>
              <a:r>
                <a:rPr kumimoji="0" lang="ja-JP" altLang="en-US" sz="1400" kern="0" dirty="0">
                  <a:solidFill>
                    <a:prstClr val="black"/>
                  </a:solidFill>
                  <a:latin typeface="+mn-ea"/>
                  <a:cs typeface="メイリオ" panose="020B0604030504040204" pitchFamily="50" charset="-128"/>
                </a:rPr>
                <a:t>ｍ</a:t>
              </a:r>
            </a:p>
          </p:txBody>
        </p:sp>
        <p:sp>
          <p:nvSpPr>
            <p:cNvPr id="20" name="テキスト ボックス 19"/>
            <p:cNvSpPr txBox="1"/>
            <p:nvPr/>
          </p:nvSpPr>
          <p:spPr>
            <a:xfrm>
              <a:off x="2185436" y="2661368"/>
              <a:ext cx="695148" cy="431690"/>
            </a:xfrm>
            <a:prstGeom prst="rect">
              <a:avLst/>
            </a:prstGeom>
            <a:solidFill>
              <a:schemeClr val="bg1"/>
            </a:solidFill>
          </p:spPr>
          <p:txBody>
            <a:bodyPr wrap="none" rtlCol="0">
              <a:spAutoFit/>
            </a:bodyPr>
            <a:lstStyle/>
            <a:p>
              <a:pPr defTabSz="910996" eaLnBrk="0" hangingPunct="0">
                <a:defRPr/>
              </a:pPr>
              <a:r>
                <a:rPr kumimoji="0" lang="ja-JP" altLang="en-US" sz="1800" kern="0" dirty="0">
                  <a:solidFill>
                    <a:prstClr val="black"/>
                  </a:solidFill>
                  <a:latin typeface="+mn-ea"/>
                  <a:cs typeface="メイリオ" panose="020B0604030504040204" pitchFamily="50" charset="-128"/>
                </a:rPr>
                <a:t>ダム</a:t>
              </a:r>
            </a:p>
          </p:txBody>
        </p:sp>
        <p:sp>
          <p:nvSpPr>
            <p:cNvPr id="21" name="テキスト ボックス 20"/>
            <p:cNvSpPr txBox="1"/>
            <p:nvPr/>
          </p:nvSpPr>
          <p:spPr>
            <a:xfrm>
              <a:off x="3005637" y="1412913"/>
              <a:ext cx="1164507" cy="359442"/>
            </a:xfrm>
            <a:prstGeom prst="rect">
              <a:avLst/>
            </a:prstGeom>
            <a:solidFill>
              <a:schemeClr val="bg1">
                <a:lumMod val="65000"/>
              </a:schemeClr>
            </a:solidFill>
          </p:spPr>
          <p:txBody>
            <a:bodyPr wrap="none" rtlCol="0">
              <a:spAutoFit/>
            </a:bodyPr>
            <a:lstStyle/>
            <a:p>
              <a:pPr defTabSz="910996" eaLnBrk="0" hangingPunct="0">
                <a:defRPr/>
              </a:pPr>
              <a:r>
                <a:rPr kumimoji="0" lang="ja-JP" altLang="en-US" sz="1400" kern="0" dirty="0">
                  <a:solidFill>
                    <a:prstClr val="black"/>
                  </a:solidFill>
                  <a:latin typeface="+mn-ea"/>
                  <a:cs typeface="メイリオ" panose="020B0604030504040204" pitchFamily="50" charset="-128"/>
                </a:rPr>
                <a:t>発電機室</a:t>
              </a:r>
            </a:p>
          </p:txBody>
        </p:sp>
      </p:grpSp>
    </p:spTree>
    <p:extLst>
      <p:ext uri="{BB962C8B-B14F-4D97-AF65-F5344CB8AC3E}">
        <p14:creationId xmlns:p14="http://schemas.microsoft.com/office/powerpoint/2010/main" val="1378475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latin typeface="+mn-ea"/>
                <a:ea typeface="+mn-ea"/>
              </a:rPr>
              <a:t>省電力対策の導入件数</a:t>
            </a:r>
            <a:endParaRPr lang="ja-JP" altLang="en-US" dirty="0">
              <a:latin typeface="+mn-ea"/>
              <a:ea typeface="+mn-ea"/>
            </a:endParaRPr>
          </a:p>
        </p:txBody>
      </p:sp>
      <p:sp>
        <p:nvSpPr>
          <p:cNvPr id="4" name="テキスト プレースホルダー 3"/>
          <p:cNvSpPr>
            <a:spLocks noGrp="1"/>
          </p:cNvSpPr>
          <p:nvPr>
            <p:ph type="body" sz="quarter" idx="10"/>
          </p:nvPr>
        </p:nvSpPr>
        <p:spPr>
          <a:xfrm>
            <a:off x="0" y="918916"/>
            <a:ext cx="10685337" cy="1156553"/>
          </a:xfrm>
        </p:spPr>
        <p:txBody>
          <a:bodyPr/>
          <a:lstStyle/>
          <a:p>
            <a:r>
              <a:rPr lang="ja-JP" altLang="en-US" dirty="0"/>
              <a:t>厚生労働大臣認可水道事業等</a:t>
            </a:r>
            <a:r>
              <a:rPr lang="en-US" altLang="ja-JP" dirty="0"/>
              <a:t>488※</a:t>
            </a:r>
            <a:r>
              <a:rPr lang="ja-JP" altLang="en-US" dirty="0"/>
              <a:t>水道事業へアンケート調査実施。</a:t>
            </a:r>
            <a:r>
              <a:rPr lang="en-US" altLang="ja-JP" dirty="0"/>
              <a:t>370</a:t>
            </a:r>
            <a:r>
              <a:rPr lang="ja-JP" altLang="en-US" dirty="0"/>
              <a:t>事業から回答を得た（</a:t>
            </a:r>
            <a:r>
              <a:rPr lang="en-US" altLang="ja-JP" dirty="0"/>
              <a:t>H24</a:t>
            </a:r>
            <a:r>
              <a:rPr lang="ja-JP" altLang="en-US" dirty="0"/>
              <a:t>年度）。（回答率</a:t>
            </a:r>
            <a:r>
              <a:rPr lang="en-US" altLang="ja-JP" dirty="0"/>
              <a:t>75.8</a:t>
            </a:r>
            <a:r>
              <a:rPr lang="ja-JP" altLang="en-US" dirty="0"/>
              <a:t>％）</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635" y="2711368"/>
            <a:ext cx="8896664" cy="435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4"/>
          <p:cNvSpPr txBox="1">
            <a:spLocks noChangeArrowheads="1"/>
          </p:cNvSpPr>
          <p:nvPr/>
        </p:nvSpPr>
        <p:spPr bwMode="auto">
          <a:xfrm>
            <a:off x="411255" y="2426983"/>
            <a:ext cx="1576125" cy="369332"/>
          </a:xfrm>
          <a:prstGeom prst="rect">
            <a:avLst/>
          </a:prstGeom>
          <a:noFill/>
          <a:ln w="9525">
            <a:noFill/>
            <a:miter lim="800000"/>
            <a:headEnd/>
            <a:tailEnd/>
          </a:ln>
        </p:spPr>
        <p:txBody>
          <a:bodyPr wrap="square">
            <a:spAutoFit/>
          </a:bodyPr>
          <a:lstStyle/>
          <a:p>
            <a:pPr algn="ctr" defTabSz="910996" eaLnBrk="0" hangingPunct="0"/>
            <a:r>
              <a:rPr kumimoji="0" lang="ja-JP" altLang="en-US" sz="1800" kern="0" dirty="0">
                <a:solidFill>
                  <a:prstClr val="black"/>
                </a:solidFill>
                <a:latin typeface="+mn-ea"/>
                <a:cs typeface="メイリオ" panose="020B0604030504040204" pitchFamily="50" charset="-128"/>
              </a:rPr>
              <a:t>累計導入件数</a:t>
            </a:r>
            <a:endParaRPr kumimoji="0" lang="en-US" altLang="ja-JP" sz="1800" kern="0" dirty="0">
              <a:solidFill>
                <a:prstClr val="black"/>
              </a:solidFill>
              <a:latin typeface="+mn-ea"/>
              <a:cs typeface="メイリオ" panose="020B0604030504040204" pitchFamily="50" charset="-128"/>
            </a:endParaRPr>
          </a:p>
        </p:txBody>
      </p:sp>
      <p:sp>
        <p:nvSpPr>
          <p:cNvPr id="8" name="テキスト ボックス 4"/>
          <p:cNvSpPr txBox="1">
            <a:spLocks noChangeArrowheads="1"/>
          </p:cNvSpPr>
          <p:nvPr/>
        </p:nvSpPr>
        <p:spPr bwMode="auto">
          <a:xfrm>
            <a:off x="1400113" y="2426963"/>
            <a:ext cx="6815462" cy="461665"/>
          </a:xfrm>
          <a:prstGeom prst="rect">
            <a:avLst/>
          </a:prstGeom>
          <a:noFill/>
          <a:ln w="9525">
            <a:noFill/>
            <a:miter lim="800000"/>
            <a:headEnd/>
            <a:tailEnd/>
          </a:ln>
        </p:spPr>
        <p:txBody>
          <a:bodyPr wrap="square">
            <a:spAutoFit/>
          </a:bodyPr>
          <a:lstStyle/>
          <a:p>
            <a:pPr algn="ctr" defTabSz="910996" eaLnBrk="0" hangingPunct="0"/>
            <a:r>
              <a:rPr kumimoji="0" lang="ja-JP" altLang="en-US" sz="2400" kern="0" dirty="0">
                <a:solidFill>
                  <a:prstClr val="black"/>
                </a:solidFill>
                <a:latin typeface="+mn-ea"/>
                <a:cs typeface="メイリオ" panose="020B0604030504040204" pitchFamily="50" charset="-128"/>
              </a:rPr>
              <a:t>省電力等設備 導入件数の推移</a:t>
            </a:r>
            <a:endParaRPr kumimoji="0" lang="en-US" altLang="ja-JP" sz="2400" kern="0" dirty="0">
              <a:solidFill>
                <a:prstClr val="black"/>
              </a:solidFill>
              <a:latin typeface="+mn-ea"/>
              <a:cs typeface="メイリオ" panose="020B0604030504040204" pitchFamily="50" charset="-128"/>
            </a:endParaRPr>
          </a:p>
        </p:txBody>
      </p:sp>
      <p:sp>
        <p:nvSpPr>
          <p:cNvPr id="9" name="テキスト ボックス 8"/>
          <p:cNvSpPr txBox="1"/>
          <p:nvPr/>
        </p:nvSpPr>
        <p:spPr>
          <a:xfrm>
            <a:off x="3767590" y="6692512"/>
            <a:ext cx="6154292" cy="276999"/>
          </a:xfrm>
          <a:prstGeom prst="rect">
            <a:avLst/>
          </a:prstGeom>
          <a:noFill/>
        </p:spPr>
        <p:txBody>
          <a:bodyPr wrap="square" rtlCol="0">
            <a:spAutoFit/>
          </a:bodyPr>
          <a:lstStyle/>
          <a:p>
            <a:pPr algn="r" defTabSz="910996">
              <a:defRPr/>
            </a:pPr>
            <a:r>
              <a:rPr kumimoji="0" lang="ja-JP" altLang="en-US" sz="1200" kern="0" dirty="0">
                <a:solidFill>
                  <a:prstClr val="black"/>
                </a:solidFill>
                <a:latin typeface="+mn-ea"/>
                <a:cs typeface="メイリオ" panose="020B0604030504040204" pitchFamily="50" charset="-128"/>
              </a:rPr>
              <a:t>出典：（公財）水道技術研究センター、水道における省電力等対策の普及講習会資料より</a:t>
            </a:r>
          </a:p>
        </p:txBody>
      </p:sp>
      <p:sp>
        <p:nvSpPr>
          <p:cNvPr id="10" name="テキスト ボックス 9"/>
          <p:cNvSpPr txBox="1"/>
          <p:nvPr/>
        </p:nvSpPr>
        <p:spPr>
          <a:xfrm>
            <a:off x="461981" y="6981401"/>
            <a:ext cx="3969356" cy="306879"/>
          </a:xfrm>
          <a:prstGeom prst="rect">
            <a:avLst/>
          </a:prstGeom>
          <a:noFill/>
        </p:spPr>
        <p:txBody>
          <a:bodyPr wrap="none" rtlCol="0">
            <a:spAutoFit/>
          </a:bodyPr>
          <a:lstStyle/>
          <a:p>
            <a:pPr defTabSz="910996" eaLnBrk="0" hangingPunct="0"/>
            <a:r>
              <a:rPr kumimoji="0" lang="en-US" altLang="ja-JP" sz="1400" kern="0" dirty="0">
                <a:solidFill>
                  <a:prstClr val="black"/>
                </a:solidFill>
                <a:latin typeface="+mn-ea"/>
                <a:cs typeface="メイリオ" panose="020B0604030504040204" pitchFamily="50" charset="-128"/>
              </a:rPr>
              <a:t>※</a:t>
            </a:r>
            <a:r>
              <a:rPr kumimoji="0" lang="ja-JP" altLang="en-US" sz="1400" kern="0" dirty="0">
                <a:solidFill>
                  <a:prstClr val="black"/>
                </a:solidFill>
                <a:latin typeface="+mn-ea"/>
                <a:cs typeface="メイリオ" panose="020B0604030504040204" pitchFamily="50" charset="-128"/>
              </a:rPr>
              <a:t>平成</a:t>
            </a:r>
            <a:r>
              <a:rPr kumimoji="0" lang="en-US" altLang="ja-JP" sz="1400" kern="0" dirty="0">
                <a:solidFill>
                  <a:prstClr val="black"/>
                </a:solidFill>
                <a:latin typeface="+mn-ea"/>
                <a:cs typeface="メイリオ" panose="020B0604030504040204" pitchFamily="50" charset="-128"/>
              </a:rPr>
              <a:t>28</a:t>
            </a:r>
            <a:r>
              <a:rPr kumimoji="0" lang="ja-JP" altLang="en-US" sz="1400" kern="0" dirty="0">
                <a:solidFill>
                  <a:prstClr val="black"/>
                </a:solidFill>
                <a:latin typeface="+mn-ea"/>
                <a:cs typeface="メイリオ" panose="020B0604030504040204" pitchFamily="50" charset="-128"/>
              </a:rPr>
              <a:t>年度現在、大臣認可水道事業は</a:t>
            </a:r>
            <a:r>
              <a:rPr kumimoji="0" lang="en-US" altLang="ja-JP" sz="1400" kern="0" dirty="0">
                <a:solidFill>
                  <a:prstClr val="black"/>
                </a:solidFill>
                <a:latin typeface="+mn-ea"/>
                <a:cs typeface="メイリオ" panose="020B0604030504040204" pitchFamily="50" charset="-128"/>
              </a:rPr>
              <a:t>454</a:t>
            </a:r>
            <a:r>
              <a:rPr kumimoji="0" lang="ja-JP" altLang="en-US" sz="1400" kern="0" dirty="0" err="1">
                <a:solidFill>
                  <a:prstClr val="black"/>
                </a:solidFill>
                <a:latin typeface="+mn-ea"/>
                <a:cs typeface="メイリオ" panose="020B0604030504040204" pitchFamily="50" charset="-128"/>
              </a:rPr>
              <a:t>。</a:t>
            </a:r>
            <a:endParaRPr kumimoji="0" lang="ja-JP" altLang="en-US" sz="1400" kern="0" dirty="0">
              <a:solidFill>
                <a:prstClr val="black"/>
              </a:solidFill>
              <a:latin typeface="+mn-ea"/>
              <a:cs typeface="メイリオ" panose="020B0604030504040204" pitchFamily="50" charset="-128"/>
            </a:endParaRPr>
          </a:p>
        </p:txBody>
      </p:sp>
      <p:sp>
        <p:nvSpPr>
          <p:cNvPr id="11" name="テキスト ボックス 10"/>
          <p:cNvSpPr txBox="1"/>
          <p:nvPr/>
        </p:nvSpPr>
        <p:spPr>
          <a:xfrm>
            <a:off x="8466426" y="3636288"/>
            <a:ext cx="1252266" cy="399020"/>
          </a:xfrm>
          <a:prstGeom prst="rect">
            <a:avLst/>
          </a:prstGeom>
          <a:solidFill>
            <a:schemeClr val="bg1"/>
          </a:solidFill>
        </p:spPr>
        <p:txBody>
          <a:bodyPr wrap="none" rtlCol="0">
            <a:spAutoFit/>
          </a:bodyPr>
          <a:lstStyle/>
          <a:p>
            <a:pPr defTabSz="910996" eaLnBrk="0" hangingPunct="0"/>
            <a:r>
              <a:rPr kumimoji="0" lang="ja-JP" altLang="en-US" sz="2000" b="1" kern="0" dirty="0">
                <a:solidFill>
                  <a:prstClr val="black"/>
                </a:solidFill>
                <a:latin typeface="+mn-ea"/>
                <a:cs typeface="メイリオ" panose="020B0604030504040204" pitchFamily="50" charset="-128"/>
              </a:rPr>
              <a:t>インバータ</a:t>
            </a:r>
          </a:p>
        </p:txBody>
      </p:sp>
      <p:sp>
        <p:nvSpPr>
          <p:cNvPr id="12" name="テキスト ボックス 11"/>
          <p:cNvSpPr txBox="1"/>
          <p:nvPr/>
        </p:nvSpPr>
        <p:spPr>
          <a:xfrm>
            <a:off x="8466426" y="4156092"/>
            <a:ext cx="1459054" cy="399020"/>
          </a:xfrm>
          <a:prstGeom prst="rect">
            <a:avLst/>
          </a:prstGeom>
          <a:solidFill>
            <a:schemeClr val="bg1"/>
          </a:solidFill>
        </p:spPr>
        <p:txBody>
          <a:bodyPr wrap="none" rtlCol="0">
            <a:spAutoFit/>
          </a:bodyPr>
          <a:lstStyle/>
          <a:p>
            <a:pPr defTabSz="910996" eaLnBrk="0" hangingPunct="0"/>
            <a:r>
              <a:rPr kumimoji="0" lang="ja-JP" altLang="en-US" sz="2000" b="1" kern="0" dirty="0">
                <a:solidFill>
                  <a:prstClr val="black"/>
                </a:solidFill>
                <a:latin typeface="+mn-ea"/>
                <a:cs typeface="メイリオ" panose="020B0604030504040204" pitchFamily="50" charset="-128"/>
              </a:rPr>
              <a:t>太陽光発電</a:t>
            </a:r>
          </a:p>
        </p:txBody>
      </p:sp>
      <p:sp>
        <p:nvSpPr>
          <p:cNvPr id="13" name="テキスト ボックス 12"/>
          <p:cNvSpPr txBox="1"/>
          <p:nvPr/>
        </p:nvSpPr>
        <p:spPr>
          <a:xfrm>
            <a:off x="8466426" y="4658437"/>
            <a:ext cx="1459054" cy="399020"/>
          </a:xfrm>
          <a:prstGeom prst="rect">
            <a:avLst/>
          </a:prstGeom>
          <a:solidFill>
            <a:schemeClr val="bg1"/>
          </a:solidFill>
        </p:spPr>
        <p:txBody>
          <a:bodyPr wrap="none" rtlCol="0">
            <a:spAutoFit/>
          </a:bodyPr>
          <a:lstStyle/>
          <a:p>
            <a:pPr defTabSz="910996" eaLnBrk="0" hangingPunct="0"/>
            <a:r>
              <a:rPr kumimoji="0" lang="ja-JP" altLang="en-US" sz="2000" b="1" kern="0" dirty="0">
                <a:solidFill>
                  <a:prstClr val="black"/>
                </a:solidFill>
                <a:latin typeface="+mn-ea"/>
                <a:cs typeface="メイリオ" panose="020B0604030504040204" pitchFamily="50" charset="-128"/>
              </a:rPr>
              <a:t>小水力発電</a:t>
            </a:r>
          </a:p>
        </p:txBody>
      </p:sp>
      <p:sp>
        <p:nvSpPr>
          <p:cNvPr id="14" name="テキスト ボックス 13"/>
          <p:cNvSpPr txBox="1"/>
          <p:nvPr/>
        </p:nvSpPr>
        <p:spPr>
          <a:xfrm>
            <a:off x="8466434" y="5178241"/>
            <a:ext cx="1582484" cy="399020"/>
          </a:xfrm>
          <a:prstGeom prst="rect">
            <a:avLst/>
          </a:prstGeom>
          <a:solidFill>
            <a:schemeClr val="bg1"/>
          </a:solidFill>
        </p:spPr>
        <p:txBody>
          <a:bodyPr wrap="none" rtlCol="0">
            <a:spAutoFit/>
          </a:bodyPr>
          <a:lstStyle/>
          <a:p>
            <a:pPr defTabSz="910996" eaLnBrk="0" hangingPunct="0"/>
            <a:r>
              <a:rPr kumimoji="0" lang="ja-JP" altLang="en-US" sz="2000" b="1" kern="0" dirty="0">
                <a:solidFill>
                  <a:prstClr val="black"/>
                </a:solidFill>
                <a:latin typeface="+mn-ea"/>
                <a:cs typeface="メイリオ" panose="020B0604030504040204" pitchFamily="50" charset="-128"/>
              </a:rPr>
              <a:t>高効率ポンプ</a:t>
            </a:r>
          </a:p>
        </p:txBody>
      </p:sp>
      <p:sp>
        <p:nvSpPr>
          <p:cNvPr id="15" name="テキスト ボックス 14"/>
          <p:cNvSpPr txBox="1"/>
          <p:nvPr/>
        </p:nvSpPr>
        <p:spPr>
          <a:xfrm>
            <a:off x="8466434" y="5693356"/>
            <a:ext cx="1713931" cy="399020"/>
          </a:xfrm>
          <a:prstGeom prst="rect">
            <a:avLst/>
          </a:prstGeom>
          <a:solidFill>
            <a:schemeClr val="bg1"/>
          </a:solidFill>
        </p:spPr>
        <p:txBody>
          <a:bodyPr wrap="none" rtlCol="0">
            <a:spAutoFit/>
          </a:bodyPr>
          <a:lstStyle/>
          <a:p>
            <a:pPr defTabSz="910996" eaLnBrk="0" hangingPunct="0"/>
            <a:r>
              <a:rPr kumimoji="0" lang="ja-JP" altLang="en-US" sz="2000" b="1" kern="0" dirty="0">
                <a:solidFill>
                  <a:prstClr val="black"/>
                </a:solidFill>
                <a:latin typeface="+mn-ea"/>
                <a:cs typeface="メイリオ" panose="020B0604030504040204" pitchFamily="50" charset="-128"/>
              </a:rPr>
              <a:t>省電力水運用</a:t>
            </a:r>
          </a:p>
        </p:txBody>
      </p:sp>
      <p:sp>
        <p:nvSpPr>
          <p:cNvPr id="17" name="テキスト ボックス 16"/>
          <p:cNvSpPr txBox="1"/>
          <p:nvPr/>
        </p:nvSpPr>
        <p:spPr>
          <a:xfrm>
            <a:off x="572304" y="5212041"/>
            <a:ext cx="530915" cy="400110"/>
          </a:xfrm>
          <a:prstGeom prst="rect">
            <a:avLst/>
          </a:prstGeom>
          <a:solidFill>
            <a:schemeClr val="bg1"/>
          </a:solidFill>
        </p:spPr>
        <p:txBody>
          <a:bodyPr wrap="none" rtlCol="0">
            <a:spAutoFit/>
          </a:bodyPr>
          <a:lstStyle/>
          <a:p>
            <a:pPr defTabSz="910996" eaLnBrk="0" hangingPunct="0"/>
            <a:r>
              <a:rPr kumimoji="0" lang="en-US" altLang="ja-JP" sz="2000" b="1" kern="0" dirty="0">
                <a:solidFill>
                  <a:prstClr val="black"/>
                </a:solidFill>
                <a:latin typeface="+mn-ea"/>
                <a:cs typeface="メイリオ" panose="020B0604030504040204" pitchFamily="50" charset="-128"/>
              </a:rPr>
              <a:t>50</a:t>
            </a:r>
            <a:endParaRPr kumimoji="0" lang="ja-JP" altLang="en-US" sz="2000" b="1" kern="0" dirty="0">
              <a:solidFill>
                <a:prstClr val="black"/>
              </a:solidFill>
              <a:latin typeface="+mn-ea"/>
              <a:cs typeface="メイリオ" panose="020B0604030504040204" pitchFamily="50" charset="-128"/>
            </a:endParaRPr>
          </a:p>
        </p:txBody>
      </p:sp>
      <p:sp>
        <p:nvSpPr>
          <p:cNvPr id="18" name="テキスト ボックス 17"/>
          <p:cNvSpPr txBox="1"/>
          <p:nvPr/>
        </p:nvSpPr>
        <p:spPr>
          <a:xfrm>
            <a:off x="442938" y="4361595"/>
            <a:ext cx="704039" cy="400110"/>
          </a:xfrm>
          <a:prstGeom prst="rect">
            <a:avLst/>
          </a:prstGeom>
          <a:solidFill>
            <a:schemeClr val="bg1"/>
          </a:solidFill>
        </p:spPr>
        <p:txBody>
          <a:bodyPr wrap="none" rtlCol="0">
            <a:spAutoFit/>
          </a:bodyPr>
          <a:lstStyle/>
          <a:p>
            <a:pPr defTabSz="910996" eaLnBrk="0" hangingPunct="0"/>
            <a:r>
              <a:rPr kumimoji="0" lang="en-US" altLang="ja-JP" sz="2000" b="1" kern="0" dirty="0">
                <a:solidFill>
                  <a:prstClr val="black"/>
                </a:solidFill>
                <a:latin typeface="+mn-ea"/>
                <a:cs typeface="メイリオ" panose="020B0604030504040204" pitchFamily="50" charset="-128"/>
              </a:rPr>
              <a:t>100</a:t>
            </a:r>
            <a:endParaRPr kumimoji="0" lang="ja-JP" altLang="en-US" sz="2000" b="1" kern="0" dirty="0">
              <a:solidFill>
                <a:prstClr val="black"/>
              </a:solidFill>
              <a:latin typeface="+mn-ea"/>
              <a:cs typeface="メイリオ" panose="020B0604030504040204" pitchFamily="50" charset="-128"/>
            </a:endParaRPr>
          </a:p>
        </p:txBody>
      </p:sp>
      <p:sp>
        <p:nvSpPr>
          <p:cNvPr id="19" name="テキスト ボックス 18"/>
          <p:cNvSpPr txBox="1"/>
          <p:nvPr/>
        </p:nvSpPr>
        <p:spPr>
          <a:xfrm>
            <a:off x="442938" y="3530858"/>
            <a:ext cx="704039" cy="400110"/>
          </a:xfrm>
          <a:prstGeom prst="rect">
            <a:avLst/>
          </a:prstGeom>
          <a:solidFill>
            <a:schemeClr val="bg1"/>
          </a:solidFill>
        </p:spPr>
        <p:txBody>
          <a:bodyPr wrap="none" rtlCol="0">
            <a:spAutoFit/>
          </a:bodyPr>
          <a:lstStyle/>
          <a:p>
            <a:pPr defTabSz="910996" eaLnBrk="0" hangingPunct="0"/>
            <a:r>
              <a:rPr kumimoji="0" lang="en-US" altLang="ja-JP" sz="2000" b="1" kern="0" dirty="0">
                <a:solidFill>
                  <a:prstClr val="black"/>
                </a:solidFill>
                <a:latin typeface="+mn-ea"/>
                <a:cs typeface="メイリオ" panose="020B0604030504040204" pitchFamily="50" charset="-128"/>
              </a:rPr>
              <a:t>150</a:t>
            </a:r>
            <a:endParaRPr kumimoji="0" lang="ja-JP" altLang="en-US" sz="2000" b="1" kern="0" dirty="0">
              <a:solidFill>
                <a:prstClr val="black"/>
              </a:solidFill>
              <a:latin typeface="+mn-ea"/>
              <a:cs typeface="メイリオ" panose="020B0604030504040204" pitchFamily="50" charset="-128"/>
            </a:endParaRPr>
          </a:p>
        </p:txBody>
      </p:sp>
      <p:sp>
        <p:nvSpPr>
          <p:cNvPr id="20" name="テキスト ボックス 19"/>
          <p:cNvSpPr txBox="1"/>
          <p:nvPr/>
        </p:nvSpPr>
        <p:spPr>
          <a:xfrm>
            <a:off x="442938" y="2714720"/>
            <a:ext cx="704039" cy="400110"/>
          </a:xfrm>
          <a:prstGeom prst="rect">
            <a:avLst/>
          </a:prstGeom>
          <a:solidFill>
            <a:schemeClr val="bg1"/>
          </a:solidFill>
        </p:spPr>
        <p:txBody>
          <a:bodyPr wrap="none" rtlCol="0">
            <a:spAutoFit/>
          </a:bodyPr>
          <a:lstStyle/>
          <a:p>
            <a:pPr defTabSz="910996" eaLnBrk="0" hangingPunct="0"/>
            <a:r>
              <a:rPr kumimoji="0" lang="en-US" altLang="ja-JP" sz="2000" b="1" kern="0" dirty="0">
                <a:solidFill>
                  <a:prstClr val="black"/>
                </a:solidFill>
                <a:latin typeface="+mn-ea"/>
                <a:cs typeface="メイリオ" panose="020B0604030504040204" pitchFamily="50" charset="-128"/>
              </a:rPr>
              <a:t>200</a:t>
            </a:r>
            <a:endParaRPr kumimoji="0" lang="ja-JP" altLang="en-US" sz="2000" b="1" kern="0" dirty="0">
              <a:solidFill>
                <a:prstClr val="black"/>
              </a:solidFill>
              <a:latin typeface="+mn-ea"/>
              <a:cs typeface="メイリオ" panose="020B0604030504040204" pitchFamily="50" charset="-128"/>
            </a:endParaRPr>
          </a:p>
        </p:txBody>
      </p:sp>
      <p:sp>
        <p:nvSpPr>
          <p:cNvPr id="21" name="テキスト ボックス 20"/>
          <p:cNvSpPr txBox="1"/>
          <p:nvPr/>
        </p:nvSpPr>
        <p:spPr>
          <a:xfrm>
            <a:off x="681073" y="6053661"/>
            <a:ext cx="357790" cy="400110"/>
          </a:xfrm>
          <a:prstGeom prst="rect">
            <a:avLst/>
          </a:prstGeom>
          <a:solidFill>
            <a:schemeClr val="bg1"/>
          </a:solidFill>
        </p:spPr>
        <p:txBody>
          <a:bodyPr wrap="none" rtlCol="0">
            <a:spAutoFit/>
          </a:bodyPr>
          <a:lstStyle/>
          <a:p>
            <a:pPr defTabSz="910996" eaLnBrk="0" hangingPunct="0"/>
            <a:r>
              <a:rPr kumimoji="0" lang="en-US" altLang="ja-JP" sz="2000" b="1" kern="0" dirty="0">
                <a:solidFill>
                  <a:prstClr val="black"/>
                </a:solidFill>
                <a:latin typeface="+mn-ea"/>
                <a:cs typeface="メイリオ" panose="020B0604030504040204" pitchFamily="50" charset="-128"/>
              </a:rPr>
              <a:t>0</a:t>
            </a:r>
            <a:endParaRPr kumimoji="0" lang="ja-JP" altLang="en-US" sz="2000" b="1" kern="0" dirty="0">
              <a:solidFill>
                <a:prstClr val="black"/>
              </a:solidFill>
              <a:latin typeface="+mn-ea"/>
              <a:cs typeface="メイリオ" panose="020B0604030504040204" pitchFamily="50" charset="-128"/>
            </a:endParaRPr>
          </a:p>
        </p:txBody>
      </p:sp>
    </p:spTree>
    <p:extLst>
      <p:ext uri="{BB962C8B-B14F-4D97-AF65-F5344CB8AC3E}">
        <p14:creationId xmlns:p14="http://schemas.microsoft.com/office/powerpoint/2010/main" val="118754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normAutofit/>
          </a:bodyPr>
          <a:lstStyle/>
          <a:p>
            <a:r>
              <a:rPr lang="en-US" altLang="ja-JP" sz="4000" b="1" dirty="0">
                <a:latin typeface="+mn-ea"/>
                <a:ea typeface="+mn-ea"/>
              </a:rPr>
              <a:t>ZEB</a:t>
            </a:r>
            <a:r>
              <a:rPr lang="ja-JP" altLang="en-US" sz="4000" b="1" dirty="0">
                <a:latin typeface="+mn-ea"/>
                <a:ea typeface="+mn-ea"/>
              </a:rPr>
              <a:t>とは？</a:t>
            </a:r>
          </a:p>
        </p:txBody>
      </p:sp>
      <p:sp>
        <p:nvSpPr>
          <p:cNvPr id="4" name="テキスト プレースホルダー 3"/>
          <p:cNvSpPr>
            <a:spLocks noGrp="1"/>
          </p:cNvSpPr>
          <p:nvPr>
            <p:ph type="body" sz="quarter" idx="10"/>
          </p:nvPr>
        </p:nvSpPr>
        <p:spPr>
          <a:xfrm>
            <a:off x="0" y="918916"/>
            <a:ext cx="10685337" cy="1886524"/>
          </a:xfrm>
        </p:spPr>
        <p:txBody>
          <a:bodyPr/>
          <a:lstStyle/>
          <a:p>
            <a:r>
              <a:rPr lang="ja-JP" altLang="en-US" dirty="0"/>
              <a:t>年間で消費する建築物のエネルギー量を大幅に削減するとともに、創エネでエネルギー収支「ゼロ」を目指した建築物のこと。</a:t>
            </a:r>
            <a:endParaRPr lang="en-US" altLang="ja-JP" dirty="0"/>
          </a:p>
          <a:p>
            <a:r>
              <a:rPr lang="ja-JP" altLang="en-US" dirty="0"/>
              <a:t>正味エネルギー収支が「ゼロ」である狭義の</a:t>
            </a:r>
            <a:r>
              <a:rPr lang="en-US" altLang="ja-JP" dirty="0"/>
              <a:t>『ZEB』</a:t>
            </a:r>
            <a:r>
              <a:rPr lang="ja-JP" altLang="en-US" dirty="0"/>
              <a:t>の他、「</a:t>
            </a:r>
            <a:r>
              <a:rPr lang="en-US" altLang="ja-JP" dirty="0"/>
              <a:t>ZEB Ready</a:t>
            </a:r>
            <a:r>
              <a:rPr lang="ja-JP" altLang="en-US" dirty="0"/>
              <a:t>」・「</a:t>
            </a:r>
            <a:r>
              <a:rPr lang="en-US" altLang="ja-JP" dirty="0"/>
              <a:t>Nearly ZEB</a:t>
            </a:r>
            <a:r>
              <a:rPr lang="ja-JP" altLang="en-US" dirty="0"/>
              <a:t>」がある。</a:t>
            </a:r>
          </a:p>
        </p:txBody>
      </p:sp>
      <p:pic>
        <p:nvPicPr>
          <p:cNvPr id="1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19648" y="3542750"/>
            <a:ext cx="2460327" cy="208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p:cNvSpPr txBox="1"/>
          <p:nvPr/>
        </p:nvSpPr>
        <p:spPr>
          <a:xfrm>
            <a:off x="3658423" y="4007252"/>
            <a:ext cx="661225" cy="769441"/>
          </a:xfrm>
          <a:prstGeom prst="rect">
            <a:avLst/>
          </a:prstGeom>
          <a:noFill/>
        </p:spPr>
        <p:txBody>
          <a:bodyPr wrap="square" lIns="35976" rIns="35976" rtlCol="0">
            <a:spAutoFit/>
          </a:bodyPr>
          <a:lstStyle/>
          <a:p>
            <a:pPr algn="ctr" defTabSz="913829">
              <a:defRPr/>
            </a:pPr>
            <a:r>
              <a:rPr lang="ja-JP" altLang="en-US" sz="4400" dirty="0">
                <a:solidFill>
                  <a:srgbClr val="000000">
                    <a:lumMod val="50000"/>
                    <a:lumOff val="50000"/>
                  </a:srgbClr>
                </a:solidFill>
                <a:latin typeface="Meiryo UI" panose="020B0604030504040204" pitchFamily="50" charset="-128"/>
                <a:ea typeface="Meiryo UI" panose="020B0604030504040204" pitchFamily="50" charset="-128"/>
                <a:cs typeface="メイリオ" pitchFamily="50" charset="-128"/>
              </a:rPr>
              <a:t>＋</a:t>
            </a:r>
            <a:endParaRPr lang="ja-JP" altLang="en-US" sz="4400" b="1" u="sng" dirty="0">
              <a:solidFill>
                <a:srgbClr val="000000">
                  <a:lumMod val="50000"/>
                  <a:lumOff val="50000"/>
                </a:srgbClr>
              </a:solidFill>
              <a:latin typeface="Meiryo UI" panose="020B0604030504040204" pitchFamily="50" charset="-128"/>
              <a:ea typeface="Meiryo UI" panose="020B0604030504040204" pitchFamily="50" charset="-128"/>
              <a:cs typeface="メイリオ" pitchFamily="50" charset="-128"/>
            </a:endParaRPr>
          </a:p>
        </p:txBody>
      </p:sp>
      <p:sp>
        <p:nvSpPr>
          <p:cNvPr id="21" name="テキスト ボックス 20"/>
          <p:cNvSpPr txBox="1"/>
          <p:nvPr/>
        </p:nvSpPr>
        <p:spPr>
          <a:xfrm>
            <a:off x="4184599" y="2855240"/>
            <a:ext cx="3124573" cy="461665"/>
          </a:xfrm>
          <a:prstGeom prst="rect">
            <a:avLst/>
          </a:prstGeom>
          <a:noFill/>
        </p:spPr>
        <p:txBody>
          <a:bodyPr wrap="none" rtlCol="0">
            <a:spAutoFit/>
          </a:bodyPr>
          <a:lstStyle/>
          <a:p>
            <a:pPr algn="ctr" defTabSz="913829">
              <a:defRPr/>
            </a:pPr>
            <a:r>
              <a:rPr kumimoji="0" lang="ja-JP" altLang="en-US" sz="2400" b="1" kern="0" dirty="0">
                <a:solidFill>
                  <a:srgbClr val="000000"/>
                </a:solidFill>
                <a:latin typeface="Meiryo UI" panose="020B0604030504040204" pitchFamily="50" charset="-128"/>
                <a:ea typeface="Meiryo UI" panose="020B0604030504040204" pitchFamily="50" charset="-128"/>
                <a:cs typeface="メイリオ" pitchFamily="50" charset="-128"/>
              </a:rPr>
              <a:t>エネルギーを上手に使う</a:t>
            </a:r>
            <a:endParaRPr kumimoji="0" lang="en-US" altLang="ja-JP" b="1" kern="0" dirty="0">
              <a:solidFill>
                <a:srgbClr val="000000"/>
              </a:solidFill>
              <a:latin typeface="Meiryo UI" panose="020B0604030504040204" pitchFamily="50" charset="-128"/>
              <a:ea typeface="Meiryo UI" panose="020B0604030504040204" pitchFamily="50" charset="-128"/>
              <a:cs typeface="メイリオ" pitchFamily="50" charset="-128"/>
            </a:endParaRPr>
          </a:p>
        </p:txBody>
      </p:sp>
      <p:sp>
        <p:nvSpPr>
          <p:cNvPr id="23" name="テキスト ボックス 22"/>
          <p:cNvSpPr txBox="1"/>
          <p:nvPr/>
        </p:nvSpPr>
        <p:spPr>
          <a:xfrm>
            <a:off x="6779975" y="4007252"/>
            <a:ext cx="661225" cy="769441"/>
          </a:xfrm>
          <a:prstGeom prst="rect">
            <a:avLst/>
          </a:prstGeom>
          <a:noFill/>
        </p:spPr>
        <p:txBody>
          <a:bodyPr wrap="square" lIns="35976" rIns="35976" rtlCol="0">
            <a:spAutoFit/>
          </a:bodyPr>
          <a:lstStyle/>
          <a:p>
            <a:pPr algn="ctr" defTabSz="913829">
              <a:defRPr/>
            </a:pPr>
            <a:r>
              <a:rPr lang="ja-JP" altLang="en-US" sz="4400" dirty="0">
                <a:solidFill>
                  <a:srgbClr val="000000">
                    <a:lumMod val="50000"/>
                    <a:lumOff val="50000"/>
                  </a:srgbClr>
                </a:solidFill>
                <a:latin typeface="Meiryo UI" panose="020B0604030504040204" pitchFamily="50" charset="-128"/>
                <a:ea typeface="Meiryo UI" panose="020B0604030504040204" pitchFamily="50" charset="-128"/>
                <a:cs typeface="メイリオ" pitchFamily="50" charset="-128"/>
              </a:rPr>
              <a:t>＋</a:t>
            </a:r>
            <a:endParaRPr lang="ja-JP" altLang="en-US" sz="4400" b="1" u="sng" dirty="0">
              <a:solidFill>
                <a:srgbClr val="000000">
                  <a:lumMod val="50000"/>
                  <a:lumOff val="50000"/>
                </a:srgbClr>
              </a:solidFill>
              <a:latin typeface="Meiryo UI" panose="020B0604030504040204" pitchFamily="50" charset="-128"/>
              <a:ea typeface="Meiryo UI" panose="020B0604030504040204" pitchFamily="50" charset="-128"/>
              <a:cs typeface="メイリオ" pitchFamily="50" charset="-128"/>
            </a:endParaRPr>
          </a:p>
        </p:txBody>
      </p:sp>
      <p:sp>
        <p:nvSpPr>
          <p:cNvPr id="24" name="テキスト ボックス 23"/>
          <p:cNvSpPr txBox="1"/>
          <p:nvPr/>
        </p:nvSpPr>
        <p:spPr>
          <a:xfrm>
            <a:off x="235250" y="2839430"/>
            <a:ext cx="4188147" cy="1107996"/>
          </a:xfrm>
          <a:prstGeom prst="rect">
            <a:avLst/>
          </a:prstGeom>
          <a:noFill/>
        </p:spPr>
        <p:txBody>
          <a:bodyPr wrap="square" rtlCol="0">
            <a:spAutoFit/>
          </a:bodyPr>
          <a:lstStyle/>
          <a:p>
            <a:pPr algn="ctr" defTabSz="913829">
              <a:defRPr/>
            </a:pPr>
            <a:r>
              <a:rPr lang="ja-JP" altLang="en-US" sz="2400" b="1" dirty="0">
                <a:solidFill>
                  <a:srgbClr val="000000"/>
                </a:solidFill>
                <a:latin typeface="Meiryo UI" panose="020B0604030504040204" pitchFamily="50" charset="-128"/>
                <a:ea typeface="Meiryo UI" panose="020B0604030504040204" pitchFamily="50" charset="-128"/>
                <a:cs typeface="メイリオ" pitchFamily="50" charset="-128"/>
              </a:rPr>
              <a:t>エネルギーを極力</a:t>
            </a:r>
            <a:endParaRPr lang="en-US" altLang="ja-JP" sz="2400" b="1" dirty="0">
              <a:solidFill>
                <a:srgbClr val="000000"/>
              </a:solidFill>
              <a:latin typeface="Meiryo UI" panose="020B0604030504040204" pitchFamily="50" charset="-128"/>
              <a:ea typeface="Meiryo UI" panose="020B0604030504040204" pitchFamily="50" charset="-128"/>
              <a:cs typeface="メイリオ" pitchFamily="50" charset="-128"/>
            </a:endParaRPr>
          </a:p>
          <a:p>
            <a:pPr algn="ctr" defTabSz="913829">
              <a:defRPr/>
            </a:pPr>
            <a:r>
              <a:rPr lang="ja-JP" altLang="en-US" sz="2400" b="1" dirty="0">
                <a:solidFill>
                  <a:srgbClr val="000000"/>
                </a:solidFill>
                <a:latin typeface="Meiryo UI" panose="020B0604030504040204" pitchFamily="50" charset="-128"/>
                <a:ea typeface="Meiryo UI" panose="020B0604030504040204" pitchFamily="50" charset="-128"/>
                <a:cs typeface="メイリオ" pitchFamily="50" charset="-128"/>
              </a:rPr>
              <a:t>必要としない</a:t>
            </a:r>
            <a:endParaRPr lang="en-US" altLang="ja-JP" sz="2400" b="1" dirty="0">
              <a:solidFill>
                <a:srgbClr val="000000"/>
              </a:solidFill>
              <a:latin typeface="Meiryo UI" panose="020B0604030504040204" pitchFamily="50" charset="-128"/>
              <a:ea typeface="Meiryo UI" panose="020B0604030504040204" pitchFamily="50" charset="-128"/>
              <a:cs typeface="メイリオ" pitchFamily="50" charset="-128"/>
            </a:endParaRPr>
          </a:p>
          <a:p>
            <a:pPr algn="ctr" defTabSz="913829">
              <a:defRPr/>
            </a:pPr>
            <a:r>
              <a:rPr lang="ja-JP" altLang="en-US" sz="1800" dirty="0">
                <a:solidFill>
                  <a:srgbClr val="000000"/>
                </a:solidFill>
                <a:latin typeface="Meiryo UI" panose="020B0604030504040204" pitchFamily="50" charset="-128"/>
                <a:ea typeface="Meiryo UI" panose="020B0604030504040204" pitchFamily="50" charset="-128"/>
                <a:cs typeface="メイリオ" pitchFamily="50" charset="-128"/>
              </a:rPr>
              <a:t>（夏は涼しく、冬は暖かい建築物）</a:t>
            </a:r>
            <a:endParaRPr lang="en-US" altLang="ja-JP" sz="1100" dirty="0">
              <a:solidFill>
                <a:srgbClr val="000000"/>
              </a:solidFill>
              <a:latin typeface="Meiryo UI" panose="020B0604030504040204" pitchFamily="50" charset="-128"/>
              <a:ea typeface="Meiryo UI" panose="020B0604030504040204" pitchFamily="50" charset="-128"/>
              <a:cs typeface="メイリオ" pitchFamily="50" charset="-128"/>
            </a:endParaRPr>
          </a:p>
        </p:txBody>
      </p:sp>
      <p:pic>
        <p:nvPicPr>
          <p:cNvPr id="2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585801" y="3445886"/>
            <a:ext cx="2499587" cy="218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下矢印 79"/>
          <p:cNvSpPr/>
          <p:nvPr/>
        </p:nvSpPr>
        <p:spPr>
          <a:xfrm>
            <a:off x="5740170" y="3564586"/>
            <a:ext cx="748883" cy="973751"/>
          </a:xfrm>
          <a:prstGeom prst="downArrow">
            <a:avLst>
              <a:gd name="adj1" fmla="val 50000"/>
              <a:gd name="adj2" fmla="val 31075"/>
            </a:avLst>
          </a:prstGeom>
          <a:solidFill>
            <a:srgbClr val="FF9999"/>
          </a:solidFill>
          <a:ln w="25400" cap="flat" cmpd="sng" algn="ctr">
            <a:solidFill>
              <a:srgbClr val="FF9999"/>
            </a:solid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sp>
        <p:nvSpPr>
          <p:cNvPr id="29" name="テキスト ボックス 28"/>
          <p:cNvSpPr txBox="1"/>
          <p:nvPr/>
        </p:nvSpPr>
        <p:spPr>
          <a:xfrm>
            <a:off x="5519824" y="3825499"/>
            <a:ext cx="1230164" cy="461665"/>
          </a:xfrm>
          <a:prstGeom prst="rect">
            <a:avLst/>
          </a:prstGeom>
          <a:noFill/>
        </p:spPr>
        <p:txBody>
          <a:bodyPr wrap="square" rtlCol="0">
            <a:spAutoFit/>
          </a:bodyPr>
          <a:lstStyle/>
          <a:p>
            <a:pPr algn="ctr"/>
            <a:r>
              <a:rPr lang="ja-JP" altLang="en-US" sz="2400" dirty="0">
                <a:solidFill>
                  <a:prstClr val="black"/>
                </a:solidFill>
                <a:latin typeface="Meiryo UI" panose="020B0604030504040204" pitchFamily="50" charset="-128"/>
                <a:ea typeface="Meiryo UI" panose="020B0604030504040204" pitchFamily="50" charset="-128"/>
                <a:cs typeface="メイリオ" pitchFamily="50" charset="-128"/>
              </a:rPr>
              <a:t>省エネ</a:t>
            </a:r>
          </a:p>
        </p:txBody>
      </p:sp>
      <p:grpSp>
        <p:nvGrpSpPr>
          <p:cNvPr id="30" name="グループ化 29"/>
          <p:cNvGrpSpPr/>
          <p:nvPr/>
        </p:nvGrpSpPr>
        <p:grpSpPr>
          <a:xfrm>
            <a:off x="1375218" y="3999446"/>
            <a:ext cx="1908212" cy="1578740"/>
            <a:chOff x="-2753444" y="3978869"/>
            <a:chExt cx="1497138" cy="1301703"/>
          </a:xfrm>
        </p:grpSpPr>
        <p:sp>
          <p:nvSpPr>
            <p:cNvPr id="32" name="正方形/長方形 31"/>
            <p:cNvSpPr/>
            <p:nvPr/>
          </p:nvSpPr>
          <p:spPr>
            <a:xfrm>
              <a:off x="-2753444" y="4194116"/>
              <a:ext cx="648072" cy="1078505"/>
            </a:xfrm>
            <a:prstGeom prst="rect">
              <a:avLst/>
            </a:prstGeom>
            <a:solidFill>
              <a:srgbClr val="C1D6FF"/>
            </a:solidFill>
            <a:ln w="25400" cap="flat" cmpd="sng" algn="ctr">
              <a:no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sp>
          <p:nvSpPr>
            <p:cNvPr id="34" name="正方形/長方形 33"/>
            <p:cNvSpPr/>
            <p:nvPr/>
          </p:nvSpPr>
          <p:spPr>
            <a:xfrm>
              <a:off x="-2108129" y="4194116"/>
              <a:ext cx="648072" cy="1078505"/>
            </a:xfrm>
            <a:prstGeom prst="rect">
              <a:avLst/>
            </a:prstGeom>
            <a:solidFill>
              <a:srgbClr val="FFDCB9"/>
            </a:solidFill>
            <a:ln w="25400" cap="flat" cmpd="sng" algn="ctr">
              <a:no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sp>
          <p:nvSpPr>
            <p:cNvPr id="35" name="フローチャート: データ 34"/>
            <p:cNvSpPr/>
            <p:nvPr/>
          </p:nvSpPr>
          <p:spPr>
            <a:xfrm>
              <a:off x="-2744818" y="3980288"/>
              <a:ext cx="828000" cy="215247"/>
            </a:xfrm>
            <a:prstGeom prst="flowChartInputOutput">
              <a:avLst/>
            </a:prstGeom>
            <a:solidFill>
              <a:srgbClr val="C1D6FF"/>
            </a:solidFill>
            <a:ln w="25400" cap="flat" cmpd="sng" algn="ctr">
              <a:no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sp>
          <p:nvSpPr>
            <p:cNvPr id="36" name="フローチャート: データ 35"/>
            <p:cNvSpPr/>
            <p:nvPr/>
          </p:nvSpPr>
          <p:spPr>
            <a:xfrm>
              <a:off x="-2106047" y="3978869"/>
              <a:ext cx="828000" cy="215247"/>
            </a:xfrm>
            <a:prstGeom prst="flowChartInputOutput">
              <a:avLst/>
            </a:prstGeom>
            <a:solidFill>
              <a:srgbClr val="FFDCB9"/>
            </a:solidFill>
            <a:ln w="25400" cap="flat" cmpd="sng" algn="ctr">
              <a:no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sp>
          <p:nvSpPr>
            <p:cNvPr id="37" name="正方形/長方形 36"/>
            <p:cNvSpPr/>
            <p:nvPr/>
          </p:nvSpPr>
          <p:spPr>
            <a:xfrm rot="13118619">
              <a:off x="-1572824" y="4923033"/>
              <a:ext cx="232973" cy="317721"/>
            </a:xfrm>
            <a:prstGeom prst="rect">
              <a:avLst/>
            </a:prstGeom>
            <a:solidFill>
              <a:srgbClr val="FFDCB9"/>
            </a:solidFill>
            <a:ln w="25400" cap="flat" cmpd="sng" algn="ctr">
              <a:no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sp>
          <p:nvSpPr>
            <p:cNvPr id="38" name="正方形/長方形 37"/>
            <p:cNvSpPr/>
            <p:nvPr/>
          </p:nvSpPr>
          <p:spPr>
            <a:xfrm rot="10800000">
              <a:off x="-1502234" y="3980288"/>
              <a:ext cx="232973" cy="1070802"/>
            </a:xfrm>
            <a:prstGeom prst="rect">
              <a:avLst/>
            </a:prstGeom>
            <a:solidFill>
              <a:srgbClr val="FFDCB9"/>
            </a:solidFill>
            <a:ln w="25400" cap="flat" cmpd="sng" algn="ctr">
              <a:no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cxnSp>
          <p:nvCxnSpPr>
            <p:cNvPr id="39" name="直線コネクタ 38"/>
            <p:cNvCxnSpPr/>
            <p:nvPr/>
          </p:nvCxnSpPr>
          <p:spPr>
            <a:xfrm>
              <a:off x="-2753444" y="4195535"/>
              <a:ext cx="647397" cy="0"/>
            </a:xfrm>
            <a:prstGeom prst="line">
              <a:avLst/>
            </a:prstGeom>
            <a:noFill/>
            <a:ln w="28575" cap="flat" cmpd="sng" algn="ctr">
              <a:solidFill>
                <a:srgbClr val="3399FF"/>
              </a:solidFill>
              <a:prstDash val="solid"/>
            </a:ln>
            <a:effectLst/>
          </p:spPr>
        </p:cxnSp>
        <p:cxnSp>
          <p:nvCxnSpPr>
            <p:cNvPr id="40" name="直線コネクタ 39"/>
            <p:cNvCxnSpPr/>
            <p:nvPr/>
          </p:nvCxnSpPr>
          <p:spPr>
            <a:xfrm flipV="1">
              <a:off x="-2744818" y="3978869"/>
              <a:ext cx="143774" cy="216666"/>
            </a:xfrm>
            <a:prstGeom prst="line">
              <a:avLst/>
            </a:prstGeom>
            <a:noFill/>
            <a:ln w="28575" cap="flat" cmpd="sng" algn="ctr">
              <a:solidFill>
                <a:srgbClr val="3399FF"/>
              </a:solidFill>
              <a:prstDash val="solid"/>
            </a:ln>
            <a:effectLst/>
          </p:spPr>
        </p:cxnSp>
        <p:cxnSp>
          <p:nvCxnSpPr>
            <p:cNvPr id="41" name="直線コネクタ 40"/>
            <p:cNvCxnSpPr/>
            <p:nvPr/>
          </p:nvCxnSpPr>
          <p:spPr>
            <a:xfrm>
              <a:off x="-2601044" y="3978869"/>
              <a:ext cx="639688" cy="0"/>
            </a:xfrm>
            <a:prstGeom prst="line">
              <a:avLst/>
            </a:prstGeom>
            <a:noFill/>
            <a:ln w="28575" cap="flat" cmpd="sng" algn="ctr">
              <a:solidFill>
                <a:srgbClr val="3399FF"/>
              </a:solidFill>
              <a:prstDash val="solid"/>
            </a:ln>
            <a:effectLst/>
          </p:spPr>
        </p:cxnSp>
        <p:cxnSp>
          <p:nvCxnSpPr>
            <p:cNvPr id="42" name="直線コネクタ 41"/>
            <p:cNvCxnSpPr/>
            <p:nvPr/>
          </p:nvCxnSpPr>
          <p:spPr>
            <a:xfrm>
              <a:off x="-2753444" y="4195535"/>
              <a:ext cx="8626" cy="1083179"/>
            </a:xfrm>
            <a:prstGeom prst="line">
              <a:avLst/>
            </a:prstGeom>
            <a:noFill/>
            <a:ln w="28575" cap="flat" cmpd="sng" algn="ctr">
              <a:solidFill>
                <a:srgbClr val="3399FF"/>
              </a:solidFill>
              <a:prstDash val="solid"/>
            </a:ln>
            <a:effectLst/>
          </p:spPr>
        </p:cxnSp>
        <p:cxnSp>
          <p:nvCxnSpPr>
            <p:cNvPr id="43" name="直線コネクタ 42"/>
            <p:cNvCxnSpPr/>
            <p:nvPr/>
          </p:nvCxnSpPr>
          <p:spPr>
            <a:xfrm flipH="1">
              <a:off x="-2744818" y="5272621"/>
              <a:ext cx="638772" cy="0"/>
            </a:xfrm>
            <a:prstGeom prst="line">
              <a:avLst/>
            </a:prstGeom>
            <a:noFill/>
            <a:ln w="28575" cap="flat" cmpd="sng" algn="ctr">
              <a:solidFill>
                <a:srgbClr val="3399FF"/>
              </a:solidFill>
              <a:prstDash val="solid"/>
            </a:ln>
            <a:effectLst/>
          </p:spPr>
        </p:cxnSp>
        <p:cxnSp>
          <p:nvCxnSpPr>
            <p:cNvPr id="44" name="直線コネクタ 43"/>
            <p:cNvCxnSpPr/>
            <p:nvPr/>
          </p:nvCxnSpPr>
          <p:spPr>
            <a:xfrm>
              <a:off x="-2105372" y="5272315"/>
              <a:ext cx="648072" cy="8257"/>
            </a:xfrm>
            <a:prstGeom prst="line">
              <a:avLst/>
            </a:prstGeom>
            <a:noFill/>
            <a:ln w="28575" cap="flat" cmpd="sng" algn="ctr">
              <a:solidFill>
                <a:srgbClr val="F79646">
                  <a:lumMod val="75000"/>
                </a:srgbClr>
              </a:solidFill>
              <a:prstDash val="solid"/>
            </a:ln>
            <a:effectLst/>
          </p:spPr>
        </p:cxnSp>
        <p:cxnSp>
          <p:nvCxnSpPr>
            <p:cNvPr id="45" name="直線コネクタ 44"/>
            <p:cNvCxnSpPr/>
            <p:nvPr/>
          </p:nvCxnSpPr>
          <p:spPr>
            <a:xfrm flipV="1">
              <a:off x="-1456338" y="5051091"/>
              <a:ext cx="190187" cy="229481"/>
            </a:xfrm>
            <a:prstGeom prst="line">
              <a:avLst/>
            </a:prstGeom>
            <a:noFill/>
            <a:ln w="28575" cap="flat" cmpd="sng" algn="ctr">
              <a:solidFill>
                <a:srgbClr val="F79646">
                  <a:lumMod val="75000"/>
                </a:srgbClr>
              </a:solidFill>
              <a:prstDash val="solid"/>
            </a:ln>
            <a:effectLst/>
          </p:spPr>
        </p:cxnSp>
        <p:cxnSp>
          <p:nvCxnSpPr>
            <p:cNvPr id="46" name="直線コネクタ 45"/>
            <p:cNvCxnSpPr/>
            <p:nvPr/>
          </p:nvCxnSpPr>
          <p:spPr>
            <a:xfrm flipH="1" flipV="1">
              <a:off x="-1269261" y="3980288"/>
              <a:ext cx="3110" cy="1070803"/>
            </a:xfrm>
            <a:prstGeom prst="line">
              <a:avLst/>
            </a:prstGeom>
            <a:noFill/>
            <a:ln w="28575" cap="flat" cmpd="sng" algn="ctr">
              <a:solidFill>
                <a:srgbClr val="F79646">
                  <a:lumMod val="75000"/>
                </a:srgbClr>
              </a:solidFill>
              <a:prstDash val="solid"/>
            </a:ln>
            <a:effectLst/>
          </p:spPr>
        </p:cxnSp>
        <p:cxnSp>
          <p:nvCxnSpPr>
            <p:cNvPr id="47" name="直線コネクタ 46"/>
            <p:cNvCxnSpPr/>
            <p:nvPr/>
          </p:nvCxnSpPr>
          <p:spPr>
            <a:xfrm flipH="1" flipV="1">
              <a:off x="-1961355" y="3978869"/>
              <a:ext cx="705049" cy="1419"/>
            </a:xfrm>
            <a:prstGeom prst="line">
              <a:avLst/>
            </a:prstGeom>
            <a:noFill/>
            <a:ln w="28575" cap="flat" cmpd="sng" algn="ctr">
              <a:solidFill>
                <a:srgbClr val="F79646">
                  <a:lumMod val="75000"/>
                </a:srgbClr>
              </a:solidFill>
              <a:prstDash val="solid"/>
            </a:ln>
            <a:effectLst/>
          </p:spPr>
        </p:cxnSp>
        <p:cxnSp>
          <p:nvCxnSpPr>
            <p:cNvPr id="48" name="直線コネクタ 47"/>
            <p:cNvCxnSpPr/>
            <p:nvPr/>
          </p:nvCxnSpPr>
          <p:spPr>
            <a:xfrm flipH="1">
              <a:off x="-1457975" y="3978869"/>
              <a:ext cx="191824" cy="224923"/>
            </a:xfrm>
            <a:prstGeom prst="line">
              <a:avLst/>
            </a:prstGeom>
            <a:noFill/>
            <a:ln w="28575" cap="flat" cmpd="sng" algn="ctr">
              <a:solidFill>
                <a:srgbClr val="F79646">
                  <a:lumMod val="75000"/>
                </a:srgbClr>
              </a:solidFill>
              <a:prstDash val="solid"/>
            </a:ln>
            <a:effectLst/>
          </p:spPr>
        </p:cxnSp>
        <p:cxnSp>
          <p:nvCxnSpPr>
            <p:cNvPr id="49" name="直線コネクタ 48"/>
            <p:cNvCxnSpPr/>
            <p:nvPr/>
          </p:nvCxnSpPr>
          <p:spPr>
            <a:xfrm>
              <a:off x="-2106047" y="4195535"/>
              <a:ext cx="648072" cy="8257"/>
            </a:xfrm>
            <a:prstGeom prst="line">
              <a:avLst/>
            </a:prstGeom>
            <a:noFill/>
            <a:ln w="28575" cap="flat" cmpd="sng" algn="ctr">
              <a:solidFill>
                <a:srgbClr val="F79646">
                  <a:lumMod val="75000"/>
                </a:srgbClr>
              </a:solidFill>
              <a:prstDash val="solid"/>
            </a:ln>
            <a:effectLst/>
          </p:spPr>
        </p:cxnSp>
        <p:cxnSp>
          <p:nvCxnSpPr>
            <p:cNvPr id="50" name="直線コネクタ 49"/>
            <p:cNvCxnSpPr/>
            <p:nvPr/>
          </p:nvCxnSpPr>
          <p:spPr>
            <a:xfrm flipH="1" flipV="1">
              <a:off x="-1453053" y="4182546"/>
              <a:ext cx="3704" cy="1089769"/>
            </a:xfrm>
            <a:prstGeom prst="line">
              <a:avLst/>
            </a:prstGeom>
            <a:noFill/>
            <a:ln w="28575" cap="flat" cmpd="sng" algn="ctr">
              <a:solidFill>
                <a:srgbClr val="F79646">
                  <a:lumMod val="75000"/>
                </a:srgbClr>
              </a:solidFill>
              <a:prstDash val="solid"/>
            </a:ln>
            <a:effectLst/>
          </p:spPr>
        </p:cxnSp>
        <p:grpSp>
          <p:nvGrpSpPr>
            <p:cNvPr id="51" name="グループ化 50"/>
            <p:cNvGrpSpPr/>
            <p:nvPr/>
          </p:nvGrpSpPr>
          <p:grpSpPr>
            <a:xfrm>
              <a:off x="-2659457" y="4314169"/>
              <a:ext cx="483203" cy="165398"/>
              <a:chOff x="-1036053" y="4065233"/>
              <a:chExt cx="483203" cy="165398"/>
            </a:xfrm>
          </p:grpSpPr>
          <p:sp>
            <p:nvSpPr>
              <p:cNvPr id="73" name="正方形/長方形 72"/>
              <p:cNvSpPr/>
              <p:nvPr/>
            </p:nvSpPr>
            <p:spPr>
              <a:xfrm>
                <a:off x="-1036053" y="4065233"/>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sp>
            <p:nvSpPr>
              <p:cNvPr id="74" name="正方形/長方形 73"/>
              <p:cNvSpPr/>
              <p:nvPr/>
            </p:nvSpPr>
            <p:spPr>
              <a:xfrm>
                <a:off x="-790476" y="4065975"/>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grpSp>
        <p:grpSp>
          <p:nvGrpSpPr>
            <p:cNvPr id="52" name="グループ化 51"/>
            <p:cNvGrpSpPr/>
            <p:nvPr/>
          </p:nvGrpSpPr>
          <p:grpSpPr>
            <a:xfrm>
              <a:off x="-2659457" y="4941168"/>
              <a:ext cx="483203" cy="165398"/>
              <a:chOff x="-1036053" y="4065233"/>
              <a:chExt cx="483203" cy="165398"/>
            </a:xfrm>
          </p:grpSpPr>
          <p:sp>
            <p:nvSpPr>
              <p:cNvPr id="71" name="正方形/長方形 70"/>
              <p:cNvSpPr/>
              <p:nvPr/>
            </p:nvSpPr>
            <p:spPr>
              <a:xfrm>
                <a:off x="-1036053" y="4065233"/>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sp>
            <p:nvSpPr>
              <p:cNvPr id="72" name="正方形/長方形 71"/>
              <p:cNvSpPr/>
              <p:nvPr/>
            </p:nvSpPr>
            <p:spPr>
              <a:xfrm>
                <a:off x="-790476" y="4065975"/>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grpSp>
        <p:grpSp>
          <p:nvGrpSpPr>
            <p:cNvPr id="53" name="グループ化 52"/>
            <p:cNvGrpSpPr/>
            <p:nvPr/>
          </p:nvGrpSpPr>
          <p:grpSpPr>
            <a:xfrm>
              <a:off x="-2659457" y="4523169"/>
              <a:ext cx="483203" cy="165398"/>
              <a:chOff x="-1036053" y="4065233"/>
              <a:chExt cx="483203" cy="165398"/>
            </a:xfrm>
          </p:grpSpPr>
          <p:sp>
            <p:nvSpPr>
              <p:cNvPr id="69" name="正方形/長方形 68"/>
              <p:cNvSpPr/>
              <p:nvPr/>
            </p:nvSpPr>
            <p:spPr>
              <a:xfrm>
                <a:off x="-1036053" y="4065233"/>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sp>
            <p:nvSpPr>
              <p:cNvPr id="70" name="正方形/長方形 69"/>
              <p:cNvSpPr/>
              <p:nvPr/>
            </p:nvSpPr>
            <p:spPr>
              <a:xfrm>
                <a:off x="-790476" y="4065975"/>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grpSp>
        <p:grpSp>
          <p:nvGrpSpPr>
            <p:cNvPr id="54" name="グループ化 53"/>
            <p:cNvGrpSpPr/>
            <p:nvPr/>
          </p:nvGrpSpPr>
          <p:grpSpPr>
            <a:xfrm>
              <a:off x="-2659457" y="4732169"/>
              <a:ext cx="483203" cy="165398"/>
              <a:chOff x="-1036053" y="4065233"/>
              <a:chExt cx="483203" cy="165398"/>
            </a:xfrm>
          </p:grpSpPr>
          <p:sp>
            <p:nvSpPr>
              <p:cNvPr id="67" name="正方形/長方形 66"/>
              <p:cNvSpPr/>
              <p:nvPr/>
            </p:nvSpPr>
            <p:spPr>
              <a:xfrm>
                <a:off x="-1036053" y="4065233"/>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sp>
            <p:nvSpPr>
              <p:cNvPr id="68" name="正方形/長方形 67"/>
              <p:cNvSpPr/>
              <p:nvPr/>
            </p:nvSpPr>
            <p:spPr>
              <a:xfrm>
                <a:off x="-790476" y="4065975"/>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grpSp>
        <p:grpSp>
          <p:nvGrpSpPr>
            <p:cNvPr id="55" name="グループ化 54"/>
            <p:cNvGrpSpPr/>
            <p:nvPr/>
          </p:nvGrpSpPr>
          <p:grpSpPr>
            <a:xfrm>
              <a:off x="-2023854" y="4328678"/>
              <a:ext cx="483203" cy="165398"/>
              <a:chOff x="-1036053" y="4065233"/>
              <a:chExt cx="483203" cy="165398"/>
            </a:xfrm>
          </p:grpSpPr>
          <p:sp>
            <p:nvSpPr>
              <p:cNvPr id="65" name="正方形/長方形 64"/>
              <p:cNvSpPr/>
              <p:nvPr/>
            </p:nvSpPr>
            <p:spPr>
              <a:xfrm>
                <a:off x="-1036053" y="4065233"/>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sp>
            <p:nvSpPr>
              <p:cNvPr id="66" name="正方形/長方形 65"/>
              <p:cNvSpPr/>
              <p:nvPr/>
            </p:nvSpPr>
            <p:spPr>
              <a:xfrm>
                <a:off x="-790476" y="4065975"/>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grpSp>
        <p:grpSp>
          <p:nvGrpSpPr>
            <p:cNvPr id="56" name="グループ化 55"/>
            <p:cNvGrpSpPr/>
            <p:nvPr/>
          </p:nvGrpSpPr>
          <p:grpSpPr>
            <a:xfrm>
              <a:off x="-2023854" y="4955677"/>
              <a:ext cx="483203" cy="165398"/>
              <a:chOff x="-1036053" y="4065233"/>
              <a:chExt cx="483203" cy="165398"/>
            </a:xfrm>
          </p:grpSpPr>
          <p:sp>
            <p:nvSpPr>
              <p:cNvPr id="63" name="正方形/長方形 62"/>
              <p:cNvSpPr/>
              <p:nvPr/>
            </p:nvSpPr>
            <p:spPr>
              <a:xfrm>
                <a:off x="-1036053" y="4065233"/>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sp>
            <p:nvSpPr>
              <p:cNvPr id="64" name="正方形/長方形 63"/>
              <p:cNvSpPr/>
              <p:nvPr/>
            </p:nvSpPr>
            <p:spPr>
              <a:xfrm>
                <a:off x="-790476" y="4065975"/>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grpSp>
        <p:grpSp>
          <p:nvGrpSpPr>
            <p:cNvPr id="57" name="グループ化 56"/>
            <p:cNvGrpSpPr/>
            <p:nvPr/>
          </p:nvGrpSpPr>
          <p:grpSpPr>
            <a:xfrm>
              <a:off x="-2023854" y="4537678"/>
              <a:ext cx="483203" cy="165398"/>
              <a:chOff x="-1036053" y="4065233"/>
              <a:chExt cx="483203" cy="165398"/>
            </a:xfrm>
          </p:grpSpPr>
          <p:sp>
            <p:nvSpPr>
              <p:cNvPr id="61" name="正方形/長方形 60"/>
              <p:cNvSpPr/>
              <p:nvPr/>
            </p:nvSpPr>
            <p:spPr>
              <a:xfrm>
                <a:off x="-1036053" y="4065233"/>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sp>
            <p:nvSpPr>
              <p:cNvPr id="62" name="正方形/長方形 61"/>
              <p:cNvSpPr/>
              <p:nvPr/>
            </p:nvSpPr>
            <p:spPr>
              <a:xfrm>
                <a:off x="-790476" y="4065975"/>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grpSp>
        <p:grpSp>
          <p:nvGrpSpPr>
            <p:cNvPr id="58" name="グループ化 57"/>
            <p:cNvGrpSpPr/>
            <p:nvPr/>
          </p:nvGrpSpPr>
          <p:grpSpPr>
            <a:xfrm>
              <a:off x="-2023854" y="4746678"/>
              <a:ext cx="483203" cy="165398"/>
              <a:chOff x="-1036053" y="4065233"/>
              <a:chExt cx="483203" cy="165398"/>
            </a:xfrm>
          </p:grpSpPr>
          <p:sp>
            <p:nvSpPr>
              <p:cNvPr id="59" name="正方形/長方形 58"/>
              <p:cNvSpPr/>
              <p:nvPr/>
            </p:nvSpPr>
            <p:spPr>
              <a:xfrm>
                <a:off x="-1036053" y="4065233"/>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sp>
            <p:nvSpPr>
              <p:cNvPr id="60" name="正方形/長方形 59"/>
              <p:cNvSpPr/>
              <p:nvPr/>
            </p:nvSpPr>
            <p:spPr>
              <a:xfrm>
                <a:off x="-790476" y="4065975"/>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cs typeface="メイリオ" pitchFamily="50" charset="-128"/>
                </a:endParaRPr>
              </a:p>
            </p:txBody>
          </p:sp>
        </p:grpSp>
      </p:grpSp>
      <p:sp>
        <p:nvSpPr>
          <p:cNvPr id="75" name="テキスト ボックス 74"/>
          <p:cNvSpPr txBox="1"/>
          <p:nvPr/>
        </p:nvSpPr>
        <p:spPr>
          <a:xfrm>
            <a:off x="7692487" y="2839431"/>
            <a:ext cx="2286203" cy="758990"/>
          </a:xfrm>
          <a:prstGeom prst="rect">
            <a:avLst/>
          </a:prstGeom>
          <a:noFill/>
        </p:spPr>
        <p:txBody>
          <a:bodyPr wrap="none" rtlCol="0">
            <a:spAutoFit/>
          </a:bodyPr>
          <a:lstStyle/>
          <a:p>
            <a:pPr algn="ctr" defTabSz="913829">
              <a:defRPr/>
            </a:pPr>
            <a:r>
              <a:rPr kumimoji="0" lang="ja-JP" altLang="en-US" sz="2400" b="1" kern="0" dirty="0">
                <a:solidFill>
                  <a:srgbClr val="000000"/>
                </a:solidFill>
                <a:latin typeface="Meiryo UI" panose="020B0604030504040204" pitchFamily="50" charset="-128"/>
                <a:ea typeface="Meiryo UI" panose="020B0604030504040204" pitchFamily="50" charset="-128"/>
                <a:cs typeface="メイリオ" pitchFamily="50" charset="-128"/>
              </a:rPr>
              <a:t>エネルギーを創る</a:t>
            </a:r>
            <a:endParaRPr kumimoji="0" lang="en-US" altLang="ja-JP" sz="2400" b="1" kern="0" dirty="0">
              <a:solidFill>
                <a:srgbClr val="000000"/>
              </a:solidFill>
              <a:latin typeface="Meiryo UI" panose="020B0604030504040204" pitchFamily="50" charset="-128"/>
              <a:ea typeface="Meiryo UI" panose="020B0604030504040204" pitchFamily="50" charset="-128"/>
              <a:cs typeface="メイリオ" pitchFamily="50" charset="-128"/>
            </a:endParaRPr>
          </a:p>
          <a:p>
            <a:pPr algn="ctr" defTabSz="913829">
              <a:defRPr/>
            </a:pPr>
            <a:r>
              <a:rPr kumimoji="0" lang="ja-JP" altLang="en-US" kern="0" dirty="0">
                <a:solidFill>
                  <a:srgbClr val="000000"/>
                </a:solidFill>
                <a:latin typeface="Meiryo UI" panose="020B0604030504040204" pitchFamily="50" charset="-128"/>
                <a:ea typeface="Meiryo UI" panose="020B0604030504040204" pitchFamily="50" charset="-128"/>
                <a:cs typeface="メイリオ" pitchFamily="50" charset="-128"/>
              </a:rPr>
              <a:t>（創エネ）</a:t>
            </a:r>
            <a:endParaRPr kumimoji="0" lang="en-US" altLang="ja-JP" kern="0" dirty="0">
              <a:solidFill>
                <a:srgbClr val="000000"/>
              </a:solidFill>
              <a:latin typeface="Meiryo UI" panose="020B0604030504040204" pitchFamily="50" charset="-128"/>
              <a:ea typeface="Meiryo UI" panose="020B0604030504040204" pitchFamily="50" charset="-128"/>
              <a:cs typeface="メイリオ" pitchFamily="50" charset="-128"/>
            </a:endParaRPr>
          </a:p>
        </p:txBody>
      </p:sp>
      <p:sp>
        <p:nvSpPr>
          <p:cNvPr id="76" name="正方形/長方形 75"/>
          <p:cNvSpPr/>
          <p:nvPr/>
        </p:nvSpPr>
        <p:spPr>
          <a:xfrm>
            <a:off x="304800" y="5725142"/>
            <a:ext cx="10077450" cy="1761508"/>
          </a:xfrm>
          <a:prstGeom prst="rect">
            <a:avLst/>
          </a:prstGeom>
          <a:solidFill>
            <a:srgbClr val="EBF7FF"/>
          </a:solidFill>
          <a:ln w="12700" cap="flat" cmpd="sng" algn="ctr">
            <a:solidFill>
              <a:sysClr val="windowText" lastClr="000000"/>
            </a:solidFill>
            <a:prstDash val="solid"/>
          </a:ln>
          <a:effectLst/>
        </p:spPr>
        <p:txBody>
          <a:bodyPr rtlCol="0" anchor="ctr"/>
          <a:lstStyle/>
          <a:p>
            <a:pPr marL="359991" indent="-457189">
              <a:lnSpc>
                <a:spcPct val="150000"/>
              </a:lnSpc>
              <a:defRPr/>
            </a:pP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a:t>
            </a:r>
            <a:r>
              <a:rPr kumimoji="0" lang="en-US" altLang="ja-JP" sz="2400" kern="0" dirty="0">
                <a:solidFill>
                  <a:prstClr val="black"/>
                </a:solidFill>
                <a:latin typeface="Meiryo UI" panose="020B0604030504040204" pitchFamily="50" charset="-128"/>
                <a:ea typeface="Meiryo UI" panose="020B0604030504040204" pitchFamily="50" charset="-128"/>
                <a:cs typeface="メイリオ" pitchFamily="50" charset="-128"/>
              </a:rPr>
              <a:t>『</a:t>
            </a:r>
            <a:r>
              <a:rPr kumimoji="0" lang="en-US" altLang="ja-JP" sz="2400" b="1" kern="0" dirty="0">
                <a:solidFill>
                  <a:prstClr val="black"/>
                </a:solidFill>
                <a:latin typeface="Meiryo UI" panose="020B0604030504040204" pitchFamily="50" charset="-128"/>
                <a:ea typeface="Meiryo UI" panose="020B0604030504040204" pitchFamily="50" charset="-128"/>
                <a:cs typeface="メイリオ" pitchFamily="50" charset="-128"/>
              </a:rPr>
              <a:t>ZEB』	</a:t>
            </a: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：正味で</a:t>
            </a:r>
            <a:r>
              <a:rPr kumimoji="0" lang="en-US" altLang="ja-JP" sz="2400" kern="0" dirty="0">
                <a:solidFill>
                  <a:prstClr val="black"/>
                </a:solidFill>
                <a:latin typeface="Meiryo UI" panose="020B0604030504040204" pitchFamily="50" charset="-128"/>
                <a:ea typeface="Meiryo UI" panose="020B0604030504040204" pitchFamily="50" charset="-128"/>
                <a:cs typeface="メイリオ" pitchFamily="50" charset="-128"/>
              </a:rPr>
              <a:t>100</a:t>
            </a: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％省エネルギー（狭義の「</a:t>
            </a:r>
            <a:r>
              <a:rPr kumimoji="0" lang="en-US" altLang="ja-JP" sz="2400" kern="0" dirty="0">
                <a:solidFill>
                  <a:prstClr val="black"/>
                </a:solidFill>
                <a:latin typeface="Meiryo UI" panose="020B0604030504040204" pitchFamily="50" charset="-128"/>
                <a:ea typeface="Meiryo UI" panose="020B0604030504040204" pitchFamily="50" charset="-128"/>
                <a:cs typeface="メイリオ" pitchFamily="50" charset="-128"/>
              </a:rPr>
              <a:t>ZEB</a:t>
            </a: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a:t>
            </a:r>
            <a:endParaRPr kumimoji="0" lang="en-US" altLang="ja-JP" sz="2400" kern="0" dirty="0">
              <a:solidFill>
                <a:prstClr val="black"/>
              </a:solidFill>
              <a:latin typeface="Meiryo UI" panose="020B0604030504040204" pitchFamily="50" charset="-128"/>
              <a:ea typeface="Meiryo UI" panose="020B0604030504040204" pitchFamily="50" charset="-128"/>
              <a:cs typeface="メイリオ" pitchFamily="50" charset="-128"/>
            </a:endParaRPr>
          </a:p>
          <a:p>
            <a:pPr marL="359991" indent="-457189">
              <a:lnSpc>
                <a:spcPct val="150000"/>
              </a:lnSpc>
              <a:defRPr/>
            </a:pP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a:t>
            </a:r>
            <a:r>
              <a:rPr kumimoji="0" lang="en-US" altLang="ja-JP" sz="2400" b="1" kern="0" dirty="0">
                <a:solidFill>
                  <a:prstClr val="black"/>
                </a:solidFill>
                <a:latin typeface="Meiryo UI" panose="020B0604030504040204" pitchFamily="50" charset="-128"/>
                <a:ea typeface="Meiryo UI" panose="020B0604030504040204" pitchFamily="50" charset="-128"/>
                <a:cs typeface="メイリオ" pitchFamily="50" charset="-128"/>
              </a:rPr>
              <a:t>Nearly ZEB	</a:t>
            </a: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：正味で</a:t>
            </a:r>
            <a:r>
              <a:rPr kumimoji="0" lang="en-US" altLang="ja-JP" sz="2400" kern="0" dirty="0">
                <a:solidFill>
                  <a:prstClr val="black"/>
                </a:solidFill>
                <a:latin typeface="Meiryo UI" panose="020B0604030504040204" pitchFamily="50" charset="-128"/>
                <a:ea typeface="Meiryo UI" panose="020B0604030504040204" pitchFamily="50" charset="-128"/>
                <a:cs typeface="メイリオ" pitchFamily="50" charset="-128"/>
              </a:rPr>
              <a:t>75</a:t>
            </a: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％省エネルギー</a:t>
            </a:r>
            <a:endParaRPr kumimoji="0" lang="en-US" altLang="ja-JP" sz="2400" kern="0" dirty="0">
              <a:solidFill>
                <a:prstClr val="black"/>
              </a:solidFill>
              <a:latin typeface="Meiryo UI" panose="020B0604030504040204" pitchFamily="50" charset="-128"/>
              <a:ea typeface="Meiryo UI" panose="020B0604030504040204" pitchFamily="50" charset="-128"/>
              <a:cs typeface="メイリオ" pitchFamily="50" charset="-128"/>
            </a:endParaRPr>
          </a:p>
          <a:p>
            <a:pPr marL="359991" indent="-457189">
              <a:lnSpc>
                <a:spcPct val="150000"/>
              </a:lnSpc>
              <a:defRPr/>
            </a:pP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a:t>
            </a:r>
            <a:r>
              <a:rPr kumimoji="0" lang="en-US" altLang="ja-JP" sz="2400" b="1" kern="0" dirty="0">
                <a:solidFill>
                  <a:prstClr val="black"/>
                </a:solidFill>
                <a:latin typeface="Meiryo UI" panose="020B0604030504040204" pitchFamily="50" charset="-128"/>
                <a:ea typeface="Meiryo UI" panose="020B0604030504040204" pitchFamily="50" charset="-128"/>
                <a:cs typeface="メイリオ" pitchFamily="50" charset="-128"/>
              </a:rPr>
              <a:t>ZEB Ready	</a:t>
            </a: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a:t>
            </a:r>
            <a:r>
              <a:rPr kumimoji="0" lang="en-US" altLang="ja-JP" sz="2400" kern="0" dirty="0">
                <a:solidFill>
                  <a:prstClr val="black"/>
                </a:solidFill>
                <a:latin typeface="Meiryo UI" panose="020B0604030504040204" pitchFamily="50" charset="-128"/>
                <a:ea typeface="Meiryo UI" panose="020B0604030504040204" pitchFamily="50" charset="-128"/>
                <a:cs typeface="メイリオ" pitchFamily="50" charset="-128"/>
              </a:rPr>
              <a:t>50</a:t>
            </a: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％省エネルギー</a:t>
            </a:r>
            <a:endParaRPr kumimoji="0" lang="en-US" altLang="ja-JP" sz="2400" kern="0" dirty="0">
              <a:solidFill>
                <a:prstClr val="black"/>
              </a:solidFill>
              <a:latin typeface="Meiryo UI" panose="020B0604030504040204" pitchFamily="50" charset="-128"/>
              <a:ea typeface="Meiryo UI" panose="020B0604030504040204" pitchFamily="50" charset="-128"/>
              <a:cs typeface="メイリオ" pitchFamily="50" charset="-128"/>
            </a:endParaRPr>
          </a:p>
        </p:txBody>
      </p:sp>
      <p:sp>
        <p:nvSpPr>
          <p:cNvPr id="2" name="正方形/長方形 1"/>
          <p:cNvSpPr/>
          <p:nvPr/>
        </p:nvSpPr>
        <p:spPr bwMode="auto">
          <a:xfrm>
            <a:off x="381000" y="5838825"/>
            <a:ext cx="7820025" cy="1028700"/>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8201025" y="6174708"/>
            <a:ext cx="2484312" cy="400110"/>
          </a:xfrm>
          <a:prstGeom prst="rect">
            <a:avLst/>
          </a:prstGeom>
          <a:noFill/>
        </p:spPr>
        <p:txBody>
          <a:bodyPr wrap="square" rtlCol="0">
            <a:spAutoFit/>
          </a:bodyPr>
          <a:lstStyle/>
          <a:p>
            <a:r>
              <a:rPr lang="ja-JP" altLang="en-US" sz="2000" dirty="0">
                <a:solidFill>
                  <a:srgbClr val="FF0000"/>
                </a:solidFill>
                <a:latin typeface="Meiryo UI" panose="020B0604030504040204" pitchFamily="50" charset="-128"/>
                <a:ea typeface="Meiryo UI" panose="020B0604030504040204" pitchFamily="50" charset="-128"/>
                <a:cs typeface="メイリオ" pitchFamily="50" charset="-128"/>
              </a:rPr>
              <a:t>本事業の補助対象</a:t>
            </a:r>
          </a:p>
        </p:txBody>
      </p:sp>
    </p:spTree>
    <p:extLst>
      <p:ext uri="{BB962C8B-B14F-4D97-AF65-F5344CB8AC3E}">
        <p14:creationId xmlns:p14="http://schemas.microsoft.com/office/powerpoint/2010/main" val="347153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normAutofit/>
          </a:bodyPr>
          <a:lstStyle/>
          <a:p>
            <a:r>
              <a:rPr lang="ja-JP" altLang="en-US" sz="4000" dirty="0">
                <a:latin typeface="+mn-ea"/>
                <a:ea typeface="+mn-ea"/>
              </a:rPr>
              <a:t>補助要件</a:t>
            </a:r>
            <a:r>
              <a:rPr lang="zh-TW" altLang="en-US" sz="1800" dirty="0">
                <a:solidFill>
                  <a:srgbClr val="FF0000"/>
                </a:solidFill>
                <a:latin typeface="Meiryo UI"/>
                <a:ea typeface="Meiryo UI"/>
              </a:rPr>
              <a:t>（</a:t>
            </a:r>
            <a:r>
              <a:rPr lang="en-US" altLang="ja-JP" sz="1800" dirty="0">
                <a:solidFill>
                  <a:srgbClr val="FF0000"/>
                </a:solidFill>
                <a:latin typeface="Meiryo UI"/>
                <a:ea typeface="Meiryo UI"/>
              </a:rPr>
              <a:t>※</a:t>
            </a:r>
            <a:r>
              <a:rPr lang="en-US" altLang="zh-TW" sz="1800" dirty="0">
                <a:solidFill>
                  <a:srgbClr val="FF0000"/>
                </a:solidFill>
                <a:latin typeface="Meiryo UI"/>
                <a:ea typeface="Meiryo UI"/>
              </a:rPr>
              <a:t>2018</a:t>
            </a:r>
            <a:r>
              <a:rPr lang="zh-TW" altLang="en-US" sz="1800" dirty="0">
                <a:solidFill>
                  <a:srgbClr val="FF0000"/>
                </a:solidFill>
                <a:latin typeface="Meiryo UI"/>
                <a:ea typeface="Meiryo UI"/>
              </a:rPr>
              <a:t>年度</a:t>
            </a:r>
            <a:r>
              <a:rPr lang="ja-JP" altLang="en-US" sz="1800" dirty="0">
                <a:solidFill>
                  <a:srgbClr val="FF0000"/>
                </a:solidFill>
                <a:latin typeface="Meiryo UI"/>
                <a:ea typeface="Meiryo UI"/>
              </a:rPr>
              <a:t>の内容を参考として掲載</a:t>
            </a:r>
            <a:r>
              <a:rPr lang="zh-TW" altLang="en-US" sz="1800" dirty="0">
                <a:solidFill>
                  <a:srgbClr val="FF0000"/>
                </a:solidFill>
                <a:latin typeface="Meiryo UI"/>
                <a:ea typeface="Meiryo UI"/>
              </a:rPr>
              <a:t>）</a:t>
            </a:r>
            <a:endParaRPr lang="ja-JP" altLang="en-US" sz="4000" b="1" dirty="0">
              <a:solidFill>
                <a:srgbClr val="FF0000"/>
              </a:solidFill>
              <a:latin typeface="+mn-ea"/>
              <a:ea typeface="+mn-ea"/>
            </a:endParaRPr>
          </a:p>
        </p:txBody>
      </p:sp>
      <p:sp>
        <p:nvSpPr>
          <p:cNvPr id="78" name="テキスト ボックス 77"/>
          <p:cNvSpPr txBox="1"/>
          <p:nvPr/>
        </p:nvSpPr>
        <p:spPr>
          <a:xfrm>
            <a:off x="157039" y="1236497"/>
            <a:ext cx="10531536" cy="1567096"/>
          </a:xfrm>
          <a:prstGeom prst="rect">
            <a:avLst/>
          </a:prstGeom>
          <a:noFill/>
        </p:spPr>
        <p:txBody>
          <a:bodyPr wrap="square" rtlCol="0">
            <a:spAutoFit/>
          </a:bodyPr>
          <a:lstStyle/>
          <a:p>
            <a:pPr marL="457189" indent="-457189" fontAlgn="base">
              <a:lnSpc>
                <a:spcPts val="2300"/>
              </a:lnSpc>
              <a:spcBef>
                <a:spcPct val="0"/>
              </a:spcBef>
              <a:spcAft>
                <a:spcPct val="0"/>
              </a:spcAft>
              <a:buFont typeface="+mj-lt"/>
              <a:buAutoNum type="arabicPeriod"/>
              <a:defRPr/>
            </a:pPr>
            <a:r>
              <a:rPr lang="ja-JP" altLang="en-US" sz="2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補助対象者</a:t>
            </a:r>
            <a:r>
              <a:rPr lang="en-US" altLang="ja-JP" sz="2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：建築物を所有する法人、地方公共団体等</a:t>
            </a:r>
            <a:endParaRPr lang="en-US" altLang="ja-JP" sz="2000" dirty="0">
              <a:latin typeface="Meiryo UI" panose="020B0604030504040204" pitchFamily="50" charset="-128"/>
              <a:ea typeface="Meiryo UI" panose="020B0604030504040204" pitchFamily="50" charset="-128"/>
              <a:cs typeface="メイリオ" panose="020B0604030504040204" pitchFamily="50" charset="-128"/>
            </a:endParaRPr>
          </a:p>
          <a:p>
            <a:pPr marL="3143250" fontAlgn="base">
              <a:lnSpc>
                <a:spcPts val="2300"/>
              </a:lnSpc>
              <a:spcBef>
                <a:spcPct val="0"/>
              </a:spcBef>
              <a:spcAft>
                <a:spcPct val="0"/>
              </a:spcAft>
              <a:defRPr/>
            </a:pPr>
            <a:r>
              <a:rPr lang="ja-JP" altLang="en-US" sz="2000" dirty="0">
                <a:latin typeface="Meiryo UI" panose="020B0604030504040204" pitchFamily="50" charset="-128"/>
                <a:ea typeface="Meiryo UI" panose="020B0604030504040204" pitchFamily="50" charset="-128"/>
                <a:cs typeface="メイリオ" panose="020B0604030504040204" pitchFamily="50" charset="-128"/>
              </a:rPr>
              <a:t>（民間の既存建築物は中規模までであること）</a:t>
            </a:r>
            <a:endParaRPr lang="en-US" altLang="ja-JP" sz="2000" dirty="0">
              <a:latin typeface="Meiryo UI" panose="020B0604030504040204" pitchFamily="50" charset="-128"/>
              <a:ea typeface="Meiryo UI" panose="020B0604030504040204" pitchFamily="50" charset="-128"/>
              <a:cs typeface="メイリオ" panose="020B0604030504040204" pitchFamily="50" charset="-128"/>
            </a:endParaRPr>
          </a:p>
          <a:p>
            <a:pPr marL="457200" indent="-457200" fontAlgn="base">
              <a:lnSpc>
                <a:spcPts val="2300"/>
              </a:lnSpc>
              <a:spcBef>
                <a:spcPct val="0"/>
              </a:spcBef>
              <a:spcAft>
                <a:spcPct val="0"/>
              </a:spcAft>
              <a:buFont typeface="+mj-lt"/>
              <a:buAutoNum type="arabicPeriod" startAt="2"/>
              <a:defRPr/>
            </a:pP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補助率</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		</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：２／３（上限</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5</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億円</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年、民間の既存建築物は上限</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3</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億円</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年）</a:t>
            </a:r>
            <a:endPar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endParaRPr>
          </a:p>
          <a:p>
            <a:pPr marL="457200" indent="-457200" fontAlgn="base">
              <a:lnSpc>
                <a:spcPts val="2300"/>
              </a:lnSpc>
              <a:spcBef>
                <a:spcPct val="0"/>
              </a:spcBef>
              <a:spcAft>
                <a:spcPct val="0"/>
              </a:spcAft>
              <a:buFont typeface="+mj-lt"/>
              <a:buAutoNum type="arabicPeriod" startAt="2"/>
              <a:defRPr/>
            </a:pP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補助の対象となる費用</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	</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：対象設備の設計費・設備費・工事費　</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躯体は対象外</a:t>
            </a:r>
          </a:p>
          <a:p>
            <a:pPr fontAlgn="base">
              <a:lnSpc>
                <a:spcPts val="2300"/>
              </a:lnSpc>
              <a:spcBef>
                <a:spcPct val="0"/>
              </a:spcBef>
              <a:spcAft>
                <a:spcPct val="0"/>
              </a:spcAft>
              <a:defRPr/>
            </a:pPr>
            <a:endParaRPr lang="en-US" altLang="ja-JP" sz="2000"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79" name="表 78"/>
          <p:cNvGraphicFramePr>
            <a:graphicFrameLocks noGrp="1"/>
          </p:cNvGraphicFramePr>
          <p:nvPr>
            <p:extLst>
              <p:ext uri="{D42A27DB-BD31-4B8C-83A1-F6EECF244321}">
                <p14:modId xmlns:p14="http://schemas.microsoft.com/office/powerpoint/2010/main" val="1196168416"/>
              </p:ext>
            </p:extLst>
          </p:nvPr>
        </p:nvGraphicFramePr>
        <p:xfrm>
          <a:off x="200472" y="2661295"/>
          <a:ext cx="10200827" cy="4139520"/>
        </p:xfrm>
        <a:graphic>
          <a:graphicData uri="http://schemas.openxmlformats.org/drawingml/2006/table">
            <a:tbl>
              <a:tblPr firstRow="1" bandRow="1">
                <a:tableStyleId>{5C22544A-7EE6-4342-B048-85BDC9FD1C3A}</a:tableStyleId>
              </a:tblPr>
              <a:tblGrid>
                <a:gridCol w="1133028">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7696199">
                  <a:extLst>
                    <a:ext uri="{9D8B030D-6E8A-4147-A177-3AD203B41FA5}">
                      <a16:colId xmlns:a16="http://schemas.microsoft.com/office/drawing/2014/main" val="20002"/>
                    </a:ext>
                  </a:extLst>
                </a:gridCol>
              </a:tblGrid>
              <a:tr h="340800">
                <a:tc>
                  <a:txBody>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区分</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92B5"/>
                    </a:solidFill>
                  </a:tcPr>
                </a:tc>
                <a:tc gridSpan="2">
                  <a:txBody>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項目</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92B5"/>
                    </a:solidFill>
                  </a:tcPr>
                </a:tc>
                <a:tc h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0800">
                <a:tc>
                  <a:txBody>
                    <a:bodyPr/>
                    <a:lstStyle/>
                    <a:p>
                      <a:pPr algn="ctr"/>
                      <a:r>
                        <a:rPr kumimoji="1" lang="ja-JP" altLang="en-US" sz="2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設計費</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建築および設備設計費等（省エネルギー計算に要する費用等）</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0480">
                <a:tc rowSpan="7">
                  <a:txBody>
                    <a:bodyPr/>
                    <a:lstStyle/>
                    <a:p>
                      <a:pPr algn="ctr"/>
                      <a:r>
                        <a:rPr kumimoji="1" lang="ja-JP" altLang="en-US" sz="2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設備費</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断熱</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断熱材等（省エネ計算できること）</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0480">
                <a:tc v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空調・給湯</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熱源機器、熱源付帯設備、ポンプ、空調機器、給湯機器</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20480">
                <a:tc v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換気</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換気機器</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20480">
                <a:tc vMerge="1">
                  <a:txBody>
                    <a:bodyPr/>
                    <a:lstStyle/>
                    <a:p>
                      <a:pPr algn="l"/>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照明</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照明機器</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889440">
                <a:tc v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再エネ他</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再生可能・未利用エネルギー利用機器・コージェネ・蓄電システム（再生可能・未利用エネルギーにより発電した電力を蓄え、有効利用するものに限る）</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20480">
                <a:tc v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電源</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受変電設備、負荷設備</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20480">
                <a:tc v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r>
                        <a:rPr kumimoji="1" lang="en-US" altLang="ja-JP" sz="1900" b="0" dirty="0">
                          <a:solidFill>
                            <a:schemeClr val="tx1"/>
                          </a:solidFill>
                          <a:latin typeface="Meiryo UI" panose="020B0604030504040204" pitchFamily="50" charset="-128"/>
                          <a:ea typeface="Meiryo UI" panose="020B0604030504040204" pitchFamily="50" charset="-128"/>
                          <a:cs typeface="メイリオ" pitchFamily="50" charset="-128"/>
                        </a:rPr>
                        <a:t>BEMS</a:t>
                      </a:r>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（自動制御機器含む）</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604960">
                <a:tc>
                  <a:txBody>
                    <a:bodyPr/>
                    <a:lstStyle/>
                    <a:p>
                      <a:pPr algn="ctr"/>
                      <a:r>
                        <a:rPr kumimoji="1" lang="ja-JP" altLang="en-US" sz="2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工事費</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設備の設置と一体不可分な工事に要するもの</a:t>
                      </a:r>
                      <a:endParaRPr kumimoji="1" lang="en-US" altLang="ja-JP" sz="1900" b="0" dirty="0">
                        <a:solidFill>
                          <a:schemeClr val="tx1"/>
                        </a:solidFill>
                        <a:latin typeface="Meiryo UI" panose="020B0604030504040204" pitchFamily="50" charset="-128"/>
                        <a:ea typeface="Meiryo UI" panose="020B0604030504040204" pitchFamily="50" charset="-128"/>
                        <a:cs typeface="メイリオ" pitchFamily="50" charset="-128"/>
                      </a:endParaRPr>
                    </a:p>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（空調設備の導入に伴う配管工事等）</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2021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normAutofit/>
          </a:bodyPr>
          <a:lstStyle/>
          <a:p>
            <a:r>
              <a:rPr lang="ja-JP" altLang="en-US" sz="4000" dirty="0">
                <a:latin typeface="+mn-ea"/>
                <a:ea typeface="+mn-ea"/>
              </a:rPr>
              <a:t>採択事例①（藤崎建設工業本社ビル）</a:t>
            </a:r>
            <a:endParaRPr lang="ja-JP" altLang="en-US" sz="4000" b="1" dirty="0">
              <a:latin typeface="+mn-ea"/>
              <a:ea typeface="+mn-ea"/>
            </a:endParaRPr>
          </a:p>
        </p:txBody>
      </p:sp>
      <p:sp>
        <p:nvSpPr>
          <p:cNvPr id="4" name="テキスト プレースホルダー 3"/>
          <p:cNvSpPr>
            <a:spLocks noGrp="1"/>
          </p:cNvSpPr>
          <p:nvPr>
            <p:ph type="body" sz="quarter" idx="10"/>
          </p:nvPr>
        </p:nvSpPr>
        <p:spPr>
          <a:xfrm>
            <a:off x="0" y="918916"/>
            <a:ext cx="10685337" cy="1995734"/>
          </a:xfrm>
        </p:spPr>
        <p:txBody>
          <a:bodyPr/>
          <a:lstStyle/>
          <a:p>
            <a:r>
              <a:rPr lang="ja-JP" altLang="en-US" dirty="0"/>
              <a:t>藤崎建設工業本社ビルでは、外皮性能の向上、井水利用空調設備、太陽熱給湯設備等の導入により、省エネ率は</a:t>
            </a:r>
            <a:r>
              <a:rPr lang="en-US" altLang="ja-JP" dirty="0"/>
              <a:t>51</a:t>
            </a:r>
            <a:r>
              <a:rPr lang="ja-JP" altLang="en-US" dirty="0"/>
              <a:t>％。</a:t>
            </a:r>
            <a:endParaRPr lang="en-US" altLang="ja-JP" dirty="0"/>
          </a:p>
          <a:p>
            <a:r>
              <a:rPr lang="ja-JP" altLang="en-US" dirty="0"/>
              <a:t>太陽光発電による創エネを考慮した場合の省エネ率は</a:t>
            </a:r>
            <a:r>
              <a:rPr lang="en-US" altLang="ja-JP" dirty="0"/>
              <a:t>107</a:t>
            </a:r>
            <a:r>
              <a:rPr lang="ja-JP" altLang="en-US" dirty="0"/>
              <a:t>％となり、</a:t>
            </a:r>
            <a:r>
              <a:rPr lang="en-US" altLang="ja-JP" dirty="0"/>
              <a:t>『ZEB』</a:t>
            </a:r>
            <a:r>
              <a:rPr lang="ja-JP" altLang="en-US" dirty="0"/>
              <a:t>（省エネ率</a:t>
            </a:r>
            <a:r>
              <a:rPr lang="en-US" altLang="ja-JP" dirty="0"/>
              <a:t>100</a:t>
            </a:r>
            <a:r>
              <a:rPr lang="ja-JP" altLang="en-US" dirty="0"/>
              <a:t>％以上）を達成する見込み。</a:t>
            </a:r>
            <a:endParaRPr lang="en-US" altLang="ja-JP"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825" y="3170151"/>
            <a:ext cx="3316511" cy="1981372"/>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348" y="5256126"/>
            <a:ext cx="2871465" cy="1981372"/>
          </a:xfrm>
          <a:prstGeom prst="rect">
            <a:avLst/>
          </a:prstGeom>
        </p:spPr>
      </p:pic>
      <p:sp>
        <p:nvSpPr>
          <p:cNvPr id="8" name="正方形/長方形 7"/>
          <p:cNvSpPr/>
          <p:nvPr/>
        </p:nvSpPr>
        <p:spPr bwMode="auto">
          <a:xfrm>
            <a:off x="3981450" y="3170151"/>
            <a:ext cx="6362700" cy="4067347"/>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285750" marR="0" indent="-28575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建物概要</a:t>
            </a:r>
            <a:endPar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：藤崎建設工業株式会社本社ビル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所在地</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：茨城県行方市</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建物用途</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：事務所等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構造</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：鉄骨造</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階数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階</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延床面積</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651m2</a:t>
            </a:r>
          </a:p>
          <a:p>
            <a:pPr marL="776600" lvl="1"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新築／改築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defTabSz="914400" fontAlgn="base">
              <a:spcBef>
                <a:spcPct val="0"/>
              </a:spcBef>
              <a:spcAft>
                <a:spcPct val="0"/>
              </a:spcAf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lvl="1" indent="-285750" defTabSz="914400" fontAlgn="base">
              <a:spcBef>
                <a:spcPct val="0"/>
              </a:spcBef>
              <a:spcAft>
                <a:spcPct val="0"/>
              </a:spcAft>
              <a:buFont typeface="Wingdings" panose="05000000000000000000" pitchFamily="2" charset="2"/>
              <a:buChar char="l"/>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導入設備</a:t>
            </a:r>
            <a:endPar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2"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外皮性能</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：屋根断熱、外皮断熱、</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Low-E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複層ガラス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2" indent="-285750" defTabSz="914400" fontAlgn="base">
              <a:spcBef>
                <a:spcPct val="0"/>
              </a:spcBef>
              <a:spcAft>
                <a:spcPct val="0"/>
              </a:spcAft>
              <a:buFont typeface="Arial" panose="020B0604020202020204" pitchFamily="34" charset="0"/>
              <a:buChar cha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省エネ</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：外付けブラインド（太陽追尾式）、井水利用空調設備、</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963400" lvl="5" defTabSz="914400" fontAlgn="base">
              <a:spcBef>
                <a:spcPct val="0"/>
              </a:spcBef>
              <a:spcAft>
                <a:spcPct val="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高効率空調、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照明器具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6" indent="-285750" defTabSz="914400" fontAlgn="base">
              <a:spcBef>
                <a:spcPct val="0"/>
              </a:spcBef>
              <a:spcAft>
                <a:spcPct val="0"/>
              </a:spcAft>
              <a:buFont typeface="Arial" panose="020B0604020202020204" pitchFamily="34" charset="0"/>
              <a:buChar cha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創エネ</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太陽光発電（</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46kW</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）、蓄電池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971675" lvl="6" defTabSz="914400" fontAlgn="base">
              <a:spcBef>
                <a:spcPct val="0"/>
              </a:spcBef>
              <a:spcAft>
                <a:spcPct val="0"/>
              </a:spcAf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lvl="6" indent="-285750" defTabSz="914400" fontAlgn="base">
              <a:spcBef>
                <a:spcPct val="0"/>
              </a:spcBef>
              <a:spcAft>
                <a:spcPct val="0"/>
              </a:spcAft>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導入効果</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776599" lvl="7"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外皮性能削減率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599" lvl="7"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省エネ率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599" lvl="7" indent="-285750" defTabSz="914400" fontAlgn="base">
              <a:spcBef>
                <a:spcPct val="0"/>
              </a:spcBef>
              <a:spcAft>
                <a:spcPct val="0"/>
              </a:spcAft>
              <a:buFont typeface="Arial" panose="020B0604020202020204" pitchFamily="34" charset="0"/>
              <a:buChar cha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達成度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％（創エネを考慮した場合）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8330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normAutofit/>
          </a:bodyPr>
          <a:lstStyle/>
          <a:p>
            <a:r>
              <a:rPr lang="ja-JP" altLang="en-US" sz="4000" dirty="0">
                <a:latin typeface="+mn-ea"/>
                <a:ea typeface="+mn-ea"/>
              </a:rPr>
              <a:t>採択事例②（アリガプランニング事務所ビル）</a:t>
            </a:r>
            <a:endParaRPr lang="ja-JP" altLang="en-US" sz="4000" b="1" dirty="0">
              <a:latin typeface="+mn-ea"/>
              <a:ea typeface="+mn-ea"/>
            </a:endParaRPr>
          </a:p>
        </p:txBody>
      </p:sp>
      <p:sp>
        <p:nvSpPr>
          <p:cNvPr id="4" name="テキスト プレースホルダー 3"/>
          <p:cNvSpPr>
            <a:spLocks noGrp="1"/>
          </p:cNvSpPr>
          <p:nvPr>
            <p:ph type="body" sz="quarter" idx="10"/>
          </p:nvPr>
        </p:nvSpPr>
        <p:spPr>
          <a:xfrm>
            <a:off x="0" y="918915"/>
            <a:ext cx="10685337" cy="2710109"/>
          </a:xfrm>
        </p:spPr>
        <p:txBody>
          <a:bodyPr/>
          <a:lstStyle/>
          <a:p>
            <a:r>
              <a:rPr lang="ja-JP" altLang="en-US" dirty="0"/>
              <a:t>エネルギー消費の多い北海道で</a:t>
            </a:r>
            <a:r>
              <a:rPr lang="en-US" altLang="ja-JP" dirty="0"/>
              <a:t>ZEB</a:t>
            </a:r>
            <a:r>
              <a:rPr lang="ja-JP" altLang="en-US" dirty="0"/>
              <a:t>を実現するにあたり、外皮断熱や</a:t>
            </a:r>
            <a:r>
              <a:rPr lang="en-US" altLang="ja-JP" dirty="0"/>
              <a:t>Low-E</a:t>
            </a:r>
            <a:r>
              <a:rPr lang="ja-JP" altLang="en-US" dirty="0"/>
              <a:t>ガラスの導入によって外皮性能の向上を図るほか、冷暖房システムでは地中熱や井水熱の再エネを利用することで、建物のエネルギー消費で大半を占める空調エネルギー消費量を大幅に削減。</a:t>
            </a:r>
          </a:p>
          <a:p>
            <a:r>
              <a:rPr lang="ja-JP" altLang="en-US" dirty="0"/>
              <a:t>さらに、太陽光発電設備の導入により、年間の一次エネルギー消費量を正味ゼロとする。</a:t>
            </a:r>
            <a:endParaRPr lang="en-US" altLang="ja-JP" dirty="0"/>
          </a:p>
        </p:txBody>
      </p:sp>
      <p:sp>
        <p:nvSpPr>
          <p:cNvPr id="8" name="正方形/長方形 7"/>
          <p:cNvSpPr/>
          <p:nvPr/>
        </p:nvSpPr>
        <p:spPr bwMode="auto">
          <a:xfrm>
            <a:off x="3981449" y="3579726"/>
            <a:ext cx="6710363" cy="4067347"/>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285750" marR="0" indent="-28575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建物概要</a:t>
            </a:r>
            <a:endPar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：株式会社アリガプランニング事務所ビル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所在地</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北海道</a:t>
            </a:r>
            <a:endParaRPr kumimoji="1" lang="en-US" altLang="ja-JP" sz="14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建物用途</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：事務所等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構造</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造</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階数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階</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1" indent="-285750" defTabSz="914400" fontAlgn="base">
              <a:spcBef>
                <a:spcPct val="0"/>
              </a:spcBef>
              <a:spcAft>
                <a:spcPct val="0"/>
              </a:spcAft>
              <a:buFont typeface="Arial" panose="020B0604020202020204" pitchFamily="34" charset="0"/>
              <a:buChar cha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延床面積</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644m2</a:t>
            </a:r>
          </a:p>
          <a:p>
            <a:pPr marL="776600" lvl="1"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新築／改築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defTabSz="914400" fontAlgn="base">
              <a:spcBef>
                <a:spcPct val="0"/>
              </a:spcBef>
              <a:spcAft>
                <a:spcPct val="0"/>
              </a:spcAf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lvl="1" indent="-285750" defTabSz="914400" fontAlgn="base">
              <a:spcBef>
                <a:spcPct val="0"/>
              </a:spcBef>
              <a:spcAft>
                <a:spcPct val="0"/>
              </a:spcAft>
              <a:buFont typeface="Wingdings" panose="05000000000000000000" pitchFamily="2" charset="2"/>
              <a:buChar char="l"/>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導入設備</a:t>
            </a:r>
            <a:endPar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76600" lvl="2"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外皮性能</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：ウレタンフォーム断熱材、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Low-e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複層ガラス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2" indent="-285750" defTabSz="914400" fontAlgn="base">
              <a:spcBef>
                <a:spcPct val="0"/>
              </a:spcBef>
              <a:spcAft>
                <a:spcPct val="0"/>
              </a:spcAft>
              <a:buFont typeface="Arial" panose="020B0604020202020204" pitchFamily="34" charset="0"/>
              <a:buChar cha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省エネ</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照明器具（人感・明るさ検知／タイムスケジュール制御</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971675" lvl="2" defTabSz="914400" fontAlgn="base">
              <a:spcBef>
                <a:spcPct val="0"/>
              </a:spcBef>
              <a:spcAft>
                <a:spcPct val="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地中熱ヒートポンプ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600" lvl="6" indent="-285750" defTabSz="914400" fontAlgn="base">
              <a:spcBef>
                <a:spcPct val="0"/>
              </a:spcBef>
              <a:spcAft>
                <a:spcPct val="0"/>
              </a:spcAft>
              <a:buFont typeface="Arial" panose="020B0604020202020204" pitchFamily="34" charset="0"/>
              <a:buChar cha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創エネ</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太陽光発電、蓄電池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971675" lvl="6" defTabSz="914400" fontAlgn="base">
              <a:spcBef>
                <a:spcPct val="0"/>
              </a:spcBef>
              <a:spcAft>
                <a:spcPct val="0"/>
              </a:spcAf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lvl="6" indent="-285750" defTabSz="914400" fontAlgn="base">
              <a:spcBef>
                <a:spcPct val="0"/>
              </a:spcBef>
              <a:spcAft>
                <a:spcPct val="0"/>
              </a:spcAft>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導入効果</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776599" lvl="7" indent="-285750" defTabSz="914400" fontAlgn="base">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省エネ率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776599" lvl="7" indent="-285750" defTabSz="914400" fontAlgn="base">
              <a:spcBef>
                <a:spcPct val="0"/>
              </a:spcBef>
              <a:spcAft>
                <a:spcPct val="0"/>
              </a:spcAft>
              <a:buFont typeface="Arial" panose="020B0604020202020204" pitchFamily="34" charset="0"/>
              <a:buChar cha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達成度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％（創エネを考慮した場合）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843" y="3710729"/>
            <a:ext cx="3707606" cy="2960568"/>
          </a:xfrm>
          <a:prstGeom prst="rect">
            <a:avLst/>
          </a:prstGeom>
        </p:spPr>
      </p:pic>
    </p:spTree>
    <p:extLst>
      <p:ext uri="{BB962C8B-B14F-4D97-AF65-F5344CB8AC3E}">
        <p14:creationId xmlns:p14="http://schemas.microsoft.com/office/powerpoint/2010/main" val="282711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169666B-1290-AA49-9516-C9371DCA65CD}"/>
              </a:ext>
            </a:extLst>
          </p:cNvPr>
          <p:cNvSpPr txBox="1"/>
          <p:nvPr/>
        </p:nvSpPr>
        <p:spPr>
          <a:xfrm>
            <a:off x="2200885" y="653994"/>
            <a:ext cx="769631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業務用施設等におけるネット・ゼロ・エネルギー・ビル（</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ZEB</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）化・省</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CO2</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促進事業のうち、</a:t>
            </a:r>
            <a:endPar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ZEB Ready</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の普及に向けた先進的省エネルギー建築物支援事業</a:t>
            </a:r>
          </a:p>
        </p:txBody>
      </p:sp>
      <p:grpSp>
        <p:nvGrpSpPr>
          <p:cNvPr id="6" name="グループ化 5">
            <a:extLst>
              <a:ext uri="{FF2B5EF4-FFF2-40B4-BE49-F238E27FC236}">
                <a16:creationId xmlns:a16="http://schemas.microsoft.com/office/drawing/2014/main" id="{FD61E81A-1A87-284A-A49A-5D56BAF88CA5}"/>
              </a:ext>
            </a:extLst>
          </p:cNvPr>
          <p:cNvGrpSpPr/>
          <p:nvPr/>
        </p:nvGrpSpPr>
        <p:grpSpPr>
          <a:xfrm>
            <a:off x="2077296" y="328106"/>
            <a:ext cx="1188323" cy="313655"/>
            <a:chOff x="1895287" y="263654"/>
            <a:chExt cx="1188323" cy="313655"/>
          </a:xfrm>
        </p:grpSpPr>
        <p:pic>
          <p:nvPicPr>
            <p:cNvPr id="7" name="グラフィックス 6">
              <a:extLst>
                <a:ext uri="{FF2B5EF4-FFF2-40B4-BE49-F238E27FC236}">
                  <a16:creationId xmlns:a16="http://schemas.microsoft.com/office/drawing/2014/main" id="{F2610F86-B295-D544-A8D3-261C2BDCBEE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2098332" y="458339"/>
              <a:ext cx="773305" cy="118970"/>
            </a:xfrm>
            <a:prstGeom prst="rect">
              <a:avLst/>
            </a:prstGeom>
          </p:spPr>
        </p:pic>
        <p:sp>
          <p:nvSpPr>
            <p:cNvPr id="8" name="テキスト ボックス 7">
              <a:extLst>
                <a:ext uri="{FF2B5EF4-FFF2-40B4-BE49-F238E27FC236}">
                  <a16:creationId xmlns:a16="http://schemas.microsoft.com/office/drawing/2014/main" id="{BF6FBE36-BBFB-2B4B-BF76-87A092C72905}"/>
                </a:ext>
              </a:extLst>
            </p:cNvPr>
            <p:cNvSpPr txBox="1"/>
            <p:nvPr/>
          </p:nvSpPr>
          <p:spPr>
            <a:xfrm>
              <a:off x="1895287" y="263654"/>
              <a:ext cx="118832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60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事業名</a:t>
              </a:r>
            </a:p>
          </p:txBody>
        </p:sp>
      </p:grpSp>
      <p:sp>
        <p:nvSpPr>
          <p:cNvPr id="9" name="テキスト ボックス 8">
            <a:extLst>
              <a:ext uri="{FF2B5EF4-FFF2-40B4-BE49-F238E27FC236}">
                <a16:creationId xmlns:a16="http://schemas.microsoft.com/office/drawing/2014/main" id="{E9DDF4E0-81D3-3A4B-BD40-8CF63624B79E}"/>
              </a:ext>
            </a:extLst>
          </p:cNvPr>
          <p:cNvSpPr txBox="1"/>
          <p:nvPr/>
        </p:nvSpPr>
        <p:spPr>
          <a:xfrm>
            <a:off x="374034" y="1282235"/>
            <a:ext cx="9972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rPr>
              <a:t>ビルの省エネ化・光熱費削減・快適性向上（</a:t>
            </a:r>
            <a:r>
              <a:rPr kumimoji="0" lang="en-US" altLang="ja-JP"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rPr>
              <a:t>ZEB</a:t>
            </a:r>
            <a:r>
              <a:rPr kumimoji="0"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rPr>
              <a:t> </a:t>
            </a:r>
            <a:r>
              <a:rPr kumimoji="0" lang="en-US" altLang="ja-JP"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rPr>
              <a:t>Ready)</a:t>
            </a:r>
            <a:r>
              <a:rPr kumimoji="0"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rPr>
              <a:t>を支援します。</a:t>
            </a:r>
          </a:p>
        </p:txBody>
      </p:sp>
      <p:sp>
        <p:nvSpPr>
          <p:cNvPr id="13" name="テキスト ボックス 12">
            <a:extLst>
              <a:ext uri="{FF2B5EF4-FFF2-40B4-BE49-F238E27FC236}">
                <a16:creationId xmlns:a16="http://schemas.microsoft.com/office/drawing/2014/main" id="{0A757631-4B50-184D-9895-D2703189BD02}"/>
              </a:ext>
            </a:extLst>
          </p:cNvPr>
          <p:cNvSpPr txBox="1"/>
          <p:nvPr/>
        </p:nvSpPr>
        <p:spPr>
          <a:xfrm>
            <a:off x="2112383" y="6936719"/>
            <a:ext cx="595224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環境省地球環境局地球温暖化対策課地球温暖化対策事業室</a:t>
            </a:r>
            <a:r>
              <a:rPr kumimoji="0" lang="ja-JP" altLang="en-US"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　　電話：</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03-5521-8355</a:t>
            </a:r>
            <a:r>
              <a:rPr kumimoji="0" lang="ja-JP" altLang="en-US"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　</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FAX</a:t>
            </a:r>
            <a:r>
              <a:rPr kumimoji="0" lang="ja-JP" altLang="en-US"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a:t>
            </a:r>
            <a:r>
              <a:rPr kumimoji="0" lang="en-US" altLang="ja-JP" sz="70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03-3580-1382</a:t>
            </a:r>
            <a:endParaRPr kumimoji="0" lang="ja-JP" altLang="en-US" sz="700" b="1"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p:txBody>
      </p:sp>
      <p:sp>
        <p:nvSpPr>
          <p:cNvPr id="61" name="角丸四角形 60"/>
          <p:cNvSpPr/>
          <p:nvPr/>
        </p:nvSpPr>
        <p:spPr>
          <a:xfrm>
            <a:off x="450098" y="408614"/>
            <a:ext cx="1750787" cy="659387"/>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endParaRPr>
          </a:p>
        </p:txBody>
      </p:sp>
      <p:sp>
        <p:nvSpPr>
          <p:cNvPr id="62" name="片側の 2 つの角を丸めた四角形 61"/>
          <p:cNvSpPr/>
          <p:nvPr/>
        </p:nvSpPr>
        <p:spPr>
          <a:xfrm>
            <a:off x="450099" y="408614"/>
            <a:ext cx="1750785" cy="299561"/>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dirty="0">
                <a:ln>
                  <a:noFill/>
                </a:ln>
                <a:solidFill>
                  <a:schemeClr val="bg1"/>
                </a:solidFill>
                <a:effectLst/>
                <a:uLnTx/>
                <a:uFillTx/>
              </a:rPr>
              <a:t>建物の省エネ等</a:t>
            </a:r>
          </a:p>
        </p:txBody>
      </p:sp>
      <p:sp>
        <p:nvSpPr>
          <p:cNvPr id="63" name="1 つの角を切り取った四角形 62"/>
          <p:cNvSpPr/>
          <p:nvPr/>
        </p:nvSpPr>
        <p:spPr>
          <a:xfrm flipV="1">
            <a:off x="1349721" y="758814"/>
            <a:ext cx="859478" cy="288984"/>
          </a:xfrm>
          <a:prstGeom prst="snip1Rect">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72" name="テキスト ボックス 71"/>
          <p:cNvSpPr txBox="1"/>
          <p:nvPr/>
        </p:nvSpPr>
        <p:spPr>
          <a:xfrm>
            <a:off x="1464477" y="808967"/>
            <a:ext cx="69762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chemeClr val="bg1"/>
                </a:solidFill>
                <a:effectLst/>
                <a:uLnTx/>
                <a:uFillTx/>
              </a:rPr>
              <a:t>民間</a:t>
            </a:r>
            <a:r>
              <a:rPr kumimoji="1" lang="ja-JP" altLang="en-US" sz="1000" b="1" i="0" u="none" strike="noStrike" kern="0" cap="none" spc="0" normalizeH="0" baseline="0" noProof="0" dirty="0">
                <a:ln>
                  <a:noFill/>
                </a:ln>
                <a:solidFill>
                  <a:schemeClr val="bg1"/>
                </a:solidFill>
                <a:effectLst/>
                <a:uLnTx/>
                <a:uFillTx/>
              </a:rPr>
              <a:t>向け</a:t>
            </a:r>
          </a:p>
        </p:txBody>
      </p:sp>
      <p:sp>
        <p:nvSpPr>
          <p:cNvPr id="73" name="1 つの角を切り取った四角形 72"/>
          <p:cNvSpPr/>
          <p:nvPr/>
        </p:nvSpPr>
        <p:spPr>
          <a:xfrm flipH="1" flipV="1">
            <a:off x="445560" y="762851"/>
            <a:ext cx="859478" cy="290981"/>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74" name="テキスト ボックス 73"/>
          <p:cNvSpPr txBox="1"/>
          <p:nvPr/>
        </p:nvSpPr>
        <p:spPr>
          <a:xfrm>
            <a:off x="384729" y="818742"/>
            <a:ext cx="1000595"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bg1"/>
                </a:solidFill>
                <a:effectLst/>
                <a:uLnTx/>
                <a:uFillTx/>
              </a:rPr>
              <a:t>地方公共団体向け</a:t>
            </a:r>
          </a:p>
        </p:txBody>
      </p:sp>
      <p:sp>
        <p:nvSpPr>
          <p:cNvPr id="64" name="テキスト ボックス 63"/>
          <p:cNvSpPr txBox="1"/>
          <p:nvPr/>
        </p:nvSpPr>
        <p:spPr>
          <a:xfrm>
            <a:off x="6993071" y="197683"/>
            <a:ext cx="2646982" cy="400110"/>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5,000</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5,000</a:t>
            </a:r>
            <a:r>
              <a:rPr kumimoji="0"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a:stretch>
            <a:fillRect/>
          </a:stretch>
        </p:blipFill>
        <p:spPr>
          <a:xfrm>
            <a:off x="357297" y="1746353"/>
            <a:ext cx="10546994" cy="5011346"/>
          </a:xfrm>
          <a:prstGeom prst="rect">
            <a:avLst/>
          </a:prstGeom>
        </p:spPr>
      </p:pic>
    </p:spTree>
    <p:extLst>
      <p:ext uri="{BB962C8B-B14F-4D97-AF65-F5344CB8AC3E}">
        <p14:creationId xmlns:p14="http://schemas.microsoft.com/office/powerpoint/2010/main" val="297956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p:cNvSpPr/>
          <p:nvPr/>
        </p:nvSpPr>
        <p:spPr>
          <a:xfrm>
            <a:off x="304800" y="5725142"/>
            <a:ext cx="10077450" cy="1761508"/>
          </a:xfrm>
          <a:prstGeom prst="rect">
            <a:avLst/>
          </a:prstGeom>
          <a:solidFill>
            <a:srgbClr val="EBF7FF"/>
          </a:solidFill>
          <a:ln w="12700" cap="flat" cmpd="sng" algn="ctr">
            <a:solidFill>
              <a:sysClr val="windowText" lastClr="000000"/>
            </a:solidFill>
            <a:prstDash val="solid"/>
          </a:ln>
          <a:effectLst/>
        </p:spPr>
        <p:txBody>
          <a:bodyPr rtlCol="0" anchor="ctr"/>
          <a:lstStyle/>
          <a:p>
            <a:pPr marL="359991" indent="-457189">
              <a:lnSpc>
                <a:spcPct val="150000"/>
              </a:lnSpc>
              <a:defRPr/>
            </a:pP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a:t>
            </a:r>
            <a:r>
              <a:rPr kumimoji="0" lang="en-US" altLang="ja-JP" sz="2400" kern="0" dirty="0">
                <a:solidFill>
                  <a:prstClr val="black"/>
                </a:solidFill>
                <a:latin typeface="Meiryo UI" panose="020B0604030504040204" pitchFamily="50" charset="-128"/>
                <a:ea typeface="Meiryo UI" panose="020B0604030504040204" pitchFamily="50" charset="-128"/>
                <a:cs typeface="メイリオ" pitchFamily="50" charset="-128"/>
              </a:rPr>
              <a:t>『</a:t>
            </a:r>
            <a:r>
              <a:rPr kumimoji="0" lang="en-US" altLang="ja-JP" sz="2400" b="1" kern="0" dirty="0">
                <a:solidFill>
                  <a:prstClr val="black"/>
                </a:solidFill>
                <a:latin typeface="Meiryo UI" panose="020B0604030504040204" pitchFamily="50" charset="-128"/>
                <a:ea typeface="Meiryo UI" panose="020B0604030504040204" pitchFamily="50" charset="-128"/>
                <a:cs typeface="メイリオ" pitchFamily="50" charset="-128"/>
              </a:rPr>
              <a:t>ZEB』	</a:t>
            </a: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：正味で</a:t>
            </a:r>
            <a:r>
              <a:rPr kumimoji="0" lang="en-US" altLang="ja-JP" sz="2400" kern="0" dirty="0">
                <a:solidFill>
                  <a:prstClr val="black"/>
                </a:solidFill>
                <a:latin typeface="Meiryo UI" panose="020B0604030504040204" pitchFamily="50" charset="-128"/>
                <a:ea typeface="Meiryo UI" panose="020B0604030504040204" pitchFamily="50" charset="-128"/>
                <a:cs typeface="メイリオ" pitchFamily="50" charset="-128"/>
              </a:rPr>
              <a:t>100</a:t>
            </a: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％省エネルギー（狭義の「</a:t>
            </a:r>
            <a:r>
              <a:rPr kumimoji="0" lang="en-US" altLang="ja-JP" sz="2400" kern="0" dirty="0">
                <a:solidFill>
                  <a:prstClr val="black"/>
                </a:solidFill>
                <a:latin typeface="Meiryo UI" panose="020B0604030504040204" pitchFamily="50" charset="-128"/>
                <a:ea typeface="Meiryo UI" panose="020B0604030504040204" pitchFamily="50" charset="-128"/>
                <a:cs typeface="メイリオ" pitchFamily="50" charset="-128"/>
              </a:rPr>
              <a:t>ZEB</a:t>
            </a: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a:t>
            </a:r>
            <a:endParaRPr kumimoji="0" lang="en-US" altLang="ja-JP" sz="2400" kern="0" dirty="0">
              <a:solidFill>
                <a:prstClr val="black"/>
              </a:solidFill>
              <a:latin typeface="Meiryo UI" panose="020B0604030504040204" pitchFamily="50" charset="-128"/>
              <a:ea typeface="Meiryo UI" panose="020B0604030504040204" pitchFamily="50" charset="-128"/>
              <a:cs typeface="メイリオ" pitchFamily="50" charset="-128"/>
            </a:endParaRPr>
          </a:p>
          <a:p>
            <a:pPr marL="359991" indent="-457189">
              <a:lnSpc>
                <a:spcPct val="150000"/>
              </a:lnSpc>
              <a:defRPr/>
            </a:pP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a:t>
            </a:r>
            <a:r>
              <a:rPr kumimoji="0" lang="en-US" altLang="ja-JP" sz="2400" b="1" kern="0" dirty="0">
                <a:solidFill>
                  <a:prstClr val="black"/>
                </a:solidFill>
                <a:latin typeface="Meiryo UI" panose="020B0604030504040204" pitchFamily="50" charset="-128"/>
                <a:ea typeface="Meiryo UI" panose="020B0604030504040204" pitchFamily="50" charset="-128"/>
                <a:cs typeface="メイリオ" pitchFamily="50" charset="-128"/>
              </a:rPr>
              <a:t>Nearly ZEB	</a:t>
            </a: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：正味で</a:t>
            </a:r>
            <a:r>
              <a:rPr kumimoji="0" lang="en-US" altLang="ja-JP" sz="2400" kern="0" dirty="0">
                <a:solidFill>
                  <a:prstClr val="black"/>
                </a:solidFill>
                <a:latin typeface="Meiryo UI" panose="020B0604030504040204" pitchFamily="50" charset="-128"/>
                <a:ea typeface="Meiryo UI" panose="020B0604030504040204" pitchFamily="50" charset="-128"/>
                <a:cs typeface="メイリオ" pitchFamily="50" charset="-128"/>
              </a:rPr>
              <a:t>75</a:t>
            </a: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％省エネルギー</a:t>
            </a:r>
            <a:endParaRPr kumimoji="0" lang="en-US" altLang="ja-JP" sz="2400" kern="0" dirty="0">
              <a:solidFill>
                <a:prstClr val="black"/>
              </a:solidFill>
              <a:latin typeface="Meiryo UI" panose="020B0604030504040204" pitchFamily="50" charset="-128"/>
              <a:ea typeface="Meiryo UI" panose="020B0604030504040204" pitchFamily="50" charset="-128"/>
              <a:cs typeface="メイリオ" pitchFamily="50" charset="-128"/>
            </a:endParaRPr>
          </a:p>
          <a:p>
            <a:pPr marL="359991" indent="-457189">
              <a:lnSpc>
                <a:spcPct val="150000"/>
              </a:lnSpc>
              <a:defRPr/>
            </a:pP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a:t>
            </a:r>
            <a:r>
              <a:rPr kumimoji="0" lang="en-US" altLang="ja-JP" sz="2400" b="1" kern="0" dirty="0">
                <a:solidFill>
                  <a:prstClr val="black"/>
                </a:solidFill>
                <a:latin typeface="Meiryo UI" panose="020B0604030504040204" pitchFamily="50" charset="-128"/>
                <a:ea typeface="Meiryo UI" panose="020B0604030504040204" pitchFamily="50" charset="-128"/>
                <a:cs typeface="メイリオ" pitchFamily="50" charset="-128"/>
              </a:rPr>
              <a:t>ZEB Ready	</a:t>
            </a: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a:t>
            </a:r>
            <a:r>
              <a:rPr kumimoji="0" lang="en-US" altLang="ja-JP" sz="2400" kern="0" dirty="0">
                <a:solidFill>
                  <a:prstClr val="black"/>
                </a:solidFill>
                <a:latin typeface="Meiryo UI" panose="020B0604030504040204" pitchFamily="50" charset="-128"/>
                <a:ea typeface="Meiryo UI" panose="020B0604030504040204" pitchFamily="50" charset="-128"/>
                <a:cs typeface="メイリオ" pitchFamily="50" charset="-128"/>
              </a:rPr>
              <a:t>50</a:t>
            </a:r>
            <a:r>
              <a:rPr kumimoji="0" lang="ja-JP" altLang="en-US" sz="2400" kern="0" dirty="0">
                <a:solidFill>
                  <a:prstClr val="black"/>
                </a:solidFill>
                <a:latin typeface="Meiryo UI" panose="020B0604030504040204" pitchFamily="50" charset="-128"/>
                <a:ea typeface="Meiryo UI" panose="020B0604030504040204" pitchFamily="50" charset="-128"/>
                <a:cs typeface="メイリオ" pitchFamily="50" charset="-128"/>
              </a:rPr>
              <a:t>％省エネルギー</a:t>
            </a:r>
            <a:endParaRPr kumimoji="0" lang="en-US" altLang="ja-JP" sz="2400" kern="0" dirty="0">
              <a:solidFill>
                <a:prstClr val="black"/>
              </a:solidFill>
              <a:latin typeface="Meiryo UI" panose="020B0604030504040204" pitchFamily="50" charset="-128"/>
              <a:ea typeface="Meiryo UI" panose="020B0604030504040204" pitchFamily="50" charset="-128"/>
              <a:cs typeface="メイリオ" pitchFamily="50" charset="-128"/>
            </a:endParaRPr>
          </a:p>
        </p:txBody>
      </p:sp>
      <p:sp>
        <p:nvSpPr>
          <p:cNvPr id="3" name="タイトル 1"/>
          <p:cNvSpPr>
            <a:spLocks noGrp="1"/>
          </p:cNvSpPr>
          <p:nvPr>
            <p:ph type="title"/>
          </p:nvPr>
        </p:nvSpPr>
        <p:spPr/>
        <p:txBody>
          <a:bodyPr>
            <a:normAutofit/>
          </a:bodyPr>
          <a:lstStyle/>
          <a:p>
            <a:r>
              <a:rPr lang="en-US" altLang="ja-JP" sz="4000" b="1" dirty="0">
                <a:latin typeface="+mn-ea"/>
                <a:ea typeface="+mn-ea"/>
              </a:rPr>
              <a:t>ZEB</a:t>
            </a:r>
            <a:r>
              <a:rPr lang="ja-JP" altLang="en-US" sz="4000" b="1" dirty="0">
                <a:latin typeface="+mn-ea"/>
                <a:ea typeface="+mn-ea"/>
              </a:rPr>
              <a:t>とは？</a:t>
            </a:r>
          </a:p>
        </p:txBody>
      </p:sp>
      <p:sp>
        <p:nvSpPr>
          <p:cNvPr id="4" name="テキスト プレースホルダー 3"/>
          <p:cNvSpPr>
            <a:spLocks noGrp="1"/>
          </p:cNvSpPr>
          <p:nvPr>
            <p:ph type="body" sz="quarter" idx="10"/>
          </p:nvPr>
        </p:nvSpPr>
        <p:spPr>
          <a:xfrm>
            <a:off x="0" y="918916"/>
            <a:ext cx="10685337" cy="1886524"/>
          </a:xfrm>
        </p:spPr>
        <p:txBody>
          <a:bodyPr/>
          <a:lstStyle/>
          <a:p>
            <a:r>
              <a:rPr lang="ja-JP" altLang="en-US" dirty="0"/>
              <a:t>年間で消費する建築物のエネルギー量を大幅に削減するとともに、創エネでエネルギー収支「ゼロ」を目指した建築物のこと。</a:t>
            </a:r>
            <a:endParaRPr lang="en-US" altLang="ja-JP" dirty="0"/>
          </a:p>
          <a:p>
            <a:r>
              <a:rPr lang="ja-JP" altLang="en-US" dirty="0"/>
              <a:t>正味エネルギー収支が「ゼロ」である狭義の</a:t>
            </a:r>
            <a:r>
              <a:rPr lang="en-US" altLang="ja-JP" dirty="0"/>
              <a:t>『ZEB』</a:t>
            </a:r>
            <a:r>
              <a:rPr lang="ja-JP" altLang="en-US" dirty="0"/>
              <a:t>の他、「</a:t>
            </a:r>
            <a:r>
              <a:rPr lang="en-US" altLang="ja-JP" dirty="0"/>
              <a:t>ZEB Ready</a:t>
            </a:r>
            <a:r>
              <a:rPr lang="ja-JP" altLang="en-US" dirty="0"/>
              <a:t>」・「</a:t>
            </a:r>
            <a:r>
              <a:rPr lang="en-US" altLang="ja-JP" dirty="0"/>
              <a:t>Nearly ZEB</a:t>
            </a:r>
            <a:r>
              <a:rPr lang="ja-JP" altLang="en-US" dirty="0"/>
              <a:t>」がある。</a:t>
            </a:r>
          </a:p>
        </p:txBody>
      </p:sp>
      <p:pic>
        <p:nvPicPr>
          <p:cNvPr id="1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19648" y="3542750"/>
            <a:ext cx="2460327" cy="208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p:cNvSpPr txBox="1"/>
          <p:nvPr/>
        </p:nvSpPr>
        <p:spPr>
          <a:xfrm>
            <a:off x="3658423" y="4007252"/>
            <a:ext cx="661225" cy="769441"/>
          </a:xfrm>
          <a:prstGeom prst="rect">
            <a:avLst/>
          </a:prstGeom>
          <a:noFill/>
        </p:spPr>
        <p:txBody>
          <a:bodyPr wrap="square" lIns="35976" rIns="35976" rtlCol="0">
            <a:spAutoFit/>
          </a:bodyPr>
          <a:lstStyle/>
          <a:p>
            <a:pPr marL="0" marR="0" lvl="0" indent="0" algn="ctr" defTabSz="913829"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メイリオ" pitchFamily="50" charset="-128"/>
              </a:rPr>
              <a:t>＋</a:t>
            </a:r>
            <a:endParaRPr kumimoji="0" lang="ja-JP" altLang="en-US" sz="4400" b="1" i="0" u="sng" strike="noStrike" kern="0" cap="none" spc="0" normalizeH="0" baseline="0" noProof="0" dirty="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21" name="テキスト ボックス 20"/>
          <p:cNvSpPr txBox="1"/>
          <p:nvPr/>
        </p:nvSpPr>
        <p:spPr>
          <a:xfrm>
            <a:off x="4184599" y="2855240"/>
            <a:ext cx="3124573" cy="461665"/>
          </a:xfrm>
          <a:prstGeom prst="rect">
            <a:avLst/>
          </a:prstGeom>
          <a:noFill/>
        </p:spPr>
        <p:txBody>
          <a:bodyPr wrap="none" rtlCol="0">
            <a:spAutoFit/>
          </a:bodyPr>
          <a:lstStyle/>
          <a:p>
            <a:pPr marL="0" marR="0" lvl="0" indent="0" algn="ctr" defTabSz="913829"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エネルギーを上手に使う</a:t>
            </a:r>
            <a:endParaRPr kumimoji="0" lang="en-US" altLang="ja-JP" sz="1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23" name="テキスト ボックス 22"/>
          <p:cNvSpPr txBox="1"/>
          <p:nvPr/>
        </p:nvSpPr>
        <p:spPr>
          <a:xfrm>
            <a:off x="6779975" y="4007252"/>
            <a:ext cx="661225" cy="769441"/>
          </a:xfrm>
          <a:prstGeom prst="rect">
            <a:avLst/>
          </a:prstGeom>
          <a:noFill/>
        </p:spPr>
        <p:txBody>
          <a:bodyPr wrap="square" lIns="35976" rIns="35976" rtlCol="0">
            <a:spAutoFit/>
          </a:bodyPr>
          <a:lstStyle/>
          <a:p>
            <a:pPr marL="0" marR="0" lvl="0" indent="0" algn="ctr" defTabSz="913829"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メイリオ" pitchFamily="50" charset="-128"/>
              </a:rPr>
              <a:t>＋</a:t>
            </a:r>
            <a:endParaRPr kumimoji="0" lang="ja-JP" altLang="en-US" sz="4400" b="1" i="0" u="sng" strike="noStrike" kern="0" cap="none" spc="0" normalizeH="0" baseline="0" noProof="0" dirty="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24" name="テキスト ボックス 23"/>
          <p:cNvSpPr txBox="1"/>
          <p:nvPr/>
        </p:nvSpPr>
        <p:spPr>
          <a:xfrm>
            <a:off x="235250" y="2839430"/>
            <a:ext cx="4188147" cy="1107996"/>
          </a:xfrm>
          <a:prstGeom prst="rect">
            <a:avLst/>
          </a:prstGeom>
          <a:noFill/>
        </p:spPr>
        <p:txBody>
          <a:bodyPr wrap="square" rtlCol="0">
            <a:spAutoFit/>
          </a:bodyPr>
          <a:lstStyle/>
          <a:p>
            <a:pPr marL="0" marR="0" lvl="0" indent="0" algn="ctr" defTabSz="913829"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エネルギーを極力</a:t>
            </a:r>
            <a:endParaRPr kumimoji="0" lang="en-US" altLang="ja-JP" sz="2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ctr" defTabSz="913829"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必要としない</a:t>
            </a:r>
            <a:endParaRPr kumimoji="0" lang="en-US" altLang="ja-JP" sz="2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ctr" defTabSz="913829"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（夏は涼しく、冬は暖かい建築物）</a:t>
            </a:r>
            <a:endParaRPr kumimoji="0" lang="en-US" altLang="ja-JP" sz="11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endParaRPr>
          </a:p>
        </p:txBody>
      </p:sp>
      <p:pic>
        <p:nvPicPr>
          <p:cNvPr id="2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585801" y="3445886"/>
            <a:ext cx="2499587" cy="218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下矢印 79"/>
          <p:cNvSpPr/>
          <p:nvPr/>
        </p:nvSpPr>
        <p:spPr>
          <a:xfrm>
            <a:off x="5740170" y="3564586"/>
            <a:ext cx="748883" cy="973751"/>
          </a:xfrm>
          <a:prstGeom prst="downArrow">
            <a:avLst>
              <a:gd name="adj1" fmla="val 50000"/>
              <a:gd name="adj2" fmla="val 31075"/>
            </a:avLst>
          </a:prstGeom>
          <a:solidFill>
            <a:srgbClr val="FF9999"/>
          </a:solidFill>
          <a:ln w="25400" cap="flat" cmpd="sng" algn="ctr">
            <a:solidFill>
              <a:srgbClr val="FF99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29" name="テキスト ボックス 28"/>
          <p:cNvSpPr txBox="1"/>
          <p:nvPr/>
        </p:nvSpPr>
        <p:spPr>
          <a:xfrm>
            <a:off x="5519824" y="3825499"/>
            <a:ext cx="123016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rPr>
              <a:t>省エネ</a:t>
            </a:r>
          </a:p>
        </p:txBody>
      </p:sp>
      <p:grpSp>
        <p:nvGrpSpPr>
          <p:cNvPr id="30" name="グループ化 29"/>
          <p:cNvGrpSpPr/>
          <p:nvPr/>
        </p:nvGrpSpPr>
        <p:grpSpPr>
          <a:xfrm>
            <a:off x="1375218" y="3999446"/>
            <a:ext cx="1908212" cy="1578740"/>
            <a:chOff x="-2753444" y="3978869"/>
            <a:chExt cx="1497138" cy="1301703"/>
          </a:xfrm>
        </p:grpSpPr>
        <p:sp>
          <p:nvSpPr>
            <p:cNvPr id="32" name="正方形/長方形 31"/>
            <p:cNvSpPr/>
            <p:nvPr/>
          </p:nvSpPr>
          <p:spPr>
            <a:xfrm>
              <a:off x="-2753444" y="4194116"/>
              <a:ext cx="648072" cy="1078505"/>
            </a:xfrm>
            <a:prstGeom prst="rect">
              <a:avLst/>
            </a:prstGeom>
            <a:solidFill>
              <a:srgbClr val="C1D6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34" name="正方形/長方形 33"/>
            <p:cNvSpPr/>
            <p:nvPr/>
          </p:nvSpPr>
          <p:spPr>
            <a:xfrm>
              <a:off x="-2108129" y="4194116"/>
              <a:ext cx="648072" cy="1078505"/>
            </a:xfrm>
            <a:prstGeom prst="rect">
              <a:avLst/>
            </a:prstGeom>
            <a:solidFill>
              <a:srgbClr val="FFDCB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35" name="フローチャート: データ 34"/>
            <p:cNvSpPr/>
            <p:nvPr/>
          </p:nvSpPr>
          <p:spPr>
            <a:xfrm>
              <a:off x="-2744818" y="3980288"/>
              <a:ext cx="828000" cy="215247"/>
            </a:xfrm>
            <a:prstGeom prst="flowChartInputOutput">
              <a:avLst/>
            </a:prstGeom>
            <a:solidFill>
              <a:srgbClr val="C1D6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36" name="フローチャート: データ 35"/>
            <p:cNvSpPr/>
            <p:nvPr/>
          </p:nvSpPr>
          <p:spPr>
            <a:xfrm>
              <a:off x="-2106047" y="3978869"/>
              <a:ext cx="828000" cy="215247"/>
            </a:xfrm>
            <a:prstGeom prst="flowChartInputOutput">
              <a:avLst/>
            </a:prstGeom>
            <a:solidFill>
              <a:srgbClr val="FFDCB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37" name="正方形/長方形 36"/>
            <p:cNvSpPr/>
            <p:nvPr/>
          </p:nvSpPr>
          <p:spPr>
            <a:xfrm rot="13118619">
              <a:off x="-1572824" y="4923033"/>
              <a:ext cx="232973" cy="317721"/>
            </a:xfrm>
            <a:prstGeom prst="rect">
              <a:avLst/>
            </a:prstGeom>
            <a:solidFill>
              <a:srgbClr val="FFDCB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38" name="正方形/長方形 37"/>
            <p:cNvSpPr/>
            <p:nvPr/>
          </p:nvSpPr>
          <p:spPr>
            <a:xfrm rot="10800000">
              <a:off x="-1502234" y="3980288"/>
              <a:ext cx="232973" cy="1070802"/>
            </a:xfrm>
            <a:prstGeom prst="rect">
              <a:avLst/>
            </a:prstGeom>
            <a:solidFill>
              <a:srgbClr val="FFDCB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cxnSp>
          <p:nvCxnSpPr>
            <p:cNvPr id="39" name="直線コネクタ 38"/>
            <p:cNvCxnSpPr/>
            <p:nvPr/>
          </p:nvCxnSpPr>
          <p:spPr>
            <a:xfrm>
              <a:off x="-2753444" y="4195535"/>
              <a:ext cx="647397" cy="0"/>
            </a:xfrm>
            <a:prstGeom prst="line">
              <a:avLst/>
            </a:prstGeom>
            <a:noFill/>
            <a:ln w="28575" cap="flat" cmpd="sng" algn="ctr">
              <a:solidFill>
                <a:srgbClr val="3399FF"/>
              </a:solidFill>
              <a:prstDash val="solid"/>
            </a:ln>
            <a:effectLst/>
          </p:spPr>
        </p:cxnSp>
        <p:cxnSp>
          <p:nvCxnSpPr>
            <p:cNvPr id="40" name="直線コネクタ 39"/>
            <p:cNvCxnSpPr/>
            <p:nvPr/>
          </p:nvCxnSpPr>
          <p:spPr>
            <a:xfrm flipV="1">
              <a:off x="-2744818" y="3978869"/>
              <a:ext cx="143774" cy="216666"/>
            </a:xfrm>
            <a:prstGeom prst="line">
              <a:avLst/>
            </a:prstGeom>
            <a:noFill/>
            <a:ln w="28575" cap="flat" cmpd="sng" algn="ctr">
              <a:solidFill>
                <a:srgbClr val="3399FF"/>
              </a:solidFill>
              <a:prstDash val="solid"/>
            </a:ln>
            <a:effectLst/>
          </p:spPr>
        </p:cxnSp>
        <p:cxnSp>
          <p:nvCxnSpPr>
            <p:cNvPr id="41" name="直線コネクタ 40"/>
            <p:cNvCxnSpPr/>
            <p:nvPr/>
          </p:nvCxnSpPr>
          <p:spPr>
            <a:xfrm>
              <a:off x="-2601044" y="3978869"/>
              <a:ext cx="639688" cy="0"/>
            </a:xfrm>
            <a:prstGeom prst="line">
              <a:avLst/>
            </a:prstGeom>
            <a:noFill/>
            <a:ln w="28575" cap="flat" cmpd="sng" algn="ctr">
              <a:solidFill>
                <a:srgbClr val="3399FF"/>
              </a:solidFill>
              <a:prstDash val="solid"/>
            </a:ln>
            <a:effectLst/>
          </p:spPr>
        </p:cxnSp>
        <p:cxnSp>
          <p:nvCxnSpPr>
            <p:cNvPr id="42" name="直線コネクタ 41"/>
            <p:cNvCxnSpPr/>
            <p:nvPr/>
          </p:nvCxnSpPr>
          <p:spPr>
            <a:xfrm>
              <a:off x="-2753444" y="4195535"/>
              <a:ext cx="8626" cy="1083179"/>
            </a:xfrm>
            <a:prstGeom prst="line">
              <a:avLst/>
            </a:prstGeom>
            <a:noFill/>
            <a:ln w="28575" cap="flat" cmpd="sng" algn="ctr">
              <a:solidFill>
                <a:srgbClr val="3399FF"/>
              </a:solidFill>
              <a:prstDash val="solid"/>
            </a:ln>
            <a:effectLst/>
          </p:spPr>
        </p:cxnSp>
        <p:cxnSp>
          <p:nvCxnSpPr>
            <p:cNvPr id="43" name="直線コネクタ 42"/>
            <p:cNvCxnSpPr/>
            <p:nvPr/>
          </p:nvCxnSpPr>
          <p:spPr>
            <a:xfrm flipH="1">
              <a:off x="-2744818" y="5272621"/>
              <a:ext cx="638772" cy="0"/>
            </a:xfrm>
            <a:prstGeom prst="line">
              <a:avLst/>
            </a:prstGeom>
            <a:noFill/>
            <a:ln w="28575" cap="flat" cmpd="sng" algn="ctr">
              <a:solidFill>
                <a:srgbClr val="3399FF"/>
              </a:solidFill>
              <a:prstDash val="solid"/>
            </a:ln>
            <a:effectLst/>
          </p:spPr>
        </p:cxnSp>
        <p:cxnSp>
          <p:nvCxnSpPr>
            <p:cNvPr id="44" name="直線コネクタ 43"/>
            <p:cNvCxnSpPr/>
            <p:nvPr/>
          </p:nvCxnSpPr>
          <p:spPr>
            <a:xfrm>
              <a:off x="-2105372" y="5272315"/>
              <a:ext cx="648072" cy="8257"/>
            </a:xfrm>
            <a:prstGeom prst="line">
              <a:avLst/>
            </a:prstGeom>
            <a:noFill/>
            <a:ln w="28575" cap="flat" cmpd="sng" algn="ctr">
              <a:solidFill>
                <a:srgbClr val="F79646">
                  <a:lumMod val="75000"/>
                </a:srgbClr>
              </a:solidFill>
              <a:prstDash val="solid"/>
            </a:ln>
            <a:effectLst/>
          </p:spPr>
        </p:cxnSp>
        <p:cxnSp>
          <p:nvCxnSpPr>
            <p:cNvPr id="45" name="直線コネクタ 44"/>
            <p:cNvCxnSpPr/>
            <p:nvPr/>
          </p:nvCxnSpPr>
          <p:spPr>
            <a:xfrm flipV="1">
              <a:off x="-1456338" y="5051091"/>
              <a:ext cx="190187" cy="229481"/>
            </a:xfrm>
            <a:prstGeom prst="line">
              <a:avLst/>
            </a:prstGeom>
            <a:noFill/>
            <a:ln w="28575" cap="flat" cmpd="sng" algn="ctr">
              <a:solidFill>
                <a:srgbClr val="F79646">
                  <a:lumMod val="75000"/>
                </a:srgbClr>
              </a:solidFill>
              <a:prstDash val="solid"/>
            </a:ln>
            <a:effectLst/>
          </p:spPr>
        </p:cxnSp>
        <p:cxnSp>
          <p:nvCxnSpPr>
            <p:cNvPr id="46" name="直線コネクタ 45"/>
            <p:cNvCxnSpPr/>
            <p:nvPr/>
          </p:nvCxnSpPr>
          <p:spPr>
            <a:xfrm flipH="1" flipV="1">
              <a:off x="-1269261" y="3980288"/>
              <a:ext cx="3110" cy="1070803"/>
            </a:xfrm>
            <a:prstGeom prst="line">
              <a:avLst/>
            </a:prstGeom>
            <a:noFill/>
            <a:ln w="28575" cap="flat" cmpd="sng" algn="ctr">
              <a:solidFill>
                <a:srgbClr val="F79646">
                  <a:lumMod val="75000"/>
                </a:srgbClr>
              </a:solidFill>
              <a:prstDash val="solid"/>
            </a:ln>
            <a:effectLst/>
          </p:spPr>
        </p:cxnSp>
        <p:cxnSp>
          <p:nvCxnSpPr>
            <p:cNvPr id="47" name="直線コネクタ 46"/>
            <p:cNvCxnSpPr/>
            <p:nvPr/>
          </p:nvCxnSpPr>
          <p:spPr>
            <a:xfrm flipH="1" flipV="1">
              <a:off x="-1961355" y="3978869"/>
              <a:ext cx="705049" cy="1419"/>
            </a:xfrm>
            <a:prstGeom prst="line">
              <a:avLst/>
            </a:prstGeom>
            <a:noFill/>
            <a:ln w="28575" cap="flat" cmpd="sng" algn="ctr">
              <a:solidFill>
                <a:srgbClr val="F79646">
                  <a:lumMod val="75000"/>
                </a:srgbClr>
              </a:solidFill>
              <a:prstDash val="solid"/>
            </a:ln>
            <a:effectLst/>
          </p:spPr>
        </p:cxnSp>
        <p:cxnSp>
          <p:nvCxnSpPr>
            <p:cNvPr id="48" name="直線コネクタ 47"/>
            <p:cNvCxnSpPr/>
            <p:nvPr/>
          </p:nvCxnSpPr>
          <p:spPr>
            <a:xfrm flipH="1">
              <a:off x="-1457975" y="3978869"/>
              <a:ext cx="191824" cy="224923"/>
            </a:xfrm>
            <a:prstGeom prst="line">
              <a:avLst/>
            </a:prstGeom>
            <a:noFill/>
            <a:ln w="28575" cap="flat" cmpd="sng" algn="ctr">
              <a:solidFill>
                <a:srgbClr val="F79646">
                  <a:lumMod val="75000"/>
                </a:srgbClr>
              </a:solidFill>
              <a:prstDash val="solid"/>
            </a:ln>
            <a:effectLst/>
          </p:spPr>
        </p:cxnSp>
        <p:cxnSp>
          <p:nvCxnSpPr>
            <p:cNvPr id="49" name="直線コネクタ 48"/>
            <p:cNvCxnSpPr/>
            <p:nvPr/>
          </p:nvCxnSpPr>
          <p:spPr>
            <a:xfrm>
              <a:off x="-2106047" y="4195535"/>
              <a:ext cx="648072" cy="8257"/>
            </a:xfrm>
            <a:prstGeom prst="line">
              <a:avLst/>
            </a:prstGeom>
            <a:noFill/>
            <a:ln w="28575" cap="flat" cmpd="sng" algn="ctr">
              <a:solidFill>
                <a:srgbClr val="F79646">
                  <a:lumMod val="75000"/>
                </a:srgbClr>
              </a:solidFill>
              <a:prstDash val="solid"/>
            </a:ln>
            <a:effectLst/>
          </p:spPr>
        </p:cxnSp>
        <p:cxnSp>
          <p:nvCxnSpPr>
            <p:cNvPr id="50" name="直線コネクタ 49"/>
            <p:cNvCxnSpPr/>
            <p:nvPr/>
          </p:nvCxnSpPr>
          <p:spPr>
            <a:xfrm flipH="1" flipV="1">
              <a:off x="-1453053" y="4182546"/>
              <a:ext cx="3704" cy="1089769"/>
            </a:xfrm>
            <a:prstGeom prst="line">
              <a:avLst/>
            </a:prstGeom>
            <a:noFill/>
            <a:ln w="28575" cap="flat" cmpd="sng" algn="ctr">
              <a:solidFill>
                <a:srgbClr val="F79646">
                  <a:lumMod val="75000"/>
                </a:srgbClr>
              </a:solidFill>
              <a:prstDash val="solid"/>
            </a:ln>
            <a:effectLst/>
          </p:spPr>
        </p:cxnSp>
        <p:grpSp>
          <p:nvGrpSpPr>
            <p:cNvPr id="51" name="グループ化 50"/>
            <p:cNvGrpSpPr/>
            <p:nvPr/>
          </p:nvGrpSpPr>
          <p:grpSpPr>
            <a:xfrm>
              <a:off x="-2659457" y="4314169"/>
              <a:ext cx="483203" cy="165398"/>
              <a:chOff x="-1036053" y="4065233"/>
              <a:chExt cx="483203" cy="165398"/>
            </a:xfrm>
          </p:grpSpPr>
          <p:sp>
            <p:nvSpPr>
              <p:cNvPr id="73" name="正方形/長方形 72"/>
              <p:cNvSpPr/>
              <p:nvPr/>
            </p:nvSpPr>
            <p:spPr>
              <a:xfrm>
                <a:off x="-1036053" y="4065233"/>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74" name="正方形/長方形 73"/>
              <p:cNvSpPr/>
              <p:nvPr/>
            </p:nvSpPr>
            <p:spPr>
              <a:xfrm>
                <a:off x="-790476" y="4065975"/>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grpSp>
        <p:grpSp>
          <p:nvGrpSpPr>
            <p:cNvPr id="52" name="グループ化 51"/>
            <p:cNvGrpSpPr/>
            <p:nvPr/>
          </p:nvGrpSpPr>
          <p:grpSpPr>
            <a:xfrm>
              <a:off x="-2659457" y="4941168"/>
              <a:ext cx="483203" cy="165398"/>
              <a:chOff x="-1036053" y="4065233"/>
              <a:chExt cx="483203" cy="165398"/>
            </a:xfrm>
          </p:grpSpPr>
          <p:sp>
            <p:nvSpPr>
              <p:cNvPr id="71" name="正方形/長方形 70"/>
              <p:cNvSpPr/>
              <p:nvPr/>
            </p:nvSpPr>
            <p:spPr>
              <a:xfrm>
                <a:off x="-1036053" y="4065233"/>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72" name="正方形/長方形 71"/>
              <p:cNvSpPr/>
              <p:nvPr/>
            </p:nvSpPr>
            <p:spPr>
              <a:xfrm>
                <a:off x="-790476" y="4065975"/>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grpSp>
        <p:grpSp>
          <p:nvGrpSpPr>
            <p:cNvPr id="53" name="グループ化 52"/>
            <p:cNvGrpSpPr/>
            <p:nvPr/>
          </p:nvGrpSpPr>
          <p:grpSpPr>
            <a:xfrm>
              <a:off x="-2659457" y="4523169"/>
              <a:ext cx="483203" cy="165398"/>
              <a:chOff x="-1036053" y="4065233"/>
              <a:chExt cx="483203" cy="165398"/>
            </a:xfrm>
          </p:grpSpPr>
          <p:sp>
            <p:nvSpPr>
              <p:cNvPr id="69" name="正方形/長方形 68"/>
              <p:cNvSpPr/>
              <p:nvPr/>
            </p:nvSpPr>
            <p:spPr>
              <a:xfrm>
                <a:off x="-1036053" y="4065233"/>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70" name="正方形/長方形 69"/>
              <p:cNvSpPr/>
              <p:nvPr/>
            </p:nvSpPr>
            <p:spPr>
              <a:xfrm>
                <a:off x="-790476" y="4065975"/>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grpSp>
        <p:grpSp>
          <p:nvGrpSpPr>
            <p:cNvPr id="54" name="グループ化 53"/>
            <p:cNvGrpSpPr/>
            <p:nvPr/>
          </p:nvGrpSpPr>
          <p:grpSpPr>
            <a:xfrm>
              <a:off x="-2659457" y="4732169"/>
              <a:ext cx="483203" cy="165398"/>
              <a:chOff x="-1036053" y="4065233"/>
              <a:chExt cx="483203" cy="165398"/>
            </a:xfrm>
          </p:grpSpPr>
          <p:sp>
            <p:nvSpPr>
              <p:cNvPr id="67" name="正方形/長方形 66"/>
              <p:cNvSpPr/>
              <p:nvPr/>
            </p:nvSpPr>
            <p:spPr>
              <a:xfrm>
                <a:off x="-1036053" y="4065233"/>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68" name="正方形/長方形 67"/>
              <p:cNvSpPr/>
              <p:nvPr/>
            </p:nvSpPr>
            <p:spPr>
              <a:xfrm>
                <a:off x="-790476" y="4065975"/>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grpSp>
        <p:grpSp>
          <p:nvGrpSpPr>
            <p:cNvPr id="55" name="グループ化 54"/>
            <p:cNvGrpSpPr/>
            <p:nvPr/>
          </p:nvGrpSpPr>
          <p:grpSpPr>
            <a:xfrm>
              <a:off x="-2023854" y="4328678"/>
              <a:ext cx="483203" cy="165398"/>
              <a:chOff x="-1036053" y="4065233"/>
              <a:chExt cx="483203" cy="165398"/>
            </a:xfrm>
          </p:grpSpPr>
          <p:sp>
            <p:nvSpPr>
              <p:cNvPr id="65" name="正方形/長方形 64"/>
              <p:cNvSpPr/>
              <p:nvPr/>
            </p:nvSpPr>
            <p:spPr>
              <a:xfrm>
                <a:off x="-1036053" y="4065233"/>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66" name="正方形/長方形 65"/>
              <p:cNvSpPr/>
              <p:nvPr/>
            </p:nvSpPr>
            <p:spPr>
              <a:xfrm>
                <a:off x="-790476" y="4065975"/>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grpSp>
        <p:grpSp>
          <p:nvGrpSpPr>
            <p:cNvPr id="56" name="グループ化 55"/>
            <p:cNvGrpSpPr/>
            <p:nvPr/>
          </p:nvGrpSpPr>
          <p:grpSpPr>
            <a:xfrm>
              <a:off x="-2023854" y="4955677"/>
              <a:ext cx="483203" cy="165398"/>
              <a:chOff x="-1036053" y="4065233"/>
              <a:chExt cx="483203" cy="165398"/>
            </a:xfrm>
          </p:grpSpPr>
          <p:sp>
            <p:nvSpPr>
              <p:cNvPr id="63" name="正方形/長方形 62"/>
              <p:cNvSpPr/>
              <p:nvPr/>
            </p:nvSpPr>
            <p:spPr>
              <a:xfrm>
                <a:off x="-1036053" y="4065233"/>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64" name="正方形/長方形 63"/>
              <p:cNvSpPr/>
              <p:nvPr/>
            </p:nvSpPr>
            <p:spPr>
              <a:xfrm>
                <a:off x="-790476" y="4065975"/>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grpSp>
        <p:grpSp>
          <p:nvGrpSpPr>
            <p:cNvPr id="57" name="グループ化 56"/>
            <p:cNvGrpSpPr/>
            <p:nvPr/>
          </p:nvGrpSpPr>
          <p:grpSpPr>
            <a:xfrm>
              <a:off x="-2023854" y="4537678"/>
              <a:ext cx="483203" cy="165398"/>
              <a:chOff x="-1036053" y="4065233"/>
              <a:chExt cx="483203" cy="165398"/>
            </a:xfrm>
          </p:grpSpPr>
          <p:sp>
            <p:nvSpPr>
              <p:cNvPr id="61" name="正方形/長方形 60"/>
              <p:cNvSpPr/>
              <p:nvPr/>
            </p:nvSpPr>
            <p:spPr>
              <a:xfrm>
                <a:off x="-1036053" y="4065233"/>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62" name="正方形/長方形 61"/>
              <p:cNvSpPr/>
              <p:nvPr/>
            </p:nvSpPr>
            <p:spPr>
              <a:xfrm>
                <a:off x="-790476" y="4065975"/>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grpSp>
        <p:grpSp>
          <p:nvGrpSpPr>
            <p:cNvPr id="58" name="グループ化 57"/>
            <p:cNvGrpSpPr/>
            <p:nvPr/>
          </p:nvGrpSpPr>
          <p:grpSpPr>
            <a:xfrm>
              <a:off x="-2023854" y="4746678"/>
              <a:ext cx="483203" cy="165398"/>
              <a:chOff x="-1036053" y="4065233"/>
              <a:chExt cx="483203" cy="165398"/>
            </a:xfrm>
          </p:grpSpPr>
          <p:sp>
            <p:nvSpPr>
              <p:cNvPr id="59" name="正方形/長方形 58"/>
              <p:cNvSpPr/>
              <p:nvPr/>
            </p:nvSpPr>
            <p:spPr>
              <a:xfrm>
                <a:off x="-1036053" y="4065233"/>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60" name="正方形/長方形 59"/>
              <p:cNvSpPr/>
              <p:nvPr/>
            </p:nvSpPr>
            <p:spPr>
              <a:xfrm>
                <a:off x="-790476" y="4065975"/>
                <a:ext cx="237626" cy="164656"/>
              </a:xfrm>
              <a:prstGeom prst="rect">
                <a:avLst/>
              </a:prstGeom>
              <a:solidFill>
                <a:sysClr val="window" lastClr="FFFFFF"/>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grpSp>
      </p:grpSp>
      <p:sp>
        <p:nvSpPr>
          <p:cNvPr id="75" name="テキスト ボックス 74"/>
          <p:cNvSpPr txBox="1"/>
          <p:nvPr/>
        </p:nvSpPr>
        <p:spPr>
          <a:xfrm>
            <a:off x="7692487" y="2839431"/>
            <a:ext cx="2286203" cy="758990"/>
          </a:xfrm>
          <a:prstGeom prst="rect">
            <a:avLst/>
          </a:prstGeom>
          <a:noFill/>
        </p:spPr>
        <p:txBody>
          <a:bodyPr wrap="none" rtlCol="0">
            <a:spAutoFit/>
          </a:bodyPr>
          <a:lstStyle/>
          <a:p>
            <a:pPr marL="0" marR="0" lvl="0" indent="0" algn="ctr" defTabSz="913829"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エネルギーを創る</a:t>
            </a:r>
            <a:endParaRPr kumimoji="0" lang="en-US" altLang="ja-JP" sz="2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ctr" defTabSz="913829"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（創エネ）</a:t>
            </a:r>
            <a:endPar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2" name="正方形/長方形 1"/>
          <p:cNvSpPr/>
          <p:nvPr/>
        </p:nvSpPr>
        <p:spPr bwMode="auto">
          <a:xfrm>
            <a:off x="381000" y="6919149"/>
            <a:ext cx="7591425" cy="519876"/>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7972425" y="6974808"/>
            <a:ext cx="271291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itchFamily="50" charset="-128"/>
              </a:rPr>
              <a:t>本事業の補助対象</a:t>
            </a:r>
          </a:p>
        </p:txBody>
      </p:sp>
    </p:spTree>
    <p:extLst>
      <p:ext uri="{BB962C8B-B14F-4D97-AF65-F5344CB8AC3E}">
        <p14:creationId xmlns:p14="http://schemas.microsoft.com/office/powerpoint/2010/main" val="2662751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normAutofit/>
          </a:bodyPr>
          <a:lstStyle/>
          <a:p>
            <a:r>
              <a:rPr lang="ja-JP" altLang="en-US" sz="4000" dirty="0">
                <a:latin typeface="+mn-ea"/>
                <a:ea typeface="+mn-ea"/>
              </a:rPr>
              <a:t>補助要件</a:t>
            </a:r>
            <a:r>
              <a:rPr lang="zh-TW" altLang="en-US" sz="1800" dirty="0">
                <a:solidFill>
                  <a:srgbClr val="FF0000"/>
                </a:solidFill>
                <a:latin typeface="Meiryo UI"/>
                <a:ea typeface="Meiryo UI"/>
              </a:rPr>
              <a:t>（</a:t>
            </a:r>
            <a:r>
              <a:rPr lang="en-US" altLang="ja-JP" sz="1800" dirty="0">
                <a:solidFill>
                  <a:srgbClr val="FF0000"/>
                </a:solidFill>
                <a:latin typeface="Meiryo UI"/>
                <a:ea typeface="Meiryo UI"/>
              </a:rPr>
              <a:t>※</a:t>
            </a:r>
            <a:r>
              <a:rPr lang="en-US" altLang="zh-TW" sz="1800" dirty="0">
                <a:solidFill>
                  <a:srgbClr val="FF0000"/>
                </a:solidFill>
                <a:latin typeface="Meiryo UI"/>
                <a:ea typeface="Meiryo UI"/>
              </a:rPr>
              <a:t>2018</a:t>
            </a:r>
            <a:r>
              <a:rPr lang="zh-TW" altLang="en-US" sz="1800" dirty="0">
                <a:solidFill>
                  <a:srgbClr val="FF0000"/>
                </a:solidFill>
                <a:latin typeface="Meiryo UI"/>
                <a:ea typeface="Meiryo UI"/>
              </a:rPr>
              <a:t>年度</a:t>
            </a:r>
            <a:r>
              <a:rPr lang="ja-JP" altLang="en-US" sz="1800" dirty="0">
                <a:solidFill>
                  <a:srgbClr val="FF0000"/>
                </a:solidFill>
                <a:latin typeface="Meiryo UI"/>
                <a:ea typeface="Meiryo UI"/>
              </a:rPr>
              <a:t>の内容を参考として掲載</a:t>
            </a:r>
            <a:r>
              <a:rPr lang="zh-TW" altLang="en-US" sz="1800" dirty="0">
                <a:solidFill>
                  <a:srgbClr val="FF0000"/>
                </a:solidFill>
                <a:latin typeface="Meiryo UI"/>
                <a:ea typeface="Meiryo UI"/>
              </a:rPr>
              <a:t>）</a:t>
            </a:r>
            <a:endParaRPr lang="ja-JP" altLang="en-US" sz="4000" b="1" dirty="0">
              <a:solidFill>
                <a:srgbClr val="FF0000"/>
              </a:solidFill>
              <a:latin typeface="+mn-ea"/>
              <a:ea typeface="+mn-ea"/>
            </a:endParaRPr>
          </a:p>
        </p:txBody>
      </p:sp>
      <p:sp>
        <p:nvSpPr>
          <p:cNvPr id="5" name="テキスト ボックス 4"/>
          <p:cNvSpPr txBox="1"/>
          <p:nvPr/>
        </p:nvSpPr>
        <p:spPr>
          <a:xfrm>
            <a:off x="157039" y="1236497"/>
            <a:ext cx="10531536" cy="2451953"/>
          </a:xfrm>
          <a:prstGeom prst="rect">
            <a:avLst/>
          </a:prstGeom>
          <a:noFill/>
        </p:spPr>
        <p:txBody>
          <a:bodyPr wrap="square" rtlCol="0">
            <a:spAutoFit/>
          </a:bodyPr>
          <a:lstStyle/>
          <a:p>
            <a:pPr marL="457189" indent="-457189" fontAlgn="base">
              <a:lnSpc>
                <a:spcPts val="2300"/>
              </a:lnSpc>
              <a:spcBef>
                <a:spcPct val="0"/>
              </a:spcBef>
              <a:spcAft>
                <a:spcPct val="0"/>
              </a:spcAft>
              <a:buFont typeface="+mj-lt"/>
              <a:buAutoNum type="arabicPeriod"/>
              <a:defRPr/>
            </a:pPr>
            <a:r>
              <a:rPr lang="ja-JP" altLang="en-US" sz="2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補助対象者</a:t>
            </a:r>
            <a:r>
              <a:rPr lang="en-US" altLang="ja-JP" sz="2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：建築物を所有する法人、地方公共団体</a:t>
            </a:r>
            <a:endParaRPr lang="en-US" altLang="ja-JP" sz="2000" dirty="0">
              <a:latin typeface="Meiryo UI" panose="020B0604030504040204" pitchFamily="50" charset="-128"/>
              <a:ea typeface="Meiryo UI" panose="020B0604030504040204" pitchFamily="50" charset="-128"/>
              <a:cs typeface="メイリオ" panose="020B0604030504040204" pitchFamily="50" charset="-128"/>
            </a:endParaRPr>
          </a:p>
          <a:p>
            <a:pPr marL="457200" indent="-457200" fontAlgn="base">
              <a:lnSpc>
                <a:spcPts val="2300"/>
              </a:lnSpc>
              <a:spcBef>
                <a:spcPct val="0"/>
              </a:spcBef>
              <a:spcAft>
                <a:spcPct val="0"/>
              </a:spcAft>
              <a:buFont typeface="+mj-lt"/>
              <a:buAutoNum type="arabicPeriod" startAt="2"/>
              <a:defRPr/>
            </a:pP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補助率</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		</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a:t>
            </a:r>
            <a:endPar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endParaRPr>
          </a:p>
          <a:p>
            <a:pPr marL="895350" indent="-447675" fontAlgn="base">
              <a:lnSpc>
                <a:spcPts val="2300"/>
              </a:lnSpc>
              <a:spcBef>
                <a:spcPct val="0"/>
              </a:spcBef>
              <a:spcAft>
                <a:spcPct val="0"/>
              </a:spcAft>
              <a:buFont typeface="Wingdings" panose="05000000000000000000" pitchFamily="2" charset="2"/>
              <a:buChar char="ü"/>
              <a:defRPr/>
            </a:pP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新築建築物</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中規模まで</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単価定額 </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大規模</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〉1/2</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（上限</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5</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億円</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年）</a:t>
            </a:r>
            <a:endPar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endParaRPr>
          </a:p>
          <a:p>
            <a:pPr marL="895350" fontAlgn="base">
              <a:lnSpc>
                <a:spcPts val="2300"/>
              </a:lnSpc>
              <a:spcBef>
                <a:spcPct val="0"/>
              </a:spcBef>
              <a:spcAft>
                <a:spcPct val="0"/>
              </a:spcAft>
              <a:defRPr/>
            </a:pP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（地方公共団体は面積上限なし）</a:t>
            </a:r>
            <a:endPar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endParaRPr>
          </a:p>
          <a:p>
            <a:pPr marL="895350" indent="-447675" fontAlgn="base">
              <a:lnSpc>
                <a:spcPts val="2300"/>
              </a:lnSpc>
              <a:spcBef>
                <a:spcPct val="0"/>
              </a:spcBef>
              <a:spcAft>
                <a:spcPct val="0"/>
              </a:spcAft>
              <a:buFont typeface="Wingdings" panose="05000000000000000000" pitchFamily="2" charset="2"/>
              <a:buChar char="ü"/>
              <a:defRPr/>
            </a:pP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既存建築物</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中規模まで</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〉1/2</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（上限</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3</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億円</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年）</a:t>
            </a:r>
            <a:endPar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endParaRPr>
          </a:p>
          <a:p>
            <a:pPr marL="895350" fontAlgn="base">
              <a:lnSpc>
                <a:spcPts val="2300"/>
              </a:lnSpc>
              <a:spcBef>
                <a:spcPct val="0"/>
              </a:spcBef>
              <a:spcAft>
                <a:spcPct val="0"/>
              </a:spcAft>
              <a:defRPr/>
            </a:pP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（地方公共団体は上限</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5</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億円</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年、面積上限なし）</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	</a:t>
            </a:r>
          </a:p>
          <a:p>
            <a:pPr marL="457200" indent="-457200" fontAlgn="base">
              <a:lnSpc>
                <a:spcPts val="2300"/>
              </a:lnSpc>
              <a:spcBef>
                <a:spcPct val="0"/>
              </a:spcBef>
              <a:spcAft>
                <a:spcPct val="0"/>
              </a:spcAft>
              <a:buFont typeface="+mj-lt"/>
              <a:buAutoNum type="arabicPeriod" startAt="3"/>
              <a:defRPr/>
            </a:pP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補助の対象となる費用</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	</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：対象設備の設計費・設備費・工事費　</a:t>
            </a:r>
            <a:r>
              <a:rPr lang="en-US" altLang="ja-JP" sz="2000" dirty="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メイリオ" pitchFamily="50" charset="-128"/>
              </a:rPr>
              <a:t>躯体は対象外</a:t>
            </a:r>
          </a:p>
          <a:p>
            <a:pPr fontAlgn="base">
              <a:lnSpc>
                <a:spcPts val="2300"/>
              </a:lnSpc>
              <a:spcBef>
                <a:spcPct val="0"/>
              </a:spcBef>
              <a:spcAft>
                <a:spcPct val="0"/>
              </a:spcAft>
              <a:defRPr/>
            </a:pPr>
            <a:endParaRPr lang="en-US" altLang="ja-JP" sz="2000"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201200187"/>
              </p:ext>
            </p:extLst>
          </p:nvPr>
        </p:nvGraphicFramePr>
        <p:xfrm>
          <a:off x="200472" y="3499495"/>
          <a:ext cx="10200827" cy="3575640"/>
        </p:xfrm>
        <a:graphic>
          <a:graphicData uri="http://schemas.openxmlformats.org/drawingml/2006/table">
            <a:tbl>
              <a:tblPr firstRow="1" bandRow="1">
                <a:tableStyleId>{5C22544A-7EE6-4342-B048-85BDC9FD1C3A}</a:tableStyleId>
              </a:tblPr>
              <a:tblGrid>
                <a:gridCol w="1133028">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7696199">
                  <a:extLst>
                    <a:ext uri="{9D8B030D-6E8A-4147-A177-3AD203B41FA5}">
                      <a16:colId xmlns:a16="http://schemas.microsoft.com/office/drawing/2014/main" val="20002"/>
                    </a:ext>
                  </a:extLst>
                </a:gridCol>
              </a:tblGrid>
              <a:tr h="340800">
                <a:tc>
                  <a:txBody>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区分</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92B5"/>
                    </a:solidFill>
                  </a:tcPr>
                </a:tc>
                <a:tc gridSpan="2">
                  <a:txBody>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項目</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92B5"/>
                    </a:solidFill>
                  </a:tcPr>
                </a:tc>
                <a:tc h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0800">
                <a:tc>
                  <a:txBody>
                    <a:bodyPr/>
                    <a:lstStyle/>
                    <a:p>
                      <a:pPr algn="ctr"/>
                      <a:r>
                        <a:rPr kumimoji="1" lang="ja-JP" altLang="en-US" sz="2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設計費</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建築および設備設計費等（省エネルギー計算に要する費用等）</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0480">
                <a:tc rowSpan="7">
                  <a:txBody>
                    <a:bodyPr/>
                    <a:lstStyle/>
                    <a:p>
                      <a:pPr algn="ctr"/>
                      <a:r>
                        <a:rPr kumimoji="1" lang="ja-JP" altLang="en-US" sz="2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設備費</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断熱</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断熱材等（省エネ計算できること）</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0480">
                <a:tc v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空調・給湯</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熱源機器、熱源付帯設備、ポンプ、空調機器、給湯機器</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20480">
                <a:tc v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換気</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換気機器</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20480">
                <a:tc vMerge="1">
                  <a:txBody>
                    <a:bodyPr/>
                    <a:lstStyle/>
                    <a:p>
                      <a:pPr algn="l"/>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照明</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照明機器</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88000">
                <a:tc v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再エネ他</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（太陽光発電設備は対象外）</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20480">
                <a:tc v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電源</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受変電設備、負荷設備</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20480">
                <a:tc v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r>
                        <a:rPr kumimoji="1" lang="en-US" altLang="ja-JP" sz="1900" b="0" dirty="0">
                          <a:solidFill>
                            <a:schemeClr val="tx1"/>
                          </a:solidFill>
                          <a:latin typeface="Meiryo UI" panose="020B0604030504040204" pitchFamily="50" charset="-128"/>
                          <a:ea typeface="Meiryo UI" panose="020B0604030504040204" pitchFamily="50" charset="-128"/>
                          <a:cs typeface="メイリオ" pitchFamily="50" charset="-128"/>
                        </a:rPr>
                        <a:t>BEMS</a:t>
                      </a:r>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（自動制御機器含む）</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604960">
                <a:tc>
                  <a:txBody>
                    <a:bodyPr/>
                    <a:lstStyle/>
                    <a:p>
                      <a:pPr algn="ctr"/>
                      <a:r>
                        <a:rPr kumimoji="1" lang="ja-JP" altLang="en-US" sz="2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工事費</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設備の設置と一体不可分な工事に要するもの</a:t>
                      </a:r>
                      <a:endParaRPr kumimoji="1" lang="en-US" altLang="ja-JP" sz="1900" b="0" dirty="0">
                        <a:solidFill>
                          <a:schemeClr val="tx1"/>
                        </a:solidFill>
                        <a:latin typeface="Meiryo UI" panose="020B0604030504040204" pitchFamily="50" charset="-128"/>
                        <a:ea typeface="Meiryo UI" panose="020B0604030504040204" pitchFamily="50" charset="-128"/>
                        <a:cs typeface="メイリオ" pitchFamily="50" charset="-128"/>
                      </a:endParaRPr>
                    </a:p>
                    <a:p>
                      <a:pPr algn="l"/>
                      <a:r>
                        <a:rPr kumimoji="1" lang="ja-JP" altLang="en-US" sz="1900" b="0" dirty="0">
                          <a:solidFill>
                            <a:schemeClr val="tx1"/>
                          </a:solidFill>
                          <a:latin typeface="Meiryo UI" panose="020B0604030504040204" pitchFamily="50" charset="-128"/>
                          <a:ea typeface="Meiryo UI" panose="020B0604030504040204" pitchFamily="50" charset="-128"/>
                          <a:cs typeface="メイリオ" pitchFamily="50" charset="-128"/>
                        </a:rPr>
                        <a:t>（空調設備の導入に伴う配管工事等）</a:t>
                      </a: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05167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3.xml><?xml version="1.0" encoding="utf-8"?>
<a:theme xmlns:a="http://schemas.openxmlformats.org/drawingml/2006/main" name="11_Office ​​テーマ">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Words>3312</Words>
  <PresentationFormat>ユーザー設定</PresentationFormat>
  <Paragraphs>673</Paragraphs>
  <Slides>29</Slides>
  <Notes>19</Notes>
  <HiddenSlides>0</HiddenSlides>
  <MMClips>0</MMClips>
  <ScaleCrop>false</ScaleCrop>
  <HeadingPairs>
    <vt:vector size="8" baseType="variant">
      <vt:variant>
        <vt:lpstr>使用されているフォント</vt:lpstr>
      </vt:variant>
      <vt:variant>
        <vt:i4>15</vt:i4>
      </vt:variant>
      <vt:variant>
        <vt:lpstr>テーマ</vt:lpstr>
      </vt:variant>
      <vt:variant>
        <vt:i4>13</vt:i4>
      </vt:variant>
      <vt:variant>
        <vt:lpstr>埋め込まれた OLE サーバー</vt:lpstr>
      </vt:variant>
      <vt:variant>
        <vt:i4>1</vt:i4>
      </vt:variant>
      <vt:variant>
        <vt:lpstr>スライド タイトル</vt:lpstr>
      </vt:variant>
      <vt:variant>
        <vt:i4>29</vt:i4>
      </vt:variant>
    </vt:vector>
  </HeadingPairs>
  <TitlesOfParts>
    <vt:vector size="58" baseType="lpstr">
      <vt:lpstr>HGPｺﾞｼｯｸE</vt:lpstr>
      <vt:lpstr>HGPｺﾞｼｯｸM</vt:lpstr>
      <vt:lpstr>Meiryo UI</vt:lpstr>
      <vt:lpstr>ＭＳ Ｐゴシック</vt:lpstr>
      <vt:lpstr>ＭＳ ゴシック</vt:lpstr>
      <vt:lpstr>メイリオ</vt:lpstr>
      <vt:lpstr>メイリオ</vt:lpstr>
      <vt:lpstr>游ゴシック</vt:lpstr>
      <vt:lpstr>游ゴシック Light</vt:lpstr>
      <vt:lpstr>Arial</vt:lpstr>
      <vt:lpstr>Calibri</vt:lpstr>
      <vt:lpstr>Calibri Light</vt:lpstr>
      <vt:lpstr>Cambria</vt:lpstr>
      <vt:lpstr>Times New Roman</vt:lpstr>
      <vt:lpstr>Wingdings</vt:lpstr>
      <vt:lpstr>1_脱炭素標準フォーマット_20180530</vt:lpstr>
      <vt:lpstr>2_Office テーマ</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11_Office ​​テーマ</vt:lpstr>
      <vt:lpstr>think-cell スライド</vt:lpstr>
      <vt:lpstr>PowerPoint プレゼンテーション</vt:lpstr>
      <vt:lpstr>PowerPoint プレゼンテーション</vt:lpstr>
      <vt:lpstr>ZEBとは？</vt:lpstr>
      <vt:lpstr>補助要件（※2018年度の内容を参考として掲載）</vt:lpstr>
      <vt:lpstr>採択事例①（藤崎建設工業本社ビル）</vt:lpstr>
      <vt:lpstr>採択事例②（アリガプランニング事務所ビル）</vt:lpstr>
      <vt:lpstr>PowerPoint プレゼンテーション</vt:lpstr>
      <vt:lpstr>ZEBとは？</vt:lpstr>
      <vt:lpstr>補助要件（※2018年度の内容を参考として掲載）</vt:lpstr>
      <vt:lpstr>採択事例①（丸水設備）</vt:lpstr>
      <vt:lpstr>採択事例②（柏崎市）</vt:lpstr>
      <vt:lpstr>PowerPoint プレゼンテーション</vt:lpstr>
      <vt:lpstr>補助要件（※2018年度の内容を参考として掲載）</vt:lpstr>
      <vt:lpstr>PowerPoint プレゼンテーション</vt:lpstr>
      <vt:lpstr>グリーンリース契約とは？</vt:lpstr>
      <vt:lpstr>補助要件（※2018年度の内容を参考として掲載）</vt:lpstr>
      <vt:lpstr>採択事例①（未来工業）</vt:lpstr>
      <vt:lpstr>採択事例②（鳥羽観光会館ビル）</vt:lpstr>
      <vt:lpstr>PowerPoint プレゼンテーション</vt:lpstr>
      <vt:lpstr>PowerPoint プレゼンテーション</vt:lpstr>
      <vt:lpstr>支援内容の例</vt:lpstr>
      <vt:lpstr>国立公園満喫プロジェクトとは（1/2）</vt:lpstr>
      <vt:lpstr>国立公園満喫プロジェクトとは（2/2）</vt:lpstr>
      <vt:lpstr>新たな展開施策</vt:lpstr>
      <vt:lpstr>PowerPoint プレゼンテーション</vt:lpstr>
      <vt:lpstr>上水道小水力発電のメリット・課題・対策</vt:lpstr>
      <vt:lpstr>補助金の使い道と補助度合い（※2018年度の内容を参考として掲載）</vt:lpstr>
      <vt:lpstr>小水力発電　技術実証（福島県相馬市）</vt:lpstr>
      <vt:lpstr>省電力対策の導入件数</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