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5"/>
  </p:notesMasterIdLst>
  <p:sldIdLst>
    <p:sldId id="262" r:id="rId3"/>
    <p:sldId id="292" r:id="rId4"/>
    <p:sldId id="353" r:id="rId5"/>
    <p:sldId id="352" r:id="rId6"/>
    <p:sldId id="348" r:id="rId7"/>
    <p:sldId id="337" r:id="rId8"/>
    <p:sldId id="346" r:id="rId9"/>
    <p:sldId id="330" r:id="rId10"/>
    <p:sldId id="256" r:id="rId11"/>
    <p:sldId id="323" r:id="rId12"/>
    <p:sldId id="347" r:id="rId13"/>
    <p:sldId id="331" r:id="rId14"/>
    <p:sldId id="328" r:id="rId15"/>
    <p:sldId id="342" r:id="rId16"/>
    <p:sldId id="344" r:id="rId17"/>
    <p:sldId id="343" r:id="rId18"/>
    <p:sldId id="333" r:id="rId19"/>
    <p:sldId id="334" r:id="rId20"/>
    <p:sldId id="336" r:id="rId21"/>
    <p:sldId id="351" r:id="rId22"/>
    <p:sldId id="350" r:id="rId23"/>
    <p:sldId id="349" r:id="rId24"/>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6" userDrawn="1">
          <p15:clr>
            <a:srgbClr val="A4A3A4"/>
          </p15:clr>
        </p15:guide>
        <p15:guide id="2" pos="3840" userDrawn="1">
          <p15:clr>
            <a:srgbClr val="A4A3A4"/>
          </p15:clr>
        </p15:guide>
        <p15:guide id="3" orient="horz" pos="2614" userDrawn="1">
          <p15:clr>
            <a:srgbClr val="A4A3A4"/>
          </p15:clr>
        </p15:guide>
        <p15:guide id="4" pos="1799" userDrawn="1">
          <p15:clr>
            <a:srgbClr val="A4A3A4"/>
          </p15:clr>
        </p15:guide>
        <p15:guide id="5" pos="7310" userDrawn="1">
          <p15:clr>
            <a:srgbClr val="A4A3A4"/>
          </p15:clr>
        </p15:guide>
        <p15:guide id="6" orient="horz" pos="2024" userDrawn="1">
          <p15:clr>
            <a:srgbClr val="A4A3A4"/>
          </p15:clr>
        </p15:guide>
        <p15:guide id="7" pos="6380" userDrawn="1">
          <p15:clr>
            <a:srgbClr val="A4A3A4"/>
          </p15:clr>
        </p15:guide>
        <p15:guide id="8" pos="2819" userDrawn="1">
          <p15:clr>
            <a:srgbClr val="A4A3A4"/>
          </p15:clr>
        </p15:guide>
        <p15:guide id="9" pos="4861" userDrawn="1">
          <p15:clr>
            <a:srgbClr val="A4A3A4"/>
          </p15:clr>
        </p15:guide>
        <p15:guide id="10" pos="58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ADE6"/>
    <a:srgbClr val="76CDEF"/>
    <a:srgbClr val="FFFF99"/>
    <a:srgbClr val="0095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15" autoAdjust="0"/>
    <p:restoredTop sz="94651" autoAdjust="0"/>
  </p:normalViewPr>
  <p:slideViewPr>
    <p:cSldViewPr snapToGrid="0" snapToObjects="1" showGuides="1">
      <p:cViewPr varScale="1">
        <p:scale>
          <a:sx n="105" d="100"/>
          <a:sy n="105" d="100"/>
        </p:scale>
        <p:origin x="1296" y="108"/>
      </p:cViewPr>
      <p:guideLst>
        <p:guide orient="horz" pos="1706"/>
        <p:guide pos="3840"/>
        <p:guide orient="horz" pos="2614"/>
        <p:guide pos="1799"/>
        <p:guide pos="7310"/>
        <p:guide orient="horz" pos="2024"/>
        <p:guide pos="6380"/>
        <p:guide pos="2819"/>
        <p:guide pos="4861"/>
        <p:guide pos="5881"/>
      </p:guideLst>
    </p:cSldViewPr>
  </p:slideViewPr>
  <p:notesTextViewPr>
    <p:cViewPr>
      <p:scale>
        <a:sx n="3" d="2"/>
        <a:sy n="3" d="2"/>
      </p:scale>
      <p:origin x="0" y="0"/>
    </p:cViewPr>
  </p:notesTextViewPr>
  <p:sorterViewPr>
    <p:cViewPr>
      <p:scale>
        <a:sx n="100" d="100"/>
        <a:sy n="100" d="100"/>
      </p:scale>
      <p:origin x="0" y="-24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66076931563153E-2"/>
          <c:y val="0"/>
          <c:w val="0.98312673571405229"/>
          <c:h val="0.99421296559995376"/>
        </c:manualLayout>
      </c:layout>
      <c:barChart>
        <c:barDir val="bar"/>
        <c:grouping val="stacked"/>
        <c:varyColors val="0"/>
        <c:ser>
          <c:idx val="0"/>
          <c:order val="0"/>
          <c:tx>
            <c:strRef>
              <c:f>Sheet1!$B$1</c:f>
              <c:strCache>
                <c:ptCount val="1"/>
                <c:pt idx="0">
                  <c:v>系列 1</c:v>
                </c:pt>
              </c:strCache>
            </c:strRef>
          </c:tx>
          <c:spPr>
            <a:solidFill>
              <a:schemeClr val="accent2"/>
            </a:solidFill>
            <a:ln>
              <a:noFill/>
            </a:ln>
            <a:effectLst/>
          </c:spPr>
          <c:invertIfNegative val="0"/>
          <c:cat>
            <c:strRef>
              <c:f>Sheet1!$A$2:$A$3</c:f>
              <c:strCache>
                <c:ptCount val="2"/>
                <c:pt idx="0">
                  <c:v>カテゴリ 1</c:v>
                </c:pt>
                <c:pt idx="1">
                  <c:v>カテゴリ 1</c:v>
                </c:pt>
              </c:strCache>
            </c:strRef>
          </c:cat>
          <c:val>
            <c:numRef>
              <c:f>Sheet1!$B$2:$B$3</c:f>
              <c:numCache>
                <c:formatCode>General</c:formatCode>
                <c:ptCount val="2"/>
                <c:pt idx="0">
                  <c:v>11.8</c:v>
                </c:pt>
                <c:pt idx="1">
                  <c:v>12.3</c:v>
                </c:pt>
              </c:numCache>
            </c:numRef>
          </c:val>
          <c:extLst>
            <c:ext xmlns:c16="http://schemas.microsoft.com/office/drawing/2014/chart" uri="{C3380CC4-5D6E-409C-BE32-E72D297353CC}">
              <c16:uniqueId val="{00000000-22E3-4884-B30A-487C12838FA7}"/>
            </c:ext>
          </c:extLst>
        </c:ser>
        <c:ser>
          <c:idx val="1"/>
          <c:order val="1"/>
          <c:tx>
            <c:strRef>
              <c:f>Sheet1!$C$1</c:f>
              <c:strCache>
                <c:ptCount val="1"/>
                <c:pt idx="0">
                  <c:v>系列 2</c:v>
                </c:pt>
              </c:strCache>
            </c:strRef>
          </c:tx>
          <c:spPr>
            <a:solidFill>
              <a:schemeClr val="accent2">
                <a:lumMod val="60000"/>
                <a:lumOff val="40000"/>
              </a:schemeClr>
            </a:solidFill>
            <a:ln>
              <a:noFill/>
            </a:ln>
            <a:effectLst/>
          </c:spPr>
          <c:invertIfNegative val="0"/>
          <c:cat>
            <c:strRef>
              <c:f>Sheet1!$A$2:$A$3</c:f>
              <c:strCache>
                <c:ptCount val="2"/>
                <c:pt idx="0">
                  <c:v>カテゴリ 1</c:v>
                </c:pt>
                <c:pt idx="1">
                  <c:v>カテゴリ 1</c:v>
                </c:pt>
              </c:strCache>
            </c:strRef>
          </c:cat>
          <c:val>
            <c:numRef>
              <c:f>Sheet1!$C$2:$C$3</c:f>
              <c:numCache>
                <c:formatCode>General</c:formatCode>
                <c:ptCount val="2"/>
                <c:pt idx="0">
                  <c:v>47.8</c:v>
                </c:pt>
                <c:pt idx="1">
                  <c:v>46.5</c:v>
                </c:pt>
              </c:numCache>
            </c:numRef>
          </c:val>
          <c:extLst>
            <c:ext xmlns:c16="http://schemas.microsoft.com/office/drawing/2014/chart" uri="{C3380CC4-5D6E-409C-BE32-E72D297353CC}">
              <c16:uniqueId val="{00000001-22E3-4884-B30A-487C12838FA7}"/>
            </c:ext>
          </c:extLst>
        </c:ser>
        <c:ser>
          <c:idx val="2"/>
          <c:order val="2"/>
          <c:tx>
            <c:strRef>
              <c:f>Sheet1!$D$1</c:f>
              <c:strCache>
                <c:ptCount val="1"/>
                <c:pt idx="0">
                  <c:v>系列 3</c:v>
                </c:pt>
              </c:strCache>
            </c:strRef>
          </c:tx>
          <c:spPr>
            <a:solidFill>
              <a:schemeClr val="accent6"/>
            </a:solidFill>
            <a:ln>
              <a:noFill/>
            </a:ln>
            <a:effectLst/>
          </c:spPr>
          <c:invertIfNegative val="0"/>
          <c:cat>
            <c:strRef>
              <c:f>Sheet1!$A$2:$A$3</c:f>
              <c:strCache>
                <c:ptCount val="2"/>
                <c:pt idx="0">
                  <c:v>カテゴリ 1</c:v>
                </c:pt>
                <c:pt idx="1">
                  <c:v>カテゴリ 1</c:v>
                </c:pt>
              </c:strCache>
            </c:strRef>
          </c:cat>
          <c:val>
            <c:numRef>
              <c:f>Sheet1!$D$2:$D$3</c:f>
              <c:numCache>
                <c:formatCode>General</c:formatCode>
                <c:ptCount val="2"/>
                <c:pt idx="0">
                  <c:v>33.799999999999997</c:v>
                </c:pt>
                <c:pt idx="1">
                  <c:v>34.799999999999997</c:v>
                </c:pt>
              </c:numCache>
            </c:numRef>
          </c:val>
          <c:extLst>
            <c:ext xmlns:c16="http://schemas.microsoft.com/office/drawing/2014/chart" uri="{C3380CC4-5D6E-409C-BE32-E72D297353CC}">
              <c16:uniqueId val="{00000002-22E3-4884-B30A-487C12838FA7}"/>
            </c:ext>
          </c:extLst>
        </c:ser>
        <c:ser>
          <c:idx val="3"/>
          <c:order val="3"/>
          <c:tx>
            <c:strRef>
              <c:f>Sheet1!$E$1</c:f>
              <c:strCache>
                <c:ptCount val="1"/>
                <c:pt idx="0">
                  <c:v>系列 4</c:v>
                </c:pt>
              </c:strCache>
            </c:strRef>
          </c:tx>
          <c:spPr>
            <a:solidFill>
              <a:schemeClr val="accent6">
                <a:lumMod val="75000"/>
              </a:schemeClr>
            </a:solidFill>
            <a:ln>
              <a:noFill/>
            </a:ln>
            <a:effectLst/>
          </c:spPr>
          <c:invertIfNegative val="0"/>
          <c:cat>
            <c:strRef>
              <c:f>Sheet1!$A$2:$A$3</c:f>
              <c:strCache>
                <c:ptCount val="2"/>
                <c:pt idx="0">
                  <c:v>カテゴリ 1</c:v>
                </c:pt>
                <c:pt idx="1">
                  <c:v>カテゴリ 1</c:v>
                </c:pt>
              </c:strCache>
            </c:strRef>
          </c:cat>
          <c:val>
            <c:numRef>
              <c:f>Sheet1!$E$2:$E$3</c:f>
              <c:numCache>
                <c:formatCode>General</c:formatCode>
                <c:ptCount val="2"/>
                <c:pt idx="0">
                  <c:v>6.6</c:v>
                </c:pt>
                <c:pt idx="1">
                  <c:v>6.4</c:v>
                </c:pt>
              </c:numCache>
            </c:numRef>
          </c:val>
          <c:extLst>
            <c:ext xmlns:c16="http://schemas.microsoft.com/office/drawing/2014/chart" uri="{C3380CC4-5D6E-409C-BE32-E72D297353CC}">
              <c16:uniqueId val="{00000003-22E3-4884-B30A-487C12838FA7}"/>
            </c:ext>
          </c:extLst>
        </c:ser>
        <c:dLbls>
          <c:showLegendKey val="0"/>
          <c:showVal val="0"/>
          <c:showCatName val="0"/>
          <c:showSerName val="0"/>
          <c:showPercent val="0"/>
          <c:showBubbleSize val="0"/>
        </c:dLbls>
        <c:gapWidth val="100"/>
        <c:overlap val="100"/>
        <c:axId val="1193888560"/>
        <c:axId val="1246178144"/>
      </c:barChart>
      <c:catAx>
        <c:axId val="1193888560"/>
        <c:scaling>
          <c:orientation val="minMax"/>
        </c:scaling>
        <c:delete val="1"/>
        <c:axPos val="l"/>
        <c:numFmt formatCode="General" sourceLinked="1"/>
        <c:majorTickMark val="none"/>
        <c:minorTickMark val="none"/>
        <c:tickLblPos val="nextTo"/>
        <c:crossAx val="1246178144"/>
        <c:crosses val="autoZero"/>
        <c:auto val="1"/>
        <c:lblAlgn val="ctr"/>
        <c:lblOffset val="100"/>
        <c:noMultiLvlLbl val="0"/>
      </c:catAx>
      <c:valAx>
        <c:axId val="1246178144"/>
        <c:scaling>
          <c:orientation val="minMax"/>
          <c:max val="100"/>
        </c:scaling>
        <c:delete val="1"/>
        <c:axPos val="b"/>
        <c:numFmt formatCode="General" sourceLinked="1"/>
        <c:majorTickMark val="out"/>
        <c:minorTickMark val="none"/>
        <c:tickLblPos val="nextTo"/>
        <c:crossAx val="1193888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66076931563153E-2"/>
          <c:y val="0"/>
          <c:w val="0.98312673571405229"/>
          <c:h val="0.99421296559995376"/>
        </c:manualLayout>
      </c:layout>
      <c:barChart>
        <c:barDir val="bar"/>
        <c:grouping val="stacked"/>
        <c:varyColors val="0"/>
        <c:ser>
          <c:idx val="0"/>
          <c:order val="0"/>
          <c:tx>
            <c:strRef>
              <c:f>Sheet1!$B$1</c:f>
              <c:strCache>
                <c:ptCount val="1"/>
                <c:pt idx="0">
                  <c:v>系列 1</c:v>
                </c:pt>
              </c:strCache>
            </c:strRef>
          </c:tx>
          <c:spPr>
            <a:solidFill>
              <a:schemeClr val="accent2"/>
            </a:solidFill>
            <a:ln>
              <a:noFill/>
            </a:ln>
            <a:effectLst/>
          </c:spPr>
          <c:invertIfNegative val="0"/>
          <c:cat>
            <c:strRef>
              <c:f>Sheet1!$A$2:$A$3</c:f>
              <c:strCache>
                <c:ptCount val="2"/>
                <c:pt idx="0">
                  <c:v>カテゴリ 1</c:v>
                </c:pt>
                <c:pt idx="1">
                  <c:v>カテゴリ 1</c:v>
                </c:pt>
              </c:strCache>
            </c:strRef>
          </c:cat>
          <c:val>
            <c:numRef>
              <c:f>Sheet1!$B$2:$B$3</c:f>
              <c:numCache>
                <c:formatCode>General</c:formatCode>
                <c:ptCount val="2"/>
                <c:pt idx="0">
                  <c:v>11.8</c:v>
                </c:pt>
                <c:pt idx="1">
                  <c:v>12.3</c:v>
                </c:pt>
              </c:numCache>
            </c:numRef>
          </c:val>
          <c:extLst>
            <c:ext xmlns:c16="http://schemas.microsoft.com/office/drawing/2014/chart" uri="{C3380CC4-5D6E-409C-BE32-E72D297353CC}">
              <c16:uniqueId val="{00000000-22E3-4884-B30A-487C12838FA7}"/>
            </c:ext>
          </c:extLst>
        </c:ser>
        <c:ser>
          <c:idx val="1"/>
          <c:order val="1"/>
          <c:tx>
            <c:strRef>
              <c:f>Sheet1!$C$1</c:f>
              <c:strCache>
                <c:ptCount val="1"/>
                <c:pt idx="0">
                  <c:v>系列 2</c:v>
                </c:pt>
              </c:strCache>
            </c:strRef>
          </c:tx>
          <c:spPr>
            <a:solidFill>
              <a:schemeClr val="accent2">
                <a:lumMod val="60000"/>
                <a:lumOff val="40000"/>
              </a:schemeClr>
            </a:solidFill>
            <a:ln>
              <a:noFill/>
            </a:ln>
            <a:effectLst/>
          </c:spPr>
          <c:invertIfNegative val="0"/>
          <c:cat>
            <c:strRef>
              <c:f>Sheet1!$A$2:$A$3</c:f>
              <c:strCache>
                <c:ptCount val="2"/>
                <c:pt idx="0">
                  <c:v>カテゴリ 1</c:v>
                </c:pt>
                <c:pt idx="1">
                  <c:v>カテゴリ 1</c:v>
                </c:pt>
              </c:strCache>
            </c:strRef>
          </c:cat>
          <c:val>
            <c:numRef>
              <c:f>Sheet1!$C$2:$C$3</c:f>
              <c:numCache>
                <c:formatCode>General</c:formatCode>
                <c:ptCount val="2"/>
                <c:pt idx="0">
                  <c:v>47.8</c:v>
                </c:pt>
                <c:pt idx="1">
                  <c:v>46.5</c:v>
                </c:pt>
              </c:numCache>
            </c:numRef>
          </c:val>
          <c:extLst>
            <c:ext xmlns:c16="http://schemas.microsoft.com/office/drawing/2014/chart" uri="{C3380CC4-5D6E-409C-BE32-E72D297353CC}">
              <c16:uniqueId val="{00000001-22E3-4884-B30A-487C12838FA7}"/>
            </c:ext>
          </c:extLst>
        </c:ser>
        <c:ser>
          <c:idx val="2"/>
          <c:order val="2"/>
          <c:tx>
            <c:strRef>
              <c:f>Sheet1!$D$1</c:f>
              <c:strCache>
                <c:ptCount val="1"/>
                <c:pt idx="0">
                  <c:v>系列 3</c:v>
                </c:pt>
              </c:strCache>
            </c:strRef>
          </c:tx>
          <c:spPr>
            <a:solidFill>
              <a:schemeClr val="accent6"/>
            </a:solidFill>
            <a:ln>
              <a:noFill/>
            </a:ln>
            <a:effectLst/>
          </c:spPr>
          <c:invertIfNegative val="0"/>
          <c:cat>
            <c:strRef>
              <c:f>Sheet1!$A$2:$A$3</c:f>
              <c:strCache>
                <c:ptCount val="2"/>
                <c:pt idx="0">
                  <c:v>カテゴリ 1</c:v>
                </c:pt>
                <c:pt idx="1">
                  <c:v>カテゴリ 1</c:v>
                </c:pt>
              </c:strCache>
            </c:strRef>
          </c:cat>
          <c:val>
            <c:numRef>
              <c:f>Sheet1!$D$2:$D$3</c:f>
              <c:numCache>
                <c:formatCode>General</c:formatCode>
                <c:ptCount val="2"/>
                <c:pt idx="0">
                  <c:v>33.799999999999997</c:v>
                </c:pt>
                <c:pt idx="1">
                  <c:v>34.799999999999997</c:v>
                </c:pt>
              </c:numCache>
            </c:numRef>
          </c:val>
          <c:extLst>
            <c:ext xmlns:c16="http://schemas.microsoft.com/office/drawing/2014/chart" uri="{C3380CC4-5D6E-409C-BE32-E72D297353CC}">
              <c16:uniqueId val="{00000002-22E3-4884-B30A-487C12838FA7}"/>
            </c:ext>
          </c:extLst>
        </c:ser>
        <c:ser>
          <c:idx val="3"/>
          <c:order val="3"/>
          <c:tx>
            <c:strRef>
              <c:f>Sheet1!$E$1</c:f>
              <c:strCache>
                <c:ptCount val="1"/>
                <c:pt idx="0">
                  <c:v>系列 4</c:v>
                </c:pt>
              </c:strCache>
            </c:strRef>
          </c:tx>
          <c:spPr>
            <a:solidFill>
              <a:schemeClr val="accent6">
                <a:lumMod val="75000"/>
              </a:schemeClr>
            </a:solidFill>
            <a:ln>
              <a:noFill/>
            </a:ln>
            <a:effectLst/>
          </c:spPr>
          <c:invertIfNegative val="0"/>
          <c:cat>
            <c:strRef>
              <c:f>Sheet1!$A$2:$A$3</c:f>
              <c:strCache>
                <c:ptCount val="2"/>
                <c:pt idx="0">
                  <c:v>カテゴリ 1</c:v>
                </c:pt>
                <c:pt idx="1">
                  <c:v>カテゴリ 1</c:v>
                </c:pt>
              </c:strCache>
            </c:strRef>
          </c:cat>
          <c:val>
            <c:numRef>
              <c:f>Sheet1!$E$2:$E$3</c:f>
              <c:numCache>
                <c:formatCode>General</c:formatCode>
                <c:ptCount val="2"/>
                <c:pt idx="0">
                  <c:v>6.6</c:v>
                </c:pt>
                <c:pt idx="1">
                  <c:v>6.4</c:v>
                </c:pt>
              </c:numCache>
            </c:numRef>
          </c:val>
          <c:extLst>
            <c:ext xmlns:c16="http://schemas.microsoft.com/office/drawing/2014/chart" uri="{C3380CC4-5D6E-409C-BE32-E72D297353CC}">
              <c16:uniqueId val="{00000003-22E3-4884-B30A-487C12838FA7}"/>
            </c:ext>
          </c:extLst>
        </c:ser>
        <c:dLbls>
          <c:showLegendKey val="0"/>
          <c:showVal val="0"/>
          <c:showCatName val="0"/>
          <c:showSerName val="0"/>
          <c:showPercent val="0"/>
          <c:showBubbleSize val="0"/>
        </c:dLbls>
        <c:gapWidth val="100"/>
        <c:overlap val="100"/>
        <c:axId val="1193888560"/>
        <c:axId val="1246178144"/>
      </c:barChart>
      <c:catAx>
        <c:axId val="1193888560"/>
        <c:scaling>
          <c:orientation val="minMax"/>
        </c:scaling>
        <c:delete val="1"/>
        <c:axPos val="l"/>
        <c:numFmt formatCode="General" sourceLinked="1"/>
        <c:majorTickMark val="none"/>
        <c:minorTickMark val="none"/>
        <c:tickLblPos val="nextTo"/>
        <c:crossAx val="1246178144"/>
        <c:crosses val="autoZero"/>
        <c:auto val="1"/>
        <c:lblAlgn val="ctr"/>
        <c:lblOffset val="100"/>
        <c:noMultiLvlLbl val="0"/>
      </c:catAx>
      <c:valAx>
        <c:axId val="1246178144"/>
        <c:scaling>
          <c:orientation val="minMax"/>
          <c:max val="100"/>
        </c:scaling>
        <c:delete val="1"/>
        <c:axPos val="b"/>
        <c:numFmt formatCode="General" sourceLinked="1"/>
        <c:majorTickMark val="out"/>
        <c:minorTickMark val="none"/>
        <c:tickLblPos val="nextTo"/>
        <c:crossAx val="1193888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起こる可能性は極めて低い</c:v>
                </c:pt>
              </c:strCache>
            </c:strRef>
          </c:tx>
          <c:spPr>
            <a:solidFill>
              <a:schemeClr val="accent2"/>
            </a:solidFill>
            <a:ln>
              <a:noFill/>
            </a:ln>
            <a:effectLst/>
          </c:spPr>
          <c:invertIfNegative val="0"/>
          <c:cat>
            <c:strRef>
              <c:f>Sheet1!$A$2:$A$11</c:f>
              <c:strCache>
                <c:ptCount val="10"/>
                <c:pt idx="0">
                  <c:v>九州・沖縄地方</c:v>
                </c:pt>
                <c:pt idx="1">
                  <c:v>四国地方</c:v>
                </c:pt>
                <c:pt idx="2">
                  <c:v>中国地方</c:v>
                </c:pt>
                <c:pt idx="3">
                  <c:v>近畿地方</c:v>
                </c:pt>
                <c:pt idx="4">
                  <c:v>中部地方</c:v>
                </c:pt>
                <c:pt idx="5">
                  <c:v>東京都</c:v>
                </c:pt>
                <c:pt idx="6">
                  <c:v>関東地方</c:v>
                </c:pt>
                <c:pt idx="7">
                  <c:v>福島県</c:v>
                </c:pt>
                <c:pt idx="8">
                  <c:v>東北地方</c:v>
                </c:pt>
                <c:pt idx="9">
                  <c:v>北海道</c:v>
                </c:pt>
              </c:strCache>
            </c:strRef>
          </c:cat>
          <c:val>
            <c:numRef>
              <c:f>Sheet1!$B$2:$B$11</c:f>
              <c:numCache>
                <c:formatCode>General</c:formatCode>
                <c:ptCount val="10"/>
                <c:pt idx="0">
                  <c:v>13.3</c:v>
                </c:pt>
                <c:pt idx="1">
                  <c:v>10.199999999999999</c:v>
                </c:pt>
                <c:pt idx="2">
                  <c:v>9.8000000000000007</c:v>
                </c:pt>
                <c:pt idx="3">
                  <c:v>11.7</c:v>
                </c:pt>
                <c:pt idx="4">
                  <c:v>10.5</c:v>
                </c:pt>
                <c:pt idx="5">
                  <c:v>11.4</c:v>
                </c:pt>
                <c:pt idx="6">
                  <c:v>9</c:v>
                </c:pt>
                <c:pt idx="7">
                  <c:v>24.8</c:v>
                </c:pt>
                <c:pt idx="8">
                  <c:v>12.6</c:v>
                </c:pt>
                <c:pt idx="9">
                  <c:v>9.3000000000000007</c:v>
                </c:pt>
              </c:numCache>
            </c:numRef>
          </c:val>
          <c:extLst>
            <c:ext xmlns:c16="http://schemas.microsoft.com/office/drawing/2014/chart" uri="{C3380CC4-5D6E-409C-BE32-E72D297353CC}">
              <c16:uniqueId val="{00000000-55D5-D346-BF43-11B2DAC7BE86}"/>
            </c:ext>
          </c:extLst>
        </c:ser>
        <c:ser>
          <c:idx val="1"/>
          <c:order val="1"/>
          <c:tx>
            <c:strRef>
              <c:f>Sheet1!$C$1</c:f>
              <c:strCache>
                <c:ptCount val="1"/>
                <c:pt idx="0">
                  <c:v>起こる可能性は低い</c:v>
                </c:pt>
              </c:strCache>
            </c:strRef>
          </c:tx>
          <c:spPr>
            <a:solidFill>
              <a:schemeClr val="accent2">
                <a:lumMod val="60000"/>
                <a:lumOff val="40000"/>
              </a:schemeClr>
            </a:solidFill>
            <a:ln>
              <a:noFill/>
            </a:ln>
            <a:effectLst/>
          </c:spPr>
          <c:invertIfNegative val="0"/>
          <c:cat>
            <c:strRef>
              <c:f>Sheet1!$A$2:$A$11</c:f>
              <c:strCache>
                <c:ptCount val="10"/>
                <c:pt idx="0">
                  <c:v>九州・沖縄地方</c:v>
                </c:pt>
                <c:pt idx="1">
                  <c:v>四国地方</c:v>
                </c:pt>
                <c:pt idx="2">
                  <c:v>中国地方</c:v>
                </c:pt>
                <c:pt idx="3">
                  <c:v>近畿地方</c:v>
                </c:pt>
                <c:pt idx="4">
                  <c:v>中部地方</c:v>
                </c:pt>
                <c:pt idx="5">
                  <c:v>東京都</c:v>
                </c:pt>
                <c:pt idx="6">
                  <c:v>関東地方</c:v>
                </c:pt>
                <c:pt idx="7">
                  <c:v>福島県</c:v>
                </c:pt>
                <c:pt idx="8">
                  <c:v>東北地方</c:v>
                </c:pt>
                <c:pt idx="9">
                  <c:v>北海道</c:v>
                </c:pt>
              </c:strCache>
            </c:strRef>
          </c:cat>
          <c:val>
            <c:numRef>
              <c:f>Sheet1!$C$2:$C$11</c:f>
              <c:numCache>
                <c:formatCode>General</c:formatCode>
                <c:ptCount val="10"/>
                <c:pt idx="0">
                  <c:v>47.9</c:v>
                </c:pt>
                <c:pt idx="1">
                  <c:v>43.1</c:v>
                </c:pt>
                <c:pt idx="2">
                  <c:v>51.4</c:v>
                </c:pt>
                <c:pt idx="3">
                  <c:v>45.7</c:v>
                </c:pt>
                <c:pt idx="4">
                  <c:v>45.5</c:v>
                </c:pt>
                <c:pt idx="5">
                  <c:v>47.1</c:v>
                </c:pt>
                <c:pt idx="6">
                  <c:v>48.6</c:v>
                </c:pt>
                <c:pt idx="7">
                  <c:v>48.3</c:v>
                </c:pt>
                <c:pt idx="8">
                  <c:v>46.4</c:v>
                </c:pt>
                <c:pt idx="9">
                  <c:v>41</c:v>
                </c:pt>
              </c:numCache>
            </c:numRef>
          </c:val>
          <c:extLst>
            <c:ext xmlns:c16="http://schemas.microsoft.com/office/drawing/2014/chart" uri="{C3380CC4-5D6E-409C-BE32-E72D297353CC}">
              <c16:uniqueId val="{00000001-55D5-D346-BF43-11B2DAC7BE86}"/>
            </c:ext>
          </c:extLst>
        </c:ser>
        <c:ser>
          <c:idx val="2"/>
          <c:order val="2"/>
          <c:tx>
            <c:strRef>
              <c:f>Sheet1!$D$1</c:f>
              <c:strCache>
                <c:ptCount val="1"/>
                <c:pt idx="0">
                  <c:v>起こる可能性は高い</c:v>
                </c:pt>
              </c:strCache>
            </c:strRef>
          </c:tx>
          <c:spPr>
            <a:solidFill>
              <a:schemeClr val="accent6"/>
            </a:solidFill>
            <a:ln>
              <a:noFill/>
            </a:ln>
            <a:effectLst/>
          </c:spPr>
          <c:invertIfNegative val="0"/>
          <c:cat>
            <c:strRef>
              <c:f>Sheet1!$A$2:$A$11</c:f>
              <c:strCache>
                <c:ptCount val="10"/>
                <c:pt idx="0">
                  <c:v>九州・沖縄地方</c:v>
                </c:pt>
                <c:pt idx="1">
                  <c:v>四国地方</c:v>
                </c:pt>
                <c:pt idx="2">
                  <c:v>中国地方</c:v>
                </c:pt>
                <c:pt idx="3">
                  <c:v>近畿地方</c:v>
                </c:pt>
                <c:pt idx="4">
                  <c:v>中部地方</c:v>
                </c:pt>
                <c:pt idx="5">
                  <c:v>東京都</c:v>
                </c:pt>
                <c:pt idx="6">
                  <c:v>関東地方</c:v>
                </c:pt>
                <c:pt idx="7">
                  <c:v>福島県</c:v>
                </c:pt>
                <c:pt idx="8">
                  <c:v>東北地方</c:v>
                </c:pt>
                <c:pt idx="9">
                  <c:v>北海道</c:v>
                </c:pt>
              </c:strCache>
            </c:strRef>
          </c:cat>
          <c:val>
            <c:numRef>
              <c:f>Sheet1!$D$2:$D$11</c:f>
              <c:numCache>
                <c:formatCode>General</c:formatCode>
                <c:ptCount val="10"/>
                <c:pt idx="0">
                  <c:v>32.6</c:v>
                </c:pt>
                <c:pt idx="1">
                  <c:v>38.1</c:v>
                </c:pt>
                <c:pt idx="2">
                  <c:v>32.6</c:v>
                </c:pt>
                <c:pt idx="3">
                  <c:v>36.9</c:v>
                </c:pt>
                <c:pt idx="4">
                  <c:v>38.1</c:v>
                </c:pt>
                <c:pt idx="5">
                  <c:v>33.299999999999997</c:v>
                </c:pt>
                <c:pt idx="6">
                  <c:v>36.200000000000003</c:v>
                </c:pt>
                <c:pt idx="7">
                  <c:v>22.9</c:v>
                </c:pt>
                <c:pt idx="8">
                  <c:v>35.700000000000003</c:v>
                </c:pt>
                <c:pt idx="9">
                  <c:v>41.9</c:v>
                </c:pt>
              </c:numCache>
            </c:numRef>
          </c:val>
          <c:extLst>
            <c:ext xmlns:c16="http://schemas.microsoft.com/office/drawing/2014/chart" uri="{C3380CC4-5D6E-409C-BE32-E72D297353CC}">
              <c16:uniqueId val="{00000002-55D5-D346-BF43-11B2DAC7BE86}"/>
            </c:ext>
          </c:extLst>
        </c:ser>
        <c:ser>
          <c:idx val="3"/>
          <c:order val="3"/>
          <c:tx>
            <c:strRef>
              <c:f>Sheet1!$E$1</c:f>
              <c:strCache>
                <c:ptCount val="1"/>
                <c:pt idx="0">
                  <c:v>起こる可能性は非常に高い</c:v>
                </c:pt>
              </c:strCache>
            </c:strRef>
          </c:tx>
          <c:spPr>
            <a:solidFill>
              <a:schemeClr val="accent6">
                <a:lumMod val="75000"/>
              </a:schemeClr>
            </a:solidFill>
            <a:ln>
              <a:noFill/>
            </a:ln>
            <a:effectLst/>
          </c:spPr>
          <c:invertIfNegative val="0"/>
          <c:cat>
            <c:strRef>
              <c:f>Sheet1!$A$2:$A$11</c:f>
              <c:strCache>
                <c:ptCount val="10"/>
                <c:pt idx="0">
                  <c:v>九州・沖縄地方</c:v>
                </c:pt>
                <c:pt idx="1">
                  <c:v>四国地方</c:v>
                </c:pt>
                <c:pt idx="2">
                  <c:v>中国地方</c:v>
                </c:pt>
                <c:pt idx="3">
                  <c:v>近畿地方</c:v>
                </c:pt>
                <c:pt idx="4">
                  <c:v>中部地方</c:v>
                </c:pt>
                <c:pt idx="5">
                  <c:v>東京都</c:v>
                </c:pt>
                <c:pt idx="6">
                  <c:v>関東地方</c:v>
                </c:pt>
                <c:pt idx="7">
                  <c:v>福島県</c:v>
                </c:pt>
                <c:pt idx="8">
                  <c:v>東北地方</c:v>
                </c:pt>
                <c:pt idx="9">
                  <c:v>北海道</c:v>
                </c:pt>
              </c:strCache>
            </c:strRef>
          </c:cat>
          <c:val>
            <c:numRef>
              <c:f>Sheet1!$E$2:$E$11</c:f>
              <c:numCache>
                <c:formatCode>General</c:formatCode>
                <c:ptCount val="10"/>
                <c:pt idx="0">
                  <c:v>6.2</c:v>
                </c:pt>
                <c:pt idx="1">
                  <c:v>8.6</c:v>
                </c:pt>
                <c:pt idx="2">
                  <c:v>6.2</c:v>
                </c:pt>
                <c:pt idx="3">
                  <c:v>5.7</c:v>
                </c:pt>
                <c:pt idx="4">
                  <c:v>6</c:v>
                </c:pt>
                <c:pt idx="5">
                  <c:v>8.1</c:v>
                </c:pt>
                <c:pt idx="6">
                  <c:v>6.2</c:v>
                </c:pt>
                <c:pt idx="7">
                  <c:v>4</c:v>
                </c:pt>
                <c:pt idx="8">
                  <c:v>5.2</c:v>
                </c:pt>
                <c:pt idx="9">
                  <c:v>7.9</c:v>
                </c:pt>
              </c:numCache>
            </c:numRef>
          </c:val>
          <c:extLst>
            <c:ext xmlns:c16="http://schemas.microsoft.com/office/drawing/2014/chart" uri="{C3380CC4-5D6E-409C-BE32-E72D297353CC}">
              <c16:uniqueId val="{00000003-55D5-D346-BF43-11B2DAC7BE86}"/>
            </c:ext>
          </c:extLst>
        </c:ser>
        <c:dLbls>
          <c:showLegendKey val="0"/>
          <c:showVal val="0"/>
          <c:showCatName val="0"/>
          <c:showSerName val="0"/>
          <c:showPercent val="0"/>
          <c:showBubbleSize val="0"/>
        </c:dLbls>
        <c:gapWidth val="40"/>
        <c:overlap val="100"/>
        <c:axId val="1394953967"/>
        <c:axId val="1394897071"/>
      </c:barChart>
      <c:catAx>
        <c:axId val="1394953967"/>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ea"/>
                <a:ea typeface="+mn-ea"/>
                <a:cs typeface="+mn-cs"/>
              </a:defRPr>
            </a:pPr>
            <a:endParaRPr lang="ja-JP"/>
          </a:p>
        </c:txPr>
        <c:crossAx val="1394897071"/>
        <c:crosses val="autoZero"/>
        <c:auto val="1"/>
        <c:lblAlgn val="ctr"/>
        <c:lblOffset val="100"/>
        <c:noMultiLvlLbl val="0"/>
      </c:catAx>
      <c:valAx>
        <c:axId val="139489707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crossAx val="1394953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660698533015321E-2"/>
          <c:y val="0"/>
          <c:w val="0.98312673571405229"/>
          <c:h val="0.99421296559995376"/>
        </c:manualLayout>
      </c:layout>
      <c:barChart>
        <c:barDir val="bar"/>
        <c:grouping val="stacked"/>
        <c:varyColors val="0"/>
        <c:ser>
          <c:idx val="0"/>
          <c:order val="0"/>
          <c:tx>
            <c:strRef>
              <c:f>Sheet1!$B$1</c:f>
              <c:strCache>
                <c:ptCount val="1"/>
                <c:pt idx="0">
                  <c:v>系列 1</c:v>
                </c:pt>
              </c:strCache>
            </c:strRef>
          </c:tx>
          <c:spPr>
            <a:solidFill>
              <a:schemeClr val="accent2"/>
            </a:solidFill>
            <a:ln>
              <a:noFill/>
            </a:ln>
            <a:effectLst/>
          </c:spPr>
          <c:invertIfNegative val="0"/>
          <c:cat>
            <c:strRef>
              <c:f>Sheet1!$A$2</c:f>
              <c:strCache>
                <c:ptCount val="1"/>
                <c:pt idx="0">
                  <c:v>カテゴリ 1</c:v>
                </c:pt>
              </c:strCache>
            </c:strRef>
          </c:cat>
          <c:val>
            <c:numRef>
              <c:f>Sheet1!$B$2</c:f>
              <c:numCache>
                <c:formatCode>General</c:formatCode>
                <c:ptCount val="1"/>
                <c:pt idx="0">
                  <c:v>12.3</c:v>
                </c:pt>
              </c:numCache>
            </c:numRef>
          </c:val>
          <c:extLst>
            <c:ext xmlns:c16="http://schemas.microsoft.com/office/drawing/2014/chart" uri="{C3380CC4-5D6E-409C-BE32-E72D297353CC}">
              <c16:uniqueId val="{00000000-DB84-B64C-8FA0-4527F1941DF6}"/>
            </c:ext>
          </c:extLst>
        </c:ser>
        <c:ser>
          <c:idx val="1"/>
          <c:order val="1"/>
          <c:tx>
            <c:strRef>
              <c:f>Sheet1!$C$1</c:f>
              <c:strCache>
                <c:ptCount val="1"/>
                <c:pt idx="0">
                  <c:v>系列 2</c:v>
                </c:pt>
              </c:strCache>
            </c:strRef>
          </c:tx>
          <c:spPr>
            <a:solidFill>
              <a:schemeClr val="accent2">
                <a:lumMod val="60000"/>
                <a:lumOff val="40000"/>
              </a:schemeClr>
            </a:solidFill>
            <a:ln>
              <a:noFill/>
            </a:ln>
            <a:effectLst/>
          </c:spPr>
          <c:invertIfNegative val="0"/>
          <c:cat>
            <c:strRef>
              <c:f>Sheet1!$A$2</c:f>
              <c:strCache>
                <c:ptCount val="1"/>
                <c:pt idx="0">
                  <c:v>カテゴリ 1</c:v>
                </c:pt>
              </c:strCache>
            </c:strRef>
          </c:cat>
          <c:val>
            <c:numRef>
              <c:f>Sheet1!$C$2</c:f>
              <c:numCache>
                <c:formatCode>General</c:formatCode>
                <c:ptCount val="1"/>
                <c:pt idx="0">
                  <c:v>46.5</c:v>
                </c:pt>
              </c:numCache>
            </c:numRef>
          </c:val>
          <c:extLst>
            <c:ext xmlns:c16="http://schemas.microsoft.com/office/drawing/2014/chart" uri="{C3380CC4-5D6E-409C-BE32-E72D297353CC}">
              <c16:uniqueId val="{00000001-DB84-B64C-8FA0-4527F1941DF6}"/>
            </c:ext>
          </c:extLst>
        </c:ser>
        <c:ser>
          <c:idx val="2"/>
          <c:order val="2"/>
          <c:tx>
            <c:strRef>
              <c:f>Sheet1!$D$1</c:f>
              <c:strCache>
                <c:ptCount val="1"/>
                <c:pt idx="0">
                  <c:v>系列 3</c:v>
                </c:pt>
              </c:strCache>
            </c:strRef>
          </c:tx>
          <c:spPr>
            <a:solidFill>
              <a:schemeClr val="accent6"/>
            </a:solidFill>
            <a:ln>
              <a:noFill/>
            </a:ln>
            <a:effectLst/>
          </c:spPr>
          <c:invertIfNegative val="0"/>
          <c:cat>
            <c:strRef>
              <c:f>Sheet1!$A$2</c:f>
              <c:strCache>
                <c:ptCount val="1"/>
                <c:pt idx="0">
                  <c:v>カテゴリ 1</c:v>
                </c:pt>
              </c:strCache>
            </c:strRef>
          </c:cat>
          <c:val>
            <c:numRef>
              <c:f>Sheet1!$D$2</c:f>
              <c:numCache>
                <c:formatCode>General</c:formatCode>
                <c:ptCount val="1"/>
                <c:pt idx="0">
                  <c:v>34.799999999999997</c:v>
                </c:pt>
              </c:numCache>
            </c:numRef>
          </c:val>
          <c:extLst>
            <c:ext xmlns:c16="http://schemas.microsoft.com/office/drawing/2014/chart" uri="{C3380CC4-5D6E-409C-BE32-E72D297353CC}">
              <c16:uniqueId val="{00000002-DB84-B64C-8FA0-4527F1941DF6}"/>
            </c:ext>
          </c:extLst>
        </c:ser>
        <c:ser>
          <c:idx val="3"/>
          <c:order val="3"/>
          <c:tx>
            <c:strRef>
              <c:f>Sheet1!$E$1</c:f>
              <c:strCache>
                <c:ptCount val="1"/>
                <c:pt idx="0">
                  <c:v>系列 4</c:v>
                </c:pt>
              </c:strCache>
            </c:strRef>
          </c:tx>
          <c:spPr>
            <a:solidFill>
              <a:schemeClr val="accent6">
                <a:lumMod val="75000"/>
              </a:schemeClr>
            </a:solidFill>
            <a:ln>
              <a:noFill/>
            </a:ln>
            <a:effectLst/>
          </c:spPr>
          <c:invertIfNegative val="0"/>
          <c:cat>
            <c:strRef>
              <c:f>Sheet1!$A$2</c:f>
              <c:strCache>
                <c:ptCount val="1"/>
                <c:pt idx="0">
                  <c:v>カテゴリ 1</c:v>
                </c:pt>
              </c:strCache>
            </c:strRef>
          </c:cat>
          <c:val>
            <c:numRef>
              <c:f>Sheet1!$E$2</c:f>
              <c:numCache>
                <c:formatCode>General</c:formatCode>
                <c:ptCount val="1"/>
                <c:pt idx="0">
                  <c:v>6.4</c:v>
                </c:pt>
              </c:numCache>
            </c:numRef>
          </c:val>
          <c:extLst>
            <c:ext xmlns:c16="http://schemas.microsoft.com/office/drawing/2014/chart" uri="{C3380CC4-5D6E-409C-BE32-E72D297353CC}">
              <c16:uniqueId val="{00000004-DB84-B64C-8FA0-4527F1941DF6}"/>
            </c:ext>
          </c:extLst>
        </c:ser>
        <c:dLbls>
          <c:showLegendKey val="0"/>
          <c:showVal val="0"/>
          <c:showCatName val="0"/>
          <c:showSerName val="0"/>
          <c:showPercent val="0"/>
          <c:showBubbleSize val="0"/>
        </c:dLbls>
        <c:gapWidth val="100"/>
        <c:overlap val="100"/>
        <c:axId val="1193888560"/>
        <c:axId val="1246178144"/>
      </c:barChart>
      <c:catAx>
        <c:axId val="1193888560"/>
        <c:scaling>
          <c:orientation val="minMax"/>
        </c:scaling>
        <c:delete val="1"/>
        <c:axPos val="l"/>
        <c:numFmt formatCode="General" sourceLinked="1"/>
        <c:majorTickMark val="none"/>
        <c:minorTickMark val="none"/>
        <c:tickLblPos val="nextTo"/>
        <c:crossAx val="1246178144"/>
        <c:crosses val="autoZero"/>
        <c:auto val="1"/>
        <c:lblAlgn val="ctr"/>
        <c:lblOffset val="100"/>
        <c:noMultiLvlLbl val="0"/>
      </c:catAx>
      <c:valAx>
        <c:axId val="1246178144"/>
        <c:scaling>
          <c:orientation val="minMax"/>
          <c:max val="100"/>
        </c:scaling>
        <c:delete val="1"/>
        <c:axPos val="b"/>
        <c:numFmt formatCode="General" sourceLinked="1"/>
        <c:majorTickMark val="out"/>
        <c:minorTickMark val="none"/>
        <c:tickLblPos val="nextTo"/>
        <c:crossAx val="1193888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起こる可能性は極めて低い</c:v>
                </c:pt>
              </c:strCache>
            </c:strRef>
          </c:tx>
          <c:spPr>
            <a:solidFill>
              <a:schemeClr val="accent2"/>
            </a:solidFill>
            <a:ln>
              <a:noFill/>
            </a:ln>
            <a:effectLst/>
          </c:spPr>
          <c:invertIfNegative val="0"/>
          <c:cat>
            <c:strRef>
              <c:f>Sheet1!$A$2:$A$11</c:f>
              <c:strCache>
                <c:ptCount val="10"/>
                <c:pt idx="0">
                  <c:v>九州・沖縄地方</c:v>
                </c:pt>
                <c:pt idx="1">
                  <c:v>四国地方</c:v>
                </c:pt>
                <c:pt idx="2">
                  <c:v>中国地方</c:v>
                </c:pt>
                <c:pt idx="3">
                  <c:v>近畿地方</c:v>
                </c:pt>
                <c:pt idx="4">
                  <c:v>中部地方</c:v>
                </c:pt>
                <c:pt idx="5">
                  <c:v>東京都</c:v>
                </c:pt>
                <c:pt idx="6">
                  <c:v>関東地方</c:v>
                </c:pt>
                <c:pt idx="7">
                  <c:v>福島県</c:v>
                </c:pt>
                <c:pt idx="8">
                  <c:v>東北地方</c:v>
                </c:pt>
                <c:pt idx="9">
                  <c:v>北海道</c:v>
                </c:pt>
              </c:strCache>
            </c:strRef>
          </c:cat>
          <c:val>
            <c:numRef>
              <c:f>Sheet1!$B$2:$B$11</c:f>
              <c:numCache>
                <c:formatCode>General</c:formatCode>
                <c:ptCount val="10"/>
                <c:pt idx="0">
                  <c:v>13.3</c:v>
                </c:pt>
                <c:pt idx="1">
                  <c:v>10.199999999999999</c:v>
                </c:pt>
                <c:pt idx="2">
                  <c:v>9.8000000000000007</c:v>
                </c:pt>
                <c:pt idx="3">
                  <c:v>11.7</c:v>
                </c:pt>
                <c:pt idx="4">
                  <c:v>10.5</c:v>
                </c:pt>
                <c:pt idx="5">
                  <c:v>11.4</c:v>
                </c:pt>
                <c:pt idx="6">
                  <c:v>9</c:v>
                </c:pt>
                <c:pt idx="7">
                  <c:v>24.8</c:v>
                </c:pt>
                <c:pt idx="8">
                  <c:v>12.6</c:v>
                </c:pt>
                <c:pt idx="9">
                  <c:v>9.3000000000000007</c:v>
                </c:pt>
              </c:numCache>
            </c:numRef>
          </c:val>
          <c:extLst>
            <c:ext xmlns:c16="http://schemas.microsoft.com/office/drawing/2014/chart" uri="{C3380CC4-5D6E-409C-BE32-E72D297353CC}">
              <c16:uniqueId val="{00000000-55D5-D346-BF43-11B2DAC7BE86}"/>
            </c:ext>
          </c:extLst>
        </c:ser>
        <c:ser>
          <c:idx val="1"/>
          <c:order val="1"/>
          <c:tx>
            <c:strRef>
              <c:f>Sheet1!$C$1</c:f>
              <c:strCache>
                <c:ptCount val="1"/>
                <c:pt idx="0">
                  <c:v>起こる可能性は低い</c:v>
                </c:pt>
              </c:strCache>
            </c:strRef>
          </c:tx>
          <c:spPr>
            <a:solidFill>
              <a:schemeClr val="accent2">
                <a:lumMod val="60000"/>
                <a:lumOff val="40000"/>
              </a:schemeClr>
            </a:solidFill>
            <a:ln>
              <a:noFill/>
            </a:ln>
            <a:effectLst/>
          </c:spPr>
          <c:invertIfNegative val="0"/>
          <c:cat>
            <c:strRef>
              <c:f>Sheet1!$A$2:$A$11</c:f>
              <c:strCache>
                <c:ptCount val="10"/>
                <c:pt idx="0">
                  <c:v>九州・沖縄地方</c:v>
                </c:pt>
                <c:pt idx="1">
                  <c:v>四国地方</c:v>
                </c:pt>
                <c:pt idx="2">
                  <c:v>中国地方</c:v>
                </c:pt>
                <c:pt idx="3">
                  <c:v>近畿地方</c:v>
                </c:pt>
                <c:pt idx="4">
                  <c:v>中部地方</c:v>
                </c:pt>
                <c:pt idx="5">
                  <c:v>東京都</c:v>
                </c:pt>
                <c:pt idx="6">
                  <c:v>関東地方</c:v>
                </c:pt>
                <c:pt idx="7">
                  <c:v>福島県</c:v>
                </c:pt>
                <c:pt idx="8">
                  <c:v>東北地方</c:v>
                </c:pt>
                <c:pt idx="9">
                  <c:v>北海道</c:v>
                </c:pt>
              </c:strCache>
            </c:strRef>
          </c:cat>
          <c:val>
            <c:numRef>
              <c:f>Sheet1!$C$2:$C$11</c:f>
              <c:numCache>
                <c:formatCode>General</c:formatCode>
                <c:ptCount val="10"/>
                <c:pt idx="0">
                  <c:v>47.9</c:v>
                </c:pt>
                <c:pt idx="1">
                  <c:v>43.1</c:v>
                </c:pt>
                <c:pt idx="2">
                  <c:v>51.4</c:v>
                </c:pt>
                <c:pt idx="3">
                  <c:v>45.7</c:v>
                </c:pt>
                <c:pt idx="4">
                  <c:v>45.5</c:v>
                </c:pt>
                <c:pt idx="5">
                  <c:v>47.1</c:v>
                </c:pt>
                <c:pt idx="6">
                  <c:v>48.6</c:v>
                </c:pt>
                <c:pt idx="7">
                  <c:v>48.3</c:v>
                </c:pt>
                <c:pt idx="8">
                  <c:v>46.4</c:v>
                </c:pt>
                <c:pt idx="9">
                  <c:v>41</c:v>
                </c:pt>
              </c:numCache>
            </c:numRef>
          </c:val>
          <c:extLst>
            <c:ext xmlns:c16="http://schemas.microsoft.com/office/drawing/2014/chart" uri="{C3380CC4-5D6E-409C-BE32-E72D297353CC}">
              <c16:uniqueId val="{00000001-55D5-D346-BF43-11B2DAC7BE86}"/>
            </c:ext>
          </c:extLst>
        </c:ser>
        <c:ser>
          <c:idx val="2"/>
          <c:order val="2"/>
          <c:tx>
            <c:strRef>
              <c:f>Sheet1!$D$1</c:f>
              <c:strCache>
                <c:ptCount val="1"/>
                <c:pt idx="0">
                  <c:v>起こる可能性は高い</c:v>
                </c:pt>
              </c:strCache>
            </c:strRef>
          </c:tx>
          <c:spPr>
            <a:solidFill>
              <a:schemeClr val="accent6"/>
            </a:solidFill>
            <a:ln>
              <a:noFill/>
            </a:ln>
            <a:effectLst/>
          </c:spPr>
          <c:invertIfNegative val="0"/>
          <c:cat>
            <c:strRef>
              <c:f>Sheet1!$A$2:$A$11</c:f>
              <c:strCache>
                <c:ptCount val="10"/>
                <c:pt idx="0">
                  <c:v>九州・沖縄地方</c:v>
                </c:pt>
                <c:pt idx="1">
                  <c:v>四国地方</c:v>
                </c:pt>
                <c:pt idx="2">
                  <c:v>中国地方</c:v>
                </c:pt>
                <c:pt idx="3">
                  <c:v>近畿地方</c:v>
                </c:pt>
                <c:pt idx="4">
                  <c:v>中部地方</c:v>
                </c:pt>
                <c:pt idx="5">
                  <c:v>東京都</c:v>
                </c:pt>
                <c:pt idx="6">
                  <c:v>関東地方</c:v>
                </c:pt>
                <c:pt idx="7">
                  <c:v>福島県</c:v>
                </c:pt>
                <c:pt idx="8">
                  <c:v>東北地方</c:v>
                </c:pt>
                <c:pt idx="9">
                  <c:v>北海道</c:v>
                </c:pt>
              </c:strCache>
            </c:strRef>
          </c:cat>
          <c:val>
            <c:numRef>
              <c:f>Sheet1!$D$2:$D$11</c:f>
              <c:numCache>
                <c:formatCode>General</c:formatCode>
                <c:ptCount val="10"/>
                <c:pt idx="0">
                  <c:v>32.6</c:v>
                </c:pt>
                <c:pt idx="1">
                  <c:v>38.1</c:v>
                </c:pt>
                <c:pt idx="2">
                  <c:v>32.6</c:v>
                </c:pt>
                <c:pt idx="3">
                  <c:v>36.9</c:v>
                </c:pt>
                <c:pt idx="4">
                  <c:v>38.1</c:v>
                </c:pt>
                <c:pt idx="5">
                  <c:v>33.299999999999997</c:v>
                </c:pt>
                <c:pt idx="6">
                  <c:v>36.200000000000003</c:v>
                </c:pt>
                <c:pt idx="7">
                  <c:v>22.9</c:v>
                </c:pt>
                <c:pt idx="8">
                  <c:v>35.700000000000003</c:v>
                </c:pt>
                <c:pt idx="9">
                  <c:v>41.9</c:v>
                </c:pt>
              </c:numCache>
            </c:numRef>
          </c:val>
          <c:extLst>
            <c:ext xmlns:c16="http://schemas.microsoft.com/office/drawing/2014/chart" uri="{C3380CC4-5D6E-409C-BE32-E72D297353CC}">
              <c16:uniqueId val="{00000002-55D5-D346-BF43-11B2DAC7BE86}"/>
            </c:ext>
          </c:extLst>
        </c:ser>
        <c:ser>
          <c:idx val="3"/>
          <c:order val="3"/>
          <c:tx>
            <c:strRef>
              <c:f>Sheet1!$E$1</c:f>
              <c:strCache>
                <c:ptCount val="1"/>
                <c:pt idx="0">
                  <c:v>起こる可能性は非常に高い</c:v>
                </c:pt>
              </c:strCache>
            </c:strRef>
          </c:tx>
          <c:spPr>
            <a:solidFill>
              <a:schemeClr val="accent6">
                <a:lumMod val="75000"/>
              </a:schemeClr>
            </a:solidFill>
            <a:ln>
              <a:noFill/>
            </a:ln>
            <a:effectLst/>
          </c:spPr>
          <c:invertIfNegative val="0"/>
          <c:cat>
            <c:strRef>
              <c:f>Sheet1!$A$2:$A$11</c:f>
              <c:strCache>
                <c:ptCount val="10"/>
                <c:pt idx="0">
                  <c:v>九州・沖縄地方</c:v>
                </c:pt>
                <c:pt idx="1">
                  <c:v>四国地方</c:v>
                </c:pt>
                <c:pt idx="2">
                  <c:v>中国地方</c:v>
                </c:pt>
                <c:pt idx="3">
                  <c:v>近畿地方</c:v>
                </c:pt>
                <c:pt idx="4">
                  <c:v>中部地方</c:v>
                </c:pt>
                <c:pt idx="5">
                  <c:v>東京都</c:v>
                </c:pt>
                <c:pt idx="6">
                  <c:v>関東地方</c:v>
                </c:pt>
                <c:pt idx="7">
                  <c:v>福島県</c:v>
                </c:pt>
                <c:pt idx="8">
                  <c:v>東北地方</c:v>
                </c:pt>
                <c:pt idx="9">
                  <c:v>北海道</c:v>
                </c:pt>
              </c:strCache>
            </c:strRef>
          </c:cat>
          <c:val>
            <c:numRef>
              <c:f>Sheet1!$E$2:$E$11</c:f>
              <c:numCache>
                <c:formatCode>General</c:formatCode>
                <c:ptCount val="10"/>
                <c:pt idx="0">
                  <c:v>6.2</c:v>
                </c:pt>
                <c:pt idx="1">
                  <c:v>8.6</c:v>
                </c:pt>
                <c:pt idx="2">
                  <c:v>6.2</c:v>
                </c:pt>
                <c:pt idx="3">
                  <c:v>5.7</c:v>
                </c:pt>
                <c:pt idx="4">
                  <c:v>6</c:v>
                </c:pt>
                <c:pt idx="5">
                  <c:v>8.1</c:v>
                </c:pt>
                <c:pt idx="6">
                  <c:v>6.2</c:v>
                </c:pt>
                <c:pt idx="7">
                  <c:v>4</c:v>
                </c:pt>
                <c:pt idx="8">
                  <c:v>5.2</c:v>
                </c:pt>
                <c:pt idx="9">
                  <c:v>7.9</c:v>
                </c:pt>
              </c:numCache>
            </c:numRef>
          </c:val>
          <c:extLst>
            <c:ext xmlns:c16="http://schemas.microsoft.com/office/drawing/2014/chart" uri="{C3380CC4-5D6E-409C-BE32-E72D297353CC}">
              <c16:uniqueId val="{00000003-55D5-D346-BF43-11B2DAC7BE86}"/>
            </c:ext>
          </c:extLst>
        </c:ser>
        <c:dLbls>
          <c:showLegendKey val="0"/>
          <c:showVal val="0"/>
          <c:showCatName val="0"/>
          <c:showSerName val="0"/>
          <c:showPercent val="0"/>
          <c:showBubbleSize val="0"/>
        </c:dLbls>
        <c:gapWidth val="40"/>
        <c:overlap val="100"/>
        <c:axId val="1394953967"/>
        <c:axId val="1394897071"/>
      </c:barChart>
      <c:catAx>
        <c:axId val="1394953967"/>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ea"/>
                <a:ea typeface="+mn-ea"/>
                <a:cs typeface="+mn-cs"/>
              </a:defRPr>
            </a:pPr>
            <a:endParaRPr lang="ja-JP"/>
          </a:p>
        </c:txPr>
        <c:crossAx val="1394897071"/>
        <c:crosses val="autoZero"/>
        <c:auto val="1"/>
        <c:lblAlgn val="ctr"/>
        <c:lblOffset val="100"/>
        <c:noMultiLvlLbl val="0"/>
      </c:catAx>
      <c:valAx>
        <c:axId val="139489707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crossAx val="1394953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660698533015321E-2"/>
          <c:y val="0"/>
          <c:w val="0.98312673571405229"/>
          <c:h val="0.99421296559995376"/>
        </c:manualLayout>
      </c:layout>
      <c:barChart>
        <c:barDir val="bar"/>
        <c:grouping val="stacked"/>
        <c:varyColors val="0"/>
        <c:ser>
          <c:idx val="0"/>
          <c:order val="0"/>
          <c:tx>
            <c:strRef>
              <c:f>Sheet1!$B$1</c:f>
              <c:strCache>
                <c:ptCount val="1"/>
                <c:pt idx="0">
                  <c:v>系列 1</c:v>
                </c:pt>
              </c:strCache>
            </c:strRef>
          </c:tx>
          <c:spPr>
            <a:solidFill>
              <a:schemeClr val="accent2"/>
            </a:solidFill>
            <a:ln>
              <a:noFill/>
            </a:ln>
            <a:effectLst/>
          </c:spPr>
          <c:invertIfNegative val="0"/>
          <c:cat>
            <c:strRef>
              <c:f>Sheet1!$A$2</c:f>
              <c:strCache>
                <c:ptCount val="1"/>
                <c:pt idx="0">
                  <c:v>カテゴリ 1</c:v>
                </c:pt>
              </c:strCache>
            </c:strRef>
          </c:cat>
          <c:val>
            <c:numRef>
              <c:f>Sheet1!$B$2</c:f>
              <c:numCache>
                <c:formatCode>General</c:formatCode>
                <c:ptCount val="1"/>
                <c:pt idx="0">
                  <c:v>12.3</c:v>
                </c:pt>
              </c:numCache>
            </c:numRef>
          </c:val>
          <c:extLst>
            <c:ext xmlns:c16="http://schemas.microsoft.com/office/drawing/2014/chart" uri="{C3380CC4-5D6E-409C-BE32-E72D297353CC}">
              <c16:uniqueId val="{00000000-DB84-B64C-8FA0-4527F1941DF6}"/>
            </c:ext>
          </c:extLst>
        </c:ser>
        <c:ser>
          <c:idx val="1"/>
          <c:order val="1"/>
          <c:tx>
            <c:strRef>
              <c:f>Sheet1!$C$1</c:f>
              <c:strCache>
                <c:ptCount val="1"/>
                <c:pt idx="0">
                  <c:v>系列 2</c:v>
                </c:pt>
              </c:strCache>
            </c:strRef>
          </c:tx>
          <c:spPr>
            <a:solidFill>
              <a:schemeClr val="accent2">
                <a:lumMod val="60000"/>
                <a:lumOff val="40000"/>
              </a:schemeClr>
            </a:solidFill>
            <a:ln>
              <a:noFill/>
            </a:ln>
            <a:effectLst/>
          </c:spPr>
          <c:invertIfNegative val="0"/>
          <c:cat>
            <c:strRef>
              <c:f>Sheet1!$A$2</c:f>
              <c:strCache>
                <c:ptCount val="1"/>
                <c:pt idx="0">
                  <c:v>カテゴリ 1</c:v>
                </c:pt>
              </c:strCache>
            </c:strRef>
          </c:cat>
          <c:val>
            <c:numRef>
              <c:f>Sheet1!$C$2</c:f>
              <c:numCache>
                <c:formatCode>General</c:formatCode>
                <c:ptCount val="1"/>
                <c:pt idx="0">
                  <c:v>46.5</c:v>
                </c:pt>
              </c:numCache>
            </c:numRef>
          </c:val>
          <c:extLst>
            <c:ext xmlns:c16="http://schemas.microsoft.com/office/drawing/2014/chart" uri="{C3380CC4-5D6E-409C-BE32-E72D297353CC}">
              <c16:uniqueId val="{00000001-DB84-B64C-8FA0-4527F1941DF6}"/>
            </c:ext>
          </c:extLst>
        </c:ser>
        <c:ser>
          <c:idx val="2"/>
          <c:order val="2"/>
          <c:tx>
            <c:strRef>
              <c:f>Sheet1!$D$1</c:f>
              <c:strCache>
                <c:ptCount val="1"/>
                <c:pt idx="0">
                  <c:v>系列 3</c:v>
                </c:pt>
              </c:strCache>
            </c:strRef>
          </c:tx>
          <c:spPr>
            <a:solidFill>
              <a:schemeClr val="accent6"/>
            </a:solidFill>
            <a:ln>
              <a:noFill/>
            </a:ln>
            <a:effectLst/>
          </c:spPr>
          <c:invertIfNegative val="0"/>
          <c:cat>
            <c:strRef>
              <c:f>Sheet1!$A$2</c:f>
              <c:strCache>
                <c:ptCount val="1"/>
                <c:pt idx="0">
                  <c:v>カテゴリ 1</c:v>
                </c:pt>
              </c:strCache>
            </c:strRef>
          </c:cat>
          <c:val>
            <c:numRef>
              <c:f>Sheet1!$D$2</c:f>
              <c:numCache>
                <c:formatCode>General</c:formatCode>
                <c:ptCount val="1"/>
                <c:pt idx="0">
                  <c:v>34.799999999999997</c:v>
                </c:pt>
              </c:numCache>
            </c:numRef>
          </c:val>
          <c:extLst>
            <c:ext xmlns:c16="http://schemas.microsoft.com/office/drawing/2014/chart" uri="{C3380CC4-5D6E-409C-BE32-E72D297353CC}">
              <c16:uniqueId val="{00000002-DB84-B64C-8FA0-4527F1941DF6}"/>
            </c:ext>
          </c:extLst>
        </c:ser>
        <c:ser>
          <c:idx val="3"/>
          <c:order val="3"/>
          <c:tx>
            <c:strRef>
              <c:f>Sheet1!$E$1</c:f>
              <c:strCache>
                <c:ptCount val="1"/>
                <c:pt idx="0">
                  <c:v>系列 4</c:v>
                </c:pt>
              </c:strCache>
            </c:strRef>
          </c:tx>
          <c:spPr>
            <a:solidFill>
              <a:schemeClr val="accent6">
                <a:lumMod val="75000"/>
              </a:schemeClr>
            </a:solidFill>
            <a:ln>
              <a:noFill/>
            </a:ln>
            <a:effectLst/>
          </c:spPr>
          <c:invertIfNegative val="0"/>
          <c:cat>
            <c:strRef>
              <c:f>Sheet1!$A$2</c:f>
              <c:strCache>
                <c:ptCount val="1"/>
                <c:pt idx="0">
                  <c:v>カテゴリ 1</c:v>
                </c:pt>
              </c:strCache>
            </c:strRef>
          </c:cat>
          <c:val>
            <c:numRef>
              <c:f>Sheet1!$E$2</c:f>
              <c:numCache>
                <c:formatCode>General</c:formatCode>
                <c:ptCount val="1"/>
                <c:pt idx="0">
                  <c:v>6.4</c:v>
                </c:pt>
              </c:numCache>
            </c:numRef>
          </c:val>
          <c:extLst>
            <c:ext xmlns:c16="http://schemas.microsoft.com/office/drawing/2014/chart" uri="{C3380CC4-5D6E-409C-BE32-E72D297353CC}">
              <c16:uniqueId val="{00000004-DB84-B64C-8FA0-4527F1941DF6}"/>
            </c:ext>
          </c:extLst>
        </c:ser>
        <c:dLbls>
          <c:showLegendKey val="0"/>
          <c:showVal val="0"/>
          <c:showCatName val="0"/>
          <c:showSerName val="0"/>
          <c:showPercent val="0"/>
          <c:showBubbleSize val="0"/>
        </c:dLbls>
        <c:gapWidth val="100"/>
        <c:overlap val="100"/>
        <c:axId val="1193888560"/>
        <c:axId val="1246178144"/>
      </c:barChart>
      <c:catAx>
        <c:axId val="1193888560"/>
        <c:scaling>
          <c:orientation val="minMax"/>
        </c:scaling>
        <c:delete val="1"/>
        <c:axPos val="l"/>
        <c:numFmt formatCode="General" sourceLinked="1"/>
        <c:majorTickMark val="none"/>
        <c:minorTickMark val="none"/>
        <c:tickLblPos val="nextTo"/>
        <c:crossAx val="1246178144"/>
        <c:crosses val="autoZero"/>
        <c:auto val="1"/>
        <c:lblAlgn val="ctr"/>
        <c:lblOffset val="100"/>
        <c:noMultiLvlLbl val="0"/>
      </c:catAx>
      <c:valAx>
        <c:axId val="1246178144"/>
        <c:scaling>
          <c:orientation val="minMax"/>
          <c:max val="100"/>
        </c:scaling>
        <c:delete val="1"/>
        <c:axPos val="b"/>
        <c:numFmt formatCode="General" sourceLinked="1"/>
        <c:majorTickMark val="out"/>
        <c:minorTickMark val="none"/>
        <c:tickLblPos val="nextTo"/>
        <c:crossAx val="1193888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607478504953154E-2"/>
          <c:y val="3.3138441650017628E-2"/>
          <c:w val="0.94839252149504683"/>
          <c:h val="0.80481841699769574"/>
        </c:manualLayout>
      </c:layout>
      <c:barChart>
        <c:barDir val="bar"/>
        <c:grouping val="stacked"/>
        <c:varyColors val="0"/>
        <c:ser>
          <c:idx val="0"/>
          <c:order val="0"/>
          <c:tx>
            <c:strRef>
              <c:f>Sheet1!$B$1</c:f>
              <c:strCache>
                <c:ptCount val="1"/>
                <c:pt idx="0">
                  <c:v>系列 1</c:v>
                </c:pt>
              </c:strCache>
            </c:strRef>
          </c:tx>
          <c:spPr>
            <a:solidFill>
              <a:schemeClr val="accent2"/>
            </a:solidFill>
            <a:ln>
              <a:noFill/>
            </a:ln>
            <a:effectLst/>
          </c:spPr>
          <c:invertIfNegative val="0"/>
          <c:cat>
            <c:strRef>
              <c:f>Sheet1!$A$2</c:f>
              <c:strCache>
                <c:ptCount val="1"/>
                <c:pt idx="0">
                  <c:v>2018年度</c:v>
                </c:pt>
              </c:strCache>
            </c:strRef>
          </c:cat>
          <c:val>
            <c:numRef>
              <c:f>Sheet1!$B$2</c:f>
              <c:numCache>
                <c:formatCode>General</c:formatCode>
                <c:ptCount val="1"/>
                <c:pt idx="0">
                  <c:v>0.193</c:v>
                </c:pt>
              </c:numCache>
            </c:numRef>
          </c:val>
          <c:extLst>
            <c:ext xmlns:c16="http://schemas.microsoft.com/office/drawing/2014/chart" uri="{C3380CC4-5D6E-409C-BE32-E72D297353CC}">
              <c16:uniqueId val="{00000000-0DFE-BB40-A9A5-C008607E693F}"/>
            </c:ext>
          </c:extLst>
        </c:ser>
        <c:ser>
          <c:idx val="1"/>
          <c:order val="1"/>
          <c:tx>
            <c:strRef>
              <c:f>Sheet1!$C$1</c:f>
              <c:strCache>
                <c:ptCount val="1"/>
                <c:pt idx="0">
                  <c:v>系列 2</c:v>
                </c:pt>
              </c:strCache>
            </c:strRef>
          </c:tx>
          <c:spPr>
            <a:solidFill>
              <a:schemeClr val="accent2">
                <a:lumMod val="60000"/>
                <a:lumOff val="40000"/>
              </a:schemeClr>
            </a:solidFill>
            <a:ln>
              <a:noFill/>
            </a:ln>
            <a:effectLst/>
          </c:spPr>
          <c:invertIfNegative val="0"/>
          <c:cat>
            <c:strRef>
              <c:f>Sheet1!$A$2</c:f>
              <c:strCache>
                <c:ptCount val="1"/>
                <c:pt idx="0">
                  <c:v>2018年度</c:v>
                </c:pt>
              </c:strCache>
            </c:strRef>
          </c:cat>
          <c:val>
            <c:numRef>
              <c:f>Sheet1!$C$2</c:f>
              <c:numCache>
                <c:formatCode>General</c:formatCode>
                <c:ptCount val="1"/>
                <c:pt idx="0">
                  <c:v>0.44800000000000001</c:v>
                </c:pt>
              </c:numCache>
            </c:numRef>
          </c:val>
          <c:extLst>
            <c:ext xmlns:c16="http://schemas.microsoft.com/office/drawing/2014/chart" uri="{C3380CC4-5D6E-409C-BE32-E72D297353CC}">
              <c16:uniqueId val="{00000001-0DFE-BB40-A9A5-C008607E693F}"/>
            </c:ext>
          </c:extLst>
        </c:ser>
        <c:ser>
          <c:idx val="2"/>
          <c:order val="2"/>
          <c:tx>
            <c:strRef>
              <c:f>Sheet1!$D$1</c:f>
              <c:strCache>
                <c:ptCount val="1"/>
                <c:pt idx="0">
                  <c:v>系列 3</c:v>
                </c:pt>
              </c:strCache>
            </c:strRef>
          </c:tx>
          <c:spPr>
            <a:solidFill>
              <a:schemeClr val="accent6"/>
            </a:solidFill>
            <a:ln>
              <a:noFill/>
            </a:ln>
            <a:effectLst/>
          </c:spPr>
          <c:invertIfNegative val="0"/>
          <c:cat>
            <c:strRef>
              <c:f>Sheet1!$A$2</c:f>
              <c:strCache>
                <c:ptCount val="1"/>
                <c:pt idx="0">
                  <c:v>2018年度</c:v>
                </c:pt>
              </c:strCache>
            </c:strRef>
          </c:cat>
          <c:val>
            <c:numRef>
              <c:f>Sheet1!$D$2</c:f>
              <c:numCache>
                <c:formatCode>General</c:formatCode>
                <c:ptCount val="1"/>
                <c:pt idx="0">
                  <c:v>0.28299999999999997</c:v>
                </c:pt>
              </c:numCache>
            </c:numRef>
          </c:val>
          <c:extLst>
            <c:ext xmlns:c16="http://schemas.microsoft.com/office/drawing/2014/chart" uri="{C3380CC4-5D6E-409C-BE32-E72D297353CC}">
              <c16:uniqueId val="{00000002-0DFE-BB40-A9A5-C008607E693F}"/>
            </c:ext>
          </c:extLst>
        </c:ser>
        <c:ser>
          <c:idx val="3"/>
          <c:order val="3"/>
          <c:tx>
            <c:strRef>
              <c:f>Sheet1!$E$1</c:f>
              <c:strCache>
                <c:ptCount val="1"/>
                <c:pt idx="0">
                  <c:v>系列 4</c:v>
                </c:pt>
              </c:strCache>
            </c:strRef>
          </c:tx>
          <c:spPr>
            <a:solidFill>
              <a:schemeClr val="accent6">
                <a:lumMod val="75000"/>
              </a:schemeClr>
            </a:solidFill>
            <a:ln>
              <a:noFill/>
            </a:ln>
            <a:effectLst/>
          </c:spPr>
          <c:invertIfNegative val="0"/>
          <c:cat>
            <c:strRef>
              <c:f>Sheet1!$A$2</c:f>
              <c:strCache>
                <c:ptCount val="1"/>
                <c:pt idx="0">
                  <c:v>2018年度</c:v>
                </c:pt>
              </c:strCache>
            </c:strRef>
          </c:cat>
          <c:val>
            <c:numRef>
              <c:f>Sheet1!$E$2</c:f>
              <c:numCache>
                <c:formatCode>General</c:formatCode>
                <c:ptCount val="1"/>
                <c:pt idx="0">
                  <c:v>7.6999999999999999E-2</c:v>
                </c:pt>
              </c:numCache>
            </c:numRef>
          </c:val>
          <c:extLst>
            <c:ext xmlns:c16="http://schemas.microsoft.com/office/drawing/2014/chart" uri="{C3380CC4-5D6E-409C-BE32-E72D297353CC}">
              <c16:uniqueId val="{00000004-0DFE-BB40-A9A5-C008607E693F}"/>
            </c:ext>
          </c:extLst>
        </c:ser>
        <c:dLbls>
          <c:showLegendKey val="0"/>
          <c:showVal val="0"/>
          <c:showCatName val="0"/>
          <c:showSerName val="0"/>
          <c:showPercent val="0"/>
          <c:showBubbleSize val="0"/>
        </c:dLbls>
        <c:gapWidth val="60"/>
        <c:overlap val="100"/>
        <c:axId val="125743215"/>
        <c:axId val="150733679"/>
      </c:barChart>
      <c:catAx>
        <c:axId val="125743215"/>
        <c:scaling>
          <c:orientation val="minMax"/>
        </c:scaling>
        <c:delete val="1"/>
        <c:axPos val="l"/>
        <c:numFmt formatCode="General" sourceLinked="1"/>
        <c:majorTickMark val="none"/>
        <c:minorTickMark val="none"/>
        <c:tickLblPos val="nextTo"/>
        <c:crossAx val="150733679"/>
        <c:crosses val="autoZero"/>
        <c:auto val="1"/>
        <c:lblAlgn val="ctr"/>
        <c:lblOffset val="100"/>
        <c:noMultiLvlLbl val="0"/>
      </c:catAx>
      <c:valAx>
        <c:axId val="150733679"/>
        <c:scaling>
          <c:orientation val="minMax"/>
          <c:max val="1"/>
        </c:scaling>
        <c:delete val="1"/>
        <c:axPos val="b"/>
        <c:numFmt formatCode="General" sourceLinked="1"/>
        <c:majorTickMark val="none"/>
        <c:minorTickMark val="none"/>
        <c:tickLblPos val="nextTo"/>
        <c:crossAx val="1257432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607478504953154E-2"/>
          <c:y val="3.3138441650017628E-2"/>
          <c:w val="0.94839252149504683"/>
          <c:h val="0.80481841699769574"/>
        </c:manualLayout>
      </c:layout>
      <c:barChart>
        <c:barDir val="bar"/>
        <c:grouping val="stacked"/>
        <c:varyColors val="0"/>
        <c:ser>
          <c:idx val="0"/>
          <c:order val="0"/>
          <c:tx>
            <c:strRef>
              <c:f>Sheet1!$B$1</c:f>
              <c:strCache>
                <c:ptCount val="1"/>
                <c:pt idx="0">
                  <c:v>系列 1</c:v>
                </c:pt>
              </c:strCache>
            </c:strRef>
          </c:tx>
          <c:spPr>
            <a:solidFill>
              <a:schemeClr val="accent2"/>
            </a:solidFill>
            <a:ln>
              <a:noFill/>
            </a:ln>
            <a:effectLst/>
          </c:spPr>
          <c:invertIfNegative val="0"/>
          <c:cat>
            <c:strRef>
              <c:f>Sheet1!$A$2</c:f>
              <c:strCache>
                <c:ptCount val="1"/>
                <c:pt idx="0">
                  <c:v>2018年度</c:v>
                </c:pt>
              </c:strCache>
            </c:strRef>
          </c:cat>
          <c:val>
            <c:numRef>
              <c:f>Sheet1!$B$2</c:f>
              <c:numCache>
                <c:formatCode>General</c:formatCode>
                <c:ptCount val="1"/>
                <c:pt idx="0">
                  <c:v>0.193</c:v>
                </c:pt>
              </c:numCache>
            </c:numRef>
          </c:val>
          <c:extLst>
            <c:ext xmlns:c16="http://schemas.microsoft.com/office/drawing/2014/chart" uri="{C3380CC4-5D6E-409C-BE32-E72D297353CC}">
              <c16:uniqueId val="{00000000-0DFE-BB40-A9A5-C008607E693F}"/>
            </c:ext>
          </c:extLst>
        </c:ser>
        <c:ser>
          <c:idx val="1"/>
          <c:order val="1"/>
          <c:tx>
            <c:strRef>
              <c:f>Sheet1!$C$1</c:f>
              <c:strCache>
                <c:ptCount val="1"/>
                <c:pt idx="0">
                  <c:v>系列 2</c:v>
                </c:pt>
              </c:strCache>
            </c:strRef>
          </c:tx>
          <c:spPr>
            <a:solidFill>
              <a:schemeClr val="accent2">
                <a:lumMod val="60000"/>
                <a:lumOff val="40000"/>
              </a:schemeClr>
            </a:solidFill>
            <a:ln>
              <a:noFill/>
            </a:ln>
            <a:effectLst/>
          </c:spPr>
          <c:invertIfNegative val="0"/>
          <c:cat>
            <c:strRef>
              <c:f>Sheet1!$A$2</c:f>
              <c:strCache>
                <c:ptCount val="1"/>
                <c:pt idx="0">
                  <c:v>2018年度</c:v>
                </c:pt>
              </c:strCache>
            </c:strRef>
          </c:cat>
          <c:val>
            <c:numRef>
              <c:f>Sheet1!$C$2</c:f>
              <c:numCache>
                <c:formatCode>General</c:formatCode>
                <c:ptCount val="1"/>
                <c:pt idx="0">
                  <c:v>0.44800000000000001</c:v>
                </c:pt>
              </c:numCache>
            </c:numRef>
          </c:val>
          <c:extLst>
            <c:ext xmlns:c16="http://schemas.microsoft.com/office/drawing/2014/chart" uri="{C3380CC4-5D6E-409C-BE32-E72D297353CC}">
              <c16:uniqueId val="{00000001-0DFE-BB40-A9A5-C008607E693F}"/>
            </c:ext>
          </c:extLst>
        </c:ser>
        <c:ser>
          <c:idx val="2"/>
          <c:order val="2"/>
          <c:tx>
            <c:strRef>
              <c:f>Sheet1!$D$1</c:f>
              <c:strCache>
                <c:ptCount val="1"/>
                <c:pt idx="0">
                  <c:v>系列 3</c:v>
                </c:pt>
              </c:strCache>
            </c:strRef>
          </c:tx>
          <c:spPr>
            <a:solidFill>
              <a:schemeClr val="accent6"/>
            </a:solidFill>
            <a:ln>
              <a:noFill/>
            </a:ln>
            <a:effectLst/>
          </c:spPr>
          <c:invertIfNegative val="0"/>
          <c:cat>
            <c:strRef>
              <c:f>Sheet1!$A$2</c:f>
              <c:strCache>
                <c:ptCount val="1"/>
                <c:pt idx="0">
                  <c:v>2018年度</c:v>
                </c:pt>
              </c:strCache>
            </c:strRef>
          </c:cat>
          <c:val>
            <c:numRef>
              <c:f>Sheet1!$D$2</c:f>
              <c:numCache>
                <c:formatCode>General</c:formatCode>
                <c:ptCount val="1"/>
                <c:pt idx="0">
                  <c:v>0.28299999999999997</c:v>
                </c:pt>
              </c:numCache>
            </c:numRef>
          </c:val>
          <c:extLst>
            <c:ext xmlns:c16="http://schemas.microsoft.com/office/drawing/2014/chart" uri="{C3380CC4-5D6E-409C-BE32-E72D297353CC}">
              <c16:uniqueId val="{00000002-0DFE-BB40-A9A5-C008607E693F}"/>
            </c:ext>
          </c:extLst>
        </c:ser>
        <c:ser>
          <c:idx val="3"/>
          <c:order val="3"/>
          <c:tx>
            <c:strRef>
              <c:f>Sheet1!$E$1</c:f>
              <c:strCache>
                <c:ptCount val="1"/>
                <c:pt idx="0">
                  <c:v>系列 4</c:v>
                </c:pt>
              </c:strCache>
            </c:strRef>
          </c:tx>
          <c:spPr>
            <a:solidFill>
              <a:schemeClr val="accent6">
                <a:lumMod val="75000"/>
              </a:schemeClr>
            </a:solidFill>
            <a:ln>
              <a:noFill/>
            </a:ln>
            <a:effectLst/>
          </c:spPr>
          <c:invertIfNegative val="0"/>
          <c:cat>
            <c:strRef>
              <c:f>Sheet1!$A$2</c:f>
              <c:strCache>
                <c:ptCount val="1"/>
                <c:pt idx="0">
                  <c:v>2018年度</c:v>
                </c:pt>
              </c:strCache>
            </c:strRef>
          </c:cat>
          <c:val>
            <c:numRef>
              <c:f>Sheet1!$E$2</c:f>
              <c:numCache>
                <c:formatCode>General</c:formatCode>
                <c:ptCount val="1"/>
                <c:pt idx="0">
                  <c:v>7.6999999999999999E-2</c:v>
                </c:pt>
              </c:numCache>
            </c:numRef>
          </c:val>
          <c:extLst>
            <c:ext xmlns:c16="http://schemas.microsoft.com/office/drawing/2014/chart" uri="{C3380CC4-5D6E-409C-BE32-E72D297353CC}">
              <c16:uniqueId val="{00000004-0DFE-BB40-A9A5-C008607E693F}"/>
            </c:ext>
          </c:extLst>
        </c:ser>
        <c:dLbls>
          <c:showLegendKey val="0"/>
          <c:showVal val="0"/>
          <c:showCatName val="0"/>
          <c:showSerName val="0"/>
          <c:showPercent val="0"/>
          <c:showBubbleSize val="0"/>
        </c:dLbls>
        <c:gapWidth val="60"/>
        <c:overlap val="100"/>
        <c:axId val="125743215"/>
        <c:axId val="150733679"/>
      </c:barChart>
      <c:catAx>
        <c:axId val="125743215"/>
        <c:scaling>
          <c:orientation val="minMax"/>
        </c:scaling>
        <c:delete val="1"/>
        <c:axPos val="l"/>
        <c:numFmt formatCode="General" sourceLinked="1"/>
        <c:majorTickMark val="none"/>
        <c:minorTickMark val="none"/>
        <c:tickLblPos val="nextTo"/>
        <c:crossAx val="150733679"/>
        <c:crosses val="autoZero"/>
        <c:auto val="1"/>
        <c:lblAlgn val="ctr"/>
        <c:lblOffset val="100"/>
        <c:noMultiLvlLbl val="0"/>
      </c:catAx>
      <c:valAx>
        <c:axId val="150733679"/>
        <c:scaling>
          <c:orientation val="minMax"/>
          <c:max val="1"/>
        </c:scaling>
        <c:delete val="1"/>
        <c:axPos val="b"/>
        <c:numFmt formatCode="General" sourceLinked="1"/>
        <c:majorTickMark val="none"/>
        <c:minorTickMark val="none"/>
        <c:tickLblPos val="nextTo"/>
        <c:crossAx val="1257432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起こる可能性は極めて低い</c:v>
                </c:pt>
              </c:strCache>
            </c:strRef>
          </c:tx>
          <c:spPr>
            <a:solidFill>
              <a:schemeClr val="accent2">
                <a:lumMod val="75000"/>
              </a:schemeClr>
            </a:solidFill>
            <a:ln>
              <a:noFill/>
            </a:ln>
            <a:effectLst/>
          </c:spPr>
          <c:invertIfNegative val="0"/>
          <c:cat>
            <c:numRef>
              <c:f>Sheet1!$A$2:$A$5</c:f>
              <c:numCache>
                <c:formatCode>General</c:formatCode>
                <c:ptCount val="4"/>
                <c:pt idx="0">
                  <c:v>2017</c:v>
                </c:pt>
                <c:pt idx="1">
                  <c:v>2019</c:v>
                </c:pt>
                <c:pt idx="2">
                  <c:v>2020</c:v>
                </c:pt>
                <c:pt idx="3">
                  <c:v>2021</c:v>
                </c:pt>
              </c:numCache>
            </c:numRef>
          </c:cat>
          <c:val>
            <c:numRef>
              <c:f>Sheet1!$B$2:$B$5</c:f>
              <c:numCache>
                <c:formatCode>0.0</c:formatCode>
                <c:ptCount val="4"/>
                <c:pt idx="0">
                  <c:v>6.9</c:v>
                </c:pt>
                <c:pt idx="1">
                  <c:v>5.7</c:v>
                </c:pt>
                <c:pt idx="2">
                  <c:v>4.3</c:v>
                </c:pt>
                <c:pt idx="3">
                  <c:v>4.5</c:v>
                </c:pt>
              </c:numCache>
            </c:numRef>
          </c:val>
          <c:extLst>
            <c:ext xmlns:c16="http://schemas.microsoft.com/office/drawing/2014/chart" uri="{C3380CC4-5D6E-409C-BE32-E72D297353CC}">
              <c16:uniqueId val="{00000000-26EE-4BB9-842A-B4698B4EA6CD}"/>
            </c:ext>
          </c:extLst>
        </c:ser>
        <c:ser>
          <c:idx val="1"/>
          <c:order val="1"/>
          <c:tx>
            <c:strRef>
              <c:f>Sheet1!$C$1</c:f>
              <c:strCache>
                <c:ptCount val="1"/>
                <c:pt idx="0">
                  <c:v>起こる可能性は低い</c:v>
                </c:pt>
              </c:strCache>
            </c:strRef>
          </c:tx>
          <c:spPr>
            <a:solidFill>
              <a:schemeClr val="accent2">
                <a:lumMod val="60000"/>
                <a:lumOff val="40000"/>
              </a:schemeClr>
            </a:solidFill>
            <a:ln>
              <a:noFill/>
            </a:ln>
            <a:effectLst/>
          </c:spPr>
          <c:invertIfNegative val="0"/>
          <c:cat>
            <c:numRef>
              <c:f>Sheet1!$A$2:$A$5</c:f>
              <c:numCache>
                <c:formatCode>General</c:formatCode>
                <c:ptCount val="4"/>
                <c:pt idx="0">
                  <c:v>2017</c:v>
                </c:pt>
                <c:pt idx="1">
                  <c:v>2019</c:v>
                </c:pt>
                <c:pt idx="2">
                  <c:v>2020</c:v>
                </c:pt>
                <c:pt idx="3">
                  <c:v>2021</c:v>
                </c:pt>
              </c:numCache>
            </c:numRef>
          </c:cat>
          <c:val>
            <c:numRef>
              <c:f>Sheet1!$C$2:$C$5</c:f>
              <c:numCache>
                <c:formatCode>0.0</c:formatCode>
                <c:ptCount val="4"/>
                <c:pt idx="0">
                  <c:v>12</c:v>
                </c:pt>
                <c:pt idx="1">
                  <c:v>10.199999999999999</c:v>
                </c:pt>
                <c:pt idx="2">
                  <c:v>9.1999999999999993</c:v>
                </c:pt>
                <c:pt idx="3">
                  <c:v>8.5</c:v>
                </c:pt>
              </c:numCache>
            </c:numRef>
          </c:val>
          <c:extLst>
            <c:ext xmlns:c16="http://schemas.microsoft.com/office/drawing/2014/chart" uri="{C3380CC4-5D6E-409C-BE32-E72D297353CC}">
              <c16:uniqueId val="{00000001-26EE-4BB9-842A-B4698B4EA6CD}"/>
            </c:ext>
          </c:extLst>
        </c:ser>
        <c:ser>
          <c:idx val="2"/>
          <c:order val="2"/>
          <c:tx>
            <c:strRef>
              <c:f>Sheet1!$D$1</c:f>
              <c:strCache>
                <c:ptCount val="1"/>
                <c:pt idx="0">
                  <c:v>起こる可能性は高い</c:v>
                </c:pt>
              </c:strCache>
            </c:strRef>
          </c:tx>
          <c:spPr>
            <a:solidFill>
              <a:schemeClr val="bg2">
                <a:lumMod val="20000"/>
                <a:lumOff val="80000"/>
              </a:schemeClr>
            </a:solidFill>
            <a:ln>
              <a:noFill/>
            </a:ln>
            <a:effectLst/>
          </c:spPr>
          <c:invertIfNegative val="0"/>
          <c:cat>
            <c:numRef>
              <c:f>Sheet1!$A$2:$A$5</c:f>
              <c:numCache>
                <c:formatCode>General</c:formatCode>
                <c:ptCount val="4"/>
                <c:pt idx="0">
                  <c:v>2017</c:v>
                </c:pt>
                <c:pt idx="1">
                  <c:v>2019</c:v>
                </c:pt>
                <c:pt idx="2">
                  <c:v>2020</c:v>
                </c:pt>
                <c:pt idx="3">
                  <c:v>2021</c:v>
                </c:pt>
              </c:numCache>
            </c:numRef>
          </c:cat>
          <c:val>
            <c:numRef>
              <c:f>Sheet1!$D$2:$D$5</c:f>
              <c:numCache>
                <c:formatCode>0.0</c:formatCode>
                <c:ptCount val="4"/>
                <c:pt idx="0">
                  <c:v>29.5</c:v>
                </c:pt>
                <c:pt idx="1">
                  <c:v>28.4</c:v>
                </c:pt>
                <c:pt idx="2">
                  <c:v>30.6</c:v>
                </c:pt>
                <c:pt idx="3">
                  <c:v>31.2</c:v>
                </c:pt>
              </c:numCache>
            </c:numRef>
          </c:val>
          <c:extLst>
            <c:ext xmlns:c16="http://schemas.microsoft.com/office/drawing/2014/chart" uri="{C3380CC4-5D6E-409C-BE32-E72D297353CC}">
              <c16:uniqueId val="{00000002-26EE-4BB9-842A-B4698B4EA6CD}"/>
            </c:ext>
          </c:extLst>
        </c:ser>
        <c:ser>
          <c:idx val="3"/>
          <c:order val="3"/>
          <c:tx>
            <c:strRef>
              <c:f>Sheet1!$E$1</c:f>
              <c:strCache>
                <c:ptCount val="1"/>
                <c:pt idx="0">
                  <c:v>起こる可能性は非常に高い</c:v>
                </c:pt>
              </c:strCache>
            </c:strRef>
          </c:tx>
          <c:spPr>
            <a:solidFill>
              <a:schemeClr val="accent6"/>
            </a:solidFill>
            <a:ln>
              <a:noFill/>
            </a:ln>
            <a:effectLst/>
          </c:spPr>
          <c:invertIfNegative val="0"/>
          <c:cat>
            <c:numRef>
              <c:f>Sheet1!$A$2:$A$5</c:f>
              <c:numCache>
                <c:formatCode>General</c:formatCode>
                <c:ptCount val="4"/>
                <c:pt idx="0">
                  <c:v>2017</c:v>
                </c:pt>
                <c:pt idx="1">
                  <c:v>2019</c:v>
                </c:pt>
                <c:pt idx="2">
                  <c:v>2020</c:v>
                </c:pt>
                <c:pt idx="3">
                  <c:v>2021</c:v>
                </c:pt>
              </c:numCache>
            </c:numRef>
          </c:cat>
          <c:val>
            <c:numRef>
              <c:f>Sheet1!$E$2:$E$5</c:f>
              <c:numCache>
                <c:formatCode>0.0</c:formatCode>
                <c:ptCount val="4"/>
                <c:pt idx="0">
                  <c:v>38.4</c:v>
                </c:pt>
                <c:pt idx="1">
                  <c:v>40.6</c:v>
                </c:pt>
                <c:pt idx="2">
                  <c:v>41.4</c:v>
                </c:pt>
                <c:pt idx="3">
                  <c:v>42.4</c:v>
                </c:pt>
              </c:numCache>
            </c:numRef>
          </c:val>
          <c:extLst>
            <c:ext xmlns:c16="http://schemas.microsoft.com/office/drawing/2014/chart" uri="{C3380CC4-5D6E-409C-BE32-E72D297353CC}">
              <c16:uniqueId val="{00000003-26EE-4BB9-842A-B4698B4EA6CD}"/>
            </c:ext>
          </c:extLst>
        </c:ser>
        <c:ser>
          <c:idx val="4"/>
          <c:order val="4"/>
          <c:tx>
            <c:strRef>
              <c:f>Sheet1!$F$1</c:f>
              <c:strCache>
                <c:ptCount val="1"/>
                <c:pt idx="0">
                  <c:v>列1</c:v>
                </c:pt>
              </c:strCache>
            </c:strRef>
          </c:tx>
          <c:spPr>
            <a:solidFill>
              <a:schemeClr val="accent6">
                <a:lumMod val="75000"/>
              </a:schemeClr>
            </a:solidFill>
            <a:ln>
              <a:noFill/>
            </a:ln>
            <a:effectLst/>
          </c:spPr>
          <c:invertIfNegative val="0"/>
          <c:cat>
            <c:numRef>
              <c:f>Sheet1!$A$2:$A$5</c:f>
              <c:numCache>
                <c:formatCode>General</c:formatCode>
                <c:ptCount val="4"/>
                <c:pt idx="0">
                  <c:v>2017</c:v>
                </c:pt>
                <c:pt idx="1">
                  <c:v>2019</c:v>
                </c:pt>
                <c:pt idx="2">
                  <c:v>2020</c:v>
                </c:pt>
                <c:pt idx="3">
                  <c:v>2021</c:v>
                </c:pt>
              </c:numCache>
            </c:numRef>
          </c:cat>
          <c:val>
            <c:numRef>
              <c:f>Sheet1!$F$2:$F$5</c:f>
              <c:numCache>
                <c:formatCode>0.0</c:formatCode>
                <c:ptCount val="4"/>
                <c:pt idx="0">
                  <c:v>13.2</c:v>
                </c:pt>
                <c:pt idx="1">
                  <c:v>15.1</c:v>
                </c:pt>
                <c:pt idx="2">
                  <c:v>14.5</c:v>
                </c:pt>
                <c:pt idx="3">
                  <c:v>13.4</c:v>
                </c:pt>
              </c:numCache>
            </c:numRef>
          </c:val>
          <c:extLst>
            <c:ext xmlns:c16="http://schemas.microsoft.com/office/drawing/2014/chart" uri="{C3380CC4-5D6E-409C-BE32-E72D297353CC}">
              <c16:uniqueId val="{00000004-26EE-4BB9-842A-B4698B4EA6CD}"/>
            </c:ext>
          </c:extLst>
        </c:ser>
        <c:dLbls>
          <c:showLegendKey val="0"/>
          <c:showVal val="0"/>
          <c:showCatName val="0"/>
          <c:showSerName val="0"/>
          <c:showPercent val="0"/>
          <c:showBubbleSize val="0"/>
        </c:dLbls>
        <c:gapWidth val="20"/>
        <c:overlap val="100"/>
        <c:axId val="1394953967"/>
        <c:axId val="1394897071"/>
      </c:barChart>
      <c:catAx>
        <c:axId val="13949539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mn-ea"/>
                <a:ea typeface="+mn-ea"/>
                <a:cs typeface="+mn-cs"/>
              </a:defRPr>
            </a:pPr>
            <a:endParaRPr lang="ja-JP"/>
          </a:p>
        </c:txPr>
        <c:crossAx val="1394897071"/>
        <c:crosses val="autoZero"/>
        <c:auto val="1"/>
        <c:lblAlgn val="ctr"/>
        <c:lblOffset val="100"/>
        <c:noMultiLvlLbl val="0"/>
      </c:catAx>
      <c:valAx>
        <c:axId val="1394897071"/>
        <c:scaling>
          <c:orientation val="minMax"/>
        </c:scaling>
        <c:delete val="1"/>
        <c:axPos val="b"/>
        <c:numFmt formatCode="0%" sourceLinked="1"/>
        <c:majorTickMark val="none"/>
        <c:minorTickMark val="none"/>
        <c:tickLblPos val="nextTo"/>
        <c:crossAx val="1394953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1" cy="495029"/>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1"/>
            <a:ext cx="2918831" cy="495029"/>
          </a:xfrm>
          <a:prstGeom prst="rect">
            <a:avLst/>
          </a:prstGeom>
        </p:spPr>
        <p:txBody>
          <a:bodyPr vert="horz" lIns="90644" tIns="45322" rIns="90644" bIns="45322" rtlCol="0"/>
          <a:lstStyle>
            <a:lvl1pPr algn="r">
              <a:defRPr sz="1200"/>
            </a:lvl1pPr>
          </a:lstStyle>
          <a:p>
            <a:fld id="{482D6461-6381-7C47-BF0E-AB9CC18C00F5}" type="datetimeFigureOut">
              <a:rPr kumimoji="1" lang="ja-JP" altLang="en-US" smtClean="0"/>
              <a:t>2022/9/28</a:t>
            </a:fld>
            <a:endParaRPr kumimoji="1" lang="ja-JP" altLang="en-US"/>
          </a:p>
        </p:txBody>
      </p:sp>
      <p:sp>
        <p:nvSpPr>
          <p:cNvPr id="4" name="スライド イメージ プレースホルダー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644" tIns="45322" rIns="90644" bIns="453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7"/>
            <a:ext cx="2918831" cy="495028"/>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7"/>
            <a:ext cx="2918831" cy="495028"/>
          </a:xfrm>
          <a:prstGeom prst="rect">
            <a:avLst/>
          </a:prstGeom>
        </p:spPr>
        <p:txBody>
          <a:bodyPr vert="horz" lIns="90644" tIns="45322" rIns="90644" bIns="45322" rtlCol="0" anchor="b"/>
          <a:lstStyle>
            <a:lvl1pPr algn="r">
              <a:defRPr sz="1200"/>
            </a:lvl1pPr>
          </a:lstStyle>
          <a:p>
            <a:fld id="{B9E9C554-1A7B-914D-8956-56C1268FF891}" type="slidenum">
              <a:rPr kumimoji="1" lang="ja-JP" altLang="en-US" smtClean="0"/>
              <a:t>‹#›</a:t>
            </a:fld>
            <a:endParaRPr kumimoji="1" lang="ja-JP" altLang="en-US"/>
          </a:p>
        </p:txBody>
      </p:sp>
    </p:spTree>
    <p:extLst>
      <p:ext uri="{BB962C8B-B14F-4D97-AF65-F5344CB8AC3E}">
        <p14:creationId xmlns:p14="http://schemas.microsoft.com/office/powerpoint/2010/main" val="25483688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Aft>
                <a:spcPts val="2400"/>
              </a:spcAft>
            </a:pPr>
            <a:endParaRPr kumimoji="1" lang="ja-JP" altLang="en-US" sz="1200" b="0" dirty="0">
              <a:solidFill>
                <a:schemeClr val="tx1"/>
              </a:solidFill>
              <a:latin typeface="+mn-ea"/>
            </a:endParaRPr>
          </a:p>
        </p:txBody>
      </p:sp>
      <p:sp>
        <p:nvSpPr>
          <p:cNvPr id="4" name="スライド番号プレースホルダー 3"/>
          <p:cNvSpPr>
            <a:spLocks noGrp="1"/>
          </p:cNvSpPr>
          <p:nvPr>
            <p:ph type="sldNum" sz="quarter" idx="5"/>
          </p:nvPr>
        </p:nvSpPr>
        <p:spPr/>
        <p:txBody>
          <a:bodyPr/>
          <a:lstStyle/>
          <a:p>
            <a:fld id="{B9E9C554-1A7B-914D-8956-56C1268FF891}" type="slidenum">
              <a:rPr kumimoji="1" lang="ja-JP" altLang="en-US" smtClean="0"/>
              <a:t>1</a:t>
            </a:fld>
            <a:endParaRPr kumimoji="1" lang="ja-JP" altLang="en-US"/>
          </a:p>
        </p:txBody>
      </p:sp>
    </p:spTree>
    <p:extLst>
      <p:ext uri="{BB962C8B-B14F-4D97-AF65-F5344CB8AC3E}">
        <p14:creationId xmlns:p14="http://schemas.microsoft.com/office/powerpoint/2010/main" val="12184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a:p>
            <a:endParaRPr kumimoji="1" lang="ja-JP" altLang="en-US" dirty="0"/>
          </a:p>
          <a:p>
            <a:endParaRPr kumimoji="1" lang="en-US" altLang="ja-JP" dirty="0"/>
          </a:p>
        </p:txBody>
      </p:sp>
      <p:sp>
        <p:nvSpPr>
          <p:cNvPr id="4" name="スライド番号プレースホルダー 3"/>
          <p:cNvSpPr>
            <a:spLocks noGrp="1"/>
          </p:cNvSpPr>
          <p:nvPr>
            <p:ph type="sldNum" sz="quarter" idx="10"/>
          </p:nvPr>
        </p:nvSpPr>
        <p:spPr/>
        <p:txBody>
          <a:bodyPr/>
          <a:lstStyle/>
          <a:p>
            <a:fld id="{B9E9C554-1A7B-914D-8956-56C1268FF891}" type="slidenum">
              <a:rPr kumimoji="1" lang="ja-JP" altLang="en-US" smtClean="0"/>
              <a:t>10</a:t>
            </a:fld>
            <a:endParaRPr kumimoji="1" lang="ja-JP" altLang="en-US"/>
          </a:p>
        </p:txBody>
      </p:sp>
    </p:spTree>
    <p:extLst>
      <p:ext uri="{BB962C8B-B14F-4D97-AF65-F5344CB8AC3E}">
        <p14:creationId xmlns:p14="http://schemas.microsoft.com/office/powerpoint/2010/main" val="190717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9E9C554-1A7B-914D-8956-56C1268FF891}" type="slidenum">
              <a:rPr kumimoji="1" lang="ja-JP" altLang="en-US" smtClean="0"/>
              <a:t>12</a:t>
            </a:fld>
            <a:endParaRPr kumimoji="1" lang="ja-JP" altLang="en-US"/>
          </a:p>
        </p:txBody>
      </p:sp>
    </p:spTree>
    <p:extLst>
      <p:ext uri="{BB962C8B-B14F-4D97-AF65-F5344CB8AC3E}">
        <p14:creationId xmlns:p14="http://schemas.microsoft.com/office/powerpoint/2010/main" val="1897204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E9C554-1A7B-914D-8956-56C1268FF89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1645957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E9C554-1A7B-914D-8956-56C1268FF89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46207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E9C554-1A7B-914D-8956-56C1268FF89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86890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E9C554-1A7B-914D-8956-56C1268FF89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89644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90AFAB-CC87-F048-B7A6-989B180A370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27275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90AFAB-CC87-F048-B7A6-989B180A370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89863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31">
              <a:spcAft>
                <a:spcPts val="1800"/>
              </a:spcAft>
              <a:defRPr/>
            </a:pPr>
            <a:endParaRPr lang="en-US" altLang="ja-JP" dirty="0">
              <a:latin typeface="+mn-ea"/>
            </a:endParaRPr>
          </a:p>
        </p:txBody>
      </p:sp>
      <p:sp>
        <p:nvSpPr>
          <p:cNvPr id="4" name="スライド番号プレースホルダー 3"/>
          <p:cNvSpPr>
            <a:spLocks noGrp="1"/>
          </p:cNvSpPr>
          <p:nvPr>
            <p:ph type="sldNum" sz="quarter" idx="5"/>
          </p:nvPr>
        </p:nvSpPr>
        <p:spPr/>
        <p:txBody>
          <a:bodyPr/>
          <a:lstStyle/>
          <a:p>
            <a:fld id="{B9E9C554-1A7B-914D-8956-56C1268FF891}" type="slidenum">
              <a:rPr kumimoji="1" lang="ja-JP" altLang="en-US" smtClean="0"/>
              <a:t>2</a:t>
            </a:fld>
            <a:endParaRPr kumimoji="1" lang="ja-JP" altLang="en-US"/>
          </a:p>
        </p:txBody>
      </p:sp>
    </p:spTree>
    <p:extLst>
      <p:ext uri="{BB962C8B-B14F-4D97-AF65-F5344CB8AC3E}">
        <p14:creationId xmlns:p14="http://schemas.microsoft.com/office/powerpoint/2010/main" val="3061594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9690" algn="just"/>
            <a:endParaRPr lang="ja-JP" altLang="ja-JP" dirty="0">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pPr defTabSz="477281">
              <a:defRPr/>
            </a:pPr>
            <a:fld id="{B9E9C554-1A7B-914D-8956-56C1268FF891}" type="slidenum">
              <a:rPr lang="ja-JP" altLang="en-US" sz="1300">
                <a:solidFill>
                  <a:prstClr val="black"/>
                </a:solidFill>
                <a:latin typeface="游ゴシック" panose="020F0502020204030204"/>
                <a:ea typeface="游ゴシック" panose="020B0400000000000000" pitchFamily="50" charset="-128"/>
              </a:rPr>
              <a:pPr defTabSz="477281">
                <a:defRPr/>
              </a:pPr>
              <a:t>3</a:t>
            </a:fld>
            <a:endParaRPr lang="ja-JP" altLang="en-US" sz="130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748880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9690" algn="just"/>
            <a:endParaRPr lang="ja-JP" altLang="ja-JP" dirty="0">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pPr defTabSz="477281">
              <a:defRPr/>
            </a:pPr>
            <a:fld id="{B9E9C554-1A7B-914D-8956-56C1268FF891}" type="slidenum">
              <a:rPr lang="ja-JP" altLang="en-US" sz="1300">
                <a:solidFill>
                  <a:prstClr val="black"/>
                </a:solidFill>
                <a:latin typeface="游ゴシック" panose="020F0502020204030204"/>
                <a:ea typeface="游ゴシック" panose="020B0400000000000000" pitchFamily="50" charset="-128"/>
              </a:rPr>
              <a:pPr defTabSz="477281">
                <a:defRPr/>
              </a:pPr>
              <a:t>4</a:t>
            </a:fld>
            <a:endParaRPr lang="ja-JP" altLang="en-US" sz="130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605764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E9C554-1A7B-914D-8956-56C1268FF89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77663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E9C554-1A7B-914D-8956-56C1268FF89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55821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endParaRPr kumimoji="1" lang="en-US" altLang="ja-JP" dirty="0"/>
          </a:p>
        </p:txBody>
      </p:sp>
      <p:sp>
        <p:nvSpPr>
          <p:cNvPr id="4" name="スライド番号プレースホルダー 3"/>
          <p:cNvSpPr>
            <a:spLocks noGrp="1"/>
          </p:cNvSpPr>
          <p:nvPr>
            <p:ph type="sldNum" sz="quarter" idx="5"/>
          </p:nvPr>
        </p:nvSpPr>
        <p:spPr/>
        <p:txBody>
          <a:bodyPr/>
          <a:lstStyle/>
          <a:p>
            <a:pPr defTabSz="453222">
              <a:defRPr/>
            </a:pPr>
            <a:fld id="{B9E9C554-1A7B-914D-8956-56C1268FF891}" type="slidenum">
              <a:rPr kumimoji="1" lang="ja-JP" altLang="en-US">
                <a:solidFill>
                  <a:prstClr val="black"/>
                </a:solidFill>
                <a:latin typeface="游ゴシック" panose="020F0502020204030204"/>
                <a:ea typeface="游ゴシック" panose="020B0400000000000000" pitchFamily="50" charset="-128"/>
              </a:rPr>
              <a:pPr defTabSz="453222">
                <a:defRPr/>
              </a:pPr>
              <a:t>7</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941295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endParaRPr kumimoji="1" lang="en-US" altLang="ja-JP" dirty="0"/>
          </a:p>
        </p:txBody>
      </p:sp>
      <p:sp>
        <p:nvSpPr>
          <p:cNvPr id="4" name="スライド番号プレースホルダー 3"/>
          <p:cNvSpPr>
            <a:spLocks noGrp="1"/>
          </p:cNvSpPr>
          <p:nvPr>
            <p:ph type="sldNum" sz="quarter" idx="5"/>
          </p:nvPr>
        </p:nvSpPr>
        <p:spPr/>
        <p:txBody>
          <a:bodyPr/>
          <a:lstStyle/>
          <a:p>
            <a:pPr defTabSz="453222">
              <a:defRPr/>
            </a:pPr>
            <a:fld id="{B9E9C554-1A7B-914D-8956-56C1268FF891}" type="slidenum">
              <a:rPr kumimoji="1" lang="ja-JP" altLang="en-US">
                <a:solidFill>
                  <a:prstClr val="black"/>
                </a:solidFill>
                <a:latin typeface="游ゴシック" panose="020F0502020204030204"/>
                <a:ea typeface="游ゴシック" panose="020B0400000000000000" pitchFamily="50" charset="-128"/>
              </a:rPr>
              <a:pPr defTabSz="453222">
                <a:defRPr/>
              </a:pPr>
              <a:t>8</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20271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E9C554-1A7B-914D-8956-56C1268FF891}" type="slidenum">
              <a:rPr kumimoji="1" lang="ja-JP" altLang="en-US" smtClean="0"/>
              <a:t>9</a:t>
            </a:fld>
            <a:endParaRPr kumimoji="1" lang="ja-JP" altLang="en-US"/>
          </a:p>
        </p:txBody>
      </p:sp>
    </p:spTree>
    <p:extLst>
      <p:ext uri="{BB962C8B-B14F-4D97-AF65-F5344CB8AC3E}">
        <p14:creationId xmlns:p14="http://schemas.microsoft.com/office/powerpoint/2010/main" val="837487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CEC17A1-8284-B242-B7A0-CEB7155E33BB}" type="datetimeFigureOut">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F4CDD2-61B9-844E-8DBC-2475ACDFB827}" type="slidenum">
              <a:rPr kumimoji="1" lang="ja-JP" altLang="en-US" smtClean="0"/>
              <a:t>‹#›</a:t>
            </a:fld>
            <a:endParaRPr kumimoji="1" lang="ja-JP" altLang="en-US"/>
          </a:p>
        </p:txBody>
      </p:sp>
    </p:spTree>
    <p:extLst>
      <p:ext uri="{BB962C8B-B14F-4D97-AF65-F5344CB8AC3E}">
        <p14:creationId xmlns:p14="http://schemas.microsoft.com/office/powerpoint/2010/main" val="1353093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CEC17A1-8284-B242-B7A0-CEB7155E33BB}" type="datetimeFigureOut">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F4CDD2-61B9-844E-8DBC-2475ACDFB827}" type="slidenum">
              <a:rPr kumimoji="1" lang="ja-JP" altLang="en-US" smtClean="0"/>
              <a:t>‹#›</a:t>
            </a:fld>
            <a:endParaRPr kumimoji="1" lang="ja-JP" altLang="en-US"/>
          </a:p>
        </p:txBody>
      </p:sp>
    </p:spTree>
    <p:extLst>
      <p:ext uri="{BB962C8B-B14F-4D97-AF65-F5344CB8AC3E}">
        <p14:creationId xmlns:p14="http://schemas.microsoft.com/office/powerpoint/2010/main" val="2223271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CEC17A1-8284-B242-B7A0-CEB7155E33BB}" type="datetimeFigureOut">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F4CDD2-61B9-844E-8DBC-2475ACDFB827}" type="slidenum">
              <a:rPr kumimoji="1" lang="ja-JP" altLang="en-US" smtClean="0"/>
              <a:t>‹#›</a:t>
            </a:fld>
            <a:endParaRPr kumimoji="1" lang="ja-JP" altLang="en-US"/>
          </a:p>
        </p:txBody>
      </p:sp>
    </p:spTree>
    <p:extLst>
      <p:ext uri="{BB962C8B-B14F-4D97-AF65-F5344CB8AC3E}">
        <p14:creationId xmlns:p14="http://schemas.microsoft.com/office/powerpoint/2010/main" val="1959114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CEC17A1-8284-B242-B7A0-CEB7155E33BB}" type="datetimeFigureOut">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F4CDD2-61B9-844E-8DBC-2475ACDFB827}" type="slidenum">
              <a:rPr kumimoji="1" lang="ja-JP" altLang="en-US" smtClean="0"/>
              <a:t>‹#›</a:t>
            </a:fld>
            <a:endParaRPr kumimoji="1" lang="ja-JP" altLang="en-US"/>
          </a:p>
        </p:txBody>
      </p:sp>
    </p:spTree>
    <p:extLst>
      <p:ext uri="{BB962C8B-B14F-4D97-AF65-F5344CB8AC3E}">
        <p14:creationId xmlns:p14="http://schemas.microsoft.com/office/powerpoint/2010/main" val="393064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CEC17A1-8284-B242-B7A0-CEB7155E33BB}" type="datetimeFigureOut">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F4CDD2-61B9-844E-8DBC-2475ACDFB827}" type="slidenum">
              <a:rPr kumimoji="1" lang="ja-JP" altLang="en-US" smtClean="0"/>
              <a:t>‹#›</a:t>
            </a:fld>
            <a:endParaRPr kumimoji="1" lang="ja-JP" altLang="en-US"/>
          </a:p>
        </p:txBody>
      </p:sp>
    </p:spTree>
    <p:extLst>
      <p:ext uri="{BB962C8B-B14F-4D97-AF65-F5344CB8AC3E}">
        <p14:creationId xmlns:p14="http://schemas.microsoft.com/office/powerpoint/2010/main" val="2334372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CEC17A1-8284-B242-B7A0-CEB7155E33BB}" type="datetimeFigureOut">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F4CDD2-61B9-844E-8DBC-2475ACDFB827}" type="slidenum">
              <a:rPr kumimoji="1" lang="ja-JP" altLang="en-US" smtClean="0"/>
              <a:t>‹#›</a:t>
            </a:fld>
            <a:endParaRPr kumimoji="1" lang="ja-JP" altLang="en-US"/>
          </a:p>
        </p:txBody>
      </p:sp>
    </p:spTree>
    <p:extLst>
      <p:ext uri="{BB962C8B-B14F-4D97-AF65-F5344CB8AC3E}">
        <p14:creationId xmlns:p14="http://schemas.microsoft.com/office/powerpoint/2010/main" val="2960375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CEC17A1-8284-B242-B7A0-CEB7155E33BB}" type="datetimeFigureOut">
              <a:rPr kumimoji="1" lang="ja-JP" altLang="en-US" smtClean="0"/>
              <a:t>2022/9/28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CF4CDD2-61B9-844E-8DBC-2475ACDFB827}" type="slidenum">
              <a:rPr kumimoji="1" lang="ja-JP" altLang="en-US" smtClean="0"/>
              <a:t>‹#›</a:t>
            </a:fld>
            <a:endParaRPr kumimoji="1" lang="ja-JP" altLang="en-US"/>
          </a:p>
        </p:txBody>
      </p:sp>
    </p:spTree>
    <p:extLst>
      <p:ext uri="{BB962C8B-B14F-4D97-AF65-F5344CB8AC3E}">
        <p14:creationId xmlns:p14="http://schemas.microsoft.com/office/powerpoint/2010/main" val="327669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CEC17A1-8284-B242-B7A0-CEB7155E33BB}" type="datetimeFigureOut">
              <a:rPr kumimoji="1" lang="ja-JP" altLang="en-US" smtClean="0"/>
              <a:t>2022/9/28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CF4CDD2-61B9-844E-8DBC-2475ACDFB827}" type="slidenum">
              <a:rPr kumimoji="1" lang="ja-JP" altLang="en-US" smtClean="0"/>
              <a:t>‹#›</a:t>
            </a:fld>
            <a:endParaRPr kumimoji="1" lang="ja-JP" altLang="en-US"/>
          </a:p>
        </p:txBody>
      </p:sp>
    </p:spTree>
    <p:extLst>
      <p:ext uri="{BB962C8B-B14F-4D97-AF65-F5344CB8AC3E}">
        <p14:creationId xmlns:p14="http://schemas.microsoft.com/office/powerpoint/2010/main" val="1508978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CEC17A1-8284-B242-B7A0-CEB7155E33BB}" type="datetimeFigureOut">
              <a:rPr kumimoji="1" lang="ja-JP" altLang="en-US" smtClean="0"/>
              <a:t>2022/9/28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CF4CDD2-61B9-844E-8DBC-2475ACDFB827}" type="slidenum">
              <a:rPr kumimoji="1" lang="ja-JP" altLang="en-US" smtClean="0"/>
              <a:t>‹#›</a:t>
            </a:fld>
            <a:endParaRPr kumimoji="1" lang="ja-JP" altLang="en-US"/>
          </a:p>
        </p:txBody>
      </p:sp>
    </p:spTree>
    <p:extLst>
      <p:ext uri="{BB962C8B-B14F-4D97-AF65-F5344CB8AC3E}">
        <p14:creationId xmlns:p14="http://schemas.microsoft.com/office/powerpoint/2010/main" val="1361149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C17A1-8284-B242-B7A0-CEB7155E33BB}" type="datetimeFigureOut">
              <a:rPr kumimoji="1" lang="ja-JP" altLang="en-US" smtClean="0"/>
              <a:t>2022/9/28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CF4CDD2-61B9-844E-8DBC-2475ACDFB827}" type="slidenum">
              <a:rPr kumimoji="1" lang="ja-JP" altLang="en-US" smtClean="0"/>
              <a:t>‹#›</a:t>
            </a:fld>
            <a:endParaRPr kumimoji="1" lang="ja-JP" altLang="en-US"/>
          </a:p>
        </p:txBody>
      </p:sp>
    </p:spTree>
    <p:extLst>
      <p:ext uri="{BB962C8B-B14F-4D97-AF65-F5344CB8AC3E}">
        <p14:creationId xmlns:p14="http://schemas.microsoft.com/office/powerpoint/2010/main" val="3214722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CEC17A1-8284-B242-B7A0-CEB7155E33BB}" type="datetimeFigureOut">
              <a:rPr kumimoji="1" lang="ja-JP" altLang="en-US" smtClean="0"/>
              <a:t>2022/9/28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CF4CDD2-61B9-844E-8DBC-2475ACDFB827}" type="slidenum">
              <a:rPr kumimoji="1" lang="ja-JP" altLang="en-US" smtClean="0"/>
              <a:t>‹#›</a:t>
            </a:fld>
            <a:endParaRPr kumimoji="1" lang="ja-JP" altLang="en-US"/>
          </a:p>
        </p:txBody>
      </p:sp>
    </p:spTree>
    <p:extLst>
      <p:ext uri="{BB962C8B-B14F-4D97-AF65-F5344CB8AC3E}">
        <p14:creationId xmlns:p14="http://schemas.microsoft.com/office/powerpoint/2010/main" val="772181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CEC17A1-8284-B242-B7A0-CEB7155E33BB}" type="datetimeFigureOut">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F4CDD2-61B9-844E-8DBC-2475ACDFB827}" type="slidenum">
              <a:rPr kumimoji="1" lang="ja-JP" altLang="en-US" smtClean="0"/>
              <a:t>‹#›</a:t>
            </a:fld>
            <a:endParaRPr kumimoji="1" lang="ja-JP" altLang="en-US"/>
          </a:p>
        </p:txBody>
      </p:sp>
    </p:spTree>
    <p:extLst>
      <p:ext uri="{BB962C8B-B14F-4D97-AF65-F5344CB8AC3E}">
        <p14:creationId xmlns:p14="http://schemas.microsoft.com/office/powerpoint/2010/main" val="2197491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CEC17A1-8284-B242-B7A0-CEB7155E33BB}" type="datetimeFigureOut">
              <a:rPr kumimoji="1" lang="ja-JP" altLang="en-US" smtClean="0"/>
              <a:t>2022/9/28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CF4CDD2-61B9-844E-8DBC-2475ACDFB827}" type="slidenum">
              <a:rPr kumimoji="1" lang="ja-JP" altLang="en-US" smtClean="0"/>
              <a:t>‹#›</a:t>
            </a:fld>
            <a:endParaRPr kumimoji="1" lang="ja-JP" altLang="en-US"/>
          </a:p>
        </p:txBody>
      </p:sp>
    </p:spTree>
    <p:extLst>
      <p:ext uri="{BB962C8B-B14F-4D97-AF65-F5344CB8AC3E}">
        <p14:creationId xmlns:p14="http://schemas.microsoft.com/office/powerpoint/2010/main" val="3514055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CEC17A1-8284-B242-B7A0-CEB7155E33BB}" type="datetimeFigureOut">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F4CDD2-61B9-844E-8DBC-2475ACDFB827}" type="slidenum">
              <a:rPr kumimoji="1" lang="ja-JP" altLang="en-US" smtClean="0"/>
              <a:t>‹#›</a:t>
            </a:fld>
            <a:endParaRPr kumimoji="1" lang="ja-JP" altLang="en-US"/>
          </a:p>
        </p:txBody>
      </p:sp>
    </p:spTree>
    <p:extLst>
      <p:ext uri="{BB962C8B-B14F-4D97-AF65-F5344CB8AC3E}">
        <p14:creationId xmlns:p14="http://schemas.microsoft.com/office/powerpoint/2010/main" val="515750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CEC17A1-8284-B242-B7A0-CEB7155E33BB}" type="datetimeFigureOut">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F4CDD2-61B9-844E-8DBC-2475ACDFB827}" type="slidenum">
              <a:rPr kumimoji="1" lang="ja-JP" altLang="en-US" smtClean="0"/>
              <a:t>‹#›</a:t>
            </a:fld>
            <a:endParaRPr kumimoji="1" lang="ja-JP" altLang="en-US"/>
          </a:p>
        </p:txBody>
      </p:sp>
    </p:spTree>
    <p:extLst>
      <p:ext uri="{BB962C8B-B14F-4D97-AF65-F5344CB8AC3E}">
        <p14:creationId xmlns:p14="http://schemas.microsoft.com/office/powerpoint/2010/main" val="1282883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CEC17A1-8284-B242-B7A0-CEB7155E33BB}" type="datetimeFigureOut">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F4CDD2-61B9-844E-8DBC-2475ACDFB827}" type="slidenum">
              <a:rPr kumimoji="1" lang="ja-JP" altLang="en-US" smtClean="0"/>
              <a:t>‹#›</a:t>
            </a:fld>
            <a:endParaRPr kumimoji="1" lang="ja-JP" altLang="en-US"/>
          </a:p>
        </p:txBody>
      </p:sp>
    </p:spTree>
    <p:extLst>
      <p:ext uri="{BB962C8B-B14F-4D97-AF65-F5344CB8AC3E}">
        <p14:creationId xmlns:p14="http://schemas.microsoft.com/office/powerpoint/2010/main" val="1498413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CEC17A1-8284-B242-B7A0-CEB7155E33BB}" type="datetimeFigureOut">
              <a:rPr kumimoji="1" lang="ja-JP" altLang="en-US" smtClean="0"/>
              <a:t>2022/9/28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CF4CDD2-61B9-844E-8DBC-2475ACDFB827}" type="slidenum">
              <a:rPr kumimoji="1" lang="ja-JP" altLang="en-US" smtClean="0"/>
              <a:t>‹#›</a:t>
            </a:fld>
            <a:endParaRPr kumimoji="1" lang="ja-JP" altLang="en-US"/>
          </a:p>
        </p:txBody>
      </p:sp>
    </p:spTree>
    <p:extLst>
      <p:ext uri="{BB962C8B-B14F-4D97-AF65-F5344CB8AC3E}">
        <p14:creationId xmlns:p14="http://schemas.microsoft.com/office/powerpoint/2010/main" val="3251747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CEC17A1-8284-B242-B7A0-CEB7155E33BB}" type="datetimeFigureOut">
              <a:rPr kumimoji="1" lang="ja-JP" altLang="en-US" smtClean="0"/>
              <a:t>2022/9/28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CF4CDD2-61B9-844E-8DBC-2475ACDFB827}" type="slidenum">
              <a:rPr kumimoji="1" lang="ja-JP" altLang="en-US" smtClean="0"/>
              <a:t>‹#›</a:t>
            </a:fld>
            <a:endParaRPr kumimoji="1" lang="ja-JP" altLang="en-US"/>
          </a:p>
        </p:txBody>
      </p:sp>
    </p:spTree>
    <p:extLst>
      <p:ext uri="{BB962C8B-B14F-4D97-AF65-F5344CB8AC3E}">
        <p14:creationId xmlns:p14="http://schemas.microsoft.com/office/powerpoint/2010/main" val="3966502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CEC17A1-8284-B242-B7A0-CEB7155E33BB}" type="datetimeFigureOut">
              <a:rPr kumimoji="1" lang="ja-JP" altLang="en-US" smtClean="0"/>
              <a:t>2022/9/28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CF4CDD2-61B9-844E-8DBC-2475ACDFB827}" type="slidenum">
              <a:rPr kumimoji="1" lang="ja-JP" altLang="en-US" smtClean="0"/>
              <a:t>‹#›</a:t>
            </a:fld>
            <a:endParaRPr kumimoji="1" lang="ja-JP" altLang="en-US"/>
          </a:p>
        </p:txBody>
      </p:sp>
    </p:spTree>
    <p:extLst>
      <p:ext uri="{BB962C8B-B14F-4D97-AF65-F5344CB8AC3E}">
        <p14:creationId xmlns:p14="http://schemas.microsoft.com/office/powerpoint/2010/main" val="2828857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C17A1-8284-B242-B7A0-CEB7155E33BB}" type="datetimeFigureOut">
              <a:rPr kumimoji="1" lang="ja-JP" altLang="en-US" smtClean="0"/>
              <a:t>2022/9/28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CF4CDD2-61B9-844E-8DBC-2475ACDFB827}" type="slidenum">
              <a:rPr kumimoji="1" lang="ja-JP" altLang="en-US" smtClean="0"/>
              <a:t>‹#›</a:t>
            </a:fld>
            <a:endParaRPr kumimoji="1" lang="ja-JP" altLang="en-US"/>
          </a:p>
        </p:txBody>
      </p:sp>
    </p:spTree>
    <p:extLst>
      <p:ext uri="{BB962C8B-B14F-4D97-AF65-F5344CB8AC3E}">
        <p14:creationId xmlns:p14="http://schemas.microsoft.com/office/powerpoint/2010/main" val="138496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CEC17A1-8284-B242-B7A0-CEB7155E33BB}" type="datetimeFigureOut">
              <a:rPr kumimoji="1" lang="ja-JP" altLang="en-US" smtClean="0"/>
              <a:t>2022/9/28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CF4CDD2-61B9-844E-8DBC-2475ACDFB827}" type="slidenum">
              <a:rPr kumimoji="1" lang="ja-JP" altLang="en-US" smtClean="0"/>
              <a:t>‹#›</a:t>
            </a:fld>
            <a:endParaRPr kumimoji="1" lang="ja-JP" altLang="en-US"/>
          </a:p>
        </p:txBody>
      </p:sp>
    </p:spTree>
    <p:extLst>
      <p:ext uri="{BB962C8B-B14F-4D97-AF65-F5344CB8AC3E}">
        <p14:creationId xmlns:p14="http://schemas.microsoft.com/office/powerpoint/2010/main" val="927750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CEC17A1-8284-B242-B7A0-CEB7155E33BB}" type="datetimeFigureOut">
              <a:rPr kumimoji="1" lang="ja-JP" altLang="en-US" smtClean="0"/>
              <a:t>2022/9/28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CF4CDD2-61B9-844E-8DBC-2475ACDFB827}" type="slidenum">
              <a:rPr kumimoji="1" lang="ja-JP" altLang="en-US" smtClean="0"/>
              <a:t>‹#›</a:t>
            </a:fld>
            <a:endParaRPr kumimoji="1" lang="ja-JP" altLang="en-US"/>
          </a:p>
        </p:txBody>
      </p:sp>
    </p:spTree>
    <p:extLst>
      <p:ext uri="{BB962C8B-B14F-4D97-AF65-F5344CB8AC3E}">
        <p14:creationId xmlns:p14="http://schemas.microsoft.com/office/powerpoint/2010/main" val="3335317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EC17A1-8284-B242-B7A0-CEB7155E33BB}" type="datetimeFigureOut">
              <a:rPr kumimoji="1" lang="ja-JP" altLang="en-US" smtClean="0"/>
              <a:t>2022/9/28</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F4CDD2-61B9-844E-8DBC-2475ACDFB827}" type="slidenum">
              <a:rPr kumimoji="1" lang="ja-JP" altLang="en-US" smtClean="0"/>
              <a:t>‹#›</a:t>
            </a:fld>
            <a:endParaRPr kumimoji="1" lang="ja-JP" altLang="en-US"/>
          </a:p>
        </p:txBody>
      </p:sp>
    </p:spTree>
    <p:extLst>
      <p:ext uri="{BB962C8B-B14F-4D97-AF65-F5344CB8AC3E}">
        <p14:creationId xmlns:p14="http://schemas.microsoft.com/office/powerpoint/2010/main" val="374455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EC17A1-8284-B242-B7A0-CEB7155E33BB}" type="datetimeFigureOut">
              <a:rPr kumimoji="1" lang="ja-JP" altLang="en-US" smtClean="0"/>
              <a:t>2022/9/28</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F4CDD2-61B9-844E-8DBC-2475ACDFB827}" type="slidenum">
              <a:rPr kumimoji="1" lang="ja-JP" altLang="en-US" smtClean="0"/>
              <a:t>‹#›</a:t>
            </a:fld>
            <a:endParaRPr kumimoji="1" lang="ja-JP" altLang="en-US"/>
          </a:p>
        </p:txBody>
      </p:sp>
    </p:spTree>
    <p:extLst>
      <p:ext uri="{BB962C8B-B14F-4D97-AF65-F5344CB8AC3E}">
        <p14:creationId xmlns:p14="http://schemas.microsoft.com/office/powerpoint/2010/main" val="956988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14.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05C47F4-C1CF-B64C-8195-06C9A70678E2}"/>
              </a:ext>
            </a:extLst>
          </p:cNvPr>
          <p:cNvSpPr txBox="1"/>
          <p:nvPr/>
        </p:nvSpPr>
        <p:spPr>
          <a:xfrm>
            <a:off x="2695069" y="1693828"/>
            <a:ext cx="6801862" cy="3258071"/>
          </a:xfrm>
          <a:prstGeom prst="rect">
            <a:avLst/>
          </a:prstGeom>
          <a:noFill/>
        </p:spPr>
        <p:txBody>
          <a:bodyPr wrap="none" rtlCol="0" anchor="ctr">
            <a:spAutoFit/>
          </a:bodyPr>
          <a:lstStyle/>
          <a:p>
            <a:pPr algn="ctr">
              <a:lnSpc>
                <a:spcPct val="150000"/>
              </a:lnSpc>
            </a:pPr>
            <a:r>
              <a:rPr kumimoji="1" lang="ja-JP" altLang="en-US" sz="7200" b="1" dirty="0">
                <a:latin typeface="+mn-ea"/>
              </a:rPr>
              <a:t>放射線に関する</a:t>
            </a:r>
            <a:endParaRPr kumimoji="1" lang="en-US" altLang="ja-JP" sz="7200" b="1" dirty="0">
              <a:latin typeface="+mn-ea"/>
            </a:endParaRPr>
          </a:p>
          <a:p>
            <a:pPr algn="ctr">
              <a:lnSpc>
                <a:spcPct val="150000"/>
              </a:lnSpc>
            </a:pPr>
            <a:r>
              <a:rPr kumimoji="1" lang="ja-JP" altLang="en-US" sz="7200" b="1" dirty="0">
                <a:latin typeface="+mn-ea"/>
              </a:rPr>
              <a:t>誤</a:t>
            </a:r>
            <a:r>
              <a:rPr kumimoji="1" lang="ja-JP" altLang="en-US" sz="7200" b="1" spc="-1500" dirty="0">
                <a:latin typeface="+mn-ea"/>
              </a:rPr>
              <a:t>解・</a:t>
            </a:r>
            <a:r>
              <a:rPr kumimoji="1" lang="ja-JP" altLang="en-US" sz="7200" b="1" dirty="0">
                <a:latin typeface="+mn-ea"/>
              </a:rPr>
              <a:t>偏</a:t>
            </a:r>
            <a:r>
              <a:rPr kumimoji="1" lang="ja-JP" altLang="en-US" sz="7200" b="1" spc="-1500" dirty="0">
                <a:latin typeface="+mn-ea"/>
              </a:rPr>
              <a:t>見・</a:t>
            </a:r>
            <a:r>
              <a:rPr kumimoji="1" lang="ja-JP" altLang="en-US" sz="7200" b="1" dirty="0">
                <a:latin typeface="+mn-ea"/>
              </a:rPr>
              <a:t>差別</a:t>
            </a:r>
            <a:endParaRPr kumimoji="1" lang="en-US" altLang="ja-JP" sz="7200" b="1" dirty="0">
              <a:latin typeface="+mn-ea"/>
            </a:endParaRPr>
          </a:p>
        </p:txBody>
      </p:sp>
      <p:sp>
        <p:nvSpPr>
          <p:cNvPr id="4" name="テキスト ボックス 3">
            <a:extLst>
              <a:ext uri="{FF2B5EF4-FFF2-40B4-BE49-F238E27FC236}">
                <a16:creationId xmlns:a16="http://schemas.microsoft.com/office/drawing/2014/main" id="{F1C129B4-A4B0-3AB1-2D98-B9C3B3135F97}"/>
              </a:ext>
            </a:extLst>
          </p:cNvPr>
          <p:cNvSpPr txBox="1"/>
          <p:nvPr/>
        </p:nvSpPr>
        <p:spPr>
          <a:xfrm>
            <a:off x="0" y="0"/>
            <a:ext cx="1106424" cy="369332"/>
          </a:xfrm>
          <a:prstGeom prst="rect">
            <a:avLst/>
          </a:prstGeom>
          <a:solidFill>
            <a:srgbClr val="FFBDDE"/>
          </a:solidFill>
        </p:spPr>
        <p:txBody>
          <a:bodyPr wrap="square">
            <a:spAutoFit/>
          </a:bodyPr>
          <a:lstStyle/>
          <a:p>
            <a:pPr algn="ctr"/>
            <a:r>
              <a:rPr lang="ja-JP" altLang="en-US" sz="1800" b="1" kern="100" dirty="0">
                <a:latin typeface="BIZ UDPゴシック" panose="020B0400000000000000" pitchFamily="50" charset="-128"/>
                <a:ea typeface="BIZ UDPゴシック" panose="020B0400000000000000" pitchFamily="50" charset="-128"/>
                <a:cs typeface="Times New Roman" panose="02020603050405020304" pitchFamily="18" charset="0"/>
              </a:rPr>
              <a:t>必須</a:t>
            </a:r>
            <a:endParaRPr lang="ja-JP" altLang="en-US" dirty="0"/>
          </a:p>
        </p:txBody>
      </p:sp>
    </p:spTree>
    <p:extLst>
      <p:ext uri="{BB962C8B-B14F-4D97-AF65-F5344CB8AC3E}">
        <p14:creationId xmlns:p14="http://schemas.microsoft.com/office/powerpoint/2010/main" val="4180070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4736" y="367064"/>
            <a:ext cx="11857264" cy="728889"/>
          </a:xfrm>
        </p:spPr>
        <p:txBody>
          <a:bodyPr>
            <a:normAutofit/>
          </a:bodyPr>
          <a:lstStyle/>
          <a:p>
            <a:r>
              <a:rPr kumimoji="1" lang="en-US" altLang="ja-JP" sz="3200" b="1" dirty="0">
                <a:latin typeface="+mn-ea"/>
                <a:ea typeface="+mn-ea"/>
              </a:rPr>
              <a:t>5</a:t>
            </a:r>
            <a:r>
              <a:rPr kumimoji="1" lang="ja-JP" altLang="en-US" sz="3200" b="1" dirty="0">
                <a:latin typeface="+mn-ea"/>
                <a:ea typeface="+mn-ea"/>
              </a:rPr>
              <a:t>つの事業について</a:t>
            </a:r>
          </a:p>
        </p:txBody>
      </p:sp>
      <p:grpSp>
        <p:nvGrpSpPr>
          <p:cNvPr id="4" name="グループ化 3">
            <a:extLst>
              <a:ext uri="{FF2B5EF4-FFF2-40B4-BE49-F238E27FC236}">
                <a16:creationId xmlns:a16="http://schemas.microsoft.com/office/drawing/2014/main" id="{B56057CC-822C-1F4C-BDEF-98AB651C018C}"/>
              </a:ext>
            </a:extLst>
          </p:cNvPr>
          <p:cNvGrpSpPr/>
          <p:nvPr/>
        </p:nvGrpSpPr>
        <p:grpSpPr>
          <a:xfrm>
            <a:off x="391885" y="980220"/>
            <a:ext cx="11398704" cy="1008000"/>
            <a:chOff x="391885" y="980220"/>
            <a:chExt cx="11398704" cy="1008000"/>
          </a:xfrm>
        </p:grpSpPr>
        <p:sp>
          <p:nvSpPr>
            <p:cNvPr id="27" name="正方形/長方形 26">
              <a:extLst>
                <a:ext uri="{FF2B5EF4-FFF2-40B4-BE49-F238E27FC236}">
                  <a16:creationId xmlns:a16="http://schemas.microsoft.com/office/drawing/2014/main" id="{3A65C102-81B2-9E49-BFE5-D94244A8A595}"/>
                </a:ext>
              </a:extLst>
            </p:cNvPr>
            <p:cNvSpPr/>
            <p:nvPr/>
          </p:nvSpPr>
          <p:spPr>
            <a:xfrm>
              <a:off x="401411" y="980220"/>
              <a:ext cx="11389178" cy="1008000"/>
            </a:xfrm>
            <a:prstGeom prst="rect">
              <a:avLst/>
            </a:prstGeom>
            <a:solidFill>
              <a:schemeClr val="accent6">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6608995E-5C4C-4A49-A634-CD9398BF316F}"/>
                </a:ext>
              </a:extLst>
            </p:cNvPr>
            <p:cNvSpPr/>
            <p:nvPr/>
          </p:nvSpPr>
          <p:spPr>
            <a:xfrm>
              <a:off x="391885" y="980220"/>
              <a:ext cx="6539593" cy="100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ホームベース 30">
              <a:extLst>
                <a:ext uri="{FF2B5EF4-FFF2-40B4-BE49-F238E27FC236}">
                  <a16:creationId xmlns:a16="http://schemas.microsoft.com/office/drawing/2014/main" id="{CFBE1854-FCD3-1249-B9A6-64B8BE61DB1F}"/>
                </a:ext>
              </a:extLst>
            </p:cNvPr>
            <p:cNvSpPr/>
            <p:nvPr/>
          </p:nvSpPr>
          <p:spPr>
            <a:xfrm>
              <a:off x="391888" y="980220"/>
              <a:ext cx="2245176" cy="1008000"/>
            </a:xfrm>
            <a:prstGeom prst="homePlate">
              <a:avLst>
                <a:gd name="adj" fmla="val 275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914401" y="1191833"/>
              <a:ext cx="1436913" cy="584775"/>
            </a:xfrm>
            <a:prstGeom prst="rect">
              <a:avLst/>
            </a:prstGeom>
            <a:noFill/>
          </p:spPr>
          <p:txBody>
            <a:bodyPr wrap="square" rtlCol="0" anchor="ctr">
              <a:spAutoFit/>
            </a:bodyPr>
            <a:lstStyle/>
            <a:p>
              <a:pPr algn="ctr"/>
              <a:r>
                <a:rPr kumimoji="1" lang="ja-JP" altLang="en-US" sz="3200" b="1">
                  <a:solidFill>
                    <a:schemeClr val="bg1"/>
                  </a:solidFill>
                  <a:latin typeface="+mn-ea"/>
                </a:rPr>
                <a:t>知る</a:t>
              </a:r>
              <a:endParaRPr kumimoji="1" lang="ja-JP" altLang="en-US" sz="3200" b="1" dirty="0">
                <a:solidFill>
                  <a:schemeClr val="bg1"/>
                </a:solidFill>
                <a:latin typeface="+mn-ea"/>
              </a:endParaRPr>
            </a:p>
          </p:txBody>
        </p:sp>
        <p:sp>
          <p:nvSpPr>
            <p:cNvPr id="7" name="テキスト ボックス 6">
              <a:extLst>
                <a:ext uri="{FF2B5EF4-FFF2-40B4-BE49-F238E27FC236}">
                  <a16:creationId xmlns:a16="http://schemas.microsoft.com/office/drawing/2014/main" id="{A1A03410-1183-AA41-AADF-03C1F1DB0CBA}"/>
                </a:ext>
              </a:extLst>
            </p:cNvPr>
            <p:cNvSpPr txBox="1"/>
            <p:nvPr/>
          </p:nvSpPr>
          <p:spPr>
            <a:xfrm>
              <a:off x="432706" y="1222610"/>
              <a:ext cx="498021" cy="523220"/>
            </a:xfrm>
            <a:prstGeom prst="rect">
              <a:avLst/>
            </a:prstGeom>
            <a:noFill/>
          </p:spPr>
          <p:txBody>
            <a:bodyPr wrap="square" rtlCol="0" anchor="ctr">
              <a:spAutoFit/>
            </a:bodyPr>
            <a:lstStyle/>
            <a:p>
              <a:pPr algn="ctr"/>
              <a:r>
                <a:rPr kumimoji="1" lang="en-US" altLang="ja-JP" sz="2800" dirty="0">
                  <a:solidFill>
                    <a:schemeClr val="bg1"/>
                  </a:solidFill>
                  <a:latin typeface="+mn-ea"/>
                </a:rPr>
                <a:t>①</a:t>
              </a:r>
              <a:endParaRPr kumimoji="1" lang="ja-JP" altLang="en-US" sz="2800" dirty="0">
                <a:solidFill>
                  <a:schemeClr val="bg1"/>
                </a:solidFill>
                <a:latin typeface="+mn-ea"/>
              </a:endParaRPr>
            </a:p>
          </p:txBody>
        </p:sp>
        <p:sp>
          <p:nvSpPr>
            <p:cNvPr id="9" name="テキスト ボックス 8">
              <a:extLst>
                <a:ext uri="{FF2B5EF4-FFF2-40B4-BE49-F238E27FC236}">
                  <a16:creationId xmlns:a16="http://schemas.microsoft.com/office/drawing/2014/main" id="{B80CC42E-1FF7-D743-BB8E-B38831E652D2}"/>
                </a:ext>
              </a:extLst>
            </p:cNvPr>
            <p:cNvSpPr txBox="1"/>
            <p:nvPr/>
          </p:nvSpPr>
          <p:spPr>
            <a:xfrm>
              <a:off x="7045780" y="1298336"/>
              <a:ext cx="4648440" cy="371768"/>
            </a:xfrm>
            <a:prstGeom prst="rect">
              <a:avLst/>
            </a:prstGeom>
            <a:noFill/>
          </p:spPr>
          <p:txBody>
            <a:bodyPr wrap="square" rtlCol="0" anchor="ctr">
              <a:spAutoFit/>
            </a:bodyPr>
            <a:lstStyle/>
            <a:p>
              <a:pPr>
                <a:lnSpc>
                  <a:spcPct val="120000"/>
                </a:lnSpc>
              </a:pPr>
              <a:r>
                <a:rPr kumimoji="1" lang="ja-JP" altLang="en-US" sz="1600">
                  <a:solidFill>
                    <a:schemeClr val="accent6">
                      <a:lumMod val="50000"/>
                    </a:schemeClr>
                  </a:solidFill>
                  <a:latin typeface="+mn-ea"/>
                </a:rPr>
                <a:t>科学的</a:t>
              </a:r>
              <a:r>
                <a:rPr kumimoji="1" lang="ja-JP" altLang="en-US" sz="1600" dirty="0">
                  <a:solidFill>
                    <a:schemeClr val="accent6">
                      <a:lumMod val="50000"/>
                    </a:schemeClr>
                  </a:solidFill>
                  <a:latin typeface="+mn-ea"/>
                </a:rPr>
                <a:t>な知見を正しく読み解く</a:t>
              </a:r>
              <a:r>
                <a:rPr kumimoji="1" lang="ja-JP" altLang="en-US" sz="1600">
                  <a:solidFill>
                    <a:schemeClr val="accent6">
                      <a:lumMod val="50000"/>
                    </a:schemeClr>
                  </a:solidFill>
                  <a:latin typeface="+mn-ea"/>
                </a:rPr>
                <a:t>力を育みます。</a:t>
              </a:r>
              <a:endParaRPr kumimoji="1" lang="ja-JP" altLang="en-US" sz="1600" dirty="0">
                <a:solidFill>
                  <a:schemeClr val="accent6">
                    <a:lumMod val="50000"/>
                  </a:schemeClr>
                </a:solidFill>
                <a:latin typeface="+mn-ea"/>
              </a:endParaRPr>
            </a:p>
          </p:txBody>
        </p:sp>
        <p:sp>
          <p:nvSpPr>
            <p:cNvPr id="41" name="テキスト ボックス 40">
              <a:extLst>
                <a:ext uri="{FF2B5EF4-FFF2-40B4-BE49-F238E27FC236}">
                  <a16:creationId xmlns:a16="http://schemas.microsoft.com/office/drawing/2014/main" id="{5D747185-D7E4-5C47-A056-1DA0ECA7E220}"/>
                </a:ext>
              </a:extLst>
            </p:cNvPr>
            <p:cNvSpPr txBox="1"/>
            <p:nvPr/>
          </p:nvSpPr>
          <p:spPr>
            <a:xfrm>
              <a:off x="2718708" y="1222610"/>
              <a:ext cx="4122963" cy="523220"/>
            </a:xfrm>
            <a:prstGeom prst="rect">
              <a:avLst/>
            </a:prstGeom>
            <a:noFill/>
          </p:spPr>
          <p:txBody>
            <a:bodyPr wrap="square" rtlCol="0" anchor="ctr">
              <a:spAutoFit/>
            </a:bodyPr>
            <a:lstStyle/>
            <a:p>
              <a:r>
                <a:rPr kumimoji="1" lang="ja-JP" altLang="en-US" sz="2800" b="1">
                  <a:solidFill>
                    <a:schemeClr val="accent6">
                      <a:lumMod val="50000"/>
                    </a:schemeClr>
                  </a:solidFill>
                  <a:latin typeface="+mn-ea"/>
                </a:rPr>
                <a:t>論文</a:t>
              </a:r>
              <a:r>
                <a:rPr kumimoji="1" lang="ja-JP" altLang="en-US" sz="2800" b="1" dirty="0">
                  <a:solidFill>
                    <a:schemeClr val="accent6">
                      <a:lumMod val="50000"/>
                    </a:schemeClr>
                  </a:solidFill>
                  <a:latin typeface="+mn-ea"/>
                </a:rPr>
                <a:t>を科学的</a:t>
              </a:r>
              <a:r>
                <a:rPr kumimoji="1" lang="ja-JP" altLang="en-US" sz="2800" b="1">
                  <a:solidFill>
                    <a:schemeClr val="accent6">
                      <a:lumMod val="50000"/>
                    </a:schemeClr>
                  </a:solidFill>
                  <a:latin typeface="+mn-ea"/>
                </a:rPr>
                <a:t>に読み解く</a:t>
              </a:r>
              <a:endParaRPr kumimoji="1" lang="ja-JP" altLang="en-US" sz="2800" b="1" dirty="0">
                <a:solidFill>
                  <a:schemeClr val="accent6">
                    <a:lumMod val="50000"/>
                  </a:schemeClr>
                </a:solidFill>
                <a:latin typeface="+mn-ea"/>
              </a:endParaRPr>
            </a:p>
          </p:txBody>
        </p:sp>
      </p:grpSp>
      <p:grpSp>
        <p:nvGrpSpPr>
          <p:cNvPr id="6" name="グループ化 5">
            <a:extLst>
              <a:ext uri="{FF2B5EF4-FFF2-40B4-BE49-F238E27FC236}">
                <a16:creationId xmlns:a16="http://schemas.microsoft.com/office/drawing/2014/main" id="{C588217E-ACCE-A447-A645-3E86D09D3220}"/>
              </a:ext>
            </a:extLst>
          </p:cNvPr>
          <p:cNvGrpSpPr/>
          <p:nvPr/>
        </p:nvGrpSpPr>
        <p:grpSpPr>
          <a:xfrm>
            <a:off x="391885" y="2132856"/>
            <a:ext cx="11398704" cy="1008000"/>
            <a:chOff x="391885" y="2132856"/>
            <a:chExt cx="11398704" cy="1008000"/>
          </a:xfrm>
        </p:grpSpPr>
        <p:sp>
          <p:nvSpPr>
            <p:cNvPr id="43" name="正方形/長方形 42">
              <a:extLst>
                <a:ext uri="{FF2B5EF4-FFF2-40B4-BE49-F238E27FC236}">
                  <a16:creationId xmlns:a16="http://schemas.microsoft.com/office/drawing/2014/main" id="{99811A67-D203-7343-B584-98C23E987077}"/>
                </a:ext>
              </a:extLst>
            </p:cNvPr>
            <p:cNvSpPr/>
            <p:nvPr/>
          </p:nvSpPr>
          <p:spPr>
            <a:xfrm>
              <a:off x="401411" y="2132856"/>
              <a:ext cx="11389178" cy="1008000"/>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905A8FAB-786B-B84B-B2CC-E218BCFEB12C}"/>
                </a:ext>
              </a:extLst>
            </p:cNvPr>
            <p:cNvSpPr/>
            <p:nvPr/>
          </p:nvSpPr>
          <p:spPr>
            <a:xfrm>
              <a:off x="391885" y="2132856"/>
              <a:ext cx="6539593" cy="100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ホームベース 44">
              <a:extLst>
                <a:ext uri="{FF2B5EF4-FFF2-40B4-BE49-F238E27FC236}">
                  <a16:creationId xmlns:a16="http://schemas.microsoft.com/office/drawing/2014/main" id="{0981B9BB-F1F0-0649-8BF2-0FC3BAA039CD}"/>
                </a:ext>
              </a:extLst>
            </p:cNvPr>
            <p:cNvSpPr/>
            <p:nvPr/>
          </p:nvSpPr>
          <p:spPr>
            <a:xfrm>
              <a:off x="391888" y="2132856"/>
              <a:ext cx="2245176" cy="1008000"/>
            </a:xfrm>
            <a:prstGeom prst="homePlate">
              <a:avLst>
                <a:gd name="adj" fmla="val 2758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C3FDE615-366F-7848-93D6-DCDFBF5CAE20}"/>
                </a:ext>
              </a:extLst>
            </p:cNvPr>
            <p:cNvSpPr txBox="1"/>
            <p:nvPr/>
          </p:nvSpPr>
          <p:spPr>
            <a:xfrm>
              <a:off x="914401" y="2344469"/>
              <a:ext cx="1436913" cy="584775"/>
            </a:xfrm>
            <a:prstGeom prst="rect">
              <a:avLst/>
            </a:prstGeom>
            <a:noFill/>
          </p:spPr>
          <p:txBody>
            <a:bodyPr wrap="square" rtlCol="0" anchor="ctr">
              <a:spAutoFit/>
            </a:bodyPr>
            <a:lstStyle/>
            <a:p>
              <a:pPr algn="ctr"/>
              <a:r>
                <a:rPr kumimoji="1" lang="ja-JP" altLang="en-US" sz="3200" b="1">
                  <a:solidFill>
                    <a:schemeClr val="bg1"/>
                  </a:solidFill>
                  <a:latin typeface="+mn-ea"/>
                </a:rPr>
                <a:t>学ぶ</a:t>
              </a:r>
              <a:endParaRPr kumimoji="1" lang="ja-JP" altLang="en-US" sz="3200" b="1" dirty="0">
                <a:solidFill>
                  <a:schemeClr val="bg1"/>
                </a:solidFill>
                <a:latin typeface="+mn-ea"/>
              </a:endParaRPr>
            </a:p>
          </p:txBody>
        </p:sp>
        <p:sp>
          <p:nvSpPr>
            <p:cNvPr id="47" name="テキスト ボックス 46">
              <a:extLst>
                <a:ext uri="{FF2B5EF4-FFF2-40B4-BE49-F238E27FC236}">
                  <a16:creationId xmlns:a16="http://schemas.microsoft.com/office/drawing/2014/main" id="{4B3BF029-1077-DA4C-9727-6267F60F3B20}"/>
                </a:ext>
              </a:extLst>
            </p:cNvPr>
            <p:cNvSpPr txBox="1"/>
            <p:nvPr/>
          </p:nvSpPr>
          <p:spPr>
            <a:xfrm>
              <a:off x="432706" y="2375246"/>
              <a:ext cx="498021" cy="523220"/>
            </a:xfrm>
            <a:prstGeom prst="rect">
              <a:avLst/>
            </a:prstGeom>
            <a:noFill/>
          </p:spPr>
          <p:txBody>
            <a:bodyPr wrap="square" rtlCol="0" anchor="ctr">
              <a:spAutoFit/>
            </a:bodyPr>
            <a:lstStyle/>
            <a:p>
              <a:pPr algn="ctr"/>
              <a:r>
                <a:rPr kumimoji="1" lang="en-US" altLang="ja-JP" sz="2800" dirty="0">
                  <a:solidFill>
                    <a:schemeClr val="bg1"/>
                  </a:solidFill>
                  <a:latin typeface="+mn-ea"/>
                </a:rPr>
                <a:t>②</a:t>
              </a:r>
              <a:endParaRPr kumimoji="1" lang="ja-JP" altLang="en-US" sz="2800" dirty="0">
                <a:solidFill>
                  <a:schemeClr val="bg1"/>
                </a:solidFill>
                <a:latin typeface="+mn-ea"/>
              </a:endParaRPr>
            </a:p>
          </p:txBody>
        </p:sp>
        <p:sp>
          <p:nvSpPr>
            <p:cNvPr id="49" name="テキスト ボックス 48">
              <a:extLst>
                <a:ext uri="{FF2B5EF4-FFF2-40B4-BE49-F238E27FC236}">
                  <a16:creationId xmlns:a16="http://schemas.microsoft.com/office/drawing/2014/main" id="{BEEF3651-E51E-834A-9492-47E2D76DD840}"/>
                </a:ext>
              </a:extLst>
            </p:cNvPr>
            <p:cNvSpPr txBox="1"/>
            <p:nvPr/>
          </p:nvSpPr>
          <p:spPr>
            <a:xfrm>
              <a:off x="2718708" y="2375246"/>
              <a:ext cx="4122963" cy="523220"/>
            </a:xfrm>
            <a:prstGeom prst="rect">
              <a:avLst/>
            </a:prstGeom>
            <a:noFill/>
          </p:spPr>
          <p:txBody>
            <a:bodyPr wrap="square" rtlCol="0" anchor="ctr">
              <a:spAutoFit/>
            </a:bodyPr>
            <a:lstStyle/>
            <a:p>
              <a:r>
                <a:rPr kumimoji="1" lang="ja-JP" altLang="en-US" sz="2800" b="1">
                  <a:solidFill>
                    <a:schemeClr val="accent4">
                      <a:lumMod val="50000"/>
                    </a:schemeClr>
                  </a:solidFill>
                  <a:latin typeface="+mn-ea"/>
                </a:rPr>
                <a:t>ラジエーションカレッジ</a:t>
              </a:r>
              <a:endParaRPr kumimoji="1" lang="ja-JP" altLang="en-US" sz="2800" b="1" dirty="0">
                <a:solidFill>
                  <a:schemeClr val="accent4">
                    <a:lumMod val="50000"/>
                  </a:schemeClr>
                </a:solidFill>
                <a:latin typeface="+mn-ea"/>
              </a:endParaRPr>
            </a:p>
          </p:txBody>
        </p:sp>
        <p:sp>
          <p:nvSpPr>
            <p:cNvPr id="13" name="テキスト ボックス 12">
              <a:extLst>
                <a:ext uri="{FF2B5EF4-FFF2-40B4-BE49-F238E27FC236}">
                  <a16:creationId xmlns:a16="http://schemas.microsoft.com/office/drawing/2014/main" id="{6D08DEE5-23D1-6E4D-A5EF-1842258F2D1F}"/>
                </a:ext>
              </a:extLst>
            </p:cNvPr>
            <p:cNvSpPr txBox="1"/>
            <p:nvPr/>
          </p:nvSpPr>
          <p:spPr>
            <a:xfrm>
              <a:off x="7004958" y="2304614"/>
              <a:ext cx="4694464" cy="667234"/>
            </a:xfrm>
            <a:prstGeom prst="rect">
              <a:avLst/>
            </a:prstGeom>
            <a:noFill/>
          </p:spPr>
          <p:txBody>
            <a:bodyPr wrap="square" rtlCol="0" anchor="ctr">
              <a:spAutoFit/>
            </a:bodyPr>
            <a:lstStyle/>
            <a:p>
              <a:pPr>
                <a:lnSpc>
                  <a:spcPct val="120000"/>
                </a:lnSpc>
              </a:pPr>
              <a:r>
                <a:rPr kumimoji="1" lang="ja-JP" altLang="en-US" sz="1600" dirty="0">
                  <a:solidFill>
                    <a:schemeClr val="accent4">
                      <a:lumMod val="50000"/>
                    </a:schemeClr>
                  </a:solidFill>
                  <a:latin typeface="+mn-ea"/>
                </a:rPr>
                <a:t>各地に学びの場を</a:t>
              </a:r>
              <a:r>
                <a:rPr kumimoji="1" lang="ja-JP" altLang="en-US" sz="1600">
                  <a:solidFill>
                    <a:schemeClr val="accent4">
                      <a:lumMod val="50000"/>
                    </a:schemeClr>
                  </a:solidFill>
                  <a:latin typeface="+mn-ea"/>
                </a:rPr>
                <a:t>つくり、</a:t>
              </a:r>
              <a:endParaRPr kumimoji="1" lang="en-US" altLang="ja-JP" sz="1600">
                <a:solidFill>
                  <a:schemeClr val="accent4">
                    <a:lumMod val="50000"/>
                  </a:schemeClr>
                </a:solidFill>
                <a:latin typeface="+mn-ea"/>
              </a:endParaRPr>
            </a:p>
            <a:p>
              <a:pPr>
                <a:lnSpc>
                  <a:spcPct val="120000"/>
                </a:lnSpc>
              </a:pPr>
              <a:r>
                <a:rPr kumimoji="1" lang="ja-JP" altLang="en-US" sz="1600">
                  <a:solidFill>
                    <a:schemeClr val="accent4">
                      <a:lumMod val="50000"/>
                    </a:schemeClr>
                  </a:solidFill>
                  <a:latin typeface="+mn-ea"/>
                </a:rPr>
                <a:t>その</a:t>
              </a:r>
              <a:r>
                <a:rPr kumimoji="1" lang="ja-JP" altLang="en-US" sz="1600" dirty="0">
                  <a:solidFill>
                    <a:schemeClr val="accent4">
                      <a:lumMod val="50000"/>
                    </a:schemeClr>
                  </a:solidFill>
                  <a:latin typeface="+mn-ea"/>
                </a:rPr>
                <a:t>成果を発表していきます。</a:t>
              </a:r>
            </a:p>
          </p:txBody>
        </p:sp>
      </p:grpSp>
      <p:grpSp>
        <p:nvGrpSpPr>
          <p:cNvPr id="8" name="グループ化 7">
            <a:extLst>
              <a:ext uri="{FF2B5EF4-FFF2-40B4-BE49-F238E27FC236}">
                <a16:creationId xmlns:a16="http://schemas.microsoft.com/office/drawing/2014/main" id="{4CB01981-99FB-7644-8DEB-BDC315C49877}"/>
              </a:ext>
            </a:extLst>
          </p:cNvPr>
          <p:cNvGrpSpPr/>
          <p:nvPr/>
        </p:nvGrpSpPr>
        <p:grpSpPr>
          <a:xfrm>
            <a:off x="391885" y="3284984"/>
            <a:ext cx="11398704" cy="1008000"/>
            <a:chOff x="391885" y="3284984"/>
            <a:chExt cx="11398704" cy="1008000"/>
          </a:xfrm>
        </p:grpSpPr>
        <p:sp>
          <p:nvSpPr>
            <p:cNvPr id="50" name="正方形/長方形 49">
              <a:extLst>
                <a:ext uri="{FF2B5EF4-FFF2-40B4-BE49-F238E27FC236}">
                  <a16:creationId xmlns:a16="http://schemas.microsoft.com/office/drawing/2014/main" id="{1DC3A883-DC48-AF48-85D5-B66B72E4EA95}"/>
                </a:ext>
              </a:extLst>
            </p:cNvPr>
            <p:cNvSpPr/>
            <p:nvPr/>
          </p:nvSpPr>
          <p:spPr>
            <a:xfrm>
              <a:off x="401411" y="3284984"/>
              <a:ext cx="11389178" cy="1008000"/>
            </a:xfrm>
            <a:prstGeom prst="rect">
              <a:avLst/>
            </a:prstGeom>
            <a:solidFill>
              <a:schemeClr val="accent3">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699CDA15-0987-0C4F-A985-1FA5F79B3463}"/>
                </a:ext>
              </a:extLst>
            </p:cNvPr>
            <p:cNvSpPr/>
            <p:nvPr/>
          </p:nvSpPr>
          <p:spPr>
            <a:xfrm>
              <a:off x="391885" y="3284984"/>
              <a:ext cx="6539593" cy="100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ホームベース 51">
              <a:extLst>
                <a:ext uri="{FF2B5EF4-FFF2-40B4-BE49-F238E27FC236}">
                  <a16:creationId xmlns:a16="http://schemas.microsoft.com/office/drawing/2014/main" id="{335493C8-D7E8-B246-AB42-D9B80A3D5346}"/>
                </a:ext>
              </a:extLst>
            </p:cNvPr>
            <p:cNvSpPr/>
            <p:nvPr/>
          </p:nvSpPr>
          <p:spPr>
            <a:xfrm>
              <a:off x="391888" y="3284984"/>
              <a:ext cx="2245176" cy="1008000"/>
            </a:xfrm>
            <a:prstGeom prst="homePlate">
              <a:avLst>
                <a:gd name="adj" fmla="val 27586"/>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185639BA-1EA0-3041-9699-E5D987CD902C}"/>
                </a:ext>
              </a:extLst>
            </p:cNvPr>
            <p:cNvSpPr txBox="1"/>
            <p:nvPr/>
          </p:nvSpPr>
          <p:spPr>
            <a:xfrm>
              <a:off x="914401" y="3496597"/>
              <a:ext cx="1436913" cy="584775"/>
            </a:xfrm>
            <a:prstGeom prst="rect">
              <a:avLst/>
            </a:prstGeom>
            <a:noFill/>
          </p:spPr>
          <p:txBody>
            <a:bodyPr wrap="square" rtlCol="0" anchor="ctr">
              <a:spAutoFit/>
            </a:bodyPr>
            <a:lstStyle/>
            <a:p>
              <a:pPr algn="ctr"/>
              <a:r>
                <a:rPr kumimoji="1" lang="ja-JP" altLang="en-US" sz="3200" b="1">
                  <a:solidFill>
                    <a:schemeClr val="bg1"/>
                  </a:solidFill>
                  <a:latin typeface="+mn-ea"/>
                </a:rPr>
                <a:t>決める</a:t>
              </a:r>
              <a:endParaRPr kumimoji="1" lang="ja-JP" altLang="en-US" sz="3200" b="1" dirty="0">
                <a:solidFill>
                  <a:schemeClr val="bg1"/>
                </a:solidFill>
                <a:latin typeface="+mn-ea"/>
              </a:endParaRPr>
            </a:p>
          </p:txBody>
        </p:sp>
        <p:sp>
          <p:nvSpPr>
            <p:cNvPr id="54" name="テキスト ボックス 53">
              <a:extLst>
                <a:ext uri="{FF2B5EF4-FFF2-40B4-BE49-F238E27FC236}">
                  <a16:creationId xmlns:a16="http://schemas.microsoft.com/office/drawing/2014/main" id="{2526E5FF-F700-7141-B13A-901A898C7442}"/>
                </a:ext>
              </a:extLst>
            </p:cNvPr>
            <p:cNvSpPr txBox="1"/>
            <p:nvPr/>
          </p:nvSpPr>
          <p:spPr>
            <a:xfrm>
              <a:off x="432706" y="3527374"/>
              <a:ext cx="498021" cy="523220"/>
            </a:xfrm>
            <a:prstGeom prst="rect">
              <a:avLst/>
            </a:prstGeom>
            <a:noFill/>
          </p:spPr>
          <p:txBody>
            <a:bodyPr wrap="square" rtlCol="0" anchor="ctr">
              <a:spAutoFit/>
            </a:bodyPr>
            <a:lstStyle/>
            <a:p>
              <a:pPr algn="ctr"/>
              <a:r>
                <a:rPr kumimoji="1" lang="en-US" altLang="ja-JP" sz="2800" dirty="0">
                  <a:solidFill>
                    <a:schemeClr val="bg1"/>
                  </a:solidFill>
                  <a:latin typeface="+mn-ea"/>
                </a:rPr>
                <a:t>③</a:t>
              </a:r>
              <a:endParaRPr kumimoji="1" lang="ja-JP" altLang="en-US" sz="2800" dirty="0">
                <a:solidFill>
                  <a:schemeClr val="bg1"/>
                </a:solidFill>
                <a:latin typeface="+mn-ea"/>
              </a:endParaRPr>
            </a:p>
          </p:txBody>
        </p:sp>
        <p:sp>
          <p:nvSpPr>
            <p:cNvPr id="55" name="テキスト ボックス 54">
              <a:extLst>
                <a:ext uri="{FF2B5EF4-FFF2-40B4-BE49-F238E27FC236}">
                  <a16:creationId xmlns:a16="http://schemas.microsoft.com/office/drawing/2014/main" id="{15FEC552-B1BA-6B43-B319-D3B393925F06}"/>
                </a:ext>
              </a:extLst>
            </p:cNvPr>
            <p:cNvSpPr txBox="1"/>
            <p:nvPr/>
          </p:nvSpPr>
          <p:spPr>
            <a:xfrm>
              <a:off x="2718708" y="3527374"/>
              <a:ext cx="4122963" cy="523220"/>
            </a:xfrm>
            <a:prstGeom prst="rect">
              <a:avLst/>
            </a:prstGeom>
            <a:noFill/>
          </p:spPr>
          <p:txBody>
            <a:bodyPr wrap="square" rtlCol="0" anchor="ctr">
              <a:spAutoFit/>
            </a:bodyPr>
            <a:lstStyle/>
            <a:p>
              <a:r>
                <a:rPr kumimoji="1" lang="ja-JP" altLang="en-US" sz="2800" b="1">
                  <a:solidFill>
                    <a:schemeClr val="accent3">
                      <a:lumMod val="50000"/>
                    </a:schemeClr>
                  </a:solidFill>
                  <a:latin typeface="+mn-ea"/>
                </a:rPr>
                <a:t>情報提供と意思決定</a:t>
              </a:r>
              <a:endParaRPr kumimoji="1" lang="ja-JP" altLang="en-US" sz="2800" b="1" dirty="0">
                <a:solidFill>
                  <a:schemeClr val="accent3">
                    <a:lumMod val="50000"/>
                  </a:schemeClr>
                </a:solidFill>
                <a:latin typeface="+mn-ea"/>
              </a:endParaRPr>
            </a:p>
          </p:txBody>
        </p:sp>
        <p:sp>
          <p:nvSpPr>
            <p:cNvPr id="56" name="テキスト ボックス 55">
              <a:extLst>
                <a:ext uri="{FF2B5EF4-FFF2-40B4-BE49-F238E27FC236}">
                  <a16:creationId xmlns:a16="http://schemas.microsoft.com/office/drawing/2014/main" id="{61258FF5-25B0-3D4C-819B-E3A1F5FEBAB0}"/>
                </a:ext>
              </a:extLst>
            </p:cNvPr>
            <p:cNvSpPr txBox="1"/>
            <p:nvPr/>
          </p:nvSpPr>
          <p:spPr>
            <a:xfrm>
              <a:off x="7004958" y="3456743"/>
              <a:ext cx="4599667" cy="667234"/>
            </a:xfrm>
            <a:prstGeom prst="rect">
              <a:avLst/>
            </a:prstGeom>
            <a:noFill/>
          </p:spPr>
          <p:txBody>
            <a:bodyPr wrap="square" rtlCol="0" anchor="ctr">
              <a:spAutoFit/>
            </a:bodyPr>
            <a:lstStyle/>
            <a:p>
              <a:pPr>
                <a:lnSpc>
                  <a:spcPct val="120000"/>
                </a:lnSpc>
              </a:pPr>
              <a:r>
                <a:rPr kumimoji="1" lang="ja-JP" altLang="en-US" sz="1600">
                  <a:solidFill>
                    <a:schemeClr val="accent3">
                      <a:lumMod val="50000"/>
                    </a:schemeClr>
                  </a:solidFill>
                  <a:latin typeface="+mn-ea"/>
                </a:rPr>
                <a:t>生きていくうえで自ら大切な判断をするための情報と場を提供していきます。</a:t>
              </a:r>
            </a:p>
          </p:txBody>
        </p:sp>
      </p:grpSp>
      <p:grpSp>
        <p:nvGrpSpPr>
          <p:cNvPr id="10" name="グループ化 9">
            <a:extLst>
              <a:ext uri="{FF2B5EF4-FFF2-40B4-BE49-F238E27FC236}">
                <a16:creationId xmlns:a16="http://schemas.microsoft.com/office/drawing/2014/main" id="{4EBDF2AE-A241-E647-A442-AE8C510A3E4D}"/>
              </a:ext>
            </a:extLst>
          </p:cNvPr>
          <p:cNvGrpSpPr/>
          <p:nvPr/>
        </p:nvGrpSpPr>
        <p:grpSpPr>
          <a:xfrm>
            <a:off x="391885" y="4437112"/>
            <a:ext cx="11398704" cy="1008000"/>
            <a:chOff x="391885" y="4437112"/>
            <a:chExt cx="11398704" cy="1008000"/>
          </a:xfrm>
        </p:grpSpPr>
        <p:sp>
          <p:nvSpPr>
            <p:cNvPr id="57" name="正方形/長方形 56">
              <a:extLst>
                <a:ext uri="{FF2B5EF4-FFF2-40B4-BE49-F238E27FC236}">
                  <a16:creationId xmlns:a16="http://schemas.microsoft.com/office/drawing/2014/main" id="{124A15E6-D61E-C242-880E-02A229E304C4}"/>
                </a:ext>
              </a:extLst>
            </p:cNvPr>
            <p:cNvSpPr/>
            <p:nvPr/>
          </p:nvSpPr>
          <p:spPr>
            <a:xfrm>
              <a:off x="401411" y="4437112"/>
              <a:ext cx="11389178" cy="100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3A226D0F-D595-1A41-BD16-50F5C332D15B}"/>
                </a:ext>
              </a:extLst>
            </p:cNvPr>
            <p:cNvSpPr/>
            <p:nvPr/>
          </p:nvSpPr>
          <p:spPr>
            <a:xfrm>
              <a:off x="391885" y="4437112"/>
              <a:ext cx="6539593" cy="100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ホームベース 58">
              <a:extLst>
                <a:ext uri="{FF2B5EF4-FFF2-40B4-BE49-F238E27FC236}">
                  <a16:creationId xmlns:a16="http://schemas.microsoft.com/office/drawing/2014/main" id="{EAF5F0B8-9612-8344-9EDA-8341996C129D}"/>
                </a:ext>
              </a:extLst>
            </p:cNvPr>
            <p:cNvSpPr/>
            <p:nvPr/>
          </p:nvSpPr>
          <p:spPr>
            <a:xfrm>
              <a:off x="391888" y="4437112"/>
              <a:ext cx="2245176" cy="1008000"/>
            </a:xfrm>
            <a:prstGeom prst="homePlate">
              <a:avLst>
                <a:gd name="adj" fmla="val 2758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1C7CC77D-3D2B-4848-810A-7BFBDF75E848}"/>
                </a:ext>
              </a:extLst>
            </p:cNvPr>
            <p:cNvSpPr txBox="1"/>
            <p:nvPr/>
          </p:nvSpPr>
          <p:spPr>
            <a:xfrm>
              <a:off x="914401" y="4648725"/>
              <a:ext cx="1436913" cy="584775"/>
            </a:xfrm>
            <a:prstGeom prst="rect">
              <a:avLst/>
            </a:prstGeom>
            <a:noFill/>
          </p:spPr>
          <p:txBody>
            <a:bodyPr wrap="square" rtlCol="0" anchor="ctr">
              <a:spAutoFit/>
            </a:bodyPr>
            <a:lstStyle/>
            <a:p>
              <a:pPr algn="ctr"/>
              <a:r>
                <a:rPr kumimoji="1" lang="ja-JP" altLang="en-US" sz="3200" b="1">
                  <a:solidFill>
                    <a:schemeClr val="bg1"/>
                  </a:solidFill>
                  <a:latin typeface="+mn-ea"/>
                </a:rPr>
                <a:t>聴く</a:t>
              </a:r>
              <a:endParaRPr kumimoji="1" lang="ja-JP" altLang="en-US" sz="3200" b="1" dirty="0">
                <a:solidFill>
                  <a:schemeClr val="bg1"/>
                </a:solidFill>
                <a:latin typeface="+mn-ea"/>
              </a:endParaRPr>
            </a:p>
          </p:txBody>
        </p:sp>
        <p:sp>
          <p:nvSpPr>
            <p:cNvPr id="61" name="テキスト ボックス 60">
              <a:extLst>
                <a:ext uri="{FF2B5EF4-FFF2-40B4-BE49-F238E27FC236}">
                  <a16:creationId xmlns:a16="http://schemas.microsoft.com/office/drawing/2014/main" id="{3DDFAD35-BF74-C249-91C5-691EAD96BF8D}"/>
                </a:ext>
              </a:extLst>
            </p:cNvPr>
            <p:cNvSpPr txBox="1"/>
            <p:nvPr/>
          </p:nvSpPr>
          <p:spPr>
            <a:xfrm>
              <a:off x="432706" y="4679502"/>
              <a:ext cx="498021" cy="523220"/>
            </a:xfrm>
            <a:prstGeom prst="rect">
              <a:avLst/>
            </a:prstGeom>
            <a:noFill/>
          </p:spPr>
          <p:txBody>
            <a:bodyPr wrap="square" rtlCol="0" anchor="ctr">
              <a:spAutoFit/>
            </a:bodyPr>
            <a:lstStyle/>
            <a:p>
              <a:pPr algn="ctr"/>
              <a:r>
                <a:rPr kumimoji="1" lang="en-US" altLang="ja-JP" sz="2800" dirty="0">
                  <a:solidFill>
                    <a:schemeClr val="bg1"/>
                  </a:solidFill>
                  <a:latin typeface="+mn-ea"/>
                </a:rPr>
                <a:t>④</a:t>
              </a:r>
              <a:endParaRPr kumimoji="1" lang="ja-JP" altLang="en-US" sz="2800" dirty="0">
                <a:solidFill>
                  <a:schemeClr val="bg1"/>
                </a:solidFill>
                <a:latin typeface="+mn-ea"/>
              </a:endParaRPr>
            </a:p>
          </p:txBody>
        </p:sp>
        <p:sp>
          <p:nvSpPr>
            <p:cNvPr id="62" name="テキスト ボックス 61">
              <a:extLst>
                <a:ext uri="{FF2B5EF4-FFF2-40B4-BE49-F238E27FC236}">
                  <a16:creationId xmlns:a16="http://schemas.microsoft.com/office/drawing/2014/main" id="{99B2C65E-EFFE-1845-B481-47A35090D73F}"/>
                </a:ext>
              </a:extLst>
            </p:cNvPr>
            <p:cNvSpPr txBox="1"/>
            <p:nvPr/>
          </p:nvSpPr>
          <p:spPr>
            <a:xfrm>
              <a:off x="2718708" y="4679502"/>
              <a:ext cx="4122963" cy="523220"/>
            </a:xfrm>
            <a:prstGeom prst="rect">
              <a:avLst/>
            </a:prstGeom>
            <a:noFill/>
          </p:spPr>
          <p:txBody>
            <a:bodyPr wrap="square" rtlCol="0" anchor="ctr">
              <a:spAutoFit/>
            </a:bodyPr>
            <a:lstStyle/>
            <a:p>
              <a:r>
                <a:rPr kumimoji="1" lang="ja-JP" altLang="en-US" sz="2800" b="1" dirty="0">
                  <a:solidFill>
                    <a:schemeClr val="accent1"/>
                  </a:solidFill>
                  <a:latin typeface="+mn-ea"/>
                </a:rPr>
                <a:t>不安と疑問によりそう</a:t>
              </a:r>
            </a:p>
          </p:txBody>
        </p:sp>
        <p:sp>
          <p:nvSpPr>
            <p:cNvPr id="63" name="テキスト ボックス 62">
              <a:extLst>
                <a:ext uri="{FF2B5EF4-FFF2-40B4-BE49-F238E27FC236}">
                  <a16:creationId xmlns:a16="http://schemas.microsoft.com/office/drawing/2014/main" id="{A1AD5373-B279-C143-89E9-A54E1C753D56}"/>
                </a:ext>
              </a:extLst>
            </p:cNvPr>
            <p:cNvSpPr txBox="1"/>
            <p:nvPr/>
          </p:nvSpPr>
          <p:spPr>
            <a:xfrm>
              <a:off x="7004958" y="4756604"/>
              <a:ext cx="4694464" cy="371768"/>
            </a:xfrm>
            <a:prstGeom prst="rect">
              <a:avLst/>
            </a:prstGeom>
            <a:noFill/>
          </p:spPr>
          <p:txBody>
            <a:bodyPr wrap="square" rtlCol="0" anchor="ctr">
              <a:spAutoFit/>
            </a:bodyPr>
            <a:lstStyle/>
            <a:p>
              <a:pPr>
                <a:lnSpc>
                  <a:spcPct val="120000"/>
                </a:lnSpc>
              </a:pPr>
              <a:r>
                <a:rPr kumimoji="1" lang="ja-JP" altLang="en-US" sz="1600" dirty="0">
                  <a:solidFill>
                    <a:schemeClr val="accent1"/>
                  </a:solidFill>
                  <a:latin typeface="+mn-ea"/>
                </a:rPr>
                <a:t>放射線に関する相談ができる仕組みを充実します。</a:t>
              </a:r>
            </a:p>
          </p:txBody>
        </p:sp>
      </p:grpSp>
      <p:grpSp>
        <p:nvGrpSpPr>
          <p:cNvPr id="11" name="グループ化 10">
            <a:extLst>
              <a:ext uri="{FF2B5EF4-FFF2-40B4-BE49-F238E27FC236}">
                <a16:creationId xmlns:a16="http://schemas.microsoft.com/office/drawing/2014/main" id="{46F5E505-EF89-AE4F-A0D7-FB0A01CD6A9E}"/>
              </a:ext>
            </a:extLst>
          </p:cNvPr>
          <p:cNvGrpSpPr/>
          <p:nvPr/>
        </p:nvGrpSpPr>
        <p:grpSpPr>
          <a:xfrm>
            <a:off x="391885" y="5589240"/>
            <a:ext cx="11504839" cy="1008000"/>
            <a:chOff x="391885" y="5589240"/>
            <a:chExt cx="11504839" cy="1008000"/>
          </a:xfrm>
        </p:grpSpPr>
        <p:sp>
          <p:nvSpPr>
            <p:cNvPr id="64" name="正方形/長方形 63">
              <a:extLst>
                <a:ext uri="{FF2B5EF4-FFF2-40B4-BE49-F238E27FC236}">
                  <a16:creationId xmlns:a16="http://schemas.microsoft.com/office/drawing/2014/main" id="{3BA5B1D8-9F99-0D48-BAB4-ED059A748E0F}"/>
                </a:ext>
              </a:extLst>
            </p:cNvPr>
            <p:cNvSpPr/>
            <p:nvPr/>
          </p:nvSpPr>
          <p:spPr>
            <a:xfrm>
              <a:off x="401411" y="5589240"/>
              <a:ext cx="11389178" cy="100800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a:extLst>
                <a:ext uri="{FF2B5EF4-FFF2-40B4-BE49-F238E27FC236}">
                  <a16:creationId xmlns:a16="http://schemas.microsoft.com/office/drawing/2014/main" id="{D69127F8-2337-9C43-BA9B-18263B18DA5C}"/>
                </a:ext>
              </a:extLst>
            </p:cNvPr>
            <p:cNvSpPr/>
            <p:nvPr/>
          </p:nvSpPr>
          <p:spPr>
            <a:xfrm>
              <a:off x="391885" y="5589240"/>
              <a:ext cx="6539593" cy="10080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ホームベース 65">
              <a:extLst>
                <a:ext uri="{FF2B5EF4-FFF2-40B4-BE49-F238E27FC236}">
                  <a16:creationId xmlns:a16="http://schemas.microsoft.com/office/drawing/2014/main" id="{038F1F2B-F82E-F54A-828E-039222E2D928}"/>
                </a:ext>
              </a:extLst>
            </p:cNvPr>
            <p:cNvSpPr/>
            <p:nvPr/>
          </p:nvSpPr>
          <p:spPr>
            <a:xfrm>
              <a:off x="391888" y="5589240"/>
              <a:ext cx="2245176" cy="1008000"/>
            </a:xfrm>
            <a:prstGeom prst="homePlate">
              <a:avLst>
                <a:gd name="adj" fmla="val 2758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C41BA2DE-B03C-9D46-9243-A3D9F101802F}"/>
                </a:ext>
              </a:extLst>
            </p:cNvPr>
            <p:cNvSpPr txBox="1"/>
            <p:nvPr/>
          </p:nvSpPr>
          <p:spPr>
            <a:xfrm>
              <a:off x="914401" y="5800853"/>
              <a:ext cx="1436913" cy="584775"/>
            </a:xfrm>
            <a:prstGeom prst="rect">
              <a:avLst/>
            </a:prstGeom>
            <a:noFill/>
          </p:spPr>
          <p:txBody>
            <a:bodyPr wrap="square" rtlCol="0" anchor="ctr">
              <a:spAutoFit/>
            </a:bodyPr>
            <a:lstStyle/>
            <a:p>
              <a:pPr algn="ctr"/>
              <a:r>
                <a:rPr kumimoji="1" lang="ja-JP" altLang="en-US" sz="3200" b="1">
                  <a:solidFill>
                    <a:schemeClr val="bg1"/>
                  </a:solidFill>
                  <a:latin typeface="+mn-ea"/>
                </a:rPr>
                <a:t>調べる</a:t>
              </a:r>
              <a:endParaRPr kumimoji="1" lang="ja-JP" altLang="en-US" sz="3200" b="1" dirty="0">
                <a:solidFill>
                  <a:schemeClr val="bg1"/>
                </a:solidFill>
                <a:latin typeface="+mn-ea"/>
              </a:endParaRPr>
            </a:p>
          </p:txBody>
        </p:sp>
        <p:sp>
          <p:nvSpPr>
            <p:cNvPr id="68" name="テキスト ボックス 67">
              <a:extLst>
                <a:ext uri="{FF2B5EF4-FFF2-40B4-BE49-F238E27FC236}">
                  <a16:creationId xmlns:a16="http://schemas.microsoft.com/office/drawing/2014/main" id="{006F89BE-7C4D-9D46-B9E3-A21BD14C6F60}"/>
                </a:ext>
              </a:extLst>
            </p:cNvPr>
            <p:cNvSpPr txBox="1"/>
            <p:nvPr/>
          </p:nvSpPr>
          <p:spPr>
            <a:xfrm>
              <a:off x="432706" y="5831630"/>
              <a:ext cx="498021" cy="523220"/>
            </a:xfrm>
            <a:prstGeom prst="rect">
              <a:avLst/>
            </a:prstGeom>
            <a:noFill/>
          </p:spPr>
          <p:txBody>
            <a:bodyPr wrap="square" rtlCol="0" anchor="ctr">
              <a:spAutoFit/>
            </a:bodyPr>
            <a:lstStyle/>
            <a:p>
              <a:pPr algn="ctr"/>
              <a:r>
                <a:rPr kumimoji="1" lang="en-US" altLang="ja-JP" sz="2800" dirty="0">
                  <a:solidFill>
                    <a:schemeClr val="bg1"/>
                  </a:solidFill>
                  <a:latin typeface="+mn-ea"/>
                </a:rPr>
                <a:t>⑤</a:t>
              </a:r>
              <a:endParaRPr kumimoji="1" lang="ja-JP" altLang="en-US" sz="2800" dirty="0">
                <a:solidFill>
                  <a:schemeClr val="bg1"/>
                </a:solidFill>
                <a:latin typeface="+mn-ea"/>
              </a:endParaRPr>
            </a:p>
          </p:txBody>
        </p:sp>
        <p:sp>
          <p:nvSpPr>
            <p:cNvPr id="69" name="テキスト ボックス 68">
              <a:extLst>
                <a:ext uri="{FF2B5EF4-FFF2-40B4-BE49-F238E27FC236}">
                  <a16:creationId xmlns:a16="http://schemas.microsoft.com/office/drawing/2014/main" id="{97C03B80-3274-7640-95D5-D579F44E749B}"/>
                </a:ext>
              </a:extLst>
            </p:cNvPr>
            <p:cNvSpPr txBox="1"/>
            <p:nvPr/>
          </p:nvSpPr>
          <p:spPr>
            <a:xfrm>
              <a:off x="2718708" y="5831630"/>
              <a:ext cx="4122963" cy="523220"/>
            </a:xfrm>
            <a:prstGeom prst="rect">
              <a:avLst/>
            </a:prstGeom>
            <a:noFill/>
          </p:spPr>
          <p:txBody>
            <a:bodyPr wrap="square" rtlCol="0" anchor="ctr">
              <a:spAutoFit/>
            </a:bodyPr>
            <a:lstStyle/>
            <a:p>
              <a:r>
                <a:rPr kumimoji="1" lang="ja-JP" altLang="en-US" sz="2800" b="1">
                  <a:solidFill>
                    <a:schemeClr val="accent2">
                      <a:lumMod val="50000"/>
                    </a:schemeClr>
                  </a:solidFill>
                  <a:latin typeface="+mn-ea"/>
                </a:rPr>
                <a:t>公式ホームページ</a:t>
              </a:r>
              <a:endParaRPr kumimoji="1" lang="ja-JP" altLang="en-US" sz="2800" b="1" dirty="0">
                <a:solidFill>
                  <a:schemeClr val="accent2">
                    <a:lumMod val="50000"/>
                  </a:schemeClr>
                </a:solidFill>
                <a:latin typeface="+mn-ea"/>
              </a:endParaRPr>
            </a:p>
          </p:txBody>
        </p:sp>
        <p:sp>
          <p:nvSpPr>
            <p:cNvPr id="70" name="テキスト ボックス 69">
              <a:extLst>
                <a:ext uri="{FF2B5EF4-FFF2-40B4-BE49-F238E27FC236}">
                  <a16:creationId xmlns:a16="http://schemas.microsoft.com/office/drawing/2014/main" id="{A2459705-94DA-FA47-B15F-8E2677CE7F08}"/>
                </a:ext>
              </a:extLst>
            </p:cNvPr>
            <p:cNvSpPr txBox="1"/>
            <p:nvPr/>
          </p:nvSpPr>
          <p:spPr>
            <a:xfrm>
              <a:off x="7004957" y="5760999"/>
              <a:ext cx="4891767" cy="667234"/>
            </a:xfrm>
            <a:prstGeom prst="rect">
              <a:avLst/>
            </a:prstGeom>
            <a:noFill/>
          </p:spPr>
          <p:txBody>
            <a:bodyPr wrap="square" rtlCol="0" anchor="ctr">
              <a:spAutoFit/>
            </a:bodyPr>
            <a:lstStyle/>
            <a:p>
              <a:pPr>
                <a:lnSpc>
                  <a:spcPct val="120000"/>
                </a:lnSpc>
              </a:pPr>
              <a:r>
                <a:rPr kumimoji="1" lang="ja-JP" altLang="en-US" sz="1600">
                  <a:solidFill>
                    <a:schemeClr val="accent2">
                      <a:lumMod val="50000"/>
                    </a:schemeClr>
                  </a:solidFill>
                  <a:latin typeface="+mn-ea"/>
                </a:rPr>
                <a:t>放射線の健康影響に関する不安や疑問の解決方法を探すことができる辞書機能をつくります。</a:t>
              </a:r>
              <a:endParaRPr kumimoji="1" lang="en-US" altLang="ja-JP" sz="1600" dirty="0">
                <a:solidFill>
                  <a:schemeClr val="accent2">
                    <a:lumMod val="50000"/>
                  </a:schemeClr>
                </a:solidFill>
                <a:latin typeface="+mn-ea"/>
              </a:endParaRPr>
            </a:p>
          </p:txBody>
        </p:sp>
      </p:grpSp>
      <p:sp>
        <p:nvSpPr>
          <p:cNvPr id="71" name="テキスト ボックス 70">
            <a:extLst>
              <a:ext uri="{FF2B5EF4-FFF2-40B4-BE49-F238E27FC236}">
                <a16:creationId xmlns:a16="http://schemas.microsoft.com/office/drawing/2014/main" id="{EA3BCE8B-7E7F-BE12-DF6E-460B80D69340}"/>
              </a:ext>
            </a:extLst>
          </p:cNvPr>
          <p:cNvSpPr txBox="1"/>
          <p:nvPr/>
        </p:nvSpPr>
        <p:spPr>
          <a:xfrm>
            <a:off x="0" y="0"/>
            <a:ext cx="1106424" cy="369332"/>
          </a:xfrm>
          <a:prstGeom prst="rect">
            <a:avLst/>
          </a:prstGeom>
          <a:solidFill>
            <a:srgbClr val="FFFF99"/>
          </a:solidFill>
        </p:spPr>
        <p:txBody>
          <a:bodyPr wrap="square">
            <a:spAutoFit/>
          </a:bodyPr>
          <a:lstStyle/>
          <a:p>
            <a:pPr algn="ctr"/>
            <a:r>
              <a:rPr lang="ja-JP" altLang="en-US" sz="1800" b="1" kern="100" dirty="0">
                <a:latin typeface="BIZ UDPゴシック" panose="020B0400000000000000" pitchFamily="50" charset="-128"/>
                <a:ea typeface="BIZ UDPゴシック" panose="020B0400000000000000" pitchFamily="50" charset="-128"/>
                <a:cs typeface="Times New Roman" panose="02020603050405020304" pitchFamily="18" charset="0"/>
              </a:rPr>
              <a:t>選択</a:t>
            </a:r>
            <a:endParaRPr lang="ja-JP" altLang="en-US" dirty="0"/>
          </a:p>
        </p:txBody>
      </p:sp>
    </p:spTree>
    <p:extLst>
      <p:ext uri="{BB962C8B-B14F-4D97-AF65-F5344CB8AC3E}">
        <p14:creationId xmlns:p14="http://schemas.microsoft.com/office/powerpoint/2010/main" val="340333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1A070A6-8A3A-B9A5-EEAA-6468423587F9}"/>
              </a:ext>
            </a:extLst>
          </p:cNvPr>
          <p:cNvSpPr txBox="1"/>
          <p:nvPr/>
        </p:nvSpPr>
        <p:spPr>
          <a:xfrm>
            <a:off x="0" y="0"/>
            <a:ext cx="1106424" cy="369332"/>
          </a:xfrm>
          <a:prstGeom prst="rect">
            <a:avLst/>
          </a:prstGeom>
          <a:solidFill>
            <a:srgbClr val="FFFF99"/>
          </a:solidFill>
        </p:spPr>
        <p:txBody>
          <a:bodyPr wrap="square">
            <a:spAutoFit/>
          </a:bodyPr>
          <a:lstStyle/>
          <a:p>
            <a:pPr algn="ctr"/>
            <a:r>
              <a:rPr lang="ja-JP" altLang="en-US" sz="1800" b="1" kern="100" dirty="0">
                <a:latin typeface="BIZ UDPゴシック" panose="020B0400000000000000" pitchFamily="50" charset="-128"/>
                <a:ea typeface="BIZ UDPゴシック" panose="020B0400000000000000" pitchFamily="50" charset="-128"/>
                <a:cs typeface="Times New Roman" panose="02020603050405020304" pitchFamily="18" charset="0"/>
              </a:rPr>
              <a:t>選択</a:t>
            </a:r>
            <a:endParaRPr lang="ja-JP" altLang="en-US" dirty="0"/>
          </a:p>
        </p:txBody>
      </p:sp>
      <p:pic>
        <p:nvPicPr>
          <p:cNvPr id="4" name="図 3">
            <a:extLst>
              <a:ext uri="{FF2B5EF4-FFF2-40B4-BE49-F238E27FC236}">
                <a16:creationId xmlns:a16="http://schemas.microsoft.com/office/drawing/2014/main" id="{FA4D637D-701E-FC33-5B4B-6DBD5F8B156E}"/>
              </a:ext>
            </a:extLst>
          </p:cNvPr>
          <p:cNvPicPr>
            <a:picLocks noChangeAspect="1"/>
          </p:cNvPicPr>
          <p:nvPr/>
        </p:nvPicPr>
        <p:blipFill>
          <a:blip r:embed="rId2"/>
          <a:stretch>
            <a:fillRect/>
          </a:stretch>
        </p:blipFill>
        <p:spPr>
          <a:xfrm>
            <a:off x="2062295" y="1086948"/>
            <a:ext cx="8067411" cy="4684105"/>
          </a:xfrm>
          <a:prstGeom prst="rect">
            <a:avLst/>
          </a:prstGeom>
        </p:spPr>
      </p:pic>
    </p:spTree>
    <p:extLst>
      <p:ext uri="{BB962C8B-B14F-4D97-AF65-F5344CB8AC3E}">
        <p14:creationId xmlns:p14="http://schemas.microsoft.com/office/powerpoint/2010/main" val="1711673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3E5EC59-6119-4895-86CD-15E7082F8778}"/>
              </a:ext>
            </a:extLst>
          </p:cNvPr>
          <p:cNvSpPr txBox="1"/>
          <p:nvPr/>
        </p:nvSpPr>
        <p:spPr>
          <a:xfrm>
            <a:off x="1009651" y="1181659"/>
            <a:ext cx="9963150" cy="3609771"/>
          </a:xfrm>
          <a:prstGeom prst="rect">
            <a:avLst/>
          </a:prstGeom>
          <a:noFill/>
        </p:spPr>
        <p:txBody>
          <a:bodyPr wrap="square" rtlCol="0">
            <a:spAutoFit/>
          </a:bodyPr>
          <a:lstStyle/>
          <a:p>
            <a:pPr algn="ctr">
              <a:lnSpc>
                <a:spcPct val="150000"/>
              </a:lnSpc>
            </a:pPr>
            <a:r>
              <a:rPr kumimoji="1" lang="ja-JP" altLang="en-US" sz="8000" b="1" dirty="0">
                <a:latin typeface="+mn-ea"/>
              </a:rPr>
              <a:t>プロジェクト目標</a:t>
            </a:r>
            <a:endParaRPr kumimoji="1" lang="en-US" altLang="ja-JP" sz="8000" b="1" dirty="0">
              <a:latin typeface="+mn-ea"/>
            </a:endParaRPr>
          </a:p>
          <a:p>
            <a:pPr algn="ctr">
              <a:lnSpc>
                <a:spcPct val="150000"/>
              </a:lnSpc>
            </a:pPr>
            <a:r>
              <a:rPr kumimoji="1" lang="en-US" altLang="ja-JP" sz="8000" b="1" dirty="0">
                <a:latin typeface="+mn-ea"/>
              </a:rPr>
              <a:t>2025</a:t>
            </a:r>
            <a:r>
              <a:rPr kumimoji="1" lang="ja-JP" altLang="en-US" sz="8000" b="1" dirty="0">
                <a:latin typeface="+mn-ea"/>
              </a:rPr>
              <a:t>年：</a:t>
            </a:r>
            <a:r>
              <a:rPr kumimoji="1" lang="en-US" altLang="ja-JP" sz="8000" b="1" dirty="0">
                <a:latin typeface="+mn-ea"/>
              </a:rPr>
              <a:t>40</a:t>
            </a:r>
            <a:r>
              <a:rPr kumimoji="1" lang="ja-JP" altLang="en-US" sz="8000" b="1" dirty="0">
                <a:latin typeface="+mn-ea"/>
              </a:rPr>
              <a:t>％　</a:t>
            </a:r>
            <a:r>
              <a:rPr kumimoji="1" lang="en-US" altLang="ja-JP" sz="8000" b="1" dirty="0">
                <a:latin typeface="+mn-ea"/>
              </a:rPr>
              <a:t>20</a:t>
            </a:r>
            <a:r>
              <a:rPr kumimoji="1" lang="ja-JP" altLang="en-US" sz="8000" b="1" dirty="0">
                <a:latin typeface="+mn-ea"/>
              </a:rPr>
              <a:t>％</a:t>
            </a:r>
          </a:p>
        </p:txBody>
      </p:sp>
      <p:sp>
        <p:nvSpPr>
          <p:cNvPr id="5" name="矢印: 右 4">
            <a:extLst>
              <a:ext uri="{FF2B5EF4-FFF2-40B4-BE49-F238E27FC236}">
                <a16:creationId xmlns:a16="http://schemas.microsoft.com/office/drawing/2014/main" id="{6F334A03-48A5-46B3-A82A-2D3F5BA5F0C7}"/>
              </a:ext>
            </a:extLst>
          </p:cNvPr>
          <p:cNvSpPr/>
          <p:nvPr/>
        </p:nvSpPr>
        <p:spPr>
          <a:xfrm>
            <a:off x="7823407" y="3753460"/>
            <a:ext cx="642168" cy="64892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73B0CB2E-AE38-C607-B3D2-48D992C6FA9F}"/>
              </a:ext>
            </a:extLst>
          </p:cNvPr>
          <p:cNvSpPr txBox="1"/>
          <p:nvPr/>
        </p:nvSpPr>
        <p:spPr>
          <a:xfrm>
            <a:off x="0" y="0"/>
            <a:ext cx="1106424" cy="369332"/>
          </a:xfrm>
          <a:prstGeom prst="rect">
            <a:avLst/>
          </a:prstGeom>
          <a:solidFill>
            <a:srgbClr val="FFFF99"/>
          </a:solidFill>
        </p:spPr>
        <p:txBody>
          <a:bodyPr wrap="square">
            <a:spAutoFit/>
          </a:bodyPr>
          <a:lstStyle/>
          <a:p>
            <a:pPr algn="ctr"/>
            <a:r>
              <a:rPr lang="ja-JP" altLang="en-US" sz="1800" b="1" kern="100" dirty="0">
                <a:latin typeface="BIZ UDPゴシック" panose="020B0400000000000000" pitchFamily="50" charset="-128"/>
                <a:ea typeface="BIZ UDPゴシック" panose="020B0400000000000000" pitchFamily="50" charset="-128"/>
                <a:cs typeface="Times New Roman" panose="02020603050405020304" pitchFamily="18" charset="0"/>
              </a:rPr>
              <a:t>選択</a:t>
            </a:r>
            <a:endParaRPr lang="ja-JP" altLang="en-US" dirty="0"/>
          </a:p>
        </p:txBody>
      </p:sp>
    </p:spTree>
    <p:extLst>
      <p:ext uri="{BB962C8B-B14F-4D97-AF65-F5344CB8AC3E}">
        <p14:creationId xmlns:p14="http://schemas.microsoft.com/office/powerpoint/2010/main" val="3609834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6A1BC28A-A076-4C4C-95C9-FC9C4C3FA706}"/>
              </a:ext>
            </a:extLst>
          </p:cNvPr>
          <p:cNvSpPr/>
          <p:nvPr/>
        </p:nvSpPr>
        <p:spPr>
          <a:xfrm>
            <a:off x="0" y="0"/>
            <a:ext cx="12192000" cy="16313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endParaRPr>
          </a:p>
        </p:txBody>
      </p:sp>
      <p:sp>
        <p:nvSpPr>
          <p:cNvPr id="41" name="テキスト ボックス 40">
            <a:extLst>
              <a:ext uri="{FF2B5EF4-FFF2-40B4-BE49-F238E27FC236}">
                <a16:creationId xmlns:a16="http://schemas.microsoft.com/office/drawing/2014/main" id="{14D0509E-0E06-8543-BDFD-4E05739DD51E}"/>
              </a:ext>
            </a:extLst>
          </p:cNvPr>
          <p:cNvSpPr txBox="1"/>
          <p:nvPr/>
        </p:nvSpPr>
        <p:spPr>
          <a:xfrm>
            <a:off x="5715000" y="-592282"/>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mn-cs"/>
            </a:endParaRPr>
          </a:p>
        </p:txBody>
      </p:sp>
      <p:sp>
        <p:nvSpPr>
          <p:cNvPr id="26" name="テキスト ボックス 25">
            <a:extLst>
              <a:ext uri="{FF2B5EF4-FFF2-40B4-BE49-F238E27FC236}">
                <a16:creationId xmlns:a16="http://schemas.microsoft.com/office/drawing/2014/main" id="{56A54A1D-B1D7-BB4A-9643-62C22DBDA72E}"/>
              </a:ext>
            </a:extLst>
          </p:cNvPr>
          <p:cNvSpPr txBox="1"/>
          <p:nvPr/>
        </p:nvSpPr>
        <p:spPr>
          <a:xfrm>
            <a:off x="0" y="260848"/>
            <a:ext cx="12192000" cy="1018292"/>
          </a:xfrm>
          <a:prstGeom prst="rect">
            <a:avLst/>
          </a:prstGeom>
          <a:noFill/>
        </p:spPr>
        <p:txBody>
          <a:bodyPr wrap="square" rtlCol="0" anchor="ctr">
            <a:spAutoFit/>
          </a:bodyP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FFFFFF"/>
                </a:solidFill>
                <a:effectLst/>
                <a:uLnTx/>
                <a:uFillTx/>
                <a:latin typeface="游ゴシック" panose="020B0400000000000000" pitchFamily="34" charset="-128"/>
                <a:ea typeface="游ゴシック" panose="020B0400000000000000" pitchFamily="34" charset="-128"/>
                <a:cs typeface="+mn-cs"/>
              </a:rPr>
              <a:t>原発事故から年月が経過し、</a:t>
            </a:r>
            <a:endParaRPr kumimoji="1" lang="en-US" altLang="ja-JP" sz="2400" b="1" i="0" u="none" strike="noStrike" kern="1200" cap="none" spc="0" normalizeH="0" baseline="0" noProof="0" dirty="0">
              <a:ln>
                <a:noFill/>
              </a:ln>
              <a:solidFill>
                <a:srgbClr val="FFFFFF"/>
              </a:solidFill>
              <a:effectLst/>
              <a:uLnTx/>
              <a:uFillTx/>
              <a:latin typeface="游ゴシック" panose="020B0400000000000000" pitchFamily="34" charset="-128"/>
              <a:ea typeface="游ゴシック" panose="020B0400000000000000" pitchFamily="34" charset="-128"/>
              <a:cs typeface="+mn-cs"/>
            </a:endParaRPr>
          </a:p>
          <a:p>
            <a:pPr marL="0" marR="0" lvl="0" indent="0" algn="ctr" defTabSz="457200" rtl="0" eaLnBrk="1" fontAlgn="auto" latinLnBrk="0" hangingPunct="1">
              <a:lnSpc>
                <a:spcPct val="13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FFFFFF"/>
                </a:solidFill>
                <a:effectLst/>
                <a:uLnTx/>
                <a:uFillTx/>
                <a:latin typeface="游ゴシック" panose="020B0400000000000000" pitchFamily="34" charset="-128"/>
                <a:ea typeface="游ゴシック" panose="020B0400000000000000" pitchFamily="34" charset="-128"/>
                <a:cs typeface="+mn-cs"/>
              </a:rPr>
              <a:t>自身の震災に対する意識や関心が薄れていると思いますか</a:t>
            </a:r>
          </a:p>
        </p:txBody>
      </p:sp>
      <p:sp>
        <p:nvSpPr>
          <p:cNvPr id="82" name="テキスト ボックス 81">
            <a:extLst>
              <a:ext uri="{FF2B5EF4-FFF2-40B4-BE49-F238E27FC236}">
                <a16:creationId xmlns:a16="http://schemas.microsoft.com/office/drawing/2014/main" id="{EF091A9C-EF5F-0A48-AA55-F6D0A34CE68C}"/>
              </a:ext>
            </a:extLst>
          </p:cNvPr>
          <p:cNvSpPr txBox="1"/>
          <p:nvPr/>
        </p:nvSpPr>
        <p:spPr>
          <a:xfrm>
            <a:off x="191344" y="6627168"/>
            <a:ext cx="12000656" cy="230832"/>
          </a:xfrm>
          <a:prstGeom prst="rect">
            <a:avLst/>
          </a:prstGeom>
          <a:noFill/>
        </p:spPr>
        <p:txBody>
          <a:bodyPr wrap="square" rtlCol="0" anchor="b">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游ゴシック Light" panose="020B0300000000000000" pitchFamily="34" charset="-128"/>
                <a:ea typeface="游ゴシック Light" panose="020B0300000000000000" pitchFamily="34" charset="-128"/>
                <a:cs typeface="+mn-cs"/>
              </a:rPr>
              <a:t>株式会社三菱総合研究所　義澤宣明他：震災から</a:t>
            </a:r>
            <a:r>
              <a:rPr kumimoji="1" lang="en-US" altLang="ja-JP" sz="900" b="0" i="0" u="none" strike="noStrike" kern="1200" cap="none" spc="0" normalizeH="0" baseline="0" noProof="0" dirty="0">
                <a:ln>
                  <a:noFill/>
                </a:ln>
                <a:solidFill>
                  <a:srgbClr val="000000"/>
                </a:solidFill>
                <a:effectLst/>
                <a:uLnTx/>
                <a:uFillTx/>
                <a:latin typeface="游ゴシック Light" panose="020B0300000000000000" pitchFamily="34" charset="-128"/>
                <a:ea typeface="游ゴシック Light" panose="020B0300000000000000" pitchFamily="34" charset="-128"/>
                <a:cs typeface="+mn-cs"/>
              </a:rPr>
              <a:t>10</a:t>
            </a:r>
            <a:r>
              <a:rPr kumimoji="1" lang="ja-JP" altLang="en-US" sz="900" b="0" i="0" u="none" strike="noStrike" kern="1200" cap="none" spc="0" normalizeH="0" baseline="0" noProof="0" dirty="0">
                <a:ln>
                  <a:noFill/>
                </a:ln>
                <a:solidFill>
                  <a:srgbClr val="000000"/>
                </a:solidFill>
                <a:effectLst/>
                <a:uLnTx/>
                <a:uFillTx/>
                <a:latin typeface="游ゴシック Light" panose="020B0300000000000000" pitchFamily="34" charset="-128"/>
                <a:ea typeface="游ゴシック Light" panose="020B0300000000000000" pitchFamily="34" charset="-128"/>
                <a:cs typeface="+mn-cs"/>
              </a:rPr>
              <a:t>年、福島県の復興や放射線の健康影響に対する認識をより確かにするために重要なことー第４回調査結果の報告（</a:t>
            </a:r>
            <a:r>
              <a:rPr kumimoji="1" lang="en-US" altLang="ja-JP" sz="900" b="0" i="0" u="none" strike="noStrike" kern="1200" cap="none" spc="0" normalizeH="0" baseline="0" noProof="0" dirty="0">
                <a:ln>
                  <a:noFill/>
                </a:ln>
                <a:solidFill>
                  <a:srgbClr val="000000"/>
                </a:solidFill>
                <a:effectLst/>
                <a:uLnTx/>
                <a:uFillTx/>
                <a:latin typeface="游ゴシック Light" panose="020B0300000000000000" pitchFamily="34" charset="-128"/>
                <a:ea typeface="游ゴシック Light" panose="020B0300000000000000" pitchFamily="34" charset="-128"/>
                <a:cs typeface="+mn-cs"/>
              </a:rPr>
              <a:t>2021</a:t>
            </a:r>
            <a:r>
              <a:rPr kumimoji="1" lang="ja-JP" altLang="en-US" sz="900" b="0" i="0" u="none" strike="noStrike" kern="1200" cap="none" spc="0" normalizeH="0" baseline="0" noProof="0" dirty="0">
                <a:ln>
                  <a:noFill/>
                </a:ln>
                <a:solidFill>
                  <a:srgbClr val="000000"/>
                </a:solidFill>
                <a:effectLst/>
                <a:uLnTx/>
                <a:uFillTx/>
                <a:latin typeface="游ゴシック Light" panose="020B0300000000000000" pitchFamily="34" charset="-128"/>
                <a:ea typeface="游ゴシック Light" panose="020B0300000000000000" pitchFamily="34" charset="-128"/>
                <a:cs typeface="+mn-cs"/>
              </a:rPr>
              <a:t>年実施）ー</a:t>
            </a:r>
          </a:p>
        </p:txBody>
      </p:sp>
      <p:sp>
        <p:nvSpPr>
          <p:cNvPr id="39" name="正方形/長方形 38">
            <a:extLst>
              <a:ext uri="{FF2B5EF4-FFF2-40B4-BE49-F238E27FC236}">
                <a16:creationId xmlns:a16="http://schemas.microsoft.com/office/drawing/2014/main" id="{4ED24B81-D7FE-ECB1-E261-C8C25578F70F}"/>
              </a:ext>
            </a:extLst>
          </p:cNvPr>
          <p:cNvSpPr/>
          <p:nvPr/>
        </p:nvSpPr>
        <p:spPr>
          <a:xfrm>
            <a:off x="1532298" y="2885008"/>
            <a:ext cx="1334564" cy="886931"/>
          </a:xfrm>
          <a:prstGeom prst="rect">
            <a:avLst/>
          </a:prstGeom>
          <a:noFill/>
          <a:ln>
            <a:gradFill>
              <a:gsLst>
                <a:gs pos="100000">
                  <a:schemeClr val="bg1"/>
                </a:gs>
                <a:gs pos="63000">
                  <a:schemeClr val="bg1">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endParaRPr>
          </a:p>
        </p:txBody>
      </p:sp>
      <p:cxnSp>
        <p:nvCxnSpPr>
          <p:cNvPr id="43" name="カギ線コネクタ 58">
            <a:extLst>
              <a:ext uri="{FF2B5EF4-FFF2-40B4-BE49-F238E27FC236}">
                <a16:creationId xmlns:a16="http://schemas.microsoft.com/office/drawing/2014/main" id="{DBF230AA-656B-183F-DBBF-5E9AFFA6532C}"/>
              </a:ext>
            </a:extLst>
          </p:cNvPr>
          <p:cNvCxnSpPr>
            <a:cxnSpLocks/>
            <a:endCxn id="45" idx="1"/>
          </p:cNvCxnSpPr>
          <p:nvPr/>
        </p:nvCxnSpPr>
        <p:spPr>
          <a:xfrm flipV="1">
            <a:off x="6004127" y="2837622"/>
            <a:ext cx="1273107" cy="892561"/>
          </a:xfrm>
          <a:prstGeom prst="bentConnector3">
            <a:avLst>
              <a:gd name="adj1" fmla="val 1704"/>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カギ線コネクタ 59">
            <a:extLst>
              <a:ext uri="{FF2B5EF4-FFF2-40B4-BE49-F238E27FC236}">
                <a16:creationId xmlns:a16="http://schemas.microsoft.com/office/drawing/2014/main" id="{3D307337-0DAD-F11E-813B-6D25F8CDF036}"/>
              </a:ext>
            </a:extLst>
          </p:cNvPr>
          <p:cNvCxnSpPr>
            <a:cxnSpLocks/>
            <a:endCxn id="45" idx="3"/>
          </p:cNvCxnSpPr>
          <p:nvPr/>
        </p:nvCxnSpPr>
        <p:spPr>
          <a:xfrm rot="10800000">
            <a:off x="10308242" y="2837623"/>
            <a:ext cx="1296388" cy="892555"/>
          </a:xfrm>
          <a:prstGeom prst="bentConnector3">
            <a:avLst>
              <a:gd name="adj1" fmla="val 139"/>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1F477034-77FC-D3DF-F1F5-ED27BB16BC84}"/>
              </a:ext>
            </a:extLst>
          </p:cNvPr>
          <p:cNvSpPr txBox="1"/>
          <p:nvPr/>
        </p:nvSpPr>
        <p:spPr>
          <a:xfrm>
            <a:off x="7277234" y="2283624"/>
            <a:ext cx="3031008"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a:ln>
                  <a:noFill/>
                </a:ln>
                <a:solidFill>
                  <a:srgbClr val="DA0A79"/>
                </a:solidFill>
                <a:effectLst/>
                <a:uLnTx/>
                <a:uFillTx/>
                <a:latin typeface="游ゴシック" panose="020B0400000000000000" pitchFamily="34" charset="-128"/>
                <a:ea typeface="游ゴシック" panose="020B0400000000000000" pitchFamily="34" charset="-128"/>
                <a:cs typeface="+mn-cs"/>
              </a:rPr>
              <a:t>約</a:t>
            </a:r>
            <a:r>
              <a:rPr kumimoji="1" lang="en-US" altLang="ja-JP" sz="6600" b="1" i="0" u="none" strike="noStrike" kern="1200" cap="none" spc="0" normalizeH="0" baseline="0" noProof="0" dirty="0">
                <a:ln>
                  <a:noFill/>
                </a:ln>
                <a:solidFill>
                  <a:srgbClr val="DA0A79"/>
                </a:solidFill>
                <a:effectLst/>
                <a:uLnTx/>
                <a:uFillTx/>
                <a:latin typeface="游ゴシック" panose="020B0400000000000000" pitchFamily="34" charset="-128"/>
                <a:ea typeface="游ゴシック" panose="020B0400000000000000" pitchFamily="34" charset="-128"/>
                <a:cs typeface="+mn-cs"/>
              </a:rPr>
              <a:t>56</a:t>
            </a:r>
            <a:r>
              <a:rPr kumimoji="1" lang="ja-JP" altLang="en-US" sz="4400" b="1" i="0" u="none" strike="noStrike" kern="1200" cap="none" spc="0" normalizeH="0" baseline="0" noProof="0">
                <a:ln>
                  <a:noFill/>
                </a:ln>
                <a:solidFill>
                  <a:srgbClr val="DA0A79"/>
                </a:solidFill>
                <a:effectLst/>
                <a:uLnTx/>
                <a:uFillTx/>
                <a:latin typeface="游ゴシック" panose="020B0400000000000000" pitchFamily="34" charset="-128"/>
                <a:ea typeface="游ゴシック" panose="020B0400000000000000" pitchFamily="34" charset="-128"/>
                <a:cs typeface="+mn-cs"/>
              </a:rPr>
              <a:t>％</a:t>
            </a:r>
            <a:endParaRPr kumimoji="1" lang="ja-JP" altLang="en-US" sz="6600" b="1" i="0" u="none" strike="noStrike" kern="1200" cap="none" spc="0" normalizeH="0" baseline="0" noProof="0">
              <a:ln>
                <a:noFill/>
              </a:ln>
              <a:solidFill>
                <a:srgbClr val="DA0A79"/>
              </a:solidFill>
              <a:effectLst/>
              <a:uLnTx/>
              <a:uFillTx/>
              <a:latin typeface="游ゴシック" panose="020B0400000000000000" pitchFamily="34" charset="-128"/>
              <a:ea typeface="游ゴシック" panose="020B0400000000000000" pitchFamily="34" charset="-128"/>
              <a:cs typeface="+mn-cs"/>
            </a:endParaRPr>
          </a:p>
        </p:txBody>
      </p:sp>
      <p:graphicFrame>
        <p:nvGraphicFramePr>
          <p:cNvPr id="50" name="グラフ 49">
            <a:extLst>
              <a:ext uri="{FF2B5EF4-FFF2-40B4-BE49-F238E27FC236}">
                <a16:creationId xmlns:a16="http://schemas.microsoft.com/office/drawing/2014/main" id="{7E222B62-634A-8BD7-3271-3E820D2BB27A}"/>
              </a:ext>
            </a:extLst>
          </p:cNvPr>
          <p:cNvGraphicFramePr/>
          <p:nvPr>
            <p:extLst>
              <p:ext uri="{D42A27DB-BD31-4B8C-83A1-F6EECF244321}">
                <p14:modId xmlns:p14="http://schemas.microsoft.com/office/powerpoint/2010/main" val="3174899493"/>
              </p:ext>
            </p:extLst>
          </p:nvPr>
        </p:nvGraphicFramePr>
        <p:xfrm>
          <a:off x="525780" y="3433049"/>
          <a:ext cx="11225953" cy="2864768"/>
        </p:xfrm>
        <a:graphic>
          <a:graphicData uri="http://schemas.openxmlformats.org/drawingml/2006/chart">
            <c:chart xmlns:c="http://schemas.openxmlformats.org/drawingml/2006/chart" xmlns:r="http://schemas.openxmlformats.org/officeDocument/2006/relationships" r:id="rId3"/>
          </a:graphicData>
        </a:graphic>
      </p:graphicFrame>
      <p:sp>
        <p:nvSpPr>
          <p:cNvPr id="51" name="テキスト ボックス 50">
            <a:extLst>
              <a:ext uri="{FF2B5EF4-FFF2-40B4-BE49-F238E27FC236}">
                <a16:creationId xmlns:a16="http://schemas.microsoft.com/office/drawing/2014/main" id="{F6279241-1F9F-1746-AA89-A2709F37CFAB}"/>
              </a:ext>
            </a:extLst>
          </p:cNvPr>
          <p:cNvSpPr txBox="1"/>
          <p:nvPr/>
        </p:nvSpPr>
        <p:spPr>
          <a:xfrm>
            <a:off x="1998133" y="4473822"/>
            <a:ext cx="92286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4B87"/>
                </a:solidFill>
                <a:effectLst/>
                <a:uLnTx/>
                <a:uFillTx/>
                <a:latin typeface="游ゴシック" panose="020F0502020204030204"/>
                <a:ea typeface="游ゴシック" panose="020B0400000000000000" pitchFamily="34" charset="-128"/>
                <a:cs typeface="+mn-cs"/>
              </a:rPr>
              <a:t>9.2</a:t>
            </a:r>
            <a:r>
              <a:rPr kumimoji="1" lang="en-US" altLang="ja-JP" sz="1100" b="1" i="0" u="none" strike="noStrike" kern="1200" cap="none" spc="0" normalizeH="0" baseline="0" noProof="0" dirty="0">
                <a:ln>
                  <a:noFill/>
                </a:ln>
                <a:solidFill>
                  <a:srgbClr val="004B87"/>
                </a:solidFill>
                <a:effectLst/>
                <a:uLnTx/>
                <a:uFillTx/>
                <a:latin typeface="游ゴシック" panose="020F0502020204030204"/>
                <a:ea typeface="游ゴシック" panose="020B0400000000000000" pitchFamily="34" charset="-128"/>
                <a:cs typeface="+mn-cs"/>
              </a:rPr>
              <a:t>%</a:t>
            </a:r>
            <a:endParaRPr kumimoji="1" lang="ja-JP" altLang="en-US" sz="1100" b="1" i="0" u="none" strike="noStrike" kern="1200" cap="none" spc="0" normalizeH="0" baseline="0" noProof="0">
              <a:ln>
                <a:noFill/>
              </a:ln>
              <a:solidFill>
                <a:srgbClr val="004B87"/>
              </a:solidFill>
              <a:effectLst/>
              <a:uLnTx/>
              <a:uFillTx/>
              <a:latin typeface="游ゴシック" panose="020F0502020204030204"/>
              <a:ea typeface="游ゴシック" panose="020B0400000000000000" pitchFamily="34" charset="-128"/>
              <a:cs typeface="+mn-cs"/>
            </a:endParaRPr>
          </a:p>
        </p:txBody>
      </p:sp>
      <p:sp>
        <p:nvSpPr>
          <p:cNvPr id="52" name="テキスト ボックス 51">
            <a:extLst>
              <a:ext uri="{FF2B5EF4-FFF2-40B4-BE49-F238E27FC236}">
                <a16:creationId xmlns:a16="http://schemas.microsoft.com/office/drawing/2014/main" id="{63C4FE24-6587-9300-912D-75EDC92E1068}"/>
              </a:ext>
            </a:extLst>
          </p:cNvPr>
          <p:cNvSpPr txBox="1"/>
          <p:nvPr/>
        </p:nvSpPr>
        <p:spPr>
          <a:xfrm>
            <a:off x="10159999" y="3579694"/>
            <a:ext cx="1430867" cy="336246"/>
          </a:xfrm>
          <a:prstGeom prst="rect">
            <a:avLst/>
          </a:prstGeom>
          <a:noFill/>
        </p:spPr>
        <p:txBody>
          <a:bodyPr wrap="square" rtlCol="0" anchor="ctr">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FFFFF"/>
                </a:solidFill>
                <a:effectLst/>
                <a:uLnTx/>
                <a:uFillTx/>
                <a:latin typeface="游ゴシック" panose="020B0400000000000000" pitchFamily="34" charset="-128"/>
                <a:ea typeface="游ゴシック" panose="020B0400000000000000" pitchFamily="34" charset="-128"/>
                <a:cs typeface="+mn-cs"/>
              </a:rPr>
              <a:t>そう思う</a:t>
            </a:r>
          </a:p>
        </p:txBody>
      </p:sp>
      <p:sp>
        <p:nvSpPr>
          <p:cNvPr id="53" name="テキスト ボックス 52">
            <a:extLst>
              <a:ext uri="{FF2B5EF4-FFF2-40B4-BE49-F238E27FC236}">
                <a16:creationId xmlns:a16="http://schemas.microsoft.com/office/drawing/2014/main" id="{1025C612-F306-B0C4-9355-4BD8FA4D792E}"/>
              </a:ext>
            </a:extLst>
          </p:cNvPr>
          <p:cNvSpPr txBox="1"/>
          <p:nvPr/>
        </p:nvSpPr>
        <p:spPr>
          <a:xfrm>
            <a:off x="2912533" y="3579117"/>
            <a:ext cx="3081867" cy="336823"/>
          </a:xfrm>
          <a:prstGeom prst="rect">
            <a:avLst/>
          </a:prstGeom>
          <a:noFill/>
        </p:spPr>
        <p:txBody>
          <a:bodyPr wrap="square" rtlCol="0" anchor="ctr">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4B87"/>
                </a:solidFill>
                <a:effectLst/>
                <a:uLnTx/>
                <a:uFillTx/>
                <a:latin typeface="游ゴシック" panose="020B0400000000000000" pitchFamily="34" charset="-128"/>
                <a:ea typeface="游ゴシック" panose="020B0400000000000000" pitchFamily="34" charset="-128"/>
                <a:cs typeface="+mn-cs"/>
              </a:rPr>
              <a:t>どちらともいえない</a:t>
            </a:r>
          </a:p>
        </p:txBody>
      </p:sp>
      <p:sp>
        <p:nvSpPr>
          <p:cNvPr id="54" name="テキスト ボックス 53">
            <a:extLst>
              <a:ext uri="{FF2B5EF4-FFF2-40B4-BE49-F238E27FC236}">
                <a16:creationId xmlns:a16="http://schemas.microsoft.com/office/drawing/2014/main" id="{FA61E0A8-B76B-0FE7-998D-DBBBC8CCE1B5}"/>
              </a:ext>
            </a:extLst>
          </p:cNvPr>
          <p:cNvSpPr txBox="1"/>
          <p:nvPr/>
        </p:nvSpPr>
        <p:spPr>
          <a:xfrm>
            <a:off x="5994400" y="3579694"/>
            <a:ext cx="4157133" cy="336246"/>
          </a:xfrm>
          <a:prstGeom prst="rect">
            <a:avLst/>
          </a:prstGeom>
          <a:noFill/>
        </p:spPr>
        <p:txBody>
          <a:bodyPr wrap="square" rtlCol="0" anchor="ctr">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FFFFF"/>
                </a:solidFill>
                <a:effectLst/>
                <a:uLnTx/>
                <a:uFillTx/>
                <a:latin typeface="游ゴシック" panose="020B0400000000000000" pitchFamily="34" charset="-128"/>
                <a:ea typeface="游ゴシック" panose="020B0400000000000000" pitchFamily="34" charset="-128"/>
                <a:cs typeface="+mn-cs"/>
              </a:rPr>
              <a:t>ややそう思う</a:t>
            </a:r>
          </a:p>
        </p:txBody>
      </p:sp>
      <p:sp>
        <p:nvSpPr>
          <p:cNvPr id="56" name="テキスト ボックス 55">
            <a:extLst>
              <a:ext uri="{FF2B5EF4-FFF2-40B4-BE49-F238E27FC236}">
                <a16:creationId xmlns:a16="http://schemas.microsoft.com/office/drawing/2014/main" id="{6A4FE29E-3576-5687-8DE3-426FB3CA290B}"/>
              </a:ext>
            </a:extLst>
          </p:cNvPr>
          <p:cNvSpPr txBox="1"/>
          <p:nvPr/>
        </p:nvSpPr>
        <p:spPr>
          <a:xfrm>
            <a:off x="2921000" y="4473822"/>
            <a:ext cx="30734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4B87"/>
                </a:solidFill>
                <a:effectLst/>
                <a:uLnTx/>
                <a:uFillTx/>
                <a:latin typeface="游ゴシック" panose="020F0502020204030204"/>
                <a:ea typeface="游ゴシック" panose="020B0400000000000000" pitchFamily="34" charset="-128"/>
                <a:cs typeface="+mn-cs"/>
              </a:rPr>
              <a:t>30.6</a:t>
            </a:r>
            <a:r>
              <a:rPr kumimoji="1" lang="en-US" altLang="ja-JP" sz="1100" b="0" i="0" u="none" strike="noStrike" kern="1200" cap="none" spc="0" normalizeH="0" baseline="0" noProof="0" dirty="0">
                <a:ln>
                  <a:noFill/>
                </a:ln>
                <a:solidFill>
                  <a:srgbClr val="004B87"/>
                </a:solidFill>
                <a:effectLst/>
                <a:uLnTx/>
                <a:uFillTx/>
                <a:latin typeface="游ゴシック" panose="020F0502020204030204"/>
                <a:ea typeface="游ゴシック" panose="020B0400000000000000" pitchFamily="34" charset="-128"/>
                <a:cs typeface="+mn-cs"/>
              </a:rPr>
              <a:t>%</a:t>
            </a:r>
            <a:endParaRPr kumimoji="1" lang="ja-JP" altLang="en-US" sz="1100" b="0" i="0" u="none" strike="noStrike" kern="1200" cap="none" spc="0" normalizeH="0" baseline="0" noProof="0">
              <a:ln>
                <a:noFill/>
              </a:ln>
              <a:solidFill>
                <a:srgbClr val="004B87"/>
              </a:solidFill>
              <a:effectLst/>
              <a:uLnTx/>
              <a:uFillTx/>
              <a:latin typeface="游ゴシック" panose="020F0502020204030204"/>
              <a:ea typeface="游ゴシック" panose="020B0400000000000000" pitchFamily="34" charset="-128"/>
              <a:cs typeface="+mn-cs"/>
            </a:endParaRPr>
          </a:p>
        </p:txBody>
      </p:sp>
      <p:sp>
        <p:nvSpPr>
          <p:cNvPr id="58" name="テキスト ボックス 57">
            <a:extLst>
              <a:ext uri="{FF2B5EF4-FFF2-40B4-BE49-F238E27FC236}">
                <a16:creationId xmlns:a16="http://schemas.microsoft.com/office/drawing/2014/main" id="{11250556-A52C-981A-A8DC-9674049941DD}"/>
              </a:ext>
            </a:extLst>
          </p:cNvPr>
          <p:cNvSpPr txBox="1"/>
          <p:nvPr/>
        </p:nvSpPr>
        <p:spPr>
          <a:xfrm>
            <a:off x="5994399" y="4473822"/>
            <a:ext cx="415713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34" charset="-128"/>
                <a:cs typeface="+mn-cs"/>
              </a:rPr>
              <a:t>41.4</a:t>
            </a:r>
            <a:r>
              <a:rPr kumimoji="1" lang="en-US" altLang="ja-JP" sz="1100" b="1"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34" charset="-128"/>
                <a:cs typeface="+mn-cs"/>
              </a:rPr>
              <a:t>%</a:t>
            </a:r>
            <a:endParaRPr kumimoji="1" lang="ja-JP" altLang="en-US" sz="1100" b="1" i="0" u="none" strike="noStrike" kern="120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endParaRPr>
          </a:p>
        </p:txBody>
      </p:sp>
      <p:sp>
        <p:nvSpPr>
          <p:cNvPr id="76" name="テキスト ボックス 75">
            <a:extLst>
              <a:ext uri="{FF2B5EF4-FFF2-40B4-BE49-F238E27FC236}">
                <a16:creationId xmlns:a16="http://schemas.microsoft.com/office/drawing/2014/main" id="{EFA0AFCD-9438-849F-B7C4-7741C124DAB2}"/>
              </a:ext>
            </a:extLst>
          </p:cNvPr>
          <p:cNvSpPr txBox="1"/>
          <p:nvPr/>
        </p:nvSpPr>
        <p:spPr>
          <a:xfrm>
            <a:off x="10151532" y="4473822"/>
            <a:ext cx="145626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34" charset="-128"/>
                <a:cs typeface="+mn-cs"/>
              </a:rPr>
              <a:t>14.5</a:t>
            </a:r>
            <a:r>
              <a:rPr kumimoji="1" lang="en-US" altLang="ja-JP" sz="1100" b="1"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34" charset="-128"/>
                <a:cs typeface="+mn-cs"/>
              </a:rPr>
              <a:t>%</a:t>
            </a:r>
            <a:endParaRPr kumimoji="1" lang="ja-JP" altLang="en-US" sz="1100" b="1" i="0" u="none" strike="noStrike" kern="120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endParaRPr>
          </a:p>
        </p:txBody>
      </p:sp>
      <p:sp>
        <p:nvSpPr>
          <p:cNvPr id="77" name="テキスト ボックス 76">
            <a:extLst>
              <a:ext uri="{FF2B5EF4-FFF2-40B4-BE49-F238E27FC236}">
                <a16:creationId xmlns:a16="http://schemas.microsoft.com/office/drawing/2014/main" id="{35D34695-6F3A-099C-B05A-0DEE747CC067}"/>
              </a:ext>
            </a:extLst>
          </p:cNvPr>
          <p:cNvSpPr txBox="1"/>
          <p:nvPr/>
        </p:nvSpPr>
        <p:spPr>
          <a:xfrm>
            <a:off x="1318073" y="4473822"/>
            <a:ext cx="94826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34" charset="-128"/>
                <a:cs typeface="+mn-cs"/>
              </a:rPr>
              <a:t>4.3</a:t>
            </a:r>
            <a:r>
              <a:rPr kumimoji="1" lang="en-US" altLang="ja-JP" sz="1100" b="1"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34" charset="-128"/>
                <a:cs typeface="+mn-cs"/>
              </a:rPr>
              <a:t>%</a:t>
            </a:r>
            <a:endParaRPr kumimoji="1" lang="ja-JP" altLang="en-US" sz="1100" b="1"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34" charset="-128"/>
              <a:cs typeface="+mn-cs"/>
            </a:endParaRPr>
          </a:p>
        </p:txBody>
      </p:sp>
      <p:sp>
        <p:nvSpPr>
          <p:cNvPr id="78" name="テキスト ボックス 77">
            <a:extLst>
              <a:ext uri="{FF2B5EF4-FFF2-40B4-BE49-F238E27FC236}">
                <a16:creationId xmlns:a16="http://schemas.microsoft.com/office/drawing/2014/main" id="{7990C18D-45DA-E561-37B9-EB40B1129618}"/>
              </a:ext>
            </a:extLst>
          </p:cNvPr>
          <p:cNvSpPr txBox="1"/>
          <p:nvPr/>
        </p:nvSpPr>
        <p:spPr>
          <a:xfrm>
            <a:off x="2142067" y="5126554"/>
            <a:ext cx="10160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4B87"/>
                </a:solidFill>
                <a:effectLst/>
                <a:uLnTx/>
                <a:uFillTx/>
                <a:latin typeface="游ゴシック" panose="020F0502020204030204"/>
                <a:ea typeface="游ゴシック" panose="020B0400000000000000" pitchFamily="34" charset="-128"/>
                <a:cs typeface="+mn-cs"/>
              </a:rPr>
              <a:t>10.2</a:t>
            </a:r>
            <a:r>
              <a:rPr kumimoji="1" lang="en-US" altLang="ja-JP" sz="1100" b="1" i="0" u="none" strike="noStrike" kern="1200" cap="none" spc="0" normalizeH="0" baseline="0" noProof="0" dirty="0">
                <a:ln>
                  <a:noFill/>
                </a:ln>
                <a:solidFill>
                  <a:srgbClr val="004B87"/>
                </a:solidFill>
                <a:effectLst/>
                <a:uLnTx/>
                <a:uFillTx/>
                <a:latin typeface="游ゴシック" panose="020F0502020204030204"/>
                <a:ea typeface="游ゴシック" panose="020B0400000000000000" pitchFamily="34" charset="-128"/>
                <a:cs typeface="+mn-cs"/>
              </a:rPr>
              <a:t>%</a:t>
            </a:r>
            <a:endParaRPr kumimoji="1" lang="ja-JP" altLang="en-US" sz="1100" b="1" i="0" u="none" strike="noStrike" kern="1200" cap="none" spc="0" normalizeH="0" baseline="0" noProof="0">
              <a:ln>
                <a:noFill/>
              </a:ln>
              <a:solidFill>
                <a:srgbClr val="004B87"/>
              </a:solidFill>
              <a:effectLst/>
              <a:uLnTx/>
              <a:uFillTx/>
              <a:latin typeface="游ゴシック" panose="020F0502020204030204"/>
              <a:ea typeface="游ゴシック" panose="020B0400000000000000" pitchFamily="34" charset="-128"/>
              <a:cs typeface="+mn-cs"/>
            </a:endParaRPr>
          </a:p>
        </p:txBody>
      </p:sp>
      <p:sp>
        <p:nvSpPr>
          <p:cNvPr id="79" name="テキスト ボックス 78">
            <a:extLst>
              <a:ext uri="{FF2B5EF4-FFF2-40B4-BE49-F238E27FC236}">
                <a16:creationId xmlns:a16="http://schemas.microsoft.com/office/drawing/2014/main" id="{CEA0BE39-023E-9BFA-BF62-787B76E426F3}"/>
              </a:ext>
            </a:extLst>
          </p:cNvPr>
          <p:cNvSpPr txBox="1"/>
          <p:nvPr/>
        </p:nvSpPr>
        <p:spPr>
          <a:xfrm>
            <a:off x="3174999" y="5126554"/>
            <a:ext cx="285326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4B87"/>
                </a:solidFill>
                <a:effectLst/>
                <a:uLnTx/>
                <a:uFillTx/>
                <a:latin typeface="游ゴシック" panose="020F0502020204030204"/>
                <a:ea typeface="游ゴシック" panose="020B0400000000000000" pitchFamily="34" charset="-128"/>
                <a:cs typeface="+mn-cs"/>
              </a:rPr>
              <a:t>28.4</a:t>
            </a:r>
            <a:r>
              <a:rPr kumimoji="1" lang="en-US" altLang="ja-JP" sz="1100" b="0" i="0" u="none" strike="noStrike" kern="1200" cap="none" spc="0" normalizeH="0" baseline="0" noProof="0" dirty="0">
                <a:ln>
                  <a:noFill/>
                </a:ln>
                <a:solidFill>
                  <a:srgbClr val="004B87"/>
                </a:solidFill>
                <a:effectLst/>
                <a:uLnTx/>
                <a:uFillTx/>
                <a:latin typeface="游ゴシック" panose="020F0502020204030204"/>
                <a:ea typeface="游ゴシック" panose="020B0400000000000000" pitchFamily="34" charset="-128"/>
                <a:cs typeface="+mn-cs"/>
              </a:rPr>
              <a:t>%</a:t>
            </a:r>
            <a:endParaRPr kumimoji="1" lang="ja-JP" altLang="en-US" sz="1100" b="0" i="0" u="none" strike="noStrike" kern="1200" cap="none" spc="0" normalizeH="0" baseline="0" noProof="0">
              <a:ln>
                <a:noFill/>
              </a:ln>
              <a:solidFill>
                <a:srgbClr val="004B87"/>
              </a:solidFill>
              <a:effectLst/>
              <a:uLnTx/>
              <a:uFillTx/>
              <a:latin typeface="游ゴシック" panose="020F0502020204030204"/>
              <a:ea typeface="游ゴシック" panose="020B0400000000000000" pitchFamily="34" charset="-128"/>
              <a:cs typeface="+mn-cs"/>
            </a:endParaRPr>
          </a:p>
        </p:txBody>
      </p:sp>
      <p:sp>
        <p:nvSpPr>
          <p:cNvPr id="80" name="テキスト ボックス 79">
            <a:extLst>
              <a:ext uri="{FF2B5EF4-FFF2-40B4-BE49-F238E27FC236}">
                <a16:creationId xmlns:a16="http://schemas.microsoft.com/office/drawing/2014/main" id="{ED17E31B-AEB7-AB63-4BAC-20C4D5A696DF}"/>
              </a:ext>
            </a:extLst>
          </p:cNvPr>
          <p:cNvSpPr txBox="1"/>
          <p:nvPr/>
        </p:nvSpPr>
        <p:spPr>
          <a:xfrm>
            <a:off x="6028266" y="5126554"/>
            <a:ext cx="4064001"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34" charset="-128"/>
                <a:cs typeface="+mn-cs"/>
              </a:rPr>
              <a:t>40.6</a:t>
            </a:r>
            <a:r>
              <a:rPr kumimoji="1" lang="en-US" altLang="ja-JP" sz="1100" b="1"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34" charset="-128"/>
                <a:cs typeface="+mn-cs"/>
              </a:rPr>
              <a:t>%</a:t>
            </a:r>
            <a:endParaRPr kumimoji="1" lang="ja-JP" altLang="en-US" sz="1100" b="1" i="0" u="none" strike="noStrike" kern="120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endParaRPr>
          </a:p>
        </p:txBody>
      </p:sp>
      <p:sp>
        <p:nvSpPr>
          <p:cNvPr id="83" name="テキスト ボックス 82">
            <a:extLst>
              <a:ext uri="{FF2B5EF4-FFF2-40B4-BE49-F238E27FC236}">
                <a16:creationId xmlns:a16="http://schemas.microsoft.com/office/drawing/2014/main" id="{DA62D395-07A9-74EB-6823-A8466079C269}"/>
              </a:ext>
            </a:extLst>
          </p:cNvPr>
          <p:cNvSpPr txBox="1"/>
          <p:nvPr/>
        </p:nvSpPr>
        <p:spPr>
          <a:xfrm>
            <a:off x="10092268" y="5126554"/>
            <a:ext cx="1515532"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34" charset="-128"/>
                <a:cs typeface="+mn-cs"/>
              </a:rPr>
              <a:t>15.1</a:t>
            </a:r>
            <a:r>
              <a:rPr kumimoji="1" lang="en-US" altLang="ja-JP" sz="1100" b="1"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34" charset="-128"/>
                <a:cs typeface="+mn-cs"/>
              </a:rPr>
              <a:t>%</a:t>
            </a:r>
            <a:endParaRPr kumimoji="1" lang="ja-JP" altLang="en-US" sz="1100" b="1" i="0" u="none" strike="noStrike" kern="120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endParaRPr>
          </a:p>
        </p:txBody>
      </p:sp>
      <p:sp>
        <p:nvSpPr>
          <p:cNvPr id="84" name="テキスト ボックス 83">
            <a:extLst>
              <a:ext uri="{FF2B5EF4-FFF2-40B4-BE49-F238E27FC236}">
                <a16:creationId xmlns:a16="http://schemas.microsoft.com/office/drawing/2014/main" id="{42231D10-5CEA-3A49-8C6D-D1D37B728A41}"/>
              </a:ext>
            </a:extLst>
          </p:cNvPr>
          <p:cNvSpPr txBox="1"/>
          <p:nvPr/>
        </p:nvSpPr>
        <p:spPr>
          <a:xfrm>
            <a:off x="1473201" y="5126554"/>
            <a:ext cx="753534"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34" charset="-128"/>
                <a:cs typeface="+mn-cs"/>
              </a:rPr>
              <a:t>5.7</a:t>
            </a:r>
            <a:r>
              <a:rPr kumimoji="1" lang="en-US" altLang="ja-JP" sz="1100" b="1"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34" charset="-128"/>
                <a:cs typeface="+mn-cs"/>
              </a:rPr>
              <a:t>%</a:t>
            </a:r>
            <a:endParaRPr kumimoji="1" lang="ja-JP" altLang="en-US" sz="1100" b="1" i="0" u="none" strike="noStrike" kern="120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endParaRPr>
          </a:p>
        </p:txBody>
      </p:sp>
      <p:sp>
        <p:nvSpPr>
          <p:cNvPr id="85" name="テキスト ボックス 84">
            <a:extLst>
              <a:ext uri="{FF2B5EF4-FFF2-40B4-BE49-F238E27FC236}">
                <a16:creationId xmlns:a16="http://schemas.microsoft.com/office/drawing/2014/main" id="{12FD7873-00BE-22AB-5CAE-ABD75B19C0B8}"/>
              </a:ext>
            </a:extLst>
          </p:cNvPr>
          <p:cNvSpPr txBox="1"/>
          <p:nvPr/>
        </p:nvSpPr>
        <p:spPr>
          <a:xfrm>
            <a:off x="2260599" y="5763776"/>
            <a:ext cx="1210734"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4B87"/>
                </a:solidFill>
                <a:effectLst/>
                <a:uLnTx/>
                <a:uFillTx/>
                <a:latin typeface="游ゴシック" panose="020F0502020204030204"/>
                <a:ea typeface="游ゴシック" panose="020B0400000000000000" pitchFamily="34" charset="-128"/>
                <a:cs typeface="+mn-cs"/>
              </a:rPr>
              <a:t>12.0</a:t>
            </a:r>
            <a:r>
              <a:rPr kumimoji="1" lang="en-US" altLang="ja-JP" sz="1100" b="1" i="0" u="none" strike="noStrike" kern="1200" cap="none" spc="0" normalizeH="0" baseline="0" noProof="0" dirty="0">
                <a:ln>
                  <a:noFill/>
                </a:ln>
                <a:solidFill>
                  <a:srgbClr val="004B87"/>
                </a:solidFill>
                <a:effectLst/>
                <a:uLnTx/>
                <a:uFillTx/>
                <a:latin typeface="游ゴシック" panose="020F0502020204030204"/>
                <a:ea typeface="游ゴシック" panose="020B0400000000000000" pitchFamily="34" charset="-128"/>
                <a:cs typeface="+mn-cs"/>
              </a:rPr>
              <a:t>%</a:t>
            </a:r>
            <a:endParaRPr kumimoji="1" lang="ja-JP" altLang="en-US" sz="1100" b="1" i="0" u="none" strike="noStrike" kern="1200" cap="none" spc="0" normalizeH="0" baseline="0" noProof="0">
              <a:ln>
                <a:noFill/>
              </a:ln>
              <a:solidFill>
                <a:srgbClr val="004B87"/>
              </a:solidFill>
              <a:effectLst/>
              <a:uLnTx/>
              <a:uFillTx/>
              <a:latin typeface="游ゴシック" panose="020F0502020204030204"/>
              <a:ea typeface="游ゴシック" panose="020B0400000000000000" pitchFamily="34" charset="-128"/>
              <a:cs typeface="+mn-cs"/>
            </a:endParaRPr>
          </a:p>
        </p:txBody>
      </p:sp>
      <p:sp>
        <p:nvSpPr>
          <p:cNvPr id="86" name="テキスト ボックス 85">
            <a:extLst>
              <a:ext uri="{FF2B5EF4-FFF2-40B4-BE49-F238E27FC236}">
                <a16:creationId xmlns:a16="http://schemas.microsoft.com/office/drawing/2014/main" id="{C444C6DB-034F-A1D6-94E9-318B9AEA7F9F}"/>
              </a:ext>
            </a:extLst>
          </p:cNvPr>
          <p:cNvSpPr txBox="1"/>
          <p:nvPr/>
        </p:nvSpPr>
        <p:spPr>
          <a:xfrm>
            <a:off x="3479799" y="5763776"/>
            <a:ext cx="295486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4B87"/>
                </a:solidFill>
                <a:effectLst/>
                <a:uLnTx/>
                <a:uFillTx/>
                <a:latin typeface="游ゴシック" panose="020F0502020204030204"/>
                <a:ea typeface="游ゴシック" panose="020B0400000000000000" pitchFamily="34" charset="-128"/>
                <a:cs typeface="+mn-cs"/>
              </a:rPr>
              <a:t>29.5</a:t>
            </a:r>
            <a:r>
              <a:rPr kumimoji="1" lang="en-US" altLang="ja-JP" sz="1100" b="0" i="0" u="none" strike="noStrike" kern="1200" cap="none" spc="0" normalizeH="0" baseline="0" noProof="0" dirty="0">
                <a:ln>
                  <a:noFill/>
                </a:ln>
                <a:solidFill>
                  <a:srgbClr val="004B87"/>
                </a:solidFill>
                <a:effectLst/>
                <a:uLnTx/>
                <a:uFillTx/>
                <a:latin typeface="游ゴシック" panose="020F0502020204030204"/>
                <a:ea typeface="游ゴシック" panose="020B0400000000000000" pitchFamily="34" charset="-128"/>
                <a:cs typeface="+mn-cs"/>
              </a:rPr>
              <a:t>%</a:t>
            </a:r>
            <a:endParaRPr kumimoji="1" lang="ja-JP" altLang="en-US" sz="1100" b="0" i="0" u="none" strike="noStrike" kern="1200" cap="none" spc="0" normalizeH="0" baseline="0" noProof="0">
              <a:ln>
                <a:noFill/>
              </a:ln>
              <a:solidFill>
                <a:srgbClr val="004B87"/>
              </a:solidFill>
              <a:effectLst/>
              <a:uLnTx/>
              <a:uFillTx/>
              <a:latin typeface="游ゴシック" panose="020F0502020204030204"/>
              <a:ea typeface="游ゴシック" panose="020B0400000000000000" pitchFamily="34" charset="-128"/>
              <a:cs typeface="+mn-cs"/>
            </a:endParaRPr>
          </a:p>
        </p:txBody>
      </p:sp>
      <p:sp>
        <p:nvSpPr>
          <p:cNvPr id="87" name="テキスト ボックス 86">
            <a:extLst>
              <a:ext uri="{FF2B5EF4-FFF2-40B4-BE49-F238E27FC236}">
                <a16:creationId xmlns:a16="http://schemas.microsoft.com/office/drawing/2014/main" id="{B49C41AF-94EE-85C1-BC71-ACE45000898B}"/>
              </a:ext>
            </a:extLst>
          </p:cNvPr>
          <p:cNvSpPr txBox="1"/>
          <p:nvPr/>
        </p:nvSpPr>
        <p:spPr>
          <a:xfrm>
            <a:off x="6426200" y="5763776"/>
            <a:ext cx="38608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34" charset="-128"/>
                <a:cs typeface="+mn-cs"/>
              </a:rPr>
              <a:t>38.4</a:t>
            </a:r>
            <a:r>
              <a:rPr kumimoji="1" lang="en-US" altLang="ja-JP" sz="1100" b="1"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34" charset="-128"/>
                <a:cs typeface="+mn-cs"/>
              </a:rPr>
              <a:t>%</a:t>
            </a:r>
            <a:endParaRPr kumimoji="1" lang="ja-JP" altLang="en-US" sz="1100" b="1" i="0" u="none" strike="noStrike" kern="120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endParaRPr>
          </a:p>
        </p:txBody>
      </p:sp>
      <p:sp>
        <p:nvSpPr>
          <p:cNvPr id="88" name="テキスト ボックス 87">
            <a:extLst>
              <a:ext uri="{FF2B5EF4-FFF2-40B4-BE49-F238E27FC236}">
                <a16:creationId xmlns:a16="http://schemas.microsoft.com/office/drawing/2014/main" id="{7B90A2A0-D05B-79A9-2869-5AA89A768967}"/>
              </a:ext>
            </a:extLst>
          </p:cNvPr>
          <p:cNvSpPr txBox="1"/>
          <p:nvPr/>
        </p:nvSpPr>
        <p:spPr>
          <a:xfrm>
            <a:off x="10287000" y="5763776"/>
            <a:ext cx="13208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34" charset="-128"/>
                <a:cs typeface="+mn-cs"/>
              </a:rPr>
              <a:t>13.2</a:t>
            </a:r>
            <a:r>
              <a:rPr kumimoji="1" lang="en-US" altLang="ja-JP" sz="1100" b="1"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34" charset="-128"/>
                <a:cs typeface="+mn-cs"/>
              </a:rPr>
              <a:t>%</a:t>
            </a:r>
            <a:endParaRPr kumimoji="1" lang="ja-JP" altLang="en-US" sz="1100" b="1" i="0" u="none" strike="noStrike" kern="120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endParaRPr>
          </a:p>
        </p:txBody>
      </p:sp>
      <p:sp>
        <p:nvSpPr>
          <p:cNvPr id="89" name="テキスト ボックス 88">
            <a:extLst>
              <a:ext uri="{FF2B5EF4-FFF2-40B4-BE49-F238E27FC236}">
                <a16:creationId xmlns:a16="http://schemas.microsoft.com/office/drawing/2014/main" id="{50AA3A85-616E-D8D0-5D05-90C92968ADA0}"/>
              </a:ext>
            </a:extLst>
          </p:cNvPr>
          <p:cNvSpPr txBox="1"/>
          <p:nvPr/>
        </p:nvSpPr>
        <p:spPr>
          <a:xfrm>
            <a:off x="1583267" y="5763776"/>
            <a:ext cx="66886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34" charset="-128"/>
                <a:cs typeface="+mn-cs"/>
              </a:rPr>
              <a:t>6.9</a:t>
            </a:r>
            <a:r>
              <a:rPr kumimoji="1" lang="en-US" altLang="ja-JP" sz="1100" b="1"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34" charset="-128"/>
                <a:cs typeface="+mn-cs"/>
              </a:rPr>
              <a:t>%</a:t>
            </a:r>
            <a:endParaRPr kumimoji="1" lang="ja-JP" altLang="en-US" sz="1100" b="1" i="0" u="none" strike="noStrike" kern="1200" cap="none" spc="0" normalizeH="0" baseline="0" noProof="0">
              <a:ln>
                <a:noFill/>
              </a:ln>
              <a:solidFill>
                <a:srgbClr val="FFFFFF"/>
              </a:solidFill>
              <a:effectLst/>
              <a:uLnTx/>
              <a:uFillTx/>
              <a:latin typeface="游ゴシック" panose="020F0502020204030204"/>
              <a:ea typeface="游ゴシック" panose="020B0400000000000000" pitchFamily="34" charset="-128"/>
              <a:cs typeface="+mn-cs"/>
            </a:endParaRPr>
          </a:p>
        </p:txBody>
      </p:sp>
      <p:sp>
        <p:nvSpPr>
          <p:cNvPr id="91" name="テキスト ボックス 90">
            <a:extLst>
              <a:ext uri="{FF2B5EF4-FFF2-40B4-BE49-F238E27FC236}">
                <a16:creationId xmlns:a16="http://schemas.microsoft.com/office/drawing/2014/main" id="{3873977A-50D9-6E74-4677-17360CEC5A6C}"/>
              </a:ext>
            </a:extLst>
          </p:cNvPr>
          <p:cNvSpPr txBox="1"/>
          <p:nvPr/>
        </p:nvSpPr>
        <p:spPr>
          <a:xfrm>
            <a:off x="1783574" y="2614705"/>
            <a:ext cx="932949" cy="584775"/>
          </a:xfrm>
          <a:prstGeom prst="rect">
            <a:avLst/>
          </a:prstGeom>
          <a:solidFill>
            <a:schemeClr val="bg1"/>
          </a:solidFill>
        </p:spPr>
        <p:txBody>
          <a:bodyPr wrap="none" lIns="0" r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6F5F"/>
                </a:solidFill>
                <a:effectLst/>
                <a:uLnTx/>
                <a:uFillTx/>
                <a:latin typeface="游ゴシック" panose="020B0400000000000000" pitchFamily="34" charset="-128"/>
                <a:ea typeface="游ゴシック" panose="020B0400000000000000" pitchFamily="34" charset="-128"/>
                <a:cs typeface="+mn-cs"/>
              </a:rPr>
              <a:t>約</a:t>
            </a:r>
            <a:r>
              <a:rPr kumimoji="1" lang="en-US" altLang="ja-JP" sz="3200" b="1" i="0" u="none" strike="noStrike" kern="1200" cap="none" spc="0" normalizeH="0" baseline="0" noProof="0" dirty="0">
                <a:ln>
                  <a:noFill/>
                </a:ln>
                <a:solidFill>
                  <a:srgbClr val="006F5F"/>
                </a:solidFill>
                <a:effectLst/>
                <a:uLnTx/>
                <a:uFillTx/>
                <a:latin typeface="游ゴシック" panose="020B0400000000000000" pitchFamily="34" charset="-128"/>
                <a:ea typeface="游ゴシック" panose="020B0400000000000000" pitchFamily="34" charset="-128"/>
                <a:cs typeface="+mn-cs"/>
              </a:rPr>
              <a:t>13</a:t>
            </a:r>
            <a:r>
              <a:rPr kumimoji="1" lang="ja-JP" altLang="en-US" sz="1800" b="1" i="0" u="none" strike="noStrike" kern="1200" cap="none" spc="0" normalizeH="0" baseline="0" noProof="0" dirty="0">
                <a:ln>
                  <a:noFill/>
                </a:ln>
                <a:solidFill>
                  <a:srgbClr val="006F5F"/>
                </a:solidFill>
                <a:effectLst/>
                <a:uLnTx/>
                <a:uFillTx/>
                <a:latin typeface="游ゴシック" panose="020B0400000000000000" pitchFamily="34" charset="-128"/>
                <a:ea typeface="游ゴシック" panose="020B0400000000000000" pitchFamily="34" charset="-128"/>
                <a:cs typeface="+mn-cs"/>
              </a:rPr>
              <a:t>％</a:t>
            </a:r>
            <a:endParaRPr kumimoji="1" lang="ja-JP" altLang="en-US" sz="3200" b="1" i="0" u="none" strike="noStrike" kern="1200" cap="none" spc="0" normalizeH="0" baseline="0" noProof="0" dirty="0">
              <a:ln>
                <a:noFill/>
              </a:ln>
              <a:solidFill>
                <a:srgbClr val="006F5F"/>
              </a:solidFill>
              <a:effectLst/>
              <a:uLnTx/>
              <a:uFillTx/>
              <a:latin typeface="游ゴシック" panose="020B0400000000000000" pitchFamily="34" charset="-128"/>
              <a:ea typeface="游ゴシック" panose="020B0400000000000000" pitchFamily="34" charset="-128"/>
              <a:cs typeface="+mn-cs"/>
            </a:endParaRPr>
          </a:p>
        </p:txBody>
      </p:sp>
      <p:sp>
        <p:nvSpPr>
          <p:cNvPr id="92" name="テキスト ボックス 91">
            <a:extLst>
              <a:ext uri="{FF2B5EF4-FFF2-40B4-BE49-F238E27FC236}">
                <a16:creationId xmlns:a16="http://schemas.microsoft.com/office/drawing/2014/main" id="{11ED3F6F-FD62-92E4-BA47-7D5E3190684F}"/>
              </a:ext>
            </a:extLst>
          </p:cNvPr>
          <p:cNvSpPr txBox="1"/>
          <p:nvPr/>
        </p:nvSpPr>
        <p:spPr>
          <a:xfrm>
            <a:off x="1913467" y="3015823"/>
            <a:ext cx="1420853" cy="336823"/>
          </a:xfrm>
          <a:prstGeom prst="rect">
            <a:avLst/>
          </a:prstGeom>
          <a:noFill/>
        </p:spPr>
        <p:txBody>
          <a:bodyPr wrap="square" rtlCol="0" anchor="ctr">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004B87"/>
                </a:solidFill>
                <a:effectLst/>
                <a:uLnTx/>
                <a:uFillTx/>
                <a:latin typeface="游ゴシック" panose="020B0400000000000000" pitchFamily="34" charset="-128"/>
                <a:ea typeface="游ゴシック" panose="020B0400000000000000" pitchFamily="34" charset="-128"/>
                <a:cs typeface="+mn-cs"/>
              </a:rPr>
              <a:t>そう思わない</a:t>
            </a:r>
          </a:p>
        </p:txBody>
      </p:sp>
      <p:sp>
        <p:nvSpPr>
          <p:cNvPr id="93" name="テキスト ボックス 92">
            <a:extLst>
              <a:ext uri="{FF2B5EF4-FFF2-40B4-BE49-F238E27FC236}">
                <a16:creationId xmlns:a16="http://schemas.microsoft.com/office/drawing/2014/main" id="{B96E50A3-FED3-1281-C7AA-B4F51F216AE3}"/>
              </a:ext>
            </a:extLst>
          </p:cNvPr>
          <p:cNvSpPr txBox="1"/>
          <p:nvPr/>
        </p:nvSpPr>
        <p:spPr>
          <a:xfrm>
            <a:off x="2633133" y="3246141"/>
            <a:ext cx="2102048" cy="336823"/>
          </a:xfrm>
          <a:prstGeom prst="rect">
            <a:avLst/>
          </a:prstGeom>
          <a:noFill/>
        </p:spPr>
        <p:txBody>
          <a:bodyPr wrap="square" rtlCol="0" anchor="ctr">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004B87"/>
                </a:solidFill>
                <a:effectLst/>
                <a:uLnTx/>
                <a:uFillTx/>
                <a:latin typeface="游ゴシック" panose="020B0400000000000000" pitchFamily="34" charset="-128"/>
                <a:ea typeface="游ゴシック" panose="020B0400000000000000" pitchFamily="34" charset="-128"/>
                <a:cs typeface="+mn-cs"/>
              </a:rPr>
              <a:t>あまりそう思わない</a:t>
            </a:r>
          </a:p>
        </p:txBody>
      </p:sp>
      <p:cxnSp>
        <p:nvCxnSpPr>
          <p:cNvPr id="94" name="カギ線コネクタ 47">
            <a:extLst>
              <a:ext uri="{FF2B5EF4-FFF2-40B4-BE49-F238E27FC236}">
                <a16:creationId xmlns:a16="http://schemas.microsoft.com/office/drawing/2014/main" id="{518289AB-C071-05C0-7266-CE48A37542B5}"/>
              </a:ext>
            </a:extLst>
          </p:cNvPr>
          <p:cNvCxnSpPr>
            <a:cxnSpLocks/>
          </p:cNvCxnSpPr>
          <p:nvPr/>
        </p:nvCxnSpPr>
        <p:spPr>
          <a:xfrm rot="10800000" flipV="1">
            <a:off x="2421469" y="3431965"/>
            <a:ext cx="211665" cy="188947"/>
          </a:xfrm>
          <a:prstGeom prst="bentConnector2">
            <a:avLst/>
          </a:prstGeom>
          <a:ln>
            <a:tailEnd type="oval"/>
          </a:ln>
        </p:spPr>
        <p:style>
          <a:lnRef idx="1">
            <a:schemeClr val="accent1"/>
          </a:lnRef>
          <a:fillRef idx="0">
            <a:schemeClr val="accent1"/>
          </a:fillRef>
          <a:effectRef idx="0">
            <a:schemeClr val="accent1"/>
          </a:effectRef>
          <a:fontRef idx="minor">
            <a:schemeClr val="tx1"/>
          </a:fontRef>
        </p:style>
      </p:cxnSp>
      <p:cxnSp>
        <p:nvCxnSpPr>
          <p:cNvPr id="95" name="カギ線コネクタ 48">
            <a:extLst>
              <a:ext uri="{FF2B5EF4-FFF2-40B4-BE49-F238E27FC236}">
                <a16:creationId xmlns:a16="http://schemas.microsoft.com/office/drawing/2014/main" id="{3805E2A0-CE55-CFDD-FE7D-77A571F9AF9C}"/>
              </a:ext>
            </a:extLst>
          </p:cNvPr>
          <p:cNvCxnSpPr>
            <a:cxnSpLocks/>
          </p:cNvCxnSpPr>
          <p:nvPr/>
        </p:nvCxnSpPr>
        <p:spPr>
          <a:xfrm rot="5400000">
            <a:off x="1613952" y="3321395"/>
            <a:ext cx="437374" cy="161666"/>
          </a:xfrm>
          <a:prstGeom prst="bentConnector3">
            <a:avLst>
              <a:gd name="adj1" fmla="val -633"/>
            </a:avLst>
          </a:prstGeom>
          <a:ln>
            <a:tailEnd type="oval"/>
          </a:ln>
        </p:spPr>
        <p:style>
          <a:lnRef idx="1">
            <a:schemeClr val="accent1"/>
          </a:lnRef>
          <a:fillRef idx="0">
            <a:schemeClr val="accent1"/>
          </a:fillRef>
          <a:effectRef idx="0">
            <a:schemeClr val="accent1"/>
          </a:effectRef>
          <a:fontRef idx="minor">
            <a:schemeClr val="tx1"/>
          </a:fontRef>
        </p:style>
      </p:cxnSp>
      <p:cxnSp>
        <p:nvCxnSpPr>
          <p:cNvPr id="96" name="直線矢印コネクタ 95">
            <a:extLst>
              <a:ext uri="{FF2B5EF4-FFF2-40B4-BE49-F238E27FC236}">
                <a16:creationId xmlns:a16="http://schemas.microsoft.com/office/drawing/2014/main" id="{77E67065-3BB2-6794-9CE2-F87ED84D449D}"/>
              </a:ext>
            </a:extLst>
          </p:cNvPr>
          <p:cNvCxnSpPr>
            <a:cxnSpLocks/>
          </p:cNvCxnSpPr>
          <p:nvPr/>
        </p:nvCxnSpPr>
        <p:spPr>
          <a:xfrm flipH="1" flipV="1">
            <a:off x="2962212" y="3655205"/>
            <a:ext cx="788520" cy="2401703"/>
          </a:xfrm>
          <a:prstGeom prst="straightConnector1">
            <a:avLst/>
          </a:prstGeom>
          <a:ln w="1111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7" name="テキスト ボックス 96">
            <a:extLst>
              <a:ext uri="{FF2B5EF4-FFF2-40B4-BE49-F238E27FC236}">
                <a16:creationId xmlns:a16="http://schemas.microsoft.com/office/drawing/2014/main" id="{636E07C3-7AE8-C058-61C9-64F92B7B5133}"/>
              </a:ext>
            </a:extLst>
          </p:cNvPr>
          <p:cNvSpPr txBox="1"/>
          <p:nvPr/>
        </p:nvSpPr>
        <p:spPr>
          <a:xfrm>
            <a:off x="1998133" y="3835417"/>
            <a:ext cx="92286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4B87"/>
                </a:solidFill>
                <a:effectLst/>
                <a:uLnTx/>
                <a:uFillTx/>
                <a:latin typeface="游ゴシック" panose="020F0502020204030204"/>
                <a:ea typeface="游ゴシック" panose="020B0400000000000000" pitchFamily="34" charset="-128"/>
                <a:cs typeface="+mn-cs"/>
              </a:rPr>
              <a:t>8.5</a:t>
            </a:r>
            <a:r>
              <a:rPr kumimoji="1" lang="en-US" altLang="ja-JP" sz="1100" b="1" i="0" u="none" strike="noStrike" kern="1200" cap="none" spc="0" normalizeH="0" baseline="0" noProof="0" dirty="0">
                <a:ln>
                  <a:noFill/>
                </a:ln>
                <a:solidFill>
                  <a:srgbClr val="004B87"/>
                </a:solidFill>
                <a:effectLst/>
                <a:uLnTx/>
                <a:uFillTx/>
                <a:latin typeface="游ゴシック" panose="020F0502020204030204"/>
                <a:ea typeface="游ゴシック" panose="020B0400000000000000" pitchFamily="34" charset="-128"/>
                <a:cs typeface="+mn-cs"/>
              </a:rPr>
              <a:t>%</a:t>
            </a:r>
            <a:endParaRPr kumimoji="1" lang="ja-JP" altLang="en-US" sz="1100" b="1" i="0" u="none" strike="noStrike" kern="1200" cap="none" spc="0" normalizeH="0" baseline="0" noProof="0" dirty="0">
              <a:ln>
                <a:noFill/>
              </a:ln>
              <a:solidFill>
                <a:srgbClr val="004B87"/>
              </a:solidFill>
              <a:effectLst/>
              <a:uLnTx/>
              <a:uFillTx/>
              <a:latin typeface="游ゴシック" panose="020F0502020204030204"/>
              <a:ea typeface="游ゴシック" panose="020B0400000000000000" pitchFamily="34" charset="-128"/>
              <a:cs typeface="+mn-cs"/>
            </a:endParaRPr>
          </a:p>
        </p:txBody>
      </p:sp>
      <p:sp>
        <p:nvSpPr>
          <p:cNvPr id="98" name="テキスト ボックス 97">
            <a:extLst>
              <a:ext uri="{FF2B5EF4-FFF2-40B4-BE49-F238E27FC236}">
                <a16:creationId xmlns:a16="http://schemas.microsoft.com/office/drawing/2014/main" id="{27F85936-647C-EA9F-54D5-8BF2D2AA8B74}"/>
              </a:ext>
            </a:extLst>
          </p:cNvPr>
          <p:cNvSpPr txBox="1"/>
          <p:nvPr/>
        </p:nvSpPr>
        <p:spPr>
          <a:xfrm>
            <a:off x="2921000" y="3835417"/>
            <a:ext cx="30734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4B87"/>
                </a:solidFill>
                <a:effectLst/>
                <a:uLnTx/>
                <a:uFillTx/>
                <a:latin typeface="游ゴシック" panose="020F0502020204030204"/>
                <a:ea typeface="游ゴシック" panose="020B0400000000000000" pitchFamily="34" charset="-128"/>
                <a:cs typeface="+mn-cs"/>
              </a:rPr>
              <a:t>31.2</a:t>
            </a:r>
            <a:r>
              <a:rPr kumimoji="1" lang="en-US" altLang="ja-JP" sz="1100" b="0" i="0" u="none" strike="noStrike" kern="1200" cap="none" spc="0" normalizeH="0" baseline="0" noProof="0" dirty="0">
                <a:ln>
                  <a:noFill/>
                </a:ln>
                <a:solidFill>
                  <a:srgbClr val="004B87"/>
                </a:solidFill>
                <a:effectLst/>
                <a:uLnTx/>
                <a:uFillTx/>
                <a:latin typeface="游ゴシック" panose="020F0502020204030204"/>
                <a:ea typeface="游ゴシック" panose="020B0400000000000000" pitchFamily="34" charset="-128"/>
                <a:cs typeface="+mn-cs"/>
              </a:rPr>
              <a:t>%</a:t>
            </a:r>
            <a:endParaRPr kumimoji="1" lang="ja-JP" altLang="en-US" sz="1100" b="0" i="0" u="none" strike="noStrike" kern="1200" cap="none" spc="0" normalizeH="0" baseline="0" noProof="0" dirty="0">
              <a:ln>
                <a:noFill/>
              </a:ln>
              <a:solidFill>
                <a:srgbClr val="004B87"/>
              </a:solidFill>
              <a:effectLst/>
              <a:uLnTx/>
              <a:uFillTx/>
              <a:latin typeface="游ゴシック" panose="020F0502020204030204"/>
              <a:ea typeface="游ゴシック" panose="020B0400000000000000" pitchFamily="34" charset="-128"/>
              <a:cs typeface="+mn-cs"/>
            </a:endParaRPr>
          </a:p>
        </p:txBody>
      </p:sp>
      <p:sp>
        <p:nvSpPr>
          <p:cNvPr id="99" name="テキスト ボックス 98">
            <a:extLst>
              <a:ext uri="{FF2B5EF4-FFF2-40B4-BE49-F238E27FC236}">
                <a16:creationId xmlns:a16="http://schemas.microsoft.com/office/drawing/2014/main" id="{2815811D-C792-87DE-EC45-06070BD683C3}"/>
              </a:ext>
            </a:extLst>
          </p:cNvPr>
          <p:cNvSpPr txBox="1"/>
          <p:nvPr/>
        </p:nvSpPr>
        <p:spPr>
          <a:xfrm>
            <a:off x="5994399" y="3835417"/>
            <a:ext cx="415713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34" charset="-128"/>
                <a:cs typeface="+mn-cs"/>
              </a:rPr>
              <a:t>42.4</a:t>
            </a:r>
            <a:r>
              <a:rPr kumimoji="1" lang="en-US" altLang="ja-JP" sz="1100" b="1"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34" charset="-128"/>
                <a:cs typeface="+mn-cs"/>
              </a:rPr>
              <a:t>%</a:t>
            </a:r>
            <a:endParaRPr kumimoji="1" lang="ja-JP" altLang="en-US" sz="1100" b="1"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34" charset="-128"/>
              <a:cs typeface="+mn-cs"/>
            </a:endParaRPr>
          </a:p>
        </p:txBody>
      </p:sp>
      <p:sp>
        <p:nvSpPr>
          <p:cNvPr id="100" name="テキスト ボックス 99">
            <a:extLst>
              <a:ext uri="{FF2B5EF4-FFF2-40B4-BE49-F238E27FC236}">
                <a16:creationId xmlns:a16="http://schemas.microsoft.com/office/drawing/2014/main" id="{D3BBC10E-DA50-1155-C8D8-EC03586E4726}"/>
              </a:ext>
            </a:extLst>
          </p:cNvPr>
          <p:cNvSpPr txBox="1"/>
          <p:nvPr/>
        </p:nvSpPr>
        <p:spPr>
          <a:xfrm>
            <a:off x="10151532" y="3835417"/>
            <a:ext cx="145626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34" charset="-128"/>
                <a:cs typeface="+mn-cs"/>
              </a:rPr>
              <a:t>13.4</a:t>
            </a:r>
            <a:r>
              <a:rPr kumimoji="1" lang="en-US" altLang="ja-JP" sz="1100" b="1"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34" charset="-128"/>
                <a:cs typeface="+mn-cs"/>
              </a:rPr>
              <a:t>%</a:t>
            </a:r>
            <a:endParaRPr kumimoji="1" lang="ja-JP" altLang="en-US" sz="1100" b="1"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34" charset="-128"/>
              <a:cs typeface="+mn-cs"/>
            </a:endParaRPr>
          </a:p>
        </p:txBody>
      </p:sp>
      <p:sp>
        <p:nvSpPr>
          <p:cNvPr id="101" name="テキスト ボックス 100">
            <a:extLst>
              <a:ext uri="{FF2B5EF4-FFF2-40B4-BE49-F238E27FC236}">
                <a16:creationId xmlns:a16="http://schemas.microsoft.com/office/drawing/2014/main" id="{6D190878-D0FF-40A0-5BA3-35C5B47F146B}"/>
              </a:ext>
            </a:extLst>
          </p:cNvPr>
          <p:cNvSpPr txBox="1"/>
          <p:nvPr/>
        </p:nvSpPr>
        <p:spPr>
          <a:xfrm>
            <a:off x="1318073" y="3835417"/>
            <a:ext cx="94826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34" charset="-128"/>
                <a:cs typeface="+mn-cs"/>
              </a:rPr>
              <a:t>4.5</a:t>
            </a:r>
            <a:r>
              <a:rPr kumimoji="1" lang="en-US" altLang="ja-JP" sz="1100" b="1"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34" charset="-128"/>
                <a:cs typeface="+mn-cs"/>
              </a:rPr>
              <a:t>%</a:t>
            </a:r>
            <a:endParaRPr kumimoji="1" lang="ja-JP" altLang="en-US" sz="1100" b="1"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34" charset="-128"/>
              <a:cs typeface="+mn-cs"/>
            </a:endParaRPr>
          </a:p>
        </p:txBody>
      </p:sp>
      <p:sp>
        <p:nvSpPr>
          <p:cNvPr id="103" name="テキスト ボックス 102">
            <a:extLst>
              <a:ext uri="{FF2B5EF4-FFF2-40B4-BE49-F238E27FC236}">
                <a16:creationId xmlns:a16="http://schemas.microsoft.com/office/drawing/2014/main" id="{CCF1FD65-543A-9244-F470-EBF8A10F13AA}"/>
              </a:ext>
            </a:extLst>
          </p:cNvPr>
          <p:cNvSpPr txBox="1"/>
          <p:nvPr/>
        </p:nvSpPr>
        <p:spPr>
          <a:xfrm>
            <a:off x="440268" y="1607111"/>
            <a:ext cx="3962400" cy="927754"/>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004B87"/>
                </a:solidFill>
                <a:effectLst/>
                <a:uLnTx/>
                <a:uFillTx/>
                <a:latin typeface="游ゴシック" panose="020B0400000000000000" pitchFamily="34" charset="-128"/>
                <a:ea typeface="游ゴシック" panose="020B0400000000000000" pitchFamily="34" charset="-128"/>
                <a:cs typeface="+mn-cs"/>
              </a:rPr>
              <a:t>東京都</a:t>
            </a:r>
            <a:r>
              <a:rPr kumimoji="1" lang="ja-JP" altLang="en-US" sz="2800" b="1" i="0" u="none" strike="noStrike" kern="1200" cap="none" spc="0" normalizeH="0" baseline="0" noProof="0" dirty="0">
                <a:ln>
                  <a:noFill/>
                </a:ln>
                <a:solidFill>
                  <a:srgbClr val="004B87"/>
                </a:solidFill>
                <a:effectLst/>
                <a:uLnTx/>
                <a:uFillTx/>
                <a:latin typeface="游ゴシック" panose="020B0400000000000000" pitchFamily="34" charset="-128"/>
                <a:ea typeface="游ゴシック" panose="020B0400000000000000" pitchFamily="34" charset="-128"/>
                <a:cs typeface="+mn-cs"/>
              </a:rPr>
              <a:t>［</a:t>
            </a:r>
            <a:r>
              <a:rPr kumimoji="1" lang="en-US" altLang="ja-JP" sz="2800" b="1" i="0" u="none" strike="noStrike" kern="1200" cap="none" spc="0" normalizeH="0" baseline="0" noProof="0" dirty="0">
                <a:ln>
                  <a:noFill/>
                </a:ln>
                <a:solidFill>
                  <a:srgbClr val="004B87"/>
                </a:solidFill>
                <a:effectLst/>
                <a:uLnTx/>
                <a:uFillTx/>
                <a:latin typeface="游ゴシック" panose="020B0400000000000000" pitchFamily="34" charset="-128"/>
                <a:ea typeface="游ゴシック" panose="020B0400000000000000" pitchFamily="34" charset="-128"/>
                <a:cs typeface="+mn-cs"/>
              </a:rPr>
              <a:t>2021</a:t>
            </a:r>
            <a:r>
              <a:rPr kumimoji="1" lang="ja-JP" altLang="en-US" sz="2800" b="1" i="0" u="none" strike="noStrike" kern="1200" cap="none" spc="0" normalizeH="0" baseline="0" noProof="0" dirty="0">
                <a:ln>
                  <a:noFill/>
                </a:ln>
                <a:solidFill>
                  <a:srgbClr val="004B87"/>
                </a:solidFill>
                <a:effectLst/>
                <a:uLnTx/>
                <a:uFillTx/>
                <a:latin typeface="游ゴシック" panose="020B0400000000000000" pitchFamily="34" charset="-128"/>
                <a:ea typeface="游ゴシック" panose="020B0400000000000000" pitchFamily="34" charset="-128"/>
                <a:cs typeface="+mn-cs"/>
              </a:rPr>
              <a:t>年］</a:t>
            </a:r>
            <a:endParaRPr kumimoji="1" lang="ja-JP" altLang="en-US" sz="4000" b="1" i="0" u="none" strike="noStrike" kern="1200" cap="none" spc="0" normalizeH="0" baseline="0" noProof="0" dirty="0">
              <a:ln>
                <a:noFill/>
              </a:ln>
              <a:solidFill>
                <a:srgbClr val="004B87"/>
              </a:solidFill>
              <a:effectLst/>
              <a:uLnTx/>
              <a:uFillTx/>
              <a:latin typeface="游ゴシック" panose="020B0400000000000000" pitchFamily="34" charset="-128"/>
              <a:ea typeface="游ゴシック" panose="020B0400000000000000" pitchFamily="34" charset="-128"/>
              <a:cs typeface="+mn-cs"/>
            </a:endParaRPr>
          </a:p>
        </p:txBody>
      </p:sp>
      <p:sp>
        <p:nvSpPr>
          <p:cNvPr id="46" name="テキスト ボックス 45">
            <a:extLst>
              <a:ext uri="{FF2B5EF4-FFF2-40B4-BE49-F238E27FC236}">
                <a16:creationId xmlns:a16="http://schemas.microsoft.com/office/drawing/2014/main" id="{623AD4A4-9B79-C16D-2575-5DB8B4365655}"/>
              </a:ext>
            </a:extLst>
          </p:cNvPr>
          <p:cNvSpPr txBox="1"/>
          <p:nvPr/>
        </p:nvSpPr>
        <p:spPr>
          <a:xfrm>
            <a:off x="0" y="0"/>
            <a:ext cx="1106424" cy="369332"/>
          </a:xfrm>
          <a:prstGeom prst="rect">
            <a:avLst/>
          </a:prstGeom>
          <a:solidFill>
            <a:srgbClr val="FFFF99"/>
          </a:solidFill>
        </p:spPr>
        <p:txBody>
          <a:bodyPr wrap="square">
            <a:spAutoFit/>
          </a:bodyPr>
          <a:lstStyle/>
          <a:p>
            <a:pPr algn="ctr"/>
            <a:r>
              <a:rPr lang="ja-JP" altLang="en-US" sz="1800" b="1" kern="100" dirty="0">
                <a:latin typeface="BIZ UDPゴシック" panose="020B0400000000000000" pitchFamily="50" charset="-128"/>
                <a:ea typeface="BIZ UDPゴシック" panose="020B0400000000000000" pitchFamily="50" charset="-128"/>
                <a:cs typeface="Times New Roman" panose="02020603050405020304" pitchFamily="18" charset="0"/>
              </a:rPr>
              <a:t>選択</a:t>
            </a:r>
            <a:endParaRPr lang="ja-JP" altLang="en-US" dirty="0"/>
          </a:p>
        </p:txBody>
      </p:sp>
    </p:spTree>
    <p:extLst>
      <p:ext uri="{BB962C8B-B14F-4D97-AF65-F5344CB8AC3E}">
        <p14:creationId xmlns:p14="http://schemas.microsoft.com/office/powerpoint/2010/main" val="156050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anim calcmode="lin" valueType="num">
                                      <p:cBhvr>
                                        <p:cTn id="8" dur="500" fill="hold"/>
                                        <p:tgtEl>
                                          <p:spTgt spid="45"/>
                                        </p:tgtEl>
                                        <p:attrNameLst>
                                          <p:attrName>ppt_x</p:attrName>
                                        </p:attrNameLst>
                                      </p:cBhvr>
                                      <p:tavLst>
                                        <p:tav tm="0">
                                          <p:val>
                                            <p:strVal val="#ppt_x"/>
                                          </p:val>
                                        </p:tav>
                                        <p:tav tm="100000">
                                          <p:val>
                                            <p:strVal val="#ppt_x"/>
                                          </p:val>
                                        </p:tav>
                                      </p:tavLst>
                                    </p:anim>
                                    <p:anim calcmode="lin" valueType="num">
                                      <p:cBhvr>
                                        <p:cTn id="9" dur="500" fill="hold"/>
                                        <p:tgtEl>
                                          <p:spTgt spid="4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anim calcmode="lin" valueType="num">
                                      <p:cBhvr>
                                        <p:cTn id="13" dur="500" fill="hold"/>
                                        <p:tgtEl>
                                          <p:spTgt spid="43"/>
                                        </p:tgtEl>
                                        <p:attrNameLst>
                                          <p:attrName>ppt_x</p:attrName>
                                        </p:attrNameLst>
                                      </p:cBhvr>
                                      <p:tavLst>
                                        <p:tav tm="0">
                                          <p:val>
                                            <p:strVal val="#ppt_x"/>
                                          </p:val>
                                        </p:tav>
                                        <p:tav tm="100000">
                                          <p:val>
                                            <p:strVal val="#ppt_x"/>
                                          </p:val>
                                        </p:tav>
                                      </p:tavLst>
                                    </p:anim>
                                    <p:anim calcmode="lin" valueType="num">
                                      <p:cBhvr>
                                        <p:cTn id="14" dur="500" fill="hold"/>
                                        <p:tgtEl>
                                          <p:spTgt spid="4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anim calcmode="lin" valueType="num">
                                      <p:cBhvr>
                                        <p:cTn id="18" dur="500" fill="hold"/>
                                        <p:tgtEl>
                                          <p:spTgt spid="44"/>
                                        </p:tgtEl>
                                        <p:attrNameLst>
                                          <p:attrName>ppt_x</p:attrName>
                                        </p:attrNameLst>
                                      </p:cBhvr>
                                      <p:tavLst>
                                        <p:tav tm="0">
                                          <p:val>
                                            <p:strVal val="#ppt_x"/>
                                          </p:val>
                                        </p:tav>
                                        <p:tav tm="100000">
                                          <p:val>
                                            <p:strVal val="#ppt_x"/>
                                          </p:val>
                                        </p:tav>
                                      </p:tavLst>
                                    </p:anim>
                                    <p:anim calcmode="lin" valueType="num">
                                      <p:cBhvr>
                                        <p:cTn id="19" dur="500" fill="hold"/>
                                        <p:tgtEl>
                                          <p:spTgt spid="4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fade">
                                      <p:cBhvr>
                                        <p:cTn id="22" dur="500"/>
                                        <p:tgtEl>
                                          <p:spTgt spid="91"/>
                                        </p:tgtEl>
                                      </p:cBhvr>
                                    </p:animEffect>
                                    <p:anim calcmode="lin" valueType="num">
                                      <p:cBhvr>
                                        <p:cTn id="23" dur="500" fill="hold"/>
                                        <p:tgtEl>
                                          <p:spTgt spid="91"/>
                                        </p:tgtEl>
                                        <p:attrNameLst>
                                          <p:attrName>ppt_x</p:attrName>
                                        </p:attrNameLst>
                                      </p:cBhvr>
                                      <p:tavLst>
                                        <p:tav tm="0">
                                          <p:val>
                                            <p:strVal val="#ppt_x"/>
                                          </p:val>
                                        </p:tav>
                                        <p:tav tm="100000">
                                          <p:val>
                                            <p:strVal val="#ppt_x"/>
                                          </p:val>
                                        </p:tav>
                                      </p:tavLst>
                                    </p:anim>
                                    <p:anim calcmode="lin" valueType="num">
                                      <p:cBhvr>
                                        <p:cTn id="24" dur="500" fill="hold"/>
                                        <p:tgtEl>
                                          <p:spTgt spid="9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anim calcmode="lin" valueType="num">
                                      <p:cBhvr>
                                        <p:cTn id="28" dur="500" fill="hold"/>
                                        <p:tgtEl>
                                          <p:spTgt spid="39"/>
                                        </p:tgtEl>
                                        <p:attrNameLst>
                                          <p:attrName>ppt_x</p:attrName>
                                        </p:attrNameLst>
                                      </p:cBhvr>
                                      <p:tavLst>
                                        <p:tav tm="0">
                                          <p:val>
                                            <p:strVal val="#ppt_x"/>
                                          </p:val>
                                        </p:tav>
                                        <p:tav tm="100000">
                                          <p:val>
                                            <p:strVal val="#ppt_x"/>
                                          </p:val>
                                        </p:tav>
                                      </p:tavLst>
                                    </p:anim>
                                    <p:anim calcmode="lin" valueType="num">
                                      <p:cBhvr>
                                        <p:cTn id="29" dur="500" fill="hold"/>
                                        <p:tgtEl>
                                          <p:spTgt spid="39"/>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22" presetClass="entr" presetSubtype="4" fill="hold" nodeType="afterEffect">
                                  <p:stCondLst>
                                    <p:cond delay="0"/>
                                  </p:stCondLst>
                                  <p:childTnLst>
                                    <p:set>
                                      <p:cBhvr>
                                        <p:cTn id="32" dur="1" fill="hold">
                                          <p:stCondLst>
                                            <p:cond delay="0"/>
                                          </p:stCondLst>
                                        </p:cTn>
                                        <p:tgtEl>
                                          <p:spTgt spid="96"/>
                                        </p:tgtEl>
                                        <p:attrNameLst>
                                          <p:attrName>style.visibility</p:attrName>
                                        </p:attrNameLst>
                                      </p:cBhvr>
                                      <p:to>
                                        <p:strVal val="visible"/>
                                      </p:to>
                                    </p:set>
                                    <p:animEffect transition="in" filter="wipe(down)">
                                      <p:cBhvr>
                                        <p:cTn id="33"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5"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366DE285-52ED-CE46-A3E0-6ED6D25034DB}"/>
              </a:ext>
            </a:extLst>
          </p:cNvPr>
          <p:cNvPicPr>
            <a:picLocks noChangeAspect="1"/>
          </p:cNvPicPr>
          <p:nvPr/>
        </p:nvPicPr>
        <p:blipFill>
          <a:blip r:embed="rId3"/>
          <a:stretch>
            <a:fillRect/>
          </a:stretch>
        </p:blipFill>
        <p:spPr>
          <a:xfrm>
            <a:off x="767461" y="2767003"/>
            <a:ext cx="10657078" cy="1323995"/>
          </a:xfrm>
          <a:prstGeom prst="rect">
            <a:avLst/>
          </a:prstGeom>
        </p:spPr>
      </p:pic>
      <p:sp>
        <p:nvSpPr>
          <p:cNvPr id="3" name="テキスト ボックス 2">
            <a:extLst>
              <a:ext uri="{FF2B5EF4-FFF2-40B4-BE49-F238E27FC236}">
                <a16:creationId xmlns:a16="http://schemas.microsoft.com/office/drawing/2014/main" id="{3B9DDF3C-2866-2EC3-8829-DC022EB59A69}"/>
              </a:ext>
            </a:extLst>
          </p:cNvPr>
          <p:cNvSpPr txBox="1"/>
          <p:nvPr/>
        </p:nvSpPr>
        <p:spPr>
          <a:xfrm>
            <a:off x="0" y="0"/>
            <a:ext cx="1106424" cy="369332"/>
          </a:xfrm>
          <a:prstGeom prst="rect">
            <a:avLst/>
          </a:prstGeom>
          <a:solidFill>
            <a:srgbClr val="FFFF99"/>
          </a:solidFill>
        </p:spPr>
        <p:txBody>
          <a:bodyPr wrap="square">
            <a:spAutoFit/>
          </a:bodyPr>
          <a:lstStyle/>
          <a:p>
            <a:pPr algn="ctr"/>
            <a:r>
              <a:rPr lang="ja-JP" altLang="en-US" sz="1800" b="1" kern="100" dirty="0">
                <a:latin typeface="BIZ UDPゴシック" panose="020B0400000000000000" pitchFamily="50" charset="-128"/>
                <a:ea typeface="BIZ UDPゴシック" panose="020B0400000000000000" pitchFamily="50" charset="-128"/>
                <a:cs typeface="Times New Roman" panose="02020603050405020304" pitchFamily="18" charset="0"/>
              </a:rPr>
              <a:t>選択</a:t>
            </a:r>
            <a:endParaRPr lang="ja-JP" altLang="en-US" dirty="0"/>
          </a:p>
        </p:txBody>
      </p:sp>
    </p:spTree>
    <p:extLst>
      <p:ext uri="{BB962C8B-B14F-4D97-AF65-F5344CB8AC3E}">
        <p14:creationId xmlns:p14="http://schemas.microsoft.com/office/powerpoint/2010/main" val="1227882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AED7475-4B31-F84F-B811-14E30D2C3048}"/>
              </a:ext>
            </a:extLst>
          </p:cNvPr>
          <p:cNvPicPr>
            <a:picLocks noChangeAspect="1"/>
          </p:cNvPicPr>
          <p:nvPr/>
        </p:nvPicPr>
        <p:blipFill>
          <a:blip r:embed="rId3"/>
          <a:srcRect/>
          <a:stretch/>
        </p:blipFill>
        <p:spPr>
          <a:xfrm>
            <a:off x="1322690" y="1093569"/>
            <a:ext cx="1454328" cy="1454328"/>
          </a:xfrm>
          <a:prstGeom prst="rect">
            <a:avLst/>
          </a:prstGeom>
        </p:spPr>
      </p:pic>
      <p:pic>
        <p:nvPicPr>
          <p:cNvPr id="5" name="図 4">
            <a:extLst>
              <a:ext uri="{FF2B5EF4-FFF2-40B4-BE49-F238E27FC236}">
                <a16:creationId xmlns:a16="http://schemas.microsoft.com/office/drawing/2014/main" id="{28F70A2D-4735-4042-AB83-6F7F3D81BC0E}"/>
              </a:ext>
            </a:extLst>
          </p:cNvPr>
          <p:cNvPicPr>
            <a:picLocks noChangeAspect="1"/>
          </p:cNvPicPr>
          <p:nvPr/>
        </p:nvPicPr>
        <p:blipFill>
          <a:blip r:embed="rId4"/>
          <a:srcRect/>
          <a:stretch/>
        </p:blipFill>
        <p:spPr>
          <a:xfrm>
            <a:off x="7791234" y="1093569"/>
            <a:ext cx="1454328" cy="1454328"/>
          </a:xfrm>
          <a:prstGeom prst="rect">
            <a:avLst/>
          </a:prstGeom>
        </p:spPr>
      </p:pic>
      <p:pic>
        <p:nvPicPr>
          <p:cNvPr id="6" name="図 5">
            <a:extLst>
              <a:ext uri="{FF2B5EF4-FFF2-40B4-BE49-F238E27FC236}">
                <a16:creationId xmlns:a16="http://schemas.microsoft.com/office/drawing/2014/main" id="{1C504399-4E93-A24F-AC4C-386341E545C2}"/>
              </a:ext>
            </a:extLst>
          </p:cNvPr>
          <p:cNvPicPr>
            <a:picLocks noChangeAspect="1"/>
          </p:cNvPicPr>
          <p:nvPr/>
        </p:nvPicPr>
        <p:blipFill>
          <a:blip r:embed="rId5"/>
          <a:srcRect/>
          <a:stretch/>
        </p:blipFill>
        <p:spPr>
          <a:xfrm>
            <a:off x="6169702" y="2705055"/>
            <a:ext cx="1454328" cy="1454328"/>
          </a:xfrm>
          <a:prstGeom prst="rect">
            <a:avLst/>
          </a:prstGeom>
        </p:spPr>
      </p:pic>
      <p:pic>
        <p:nvPicPr>
          <p:cNvPr id="8" name="図 7">
            <a:extLst>
              <a:ext uri="{FF2B5EF4-FFF2-40B4-BE49-F238E27FC236}">
                <a16:creationId xmlns:a16="http://schemas.microsoft.com/office/drawing/2014/main" id="{C406BE6E-BEA5-634C-A993-034881692E38}"/>
              </a:ext>
            </a:extLst>
          </p:cNvPr>
          <p:cNvPicPr>
            <a:picLocks noChangeAspect="1"/>
          </p:cNvPicPr>
          <p:nvPr/>
        </p:nvPicPr>
        <p:blipFill>
          <a:blip r:embed="rId6"/>
          <a:srcRect/>
          <a:stretch/>
        </p:blipFill>
        <p:spPr>
          <a:xfrm>
            <a:off x="6174098" y="4310104"/>
            <a:ext cx="1454328" cy="1454328"/>
          </a:xfrm>
          <a:prstGeom prst="rect">
            <a:avLst/>
          </a:prstGeom>
        </p:spPr>
      </p:pic>
      <p:pic>
        <p:nvPicPr>
          <p:cNvPr id="9" name="図 8">
            <a:extLst>
              <a:ext uri="{FF2B5EF4-FFF2-40B4-BE49-F238E27FC236}">
                <a16:creationId xmlns:a16="http://schemas.microsoft.com/office/drawing/2014/main" id="{9784B885-361E-FF4A-8425-7965D15874AD}"/>
              </a:ext>
            </a:extLst>
          </p:cNvPr>
          <p:cNvPicPr>
            <a:picLocks noChangeAspect="1"/>
          </p:cNvPicPr>
          <p:nvPr/>
        </p:nvPicPr>
        <p:blipFill>
          <a:blip r:embed="rId7"/>
          <a:srcRect/>
          <a:stretch/>
        </p:blipFill>
        <p:spPr>
          <a:xfrm>
            <a:off x="7791234" y="2705055"/>
            <a:ext cx="1454328" cy="1454328"/>
          </a:xfrm>
          <a:prstGeom prst="rect">
            <a:avLst/>
          </a:prstGeom>
        </p:spPr>
      </p:pic>
      <p:pic>
        <p:nvPicPr>
          <p:cNvPr id="11" name="図 10">
            <a:extLst>
              <a:ext uri="{FF2B5EF4-FFF2-40B4-BE49-F238E27FC236}">
                <a16:creationId xmlns:a16="http://schemas.microsoft.com/office/drawing/2014/main" id="{8170FCFB-C069-324C-AB99-B135F44861A1}"/>
              </a:ext>
            </a:extLst>
          </p:cNvPr>
          <p:cNvPicPr>
            <a:picLocks noChangeAspect="1"/>
          </p:cNvPicPr>
          <p:nvPr/>
        </p:nvPicPr>
        <p:blipFill>
          <a:blip r:embed="rId8"/>
          <a:srcRect/>
          <a:stretch/>
        </p:blipFill>
        <p:spPr>
          <a:xfrm>
            <a:off x="2939826" y="1093569"/>
            <a:ext cx="1454328" cy="1454328"/>
          </a:xfrm>
          <a:prstGeom prst="rect">
            <a:avLst/>
          </a:prstGeom>
        </p:spPr>
      </p:pic>
      <p:pic>
        <p:nvPicPr>
          <p:cNvPr id="12" name="図 11">
            <a:extLst>
              <a:ext uri="{FF2B5EF4-FFF2-40B4-BE49-F238E27FC236}">
                <a16:creationId xmlns:a16="http://schemas.microsoft.com/office/drawing/2014/main" id="{CD225DBD-2FA2-8749-8E0F-486C1A5FB14A}"/>
              </a:ext>
            </a:extLst>
          </p:cNvPr>
          <p:cNvPicPr>
            <a:picLocks noChangeAspect="1"/>
          </p:cNvPicPr>
          <p:nvPr/>
        </p:nvPicPr>
        <p:blipFill>
          <a:blip r:embed="rId9"/>
          <a:srcRect/>
          <a:stretch/>
        </p:blipFill>
        <p:spPr>
          <a:xfrm>
            <a:off x="4556962" y="1093569"/>
            <a:ext cx="1454328" cy="1454328"/>
          </a:xfrm>
          <a:prstGeom prst="rect">
            <a:avLst/>
          </a:prstGeom>
        </p:spPr>
      </p:pic>
      <p:pic>
        <p:nvPicPr>
          <p:cNvPr id="13" name="図 12">
            <a:extLst>
              <a:ext uri="{FF2B5EF4-FFF2-40B4-BE49-F238E27FC236}">
                <a16:creationId xmlns:a16="http://schemas.microsoft.com/office/drawing/2014/main" id="{B8268D52-AD24-C241-ACA0-E15AEDAD6D7A}"/>
              </a:ext>
            </a:extLst>
          </p:cNvPr>
          <p:cNvPicPr>
            <a:picLocks noChangeAspect="1"/>
          </p:cNvPicPr>
          <p:nvPr/>
        </p:nvPicPr>
        <p:blipFill>
          <a:blip r:embed="rId10"/>
          <a:srcRect/>
          <a:stretch/>
        </p:blipFill>
        <p:spPr>
          <a:xfrm>
            <a:off x="6174098" y="1093569"/>
            <a:ext cx="1454328" cy="1454328"/>
          </a:xfrm>
          <a:prstGeom prst="rect">
            <a:avLst/>
          </a:prstGeom>
        </p:spPr>
      </p:pic>
      <p:pic>
        <p:nvPicPr>
          <p:cNvPr id="14" name="図 13">
            <a:extLst>
              <a:ext uri="{FF2B5EF4-FFF2-40B4-BE49-F238E27FC236}">
                <a16:creationId xmlns:a16="http://schemas.microsoft.com/office/drawing/2014/main" id="{11C62021-5F28-6042-B46B-CCB53A7F98BA}"/>
              </a:ext>
            </a:extLst>
          </p:cNvPr>
          <p:cNvPicPr>
            <a:picLocks noChangeAspect="1"/>
          </p:cNvPicPr>
          <p:nvPr/>
        </p:nvPicPr>
        <p:blipFill>
          <a:blip r:embed="rId11"/>
          <a:srcRect/>
          <a:stretch/>
        </p:blipFill>
        <p:spPr>
          <a:xfrm>
            <a:off x="9408368" y="1093569"/>
            <a:ext cx="1454328" cy="1454328"/>
          </a:xfrm>
          <a:prstGeom prst="rect">
            <a:avLst/>
          </a:prstGeom>
        </p:spPr>
      </p:pic>
      <p:pic>
        <p:nvPicPr>
          <p:cNvPr id="15" name="図 14">
            <a:extLst>
              <a:ext uri="{FF2B5EF4-FFF2-40B4-BE49-F238E27FC236}">
                <a16:creationId xmlns:a16="http://schemas.microsoft.com/office/drawing/2014/main" id="{9F3DD147-B0D6-264B-9790-2D553724B4DC}"/>
              </a:ext>
            </a:extLst>
          </p:cNvPr>
          <p:cNvPicPr>
            <a:picLocks noChangeAspect="1"/>
          </p:cNvPicPr>
          <p:nvPr/>
        </p:nvPicPr>
        <p:blipFill>
          <a:blip r:embed="rId12"/>
          <a:srcRect/>
          <a:stretch/>
        </p:blipFill>
        <p:spPr>
          <a:xfrm>
            <a:off x="1322690" y="2705055"/>
            <a:ext cx="1454328" cy="1454328"/>
          </a:xfrm>
          <a:prstGeom prst="rect">
            <a:avLst/>
          </a:prstGeom>
        </p:spPr>
      </p:pic>
      <p:pic>
        <p:nvPicPr>
          <p:cNvPr id="16" name="図 15">
            <a:extLst>
              <a:ext uri="{FF2B5EF4-FFF2-40B4-BE49-F238E27FC236}">
                <a16:creationId xmlns:a16="http://schemas.microsoft.com/office/drawing/2014/main" id="{76EF9201-2D90-D44D-81E9-C7C1D453169D}"/>
              </a:ext>
            </a:extLst>
          </p:cNvPr>
          <p:cNvPicPr>
            <a:picLocks noChangeAspect="1"/>
          </p:cNvPicPr>
          <p:nvPr/>
        </p:nvPicPr>
        <p:blipFill>
          <a:blip r:embed="rId13"/>
          <a:srcRect/>
          <a:stretch/>
        </p:blipFill>
        <p:spPr>
          <a:xfrm>
            <a:off x="2939826" y="2705055"/>
            <a:ext cx="1454328" cy="1454328"/>
          </a:xfrm>
          <a:prstGeom prst="rect">
            <a:avLst/>
          </a:prstGeom>
        </p:spPr>
      </p:pic>
      <p:pic>
        <p:nvPicPr>
          <p:cNvPr id="17" name="図 16">
            <a:extLst>
              <a:ext uri="{FF2B5EF4-FFF2-40B4-BE49-F238E27FC236}">
                <a16:creationId xmlns:a16="http://schemas.microsoft.com/office/drawing/2014/main" id="{6CAE3AFF-2C92-1D47-8B8A-925C2DE73751}"/>
              </a:ext>
            </a:extLst>
          </p:cNvPr>
          <p:cNvPicPr>
            <a:picLocks noChangeAspect="1"/>
          </p:cNvPicPr>
          <p:nvPr/>
        </p:nvPicPr>
        <p:blipFill>
          <a:blip r:embed="rId14"/>
          <a:srcRect/>
          <a:stretch/>
        </p:blipFill>
        <p:spPr>
          <a:xfrm>
            <a:off x="4556962" y="2705055"/>
            <a:ext cx="1454328" cy="1454328"/>
          </a:xfrm>
          <a:prstGeom prst="rect">
            <a:avLst/>
          </a:prstGeom>
        </p:spPr>
      </p:pic>
      <p:pic>
        <p:nvPicPr>
          <p:cNvPr id="18" name="図 17">
            <a:extLst>
              <a:ext uri="{FF2B5EF4-FFF2-40B4-BE49-F238E27FC236}">
                <a16:creationId xmlns:a16="http://schemas.microsoft.com/office/drawing/2014/main" id="{4F6FA0DB-2BFC-C342-B540-93421CD47D85}"/>
              </a:ext>
            </a:extLst>
          </p:cNvPr>
          <p:cNvPicPr>
            <a:picLocks noChangeAspect="1"/>
          </p:cNvPicPr>
          <p:nvPr/>
        </p:nvPicPr>
        <p:blipFill>
          <a:blip r:embed="rId15"/>
          <a:srcRect/>
          <a:stretch/>
        </p:blipFill>
        <p:spPr>
          <a:xfrm>
            <a:off x="9408368" y="2705055"/>
            <a:ext cx="1454328" cy="1454328"/>
          </a:xfrm>
          <a:prstGeom prst="rect">
            <a:avLst/>
          </a:prstGeom>
        </p:spPr>
      </p:pic>
      <p:pic>
        <p:nvPicPr>
          <p:cNvPr id="19" name="図 18">
            <a:extLst>
              <a:ext uri="{FF2B5EF4-FFF2-40B4-BE49-F238E27FC236}">
                <a16:creationId xmlns:a16="http://schemas.microsoft.com/office/drawing/2014/main" id="{10BC5B5D-A9B5-9941-A238-3197A96372AB}"/>
              </a:ext>
            </a:extLst>
          </p:cNvPr>
          <p:cNvPicPr>
            <a:picLocks noChangeAspect="1"/>
          </p:cNvPicPr>
          <p:nvPr/>
        </p:nvPicPr>
        <p:blipFill>
          <a:blip r:embed="rId16"/>
          <a:srcRect/>
          <a:stretch/>
        </p:blipFill>
        <p:spPr>
          <a:xfrm>
            <a:off x="7791234" y="4310104"/>
            <a:ext cx="1454328" cy="1454328"/>
          </a:xfrm>
          <a:prstGeom prst="rect">
            <a:avLst/>
          </a:prstGeom>
        </p:spPr>
      </p:pic>
      <p:pic>
        <p:nvPicPr>
          <p:cNvPr id="20" name="図 19">
            <a:extLst>
              <a:ext uri="{FF2B5EF4-FFF2-40B4-BE49-F238E27FC236}">
                <a16:creationId xmlns:a16="http://schemas.microsoft.com/office/drawing/2014/main" id="{50336022-98FB-E542-AA6A-BFF24E340678}"/>
              </a:ext>
            </a:extLst>
          </p:cNvPr>
          <p:cNvPicPr>
            <a:picLocks noChangeAspect="1"/>
          </p:cNvPicPr>
          <p:nvPr/>
        </p:nvPicPr>
        <p:blipFill>
          <a:blip r:embed="rId17"/>
          <a:srcRect/>
          <a:stretch/>
        </p:blipFill>
        <p:spPr>
          <a:xfrm>
            <a:off x="1322690" y="4310104"/>
            <a:ext cx="1454328" cy="1454328"/>
          </a:xfrm>
          <a:prstGeom prst="rect">
            <a:avLst/>
          </a:prstGeom>
        </p:spPr>
      </p:pic>
      <p:pic>
        <p:nvPicPr>
          <p:cNvPr id="21" name="図 20">
            <a:extLst>
              <a:ext uri="{FF2B5EF4-FFF2-40B4-BE49-F238E27FC236}">
                <a16:creationId xmlns:a16="http://schemas.microsoft.com/office/drawing/2014/main" id="{0E3CBF89-83AB-7041-BD39-AEDF2B989001}"/>
              </a:ext>
            </a:extLst>
          </p:cNvPr>
          <p:cNvPicPr>
            <a:picLocks noChangeAspect="1"/>
          </p:cNvPicPr>
          <p:nvPr/>
        </p:nvPicPr>
        <p:blipFill>
          <a:blip r:embed="rId18"/>
          <a:srcRect/>
          <a:stretch/>
        </p:blipFill>
        <p:spPr>
          <a:xfrm>
            <a:off x="2939826" y="4310104"/>
            <a:ext cx="1454328" cy="1454328"/>
          </a:xfrm>
          <a:prstGeom prst="rect">
            <a:avLst/>
          </a:prstGeom>
        </p:spPr>
      </p:pic>
      <p:pic>
        <p:nvPicPr>
          <p:cNvPr id="22" name="図 21">
            <a:extLst>
              <a:ext uri="{FF2B5EF4-FFF2-40B4-BE49-F238E27FC236}">
                <a16:creationId xmlns:a16="http://schemas.microsoft.com/office/drawing/2014/main" id="{81A425E6-8E4B-2942-933A-D9DEFAD0B73A}"/>
              </a:ext>
            </a:extLst>
          </p:cNvPr>
          <p:cNvPicPr>
            <a:picLocks noChangeAspect="1"/>
          </p:cNvPicPr>
          <p:nvPr/>
        </p:nvPicPr>
        <p:blipFill>
          <a:blip r:embed="rId19"/>
          <a:srcRect/>
          <a:stretch/>
        </p:blipFill>
        <p:spPr>
          <a:xfrm>
            <a:off x="4556962" y="4310104"/>
            <a:ext cx="1454328" cy="1454328"/>
          </a:xfrm>
          <a:prstGeom prst="rect">
            <a:avLst/>
          </a:prstGeom>
        </p:spPr>
      </p:pic>
      <p:pic>
        <p:nvPicPr>
          <p:cNvPr id="23" name="図 22">
            <a:extLst>
              <a:ext uri="{FF2B5EF4-FFF2-40B4-BE49-F238E27FC236}">
                <a16:creationId xmlns:a16="http://schemas.microsoft.com/office/drawing/2014/main" id="{FD825EF1-95A3-C547-9858-9B3A72E8B4AF}"/>
              </a:ext>
            </a:extLst>
          </p:cNvPr>
          <p:cNvPicPr>
            <a:picLocks noChangeAspect="1"/>
          </p:cNvPicPr>
          <p:nvPr/>
        </p:nvPicPr>
        <p:blipFill>
          <a:blip r:embed="rId20"/>
          <a:srcRect/>
          <a:stretch/>
        </p:blipFill>
        <p:spPr>
          <a:xfrm>
            <a:off x="9408368" y="4310104"/>
            <a:ext cx="1454328" cy="1454328"/>
          </a:xfrm>
          <a:prstGeom prst="rect">
            <a:avLst/>
          </a:prstGeom>
        </p:spPr>
      </p:pic>
      <p:sp>
        <p:nvSpPr>
          <p:cNvPr id="24" name="テキスト ボックス 23">
            <a:extLst>
              <a:ext uri="{FF2B5EF4-FFF2-40B4-BE49-F238E27FC236}">
                <a16:creationId xmlns:a16="http://schemas.microsoft.com/office/drawing/2014/main" id="{263A16C9-F182-5124-7605-9E60C7D6B2D8}"/>
              </a:ext>
            </a:extLst>
          </p:cNvPr>
          <p:cNvSpPr txBox="1"/>
          <p:nvPr/>
        </p:nvSpPr>
        <p:spPr>
          <a:xfrm>
            <a:off x="0" y="0"/>
            <a:ext cx="1106424" cy="369332"/>
          </a:xfrm>
          <a:prstGeom prst="rect">
            <a:avLst/>
          </a:prstGeom>
          <a:solidFill>
            <a:srgbClr val="FFFF99"/>
          </a:solidFill>
        </p:spPr>
        <p:txBody>
          <a:bodyPr wrap="square">
            <a:spAutoFit/>
          </a:bodyPr>
          <a:lstStyle/>
          <a:p>
            <a:pPr algn="ctr"/>
            <a:r>
              <a:rPr lang="ja-JP" altLang="en-US" sz="1800" b="1" kern="100" dirty="0">
                <a:latin typeface="BIZ UDPゴシック" panose="020B0400000000000000" pitchFamily="50" charset="-128"/>
                <a:ea typeface="BIZ UDPゴシック" panose="020B0400000000000000" pitchFamily="50" charset="-128"/>
                <a:cs typeface="Times New Roman" panose="02020603050405020304" pitchFamily="18" charset="0"/>
              </a:rPr>
              <a:t>選択</a:t>
            </a:r>
            <a:endParaRPr lang="ja-JP" altLang="en-US" dirty="0"/>
          </a:p>
        </p:txBody>
      </p:sp>
    </p:spTree>
    <p:extLst>
      <p:ext uri="{BB962C8B-B14F-4D97-AF65-F5344CB8AC3E}">
        <p14:creationId xmlns:p14="http://schemas.microsoft.com/office/powerpoint/2010/main" val="409911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3"/>
                                        </p:tgtEl>
                                      </p:cBhvr>
                                    </p:animEffect>
                                    <p:set>
                                      <p:cBhvr>
                                        <p:cTn id="7" dur="1" fill="hold">
                                          <p:stCondLst>
                                            <p:cond delay="999"/>
                                          </p:stCondLst>
                                        </p:cTn>
                                        <p:tgtEl>
                                          <p:spTgt spid="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11"/>
                                        </p:tgtEl>
                                      </p:cBhvr>
                                    </p:animEffect>
                                    <p:set>
                                      <p:cBhvr>
                                        <p:cTn id="10" dur="1" fill="hold">
                                          <p:stCondLst>
                                            <p:cond delay="999"/>
                                          </p:stCondLst>
                                        </p:cTn>
                                        <p:tgtEl>
                                          <p:spTgt spid="11"/>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13"/>
                                        </p:tgtEl>
                                      </p:cBhvr>
                                    </p:animEffect>
                                    <p:set>
                                      <p:cBhvr>
                                        <p:cTn id="13" dur="1" fill="hold">
                                          <p:stCondLst>
                                            <p:cond delay="999"/>
                                          </p:stCondLst>
                                        </p:cTn>
                                        <p:tgtEl>
                                          <p:spTgt spid="13"/>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000"/>
                                        <p:tgtEl>
                                          <p:spTgt spid="14"/>
                                        </p:tgtEl>
                                      </p:cBhvr>
                                    </p:animEffect>
                                    <p:set>
                                      <p:cBhvr>
                                        <p:cTn id="16" dur="1" fill="hold">
                                          <p:stCondLst>
                                            <p:cond delay="999"/>
                                          </p:stCondLst>
                                        </p:cTn>
                                        <p:tgtEl>
                                          <p:spTgt spid="14"/>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1000"/>
                                        <p:tgtEl>
                                          <p:spTgt spid="15"/>
                                        </p:tgtEl>
                                      </p:cBhvr>
                                    </p:animEffect>
                                    <p:set>
                                      <p:cBhvr>
                                        <p:cTn id="19" dur="1" fill="hold">
                                          <p:stCondLst>
                                            <p:cond delay="999"/>
                                          </p:stCondLst>
                                        </p:cTn>
                                        <p:tgtEl>
                                          <p:spTgt spid="15"/>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1000"/>
                                        <p:tgtEl>
                                          <p:spTgt spid="16"/>
                                        </p:tgtEl>
                                      </p:cBhvr>
                                    </p:animEffect>
                                    <p:set>
                                      <p:cBhvr>
                                        <p:cTn id="22" dur="1" fill="hold">
                                          <p:stCondLst>
                                            <p:cond delay="999"/>
                                          </p:stCondLst>
                                        </p:cTn>
                                        <p:tgtEl>
                                          <p:spTgt spid="16"/>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1000"/>
                                        <p:tgtEl>
                                          <p:spTgt spid="17"/>
                                        </p:tgtEl>
                                      </p:cBhvr>
                                    </p:animEffect>
                                    <p:set>
                                      <p:cBhvr>
                                        <p:cTn id="25" dur="1" fill="hold">
                                          <p:stCondLst>
                                            <p:cond delay="999"/>
                                          </p:stCondLst>
                                        </p:cTn>
                                        <p:tgtEl>
                                          <p:spTgt spid="17"/>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1000"/>
                                        <p:tgtEl>
                                          <p:spTgt spid="18"/>
                                        </p:tgtEl>
                                      </p:cBhvr>
                                    </p:animEffect>
                                    <p:set>
                                      <p:cBhvr>
                                        <p:cTn id="28" dur="1" fill="hold">
                                          <p:stCondLst>
                                            <p:cond delay="999"/>
                                          </p:stCondLst>
                                        </p:cTn>
                                        <p:tgtEl>
                                          <p:spTgt spid="18"/>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1000"/>
                                        <p:tgtEl>
                                          <p:spTgt spid="20"/>
                                        </p:tgtEl>
                                      </p:cBhvr>
                                    </p:animEffect>
                                    <p:set>
                                      <p:cBhvr>
                                        <p:cTn id="31" dur="1" fill="hold">
                                          <p:stCondLst>
                                            <p:cond delay="999"/>
                                          </p:stCondLst>
                                        </p:cTn>
                                        <p:tgtEl>
                                          <p:spTgt spid="20"/>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1000"/>
                                        <p:tgtEl>
                                          <p:spTgt spid="19"/>
                                        </p:tgtEl>
                                      </p:cBhvr>
                                    </p:animEffect>
                                    <p:set>
                                      <p:cBhvr>
                                        <p:cTn id="34" dur="1" fill="hold">
                                          <p:stCondLst>
                                            <p:cond delay="999"/>
                                          </p:stCondLst>
                                        </p:cTn>
                                        <p:tgtEl>
                                          <p:spTgt spid="19"/>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1000"/>
                                        <p:tgtEl>
                                          <p:spTgt spid="23"/>
                                        </p:tgtEl>
                                      </p:cBhvr>
                                    </p:animEffect>
                                    <p:set>
                                      <p:cBhvr>
                                        <p:cTn id="37" dur="1" fill="hold">
                                          <p:stCondLst>
                                            <p:cond delay="999"/>
                                          </p:stCondLst>
                                        </p:cTn>
                                        <p:tgtEl>
                                          <p:spTgt spid="23"/>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1000"/>
                                        <p:tgtEl>
                                          <p:spTgt spid="22"/>
                                        </p:tgtEl>
                                      </p:cBhvr>
                                    </p:animEffect>
                                    <p:set>
                                      <p:cBhvr>
                                        <p:cTn id="40" dur="1" fill="hold">
                                          <p:stCondLst>
                                            <p:cond delay="999"/>
                                          </p:stCondLst>
                                        </p:cTn>
                                        <p:tgtEl>
                                          <p:spTgt spid="22"/>
                                        </p:tgtEl>
                                        <p:attrNameLst>
                                          <p:attrName>style.visibility</p:attrName>
                                        </p:attrNameLst>
                                      </p:cBhvr>
                                      <p:to>
                                        <p:strVal val="hidden"/>
                                      </p:to>
                                    </p:set>
                                  </p:childTnLst>
                                </p:cTn>
                              </p:par>
                              <p:par>
                                <p:cTn id="41" presetID="37" presetClass="path" presetSubtype="0" accel="50000" decel="50000" fill="hold" nodeType="withEffect">
                                  <p:stCondLst>
                                    <p:cond delay="1000"/>
                                  </p:stCondLst>
                                  <p:childTnLst>
                                    <p:animMotion origin="layout" path="M -3.54167E-6 -0.00023 C -0.1802 -0.01412 -0.20286 0.05185 -0.26523 0.23495 " pathEditMode="relative" rAng="0" ptsTypes="AA">
                                      <p:cBhvr>
                                        <p:cTn id="42" dur="3000" fill="hold"/>
                                        <p:tgtEl>
                                          <p:spTgt spid="12"/>
                                        </p:tgtEl>
                                        <p:attrNameLst>
                                          <p:attrName>ppt_x</p:attrName>
                                          <p:attrName>ppt_y</p:attrName>
                                        </p:attrNameLst>
                                      </p:cBhvr>
                                      <p:rCtr x="-13268" y="11667"/>
                                    </p:animMotion>
                                  </p:childTnLst>
                                </p:cTn>
                              </p:par>
                              <p:par>
                                <p:cTn id="43" presetID="37" presetClass="path" presetSubtype="0" accel="50000" decel="50000" fill="hold" nodeType="withEffect">
                                  <p:stCondLst>
                                    <p:cond delay="1000"/>
                                  </p:stCondLst>
                                  <p:childTnLst>
                                    <p:animMotion origin="layout" path="M -0.00104 -0.00093 C -0.22565 -0.02963 -0.31185 0.07292 -0.39818 0.23449 " pathEditMode="relative" rAng="0" ptsTypes="AA">
                                      <p:cBhvr>
                                        <p:cTn id="44" dur="3000" fill="hold"/>
                                        <p:tgtEl>
                                          <p:spTgt spid="5"/>
                                        </p:tgtEl>
                                        <p:attrNameLst>
                                          <p:attrName>ppt_x</p:attrName>
                                          <p:attrName>ppt_y</p:attrName>
                                        </p:attrNameLst>
                                      </p:cBhvr>
                                      <p:rCtr x="-19857" y="11528"/>
                                    </p:animMotion>
                                  </p:childTnLst>
                                </p:cTn>
                              </p:par>
                              <p:par>
                                <p:cTn id="45" presetID="37" presetClass="path" presetSubtype="0" accel="50000" decel="50000" fill="hold" nodeType="withEffect">
                                  <p:stCondLst>
                                    <p:cond delay="1000"/>
                                  </p:stCondLst>
                                  <p:childTnLst>
                                    <p:animMotion origin="layout" path="M 4.79167E-6 -3.33333E-6 C -0.02045 0.04676 -0.07553 0.1551 -0.13256 -0.00023 " pathEditMode="relative" rAng="0" ptsTypes="AA">
                                      <p:cBhvr>
                                        <p:cTn id="46" dur="3000" fill="hold"/>
                                        <p:tgtEl>
                                          <p:spTgt spid="6"/>
                                        </p:tgtEl>
                                        <p:attrNameLst>
                                          <p:attrName>ppt_x</p:attrName>
                                          <p:attrName>ppt_y</p:attrName>
                                        </p:attrNameLst>
                                      </p:cBhvr>
                                      <p:rCtr x="-6628" y="4005"/>
                                    </p:animMotion>
                                  </p:childTnLst>
                                </p:cTn>
                              </p:par>
                              <p:par>
                                <p:cTn id="47" presetID="37" presetClass="path" presetSubtype="0" accel="50000" decel="50000" fill="hold" nodeType="withEffect">
                                  <p:stCondLst>
                                    <p:cond delay="1000"/>
                                  </p:stCondLst>
                                  <p:childTnLst>
                                    <p:animMotion origin="layout" path="M 2.08333E-6 -0.00046 C -0.0194 -0.06551 -0.0711 -0.18981 -0.13294 0.00162 " pathEditMode="relative" rAng="0" ptsTypes="AA">
                                      <p:cBhvr>
                                        <p:cTn id="48" dur="3000" fill="hold"/>
                                        <p:tgtEl>
                                          <p:spTgt spid="9"/>
                                        </p:tgtEl>
                                        <p:attrNameLst>
                                          <p:attrName>ppt_x</p:attrName>
                                          <p:attrName>ppt_y</p:attrName>
                                        </p:attrNameLst>
                                      </p:cBhvr>
                                      <p:rCtr x="-6654" y="-4907"/>
                                    </p:animMotion>
                                  </p:childTnLst>
                                </p:cTn>
                              </p:par>
                              <p:par>
                                <p:cTn id="49" presetID="37" presetClass="path" presetSubtype="0" accel="50000" decel="50000" fill="hold" nodeType="withEffect">
                                  <p:stCondLst>
                                    <p:cond delay="1000"/>
                                  </p:stCondLst>
                                  <p:childTnLst>
                                    <p:animMotion origin="layout" path="M 4.375E-6 -0.00069 C 0.11393 -0.01111 0.20494 -0.00648 0.26536 -0.23426 " pathEditMode="relative" rAng="0" ptsTypes="AA">
                                      <p:cBhvr>
                                        <p:cTn id="50" dur="3000" fill="hold"/>
                                        <p:tgtEl>
                                          <p:spTgt spid="8"/>
                                        </p:tgtEl>
                                        <p:attrNameLst>
                                          <p:attrName>ppt_x</p:attrName>
                                          <p:attrName>ppt_y</p:attrName>
                                        </p:attrNameLst>
                                      </p:cBhvr>
                                      <p:rCtr x="13268" y="-11690"/>
                                    </p:animMotion>
                                  </p:childTnLst>
                                </p:cTn>
                              </p:par>
                              <p:par>
                                <p:cTn id="51" presetID="37" presetClass="path" presetSubtype="0" accel="50000" decel="50000" fill="hold" nodeType="withEffect">
                                  <p:stCondLst>
                                    <p:cond delay="1000"/>
                                  </p:stCondLst>
                                  <p:childTnLst>
                                    <p:animMotion origin="layout" path="M -1.875E-6 -4.81481E-6 C 0.27865 -0.01736 0.27396 -0.04212 0.39753 -0.23356 " pathEditMode="relative" rAng="20760000" ptsTypes="AA">
                                      <p:cBhvr>
                                        <p:cTn id="52" dur="3000" fill="hold"/>
                                        <p:tgtEl>
                                          <p:spTgt spid="21"/>
                                        </p:tgtEl>
                                        <p:attrNameLst>
                                          <p:attrName>ppt_x</p:attrName>
                                          <p:attrName>ppt_y</p:attrName>
                                        </p:attrNameLst>
                                      </p:cBhvr>
                                      <p:rCtr x="20299" y="-8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C504399-4E93-A24F-AC4C-386341E545C2}"/>
              </a:ext>
            </a:extLst>
          </p:cNvPr>
          <p:cNvPicPr>
            <a:picLocks noChangeAspect="1"/>
          </p:cNvPicPr>
          <p:nvPr/>
        </p:nvPicPr>
        <p:blipFill>
          <a:blip r:embed="rId3"/>
          <a:srcRect/>
          <a:stretch/>
        </p:blipFill>
        <p:spPr>
          <a:xfrm>
            <a:off x="4454959" y="2701836"/>
            <a:ext cx="1454328" cy="1454328"/>
          </a:xfrm>
          <a:prstGeom prst="rect">
            <a:avLst/>
          </a:prstGeom>
        </p:spPr>
      </p:pic>
      <p:pic>
        <p:nvPicPr>
          <p:cNvPr id="8" name="図 7">
            <a:extLst>
              <a:ext uri="{FF2B5EF4-FFF2-40B4-BE49-F238E27FC236}">
                <a16:creationId xmlns:a16="http://schemas.microsoft.com/office/drawing/2014/main" id="{C406BE6E-BEA5-634C-A993-034881692E38}"/>
              </a:ext>
            </a:extLst>
          </p:cNvPr>
          <p:cNvPicPr>
            <a:picLocks noChangeAspect="1"/>
          </p:cNvPicPr>
          <p:nvPr/>
        </p:nvPicPr>
        <p:blipFill>
          <a:blip r:embed="rId4"/>
          <a:srcRect/>
          <a:stretch/>
        </p:blipFill>
        <p:spPr>
          <a:xfrm>
            <a:off x="8110470" y="2701836"/>
            <a:ext cx="1454328" cy="1454328"/>
          </a:xfrm>
          <a:prstGeom prst="rect">
            <a:avLst/>
          </a:prstGeom>
        </p:spPr>
      </p:pic>
      <p:pic>
        <p:nvPicPr>
          <p:cNvPr id="9" name="図 8">
            <a:extLst>
              <a:ext uri="{FF2B5EF4-FFF2-40B4-BE49-F238E27FC236}">
                <a16:creationId xmlns:a16="http://schemas.microsoft.com/office/drawing/2014/main" id="{9784B885-361E-FF4A-8425-7965D15874AD}"/>
              </a:ext>
            </a:extLst>
          </p:cNvPr>
          <p:cNvPicPr>
            <a:picLocks noChangeAspect="1"/>
          </p:cNvPicPr>
          <p:nvPr/>
        </p:nvPicPr>
        <p:blipFill>
          <a:blip r:embed="rId5"/>
          <a:srcRect/>
          <a:stretch/>
        </p:blipFill>
        <p:spPr>
          <a:xfrm>
            <a:off x="6282715" y="2701836"/>
            <a:ext cx="1454328" cy="1454328"/>
          </a:xfrm>
          <a:prstGeom prst="rect">
            <a:avLst/>
          </a:prstGeom>
        </p:spPr>
      </p:pic>
      <p:pic>
        <p:nvPicPr>
          <p:cNvPr id="12" name="図 11">
            <a:extLst>
              <a:ext uri="{FF2B5EF4-FFF2-40B4-BE49-F238E27FC236}">
                <a16:creationId xmlns:a16="http://schemas.microsoft.com/office/drawing/2014/main" id="{CD225DBD-2FA2-8749-8E0F-486C1A5FB14A}"/>
              </a:ext>
            </a:extLst>
          </p:cNvPr>
          <p:cNvPicPr>
            <a:picLocks noChangeAspect="1"/>
          </p:cNvPicPr>
          <p:nvPr/>
        </p:nvPicPr>
        <p:blipFill>
          <a:blip r:embed="rId6"/>
          <a:srcRect/>
          <a:stretch/>
        </p:blipFill>
        <p:spPr>
          <a:xfrm>
            <a:off x="2627203" y="2701836"/>
            <a:ext cx="1454328" cy="1454328"/>
          </a:xfrm>
          <a:prstGeom prst="rect">
            <a:avLst/>
          </a:prstGeom>
        </p:spPr>
      </p:pic>
      <p:sp>
        <p:nvSpPr>
          <p:cNvPr id="7" name="テキスト ボックス 6">
            <a:extLst>
              <a:ext uri="{FF2B5EF4-FFF2-40B4-BE49-F238E27FC236}">
                <a16:creationId xmlns:a16="http://schemas.microsoft.com/office/drawing/2014/main" id="{4CEC3395-4E53-A3FD-6AAF-4422FF01FD52}"/>
              </a:ext>
            </a:extLst>
          </p:cNvPr>
          <p:cNvSpPr txBox="1"/>
          <p:nvPr/>
        </p:nvSpPr>
        <p:spPr>
          <a:xfrm>
            <a:off x="0" y="0"/>
            <a:ext cx="1106424" cy="369332"/>
          </a:xfrm>
          <a:prstGeom prst="rect">
            <a:avLst/>
          </a:prstGeom>
          <a:solidFill>
            <a:srgbClr val="FFFF99"/>
          </a:solidFill>
        </p:spPr>
        <p:txBody>
          <a:bodyPr wrap="square">
            <a:spAutoFit/>
          </a:bodyPr>
          <a:lstStyle/>
          <a:p>
            <a:pPr algn="ctr"/>
            <a:r>
              <a:rPr lang="ja-JP" altLang="en-US" sz="1800" b="1" kern="100" dirty="0">
                <a:latin typeface="BIZ UDPゴシック" panose="020B0400000000000000" pitchFamily="50" charset="-128"/>
                <a:ea typeface="BIZ UDPゴシック" panose="020B0400000000000000" pitchFamily="50" charset="-128"/>
                <a:cs typeface="Times New Roman" panose="02020603050405020304" pitchFamily="18" charset="0"/>
              </a:rPr>
              <a:t>選択</a:t>
            </a:r>
            <a:endParaRPr lang="ja-JP" altLang="en-US" dirty="0"/>
          </a:p>
        </p:txBody>
      </p:sp>
    </p:spTree>
    <p:extLst>
      <p:ext uri="{BB962C8B-B14F-4D97-AF65-F5344CB8AC3E}">
        <p14:creationId xmlns:p14="http://schemas.microsoft.com/office/powerpoint/2010/main" val="339762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FF63145-E60F-9E44-879A-AFC40429A9EE}"/>
              </a:ext>
            </a:extLst>
          </p:cNvPr>
          <p:cNvSpPr txBox="1"/>
          <p:nvPr/>
        </p:nvSpPr>
        <p:spPr>
          <a:xfrm>
            <a:off x="1771739" y="2787819"/>
            <a:ext cx="8648522" cy="1015663"/>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風評はなぜ広がるのか？</a:t>
            </a:r>
          </a:p>
        </p:txBody>
      </p:sp>
      <p:sp>
        <p:nvSpPr>
          <p:cNvPr id="3" name="テキスト ボックス 2">
            <a:extLst>
              <a:ext uri="{FF2B5EF4-FFF2-40B4-BE49-F238E27FC236}">
                <a16:creationId xmlns:a16="http://schemas.microsoft.com/office/drawing/2014/main" id="{E3AB1360-9783-9A92-57D9-596D22E281C0}"/>
              </a:ext>
            </a:extLst>
          </p:cNvPr>
          <p:cNvSpPr txBox="1"/>
          <p:nvPr/>
        </p:nvSpPr>
        <p:spPr>
          <a:xfrm>
            <a:off x="0" y="0"/>
            <a:ext cx="1106424" cy="369332"/>
          </a:xfrm>
          <a:prstGeom prst="rect">
            <a:avLst/>
          </a:prstGeom>
          <a:solidFill>
            <a:srgbClr val="FFFF99"/>
          </a:solidFill>
        </p:spPr>
        <p:txBody>
          <a:bodyPr wrap="square">
            <a:spAutoFit/>
          </a:bodyPr>
          <a:lstStyle/>
          <a:p>
            <a:pPr algn="ctr"/>
            <a:r>
              <a:rPr lang="ja-JP" altLang="en-US" sz="1800" b="1" kern="100" dirty="0">
                <a:latin typeface="BIZ UDPゴシック" panose="020B0400000000000000" pitchFamily="50" charset="-128"/>
                <a:ea typeface="BIZ UDPゴシック" panose="020B0400000000000000" pitchFamily="50" charset="-128"/>
                <a:cs typeface="Times New Roman" panose="02020603050405020304" pitchFamily="18" charset="0"/>
              </a:rPr>
              <a:t>選択</a:t>
            </a:r>
            <a:endParaRPr lang="ja-JP" altLang="en-US" dirty="0"/>
          </a:p>
        </p:txBody>
      </p:sp>
    </p:spTree>
    <p:extLst>
      <p:ext uri="{BB962C8B-B14F-4D97-AF65-F5344CB8AC3E}">
        <p14:creationId xmlns:p14="http://schemas.microsoft.com/office/powerpoint/2010/main" val="1916694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FF63145-E60F-9E44-879A-AFC40429A9EE}"/>
              </a:ext>
            </a:extLst>
          </p:cNvPr>
          <p:cNvSpPr txBox="1"/>
          <p:nvPr/>
        </p:nvSpPr>
        <p:spPr>
          <a:xfrm>
            <a:off x="1387019" y="2787819"/>
            <a:ext cx="9417964" cy="1015663"/>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薄れる関心・情報の固定化</a:t>
            </a:r>
          </a:p>
        </p:txBody>
      </p:sp>
      <p:sp>
        <p:nvSpPr>
          <p:cNvPr id="3" name="テキスト ボックス 2">
            <a:extLst>
              <a:ext uri="{FF2B5EF4-FFF2-40B4-BE49-F238E27FC236}">
                <a16:creationId xmlns:a16="http://schemas.microsoft.com/office/drawing/2014/main" id="{897B7230-C41D-DAA1-4B9F-FBD49BF81BA7}"/>
              </a:ext>
            </a:extLst>
          </p:cNvPr>
          <p:cNvSpPr txBox="1"/>
          <p:nvPr/>
        </p:nvSpPr>
        <p:spPr>
          <a:xfrm>
            <a:off x="0" y="0"/>
            <a:ext cx="1106424" cy="369332"/>
          </a:xfrm>
          <a:prstGeom prst="rect">
            <a:avLst/>
          </a:prstGeom>
          <a:solidFill>
            <a:srgbClr val="FFFF99"/>
          </a:solidFill>
        </p:spPr>
        <p:txBody>
          <a:bodyPr wrap="square">
            <a:spAutoFit/>
          </a:bodyPr>
          <a:lstStyle/>
          <a:p>
            <a:pPr algn="ctr"/>
            <a:r>
              <a:rPr lang="ja-JP" altLang="en-US" sz="1800" b="1" kern="100" dirty="0">
                <a:latin typeface="BIZ UDPゴシック" panose="020B0400000000000000" pitchFamily="50" charset="-128"/>
                <a:ea typeface="BIZ UDPゴシック" panose="020B0400000000000000" pitchFamily="50" charset="-128"/>
                <a:cs typeface="Times New Roman" panose="02020603050405020304" pitchFamily="18" charset="0"/>
              </a:rPr>
              <a:t>選択</a:t>
            </a:r>
            <a:endParaRPr lang="ja-JP" altLang="en-US" dirty="0"/>
          </a:p>
        </p:txBody>
      </p:sp>
    </p:spTree>
    <p:extLst>
      <p:ext uri="{BB962C8B-B14F-4D97-AF65-F5344CB8AC3E}">
        <p14:creationId xmlns:p14="http://schemas.microsoft.com/office/powerpoint/2010/main" val="2361070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9FE4138-1CD0-4713-99D3-9BB1B769135C}"/>
              </a:ext>
            </a:extLst>
          </p:cNvPr>
          <p:cNvSpPr txBox="1"/>
          <p:nvPr/>
        </p:nvSpPr>
        <p:spPr>
          <a:xfrm>
            <a:off x="0" y="0"/>
            <a:ext cx="1106424" cy="369332"/>
          </a:xfrm>
          <a:prstGeom prst="rect">
            <a:avLst/>
          </a:prstGeom>
          <a:solidFill>
            <a:srgbClr val="FFFF99"/>
          </a:solidFill>
        </p:spPr>
        <p:txBody>
          <a:bodyPr wrap="square">
            <a:spAutoFit/>
          </a:bodyPr>
          <a:lstStyle/>
          <a:p>
            <a:pPr algn="ctr"/>
            <a:r>
              <a:rPr lang="ja-JP" altLang="en-US" sz="1800" b="1" kern="100" dirty="0">
                <a:latin typeface="BIZ UDPゴシック" panose="020B0400000000000000" pitchFamily="50" charset="-128"/>
                <a:ea typeface="BIZ UDPゴシック" panose="020B0400000000000000" pitchFamily="50" charset="-128"/>
                <a:cs typeface="Times New Roman" panose="02020603050405020304" pitchFamily="18" charset="0"/>
              </a:rPr>
              <a:t>選択</a:t>
            </a:r>
            <a:endParaRPr lang="ja-JP" altLang="en-US" dirty="0"/>
          </a:p>
        </p:txBody>
      </p:sp>
      <p:sp>
        <p:nvSpPr>
          <p:cNvPr id="5" name="テキスト ボックス 4">
            <a:extLst>
              <a:ext uri="{FF2B5EF4-FFF2-40B4-BE49-F238E27FC236}">
                <a16:creationId xmlns:a16="http://schemas.microsoft.com/office/drawing/2014/main" id="{BB98F638-7074-D44A-6C91-D05743E63F8A}"/>
              </a:ext>
            </a:extLst>
          </p:cNvPr>
          <p:cNvSpPr txBox="1"/>
          <p:nvPr/>
        </p:nvSpPr>
        <p:spPr>
          <a:xfrm>
            <a:off x="2541188" y="2326155"/>
            <a:ext cx="7109639" cy="1938992"/>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情報アップデートで</a:t>
            </a:r>
            <a:endParaRPr kumimoji="1" lang="en-US" altLang="ja-JP" sz="6000" b="1"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「判断する力」を！</a:t>
            </a:r>
          </a:p>
        </p:txBody>
      </p:sp>
    </p:spTree>
    <p:extLst>
      <p:ext uri="{BB962C8B-B14F-4D97-AF65-F5344CB8AC3E}">
        <p14:creationId xmlns:p14="http://schemas.microsoft.com/office/powerpoint/2010/main" val="3004135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A670C1C-6679-FF47-B42B-A0D484ACC733}"/>
              </a:ext>
            </a:extLst>
          </p:cNvPr>
          <p:cNvSpPr txBox="1"/>
          <p:nvPr/>
        </p:nvSpPr>
        <p:spPr>
          <a:xfrm>
            <a:off x="1034140" y="472139"/>
            <a:ext cx="10270672" cy="5529462"/>
          </a:xfrm>
          <a:prstGeom prst="rect">
            <a:avLst/>
          </a:prstGeom>
          <a:noFill/>
        </p:spPr>
        <p:txBody>
          <a:bodyPr wrap="square" rtlCol="0" anchor="ctr">
            <a:spAutoFit/>
          </a:bodyPr>
          <a:lstStyle/>
          <a:p>
            <a:pPr>
              <a:lnSpc>
                <a:spcPct val="170000"/>
              </a:lnSpc>
            </a:pPr>
            <a:r>
              <a:rPr kumimoji="1" lang="ja-JP" altLang="en-US" sz="7200" b="1">
                <a:latin typeface="+mn-ea"/>
              </a:rPr>
              <a:t>学び</a:t>
            </a:r>
            <a:r>
              <a:rPr kumimoji="1" lang="ja-JP" altLang="en-US" sz="7200" b="1" spc="-1500">
                <a:latin typeface="+mn-ea"/>
              </a:rPr>
              <a:t>、</a:t>
            </a:r>
            <a:r>
              <a:rPr kumimoji="1" lang="ja-JP" altLang="en-US" sz="7200" b="1">
                <a:latin typeface="+mn-ea"/>
              </a:rPr>
              <a:t>知をつむ</a:t>
            </a:r>
            <a:r>
              <a:rPr kumimoji="1" lang="ja-JP" altLang="en-US" sz="7200" b="1">
                <a:solidFill>
                  <a:srgbClr val="E45198"/>
                </a:solidFill>
                <a:latin typeface="+mn-ea"/>
              </a:rPr>
              <a:t>ぐ</a:t>
            </a:r>
            <a:endParaRPr kumimoji="1" lang="en-US" altLang="ja-JP" sz="7200" b="1" dirty="0">
              <a:solidFill>
                <a:srgbClr val="E45198"/>
              </a:solidFill>
              <a:latin typeface="+mn-ea"/>
            </a:endParaRPr>
          </a:p>
          <a:p>
            <a:pPr>
              <a:lnSpc>
                <a:spcPct val="170000"/>
              </a:lnSpc>
            </a:pPr>
            <a:r>
              <a:rPr kumimoji="1" lang="ja-JP" altLang="en-US" sz="7200" b="1">
                <a:latin typeface="+mn-ea"/>
              </a:rPr>
              <a:t>人</a:t>
            </a:r>
            <a:r>
              <a:rPr kumimoji="1" lang="ja-JP" altLang="en-US" sz="7200" b="1" spc="-1500">
                <a:latin typeface="+mn-ea"/>
              </a:rPr>
              <a:t>、</a:t>
            </a:r>
            <a:r>
              <a:rPr kumimoji="1" lang="ja-JP" altLang="en-US" sz="7200" b="1">
                <a:latin typeface="+mn-ea"/>
              </a:rPr>
              <a:t>町</a:t>
            </a:r>
            <a:r>
              <a:rPr kumimoji="1" lang="ja-JP" altLang="en-US" sz="7200" b="1" spc="-1500">
                <a:latin typeface="+mn-ea"/>
              </a:rPr>
              <a:t>、</a:t>
            </a:r>
            <a:r>
              <a:rPr kumimoji="1" lang="ja-JP" altLang="en-US" sz="7200" b="1">
                <a:latin typeface="+mn-ea"/>
              </a:rPr>
              <a:t>組織をつな</a:t>
            </a:r>
            <a:r>
              <a:rPr kumimoji="1" lang="ja-JP" altLang="en-US" sz="7200" b="1">
                <a:solidFill>
                  <a:srgbClr val="F39800"/>
                </a:solidFill>
                <a:latin typeface="+mn-ea"/>
              </a:rPr>
              <a:t>ぐ</a:t>
            </a:r>
            <a:endParaRPr kumimoji="1" lang="en-US" altLang="ja-JP" sz="7200" b="1" dirty="0">
              <a:solidFill>
                <a:srgbClr val="F39800"/>
              </a:solidFill>
              <a:latin typeface="+mn-ea"/>
            </a:endParaRPr>
          </a:p>
          <a:p>
            <a:pPr>
              <a:lnSpc>
                <a:spcPct val="170000"/>
              </a:lnSpc>
            </a:pPr>
            <a:r>
              <a:rPr kumimoji="1" lang="ja-JP" altLang="en-US" sz="7200" b="1">
                <a:latin typeface="+mn-ea"/>
              </a:rPr>
              <a:t>自分ごととしてつたわ</a:t>
            </a:r>
            <a:r>
              <a:rPr kumimoji="1" lang="ja-JP" altLang="en-US" sz="7200" b="1">
                <a:solidFill>
                  <a:srgbClr val="32A538"/>
                </a:solidFill>
                <a:latin typeface="+mn-ea"/>
              </a:rPr>
              <a:t>る</a:t>
            </a:r>
          </a:p>
        </p:txBody>
      </p:sp>
      <p:pic>
        <p:nvPicPr>
          <p:cNvPr id="4" name="図 3" descr="ロゴ&#10;&#10;自動的に生成された説明">
            <a:extLst>
              <a:ext uri="{FF2B5EF4-FFF2-40B4-BE49-F238E27FC236}">
                <a16:creationId xmlns:a16="http://schemas.microsoft.com/office/drawing/2014/main" id="{7F2F51DC-CDF4-687D-FAC2-B1944178DB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30136" y="185194"/>
            <a:ext cx="2325065" cy="2751984"/>
          </a:xfrm>
          <a:prstGeom prst="rect">
            <a:avLst/>
          </a:prstGeom>
        </p:spPr>
      </p:pic>
      <p:cxnSp>
        <p:nvCxnSpPr>
          <p:cNvPr id="6" name="直線コネクタ 5">
            <a:extLst>
              <a:ext uri="{FF2B5EF4-FFF2-40B4-BE49-F238E27FC236}">
                <a16:creationId xmlns:a16="http://schemas.microsoft.com/office/drawing/2014/main" id="{633D20D5-84A2-2D0F-1927-BA2DC44AA96C}"/>
              </a:ext>
            </a:extLst>
          </p:cNvPr>
          <p:cNvCxnSpPr/>
          <p:nvPr/>
        </p:nvCxnSpPr>
        <p:spPr>
          <a:xfrm>
            <a:off x="5555848" y="2187614"/>
            <a:ext cx="2639028" cy="0"/>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B14A8FCC-89D2-7284-5985-3551361253A7}"/>
              </a:ext>
            </a:extLst>
          </p:cNvPr>
          <p:cNvCxnSpPr/>
          <p:nvPr/>
        </p:nvCxnSpPr>
        <p:spPr>
          <a:xfrm>
            <a:off x="7176304" y="4051139"/>
            <a:ext cx="2639028" cy="0"/>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0E974BD7-20F0-30E7-F9E0-7295E6C1B8D7}"/>
              </a:ext>
            </a:extLst>
          </p:cNvPr>
          <p:cNvCxnSpPr>
            <a:cxnSpLocks/>
          </p:cNvCxnSpPr>
          <p:nvPr/>
        </p:nvCxnSpPr>
        <p:spPr>
          <a:xfrm>
            <a:off x="7569843" y="5891514"/>
            <a:ext cx="3495554" cy="0"/>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8EF285ED-D7FB-A237-4FAA-A56389153B2D}"/>
              </a:ext>
            </a:extLst>
          </p:cNvPr>
          <p:cNvSpPr txBox="1"/>
          <p:nvPr/>
        </p:nvSpPr>
        <p:spPr>
          <a:xfrm>
            <a:off x="0" y="0"/>
            <a:ext cx="1106424" cy="369332"/>
          </a:xfrm>
          <a:prstGeom prst="rect">
            <a:avLst/>
          </a:prstGeom>
          <a:solidFill>
            <a:srgbClr val="FFBDDE"/>
          </a:solidFill>
        </p:spPr>
        <p:txBody>
          <a:bodyPr wrap="square">
            <a:spAutoFit/>
          </a:bodyPr>
          <a:lstStyle/>
          <a:p>
            <a:pPr algn="ctr"/>
            <a:r>
              <a:rPr lang="ja-JP" altLang="en-US" sz="1800" b="1" kern="100" dirty="0">
                <a:latin typeface="BIZ UDPゴシック" panose="020B0400000000000000" pitchFamily="50" charset="-128"/>
                <a:ea typeface="BIZ UDPゴシック" panose="020B0400000000000000" pitchFamily="50" charset="-128"/>
                <a:cs typeface="Times New Roman" panose="02020603050405020304" pitchFamily="18" charset="0"/>
              </a:rPr>
              <a:t>必須</a:t>
            </a:r>
            <a:endParaRPr lang="ja-JP" altLang="en-US" dirty="0"/>
          </a:p>
        </p:txBody>
      </p:sp>
    </p:spTree>
    <p:extLst>
      <p:ext uri="{BB962C8B-B14F-4D97-AF65-F5344CB8AC3E}">
        <p14:creationId xmlns:p14="http://schemas.microsoft.com/office/powerpoint/2010/main" val="3218363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9FE4138-1CD0-4713-99D3-9BB1B769135C}"/>
              </a:ext>
            </a:extLst>
          </p:cNvPr>
          <p:cNvSpPr txBox="1"/>
          <p:nvPr/>
        </p:nvSpPr>
        <p:spPr>
          <a:xfrm>
            <a:off x="0" y="0"/>
            <a:ext cx="1106424" cy="369332"/>
          </a:xfrm>
          <a:prstGeom prst="rect">
            <a:avLst/>
          </a:prstGeom>
          <a:solidFill>
            <a:srgbClr val="FFFF99"/>
          </a:solidFill>
        </p:spPr>
        <p:txBody>
          <a:bodyPr wrap="square">
            <a:spAutoFit/>
          </a:bodyPr>
          <a:lstStyle/>
          <a:p>
            <a:pPr algn="ctr"/>
            <a:r>
              <a:rPr lang="ja-JP" altLang="en-US" sz="1800" b="1" kern="100" dirty="0">
                <a:latin typeface="BIZ UDPゴシック" panose="020B0400000000000000" pitchFamily="50" charset="-128"/>
                <a:ea typeface="BIZ UDPゴシック" panose="020B0400000000000000" pitchFamily="50" charset="-128"/>
                <a:cs typeface="Times New Roman" panose="02020603050405020304" pitchFamily="18" charset="0"/>
              </a:rPr>
              <a:t>選択</a:t>
            </a:r>
            <a:endParaRPr lang="ja-JP" altLang="en-US" dirty="0"/>
          </a:p>
        </p:txBody>
      </p:sp>
      <p:sp>
        <p:nvSpPr>
          <p:cNvPr id="5" name="テキスト ボックス 4">
            <a:extLst>
              <a:ext uri="{FF2B5EF4-FFF2-40B4-BE49-F238E27FC236}">
                <a16:creationId xmlns:a16="http://schemas.microsoft.com/office/drawing/2014/main" id="{BB98F638-7074-D44A-6C91-D05743E63F8A}"/>
              </a:ext>
            </a:extLst>
          </p:cNvPr>
          <p:cNvSpPr txBox="1"/>
          <p:nvPr/>
        </p:nvSpPr>
        <p:spPr>
          <a:xfrm>
            <a:off x="1002307" y="2326155"/>
            <a:ext cx="10187404" cy="1938992"/>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知らず知らずのうちに</a:t>
            </a:r>
            <a:endParaRPr kumimoji="1" lang="en-US" altLang="ja-JP" sz="6000" b="1"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誰かを傷つけるかもしれない</a:t>
            </a:r>
          </a:p>
        </p:txBody>
      </p:sp>
    </p:spTree>
    <p:extLst>
      <p:ext uri="{BB962C8B-B14F-4D97-AF65-F5344CB8AC3E}">
        <p14:creationId xmlns:p14="http://schemas.microsoft.com/office/powerpoint/2010/main" val="3048855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9FE4138-1CD0-4713-99D3-9BB1B769135C}"/>
              </a:ext>
            </a:extLst>
          </p:cNvPr>
          <p:cNvSpPr txBox="1"/>
          <p:nvPr/>
        </p:nvSpPr>
        <p:spPr>
          <a:xfrm>
            <a:off x="0" y="0"/>
            <a:ext cx="1106424" cy="369332"/>
          </a:xfrm>
          <a:prstGeom prst="rect">
            <a:avLst/>
          </a:prstGeom>
          <a:solidFill>
            <a:srgbClr val="FFFF99"/>
          </a:solidFill>
        </p:spPr>
        <p:txBody>
          <a:bodyPr wrap="square">
            <a:spAutoFit/>
          </a:bodyPr>
          <a:lstStyle/>
          <a:p>
            <a:pPr algn="ctr"/>
            <a:r>
              <a:rPr lang="ja-JP" altLang="en-US" sz="1800" b="1" kern="100" dirty="0">
                <a:latin typeface="BIZ UDPゴシック" panose="020B0400000000000000" pitchFamily="50" charset="-128"/>
                <a:ea typeface="BIZ UDPゴシック" panose="020B0400000000000000" pitchFamily="50" charset="-128"/>
                <a:cs typeface="Times New Roman" panose="02020603050405020304" pitchFamily="18" charset="0"/>
              </a:rPr>
              <a:t>選択</a:t>
            </a:r>
            <a:endParaRPr lang="ja-JP" altLang="en-US" dirty="0"/>
          </a:p>
        </p:txBody>
      </p:sp>
      <p:sp>
        <p:nvSpPr>
          <p:cNvPr id="5" name="テキスト ボックス 4">
            <a:extLst>
              <a:ext uri="{FF2B5EF4-FFF2-40B4-BE49-F238E27FC236}">
                <a16:creationId xmlns:a16="http://schemas.microsoft.com/office/drawing/2014/main" id="{BB98F638-7074-D44A-6C91-D05743E63F8A}"/>
              </a:ext>
            </a:extLst>
          </p:cNvPr>
          <p:cNvSpPr txBox="1"/>
          <p:nvPr/>
        </p:nvSpPr>
        <p:spPr>
          <a:xfrm>
            <a:off x="1387029" y="2326155"/>
            <a:ext cx="9417963" cy="1938992"/>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「誰ひとり取り残さない」</a:t>
            </a:r>
            <a:endParaRPr kumimoji="1" lang="en-US" altLang="ja-JP" sz="6000" b="1"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社会実現のために</a:t>
            </a:r>
          </a:p>
        </p:txBody>
      </p:sp>
    </p:spTree>
    <p:extLst>
      <p:ext uri="{BB962C8B-B14F-4D97-AF65-F5344CB8AC3E}">
        <p14:creationId xmlns:p14="http://schemas.microsoft.com/office/powerpoint/2010/main" val="3864809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9FE4138-1CD0-4713-99D3-9BB1B769135C}"/>
              </a:ext>
            </a:extLst>
          </p:cNvPr>
          <p:cNvSpPr txBox="1"/>
          <p:nvPr/>
        </p:nvSpPr>
        <p:spPr>
          <a:xfrm>
            <a:off x="0" y="0"/>
            <a:ext cx="1106424" cy="369332"/>
          </a:xfrm>
          <a:prstGeom prst="rect">
            <a:avLst/>
          </a:prstGeom>
          <a:solidFill>
            <a:srgbClr val="FFFF99"/>
          </a:solidFill>
        </p:spPr>
        <p:txBody>
          <a:bodyPr wrap="square">
            <a:spAutoFit/>
          </a:bodyPr>
          <a:lstStyle/>
          <a:p>
            <a:pPr algn="ctr"/>
            <a:r>
              <a:rPr lang="ja-JP" altLang="en-US" sz="1800" b="1" kern="100" dirty="0">
                <a:latin typeface="BIZ UDPゴシック" panose="020B0400000000000000" pitchFamily="50" charset="-128"/>
                <a:ea typeface="BIZ UDPゴシック" panose="020B0400000000000000" pitchFamily="50" charset="-128"/>
                <a:cs typeface="Times New Roman" panose="02020603050405020304" pitchFamily="18" charset="0"/>
              </a:rPr>
              <a:t>選択</a:t>
            </a:r>
            <a:endParaRPr lang="ja-JP" altLang="en-US" dirty="0"/>
          </a:p>
        </p:txBody>
      </p:sp>
      <p:sp>
        <p:nvSpPr>
          <p:cNvPr id="5" name="テキスト ボックス 4">
            <a:extLst>
              <a:ext uri="{FF2B5EF4-FFF2-40B4-BE49-F238E27FC236}">
                <a16:creationId xmlns:a16="http://schemas.microsoft.com/office/drawing/2014/main" id="{BB98F638-7074-D44A-6C91-D05743E63F8A}"/>
              </a:ext>
            </a:extLst>
          </p:cNvPr>
          <p:cNvSpPr txBox="1"/>
          <p:nvPr/>
        </p:nvSpPr>
        <p:spPr>
          <a:xfrm>
            <a:off x="2002585" y="2787819"/>
            <a:ext cx="8186858" cy="1015663"/>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6000" b="1"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Leave no one behind</a:t>
            </a:r>
            <a:endParaRPr kumimoji="1" lang="ja-JP" altLang="en-US" sz="6000" b="1"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46924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6A1BC28A-A076-4C4C-95C9-FC9C4C3FA706}"/>
              </a:ext>
            </a:extLst>
          </p:cNvPr>
          <p:cNvSpPr/>
          <p:nvPr/>
        </p:nvSpPr>
        <p:spPr>
          <a:xfrm>
            <a:off x="0" y="0"/>
            <a:ext cx="12192000" cy="1509323"/>
          </a:xfrm>
          <a:prstGeom prst="rect">
            <a:avLst/>
          </a:prstGeom>
          <a:solidFill>
            <a:srgbClr val="004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游ゴシック"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F1C1B7B9-95E0-EB46-AF34-72CCAA6D25E1}"/>
              </a:ext>
            </a:extLst>
          </p:cNvPr>
          <p:cNvSpPr txBox="1"/>
          <p:nvPr/>
        </p:nvSpPr>
        <p:spPr>
          <a:xfrm>
            <a:off x="0" y="-19083"/>
            <a:ext cx="12192000" cy="1498424"/>
          </a:xfrm>
          <a:prstGeom prst="rect">
            <a:avLst/>
          </a:prstGeom>
          <a:noFill/>
        </p:spPr>
        <p:txBody>
          <a:bodyPr wrap="square" rtlCol="0" anchor="ctr">
            <a:spAutoFit/>
          </a:bodyP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rPr>
              <a:t>東京電力福島第一原発事故の被災地における、</a:t>
            </a:r>
            <a:endParaRPr kumimoji="1" lang="en-US" altLang="ja-JP" sz="2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3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rPr>
              <a:t>次世代以降の人（将来生まれてくる子や孫など）への</a:t>
            </a:r>
            <a:endParaRPr kumimoji="1" lang="en-US" altLang="ja-JP" sz="2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3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rPr>
              <a:t>放射線による健康影響について、あなたはどのように思いますか。</a:t>
            </a:r>
          </a:p>
        </p:txBody>
      </p:sp>
      <p:sp>
        <p:nvSpPr>
          <p:cNvPr id="41" name="テキスト ボックス 40">
            <a:extLst>
              <a:ext uri="{FF2B5EF4-FFF2-40B4-BE49-F238E27FC236}">
                <a16:creationId xmlns:a16="http://schemas.microsoft.com/office/drawing/2014/main" id="{14D0509E-0E06-8543-BDFD-4E05739DD51E}"/>
              </a:ext>
            </a:extLst>
          </p:cNvPr>
          <p:cNvSpPr txBox="1"/>
          <p:nvPr/>
        </p:nvSpPr>
        <p:spPr>
          <a:xfrm>
            <a:off x="5715000" y="-592282"/>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50" charset="-128"/>
              <a:cs typeface="+mn-cs"/>
            </a:endParaRPr>
          </a:p>
        </p:txBody>
      </p:sp>
      <p:sp>
        <p:nvSpPr>
          <p:cNvPr id="28" name="テキスト ボックス 2">
            <a:extLst>
              <a:ext uri="{FF2B5EF4-FFF2-40B4-BE49-F238E27FC236}">
                <a16:creationId xmlns:a16="http://schemas.microsoft.com/office/drawing/2014/main" id="{BEE76101-E931-AFEC-70D4-235523E5299C}"/>
              </a:ext>
            </a:extLst>
          </p:cNvPr>
          <p:cNvSpPr txBox="1"/>
          <p:nvPr/>
        </p:nvSpPr>
        <p:spPr>
          <a:xfrm>
            <a:off x="8723541" y="2014435"/>
            <a:ext cx="1829100" cy="60352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3200" b="1" i="0" u="none" strike="noStrike" kern="0" cap="none" spc="0" normalizeH="0" baseline="0" noProof="0" dirty="0">
                <a:ln>
                  <a:noFill/>
                </a:ln>
                <a:solidFill>
                  <a:srgbClr val="DA0A79"/>
                </a:solidFill>
                <a:effectLst/>
                <a:uLnTx/>
                <a:uFillTx/>
                <a:latin typeface="游ゴシック" panose="020B0400000000000000" pitchFamily="50" charset="-128"/>
                <a:ea typeface="游ゴシック" panose="020B0400000000000000" pitchFamily="50" charset="-128"/>
              </a:rPr>
              <a:t>41.2%</a:t>
            </a:r>
            <a:endParaRPr kumimoji="1" lang="ja-JP" altLang="en-US" sz="3200" b="1" i="0" u="none" strike="noStrike" kern="0" cap="none" spc="0" normalizeH="0" baseline="0" noProof="0" dirty="0">
              <a:ln>
                <a:noFill/>
              </a:ln>
              <a:solidFill>
                <a:srgbClr val="DA0A79"/>
              </a:solidFill>
              <a:effectLst/>
              <a:uLnTx/>
              <a:uFillTx/>
              <a:latin typeface="游ゴシック" panose="020B0400000000000000" pitchFamily="50" charset="-128"/>
              <a:ea typeface="游ゴシック" panose="020B0400000000000000" pitchFamily="50" charset="-128"/>
            </a:endParaRPr>
          </a:p>
        </p:txBody>
      </p:sp>
      <p:graphicFrame>
        <p:nvGraphicFramePr>
          <p:cNvPr id="29" name="グラフ 3">
            <a:extLst>
              <a:ext uri="{FF2B5EF4-FFF2-40B4-BE49-F238E27FC236}">
                <a16:creationId xmlns:a16="http://schemas.microsoft.com/office/drawing/2014/main" id="{3ECC4E19-E006-4EB3-C2E5-BEFAC2E2D687}"/>
              </a:ext>
            </a:extLst>
          </p:cNvPr>
          <p:cNvGraphicFramePr/>
          <p:nvPr/>
        </p:nvGraphicFramePr>
        <p:xfrm>
          <a:off x="2206484" y="2175412"/>
          <a:ext cx="9335363" cy="3233156"/>
        </p:xfrm>
        <a:graphic>
          <a:graphicData uri="http://schemas.openxmlformats.org/drawingml/2006/chart">
            <c:chart xmlns:c="http://schemas.openxmlformats.org/drawingml/2006/chart" xmlns:r="http://schemas.openxmlformats.org/officeDocument/2006/relationships" r:id="rId3"/>
          </a:graphicData>
        </a:graphic>
      </p:graphicFrame>
      <p:sp>
        <p:nvSpPr>
          <p:cNvPr id="35" name="テキスト ボックス 7">
            <a:extLst>
              <a:ext uri="{FF2B5EF4-FFF2-40B4-BE49-F238E27FC236}">
                <a16:creationId xmlns:a16="http://schemas.microsoft.com/office/drawing/2014/main" id="{AA7C65F7-7435-642C-FB3B-620CFBF3C57E}"/>
              </a:ext>
            </a:extLst>
          </p:cNvPr>
          <p:cNvSpPr txBox="1"/>
          <p:nvPr/>
        </p:nvSpPr>
        <p:spPr>
          <a:xfrm>
            <a:off x="10834390" y="3734202"/>
            <a:ext cx="792784" cy="41293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2000" b="1" i="0" u="none" strike="noStrike" kern="0" cap="none" spc="0" normalizeH="0" baseline="0" noProof="0" dirty="0">
                <a:ln>
                  <a:noFill/>
                </a:ln>
                <a:solidFill>
                  <a:srgbClr val="FFFFFF"/>
                </a:solidFill>
                <a:effectLst/>
                <a:uLnTx/>
                <a:uFillTx/>
                <a:latin typeface="游ゴシック" panose="020F0502020204030204"/>
                <a:ea typeface="游ゴシック" panose="020B0400000000000000" pitchFamily="50" charset="-128"/>
              </a:rPr>
              <a:t>6.</a:t>
            </a:r>
            <a:r>
              <a:rPr lang="en-US" altLang="ja-JP" sz="2000" b="1" kern="0" dirty="0">
                <a:solidFill>
                  <a:srgbClr val="FFFFFF"/>
                </a:solidFill>
                <a:latin typeface="游ゴシック" panose="020F0502020204030204"/>
                <a:ea typeface="游ゴシック" panose="020B0400000000000000" pitchFamily="50" charset="-128"/>
              </a:rPr>
              <a:t>6</a:t>
            </a:r>
            <a:r>
              <a:rPr kumimoji="1" lang="en-US" altLang="ja-JP" sz="2000" b="1" i="0" u="none" strike="noStrike" kern="0" cap="none" spc="0" normalizeH="0" baseline="0" noProof="0" dirty="0">
                <a:ln>
                  <a:noFill/>
                </a:ln>
                <a:solidFill>
                  <a:srgbClr val="FFFFFF"/>
                </a:solidFill>
                <a:effectLst/>
                <a:uLnTx/>
                <a:uFillTx/>
                <a:latin typeface="游ゴシック" panose="020F0502020204030204"/>
                <a:ea typeface="游ゴシック" panose="020B0400000000000000" pitchFamily="50" charset="-128"/>
              </a:rPr>
              <a:t>%</a:t>
            </a:r>
            <a:endParaRPr kumimoji="1" lang="ja-JP" altLang="en-US" sz="2000" b="1" i="0" u="none" strike="noStrike" kern="0" cap="none" spc="0" normalizeH="0" baseline="0" noProof="0" dirty="0">
              <a:ln>
                <a:noFill/>
              </a:ln>
              <a:solidFill>
                <a:srgbClr val="FFFFFF"/>
              </a:solidFill>
              <a:effectLst/>
              <a:uLnTx/>
              <a:uFillTx/>
              <a:latin typeface="游ゴシック" panose="020F0502020204030204"/>
              <a:ea typeface="游ゴシック" panose="020B0400000000000000" pitchFamily="50" charset="-128"/>
            </a:endParaRPr>
          </a:p>
        </p:txBody>
      </p:sp>
      <p:sp>
        <p:nvSpPr>
          <p:cNvPr id="42" name="テキスト ボックス 8">
            <a:extLst>
              <a:ext uri="{FF2B5EF4-FFF2-40B4-BE49-F238E27FC236}">
                <a16:creationId xmlns:a16="http://schemas.microsoft.com/office/drawing/2014/main" id="{8BB34E7C-0FA8-68D1-0F86-C12874653E00}"/>
              </a:ext>
            </a:extLst>
          </p:cNvPr>
          <p:cNvSpPr txBox="1"/>
          <p:nvPr/>
        </p:nvSpPr>
        <p:spPr>
          <a:xfrm>
            <a:off x="2448169" y="4389451"/>
            <a:ext cx="946697" cy="41293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rgbClr val="004B87"/>
                </a:solidFill>
                <a:effectLst/>
                <a:uLnTx/>
                <a:uFillTx/>
                <a:latin typeface="游ゴシック" panose="020F0502020204030204"/>
                <a:ea typeface="游ゴシック" panose="020B0400000000000000" pitchFamily="50" charset="-128"/>
              </a:rPr>
              <a:t>11.8%</a:t>
            </a:r>
            <a:endParaRPr kumimoji="1" lang="ja-JP" altLang="en-US" sz="2000" b="0" i="0" u="none" strike="noStrike" kern="0" cap="none" spc="0" normalizeH="0" baseline="0" noProof="0" dirty="0">
              <a:ln>
                <a:noFill/>
              </a:ln>
              <a:solidFill>
                <a:srgbClr val="004B87"/>
              </a:solidFill>
              <a:effectLst/>
              <a:uLnTx/>
              <a:uFillTx/>
              <a:latin typeface="游ゴシック" panose="020F0502020204030204"/>
              <a:ea typeface="游ゴシック" panose="020B0400000000000000" pitchFamily="50" charset="-128"/>
            </a:endParaRPr>
          </a:p>
        </p:txBody>
      </p:sp>
      <p:sp>
        <p:nvSpPr>
          <p:cNvPr id="46" name="テキスト ボックス 9">
            <a:extLst>
              <a:ext uri="{FF2B5EF4-FFF2-40B4-BE49-F238E27FC236}">
                <a16:creationId xmlns:a16="http://schemas.microsoft.com/office/drawing/2014/main" id="{2B7E4CF4-A803-2935-137A-71D17CF7BEC7}"/>
              </a:ext>
            </a:extLst>
          </p:cNvPr>
          <p:cNvSpPr txBox="1"/>
          <p:nvPr/>
        </p:nvSpPr>
        <p:spPr>
          <a:xfrm>
            <a:off x="8674294" y="4389451"/>
            <a:ext cx="1451163" cy="41293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000" b="1" i="0" u="none" strike="noStrike" kern="0" cap="none" spc="0" normalizeH="0" baseline="0" noProof="0" dirty="0">
                <a:ln>
                  <a:noFill/>
                </a:ln>
                <a:solidFill>
                  <a:srgbClr val="FFFFFF"/>
                </a:solidFill>
                <a:effectLst/>
                <a:uLnTx/>
                <a:uFillTx/>
                <a:latin typeface="游ゴシック" panose="020F0502020204030204"/>
                <a:ea typeface="游ゴシック" panose="020B0400000000000000" pitchFamily="50" charset="-128"/>
              </a:rPr>
              <a:t>33.8%</a:t>
            </a:r>
            <a:endParaRPr kumimoji="1" lang="ja-JP" altLang="en-US" sz="2000" b="1" i="0" u="none" strike="noStrike" kern="0" cap="none" spc="0" normalizeH="0" baseline="0" noProof="0" dirty="0">
              <a:ln>
                <a:noFill/>
              </a:ln>
              <a:solidFill>
                <a:srgbClr val="FFFFFF"/>
              </a:solidFill>
              <a:effectLst/>
              <a:uLnTx/>
              <a:uFillTx/>
              <a:latin typeface="游ゴシック" panose="020F0502020204030204"/>
              <a:ea typeface="游ゴシック" panose="020B0400000000000000" pitchFamily="50" charset="-128"/>
            </a:endParaRPr>
          </a:p>
        </p:txBody>
      </p:sp>
      <p:sp>
        <p:nvSpPr>
          <p:cNvPr id="47" name="テキスト ボックス 10">
            <a:extLst>
              <a:ext uri="{FF2B5EF4-FFF2-40B4-BE49-F238E27FC236}">
                <a16:creationId xmlns:a16="http://schemas.microsoft.com/office/drawing/2014/main" id="{4E429384-A1BD-64CE-1501-D8637583FA7A}"/>
              </a:ext>
            </a:extLst>
          </p:cNvPr>
          <p:cNvSpPr txBox="1"/>
          <p:nvPr/>
        </p:nvSpPr>
        <p:spPr>
          <a:xfrm>
            <a:off x="4660720" y="4389451"/>
            <a:ext cx="1744009" cy="41293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rgbClr val="004B87"/>
                </a:solidFill>
                <a:effectLst/>
                <a:uLnTx/>
                <a:uFillTx/>
                <a:latin typeface="游ゴシック" panose="020F0502020204030204"/>
                <a:ea typeface="游ゴシック" panose="020B0400000000000000" pitchFamily="50" charset="-128"/>
              </a:rPr>
              <a:t>47.8%</a:t>
            </a:r>
            <a:endParaRPr kumimoji="1" lang="ja-JP" altLang="en-US" sz="2000" b="0" i="0" u="none" strike="noStrike" kern="0" cap="none" spc="0" normalizeH="0" baseline="0" noProof="0" dirty="0">
              <a:ln>
                <a:noFill/>
              </a:ln>
              <a:solidFill>
                <a:srgbClr val="004B87"/>
              </a:solidFill>
              <a:effectLst/>
              <a:uLnTx/>
              <a:uFillTx/>
              <a:latin typeface="游ゴシック" panose="020F0502020204030204"/>
              <a:ea typeface="游ゴシック" panose="020B0400000000000000" pitchFamily="50" charset="-128"/>
            </a:endParaRPr>
          </a:p>
        </p:txBody>
      </p:sp>
      <p:sp>
        <p:nvSpPr>
          <p:cNvPr id="48" name="テキスト ボックス 11">
            <a:extLst>
              <a:ext uri="{FF2B5EF4-FFF2-40B4-BE49-F238E27FC236}">
                <a16:creationId xmlns:a16="http://schemas.microsoft.com/office/drawing/2014/main" id="{516B6CF9-4502-33FC-C1A8-0B8F9C6FF73F}"/>
              </a:ext>
            </a:extLst>
          </p:cNvPr>
          <p:cNvSpPr txBox="1"/>
          <p:nvPr/>
        </p:nvSpPr>
        <p:spPr>
          <a:xfrm>
            <a:off x="2023348" y="3415371"/>
            <a:ext cx="1750851" cy="688624"/>
          </a:xfrm>
          <a:prstGeom prst="rect">
            <a:avLst/>
          </a:prstGeom>
          <a:noFill/>
        </p:spPr>
        <p:txBody>
          <a:bodyPr wrap="square" rtlCol="0" anchor="ctr">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rPr>
              <a:t>可能性は</a:t>
            </a:r>
            <a:endParaRPr kumimoji="1" lang="en-US" altLang="ja-JP" sz="1600" b="0" i="0" u="none" strike="noStrike" kern="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endParaRPr>
          </a:p>
          <a:p>
            <a:pPr marL="0" marR="0" lvl="0" indent="0" algn="ctr" defTabSz="914400" eaLnBrk="1" fontAlgn="auto" latinLnBrk="0" hangingPunct="1">
              <a:lnSpc>
                <a:spcPct val="12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rPr>
              <a:t>極めて低い</a:t>
            </a:r>
          </a:p>
        </p:txBody>
      </p:sp>
      <p:sp>
        <p:nvSpPr>
          <p:cNvPr id="49" name="テキスト ボックス 12">
            <a:extLst>
              <a:ext uri="{FF2B5EF4-FFF2-40B4-BE49-F238E27FC236}">
                <a16:creationId xmlns:a16="http://schemas.microsoft.com/office/drawing/2014/main" id="{B72E7512-C11E-2099-BC31-15990DE3C307}"/>
              </a:ext>
            </a:extLst>
          </p:cNvPr>
          <p:cNvSpPr txBox="1"/>
          <p:nvPr/>
        </p:nvSpPr>
        <p:spPr>
          <a:xfrm>
            <a:off x="4656810" y="3567838"/>
            <a:ext cx="1991953" cy="383686"/>
          </a:xfrm>
          <a:prstGeom prst="rect">
            <a:avLst/>
          </a:prstGeom>
          <a:noFill/>
        </p:spPr>
        <p:txBody>
          <a:bodyPr wrap="square" rtlCol="0" anchor="ctr">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rPr>
              <a:t>可能性は低い</a:t>
            </a:r>
          </a:p>
        </p:txBody>
      </p:sp>
      <p:sp>
        <p:nvSpPr>
          <p:cNvPr id="50" name="テキスト ボックス 13">
            <a:extLst>
              <a:ext uri="{FF2B5EF4-FFF2-40B4-BE49-F238E27FC236}">
                <a16:creationId xmlns:a16="http://schemas.microsoft.com/office/drawing/2014/main" id="{B5129517-C310-2B5A-74C8-6987F34A1348}"/>
              </a:ext>
            </a:extLst>
          </p:cNvPr>
          <p:cNvSpPr txBox="1"/>
          <p:nvPr/>
        </p:nvSpPr>
        <p:spPr>
          <a:xfrm>
            <a:off x="7231449" y="3568197"/>
            <a:ext cx="2160096" cy="382959"/>
          </a:xfrm>
          <a:prstGeom prst="rect">
            <a:avLst/>
          </a:prstGeom>
          <a:noFill/>
        </p:spPr>
        <p:txBody>
          <a:bodyPr wrap="square" rtlCol="0" anchor="ctr">
            <a:spAutoFit/>
          </a:bodyPr>
          <a:lstStyle>
            <a:defPPr>
              <a:defRPr lang="ja-JP"/>
            </a:defPPr>
            <a:lvl1pPr marR="0" lvl="0" indent="0" algn="r" fontAlgn="auto">
              <a:lnSpc>
                <a:spcPct val="120000"/>
              </a:lnSpc>
              <a:spcBef>
                <a:spcPts val="0"/>
              </a:spcBef>
              <a:spcAft>
                <a:spcPts val="0"/>
              </a:spcAft>
              <a:buClrTx/>
              <a:buSzTx/>
              <a:buFontTx/>
              <a:buNone/>
              <a:tabLst/>
              <a:defRPr sz="1050" b="1" i="0" u="none" strike="noStrike" kern="0" cap="none" spc="0" normalizeH="0" baseline="0">
                <a:ln>
                  <a:noFill/>
                </a:ln>
                <a:solidFill>
                  <a:srgbClr val="DA0A79"/>
                </a:solidFill>
                <a:effectLst/>
                <a:uLnTx/>
                <a:uFillTx/>
                <a:latin typeface="游ゴシック" panose="020B0400000000000000" pitchFamily="50" charset="-128"/>
                <a:ea typeface="游ゴシック" panose="020B0400000000000000" pitchFamily="50" charset="-128"/>
              </a:defRPr>
            </a:lvl1pPr>
          </a:lstStyle>
          <a:p>
            <a:r>
              <a:rPr lang="ja-JP" altLang="en-US" sz="1600" dirty="0"/>
              <a:t>可能性は高い</a:t>
            </a:r>
          </a:p>
        </p:txBody>
      </p:sp>
      <p:sp>
        <p:nvSpPr>
          <p:cNvPr id="51" name="テキスト ボックス 14">
            <a:extLst>
              <a:ext uri="{FF2B5EF4-FFF2-40B4-BE49-F238E27FC236}">
                <a16:creationId xmlns:a16="http://schemas.microsoft.com/office/drawing/2014/main" id="{D3189848-27AA-EE55-530B-3EA05B5794AA}"/>
              </a:ext>
            </a:extLst>
          </p:cNvPr>
          <p:cNvSpPr txBox="1"/>
          <p:nvPr/>
        </p:nvSpPr>
        <p:spPr>
          <a:xfrm>
            <a:off x="8854423" y="3568197"/>
            <a:ext cx="2793300" cy="382959"/>
          </a:xfrm>
          <a:prstGeom prst="rect">
            <a:avLst/>
          </a:prstGeom>
          <a:noFill/>
        </p:spPr>
        <p:txBody>
          <a:bodyPr wrap="square" rtlCol="0" anchor="ctr">
            <a:spAutoFit/>
          </a:bodyPr>
          <a:lstStyle/>
          <a:p>
            <a:pPr marL="0" marR="0" lvl="0" indent="0" algn="r" defTabSz="914400" eaLnBrk="1" fontAlgn="auto" latinLnBrk="0" hangingPunct="1">
              <a:lnSpc>
                <a:spcPct val="12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srgbClr val="A3085B"/>
                </a:solidFill>
                <a:effectLst/>
                <a:uLnTx/>
                <a:uFillTx/>
                <a:latin typeface="游ゴシック" panose="020B0400000000000000" pitchFamily="50" charset="-128"/>
                <a:ea typeface="游ゴシック" panose="020B0400000000000000" pitchFamily="50" charset="-128"/>
              </a:rPr>
              <a:t>可能性は非常に高い</a:t>
            </a:r>
          </a:p>
        </p:txBody>
      </p:sp>
      <p:grpSp>
        <p:nvGrpSpPr>
          <p:cNvPr id="52" name="グループ化 15">
            <a:extLst>
              <a:ext uri="{FF2B5EF4-FFF2-40B4-BE49-F238E27FC236}">
                <a16:creationId xmlns:a16="http://schemas.microsoft.com/office/drawing/2014/main" id="{FADEC88C-B2E7-AE04-893B-206FBBA7C5CD}"/>
              </a:ext>
            </a:extLst>
          </p:cNvPr>
          <p:cNvGrpSpPr/>
          <p:nvPr/>
        </p:nvGrpSpPr>
        <p:grpSpPr>
          <a:xfrm>
            <a:off x="11196178" y="3233338"/>
            <a:ext cx="1858" cy="399331"/>
            <a:chOff x="11244725" y="1707168"/>
            <a:chExt cx="2057" cy="411267"/>
          </a:xfrm>
        </p:grpSpPr>
        <p:cxnSp>
          <p:nvCxnSpPr>
            <p:cNvPr id="53" name="直線コネクタ 21">
              <a:extLst>
                <a:ext uri="{FF2B5EF4-FFF2-40B4-BE49-F238E27FC236}">
                  <a16:creationId xmlns:a16="http://schemas.microsoft.com/office/drawing/2014/main" id="{0A5D0D1E-031D-2340-3D3C-49E26A1DC196}"/>
                </a:ext>
              </a:extLst>
            </p:cNvPr>
            <p:cNvCxnSpPr>
              <a:cxnSpLocks/>
            </p:cNvCxnSpPr>
            <p:nvPr/>
          </p:nvCxnSpPr>
          <p:spPr>
            <a:xfrm>
              <a:off x="11244725" y="1710599"/>
              <a:ext cx="2057" cy="407836"/>
            </a:xfrm>
            <a:prstGeom prst="line">
              <a:avLst/>
            </a:prstGeom>
            <a:noFill/>
            <a:ln w="12700" cap="flat" cmpd="sng" algn="ctr">
              <a:solidFill>
                <a:srgbClr val="DA0A79">
                  <a:lumMod val="50000"/>
                </a:srgbClr>
              </a:solidFill>
              <a:prstDash val="solid"/>
              <a:miter lim="800000"/>
              <a:headEnd type="oval"/>
            </a:ln>
            <a:effectLst/>
          </p:spPr>
        </p:cxnSp>
        <p:cxnSp>
          <p:nvCxnSpPr>
            <p:cNvPr id="54" name="直線コネクタ 20">
              <a:extLst>
                <a:ext uri="{FF2B5EF4-FFF2-40B4-BE49-F238E27FC236}">
                  <a16:creationId xmlns:a16="http://schemas.microsoft.com/office/drawing/2014/main" id="{7ABA8FC6-D07D-B592-3225-22580AABED31}"/>
                </a:ext>
              </a:extLst>
            </p:cNvPr>
            <p:cNvCxnSpPr>
              <a:cxnSpLocks/>
            </p:cNvCxnSpPr>
            <p:nvPr/>
          </p:nvCxnSpPr>
          <p:spPr>
            <a:xfrm>
              <a:off x="11246782" y="1707168"/>
              <a:ext cx="0" cy="156220"/>
            </a:xfrm>
            <a:prstGeom prst="line">
              <a:avLst/>
            </a:prstGeom>
            <a:noFill/>
            <a:ln w="12700" cap="flat" cmpd="sng" algn="ctr">
              <a:solidFill>
                <a:srgbClr val="FFFFFF"/>
              </a:solidFill>
              <a:prstDash val="solid"/>
              <a:miter lim="800000"/>
              <a:headEnd type="oval"/>
            </a:ln>
            <a:effectLst/>
          </p:spPr>
        </p:cxnSp>
      </p:grpSp>
      <p:sp>
        <p:nvSpPr>
          <p:cNvPr id="55" name="テキスト ボックス 16">
            <a:extLst>
              <a:ext uri="{FF2B5EF4-FFF2-40B4-BE49-F238E27FC236}">
                <a16:creationId xmlns:a16="http://schemas.microsoft.com/office/drawing/2014/main" id="{02C3D1D2-E4BB-BB78-E753-AB545947EDB5}"/>
              </a:ext>
            </a:extLst>
          </p:cNvPr>
          <p:cNvSpPr txBox="1"/>
          <p:nvPr/>
        </p:nvSpPr>
        <p:spPr>
          <a:xfrm>
            <a:off x="418843" y="4186284"/>
            <a:ext cx="1768787" cy="801353"/>
          </a:xfrm>
          <a:prstGeom prst="rect">
            <a:avLst/>
          </a:prstGeom>
          <a:solidFill>
            <a:schemeClr val="bg1">
              <a:lumMod val="85000"/>
            </a:schemeClr>
          </a:solidFill>
        </p:spPr>
        <p:txBody>
          <a:bodyPr wrap="square" rtlCol="0" anchor="ctr" anchorCtr="0">
            <a:noAutofit/>
          </a:bodyPr>
          <a:lstStyle/>
          <a:p>
            <a:pPr marL="0" marR="0" lvl="0" indent="0" algn="ctr" defTabSz="914400" eaLnBrk="1" fontAlgn="auto" latinLnBrk="0" hangingPunct="1">
              <a:spcBef>
                <a:spcPts val="0"/>
              </a:spcBef>
              <a:spcAft>
                <a:spcPts val="0"/>
              </a:spcAft>
              <a:buClrTx/>
              <a:buSzTx/>
              <a:buFontTx/>
              <a:buNone/>
              <a:tabLst/>
              <a:defRPr/>
            </a:pPr>
            <a:r>
              <a:rPr kumimoji="1" lang="ja-JP" altLang="en-US" sz="2000" b="1" i="0" u="none" strike="noStrike" kern="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rPr>
              <a:t>全国平均</a:t>
            </a:r>
            <a:endParaRPr kumimoji="1" lang="en-US" altLang="ja-JP" sz="2000" b="1" i="0" u="none" strike="noStrike" kern="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endParaRPr>
          </a:p>
          <a:p>
            <a:pPr algn="ctr">
              <a:defRPr/>
            </a:pPr>
            <a:r>
              <a:rPr kumimoji="1" lang="ja-JP" altLang="en-US" sz="2000" b="1" i="0" u="none" strike="noStrike" kern="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rPr>
              <a:t>［</a:t>
            </a:r>
            <a:r>
              <a:rPr kumimoji="1" lang="en-US" altLang="ja-JP" sz="2000" b="1" i="0" u="none" strike="noStrike" kern="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rPr>
              <a:t>2022</a:t>
            </a:r>
            <a:r>
              <a:rPr kumimoji="1" lang="ja-JP" altLang="en-US" sz="2000" b="1" i="0" u="none" strike="noStrike" kern="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rPr>
              <a:t>年］</a:t>
            </a:r>
          </a:p>
        </p:txBody>
      </p:sp>
      <p:sp>
        <p:nvSpPr>
          <p:cNvPr id="56" name="テキスト ボックス 17">
            <a:extLst>
              <a:ext uri="{FF2B5EF4-FFF2-40B4-BE49-F238E27FC236}">
                <a16:creationId xmlns:a16="http://schemas.microsoft.com/office/drawing/2014/main" id="{9FA6B7B1-6407-F546-926C-F8D1769ABAA0}"/>
              </a:ext>
            </a:extLst>
          </p:cNvPr>
          <p:cNvSpPr txBox="1"/>
          <p:nvPr/>
        </p:nvSpPr>
        <p:spPr>
          <a:xfrm>
            <a:off x="418843" y="2562182"/>
            <a:ext cx="1768787" cy="801353"/>
          </a:xfrm>
          <a:prstGeom prst="rect">
            <a:avLst/>
          </a:prstGeom>
          <a:solidFill>
            <a:schemeClr val="bg1">
              <a:lumMod val="85000"/>
            </a:schemeClr>
          </a:solidFill>
        </p:spPr>
        <p:txBody>
          <a:bodyPr wrap="square" rtlCol="0" anchor="ctr" anchorCtr="0">
            <a:noAutofit/>
          </a:bodyPr>
          <a:lstStyle/>
          <a:p>
            <a:pPr marL="0" marR="0" lvl="0" indent="0" algn="ctr" defTabSz="914400" eaLnBrk="1" fontAlgn="auto" latinLnBrk="0" hangingPunct="1">
              <a:spcBef>
                <a:spcPts val="0"/>
              </a:spcBef>
              <a:spcAft>
                <a:spcPts val="0"/>
              </a:spcAft>
              <a:buClrTx/>
              <a:buSzTx/>
              <a:buFontTx/>
              <a:buNone/>
              <a:tabLst/>
              <a:defRPr/>
            </a:pPr>
            <a:r>
              <a:rPr kumimoji="1" lang="ja-JP" altLang="en-US" sz="2000" b="1" i="0" u="none" strike="noStrike" kern="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rPr>
              <a:t>全国平均</a:t>
            </a:r>
            <a:endParaRPr kumimoji="1" lang="en-US" altLang="ja-JP" sz="2000" b="1" i="0" u="none" strike="noStrike" kern="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endParaRPr>
          </a:p>
          <a:p>
            <a:pPr algn="ctr">
              <a:defRPr/>
            </a:pPr>
            <a:r>
              <a:rPr kumimoji="1" lang="ja-JP" altLang="en-US" sz="2000" b="1" i="0" u="none" strike="noStrike" kern="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rPr>
              <a:t>［</a:t>
            </a:r>
            <a:r>
              <a:rPr kumimoji="1" lang="en-US" altLang="ja-JP" sz="2000" b="1" i="0" u="none" strike="noStrike" kern="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rPr>
              <a:t>2021</a:t>
            </a:r>
            <a:r>
              <a:rPr kumimoji="1" lang="ja-JP" altLang="en-US" sz="2000" b="1" i="0" u="none" strike="noStrike" kern="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rPr>
              <a:t>年］</a:t>
            </a:r>
          </a:p>
        </p:txBody>
      </p:sp>
      <p:cxnSp>
        <p:nvCxnSpPr>
          <p:cNvPr id="57" name="カギ線コネクタ 43">
            <a:extLst>
              <a:ext uri="{FF2B5EF4-FFF2-40B4-BE49-F238E27FC236}">
                <a16:creationId xmlns:a16="http://schemas.microsoft.com/office/drawing/2014/main" id="{EF9E09F7-5883-8BB4-C684-75E990109922}"/>
              </a:ext>
            </a:extLst>
          </p:cNvPr>
          <p:cNvCxnSpPr>
            <a:cxnSpLocks/>
          </p:cNvCxnSpPr>
          <p:nvPr/>
        </p:nvCxnSpPr>
        <p:spPr>
          <a:xfrm rot="5400000" flipH="1" flipV="1">
            <a:off x="7598079" y="2414476"/>
            <a:ext cx="1265299" cy="985625"/>
          </a:xfrm>
          <a:prstGeom prst="bentConnector2">
            <a:avLst/>
          </a:prstGeom>
          <a:noFill/>
          <a:ln w="12700" cap="flat" cmpd="sng" algn="ctr">
            <a:solidFill>
              <a:srgbClr val="FFFFFF">
                <a:lumMod val="50000"/>
              </a:srgbClr>
            </a:solidFill>
            <a:prstDash val="solid"/>
            <a:miter lim="800000"/>
          </a:ln>
          <a:effectLst/>
        </p:spPr>
      </p:cxnSp>
      <p:cxnSp>
        <p:nvCxnSpPr>
          <p:cNvPr id="58" name="カギ線コネクタ 44">
            <a:extLst>
              <a:ext uri="{FF2B5EF4-FFF2-40B4-BE49-F238E27FC236}">
                <a16:creationId xmlns:a16="http://schemas.microsoft.com/office/drawing/2014/main" id="{FDA85B62-5A85-EF8E-8620-FE198E2D20A5}"/>
              </a:ext>
            </a:extLst>
          </p:cNvPr>
          <p:cNvCxnSpPr>
            <a:cxnSpLocks/>
          </p:cNvCxnSpPr>
          <p:nvPr/>
        </p:nvCxnSpPr>
        <p:spPr>
          <a:xfrm rot="16200000" flipV="1">
            <a:off x="10404778" y="2405156"/>
            <a:ext cx="1250797" cy="985631"/>
          </a:xfrm>
          <a:prstGeom prst="bentConnector2">
            <a:avLst/>
          </a:prstGeom>
          <a:noFill/>
          <a:ln w="12700" cap="flat" cmpd="sng" algn="ctr">
            <a:solidFill>
              <a:srgbClr val="FFFFFF">
                <a:lumMod val="50000"/>
              </a:srgbClr>
            </a:solidFill>
            <a:prstDash val="solid"/>
            <a:miter lim="800000"/>
          </a:ln>
          <a:effectLst/>
        </p:spPr>
      </p:cxnSp>
      <p:sp>
        <p:nvSpPr>
          <p:cNvPr id="59" name="テキスト ボックス 9">
            <a:extLst>
              <a:ext uri="{FF2B5EF4-FFF2-40B4-BE49-F238E27FC236}">
                <a16:creationId xmlns:a16="http://schemas.microsoft.com/office/drawing/2014/main" id="{56F8B803-7C09-0FC3-E20E-5801998D0FE0}"/>
              </a:ext>
            </a:extLst>
          </p:cNvPr>
          <p:cNvSpPr txBox="1"/>
          <p:nvPr/>
        </p:nvSpPr>
        <p:spPr>
          <a:xfrm>
            <a:off x="10499265" y="4389451"/>
            <a:ext cx="1451163" cy="41293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000" b="1" i="0" u="none" strike="noStrike" kern="0" cap="none" spc="0" normalizeH="0" baseline="0" noProof="0" dirty="0">
                <a:ln>
                  <a:noFill/>
                </a:ln>
                <a:solidFill>
                  <a:srgbClr val="FFFFFF"/>
                </a:solidFill>
                <a:effectLst/>
                <a:uLnTx/>
                <a:uFillTx/>
                <a:latin typeface="游ゴシック" panose="020F0502020204030204"/>
                <a:ea typeface="游ゴシック" panose="020B0400000000000000" pitchFamily="50" charset="-128"/>
              </a:rPr>
              <a:t>6.6%</a:t>
            </a:r>
            <a:endParaRPr kumimoji="1" lang="ja-JP" altLang="en-US" sz="2000" b="1" i="0" u="none" strike="noStrike" kern="0" cap="none" spc="0" normalizeH="0" baseline="0" noProof="0" dirty="0">
              <a:ln>
                <a:noFill/>
              </a:ln>
              <a:solidFill>
                <a:srgbClr val="FFFFFF"/>
              </a:solidFill>
              <a:effectLst/>
              <a:uLnTx/>
              <a:uFillTx/>
              <a:latin typeface="游ゴシック" panose="020F0502020204030204"/>
              <a:ea typeface="游ゴシック" panose="020B0400000000000000" pitchFamily="50" charset="-128"/>
            </a:endParaRPr>
          </a:p>
        </p:txBody>
      </p:sp>
      <p:sp>
        <p:nvSpPr>
          <p:cNvPr id="60" name="テキスト ボックス 8">
            <a:extLst>
              <a:ext uri="{FF2B5EF4-FFF2-40B4-BE49-F238E27FC236}">
                <a16:creationId xmlns:a16="http://schemas.microsoft.com/office/drawing/2014/main" id="{9346784C-0516-C01A-C8FE-41415F7358B8}"/>
              </a:ext>
            </a:extLst>
          </p:cNvPr>
          <p:cNvSpPr txBox="1"/>
          <p:nvPr/>
        </p:nvSpPr>
        <p:spPr>
          <a:xfrm>
            <a:off x="2448169" y="2783879"/>
            <a:ext cx="946697" cy="41293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rgbClr val="004B87"/>
                </a:solidFill>
                <a:effectLst/>
                <a:uLnTx/>
                <a:uFillTx/>
                <a:latin typeface="游ゴシック" panose="020F0502020204030204"/>
                <a:ea typeface="游ゴシック" panose="020B0400000000000000" pitchFamily="50" charset="-128"/>
              </a:rPr>
              <a:t>12.3%</a:t>
            </a:r>
            <a:endParaRPr kumimoji="1" lang="ja-JP" altLang="en-US" sz="2000" b="0" i="0" u="none" strike="noStrike" kern="0" cap="none" spc="0" normalizeH="0" baseline="0" noProof="0" dirty="0">
              <a:ln>
                <a:noFill/>
              </a:ln>
              <a:solidFill>
                <a:srgbClr val="004B87"/>
              </a:solidFill>
              <a:effectLst/>
              <a:uLnTx/>
              <a:uFillTx/>
              <a:latin typeface="游ゴシック" panose="020F0502020204030204"/>
              <a:ea typeface="游ゴシック" panose="020B0400000000000000" pitchFamily="50" charset="-128"/>
            </a:endParaRPr>
          </a:p>
        </p:txBody>
      </p:sp>
      <p:sp>
        <p:nvSpPr>
          <p:cNvPr id="61" name="テキスト ボックス 9">
            <a:extLst>
              <a:ext uri="{FF2B5EF4-FFF2-40B4-BE49-F238E27FC236}">
                <a16:creationId xmlns:a16="http://schemas.microsoft.com/office/drawing/2014/main" id="{2963EB60-D8D9-C631-57DB-9DE479C03D03}"/>
              </a:ext>
            </a:extLst>
          </p:cNvPr>
          <p:cNvSpPr txBox="1"/>
          <p:nvPr/>
        </p:nvSpPr>
        <p:spPr>
          <a:xfrm>
            <a:off x="8674294" y="2783879"/>
            <a:ext cx="1451163" cy="41293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000" b="1" i="0" u="none" strike="noStrike" kern="0" cap="none" spc="0" normalizeH="0" baseline="0" noProof="0" dirty="0">
                <a:ln>
                  <a:noFill/>
                </a:ln>
                <a:solidFill>
                  <a:srgbClr val="FFFFFF"/>
                </a:solidFill>
                <a:effectLst/>
                <a:uLnTx/>
                <a:uFillTx/>
                <a:latin typeface="游ゴシック" panose="020F0502020204030204"/>
                <a:ea typeface="游ゴシック" panose="020B0400000000000000" pitchFamily="50" charset="-128"/>
              </a:rPr>
              <a:t>34.8%</a:t>
            </a:r>
            <a:endParaRPr kumimoji="1" lang="ja-JP" altLang="en-US" sz="2000" b="1" i="0" u="none" strike="noStrike" kern="0" cap="none" spc="0" normalizeH="0" baseline="0" noProof="0" dirty="0">
              <a:ln>
                <a:noFill/>
              </a:ln>
              <a:solidFill>
                <a:srgbClr val="FFFFFF"/>
              </a:solidFill>
              <a:effectLst/>
              <a:uLnTx/>
              <a:uFillTx/>
              <a:latin typeface="游ゴシック" panose="020F0502020204030204"/>
              <a:ea typeface="游ゴシック" panose="020B0400000000000000" pitchFamily="50" charset="-128"/>
            </a:endParaRPr>
          </a:p>
        </p:txBody>
      </p:sp>
      <p:sp>
        <p:nvSpPr>
          <p:cNvPr id="62" name="テキスト ボックス 10">
            <a:extLst>
              <a:ext uri="{FF2B5EF4-FFF2-40B4-BE49-F238E27FC236}">
                <a16:creationId xmlns:a16="http://schemas.microsoft.com/office/drawing/2014/main" id="{B6362EAA-3676-5949-3699-8F8177688160}"/>
              </a:ext>
            </a:extLst>
          </p:cNvPr>
          <p:cNvSpPr txBox="1"/>
          <p:nvPr/>
        </p:nvSpPr>
        <p:spPr>
          <a:xfrm>
            <a:off x="4660720" y="2783879"/>
            <a:ext cx="1744009" cy="41293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rgbClr val="004B87"/>
                </a:solidFill>
                <a:effectLst/>
                <a:uLnTx/>
                <a:uFillTx/>
                <a:latin typeface="游ゴシック" panose="020F0502020204030204"/>
                <a:ea typeface="游ゴシック" panose="020B0400000000000000" pitchFamily="50" charset="-128"/>
              </a:rPr>
              <a:t>46.5%</a:t>
            </a:r>
            <a:endParaRPr kumimoji="1" lang="ja-JP" altLang="en-US" sz="2000" b="0" i="0" u="none" strike="noStrike" kern="0" cap="none" spc="0" normalizeH="0" baseline="0" noProof="0" dirty="0">
              <a:ln>
                <a:noFill/>
              </a:ln>
              <a:solidFill>
                <a:srgbClr val="004B87"/>
              </a:solidFill>
              <a:effectLst/>
              <a:uLnTx/>
              <a:uFillTx/>
              <a:latin typeface="游ゴシック" panose="020F0502020204030204"/>
              <a:ea typeface="游ゴシック" panose="020B0400000000000000" pitchFamily="50" charset="-128"/>
            </a:endParaRPr>
          </a:p>
        </p:txBody>
      </p:sp>
      <p:sp>
        <p:nvSpPr>
          <p:cNvPr id="63" name="テキスト ボックス 9">
            <a:extLst>
              <a:ext uri="{FF2B5EF4-FFF2-40B4-BE49-F238E27FC236}">
                <a16:creationId xmlns:a16="http://schemas.microsoft.com/office/drawing/2014/main" id="{6C053E0C-57A9-AA36-B223-E2C54921388E}"/>
              </a:ext>
            </a:extLst>
          </p:cNvPr>
          <p:cNvSpPr txBox="1"/>
          <p:nvPr/>
        </p:nvSpPr>
        <p:spPr>
          <a:xfrm>
            <a:off x="10499265" y="2783879"/>
            <a:ext cx="1451163" cy="41293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000" b="1" i="0" u="none" strike="noStrike" kern="0" cap="none" spc="0" normalizeH="0" baseline="0" noProof="0" dirty="0">
                <a:ln>
                  <a:noFill/>
                </a:ln>
                <a:solidFill>
                  <a:srgbClr val="FFFFFF"/>
                </a:solidFill>
                <a:effectLst/>
                <a:uLnTx/>
                <a:uFillTx/>
                <a:latin typeface="游ゴシック" panose="020F0502020204030204"/>
                <a:ea typeface="游ゴシック" panose="020B0400000000000000" pitchFamily="50" charset="-128"/>
              </a:rPr>
              <a:t>6.4%</a:t>
            </a:r>
            <a:endParaRPr kumimoji="1" lang="ja-JP" altLang="en-US" sz="2000" b="1" i="0" u="none" strike="noStrike" kern="0" cap="none" spc="0" normalizeH="0" baseline="0" noProof="0" dirty="0">
              <a:ln>
                <a:noFill/>
              </a:ln>
              <a:solidFill>
                <a:srgbClr val="FFFFFF"/>
              </a:solidFill>
              <a:effectLst/>
              <a:uLnTx/>
              <a:uFillTx/>
              <a:latin typeface="游ゴシック" panose="020F0502020204030204"/>
              <a:ea typeface="游ゴシック" panose="020B0400000000000000" pitchFamily="50" charset="-128"/>
            </a:endParaRPr>
          </a:p>
        </p:txBody>
      </p:sp>
      <p:cxnSp>
        <p:nvCxnSpPr>
          <p:cNvPr id="64" name="直線コネクタ 21">
            <a:extLst>
              <a:ext uri="{FF2B5EF4-FFF2-40B4-BE49-F238E27FC236}">
                <a16:creationId xmlns:a16="http://schemas.microsoft.com/office/drawing/2014/main" id="{3E3CAE40-1859-B93F-6DCE-7D20AB16B801}"/>
              </a:ext>
            </a:extLst>
          </p:cNvPr>
          <p:cNvCxnSpPr>
            <a:cxnSpLocks/>
          </p:cNvCxnSpPr>
          <p:nvPr/>
        </p:nvCxnSpPr>
        <p:spPr>
          <a:xfrm flipV="1">
            <a:off x="11196178" y="3903961"/>
            <a:ext cx="1858" cy="422718"/>
          </a:xfrm>
          <a:prstGeom prst="line">
            <a:avLst/>
          </a:prstGeom>
          <a:noFill/>
          <a:ln w="12700" cap="flat" cmpd="sng" algn="ctr">
            <a:solidFill>
              <a:srgbClr val="DA0A79">
                <a:lumMod val="50000"/>
              </a:srgbClr>
            </a:solidFill>
            <a:prstDash val="solid"/>
            <a:miter lim="800000"/>
            <a:headEnd type="oval"/>
          </a:ln>
          <a:effectLst/>
        </p:spPr>
      </p:cxnSp>
      <p:cxnSp>
        <p:nvCxnSpPr>
          <p:cNvPr id="66" name="カギ線コネクタ 43">
            <a:extLst>
              <a:ext uri="{FF2B5EF4-FFF2-40B4-BE49-F238E27FC236}">
                <a16:creationId xmlns:a16="http://schemas.microsoft.com/office/drawing/2014/main" id="{4E71C2C1-CFAB-A37A-BA7A-AF462E86006E}"/>
              </a:ext>
            </a:extLst>
          </p:cNvPr>
          <p:cNvCxnSpPr>
            <a:cxnSpLocks/>
          </p:cNvCxnSpPr>
          <p:nvPr/>
        </p:nvCxnSpPr>
        <p:spPr>
          <a:xfrm rot="16200000" flipH="1" flipV="1">
            <a:off x="10397530" y="4158451"/>
            <a:ext cx="1265299" cy="985625"/>
          </a:xfrm>
          <a:prstGeom prst="bentConnector2">
            <a:avLst/>
          </a:prstGeom>
          <a:noFill/>
          <a:ln w="12700" cap="flat" cmpd="sng" algn="ctr">
            <a:solidFill>
              <a:srgbClr val="FFFFFF">
                <a:lumMod val="50000"/>
              </a:srgbClr>
            </a:solidFill>
            <a:prstDash val="solid"/>
            <a:miter lim="800000"/>
          </a:ln>
          <a:effectLst/>
        </p:spPr>
      </p:cxnSp>
      <p:cxnSp>
        <p:nvCxnSpPr>
          <p:cNvPr id="67" name="カギ線コネクタ 44">
            <a:extLst>
              <a:ext uri="{FF2B5EF4-FFF2-40B4-BE49-F238E27FC236}">
                <a16:creationId xmlns:a16="http://schemas.microsoft.com/office/drawing/2014/main" id="{025EF26C-353E-40E9-6DB7-810366804FF8}"/>
              </a:ext>
            </a:extLst>
          </p:cNvPr>
          <p:cNvCxnSpPr>
            <a:cxnSpLocks/>
          </p:cNvCxnSpPr>
          <p:nvPr/>
        </p:nvCxnSpPr>
        <p:spPr>
          <a:xfrm rot="5400000" flipV="1">
            <a:off x="7683381" y="4167766"/>
            <a:ext cx="1250797" cy="985631"/>
          </a:xfrm>
          <a:prstGeom prst="bentConnector2">
            <a:avLst/>
          </a:prstGeom>
          <a:noFill/>
          <a:ln w="12700" cap="flat" cmpd="sng" algn="ctr">
            <a:solidFill>
              <a:srgbClr val="FFFFFF">
                <a:lumMod val="50000"/>
              </a:srgbClr>
            </a:solidFill>
            <a:prstDash val="solid"/>
            <a:miter lim="800000"/>
          </a:ln>
          <a:effectLst/>
        </p:spPr>
      </p:cxnSp>
      <p:sp>
        <p:nvSpPr>
          <p:cNvPr id="68" name="テキスト ボックス 2">
            <a:extLst>
              <a:ext uri="{FF2B5EF4-FFF2-40B4-BE49-F238E27FC236}">
                <a16:creationId xmlns:a16="http://schemas.microsoft.com/office/drawing/2014/main" id="{AD4F76E9-A957-4BC6-E179-0850BC1E2BA9}"/>
              </a:ext>
            </a:extLst>
          </p:cNvPr>
          <p:cNvSpPr txBox="1"/>
          <p:nvPr/>
        </p:nvSpPr>
        <p:spPr>
          <a:xfrm>
            <a:off x="8820449" y="5034658"/>
            <a:ext cx="1732192" cy="60352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3200" b="1" i="0" u="none" strike="noStrike" kern="0" cap="none" spc="0" normalizeH="0" baseline="0" noProof="0" dirty="0">
                <a:ln>
                  <a:noFill/>
                </a:ln>
                <a:solidFill>
                  <a:srgbClr val="DA0A79"/>
                </a:solidFill>
                <a:effectLst/>
                <a:uLnTx/>
                <a:uFillTx/>
                <a:latin typeface="游ゴシック" panose="020B0400000000000000" pitchFamily="50" charset="-128"/>
                <a:ea typeface="游ゴシック" panose="020B0400000000000000" pitchFamily="50" charset="-128"/>
              </a:rPr>
              <a:t>40.4%</a:t>
            </a:r>
            <a:endParaRPr kumimoji="1" lang="ja-JP" altLang="en-US" sz="3200" b="1" i="0" u="none" strike="noStrike" kern="0" cap="none" spc="0" normalizeH="0" baseline="0" noProof="0" dirty="0">
              <a:ln>
                <a:noFill/>
              </a:ln>
              <a:solidFill>
                <a:srgbClr val="DA0A79"/>
              </a:solidFill>
              <a:effectLst/>
              <a:uLnTx/>
              <a:uFillTx/>
              <a:latin typeface="游ゴシック" panose="020B0400000000000000" pitchFamily="50" charset="-128"/>
              <a:ea typeface="游ゴシック" panose="020B0400000000000000" pitchFamily="50" charset="-128"/>
            </a:endParaRPr>
          </a:p>
        </p:txBody>
      </p:sp>
      <p:grpSp>
        <p:nvGrpSpPr>
          <p:cNvPr id="69" name="グループ化 15">
            <a:extLst>
              <a:ext uri="{FF2B5EF4-FFF2-40B4-BE49-F238E27FC236}">
                <a16:creationId xmlns:a16="http://schemas.microsoft.com/office/drawing/2014/main" id="{7B4E6B1F-82FD-D459-C451-0FD76879714C}"/>
              </a:ext>
            </a:extLst>
          </p:cNvPr>
          <p:cNvGrpSpPr/>
          <p:nvPr/>
        </p:nvGrpSpPr>
        <p:grpSpPr>
          <a:xfrm>
            <a:off x="8522231" y="3233338"/>
            <a:ext cx="1858" cy="363331"/>
            <a:chOff x="11244725" y="1707168"/>
            <a:chExt cx="2057" cy="374191"/>
          </a:xfrm>
        </p:grpSpPr>
        <p:cxnSp>
          <p:nvCxnSpPr>
            <p:cNvPr id="70" name="直線コネクタ 21">
              <a:extLst>
                <a:ext uri="{FF2B5EF4-FFF2-40B4-BE49-F238E27FC236}">
                  <a16:creationId xmlns:a16="http://schemas.microsoft.com/office/drawing/2014/main" id="{99297F83-0D70-A688-9482-784FA556BC5E}"/>
                </a:ext>
              </a:extLst>
            </p:cNvPr>
            <p:cNvCxnSpPr>
              <a:cxnSpLocks/>
            </p:cNvCxnSpPr>
            <p:nvPr/>
          </p:nvCxnSpPr>
          <p:spPr>
            <a:xfrm>
              <a:off x="11244725" y="1710599"/>
              <a:ext cx="2057" cy="370760"/>
            </a:xfrm>
            <a:prstGeom prst="line">
              <a:avLst/>
            </a:prstGeom>
            <a:noFill/>
            <a:ln w="12700" cap="flat" cmpd="sng" algn="ctr">
              <a:solidFill>
                <a:srgbClr val="DA0A79"/>
              </a:solidFill>
              <a:prstDash val="solid"/>
              <a:miter lim="800000"/>
              <a:headEnd type="oval"/>
            </a:ln>
            <a:effectLst/>
          </p:spPr>
        </p:cxnSp>
        <p:cxnSp>
          <p:nvCxnSpPr>
            <p:cNvPr id="71" name="直線コネクタ 20">
              <a:extLst>
                <a:ext uri="{FF2B5EF4-FFF2-40B4-BE49-F238E27FC236}">
                  <a16:creationId xmlns:a16="http://schemas.microsoft.com/office/drawing/2014/main" id="{CF0B0384-461D-7F1E-6B82-F055913C2F90}"/>
                </a:ext>
              </a:extLst>
            </p:cNvPr>
            <p:cNvCxnSpPr>
              <a:cxnSpLocks/>
            </p:cNvCxnSpPr>
            <p:nvPr/>
          </p:nvCxnSpPr>
          <p:spPr>
            <a:xfrm>
              <a:off x="11246782" y="1707168"/>
              <a:ext cx="0" cy="156220"/>
            </a:xfrm>
            <a:prstGeom prst="line">
              <a:avLst/>
            </a:prstGeom>
            <a:noFill/>
            <a:ln w="12700" cap="flat" cmpd="sng" algn="ctr">
              <a:solidFill>
                <a:schemeClr val="bg1"/>
              </a:solidFill>
              <a:prstDash val="solid"/>
              <a:miter lim="800000"/>
              <a:headEnd type="oval"/>
            </a:ln>
            <a:effectLst/>
          </p:spPr>
        </p:cxnSp>
      </p:grpSp>
      <p:cxnSp>
        <p:nvCxnSpPr>
          <p:cNvPr id="72" name="直線コネクタ 21">
            <a:extLst>
              <a:ext uri="{FF2B5EF4-FFF2-40B4-BE49-F238E27FC236}">
                <a16:creationId xmlns:a16="http://schemas.microsoft.com/office/drawing/2014/main" id="{FDD5D5D2-2326-92DD-14EB-31DD434BBCC0}"/>
              </a:ext>
            </a:extLst>
          </p:cNvPr>
          <p:cNvCxnSpPr>
            <a:cxnSpLocks/>
          </p:cNvCxnSpPr>
          <p:nvPr/>
        </p:nvCxnSpPr>
        <p:spPr>
          <a:xfrm flipV="1">
            <a:off x="8522231" y="3903961"/>
            <a:ext cx="1858" cy="422718"/>
          </a:xfrm>
          <a:prstGeom prst="line">
            <a:avLst/>
          </a:prstGeom>
          <a:noFill/>
          <a:ln w="12700" cap="flat" cmpd="sng" algn="ctr">
            <a:solidFill>
              <a:srgbClr val="DA0A79"/>
            </a:solidFill>
            <a:prstDash val="solid"/>
            <a:miter lim="800000"/>
            <a:headEnd type="oval"/>
          </a:ln>
          <a:effectLst/>
        </p:spPr>
      </p:cxnSp>
      <p:cxnSp>
        <p:nvCxnSpPr>
          <p:cNvPr id="65" name="直線コネクタ 20">
            <a:extLst>
              <a:ext uri="{FF2B5EF4-FFF2-40B4-BE49-F238E27FC236}">
                <a16:creationId xmlns:a16="http://schemas.microsoft.com/office/drawing/2014/main" id="{55019686-580E-980E-7E5C-0588E080EC39}"/>
              </a:ext>
            </a:extLst>
          </p:cNvPr>
          <p:cNvCxnSpPr>
            <a:cxnSpLocks/>
          </p:cNvCxnSpPr>
          <p:nvPr/>
        </p:nvCxnSpPr>
        <p:spPr>
          <a:xfrm flipV="1">
            <a:off x="8522231" y="4174993"/>
            <a:ext cx="0" cy="151686"/>
          </a:xfrm>
          <a:prstGeom prst="line">
            <a:avLst/>
          </a:prstGeom>
          <a:noFill/>
          <a:ln w="12700" cap="flat" cmpd="sng" algn="ctr">
            <a:solidFill>
              <a:srgbClr val="FFFFFF"/>
            </a:solidFill>
            <a:prstDash val="solid"/>
            <a:miter lim="800000"/>
            <a:headEnd type="oval"/>
          </a:ln>
          <a:effectLst/>
        </p:spPr>
      </p:cxnSp>
      <p:cxnSp>
        <p:nvCxnSpPr>
          <p:cNvPr id="74" name="直線コネクタ 21">
            <a:extLst>
              <a:ext uri="{FF2B5EF4-FFF2-40B4-BE49-F238E27FC236}">
                <a16:creationId xmlns:a16="http://schemas.microsoft.com/office/drawing/2014/main" id="{9EC7F68C-C97D-6509-A5B4-21199DC9343A}"/>
              </a:ext>
            </a:extLst>
          </p:cNvPr>
          <p:cNvCxnSpPr>
            <a:cxnSpLocks/>
          </p:cNvCxnSpPr>
          <p:nvPr/>
        </p:nvCxnSpPr>
        <p:spPr>
          <a:xfrm>
            <a:off x="5559465" y="3236667"/>
            <a:ext cx="1858" cy="360000"/>
          </a:xfrm>
          <a:prstGeom prst="line">
            <a:avLst/>
          </a:prstGeom>
          <a:noFill/>
          <a:ln w="12700" cap="flat" cmpd="sng" algn="ctr">
            <a:solidFill>
              <a:srgbClr val="004B87"/>
            </a:solidFill>
            <a:prstDash val="solid"/>
            <a:miter lim="800000"/>
            <a:headEnd type="oval"/>
          </a:ln>
          <a:effectLst/>
        </p:spPr>
      </p:cxnSp>
      <p:cxnSp>
        <p:nvCxnSpPr>
          <p:cNvPr id="77" name="直線コネクタ 21">
            <a:extLst>
              <a:ext uri="{FF2B5EF4-FFF2-40B4-BE49-F238E27FC236}">
                <a16:creationId xmlns:a16="http://schemas.microsoft.com/office/drawing/2014/main" id="{CB2EB339-7785-5977-F9E4-6114A8601570}"/>
              </a:ext>
            </a:extLst>
          </p:cNvPr>
          <p:cNvCxnSpPr>
            <a:cxnSpLocks/>
          </p:cNvCxnSpPr>
          <p:nvPr/>
        </p:nvCxnSpPr>
        <p:spPr>
          <a:xfrm flipV="1">
            <a:off x="5559465" y="3903961"/>
            <a:ext cx="1858" cy="422718"/>
          </a:xfrm>
          <a:prstGeom prst="line">
            <a:avLst/>
          </a:prstGeom>
          <a:noFill/>
          <a:ln w="12700" cap="flat" cmpd="sng" algn="ctr">
            <a:solidFill>
              <a:srgbClr val="004B87"/>
            </a:solidFill>
            <a:prstDash val="solid"/>
            <a:miter lim="800000"/>
            <a:headEnd type="oval"/>
          </a:ln>
          <a:effectLst/>
        </p:spPr>
      </p:cxnSp>
      <p:cxnSp>
        <p:nvCxnSpPr>
          <p:cNvPr id="79" name="直線コネクタ 21">
            <a:extLst>
              <a:ext uri="{FF2B5EF4-FFF2-40B4-BE49-F238E27FC236}">
                <a16:creationId xmlns:a16="http://schemas.microsoft.com/office/drawing/2014/main" id="{504716DA-EB47-0ADF-524A-C75741CFD9E7}"/>
              </a:ext>
            </a:extLst>
          </p:cNvPr>
          <p:cNvCxnSpPr>
            <a:cxnSpLocks/>
          </p:cNvCxnSpPr>
          <p:nvPr/>
        </p:nvCxnSpPr>
        <p:spPr>
          <a:xfrm>
            <a:off x="2849042" y="3236667"/>
            <a:ext cx="929" cy="242745"/>
          </a:xfrm>
          <a:prstGeom prst="line">
            <a:avLst/>
          </a:prstGeom>
          <a:noFill/>
          <a:ln w="12700" cap="flat" cmpd="sng" algn="ctr">
            <a:solidFill>
              <a:srgbClr val="004B87"/>
            </a:solidFill>
            <a:prstDash val="solid"/>
            <a:miter lim="800000"/>
            <a:headEnd type="oval"/>
          </a:ln>
          <a:effectLst/>
        </p:spPr>
      </p:cxnSp>
      <p:cxnSp>
        <p:nvCxnSpPr>
          <p:cNvPr id="80" name="直線コネクタ 21">
            <a:extLst>
              <a:ext uri="{FF2B5EF4-FFF2-40B4-BE49-F238E27FC236}">
                <a16:creationId xmlns:a16="http://schemas.microsoft.com/office/drawing/2014/main" id="{01112E21-0431-2B1E-8E1F-D32BD49B7097}"/>
              </a:ext>
            </a:extLst>
          </p:cNvPr>
          <p:cNvCxnSpPr>
            <a:cxnSpLocks/>
          </p:cNvCxnSpPr>
          <p:nvPr/>
        </p:nvCxnSpPr>
        <p:spPr>
          <a:xfrm flipV="1">
            <a:off x="2849042" y="4066568"/>
            <a:ext cx="1314" cy="260111"/>
          </a:xfrm>
          <a:prstGeom prst="line">
            <a:avLst/>
          </a:prstGeom>
          <a:noFill/>
          <a:ln w="12700" cap="flat" cmpd="sng" algn="ctr">
            <a:solidFill>
              <a:srgbClr val="004B87"/>
            </a:solidFill>
            <a:prstDash val="solid"/>
            <a:miter lim="800000"/>
            <a:headEnd type="oval"/>
          </a:ln>
          <a:effectLst/>
        </p:spPr>
      </p:cxnSp>
      <p:sp>
        <p:nvSpPr>
          <p:cNvPr id="81" name="正方形/長方形 80">
            <a:extLst>
              <a:ext uri="{FF2B5EF4-FFF2-40B4-BE49-F238E27FC236}">
                <a16:creationId xmlns:a16="http://schemas.microsoft.com/office/drawing/2014/main" id="{023D5C6F-6315-6D0C-A68B-B002B776941A}"/>
              </a:ext>
            </a:extLst>
          </p:cNvPr>
          <p:cNvSpPr/>
          <p:nvPr/>
        </p:nvSpPr>
        <p:spPr>
          <a:xfrm>
            <a:off x="5054526" y="6426782"/>
            <a:ext cx="7148814" cy="415498"/>
          </a:xfrm>
          <a:prstGeom prst="rect">
            <a:avLst/>
          </a:prstGeom>
        </p:spPr>
        <p:txBody>
          <a:bodyPr wrap="square">
            <a:spAutoFit/>
          </a:bodyPr>
          <a:lstStyle/>
          <a:p>
            <a:pPr defTabSz="457200"/>
            <a:r>
              <a:rPr lang="ja-JP" altLang="en-US" sz="1050" dirty="0">
                <a:solidFill>
                  <a:srgbClr val="000000"/>
                </a:solidFill>
                <a:latin typeface="+mn-ea"/>
              </a:rPr>
              <a:t>出典：環境省令和２年度放射線の健康影響に関する情報発信実施業務 アンケート調査（</a:t>
            </a:r>
            <a:r>
              <a:rPr lang="en-US" altLang="ja-JP" sz="1050" dirty="0">
                <a:solidFill>
                  <a:srgbClr val="000000"/>
                </a:solidFill>
                <a:latin typeface="+mn-ea"/>
              </a:rPr>
              <a:t>2021</a:t>
            </a:r>
            <a:r>
              <a:rPr lang="ja-JP" altLang="en-US" sz="1050" dirty="0">
                <a:solidFill>
                  <a:srgbClr val="000000"/>
                </a:solidFill>
                <a:latin typeface="+mn-ea"/>
              </a:rPr>
              <a:t>年</a:t>
            </a:r>
            <a:r>
              <a:rPr lang="en-US" altLang="ja-JP" sz="1050" dirty="0">
                <a:solidFill>
                  <a:srgbClr val="000000"/>
                </a:solidFill>
                <a:latin typeface="+mn-ea"/>
              </a:rPr>
              <a:t>3</a:t>
            </a:r>
            <a:r>
              <a:rPr lang="ja-JP" altLang="en-US" sz="1050" dirty="0">
                <a:solidFill>
                  <a:srgbClr val="000000"/>
                </a:solidFill>
                <a:latin typeface="+mn-ea"/>
              </a:rPr>
              <a:t>月）</a:t>
            </a:r>
            <a:endParaRPr lang="en-US" altLang="ja-JP" sz="1050" dirty="0">
              <a:solidFill>
                <a:srgbClr val="000000"/>
              </a:solidFill>
              <a:latin typeface="+mn-ea"/>
            </a:endParaRPr>
          </a:p>
          <a:p>
            <a:pPr defTabSz="457200"/>
            <a:r>
              <a:rPr lang="ja-JP" altLang="en-US" sz="1050" dirty="0">
                <a:solidFill>
                  <a:srgbClr val="000000"/>
                </a:solidFill>
                <a:latin typeface="+mn-ea"/>
              </a:rPr>
              <a:t>　　　　　　令和３年度放射線の健康影響に関する情報発信実施業務 アンケート調査（</a:t>
            </a:r>
            <a:r>
              <a:rPr lang="en-US" altLang="ja-JP" sz="1050" dirty="0">
                <a:solidFill>
                  <a:srgbClr val="000000"/>
                </a:solidFill>
                <a:latin typeface="+mn-ea"/>
              </a:rPr>
              <a:t>2022</a:t>
            </a:r>
            <a:r>
              <a:rPr lang="ja-JP" altLang="en-US" sz="1050" dirty="0">
                <a:solidFill>
                  <a:srgbClr val="000000"/>
                </a:solidFill>
                <a:latin typeface="+mn-ea"/>
              </a:rPr>
              <a:t>年</a:t>
            </a:r>
            <a:r>
              <a:rPr lang="en-US" altLang="ja-JP" sz="1050" dirty="0">
                <a:solidFill>
                  <a:srgbClr val="000000"/>
                </a:solidFill>
                <a:latin typeface="+mn-ea"/>
              </a:rPr>
              <a:t>3</a:t>
            </a:r>
            <a:r>
              <a:rPr lang="ja-JP" altLang="en-US" sz="1050" dirty="0">
                <a:solidFill>
                  <a:srgbClr val="000000"/>
                </a:solidFill>
                <a:latin typeface="+mn-ea"/>
              </a:rPr>
              <a:t>月） より抜粋</a:t>
            </a:r>
          </a:p>
        </p:txBody>
      </p:sp>
      <p:cxnSp>
        <p:nvCxnSpPr>
          <p:cNvPr id="82" name="直線コネクタ 20">
            <a:extLst>
              <a:ext uri="{FF2B5EF4-FFF2-40B4-BE49-F238E27FC236}">
                <a16:creationId xmlns:a16="http://schemas.microsoft.com/office/drawing/2014/main" id="{1C172D1A-E9BF-548A-35F3-A544800202C2}"/>
              </a:ext>
            </a:extLst>
          </p:cNvPr>
          <p:cNvCxnSpPr>
            <a:cxnSpLocks/>
          </p:cNvCxnSpPr>
          <p:nvPr/>
        </p:nvCxnSpPr>
        <p:spPr>
          <a:xfrm flipV="1">
            <a:off x="11196178" y="4174993"/>
            <a:ext cx="0" cy="151686"/>
          </a:xfrm>
          <a:prstGeom prst="line">
            <a:avLst/>
          </a:prstGeom>
          <a:noFill/>
          <a:ln w="12700" cap="flat" cmpd="sng" algn="ctr">
            <a:solidFill>
              <a:srgbClr val="FFFFFF"/>
            </a:solidFill>
            <a:prstDash val="solid"/>
            <a:miter lim="800000"/>
            <a:headEnd type="oval"/>
          </a:ln>
          <a:effectLst/>
        </p:spPr>
      </p:cxnSp>
      <p:sp>
        <p:nvSpPr>
          <p:cNvPr id="43" name="テキスト ボックス 42">
            <a:extLst>
              <a:ext uri="{FF2B5EF4-FFF2-40B4-BE49-F238E27FC236}">
                <a16:creationId xmlns:a16="http://schemas.microsoft.com/office/drawing/2014/main" id="{ECC0FC67-F04C-46C7-1903-1EE0D98FCB40}"/>
              </a:ext>
            </a:extLst>
          </p:cNvPr>
          <p:cNvSpPr txBox="1"/>
          <p:nvPr/>
        </p:nvSpPr>
        <p:spPr>
          <a:xfrm>
            <a:off x="-1" y="0"/>
            <a:ext cx="2356339" cy="369332"/>
          </a:xfrm>
          <a:prstGeom prst="rect">
            <a:avLst/>
          </a:prstGeom>
          <a:solidFill>
            <a:srgbClr val="1AADE6"/>
          </a:solidFill>
        </p:spPr>
        <p:txBody>
          <a:bodyPr wrap="square">
            <a:spAutoFit/>
          </a:bodyPr>
          <a:lstStyle/>
          <a:p>
            <a:pPr algn="ctr"/>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rPr>
              <a:t>選択必須</a:t>
            </a:r>
            <a:endParaRPr lang="ja-JP" altLang="en-US" dirty="0"/>
          </a:p>
        </p:txBody>
      </p:sp>
    </p:spTree>
    <p:extLst>
      <p:ext uri="{BB962C8B-B14F-4D97-AF65-F5344CB8AC3E}">
        <p14:creationId xmlns:p14="http://schemas.microsoft.com/office/powerpoint/2010/main" val="170577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6A1BC28A-A076-4C4C-95C9-FC9C4C3FA706}"/>
              </a:ext>
            </a:extLst>
          </p:cNvPr>
          <p:cNvSpPr/>
          <p:nvPr/>
        </p:nvSpPr>
        <p:spPr>
          <a:xfrm>
            <a:off x="0" y="0"/>
            <a:ext cx="12192000" cy="1509323"/>
          </a:xfrm>
          <a:prstGeom prst="rect">
            <a:avLst/>
          </a:prstGeom>
          <a:solidFill>
            <a:srgbClr val="004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游ゴシック"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F1C1B7B9-95E0-EB46-AF34-72CCAA6D25E1}"/>
              </a:ext>
            </a:extLst>
          </p:cNvPr>
          <p:cNvSpPr txBox="1"/>
          <p:nvPr/>
        </p:nvSpPr>
        <p:spPr>
          <a:xfrm>
            <a:off x="0" y="-19083"/>
            <a:ext cx="12192000" cy="1498424"/>
          </a:xfrm>
          <a:prstGeom prst="rect">
            <a:avLst/>
          </a:prstGeom>
          <a:noFill/>
        </p:spPr>
        <p:txBody>
          <a:bodyPr wrap="square" rtlCol="0" anchor="ctr">
            <a:spAutoFit/>
          </a:bodyP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rPr>
              <a:t>東京電力福島第一原発事故の被災地における、</a:t>
            </a:r>
            <a:endParaRPr kumimoji="1" lang="en-US" altLang="ja-JP" sz="2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3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rPr>
              <a:t>次世代以降の人（将来生まれてくる子や孫など）への</a:t>
            </a:r>
            <a:endParaRPr kumimoji="1" lang="en-US" altLang="ja-JP" sz="2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3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rPr>
              <a:t>放射線による健康影響について、あなたはどのように思いますか。</a:t>
            </a:r>
          </a:p>
        </p:txBody>
      </p:sp>
      <p:sp>
        <p:nvSpPr>
          <p:cNvPr id="41" name="テキスト ボックス 40">
            <a:extLst>
              <a:ext uri="{FF2B5EF4-FFF2-40B4-BE49-F238E27FC236}">
                <a16:creationId xmlns:a16="http://schemas.microsoft.com/office/drawing/2014/main" id="{14D0509E-0E06-8543-BDFD-4E05739DD51E}"/>
              </a:ext>
            </a:extLst>
          </p:cNvPr>
          <p:cNvSpPr txBox="1"/>
          <p:nvPr/>
        </p:nvSpPr>
        <p:spPr>
          <a:xfrm>
            <a:off x="5715000" y="-592282"/>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50" charset="-128"/>
              <a:cs typeface="+mn-cs"/>
            </a:endParaRPr>
          </a:p>
        </p:txBody>
      </p:sp>
      <p:sp>
        <p:nvSpPr>
          <p:cNvPr id="28" name="テキスト ボックス 2">
            <a:extLst>
              <a:ext uri="{FF2B5EF4-FFF2-40B4-BE49-F238E27FC236}">
                <a16:creationId xmlns:a16="http://schemas.microsoft.com/office/drawing/2014/main" id="{BEE76101-E931-AFEC-70D4-235523E5299C}"/>
              </a:ext>
            </a:extLst>
          </p:cNvPr>
          <p:cNvSpPr txBox="1"/>
          <p:nvPr/>
        </p:nvSpPr>
        <p:spPr>
          <a:xfrm>
            <a:off x="4147903" y="2014435"/>
            <a:ext cx="1829100" cy="60352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3200" b="1" i="0" u="none" strike="noStrike" kern="0" cap="none" spc="0" normalizeH="0" baseline="0" noProof="0" dirty="0">
                <a:ln>
                  <a:noFill/>
                </a:ln>
                <a:solidFill>
                  <a:srgbClr val="1AADE6"/>
                </a:solidFill>
                <a:effectLst/>
                <a:uLnTx/>
                <a:uFillTx/>
                <a:latin typeface="游ゴシック" panose="020B0400000000000000" pitchFamily="50" charset="-128"/>
                <a:ea typeface="游ゴシック" panose="020B0400000000000000" pitchFamily="50" charset="-128"/>
              </a:rPr>
              <a:t>58.8%</a:t>
            </a:r>
            <a:endParaRPr kumimoji="1" lang="ja-JP" altLang="en-US" sz="3200" b="1" i="0" u="none" strike="noStrike" kern="0" cap="none" spc="0" normalizeH="0" baseline="0" noProof="0" dirty="0">
              <a:ln>
                <a:noFill/>
              </a:ln>
              <a:solidFill>
                <a:srgbClr val="1AADE6"/>
              </a:solidFill>
              <a:effectLst/>
              <a:uLnTx/>
              <a:uFillTx/>
              <a:latin typeface="游ゴシック" panose="020B0400000000000000" pitchFamily="50" charset="-128"/>
              <a:ea typeface="游ゴシック" panose="020B0400000000000000" pitchFamily="50" charset="-128"/>
            </a:endParaRPr>
          </a:p>
        </p:txBody>
      </p:sp>
      <p:graphicFrame>
        <p:nvGraphicFramePr>
          <p:cNvPr id="29" name="グラフ 3">
            <a:extLst>
              <a:ext uri="{FF2B5EF4-FFF2-40B4-BE49-F238E27FC236}">
                <a16:creationId xmlns:a16="http://schemas.microsoft.com/office/drawing/2014/main" id="{3ECC4E19-E006-4EB3-C2E5-BEFAC2E2D687}"/>
              </a:ext>
            </a:extLst>
          </p:cNvPr>
          <p:cNvGraphicFramePr/>
          <p:nvPr>
            <p:extLst>
              <p:ext uri="{D42A27DB-BD31-4B8C-83A1-F6EECF244321}">
                <p14:modId xmlns:p14="http://schemas.microsoft.com/office/powerpoint/2010/main" val="2549168563"/>
              </p:ext>
            </p:extLst>
          </p:nvPr>
        </p:nvGraphicFramePr>
        <p:xfrm>
          <a:off x="2206484" y="2175412"/>
          <a:ext cx="9335363" cy="3233156"/>
        </p:xfrm>
        <a:graphic>
          <a:graphicData uri="http://schemas.openxmlformats.org/drawingml/2006/chart">
            <c:chart xmlns:c="http://schemas.openxmlformats.org/drawingml/2006/chart" xmlns:r="http://schemas.openxmlformats.org/officeDocument/2006/relationships" r:id="rId3"/>
          </a:graphicData>
        </a:graphic>
      </p:graphicFrame>
      <p:sp>
        <p:nvSpPr>
          <p:cNvPr id="35" name="テキスト ボックス 7">
            <a:extLst>
              <a:ext uri="{FF2B5EF4-FFF2-40B4-BE49-F238E27FC236}">
                <a16:creationId xmlns:a16="http://schemas.microsoft.com/office/drawing/2014/main" id="{AA7C65F7-7435-642C-FB3B-620CFBF3C57E}"/>
              </a:ext>
            </a:extLst>
          </p:cNvPr>
          <p:cNvSpPr txBox="1"/>
          <p:nvPr/>
        </p:nvSpPr>
        <p:spPr>
          <a:xfrm>
            <a:off x="10834390" y="3734202"/>
            <a:ext cx="792784" cy="41293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2000" b="1" i="0" u="none" strike="noStrike" kern="0" cap="none" spc="0" normalizeH="0" baseline="0" noProof="0" dirty="0">
                <a:ln>
                  <a:noFill/>
                </a:ln>
                <a:solidFill>
                  <a:srgbClr val="FFFFFF"/>
                </a:solidFill>
                <a:effectLst/>
                <a:uLnTx/>
                <a:uFillTx/>
                <a:latin typeface="游ゴシック" panose="020F0502020204030204"/>
                <a:ea typeface="游ゴシック" panose="020B0400000000000000" pitchFamily="50" charset="-128"/>
              </a:rPr>
              <a:t>6.</a:t>
            </a:r>
            <a:r>
              <a:rPr lang="en-US" altLang="ja-JP" sz="2000" b="1" kern="0" dirty="0">
                <a:solidFill>
                  <a:srgbClr val="FFFFFF"/>
                </a:solidFill>
                <a:latin typeface="游ゴシック" panose="020F0502020204030204"/>
                <a:ea typeface="游ゴシック" panose="020B0400000000000000" pitchFamily="50" charset="-128"/>
              </a:rPr>
              <a:t>6</a:t>
            </a:r>
            <a:r>
              <a:rPr kumimoji="1" lang="en-US" altLang="ja-JP" sz="2000" b="1" i="0" u="none" strike="noStrike" kern="0" cap="none" spc="0" normalizeH="0" baseline="0" noProof="0" dirty="0">
                <a:ln>
                  <a:noFill/>
                </a:ln>
                <a:solidFill>
                  <a:srgbClr val="FFFFFF"/>
                </a:solidFill>
                <a:effectLst/>
                <a:uLnTx/>
                <a:uFillTx/>
                <a:latin typeface="游ゴシック" panose="020F0502020204030204"/>
                <a:ea typeface="游ゴシック" panose="020B0400000000000000" pitchFamily="50" charset="-128"/>
              </a:rPr>
              <a:t>%</a:t>
            </a:r>
            <a:endParaRPr kumimoji="1" lang="ja-JP" altLang="en-US" sz="2000" b="1" i="0" u="none" strike="noStrike" kern="0" cap="none" spc="0" normalizeH="0" baseline="0" noProof="0" dirty="0">
              <a:ln>
                <a:noFill/>
              </a:ln>
              <a:solidFill>
                <a:srgbClr val="FFFFFF"/>
              </a:solidFill>
              <a:effectLst/>
              <a:uLnTx/>
              <a:uFillTx/>
              <a:latin typeface="游ゴシック" panose="020F0502020204030204"/>
              <a:ea typeface="游ゴシック" panose="020B0400000000000000" pitchFamily="50" charset="-128"/>
            </a:endParaRPr>
          </a:p>
        </p:txBody>
      </p:sp>
      <p:sp>
        <p:nvSpPr>
          <p:cNvPr id="42" name="テキスト ボックス 8">
            <a:extLst>
              <a:ext uri="{FF2B5EF4-FFF2-40B4-BE49-F238E27FC236}">
                <a16:creationId xmlns:a16="http://schemas.microsoft.com/office/drawing/2014/main" id="{8BB34E7C-0FA8-68D1-0F86-C12874653E00}"/>
              </a:ext>
            </a:extLst>
          </p:cNvPr>
          <p:cNvSpPr txBox="1"/>
          <p:nvPr/>
        </p:nvSpPr>
        <p:spPr>
          <a:xfrm>
            <a:off x="2448169" y="4389451"/>
            <a:ext cx="946697" cy="41293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rgbClr val="004B87"/>
                </a:solidFill>
                <a:effectLst/>
                <a:uLnTx/>
                <a:uFillTx/>
                <a:latin typeface="游ゴシック" panose="020F0502020204030204"/>
                <a:ea typeface="游ゴシック" panose="020B0400000000000000" pitchFamily="50" charset="-128"/>
              </a:rPr>
              <a:t>11.8%</a:t>
            </a:r>
            <a:endParaRPr kumimoji="1" lang="ja-JP" altLang="en-US" sz="2000" b="0" i="0" u="none" strike="noStrike" kern="0" cap="none" spc="0" normalizeH="0" baseline="0" noProof="0" dirty="0">
              <a:ln>
                <a:noFill/>
              </a:ln>
              <a:solidFill>
                <a:srgbClr val="004B87"/>
              </a:solidFill>
              <a:effectLst/>
              <a:uLnTx/>
              <a:uFillTx/>
              <a:latin typeface="游ゴシック" panose="020F0502020204030204"/>
              <a:ea typeface="游ゴシック" panose="020B0400000000000000" pitchFamily="50" charset="-128"/>
            </a:endParaRPr>
          </a:p>
        </p:txBody>
      </p:sp>
      <p:sp>
        <p:nvSpPr>
          <p:cNvPr id="46" name="テキスト ボックス 9">
            <a:extLst>
              <a:ext uri="{FF2B5EF4-FFF2-40B4-BE49-F238E27FC236}">
                <a16:creationId xmlns:a16="http://schemas.microsoft.com/office/drawing/2014/main" id="{2B7E4CF4-A803-2935-137A-71D17CF7BEC7}"/>
              </a:ext>
            </a:extLst>
          </p:cNvPr>
          <p:cNvSpPr txBox="1"/>
          <p:nvPr/>
        </p:nvSpPr>
        <p:spPr>
          <a:xfrm>
            <a:off x="8674294" y="4389451"/>
            <a:ext cx="1451163" cy="41293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000" b="1" i="0" u="none" strike="noStrike" kern="0" cap="none" spc="0" normalizeH="0" baseline="0" noProof="0" dirty="0">
                <a:ln>
                  <a:noFill/>
                </a:ln>
                <a:solidFill>
                  <a:srgbClr val="FFFFFF"/>
                </a:solidFill>
                <a:effectLst/>
                <a:uLnTx/>
                <a:uFillTx/>
                <a:latin typeface="游ゴシック" panose="020F0502020204030204"/>
                <a:ea typeface="游ゴシック" panose="020B0400000000000000" pitchFamily="50" charset="-128"/>
              </a:rPr>
              <a:t>33.8%</a:t>
            </a:r>
            <a:endParaRPr kumimoji="1" lang="ja-JP" altLang="en-US" sz="2000" b="1" i="0" u="none" strike="noStrike" kern="0" cap="none" spc="0" normalizeH="0" baseline="0" noProof="0" dirty="0">
              <a:ln>
                <a:noFill/>
              </a:ln>
              <a:solidFill>
                <a:srgbClr val="FFFFFF"/>
              </a:solidFill>
              <a:effectLst/>
              <a:uLnTx/>
              <a:uFillTx/>
              <a:latin typeface="游ゴシック" panose="020F0502020204030204"/>
              <a:ea typeface="游ゴシック" panose="020B0400000000000000" pitchFamily="50" charset="-128"/>
            </a:endParaRPr>
          </a:p>
        </p:txBody>
      </p:sp>
      <p:sp>
        <p:nvSpPr>
          <p:cNvPr id="47" name="テキスト ボックス 10">
            <a:extLst>
              <a:ext uri="{FF2B5EF4-FFF2-40B4-BE49-F238E27FC236}">
                <a16:creationId xmlns:a16="http://schemas.microsoft.com/office/drawing/2014/main" id="{4E429384-A1BD-64CE-1501-D8637583FA7A}"/>
              </a:ext>
            </a:extLst>
          </p:cNvPr>
          <p:cNvSpPr txBox="1"/>
          <p:nvPr/>
        </p:nvSpPr>
        <p:spPr>
          <a:xfrm>
            <a:off x="4660720" y="4389451"/>
            <a:ext cx="1744009" cy="41293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rgbClr val="004B87"/>
                </a:solidFill>
                <a:effectLst/>
                <a:uLnTx/>
                <a:uFillTx/>
                <a:latin typeface="游ゴシック" panose="020F0502020204030204"/>
                <a:ea typeface="游ゴシック" panose="020B0400000000000000" pitchFamily="50" charset="-128"/>
              </a:rPr>
              <a:t>47.8%</a:t>
            </a:r>
            <a:endParaRPr kumimoji="1" lang="ja-JP" altLang="en-US" sz="2000" b="0" i="0" u="none" strike="noStrike" kern="0" cap="none" spc="0" normalizeH="0" baseline="0" noProof="0" dirty="0">
              <a:ln>
                <a:noFill/>
              </a:ln>
              <a:solidFill>
                <a:srgbClr val="004B87"/>
              </a:solidFill>
              <a:effectLst/>
              <a:uLnTx/>
              <a:uFillTx/>
              <a:latin typeface="游ゴシック" panose="020F0502020204030204"/>
              <a:ea typeface="游ゴシック" panose="020B0400000000000000" pitchFamily="50" charset="-128"/>
            </a:endParaRPr>
          </a:p>
        </p:txBody>
      </p:sp>
      <p:sp>
        <p:nvSpPr>
          <p:cNvPr id="48" name="テキスト ボックス 11">
            <a:extLst>
              <a:ext uri="{FF2B5EF4-FFF2-40B4-BE49-F238E27FC236}">
                <a16:creationId xmlns:a16="http://schemas.microsoft.com/office/drawing/2014/main" id="{516B6CF9-4502-33FC-C1A8-0B8F9C6FF73F}"/>
              </a:ext>
            </a:extLst>
          </p:cNvPr>
          <p:cNvSpPr txBox="1"/>
          <p:nvPr/>
        </p:nvSpPr>
        <p:spPr>
          <a:xfrm>
            <a:off x="2023348" y="3415371"/>
            <a:ext cx="1750851" cy="688624"/>
          </a:xfrm>
          <a:prstGeom prst="rect">
            <a:avLst/>
          </a:prstGeom>
          <a:noFill/>
        </p:spPr>
        <p:txBody>
          <a:bodyPr wrap="square" rtlCol="0" anchor="ctr">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rPr>
              <a:t>可能性は</a:t>
            </a:r>
            <a:endParaRPr kumimoji="1" lang="en-US" altLang="ja-JP" sz="1600" b="0" i="0" u="none" strike="noStrike" kern="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endParaRPr>
          </a:p>
          <a:p>
            <a:pPr marL="0" marR="0" lvl="0" indent="0" algn="ctr" defTabSz="914400" eaLnBrk="1" fontAlgn="auto" latinLnBrk="0" hangingPunct="1">
              <a:lnSpc>
                <a:spcPct val="12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rPr>
              <a:t>極めて低い</a:t>
            </a:r>
          </a:p>
        </p:txBody>
      </p:sp>
      <p:sp>
        <p:nvSpPr>
          <p:cNvPr id="49" name="テキスト ボックス 12">
            <a:extLst>
              <a:ext uri="{FF2B5EF4-FFF2-40B4-BE49-F238E27FC236}">
                <a16:creationId xmlns:a16="http://schemas.microsoft.com/office/drawing/2014/main" id="{B72E7512-C11E-2099-BC31-15990DE3C307}"/>
              </a:ext>
            </a:extLst>
          </p:cNvPr>
          <p:cNvSpPr txBox="1"/>
          <p:nvPr/>
        </p:nvSpPr>
        <p:spPr>
          <a:xfrm>
            <a:off x="4656810" y="3567838"/>
            <a:ext cx="1991953" cy="383686"/>
          </a:xfrm>
          <a:prstGeom prst="rect">
            <a:avLst/>
          </a:prstGeom>
          <a:noFill/>
        </p:spPr>
        <p:txBody>
          <a:bodyPr wrap="square" rtlCol="0" anchor="ctr">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rPr>
              <a:t>可能性は低い</a:t>
            </a:r>
          </a:p>
        </p:txBody>
      </p:sp>
      <p:sp>
        <p:nvSpPr>
          <p:cNvPr id="50" name="テキスト ボックス 13">
            <a:extLst>
              <a:ext uri="{FF2B5EF4-FFF2-40B4-BE49-F238E27FC236}">
                <a16:creationId xmlns:a16="http://schemas.microsoft.com/office/drawing/2014/main" id="{B5129517-C310-2B5A-74C8-6987F34A1348}"/>
              </a:ext>
            </a:extLst>
          </p:cNvPr>
          <p:cNvSpPr txBox="1"/>
          <p:nvPr/>
        </p:nvSpPr>
        <p:spPr>
          <a:xfrm>
            <a:off x="7231449" y="3568197"/>
            <a:ext cx="2160096" cy="382959"/>
          </a:xfrm>
          <a:prstGeom prst="rect">
            <a:avLst/>
          </a:prstGeom>
          <a:noFill/>
        </p:spPr>
        <p:txBody>
          <a:bodyPr wrap="square" rtlCol="0" anchor="ctr">
            <a:spAutoFit/>
          </a:bodyPr>
          <a:lstStyle>
            <a:defPPr>
              <a:defRPr lang="ja-JP"/>
            </a:defPPr>
            <a:lvl1pPr marR="0" lvl="0" indent="0" algn="r" fontAlgn="auto">
              <a:lnSpc>
                <a:spcPct val="120000"/>
              </a:lnSpc>
              <a:spcBef>
                <a:spcPts val="0"/>
              </a:spcBef>
              <a:spcAft>
                <a:spcPts val="0"/>
              </a:spcAft>
              <a:buClrTx/>
              <a:buSzTx/>
              <a:buFontTx/>
              <a:buNone/>
              <a:tabLst/>
              <a:defRPr sz="1050" b="1" i="0" u="none" strike="noStrike" kern="0" cap="none" spc="0" normalizeH="0" baseline="0">
                <a:ln>
                  <a:noFill/>
                </a:ln>
                <a:solidFill>
                  <a:srgbClr val="DA0A79"/>
                </a:solidFill>
                <a:effectLst/>
                <a:uLnTx/>
                <a:uFillTx/>
                <a:latin typeface="游ゴシック" panose="020B0400000000000000" pitchFamily="50" charset="-128"/>
                <a:ea typeface="游ゴシック" panose="020B0400000000000000" pitchFamily="50" charset="-128"/>
              </a:defRPr>
            </a:lvl1pPr>
          </a:lstStyle>
          <a:p>
            <a:r>
              <a:rPr lang="ja-JP" altLang="en-US" sz="1600" dirty="0"/>
              <a:t>可能性は高い</a:t>
            </a:r>
          </a:p>
        </p:txBody>
      </p:sp>
      <p:sp>
        <p:nvSpPr>
          <p:cNvPr id="51" name="テキスト ボックス 14">
            <a:extLst>
              <a:ext uri="{FF2B5EF4-FFF2-40B4-BE49-F238E27FC236}">
                <a16:creationId xmlns:a16="http://schemas.microsoft.com/office/drawing/2014/main" id="{D3189848-27AA-EE55-530B-3EA05B5794AA}"/>
              </a:ext>
            </a:extLst>
          </p:cNvPr>
          <p:cNvSpPr txBox="1"/>
          <p:nvPr/>
        </p:nvSpPr>
        <p:spPr>
          <a:xfrm>
            <a:off x="8854423" y="3568197"/>
            <a:ext cx="2793300" cy="382959"/>
          </a:xfrm>
          <a:prstGeom prst="rect">
            <a:avLst/>
          </a:prstGeom>
          <a:noFill/>
        </p:spPr>
        <p:txBody>
          <a:bodyPr wrap="square" rtlCol="0" anchor="ctr">
            <a:spAutoFit/>
          </a:bodyPr>
          <a:lstStyle/>
          <a:p>
            <a:pPr marL="0" marR="0" lvl="0" indent="0" algn="r" defTabSz="914400" eaLnBrk="1" fontAlgn="auto" latinLnBrk="0" hangingPunct="1">
              <a:lnSpc>
                <a:spcPct val="12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srgbClr val="A3085B"/>
                </a:solidFill>
                <a:effectLst/>
                <a:uLnTx/>
                <a:uFillTx/>
                <a:latin typeface="游ゴシック" panose="020B0400000000000000" pitchFamily="50" charset="-128"/>
                <a:ea typeface="游ゴシック" panose="020B0400000000000000" pitchFamily="50" charset="-128"/>
              </a:rPr>
              <a:t>可能性は非常に高い</a:t>
            </a:r>
          </a:p>
        </p:txBody>
      </p:sp>
      <p:grpSp>
        <p:nvGrpSpPr>
          <p:cNvPr id="52" name="グループ化 15">
            <a:extLst>
              <a:ext uri="{FF2B5EF4-FFF2-40B4-BE49-F238E27FC236}">
                <a16:creationId xmlns:a16="http://schemas.microsoft.com/office/drawing/2014/main" id="{FADEC88C-B2E7-AE04-893B-206FBBA7C5CD}"/>
              </a:ext>
            </a:extLst>
          </p:cNvPr>
          <p:cNvGrpSpPr/>
          <p:nvPr/>
        </p:nvGrpSpPr>
        <p:grpSpPr>
          <a:xfrm>
            <a:off x="11196178" y="3233338"/>
            <a:ext cx="1858" cy="399331"/>
            <a:chOff x="11244725" y="1707168"/>
            <a:chExt cx="2057" cy="411267"/>
          </a:xfrm>
        </p:grpSpPr>
        <p:cxnSp>
          <p:nvCxnSpPr>
            <p:cNvPr id="53" name="直線コネクタ 21">
              <a:extLst>
                <a:ext uri="{FF2B5EF4-FFF2-40B4-BE49-F238E27FC236}">
                  <a16:creationId xmlns:a16="http://schemas.microsoft.com/office/drawing/2014/main" id="{0A5D0D1E-031D-2340-3D3C-49E26A1DC196}"/>
                </a:ext>
              </a:extLst>
            </p:cNvPr>
            <p:cNvCxnSpPr>
              <a:cxnSpLocks/>
            </p:cNvCxnSpPr>
            <p:nvPr/>
          </p:nvCxnSpPr>
          <p:spPr>
            <a:xfrm>
              <a:off x="11244725" y="1710599"/>
              <a:ext cx="2057" cy="407836"/>
            </a:xfrm>
            <a:prstGeom prst="line">
              <a:avLst/>
            </a:prstGeom>
            <a:noFill/>
            <a:ln w="12700" cap="flat" cmpd="sng" algn="ctr">
              <a:solidFill>
                <a:srgbClr val="DA0A79">
                  <a:lumMod val="50000"/>
                </a:srgbClr>
              </a:solidFill>
              <a:prstDash val="solid"/>
              <a:miter lim="800000"/>
              <a:headEnd type="oval"/>
            </a:ln>
            <a:effectLst/>
          </p:spPr>
        </p:cxnSp>
        <p:cxnSp>
          <p:nvCxnSpPr>
            <p:cNvPr id="54" name="直線コネクタ 20">
              <a:extLst>
                <a:ext uri="{FF2B5EF4-FFF2-40B4-BE49-F238E27FC236}">
                  <a16:creationId xmlns:a16="http://schemas.microsoft.com/office/drawing/2014/main" id="{7ABA8FC6-D07D-B592-3225-22580AABED31}"/>
                </a:ext>
              </a:extLst>
            </p:cNvPr>
            <p:cNvCxnSpPr>
              <a:cxnSpLocks/>
            </p:cNvCxnSpPr>
            <p:nvPr/>
          </p:nvCxnSpPr>
          <p:spPr>
            <a:xfrm>
              <a:off x="11246782" y="1707168"/>
              <a:ext cx="0" cy="156220"/>
            </a:xfrm>
            <a:prstGeom prst="line">
              <a:avLst/>
            </a:prstGeom>
            <a:noFill/>
            <a:ln w="12700" cap="flat" cmpd="sng" algn="ctr">
              <a:solidFill>
                <a:srgbClr val="FFFFFF"/>
              </a:solidFill>
              <a:prstDash val="solid"/>
              <a:miter lim="800000"/>
              <a:headEnd type="oval"/>
            </a:ln>
            <a:effectLst/>
          </p:spPr>
        </p:cxnSp>
      </p:grpSp>
      <p:sp>
        <p:nvSpPr>
          <p:cNvPr id="55" name="テキスト ボックス 16">
            <a:extLst>
              <a:ext uri="{FF2B5EF4-FFF2-40B4-BE49-F238E27FC236}">
                <a16:creationId xmlns:a16="http://schemas.microsoft.com/office/drawing/2014/main" id="{02C3D1D2-E4BB-BB78-E753-AB545947EDB5}"/>
              </a:ext>
            </a:extLst>
          </p:cNvPr>
          <p:cNvSpPr txBox="1"/>
          <p:nvPr/>
        </p:nvSpPr>
        <p:spPr>
          <a:xfrm>
            <a:off x="418843" y="4186284"/>
            <a:ext cx="1768787" cy="801353"/>
          </a:xfrm>
          <a:prstGeom prst="rect">
            <a:avLst/>
          </a:prstGeom>
          <a:solidFill>
            <a:schemeClr val="bg1">
              <a:lumMod val="85000"/>
            </a:schemeClr>
          </a:solidFill>
        </p:spPr>
        <p:txBody>
          <a:bodyPr wrap="square" rtlCol="0" anchor="ctr" anchorCtr="0">
            <a:noAutofit/>
          </a:bodyPr>
          <a:lstStyle/>
          <a:p>
            <a:pPr marL="0" marR="0" lvl="0" indent="0" algn="ctr" defTabSz="914400" eaLnBrk="1" fontAlgn="auto" latinLnBrk="0" hangingPunct="1">
              <a:spcBef>
                <a:spcPts val="0"/>
              </a:spcBef>
              <a:spcAft>
                <a:spcPts val="0"/>
              </a:spcAft>
              <a:buClrTx/>
              <a:buSzTx/>
              <a:buFontTx/>
              <a:buNone/>
              <a:tabLst/>
              <a:defRPr/>
            </a:pPr>
            <a:r>
              <a:rPr kumimoji="1" lang="ja-JP" altLang="en-US" sz="2000" b="1" i="0" u="none" strike="noStrike" kern="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rPr>
              <a:t>全国平均</a:t>
            </a:r>
            <a:endParaRPr kumimoji="1" lang="en-US" altLang="ja-JP" sz="2000" b="1" i="0" u="none" strike="noStrike" kern="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endParaRPr>
          </a:p>
          <a:p>
            <a:pPr algn="ctr">
              <a:defRPr/>
            </a:pPr>
            <a:r>
              <a:rPr kumimoji="1" lang="ja-JP" altLang="en-US" sz="2000" b="1" i="0" u="none" strike="noStrike" kern="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rPr>
              <a:t>［</a:t>
            </a:r>
            <a:r>
              <a:rPr kumimoji="1" lang="en-US" altLang="ja-JP" sz="2000" b="1" i="0" u="none" strike="noStrike" kern="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rPr>
              <a:t>2022</a:t>
            </a:r>
            <a:r>
              <a:rPr kumimoji="1" lang="ja-JP" altLang="en-US" sz="2000" b="1" i="0" u="none" strike="noStrike" kern="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rPr>
              <a:t>年］</a:t>
            </a:r>
          </a:p>
        </p:txBody>
      </p:sp>
      <p:sp>
        <p:nvSpPr>
          <p:cNvPr id="56" name="テキスト ボックス 17">
            <a:extLst>
              <a:ext uri="{FF2B5EF4-FFF2-40B4-BE49-F238E27FC236}">
                <a16:creationId xmlns:a16="http://schemas.microsoft.com/office/drawing/2014/main" id="{9FA6B7B1-6407-F546-926C-F8D1769ABAA0}"/>
              </a:ext>
            </a:extLst>
          </p:cNvPr>
          <p:cNvSpPr txBox="1"/>
          <p:nvPr/>
        </p:nvSpPr>
        <p:spPr>
          <a:xfrm>
            <a:off x="418843" y="2562182"/>
            <a:ext cx="1768787" cy="801353"/>
          </a:xfrm>
          <a:prstGeom prst="rect">
            <a:avLst/>
          </a:prstGeom>
          <a:solidFill>
            <a:schemeClr val="bg1">
              <a:lumMod val="85000"/>
            </a:schemeClr>
          </a:solidFill>
        </p:spPr>
        <p:txBody>
          <a:bodyPr wrap="square" rtlCol="0" anchor="ctr" anchorCtr="0">
            <a:noAutofit/>
          </a:bodyPr>
          <a:lstStyle/>
          <a:p>
            <a:pPr marL="0" marR="0" lvl="0" indent="0" algn="ctr" defTabSz="914400" eaLnBrk="1" fontAlgn="auto" latinLnBrk="0" hangingPunct="1">
              <a:spcBef>
                <a:spcPts val="0"/>
              </a:spcBef>
              <a:spcAft>
                <a:spcPts val="0"/>
              </a:spcAft>
              <a:buClrTx/>
              <a:buSzTx/>
              <a:buFontTx/>
              <a:buNone/>
              <a:tabLst/>
              <a:defRPr/>
            </a:pPr>
            <a:r>
              <a:rPr kumimoji="1" lang="ja-JP" altLang="en-US" sz="2000" b="1" i="0" u="none" strike="noStrike" kern="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rPr>
              <a:t>全国平均</a:t>
            </a:r>
            <a:endParaRPr kumimoji="1" lang="en-US" altLang="ja-JP" sz="2000" b="1" i="0" u="none" strike="noStrike" kern="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endParaRPr>
          </a:p>
          <a:p>
            <a:pPr algn="ctr">
              <a:defRPr/>
            </a:pPr>
            <a:r>
              <a:rPr kumimoji="1" lang="ja-JP" altLang="en-US" sz="2000" b="1" i="0" u="none" strike="noStrike" kern="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rPr>
              <a:t>［</a:t>
            </a:r>
            <a:r>
              <a:rPr kumimoji="1" lang="en-US" altLang="ja-JP" sz="2000" b="1" i="0" u="none" strike="noStrike" kern="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rPr>
              <a:t>2021</a:t>
            </a:r>
            <a:r>
              <a:rPr kumimoji="1" lang="ja-JP" altLang="en-US" sz="2000" b="1" i="0" u="none" strike="noStrike" kern="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rPr>
              <a:t>年］</a:t>
            </a:r>
          </a:p>
        </p:txBody>
      </p:sp>
      <p:cxnSp>
        <p:nvCxnSpPr>
          <p:cNvPr id="57" name="カギ線コネクタ 43">
            <a:extLst>
              <a:ext uri="{FF2B5EF4-FFF2-40B4-BE49-F238E27FC236}">
                <a16:creationId xmlns:a16="http://schemas.microsoft.com/office/drawing/2014/main" id="{EF9E09F7-5883-8BB4-C684-75E990109922}"/>
              </a:ext>
            </a:extLst>
          </p:cNvPr>
          <p:cNvCxnSpPr>
            <a:cxnSpLocks/>
          </p:cNvCxnSpPr>
          <p:nvPr/>
        </p:nvCxnSpPr>
        <p:spPr>
          <a:xfrm rot="5400000" flipH="1" flipV="1">
            <a:off x="2201034" y="2414476"/>
            <a:ext cx="1265299" cy="985625"/>
          </a:xfrm>
          <a:prstGeom prst="bentConnector2">
            <a:avLst/>
          </a:prstGeom>
          <a:noFill/>
          <a:ln w="12700" cap="flat" cmpd="sng" algn="ctr">
            <a:solidFill>
              <a:srgbClr val="FFFFFF">
                <a:lumMod val="50000"/>
              </a:srgbClr>
            </a:solidFill>
            <a:prstDash val="solid"/>
            <a:miter lim="800000"/>
          </a:ln>
          <a:effectLst/>
        </p:spPr>
      </p:cxnSp>
      <p:cxnSp>
        <p:nvCxnSpPr>
          <p:cNvPr id="58" name="カギ線コネクタ 44">
            <a:extLst>
              <a:ext uri="{FF2B5EF4-FFF2-40B4-BE49-F238E27FC236}">
                <a16:creationId xmlns:a16="http://schemas.microsoft.com/office/drawing/2014/main" id="{FDA85B62-5A85-EF8E-8620-FE198E2D20A5}"/>
              </a:ext>
            </a:extLst>
          </p:cNvPr>
          <p:cNvCxnSpPr>
            <a:cxnSpLocks/>
          </p:cNvCxnSpPr>
          <p:nvPr/>
        </p:nvCxnSpPr>
        <p:spPr>
          <a:xfrm rot="16200000" flipV="1">
            <a:off x="6606050" y="2405156"/>
            <a:ext cx="1250797" cy="985631"/>
          </a:xfrm>
          <a:prstGeom prst="bentConnector2">
            <a:avLst/>
          </a:prstGeom>
          <a:noFill/>
          <a:ln w="12700" cap="flat" cmpd="sng" algn="ctr">
            <a:solidFill>
              <a:srgbClr val="FFFFFF">
                <a:lumMod val="50000"/>
              </a:srgbClr>
            </a:solidFill>
            <a:prstDash val="solid"/>
            <a:miter lim="800000"/>
          </a:ln>
          <a:effectLst/>
        </p:spPr>
      </p:cxnSp>
      <p:sp>
        <p:nvSpPr>
          <p:cNvPr id="59" name="テキスト ボックス 9">
            <a:extLst>
              <a:ext uri="{FF2B5EF4-FFF2-40B4-BE49-F238E27FC236}">
                <a16:creationId xmlns:a16="http://schemas.microsoft.com/office/drawing/2014/main" id="{56F8B803-7C09-0FC3-E20E-5801998D0FE0}"/>
              </a:ext>
            </a:extLst>
          </p:cNvPr>
          <p:cNvSpPr txBox="1"/>
          <p:nvPr/>
        </p:nvSpPr>
        <p:spPr>
          <a:xfrm>
            <a:off x="10499265" y="4389451"/>
            <a:ext cx="1451163" cy="41293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000" b="1" i="0" u="none" strike="noStrike" kern="0" cap="none" spc="0" normalizeH="0" baseline="0" noProof="0" dirty="0">
                <a:ln>
                  <a:noFill/>
                </a:ln>
                <a:solidFill>
                  <a:srgbClr val="FFFFFF"/>
                </a:solidFill>
                <a:effectLst/>
                <a:uLnTx/>
                <a:uFillTx/>
                <a:latin typeface="游ゴシック" panose="020F0502020204030204"/>
                <a:ea typeface="游ゴシック" panose="020B0400000000000000" pitchFamily="50" charset="-128"/>
              </a:rPr>
              <a:t>6.6%</a:t>
            </a:r>
            <a:endParaRPr kumimoji="1" lang="ja-JP" altLang="en-US" sz="2000" b="1" i="0" u="none" strike="noStrike" kern="0" cap="none" spc="0" normalizeH="0" baseline="0" noProof="0" dirty="0">
              <a:ln>
                <a:noFill/>
              </a:ln>
              <a:solidFill>
                <a:srgbClr val="FFFFFF"/>
              </a:solidFill>
              <a:effectLst/>
              <a:uLnTx/>
              <a:uFillTx/>
              <a:latin typeface="游ゴシック" panose="020F0502020204030204"/>
              <a:ea typeface="游ゴシック" panose="020B0400000000000000" pitchFamily="50" charset="-128"/>
            </a:endParaRPr>
          </a:p>
        </p:txBody>
      </p:sp>
      <p:sp>
        <p:nvSpPr>
          <p:cNvPr id="60" name="テキスト ボックス 8">
            <a:extLst>
              <a:ext uri="{FF2B5EF4-FFF2-40B4-BE49-F238E27FC236}">
                <a16:creationId xmlns:a16="http://schemas.microsoft.com/office/drawing/2014/main" id="{9346784C-0516-C01A-C8FE-41415F7358B8}"/>
              </a:ext>
            </a:extLst>
          </p:cNvPr>
          <p:cNvSpPr txBox="1"/>
          <p:nvPr/>
        </p:nvSpPr>
        <p:spPr>
          <a:xfrm>
            <a:off x="2448169" y="2783879"/>
            <a:ext cx="946697" cy="41293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rgbClr val="004B87"/>
                </a:solidFill>
                <a:effectLst/>
                <a:uLnTx/>
                <a:uFillTx/>
                <a:latin typeface="游ゴシック" panose="020F0502020204030204"/>
                <a:ea typeface="游ゴシック" panose="020B0400000000000000" pitchFamily="50" charset="-128"/>
              </a:rPr>
              <a:t>12.3%</a:t>
            </a:r>
            <a:endParaRPr kumimoji="1" lang="ja-JP" altLang="en-US" sz="2000" b="0" i="0" u="none" strike="noStrike" kern="0" cap="none" spc="0" normalizeH="0" baseline="0" noProof="0" dirty="0">
              <a:ln>
                <a:noFill/>
              </a:ln>
              <a:solidFill>
                <a:srgbClr val="004B87"/>
              </a:solidFill>
              <a:effectLst/>
              <a:uLnTx/>
              <a:uFillTx/>
              <a:latin typeface="游ゴシック" panose="020F0502020204030204"/>
              <a:ea typeface="游ゴシック" panose="020B0400000000000000" pitchFamily="50" charset="-128"/>
            </a:endParaRPr>
          </a:p>
        </p:txBody>
      </p:sp>
      <p:sp>
        <p:nvSpPr>
          <p:cNvPr id="61" name="テキスト ボックス 9">
            <a:extLst>
              <a:ext uri="{FF2B5EF4-FFF2-40B4-BE49-F238E27FC236}">
                <a16:creationId xmlns:a16="http://schemas.microsoft.com/office/drawing/2014/main" id="{2963EB60-D8D9-C631-57DB-9DE479C03D03}"/>
              </a:ext>
            </a:extLst>
          </p:cNvPr>
          <p:cNvSpPr txBox="1"/>
          <p:nvPr/>
        </p:nvSpPr>
        <p:spPr>
          <a:xfrm>
            <a:off x="8674294" y="2783879"/>
            <a:ext cx="1451163" cy="41293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000" b="1" i="0" u="none" strike="noStrike" kern="0" cap="none" spc="0" normalizeH="0" baseline="0" noProof="0" dirty="0">
                <a:ln>
                  <a:noFill/>
                </a:ln>
                <a:solidFill>
                  <a:srgbClr val="FFFFFF"/>
                </a:solidFill>
                <a:effectLst/>
                <a:uLnTx/>
                <a:uFillTx/>
                <a:latin typeface="游ゴシック" panose="020F0502020204030204"/>
                <a:ea typeface="游ゴシック" panose="020B0400000000000000" pitchFamily="50" charset="-128"/>
              </a:rPr>
              <a:t>34.8%</a:t>
            </a:r>
            <a:endParaRPr kumimoji="1" lang="ja-JP" altLang="en-US" sz="2000" b="1" i="0" u="none" strike="noStrike" kern="0" cap="none" spc="0" normalizeH="0" baseline="0" noProof="0" dirty="0">
              <a:ln>
                <a:noFill/>
              </a:ln>
              <a:solidFill>
                <a:srgbClr val="FFFFFF"/>
              </a:solidFill>
              <a:effectLst/>
              <a:uLnTx/>
              <a:uFillTx/>
              <a:latin typeface="游ゴシック" panose="020F0502020204030204"/>
              <a:ea typeface="游ゴシック" panose="020B0400000000000000" pitchFamily="50" charset="-128"/>
            </a:endParaRPr>
          </a:p>
        </p:txBody>
      </p:sp>
      <p:sp>
        <p:nvSpPr>
          <p:cNvPr id="62" name="テキスト ボックス 10">
            <a:extLst>
              <a:ext uri="{FF2B5EF4-FFF2-40B4-BE49-F238E27FC236}">
                <a16:creationId xmlns:a16="http://schemas.microsoft.com/office/drawing/2014/main" id="{B6362EAA-3676-5949-3699-8F8177688160}"/>
              </a:ext>
            </a:extLst>
          </p:cNvPr>
          <p:cNvSpPr txBox="1"/>
          <p:nvPr/>
        </p:nvSpPr>
        <p:spPr>
          <a:xfrm>
            <a:off x="4660720" y="2783879"/>
            <a:ext cx="1744009" cy="41293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rgbClr val="004B87"/>
                </a:solidFill>
                <a:effectLst/>
                <a:uLnTx/>
                <a:uFillTx/>
                <a:latin typeface="游ゴシック" panose="020F0502020204030204"/>
                <a:ea typeface="游ゴシック" panose="020B0400000000000000" pitchFamily="50" charset="-128"/>
              </a:rPr>
              <a:t>46.5%</a:t>
            </a:r>
            <a:endParaRPr kumimoji="1" lang="ja-JP" altLang="en-US" sz="2000" b="0" i="0" u="none" strike="noStrike" kern="0" cap="none" spc="0" normalizeH="0" baseline="0" noProof="0" dirty="0">
              <a:ln>
                <a:noFill/>
              </a:ln>
              <a:solidFill>
                <a:srgbClr val="004B87"/>
              </a:solidFill>
              <a:effectLst/>
              <a:uLnTx/>
              <a:uFillTx/>
              <a:latin typeface="游ゴシック" panose="020F0502020204030204"/>
              <a:ea typeface="游ゴシック" panose="020B0400000000000000" pitchFamily="50" charset="-128"/>
            </a:endParaRPr>
          </a:p>
        </p:txBody>
      </p:sp>
      <p:sp>
        <p:nvSpPr>
          <p:cNvPr id="63" name="テキスト ボックス 9">
            <a:extLst>
              <a:ext uri="{FF2B5EF4-FFF2-40B4-BE49-F238E27FC236}">
                <a16:creationId xmlns:a16="http://schemas.microsoft.com/office/drawing/2014/main" id="{6C053E0C-57A9-AA36-B223-E2C54921388E}"/>
              </a:ext>
            </a:extLst>
          </p:cNvPr>
          <p:cNvSpPr txBox="1"/>
          <p:nvPr/>
        </p:nvSpPr>
        <p:spPr>
          <a:xfrm>
            <a:off x="10499265" y="2783879"/>
            <a:ext cx="1451163" cy="41293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000" b="1" i="0" u="none" strike="noStrike" kern="0" cap="none" spc="0" normalizeH="0" baseline="0" noProof="0" dirty="0">
                <a:ln>
                  <a:noFill/>
                </a:ln>
                <a:solidFill>
                  <a:srgbClr val="FFFFFF"/>
                </a:solidFill>
                <a:effectLst/>
                <a:uLnTx/>
                <a:uFillTx/>
                <a:latin typeface="游ゴシック" panose="020F0502020204030204"/>
                <a:ea typeface="游ゴシック" panose="020B0400000000000000" pitchFamily="50" charset="-128"/>
              </a:rPr>
              <a:t>6.4%</a:t>
            </a:r>
            <a:endParaRPr kumimoji="1" lang="ja-JP" altLang="en-US" sz="2000" b="1" i="0" u="none" strike="noStrike" kern="0" cap="none" spc="0" normalizeH="0" baseline="0" noProof="0" dirty="0">
              <a:ln>
                <a:noFill/>
              </a:ln>
              <a:solidFill>
                <a:srgbClr val="FFFFFF"/>
              </a:solidFill>
              <a:effectLst/>
              <a:uLnTx/>
              <a:uFillTx/>
              <a:latin typeface="游ゴシック" panose="020F0502020204030204"/>
              <a:ea typeface="游ゴシック" panose="020B0400000000000000" pitchFamily="50" charset="-128"/>
            </a:endParaRPr>
          </a:p>
        </p:txBody>
      </p:sp>
      <p:cxnSp>
        <p:nvCxnSpPr>
          <p:cNvPr id="64" name="直線コネクタ 21">
            <a:extLst>
              <a:ext uri="{FF2B5EF4-FFF2-40B4-BE49-F238E27FC236}">
                <a16:creationId xmlns:a16="http://schemas.microsoft.com/office/drawing/2014/main" id="{3E3CAE40-1859-B93F-6DCE-7D20AB16B801}"/>
              </a:ext>
            </a:extLst>
          </p:cNvPr>
          <p:cNvCxnSpPr>
            <a:cxnSpLocks/>
          </p:cNvCxnSpPr>
          <p:nvPr/>
        </p:nvCxnSpPr>
        <p:spPr>
          <a:xfrm flipV="1">
            <a:off x="11196178" y="3903961"/>
            <a:ext cx="1858" cy="422718"/>
          </a:xfrm>
          <a:prstGeom prst="line">
            <a:avLst/>
          </a:prstGeom>
          <a:noFill/>
          <a:ln w="12700" cap="flat" cmpd="sng" algn="ctr">
            <a:solidFill>
              <a:srgbClr val="DA0A79">
                <a:lumMod val="50000"/>
              </a:srgbClr>
            </a:solidFill>
            <a:prstDash val="solid"/>
            <a:miter lim="800000"/>
            <a:headEnd type="oval"/>
          </a:ln>
          <a:effectLst/>
        </p:spPr>
      </p:cxnSp>
      <p:cxnSp>
        <p:nvCxnSpPr>
          <p:cNvPr id="66" name="カギ線コネクタ 43">
            <a:extLst>
              <a:ext uri="{FF2B5EF4-FFF2-40B4-BE49-F238E27FC236}">
                <a16:creationId xmlns:a16="http://schemas.microsoft.com/office/drawing/2014/main" id="{4E71C2C1-CFAB-A37A-BA7A-AF462E86006E}"/>
              </a:ext>
            </a:extLst>
          </p:cNvPr>
          <p:cNvCxnSpPr>
            <a:cxnSpLocks/>
          </p:cNvCxnSpPr>
          <p:nvPr/>
        </p:nvCxnSpPr>
        <p:spPr>
          <a:xfrm rot="16200000" flipH="1" flipV="1">
            <a:off x="6683526" y="4158451"/>
            <a:ext cx="1265299" cy="985625"/>
          </a:xfrm>
          <a:prstGeom prst="bentConnector2">
            <a:avLst/>
          </a:prstGeom>
          <a:noFill/>
          <a:ln w="12700" cap="flat" cmpd="sng" algn="ctr">
            <a:solidFill>
              <a:srgbClr val="FFFFFF">
                <a:lumMod val="50000"/>
              </a:srgbClr>
            </a:solidFill>
            <a:prstDash val="solid"/>
            <a:miter lim="800000"/>
          </a:ln>
          <a:effectLst/>
        </p:spPr>
      </p:cxnSp>
      <p:cxnSp>
        <p:nvCxnSpPr>
          <p:cNvPr id="67" name="カギ線コネクタ 44">
            <a:extLst>
              <a:ext uri="{FF2B5EF4-FFF2-40B4-BE49-F238E27FC236}">
                <a16:creationId xmlns:a16="http://schemas.microsoft.com/office/drawing/2014/main" id="{025EF26C-353E-40E9-6DB7-810366804FF8}"/>
              </a:ext>
            </a:extLst>
          </p:cNvPr>
          <p:cNvCxnSpPr>
            <a:cxnSpLocks/>
          </p:cNvCxnSpPr>
          <p:nvPr/>
        </p:nvCxnSpPr>
        <p:spPr>
          <a:xfrm rot="5400000" flipV="1">
            <a:off x="2214524" y="4167766"/>
            <a:ext cx="1250797" cy="985631"/>
          </a:xfrm>
          <a:prstGeom prst="bentConnector2">
            <a:avLst/>
          </a:prstGeom>
          <a:noFill/>
          <a:ln w="12700" cap="flat" cmpd="sng" algn="ctr">
            <a:solidFill>
              <a:srgbClr val="FFFFFF">
                <a:lumMod val="50000"/>
              </a:srgbClr>
            </a:solidFill>
            <a:prstDash val="solid"/>
            <a:miter lim="800000"/>
          </a:ln>
          <a:effectLst/>
        </p:spPr>
      </p:cxnSp>
      <p:sp>
        <p:nvSpPr>
          <p:cNvPr id="68" name="テキスト ボックス 2">
            <a:extLst>
              <a:ext uri="{FF2B5EF4-FFF2-40B4-BE49-F238E27FC236}">
                <a16:creationId xmlns:a16="http://schemas.microsoft.com/office/drawing/2014/main" id="{AD4F76E9-A957-4BC6-E179-0850BC1E2BA9}"/>
              </a:ext>
            </a:extLst>
          </p:cNvPr>
          <p:cNvSpPr txBox="1"/>
          <p:nvPr/>
        </p:nvSpPr>
        <p:spPr>
          <a:xfrm>
            <a:off x="4377928" y="5034658"/>
            <a:ext cx="1732192" cy="60352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3200" b="1" i="0" u="none" strike="noStrike" kern="0" cap="none" spc="0" normalizeH="0" baseline="0" noProof="0" dirty="0">
                <a:ln>
                  <a:noFill/>
                </a:ln>
                <a:solidFill>
                  <a:srgbClr val="1AADE6"/>
                </a:solidFill>
                <a:effectLst/>
                <a:uLnTx/>
                <a:uFillTx/>
                <a:latin typeface="游ゴシック" panose="020B0400000000000000" pitchFamily="50" charset="-128"/>
                <a:ea typeface="游ゴシック" panose="020B0400000000000000" pitchFamily="50" charset="-128"/>
              </a:rPr>
              <a:t>59.6%</a:t>
            </a:r>
            <a:endParaRPr kumimoji="1" lang="ja-JP" altLang="en-US" sz="3200" b="1" i="0" u="none" strike="noStrike" kern="0" cap="none" spc="0" normalizeH="0" baseline="0" noProof="0" dirty="0">
              <a:ln>
                <a:noFill/>
              </a:ln>
              <a:solidFill>
                <a:srgbClr val="1AADE6"/>
              </a:solidFill>
              <a:effectLst/>
              <a:uLnTx/>
              <a:uFillTx/>
              <a:latin typeface="游ゴシック" panose="020B0400000000000000" pitchFamily="50" charset="-128"/>
              <a:ea typeface="游ゴシック" panose="020B0400000000000000" pitchFamily="50" charset="-128"/>
            </a:endParaRPr>
          </a:p>
        </p:txBody>
      </p:sp>
      <p:grpSp>
        <p:nvGrpSpPr>
          <p:cNvPr id="69" name="グループ化 15">
            <a:extLst>
              <a:ext uri="{FF2B5EF4-FFF2-40B4-BE49-F238E27FC236}">
                <a16:creationId xmlns:a16="http://schemas.microsoft.com/office/drawing/2014/main" id="{7B4E6B1F-82FD-D459-C451-0FD76879714C}"/>
              </a:ext>
            </a:extLst>
          </p:cNvPr>
          <p:cNvGrpSpPr/>
          <p:nvPr/>
        </p:nvGrpSpPr>
        <p:grpSpPr>
          <a:xfrm>
            <a:off x="8522231" y="3233338"/>
            <a:ext cx="1858" cy="363331"/>
            <a:chOff x="11244725" y="1707168"/>
            <a:chExt cx="2057" cy="374191"/>
          </a:xfrm>
        </p:grpSpPr>
        <p:cxnSp>
          <p:nvCxnSpPr>
            <p:cNvPr id="70" name="直線コネクタ 21">
              <a:extLst>
                <a:ext uri="{FF2B5EF4-FFF2-40B4-BE49-F238E27FC236}">
                  <a16:creationId xmlns:a16="http://schemas.microsoft.com/office/drawing/2014/main" id="{99297F83-0D70-A688-9482-784FA556BC5E}"/>
                </a:ext>
              </a:extLst>
            </p:cNvPr>
            <p:cNvCxnSpPr>
              <a:cxnSpLocks/>
            </p:cNvCxnSpPr>
            <p:nvPr/>
          </p:nvCxnSpPr>
          <p:spPr>
            <a:xfrm>
              <a:off x="11244725" y="1710599"/>
              <a:ext cx="2057" cy="370760"/>
            </a:xfrm>
            <a:prstGeom prst="line">
              <a:avLst/>
            </a:prstGeom>
            <a:noFill/>
            <a:ln w="12700" cap="flat" cmpd="sng" algn="ctr">
              <a:solidFill>
                <a:srgbClr val="DA0A79"/>
              </a:solidFill>
              <a:prstDash val="solid"/>
              <a:miter lim="800000"/>
              <a:headEnd type="oval"/>
            </a:ln>
            <a:effectLst/>
          </p:spPr>
        </p:cxnSp>
        <p:cxnSp>
          <p:nvCxnSpPr>
            <p:cNvPr id="71" name="直線コネクタ 20">
              <a:extLst>
                <a:ext uri="{FF2B5EF4-FFF2-40B4-BE49-F238E27FC236}">
                  <a16:creationId xmlns:a16="http://schemas.microsoft.com/office/drawing/2014/main" id="{CF0B0384-461D-7F1E-6B82-F055913C2F90}"/>
                </a:ext>
              </a:extLst>
            </p:cNvPr>
            <p:cNvCxnSpPr>
              <a:cxnSpLocks/>
            </p:cNvCxnSpPr>
            <p:nvPr/>
          </p:nvCxnSpPr>
          <p:spPr>
            <a:xfrm>
              <a:off x="11246782" y="1707168"/>
              <a:ext cx="0" cy="156220"/>
            </a:xfrm>
            <a:prstGeom prst="line">
              <a:avLst/>
            </a:prstGeom>
            <a:noFill/>
            <a:ln w="12700" cap="flat" cmpd="sng" algn="ctr">
              <a:solidFill>
                <a:schemeClr val="bg1"/>
              </a:solidFill>
              <a:prstDash val="solid"/>
              <a:miter lim="800000"/>
              <a:headEnd type="oval"/>
            </a:ln>
            <a:effectLst/>
          </p:spPr>
        </p:cxnSp>
      </p:grpSp>
      <p:cxnSp>
        <p:nvCxnSpPr>
          <p:cNvPr id="72" name="直線コネクタ 21">
            <a:extLst>
              <a:ext uri="{FF2B5EF4-FFF2-40B4-BE49-F238E27FC236}">
                <a16:creationId xmlns:a16="http://schemas.microsoft.com/office/drawing/2014/main" id="{FDD5D5D2-2326-92DD-14EB-31DD434BBCC0}"/>
              </a:ext>
            </a:extLst>
          </p:cNvPr>
          <p:cNvCxnSpPr>
            <a:cxnSpLocks/>
          </p:cNvCxnSpPr>
          <p:nvPr/>
        </p:nvCxnSpPr>
        <p:spPr>
          <a:xfrm flipV="1">
            <a:off x="8522231" y="3903961"/>
            <a:ext cx="1858" cy="422718"/>
          </a:xfrm>
          <a:prstGeom prst="line">
            <a:avLst/>
          </a:prstGeom>
          <a:noFill/>
          <a:ln w="12700" cap="flat" cmpd="sng" algn="ctr">
            <a:solidFill>
              <a:srgbClr val="DA0A79"/>
            </a:solidFill>
            <a:prstDash val="solid"/>
            <a:miter lim="800000"/>
            <a:headEnd type="oval"/>
          </a:ln>
          <a:effectLst/>
        </p:spPr>
      </p:cxnSp>
      <p:cxnSp>
        <p:nvCxnSpPr>
          <p:cNvPr id="65" name="直線コネクタ 20">
            <a:extLst>
              <a:ext uri="{FF2B5EF4-FFF2-40B4-BE49-F238E27FC236}">
                <a16:creationId xmlns:a16="http://schemas.microsoft.com/office/drawing/2014/main" id="{55019686-580E-980E-7E5C-0588E080EC39}"/>
              </a:ext>
            </a:extLst>
          </p:cNvPr>
          <p:cNvCxnSpPr>
            <a:cxnSpLocks/>
          </p:cNvCxnSpPr>
          <p:nvPr/>
        </p:nvCxnSpPr>
        <p:spPr>
          <a:xfrm flipV="1">
            <a:off x="8522231" y="4174993"/>
            <a:ext cx="0" cy="151686"/>
          </a:xfrm>
          <a:prstGeom prst="line">
            <a:avLst/>
          </a:prstGeom>
          <a:noFill/>
          <a:ln w="12700" cap="flat" cmpd="sng" algn="ctr">
            <a:solidFill>
              <a:srgbClr val="FFFFFF"/>
            </a:solidFill>
            <a:prstDash val="solid"/>
            <a:miter lim="800000"/>
            <a:headEnd type="oval"/>
          </a:ln>
          <a:effectLst/>
        </p:spPr>
      </p:cxnSp>
      <p:cxnSp>
        <p:nvCxnSpPr>
          <p:cNvPr id="74" name="直線コネクタ 21">
            <a:extLst>
              <a:ext uri="{FF2B5EF4-FFF2-40B4-BE49-F238E27FC236}">
                <a16:creationId xmlns:a16="http://schemas.microsoft.com/office/drawing/2014/main" id="{9EC7F68C-C97D-6509-A5B4-21199DC9343A}"/>
              </a:ext>
            </a:extLst>
          </p:cNvPr>
          <p:cNvCxnSpPr>
            <a:cxnSpLocks/>
          </p:cNvCxnSpPr>
          <p:nvPr/>
        </p:nvCxnSpPr>
        <p:spPr>
          <a:xfrm>
            <a:off x="5559465" y="3236667"/>
            <a:ext cx="1858" cy="360000"/>
          </a:xfrm>
          <a:prstGeom prst="line">
            <a:avLst/>
          </a:prstGeom>
          <a:noFill/>
          <a:ln w="12700" cap="flat" cmpd="sng" algn="ctr">
            <a:solidFill>
              <a:srgbClr val="004B87"/>
            </a:solidFill>
            <a:prstDash val="solid"/>
            <a:miter lim="800000"/>
            <a:headEnd type="oval"/>
          </a:ln>
          <a:effectLst/>
        </p:spPr>
      </p:cxnSp>
      <p:cxnSp>
        <p:nvCxnSpPr>
          <p:cNvPr id="77" name="直線コネクタ 21">
            <a:extLst>
              <a:ext uri="{FF2B5EF4-FFF2-40B4-BE49-F238E27FC236}">
                <a16:creationId xmlns:a16="http://schemas.microsoft.com/office/drawing/2014/main" id="{CB2EB339-7785-5977-F9E4-6114A8601570}"/>
              </a:ext>
            </a:extLst>
          </p:cNvPr>
          <p:cNvCxnSpPr>
            <a:cxnSpLocks/>
          </p:cNvCxnSpPr>
          <p:nvPr/>
        </p:nvCxnSpPr>
        <p:spPr>
          <a:xfrm flipV="1">
            <a:off x="5559465" y="3903961"/>
            <a:ext cx="1858" cy="422718"/>
          </a:xfrm>
          <a:prstGeom prst="line">
            <a:avLst/>
          </a:prstGeom>
          <a:noFill/>
          <a:ln w="12700" cap="flat" cmpd="sng" algn="ctr">
            <a:solidFill>
              <a:srgbClr val="004B87"/>
            </a:solidFill>
            <a:prstDash val="solid"/>
            <a:miter lim="800000"/>
            <a:headEnd type="oval"/>
          </a:ln>
          <a:effectLst/>
        </p:spPr>
      </p:cxnSp>
      <p:cxnSp>
        <p:nvCxnSpPr>
          <p:cNvPr id="79" name="直線コネクタ 21">
            <a:extLst>
              <a:ext uri="{FF2B5EF4-FFF2-40B4-BE49-F238E27FC236}">
                <a16:creationId xmlns:a16="http://schemas.microsoft.com/office/drawing/2014/main" id="{504716DA-EB47-0ADF-524A-C75741CFD9E7}"/>
              </a:ext>
            </a:extLst>
          </p:cNvPr>
          <p:cNvCxnSpPr>
            <a:cxnSpLocks/>
          </p:cNvCxnSpPr>
          <p:nvPr/>
        </p:nvCxnSpPr>
        <p:spPr>
          <a:xfrm>
            <a:off x="2849042" y="3236667"/>
            <a:ext cx="929" cy="242745"/>
          </a:xfrm>
          <a:prstGeom prst="line">
            <a:avLst/>
          </a:prstGeom>
          <a:noFill/>
          <a:ln w="12700" cap="flat" cmpd="sng" algn="ctr">
            <a:solidFill>
              <a:srgbClr val="004B87"/>
            </a:solidFill>
            <a:prstDash val="solid"/>
            <a:miter lim="800000"/>
            <a:headEnd type="oval"/>
          </a:ln>
          <a:effectLst/>
        </p:spPr>
      </p:cxnSp>
      <p:cxnSp>
        <p:nvCxnSpPr>
          <p:cNvPr id="80" name="直線コネクタ 21">
            <a:extLst>
              <a:ext uri="{FF2B5EF4-FFF2-40B4-BE49-F238E27FC236}">
                <a16:creationId xmlns:a16="http://schemas.microsoft.com/office/drawing/2014/main" id="{01112E21-0431-2B1E-8E1F-D32BD49B7097}"/>
              </a:ext>
            </a:extLst>
          </p:cNvPr>
          <p:cNvCxnSpPr>
            <a:cxnSpLocks/>
          </p:cNvCxnSpPr>
          <p:nvPr/>
        </p:nvCxnSpPr>
        <p:spPr>
          <a:xfrm flipV="1">
            <a:off x="2849042" y="4066568"/>
            <a:ext cx="1314" cy="260111"/>
          </a:xfrm>
          <a:prstGeom prst="line">
            <a:avLst/>
          </a:prstGeom>
          <a:noFill/>
          <a:ln w="12700" cap="flat" cmpd="sng" algn="ctr">
            <a:solidFill>
              <a:srgbClr val="004B87"/>
            </a:solidFill>
            <a:prstDash val="solid"/>
            <a:miter lim="800000"/>
            <a:headEnd type="oval"/>
          </a:ln>
          <a:effectLst/>
        </p:spPr>
      </p:cxnSp>
      <p:sp>
        <p:nvSpPr>
          <p:cNvPr id="81" name="正方形/長方形 80">
            <a:extLst>
              <a:ext uri="{FF2B5EF4-FFF2-40B4-BE49-F238E27FC236}">
                <a16:creationId xmlns:a16="http://schemas.microsoft.com/office/drawing/2014/main" id="{023D5C6F-6315-6D0C-A68B-B002B776941A}"/>
              </a:ext>
            </a:extLst>
          </p:cNvPr>
          <p:cNvSpPr/>
          <p:nvPr/>
        </p:nvSpPr>
        <p:spPr>
          <a:xfrm>
            <a:off x="5054526" y="6426782"/>
            <a:ext cx="7148814" cy="415498"/>
          </a:xfrm>
          <a:prstGeom prst="rect">
            <a:avLst/>
          </a:prstGeom>
        </p:spPr>
        <p:txBody>
          <a:bodyPr wrap="square">
            <a:spAutoFit/>
          </a:bodyPr>
          <a:lstStyle/>
          <a:p>
            <a:pPr defTabSz="457200"/>
            <a:r>
              <a:rPr lang="ja-JP" altLang="en-US" sz="1050" dirty="0">
                <a:solidFill>
                  <a:srgbClr val="000000"/>
                </a:solidFill>
                <a:latin typeface="+mn-ea"/>
              </a:rPr>
              <a:t>出典：環境省令和２年度放射線の健康影響に関する情報発信実施業務 アンケート調査（</a:t>
            </a:r>
            <a:r>
              <a:rPr lang="en-US" altLang="ja-JP" sz="1050" dirty="0">
                <a:solidFill>
                  <a:srgbClr val="000000"/>
                </a:solidFill>
                <a:latin typeface="+mn-ea"/>
              </a:rPr>
              <a:t>2021</a:t>
            </a:r>
            <a:r>
              <a:rPr lang="ja-JP" altLang="en-US" sz="1050" dirty="0">
                <a:solidFill>
                  <a:srgbClr val="000000"/>
                </a:solidFill>
                <a:latin typeface="+mn-ea"/>
              </a:rPr>
              <a:t>年</a:t>
            </a:r>
            <a:r>
              <a:rPr lang="en-US" altLang="ja-JP" sz="1050" dirty="0">
                <a:solidFill>
                  <a:srgbClr val="000000"/>
                </a:solidFill>
                <a:latin typeface="+mn-ea"/>
              </a:rPr>
              <a:t>3</a:t>
            </a:r>
            <a:r>
              <a:rPr lang="ja-JP" altLang="en-US" sz="1050" dirty="0">
                <a:solidFill>
                  <a:srgbClr val="000000"/>
                </a:solidFill>
                <a:latin typeface="+mn-ea"/>
              </a:rPr>
              <a:t>月）</a:t>
            </a:r>
            <a:endParaRPr lang="en-US" altLang="ja-JP" sz="1050" dirty="0">
              <a:solidFill>
                <a:srgbClr val="000000"/>
              </a:solidFill>
              <a:latin typeface="+mn-ea"/>
            </a:endParaRPr>
          </a:p>
          <a:p>
            <a:pPr defTabSz="457200"/>
            <a:r>
              <a:rPr lang="ja-JP" altLang="en-US" sz="1050" dirty="0">
                <a:solidFill>
                  <a:srgbClr val="000000"/>
                </a:solidFill>
                <a:latin typeface="+mn-ea"/>
              </a:rPr>
              <a:t>　　　　　　令和３年度放射線の健康影響に関する情報発信実施業務 アンケート調査（</a:t>
            </a:r>
            <a:r>
              <a:rPr lang="en-US" altLang="ja-JP" sz="1050" dirty="0">
                <a:solidFill>
                  <a:srgbClr val="000000"/>
                </a:solidFill>
                <a:latin typeface="+mn-ea"/>
              </a:rPr>
              <a:t>2022</a:t>
            </a:r>
            <a:r>
              <a:rPr lang="ja-JP" altLang="en-US" sz="1050" dirty="0">
                <a:solidFill>
                  <a:srgbClr val="000000"/>
                </a:solidFill>
                <a:latin typeface="+mn-ea"/>
              </a:rPr>
              <a:t>年</a:t>
            </a:r>
            <a:r>
              <a:rPr lang="en-US" altLang="ja-JP" sz="1050" dirty="0">
                <a:solidFill>
                  <a:srgbClr val="000000"/>
                </a:solidFill>
                <a:latin typeface="+mn-ea"/>
              </a:rPr>
              <a:t>3</a:t>
            </a:r>
            <a:r>
              <a:rPr lang="ja-JP" altLang="en-US" sz="1050" dirty="0">
                <a:solidFill>
                  <a:srgbClr val="000000"/>
                </a:solidFill>
                <a:latin typeface="+mn-ea"/>
              </a:rPr>
              <a:t>月） より抜粋</a:t>
            </a:r>
          </a:p>
        </p:txBody>
      </p:sp>
      <p:cxnSp>
        <p:nvCxnSpPr>
          <p:cNvPr id="82" name="直線コネクタ 20">
            <a:extLst>
              <a:ext uri="{FF2B5EF4-FFF2-40B4-BE49-F238E27FC236}">
                <a16:creationId xmlns:a16="http://schemas.microsoft.com/office/drawing/2014/main" id="{1C172D1A-E9BF-548A-35F3-A544800202C2}"/>
              </a:ext>
            </a:extLst>
          </p:cNvPr>
          <p:cNvCxnSpPr>
            <a:cxnSpLocks/>
          </p:cNvCxnSpPr>
          <p:nvPr/>
        </p:nvCxnSpPr>
        <p:spPr>
          <a:xfrm flipV="1">
            <a:off x="11196178" y="4174993"/>
            <a:ext cx="0" cy="151686"/>
          </a:xfrm>
          <a:prstGeom prst="line">
            <a:avLst/>
          </a:prstGeom>
          <a:noFill/>
          <a:ln w="12700" cap="flat" cmpd="sng" algn="ctr">
            <a:solidFill>
              <a:srgbClr val="FFFFFF"/>
            </a:solidFill>
            <a:prstDash val="solid"/>
            <a:miter lim="800000"/>
            <a:headEnd type="oval"/>
          </a:ln>
          <a:effectLst/>
        </p:spPr>
      </p:cxnSp>
      <p:sp>
        <p:nvSpPr>
          <p:cNvPr id="43" name="テキスト ボックス 42">
            <a:extLst>
              <a:ext uri="{FF2B5EF4-FFF2-40B4-BE49-F238E27FC236}">
                <a16:creationId xmlns:a16="http://schemas.microsoft.com/office/drawing/2014/main" id="{68C98C21-9207-506D-2DAE-56C0FE3FB54C}"/>
              </a:ext>
            </a:extLst>
          </p:cNvPr>
          <p:cNvSpPr txBox="1"/>
          <p:nvPr/>
        </p:nvSpPr>
        <p:spPr>
          <a:xfrm>
            <a:off x="-1" y="0"/>
            <a:ext cx="2356339" cy="369332"/>
          </a:xfrm>
          <a:prstGeom prst="rect">
            <a:avLst/>
          </a:prstGeom>
          <a:solidFill>
            <a:srgbClr val="1AADE6"/>
          </a:solidFill>
        </p:spPr>
        <p:txBody>
          <a:bodyPr wrap="square">
            <a:spAutoFit/>
          </a:bodyPr>
          <a:lstStyle/>
          <a:p>
            <a:pPr algn="ctr"/>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rPr>
              <a:t>選択必須</a:t>
            </a:r>
            <a:endParaRPr lang="ja-JP" altLang="en-US" dirty="0"/>
          </a:p>
        </p:txBody>
      </p:sp>
    </p:spTree>
    <p:extLst>
      <p:ext uri="{BB962C8B-B14F-4D97-AF65-F5344CB8AC3E}">
        <p14:creationId xmlns:p14="http://schemas.microsoft.com/office/powerpoint/2010/main" val="1860248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グラフ 15">
            <a:extLst>
              <a:ext uri="{FF2B5EF4-FFF2-40B4-BE49-F238E27FC236}">
                <a16:creationId xmlns:a16="http://schemas.microsoft.com/office/drawing/2014/main" id="{6C09262A-0AE6-1747-8BE7-23DE9B7CCA1E}"/>
              </a:ext>
            </a:extLst>
          </p:cNvPr>
          <p:cNvGraphicFramePr/>
          <p:nvPr/>
        </p:nvGraphicFramePr>
        <p:xfrm>
          <a:off x="407670" y="3912993"/>
          <a:ext cx="11376660" cy="26006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グラフ 3">
            <a:extLst>
              <a:ext uri="{FF2B5EF4-FFF2-40B4-BE49-F238E27FC236}">
                <a16:creationId xmlns:a16="http://schemas.microsoft.com/office/drawing/2014/main" id="{FAF8706A-29BB-3A4A-B584-2F317F3FDDB2}"/>
              </a:ext>
            </a:extLst>
          </p:cNvPr>
          <p:cNvGraphicFramePr/>
          <p:nvPr/>
        </p:nvGraphicFramePr>
        <p:xfrm>
          <a:off x="1424940" y="1959003"/>
          <a:ext cx="10210165" cy="2194561"/>
        </p:xfrm>
        <a:graphic>
          <a:graphicData uri="http://schemas.openxmlformats.org/drawingml/2006/chart">
            <c:chart xmlns:c="http://schemas.openxmlformats.org/drawingml/2006/chart" xmlns:r="http://schemas.openxmlformats.org/officeDocument/2006/relationships" r:id="rId4"/>
          </a:graphicData>
        </a:graphic>
      </p:graphicFrame>
      <p:sp>
        <p:nvSpPr>
          <p:cNvPr id="36" name="正方形/長方形 35">
            <a:extLst>
              <a:ext uri="{FF2B5EF4-FFF2-40B4-BE49-F238E27FC236}">
                <a16:creationId xmlns:a16="http://schemas.microsoft.com/office/drawing/2014/main" id="{6A1BC28A-A076-4C4C-95C9-FC9C4C3FA706}"/>
              </a:ext>
            </a:extLst>
          </p:cNvPr>
          <p:cNvSpPr/>
          <p:nvPr/>
        </p:nvSpPr>
        <p:spPr>
          <a:xfrm>
            <a:off x="0" y="0"/>
            <a:ext cx="12192000" cy="16313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游ゴシック"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F1C1B7B9-95E0-EB46-AF34-72CCAA6D25E1}"/>
              </a:ext>
            </a:extLst>
          </p:cNvPr>
          <p:cNvSpPr txBox="1"/>
          <p:nvPr/>
        </p:nvSpPr>
        <p:spPr>
          <a:xfrm>
            <a:off x="0" y="20782"/>
            <a:ext cx="12192000" cy="1498424"/>
          </a:xfrm>
          <a:prstGeom prst="rect">
            <a:avLst/>
          </a:prstGeom>
          <a:noFill/>
        </p:spPr>
        <p:txBody>
          <a:bodyPr wrap="square" rtlCol="0" anchor="ctr">
            <a:spAutoFit/>
          </a:bodyP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rPr>
              <a:t>現在の放射線被ばくで、</a:t>
            </a:r>
            <a:endParaRPr kumimoji="1" lang="en-US" altLang="ja-JP" sz="2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3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rPr>
              <a:t>次世代以降の人への健康影響が</a:t>
            </a:r>
            <a:endParaRPr kumimoji="1" lang="en-US" altLang="ja-JP" sz="2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3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rPr>
              <a:t>福島県民の方々にどのくらい起こると思いますか</a:t>
            </a:r>
          </a:p>
        </p:txBody>
      </p:sp>
      <p:sp>
        <p:nvSpPr>
          <p:cNvPr id="41" name="テキスト ボックス 40">
            <a:extLst>
              <a:ext uri="{FF2B5EF4-FFF2-40B4-BE49-F238E27FC236}">
                <a16:creationId xmlns:a16="http://schemas.microsoft.com/office/drawing/2014/main" id="{14D0509E-0E06-8543-BDFD-4E05739DD51E}"/>
              </a:ext>
            </a:extLst>
          </p:cNvPr>
          <p:cNvSpPr txBox="1"/>
          <p:nvPr/>
        </p:nvSpPr>
        <p:spPr>
          <a:xfrm>
            <a:off x="5715000" y="-592282"/>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09DDBC54-5FCC-DD48-88B1-9204D469CE38}"/>
              </a:ext>
            </a:extLst>
          </p:cNvPr>
          <p:cNvSpPr txBox="1"/>
          <p:nvPr/>
        </p:nvSpPr>
        <p:spPr>
          <a:xfrm>
            <a:off x="180869" y="4686625"/>
            <a:ext cx="876298" cy="200055"/>
          </a:xfrm>
          <a:prstGeom prst="rect">
            <a:avLst/>
          </a:prstGeom>
          <a:noFill/>
        </p:spPr>
        <p:txBody>
          <a:bodyPr wrap="square" rtlCol="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rgbClr val="000000"/>
                </a:solidFill>
                <a:effectLst/>
                <a:uLnTx/>
                <a:uFillTx/>
                <a:latin typeface="游ゴシック Light" panose="020B0300000000000000" pitchFamily="50" charset="-128"/>
                <a:ea typeface="游ゴシック Light" panose="020B0300000000000000" pitchFamily="50" charset="-128"/>
                <a:cs typeface="+mn-cs"/>
              </a:rPr>
              <a:t>※</a:t>
            </a:r>
            <a:r>
              <a:rPr kumimoji="1" lang="ja-JP" altLang="en-US" sz="700" b="0" i="0" u="none" strike="noStrike" kern="1200" cap="none" spc="0" normalizeH="0" baseline="0" noProof="0" dirty="0">
                <a:ln>
                  <a:noFill/>
                </a:ln>
                <a:solidFill>
                  <a:srgbClr val="000000"/>
                </a:solidFill>
                <a:effectLst/>
                <a:uLnTx/>
                <a:uFillTx/>
                <a:latin typeface="游ゴシック Light" panose="020B0300000000000000" pitchFamily="50" charset="-128"/>
                <a:ea typeface="游ゴシック Light" panose="020B0300000000000000" pitchFamily="50" charset="-128"/>
                <a:cs typeface="+mn-cs"/>
              </a:rPr>
              <a:t>東京都を除く</a:t>
            </a:r>
          </a:p>
        </p:txBody>
      </p:sp>
      <p:sp>
        <p:nvSpPr>
          <p:cNvPr id="19" name="テキスト ボックス 18">
            <a:extLst>
              <a:ext uri="{FF2B5EF4-FFF2-40B4-BE49-F238E27FC236}">
                <a16:creationId xmlns:a16="http://schemas.microsoft.com/office/drawing/2014/main" id="{076BF33A-AF07-8340-8E8E-61C0BD567ABD}"/>
              </a:ext>
            </a:extLst>
          </p:cNvPr>
          <p:cNvSpPr txBox="1"/>
          <p:nvPr/>
        </p:nvSpPr>
        <p:spPr>
          <a:xfrm>
            <a:off x="188375" y="4277034"/>
            <a:ext cx="927847" cy="200055"/>
          </a:xfrm>
          <a:prstGeom prst="rect">
            <a:avLst/>
          </a:prstGeom>
          <a:noFill/>
        </p:spPr>
        <p:txBody>
          <a:bodyPr wrap="square" rtlCol="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rgbClr val="000000"/>
                </a:solidFill>
                <a:effectLst/>
                <a:uLnTx/>
                <a:uFillTx/>
                <a:latin typeface="游ゴシック Light" panose="020B0300000000000000" pitchFamily="50" charset="-128"/>
                <a:ea typeface="游ゴシック Light" panose="020B0300000000000000" pitchFamily="50" charset="-128"/>
                <a:cs typeface="+mn-cs"/>
              </a:rPr>
              <a:t>※</a:t>
            </a:r>
            <a:r>
              <a:rPr kumimoji="1" lang="ja-JP" altLang="en-US" sz="700" b="0" i="0" u="none" strike="noStrike" kern="1200" cap="none" spc="0" normalizeH="0" baseline="0" noProof="0" dirty="0">
                <a:ln>
                  <a:noFill/>
                </a:ln>
                <a:solidFill>
                  <a:srgbClr val="000000"/>
                </a:solidFill>
                <a:effectLst/>
                <a:uLnTx/>
                <a:uFillTx/>
                <a:latin typeface="游ゴシック Light" panose="020B0300000000000000" pitchFamily="50" charset="-128"/>
                <a:ea typeface="游ゴシック Light" panose="020B0300000000000000" pitchFamily="50" charset="-128"/>
                <a:cs typeface="+mn-cs"/>
              </a:rPr>
              <a:t>福島県を除く</a:t>
            </a:r>
          </a:p>
        </p:txBody>
      </p:sp>
      <p:sp>
        <p:nvSpPr>
          <p:cNvPr id="23" name="テキスト ボックス 22">
            <a:extLst>
              <a:ext uri="{FF2B5EF4-FFF2-40B4-BE49-F238E27FC236}">
                <a16:creationId xmlns:a16="http://schemas.microsoft.com/office/drawing/2014/main" id="{C428296E-2CFB-0348-9CC9-0C89B7CCB330}"/>
              </a:ext>
            </a:extLst>
          </p:cNvPr>
          <p:cNvSpPr txBox="1"/>
          <p:nvPr/>
        </p:nvSpPr>
        <p:spPr>
          <a:xfrm>
            <a:off x="10922358" y="3138922"/>
            <a:ext cx="77457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50" charset="-128"/>
                <a:cs typeface="+mn-cs"/>
              </a:rPr>
              <a:t>6.4</a:t>
            </a:r>
            <a:r>
              <a:rPr kumimoji="1" lang="en-US" altLang="ja-JP" sz="1400" b="1"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50" charset="-128"/>
                <a:cs typeface="+mn-cs"/>
              </a:rPr>
              <a:t>%</a:t>
            </a:r>
            <a:endParaRPr kumimoji="1" lang="ja-JP" altLang="en-US" sz="1400" b="1" i="0" u="none" strike="noStrike" kern="1200" cap="none" spc="0" normalizeH="0" baseline="0" noProof="0">
              <a:ln>
                <a:noFill/>
              </a:ln>
              <a:solidFill>
                <a:srgbClr val="FFFFFF"/>
              </a:solidFill>
              <a:effectLst/>
              <a:uLnTx/>
              <a:uFillTx/>
              <a:latin typeface="游ゴシック" panose="020F0502020204030204"/>
              <a:ea typeface="游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7F106893-5006-F84A-BAD7-BA511B0B18DE}"/>
              </a:ext>
            </a:extLst>
          </p:cNvPr>
          <p:cNvSpPr txBox="1"/>
          <p:nvPr/>
        </p:nvSpPr>
        <p:spPr>
          <a:xfrm>
            <a:off x="1584961" y="3222742"/>
            <a:ext cx="12192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004B87"/>
                </a:solidFill>
                <a:effectLst/>
                <a:uLnTx/>
                <a:uFillTx/>
                <a:latin typeface="游ゴシック" panose="020F0502020204030204"/>
                <a:ea typeface="游ゴシック" panose="020B0400000000000000" pitchFamily="50" charset="-128"/>
                <a:cs typeface="+mn-cs"/>
              </a:rPr>
              <a:t>12.3</a:t>
            </a:r>
            <a:r>
              <a:rPr kumimoji="1" lang="en-US" altLang="ja-JP" sz="1400" b="0" i="0" u="none" strike="noStrike" kern="1200" cap="none" spc="0" normalizeH="0" baseline="0" noProof="0" dirty="0">
                <a:ln>
                  <a:noFill/>
                </a:ln>
                <a:solidFill>
                  <a:srgbClr val="004B87"/>
                </a:solidFill>
                <a:effectLst/>
                <a:uLnTx/>
                <a:uFillTx/>
                <a:latin typeface="游ゴシック" panose="020F0502020204030204"/>
                <a:ea typeface="游ゴシック" panose="020B0400000000000000" pitchFamily="50" charset="-128"/>
                <a:cs typeface="+mn-cs"/>
              </a:rPr>
              <a:t>%</a:t>
            </a:r>
            <a:endParaRPr kumimoji="1" lang="ja-JP" altLang="en-US" sz="1400" b="0" i="0" u="none" strike="noStrike" kern="1200" cap="none" spc="0" normalizeH="0" baseline="0" noProof="0">
              <a:ln>
                <a:noFill/>
              </a:ln>
              <a:solidFill>
                <a:srgbClr val="004B87"/>
              </a:solidFill>
              <a:effectLst/>
              <a:uLnTx/>
              <a:uFillTx/>
              <a:latin typeface="游ゴシック" panose="020F0502020204030204"/>
              <a:ea typeface="游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D5242BD2-1F9E-394B-80DA-5749FB7B74F6}"/>
              </a:ext>
            </a:extLst>
          </p:cNvPr>
          <p:cNvSpPr txBox="1"/>
          <p:nvPr/>
        </p:nvSpPr>
        <p:spPr>
          <a:xfrm>
            <a:off x="7475220" y="3138922"/>
            <a:ext cx="348996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50" charset="-128"/>
                <a:cs typeface="+mn-cs"/>
              </a:rPr>
              <a:t>34.8</a:t>
            </a:r>
            <a:r>
              <a:rPr kumimoji="1" lang="en-US" altLang="ja-JP" sz="1400" b="1"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50" charset="-128"/>
                <a:cs typeface="+mn-cs"/>
              </a:rPr>
              <a:t>%</a:t>
            </a:r>
            <a:endParaRPr kumimoji="1" lang="ja-JP" altLang="en-US" sz="1400" b="1" i="0" u="none" strike="noStrike" kern="1200" cap="none" spc="0" normalizeH="0" baseline="0" noProof="0">
              <a:ln>
                <a:noFill/>
              </a:ln>
              <a:solidFill>
                <a:srgbClr val="FFFFFF"/>
              </a:solidFill>
              <a:effectLst/>
              <a:uLnTx/>
              <a:uFillTx/>
              <a:latin typeface="游ゴシック" panose="020F0502020204030204"/>
              <a:ea typeface="游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681A4CB4-48F7-BB43-9B33-BA79283D6E41}"/>
              </a:ext>
            </a:extLst>
          </p:cNvPr>
          <p:cNvSpPr txBox="1"/>
          <p:nvPr/>
        </p:nvSpPr>
        <p:spPr>
          <a:xfrm>
            <a:off x="2808287" y="3138922"/>
            <a:ext cx="4666933"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004B87"/>
                </a:solidFill>
                <a:effectLst/>
                <a:uLnTx/>
                <a:uFillTx/>
                <a:latin typeface="游ゴシック" panose="020F0502020204030204"/>
                <a:ea typeface="游ゴシック" panose="020B0400000000000000" pitchFamily="50" charset="-128"/>
                <a:cs typeface="+mn-cs"/>
              </a:rPr>
              <a:t>46.5</a:t>
            </a:r>
            <a:r>
              <a:rPr kumimoji="1" lang="en-US" altLang="ja-JP" sz="1400" b="0" i="0" u="none" strike="noStrike" kern="1200" cap="none" spc="0" normalizeH="0" baseline="0" noProof="0" dirty="0">
                <a:ln>
                  <a:noFill/>
                </a:ln>
                <a:solidFill>
                  <a:srgbClr val="004B87"/>
                </a:solidFill>
                <a:effectLst/>
                <a:uLnTx/>
                <a:uFillTx/>
                <a:latin typeface="游ゴシック" panose="020F0502020204030204"/>
                <a:ea typeface="游ゴシック" panose="020B0400000000000000" pitchFamily="50" charset="-128"/>
                <a:cs typeface="+mn-cs"/>
              </a:rPr>
              <a:t>%</a:t>
            </a:r>
            <a:endParaRPr kumimoji="1" lang="ja-JP" altLang="en-US" sz="1400" b="0" i="0" u="none" strike="noStrike" kern="1200" cap="none" spc="0" normalizeH="0" baseline="0" noProof="0" dirty="0">
              <a:ln>
                <a:noFill/>
              </a:ln>
              <a:solidFill>
                <a:srgbClr val="004B87"/>
              </a:solidFill>
              <a:effectLst/>
              <a:uLnTx/>
              <a:uFillTx/>
              <a:latin typeface="游ゴシック" panose="020F0502020204030204"/>
              <a:ea typeface="游ゴシック" panose="020B0400000000000000" pitchFamily="50" charset="-128"/>
              <a:cs typeface="+mn-cs"/>
            </a:endParaRPr>
          </a:p>
        </p:txBody>
      </p:sp>
      <p:sp>
        <p:nvSpPr>
          <p:cNvPr id="31" name="テキスト ボックス 30">
            <a:extLst>
              <a:ext uri="{FF2B5EF4-FFF2-40B4-BE49-F238E27FC236}">
                <a16:creationId xmlns:a16="http://schemas.microsoft.com/office/drawing/2014/main" id="{25CF5581-3676-3C42-8CA4-7F08AFBABEC1}"/>
              </a:ext>
            </a:extLst>
          </p:cNvPr>
          <p:cNvSpPr txBox="1"/>
          <p:nvPr/>
        </p:nvSpPr>
        <p:spPr>
          <a:xfrm>
            <a:off x="1584961" y="2682832"/>
            <a:ext cx="1219200" cy="595356"/>
          </a:xfrm>
          <a:prstGeom prst="rect">
            <a:avLst/>
          </a:prstGeom>
          <a:noFill/>
        </p:spPr>
        <p:txBody>
          <a:bodyPr wrap="square" rtlCol="0" anchor="ctr">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4B87"/>
                </a:solidFill>
                <a:effectLst/>
                <a:uLnTx/>
                <a:uFillTx/>
                <a:latin typeface="游ゴシック" panose="020B0400000000000000" pitchFamily="50" charset="-128"/>
                <a:ea typeface="游ゴシック" panose="020B0400000000000000" pitchFamily="50" charset="-128"/>
                <a:cs typeface="+mn-cs"/>
              </a:rPr>
              <a:t>可能性は</a:t>
            </a:r>
            <a:endParaRPr kumimoji="1" lang="en-US" altLang="ja-JP" sz="1400" b="0" i="0" u="none" strike="noStrike" kern="120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4B87"/>
                </a:solidFill>
                <a:effectLst/>
                <a:uLnTx/>
                <a:uFillTx/>
                <a:latin typeface="游ゴシック" panose="020B0400000000000000" pitchFamily="50" charset="-128"/>
                <a:ea typeface="游ゴシック" panose="020B0400000000000000" pitchFamily="50" charset="-128"/>
                <a:cs typeface="+mn-cs"/>
              </a:rPr>
              <a:t>極めて低い</a:t>
            </a:r>
          </a:p>
        </p:txBody>
      </p:sp>
      <p:sp>
        <p:nvSpPr>
          <p:cNvPr id="32" name="テキスト ボックス 31">
            <a:extLst>
              <a:ext uri="{FF2B5EF4-FFF2-40B4-BE49-F238E27FC236}">
                <a16:creationId xmlns:a16="http://schemas.microsoft.com/office/drawing/2014/main" id="{A9F2626C-C41E-E943-96C1-4C16953C8878}"/>
              </a:ext>
            </a:extLst>
          </p:cNvPr>
          <p:cNvSpPr txBox="1"/>
          <p:nvPr/>
        </p:nvSpPr>
        <p:spPr>
          <a:xfrm>
            <a:off x="4010501" y="2812099"/>
            <a:ext cx="2205734" cy="336823"/>
          </a:xfrm>
          <a:prstGeom prst="rect">
            <a:avLst/>
          </a:prstGeom>
          <a:noFill/>
        </p:spPr>
        <p:txBody>
          <a:bodyPr wrap="square" rtlCol="0" anchor="ctr">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4B87"/>
                </a:solidFill>
                <a:effectLst/>
                <a:uLnTx/>
                <a:uFillTx/>
                <a:latin typeface="游ゴシック" panose="020B0400000000000000" pitchFamily="50" charset="-128"/>
                <a:ea typeface="游ゴシック" panose="020B0400000000000000" pitchFamily="50" charset="-128"/>
                <a:cs typeface="+mn-cs"/>
              </a:rPr>
              <a:t>可能性は低い</a:t>
            </a:r>
          </a:p>
        </p:txBody>
      </p:sp>
      <p:sp>
        <p:nvSpPr>
          <p:cNvPr id="33" name="テキスト ボックス 32">
            <a:extLst>
              <a:ext uri="{FF2B5EF4-FFF2-40B4-BE49-F238E27FC236}">
                <a16:creationId xmlns:a16="http://schemas.microsoft.com/office/drawing/2014/main" id="{122C51BE-A65F-4144-9C2D-6A0D64471395}"/>
              </a:ext>
            </a:extLst>
          </p:cNvPr>
          <p:cNvSpPr txBox="1"/>
          <p:nvPr/>
        </p:nvSpPr>
        <p:spPr>
          <a:xfrm>
            <a:off x="7488645" y="2760129"/>
            <a:ext cx="3461616" cy="440762"/>
          </a:xfrm>
          <a:prstGeom prst="rect">
            <a:avLst/>
          </a:prstGeom>
          <a:noFill/>
        </p:spPr>
        <p:txBody>
          <a:bodyPr wrap="square" rtlCol="0" anchor="ctr">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srgbClr val="FFFFFF"/>
                </a:solidFill>
                <a:effectLst/>
                <a:uLnTx/>
                <a:uFillTx/>
                <a:latin typeface="游ゴシック" panose="020B0400000000000000" pitchFamily="50" charset="-128"/>
                <a:ea typeface="游ゴシック" panose="020B0400000000000000" pitchFamily="50" charset="-128"/>
                <a:cs typeface="+mn-cs"/>
              </a:rPr>
              <a:t>可能性は高い</a:t>
            </a:r>
          </a:p>
        </p:txBody>
      </p:sp>
      <p:sp>
        <p:nvSpPr>
          <p:cNvPr id="34" name="テキスト ボックス 33">
            <a:extLst>
              <a:ext uri="{FF2B5EF4-FFF2-40B4-BE49-F238E27FC236}">
                <a16:creationId xmlns:a16="http://schemas.microsoft.com/office/drawing/2014/main" id="{F708C832-E0AB-2A40-A592-726AD443332D}"/>
              </a:ext>
            </a:extLst>
          </p:cNvPr>
          <p:cNvSpPr txBox="1"/>
          <p:nvPr/>
        </p:nvSpPr>
        <p:spPr>
          <a:xfrm>
            <a:off x="8612726" y="3611427"/>
            <a:ext cx="3093084" cy="440762"/>
          </a:xfrm>
          <a:prstGeom prst="rect">
            <a:avLst/>
          </a:prstGeom>
          <a:noFill/>
        </p:spPr>
        <p:txBody>
          <a:bodyPr wrap="square" rtlCol="0" anchor="ctr">
            <a:spAutoFit/>
          </a:bodyPr>
          <a:lstStyle/>
          <a:p>
            <a:pPr marL="0" marR="0" lvl="0" indent="0" algn="r" defTabSz="457200" rtl="0" eaLnBrk="1" fontAlgn="auto" latinLnBrk="0" hangingPunct="1">
              <a:lnSpc>
                <a:spcPct val="12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DA0A79"/>
                </a:solidFill>
                <a:effectLst/>
                <a:uLnTx/>
                <a:uFillTx/>
                <a:latin typeface="游ゴシック" panose="020B0400000000000000" pitchFamily="50" charset="-128"/>
                <a:ea typeface="游ゴシック" panose="020B0400000000000000" pitchFamily="50" charset="-128"/>
                <a:cs typeface="+mn-cs"/>
              </a:rPr>
              <a:t>可能性は非常に高い</a:t>
            </a:r>
          </a:p>
        </p:txBody>
      </p:sp>
      <p:grpSp>
        <p:nvGrpSpPr>
          <p:cNvPr id="20" name="グループ化 19">
            <a:extLst>
              <a:ext uri="{FF2B5EF4-FFF2-40B4-BE49-F238E27FC236}">
                <a16:creationId xmlns:a16="http://schemas.microsoft.com/office/drawing/2014/main" id="{C2464019-4C66-F14A-8D66-7DDD3609FB6C}"/>
              </a:ext>
            </a:extLst>
          </p:cNvPr>
          <p:cNvGrpSpPr/>
          <p:nvPr/>
        </p:nvGrpSpPr>
        <p:grpSpPr>
          <a:xfrm>
            <a:off x="11292840" y="3459480"/>
            <a:ext cx="281940" cy="243840"/>
            <a:chOff x="11315700" y="3169920"/>
            <a:chExt cx="0" cy="441960"/>
          </a:xfrm>
        </p:grpSpPr>
        <p:cxnSp>
          <p:nvCxnSpPr>
            <p:cNvPr id="37" name="直線コネクタ 36">
              <a:extLst>
                <a:ext uri="{FF2B5EF4-FFF2-40B4-BE49-F238E27FC236}">
                  <a16:creationId xmlns:a16="http://schemas.microsoft.com/office/drawing/2014/main" id="{1788EC33-4357-E54B-A55B-94031CADB5D3}"/>
                </a:ext>
              </a:extLst>
            </p:cNvPr>
            <p:cNvCxnSpPr>
              <a:cxnSpLocks/>
            </p:cNvCxnSpPr>
            <p:nvPr/>
          </p:nvCxnSpPr>
          <p:spPr>
            <a:xfrm>
              <a:off x="11315700" y="3169920"/>
              <a:ext cx="0" cy="222568"/>
            </a:xfrm>
            <a:prstGeom prst="line">
              <a:avLst/>
            </a:prstGeom>
            <a:ln w="127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902CD999-6A6E-AB45-8DDC-61C60A226FD7}"/>
                </a:ext>
              </a:extLst>
            </p:cNvPr>
            <p:cNvCxnSpPr>
              <a:cxnSpLocks/>
            </p:cNvCxnSpPr>
            <p:nvPr/>
          </p:nvCxnSpPr>
          <p:spPr>
            <a:xfrm rot="10800000" flipV="1">
              <a:off x="11315700" y="3392488"/>
              <a:ext cx="0" cy="219392"/>
            </a:xfrm>
            <a:prstGeom prst="line">
              <a:avLst/>
            </a:prstGeom>
            <a:ln w="12700">
              <a:solidFill>
                <a:schemeClr val="accent6">
                  <a:lumMod val="50000"/>
                </a:schemeClr>
              </a:solidFill>
              <a:headEnd type="none"/>
            </a:ln>
          </p:spPr>
          <p:style>
            <a:lnRef idx="1">
              <a:schemeClr val="accent1"/>
            </a:lnRef>
            <a:fillRef idx="0">
              <a:schemeClr val="accent1"/>
            </a:fillRef>
            <a:effectRef idx="0">
              <a:schemeClr val="accent1"/>
            </a:effectRef>
            <a:fontRef idx="minor">
              <a:schemeClr val="tx1"/>
            </a:fontRef>
          </p:style>
        </p:cxnSp>
      </p:grpSp>
      <p:sp>
        <p:nvSpPr>
          <p:cNvPr id="39" name="テキスト ボックス 38">
            <a:extLst>
              <a:ext uri="{FF2B5EF4-FFF2-40B4-BE49-F238E27FC236}">
                <a16:creationId xmlns:a16="http://schemas.microsoft.com/office/drawing/2014/main" id="{CF1CA13B-FD37-A842-B972-05FA69010AA5}"/>
              </a:ext>
            </a:extLst>
          </p:cNvPr>
          <p:cNvSpPr txBox="1"/>
          <p:nvPr/>
        </p:nvSpPr>
        <p:spPr>
          <a:xfrm>
            <a:off x="60960" y="2991502"/>
            <a:ext cx="1592580" cy="510011"/>
          </a:xfrm>
          <a:prstGeom prst="rect">
            <a:avLst/>
          </a:prstGeom>
          <a:noFill/>
        </p:spPr>
        <p:txBody>
          <a:bodyPr wrap="square" rtlCol="0">
            <a:spAutoFit/>
          </a:bodyPr>
          <a:lstStyle/>
          <a:p>
            <a:pPr marL="0" marR="0" lvl="0" indent="0" algn="r" defTabSz="457200" rtl="0" eaLnBrk="1" fontAlgn="auto" latinLnBrk="0" hangingPunct="1">
              <a:lnSpc>
                <a:spcPct val="15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srgbClr val="004B87"/>
                </a:solidFill>
                <a:effectLst/>
                <a:uLnTx/>
                <a:uFillTx/>
                <a:latin typeface="游ゴシック" panose="020B0400000000000000" pitchFamily="50" charset="-128"/>
                <a:ea typeface="游ゴシック" panose="020B0400000000000000" pitchFamily="50" charset="-128"/>
                <a:cs typeface="+mn-cs"/>
              </a:rPr>
              <a:t>［</a:t>
            </a:r>
            <a:r>
              <a:rPr kumimoji="1" lang="en-US" altLang="ja-JP" sz="2000" b="1" i="0" u="none" strike="noStrike" kern="120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cs typeface="+mn-cs"/>
              </a:rPr>
              <a:t>2021</a:t>
            </a:r>
            <a:r>
              <a:rPr kumimoji="1" lang="ja-JP" altLang="en-US" sz="2000" b="1" i="0" u="none" strike="noStrike" kern="1200" cap="none" spc="0" normalizeH="0" baseline="0" noProof="0">
                <a:ln>
                  <a:noFill/>
                </a:ln>
                <a:solidFill>
                  <a:srgbClr val="004B87"/>
                </a:solidFill>
                <a:effectLst/>
                <a:uLnTx/>
                <a:uFillTx/>
                <a:latin typeface="游ゴシック" panose="020B0400000000000000" pitchFamily="50" charset="-128"/>
                <a:ea typeface="游ゴシック" panose="020B0400000000000000" pitchFamily="50" charset="-128"/>
                <a:cs typeface="+mn-cs"/>
              </a:rPr>
              <a:t>年］</a:t>
            </a:r>
            <a:endParaRPr kumimoji="1" lang="ja-JP" altLang="en-US" sz="3200" b="1" i="0" u="none" strike="noStrike" kern="1200" cap="none" spc="0" normalizeH="0" baseline="0" noProof="0">
              <a:ln>
                <a:noFill/>
              </a:ln>
              <a:solidFill>
                <a:srgbClr val="004B87"/>
              </a:solidFill>
              <a:effectLst/>
              <a:uLnTx/>
              <a:uFillTx/>
              <a:latin typeface="游ゴシック" panose="020B0400000000000000" pitchFamily="50" charset="-128"/>
              <a:ea typeface="游ゴシック" panose="020B0400000000000000" pitchFamily="50" charset="-128"/>
              <a:cs typeface="+mn-cs"/>
            </a:endParaRPr>
          </a:p>
        </p:txBody>
      </p:sp>
      <p:sp>
        <p:nvSpPr>
          <p:cNvPr id="40" name="テキスト ボックス 39">
            <a:extLst>
              <a:ext uri="{FF2B5EF4-FFF2-40B4-BE49-F238E27FC236}">
                <a16:creationId xmlns:a16="http://schemas.microsoft.com/office/drawing/2014/main" id="{EE757707-245C-084A-9D9D-F801C6B8BE29}"/>
              </a:ext>
            </a:extLst>
          </p:cNvPr>
          <p:cNvSpPr txBox="1"/>
          <p:nvPr/>
        </p:nvSpPr>
        <p:spPr>
          <a:xfrm>
            <a:off x="1" y="2484020"/>
            <a:ext cx="1505584" cy="593560"/>
          </a:xfrm>
          <a:prstGeom prst="rect">
            <a:avLst/>
          </a:prstGeom>
          <a:noFill/>
        </p:spPr>
        <p:txBody>
          <a:bodyPr wrap="square" rtlCol="0">
            <a:spAutoFit/>
          </a:bodyPr>
          <a:lstStyle/>
          <a:p>
            <a:pPr marL="0" marR="0" lvl="0" indent="0" algn="r" defTabSz="4572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004B87"/>
                </a:solidFill>
                <a:effectLst/>
                <a:uLnTx/>
                <a:uFillTx/>
                <a:latin typeface="游ゴシック" panose="020B0400000000000000" pitchFamily="50" charset="-128"/>
                <a:ea typeface="游ゴシック" panose="020B0400000000000000" pitchFamily="50" charset="-128"/>
                <a:cs typeface="+mn-cs"/>
              </a:rPr>
              <a:t>全国平均</a:t>
            </a:r>
          </a:p>
        </p:txBody>
      </p:sp>
      <p:sp>
        <p:nvSpPr>
          <p:cNvPr id="43" name="テキスト ボックス 42">
            <a:extLst>
              <a:ext uri="{FF2B5EF4-FFF2-40B4-BE49-F238E27FC236}">
                <a16:creationId xmlns:a16="http://schemas.microsoft.com/office/drawing/2014/main" id="{7A792803-BB68-654F-86EC-4B5383AB0633}"/>
              </a:ext>
            </a:extLst>
          </p:cNvPr>
          <p:cNvSpPr txBox="1"/>
          <p:nvPr/>
        </p:nvSpPr>
        <p:spPr>
          <a:xfrm>
            <a:off x="8574245" y="1504642"/>
            <a:ext cx="1938973"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a:ln>
                  <a:noFill/>
                </a:ln>
                <a:solidFill>
                  <a:srgbClr val="DA0A79"/>
                </a:solidFill>
                <a:effectLst/>
                <a:uLnTx/>
                <a:uFillTx/>
                <a:latin typeface="游ゴシック" panose="020B0400000000000000" pitchFamily="50" charset="-128"/>
                <a:ea typeface="游ゴシック" panose="020B0400000000000000" pitchFamily="50" charset="-128"/>
                <a:cs typeface="+mn-cs"/>
              </a:rPr>
              <a:t>約</a:t>
            </a:r>
            <a:r>
              <a:rPr kumimoji="1" lang="en-US" altLang="ja-JP" sz="5400" b="1" i="0" u="none" strike="noStrike" kern="1200" cap="none" spc="0" normalizeH="0" baseline="0" noProof="0" dirty="0">
                <a:ln>
                  <a:noFill/>
                </a:ln>
                <a:solidFill>
                  <a:srgbClr val="DA0A79"/>
                </a:solidFill>
                <a:effectLst/>
                <a:uLnTx/>
                <a:uFillTx/>
                <a:latin typeface="游ゴシック" panose="020B0400000000000000" pitchFamily="50" charset="-128"/>
                <a:ea typeface="游ゴシック" panose="020B0400000000000000" pitchFamily="50" charset="-128"/>
                <a:cs typeface="+mn-cs"/>
              </a:rPr>
              <a:t>40</a:t>
            </a:r>
            <a:r>
              <a:rPr kumimoji="1" lang="ja-JP" altLang="en-US" sz="3600" b="1" i="0" u="none" strike="noStrike" kern="1200" cap="none" spc="0" normalizeH="0" baseline="0" noProof="0">
                <a:ln>
                  <a:noFill/>
                </a:ln>
                <a:solidFill>
                  <a:srgbClr val="DA0A79"/>
                </a:solidFill>
                <a:effectLst/>
                <a:uLnTx/>
                <a:uFillTx/>
                <a:latin typeface="游ゴシック" panose="020B0400000000000000" pitchFamily="50" charset="-128"/>
                <a:ea typeface="游ゴシック" panose="020B0400000000000000" pitchFamily="50" charset="-128"/>
                <a:cs typeface="+mn-cs"/>
              </a:rPr>
              <a:t>％</a:t>
            </a:r>
            <a:endParaRPr kumimoji="1" lang="ja-JP" altLang="en-US" sz="5400" b="1" i="0" u="none" strike="noStrike" kern="1200" cap="none" spc="0" normalizeH="0" baseline="0" noProof="0">
              <a:ln>
                <a:noFill/>
              </a:ln>
              <a:solidFill>
                <a:srgbClr val="DA0A79"/>
              </a:solidFill>
              <a:effectLst/>
              <a:uLnTx/>
              <a:uFillTx/>
              <a:latin typeface="游ゴシック" panose="020B0400000000000000" pitchFamily="50" charset="-128"/>
              <a:ea typeface="游ゴシック" panose="020B0400000000000000" pitchFamily="50" charset="-128"/>
              <a:cs typeface="+mn-cs"/>
            </a:endParaRPr>
          </a:p>
        </p:txBody>
      </p:sp>
      <p:cxnSp>
        <p:nvCxnSpPr>
          <p:cNvPr id="44" name="カギ線コネクタ 43">
            <a:extLst>
              <a:ext uri="{FF2B5EF4-FFF2-40B4-BE49-F238E27FC236}">
                <a16:creationId xmlns:a16="http://schemas.microsoft.com/office/drawing/2014/main" id="{5CDA2069-0BE8-C34A-B8A0-4DD668DEB39E}"/>
              </a:ext>
            </a:extLst>
          </p:cNvPr>
          <p:cNvCxnSpPr>
            <a:cxnSpLocks/>
            <a:endCxn id="43" idx="1"/>
          </p:cNvCxnSpPr>
          <p:nvPr/>
        </p:nvCxnSpPr>
        <p:spPr>
          <a:xfrm flipV="1">
            <a:off x="7482841" y="1966307"/>
            <a:ext cx="1091404" cy="550552"/>
          </a:xfrm>
          <a:prstGeom prst="bentConnector3">
            <a:avLst>
              <a:gd name="adj1" fmla="val 429"/>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カギ線コネクタ 44">
            <a:extLst>
              <a:ext uri="{FF2B5EF4-FFF2-40B4-BE49-F238E27FC236}">
                <a16:creationId xmlns:a16="http://schemas.microsoft.com/office/drawing/2014/main" id="{DBE1A7F0-797E-3C42-8E5E-5D110061C75B}"/>
              </a:ext>
            </a:extLst>
          </p:cNvPr>
          <p:cNvCxnSpPr>
            <a:cxnSpLocks/>
            <a:endCxn id="43" idx="3"/>
          </p:cNvCxnSpPr>
          <p:nvPr/>
        </p:nvCxnSpPr>
        <p:spPr>
          <a:xfrm rot="10800000">
            <a:off x="10513219" y="1966308"/>
            <a:ext cx="1091407" cy="541337"/>
          </a:xfrm>
          <a:prstGeom prst="bentConnector3">
            <a:avLst>
              <a:gd name="adj1" fmla="val 429"/>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テキスト ボックス 81">
            <a:extLst>
              <a:ext uri="{FF2B5EF4-FFF2-40B4-BE49-F238E27FC236}">
                <a16:creationId xmlns:a16="http://schemas.microsoft.com/office/drawing/2014/main" id="{EF091A9C-EF5F-0A48-AA55-F6D0A34CE68C}"/>
              </a:ext>
            </a:extLst>
          </p:cNvPr>
          <p:cNvSpPr txBox="1"/>
          <p:nvPr/>
        </p:nvSpPr>
        <p:spPr>
          <a:xfrm>
            <a:off x="752793" y="6607776"/>
            <a:ext cx="11376660" cy="230832"/>
          </a:xfrm>
          <a:prstGeom prst="rect">
            <a:avLst/>
          </a:prstGeom>
          <a:noFill/>
        </p:spPr>
        <p:txBody>
          <a:bodyPr wrap="square" rtlCol="0" anchor="b">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游ゴシック Light" panose="020B0300000000000000" pitchFamily="34" charset="-128"/>
                <a:ea typeface="游ゴシック Light" panose="020B0300000000000000" pitchFamily="34" charset="-128"/>
                <a:cs typeface="+mn-cs"/>
              </a:rPr>
              <a:t>出典：環境省令和２年度放射線の健康影響に関する情報発信の実施業務　アンケート調査</a:t>
            </a:r>
            <a:r>
              <a:rPr kumimoji="1" lang="en-US" altLang="ja-JP" sz="900" b="0" i="0" u="none" strike="noStrike" kern="1200" cap="none" spc="0" normalizeH="0" baseline="0" noProof="0" dirty="0">
                <a:ln>
                  <a:noFill/>
                </a:ln>
                <a:solidFill>
                  <a:srgbClr val="000000"/>
                </a:solidFill>
                <a:effectLst/>
                <a:uLnTx/>
                <a:uFillTx/>
                <a:latin typeface="游ゴシック Light" panose="020B0300000000000000" pitchFamily="34" charset="-128"/>
                <a:ea typeface="游ゴシック Light" panose="020B0300000000000000" pitchFamily="34" charset="-128"/>
                <a:cs typeface="+mn-cs"/>
              </a:rPr>
              <a:t>(2021</a:t>
            </a:r>
            <a:r>
              <a:rPr kumimoji="1" lang="ja-JP" altLang="en-US" sz="900" b="0" i="0" u="none" strike="noStrike" kern="1200" cap="none" spc="0" normalizeH="0" baseline="0" noProof="0" dirty="0">
                <a:ln>
                  <a:noFill/>
                </a:ln>
                <a:solidFill>
                  <a:srgbClr val="000000"/>
                </a:solidFill>
                <a:effectLst/>
                <a:uLnTx/>
                <a:uFillTx/>
                <a:latin typeface="游ゴシック Light" panose="020B0300000000000000" pitchFamily="34" charset="-128"/>
                <a:ea typeface="游ゴシック Light" panose="020B0300000000000000" pitchFamily="34" charset="-128"/>
                <a:cs typeface="+mn-cs"/>
              </a:rPr>
              <a:t>年</a:t>
            </a:r>
            <a:r>
              <a:rPr kumimoji="1" lang="en-US" altLang="ja-JP" sz="900" b="0" i="0" u="none" strike="noStrike" kern="1200" cap="none" spc="0" normalizeH="0" baseline="0" noProof="0" dirty="0">
                <a:ln>
                  <a:noFill/>
                </a:ln>
                <a:solidFill>
                  <a:srgbClr val="000000"/>
                </a:solidFill>
                <a:effectLst/>
                <a:uLnTx/>
                <a:uFillTx/>
                <a:latin typeface="游ゴシック Light" panose="020B0300000000000000" pitchFamily="34" charset="-128"/>
                <a:ea typeface="游ゴシック Light" panose="020B0300000000000000" pitchFamily="34" charset="-128"/>
                <a:cs typeface="+mn-cs"/>
              </a:rPr>
              <a:t>3</a:t>
            </a:r>
            <a:r>
              <a:rPr kumimoji="1" lang="ja-JP" altLang="en-US" sz="900" b="0" i="0" u="none" strike="noStrike" kern="1200" cap="none" spc="0" normalizeH="0" baseline="0" noProof="0" dirty="0">
                <a:ln>
                  <a:noFill/>
                </a:ln>
                <a:solidFill>
                  <a:srgbClr val="000000"/>
                </a:solidFill>
                <a:effectLst/>
                <a:uLnTx/>
                <a:uFillTx/>
                <a:latin typeface="游ゴシック Light" panose="020B0300000000000000" pitchFamily="34" charset="-128"/>
                <a:ea typeface="游ゴシック Light" panose="020B0300000000000000" pitchFamily="34" charset="-128"/>
                <a:cs typeface="+mn-cs"/>
              </a:rPr>
              <a:t>月</a:t>
            </a:r>
            <a:r>
              <a:rPr kumimoji="1" lang="en-US" altLang="ja-JP" sz="900" b="0" i="0" u="none" strike="noStrike" kern="1200" cap="none" spc="0" normalizeH="0" baseline="0" noProof="0" dirty="0">
                <a:ln>
                  <a:noFill/>
                </a:ln>
                <a:solidFill>
                  <a:srgbClr val="000000"/>
                </a:solidFill>
                <a:effectLst/>
                <a:uLnTx/>
                <a:uFillTx/>
                <a:latin typeface="游ゴシック Light" panose="020B0300000000000000" pitchFamily="34" charset="-128"/>
                <a:ea typeface="游ゴシック Light" panose="020B0300000000000000" pitchFamily="34" charset="-128"/>
                <a:cs typeface="+mn-cs"/>
              </a:rPr>
              <a:t>)</a:t>
            </a:r>
            <a:r>
              <a:rPr kumimoji="1" lang="ja-JP" altLang="en-US" sz="900" b="0" i="0" u="none" strike="noStrike" kern="1200" cap="none" spc="0" normalizeH="0" baseline="0" noProof="0" dirty="0">
                <a:ln>
                  <a:noFill/>
                </a:ln>
                <a:solidFill>
                  <a:srgbClr val="000000"/>
                </a:solidFill>
                <a:effectLst/>
                <a:uLnTx/>
                <a:uFillTx/>
                <a:latin typeface="游ゴシック Light" panose="020B0300000000000000" pitchFamily="34" charset="-128"/>
                <a:ea typeface="游ゴシック Light" panose="020B0300000000000000" pitchFamily="34" charset="-128"/>
                <a:cs typeface="+mn-cs"/>
              </a:rPr>
              <a:t>　</a:t>
            </a:r>
          </a:p>
        </p:txBody>
      </p:sp>
      <p:sp>
        <p:nvSpPr>
          <p:cNvPr id="29" name="テキスト ボックス 28">
            <a:extLst>
              <a:ext uri="{FF2B5EF4-FFF2-40B4-BE49-F238E27FC236}">
                <a16:creationId xmlns:a16="http://schemas.microsoft.com/office/drawing/2014/main" id="{93DCCA1A-FD42-C821-2B68-A46086888924}"/>
              </a:ext>
            </a:extLst>
          </p:cNvPr>
          <p:cNvSpPr txBox="1"/>
          <p:nvPr/>
        </p:nvSpPr>
        <p:spPr>
          <a:xfrm>
            <a:off x="-1" y="0"/>
            <a:ext cx="2356339" cy="369332"/>
          </a:xfrm>
          <a:prstGeom prst="rect">
            <a:avLst/>
          </a:prstGeom>
          <a:solidFill>
            <a:srgbClr val="1AADE6"/>
          </a:solidFill>
        </p:spPr>
        <p:txBody>
          <a:bodyPr wrap="square">
            <a:spAutoFit/>
          </a:bodyPr>
          <a:lstStyle/>
          <a:p>
            <a:pPr algn="ctr"/>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rPr>
              <a:t>選択必須</a:t>
            </a:r>
            <a:endParaRPr lang="ja-JP" altLang="en-US" dirty="0"/>
          </a:p>
        </p:txBody>
      </p:sp>
    </p:spTree>
    <p:extLst>
      <p:ext uri="{BB962C8B-B14F-4D97-AF65-F5344CB8AC3E}">
        <p14:creationId xmlns:p14="http://schemas.microsoft.com/office/powerpoint/2010/main" val="377823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グラフ 15">
            <a:extLst>
              <a:ext uri="{FF2B5EF4-FFF2-40B4-BE49-F238E27FC236}">
                <a16:creationId xmlns:a16="http://schemas.microsoft.com/office/drawing/2014/main" id="{6C09262A-0AE6-1747-8BE7-23DE9B7CCA1E}"/>
              </a:ext>
            </a:extLst>
          </p:cNvPr>
          <p:cNvGraphicFramePr/>
          <p:nvPr/>
        </p:nvGraphicFramePr>
        <p:xfrm>
          <a:off x="407670" y="3912993"/>
          <a:ext cx="11376660" cy="26006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グラフ 3">
            <a:extLst>
              <a:ext uri="{FF2B5EF4-FFF2-40B4-BE49-F238E27FC236}">
                <a16:creationId xmlns:a16="http://schemas.microsoft.com/office/drawing/2014/main" id="{FAF8706A-29BB-3A4A-B584-2F317F3FDDB2}"/>
              </a:ext>
            </a:extLst>
          </p:cNvPr>
          <p:cNvGraphicFramePr/>
          <p:nvPr/>
        </p:nvGraphicFramePr>
        <p:xfrm>
          <a:off x="1424940" y="1959003"/>
          <a:ext cx="10210165" cy="2194561"/>
        </p:xfrm>
        <a:graphic>
          <a:graphicData uri="http://schemas.openxmlformats.org/drawingml/2006/chart">
            <c:chart xmlns:c="http://schemas.openxmlformats.org/drawingml/2006/chart" xmlns:r="http://schemas.openxmlformats.org/officeDocument/2006/relationships" r:id="rId4"/>
          </a:graphicData>
        </a:graphic>
      </p:graphicFrame>
      <p:sp>
        <p:nvSpPr>
          <p:cNvPr id="36" name="正方形/長方形 35">
            <a:extLst>
              <a:ext uri="{FF2B5EF4-FFF2-40B4-BE49-F238E27FC236}">
                <a16:creationId xmlns:a16="http://schemas.microsoft.com/office/drawing/2014/main" id="{6A1BC28A-A076-4C4C-95C9-FC9C4C3FA706}"/>
              </a:ext>
            </a:extLst>
          </p:cNvPr>
          <p:cNvSpPr/>
          <p:nvPr/>
        </p:nvSpPr>
        <p:spPr>
          <a:xfrm>
            <a:off x="0" y="0"/>
            <a:ext cx="12192000" cy="16313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游ゴシック"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F1C1B7B9-95E0-EB46-AF34-72CCAA6D25E1}"/>
              </a:ext>
            </a:extLst>
          </p:cNvPr>
          <p:cNvSpPr txBox="1"/>
          <p:nvPr/>
        </p:nvSpPr>
        <p:spPr>
          <a:xfrm>
            <a:off x="0" y="20782"/>
            <a:ext cx="12192000" cy="1498424"/>
          </a:xfrm>
          <a:prstGeom prst="rect">
            <a:avLst/>
          </a:prstGeom>
          <a:noFill/>
        </p:spPr>
        <p:txBody>
          <a:bodyPr wrap="square" rtlCol="0" anchor="ctr">
            <a:spAutoFit/>
          </a:bodyP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rPr>
              <a:t>現在の放射線被ばくで、</a:t>
            </a:r>
            <a:endParaRPr kumimoji="1" lang="en-US" altLang="ja-JP" sz="2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3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rPr>
              <a:t>次世代以降の人への健康影響が</a:t>
            </a:r>
            <a:endParaRPr kumimoji="1" lang="en-US" altLang="ja-JP" sz="2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3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rPr>
              <a:t>福島県民の方々にどのくらい起こると思いますか</a:t>
            </a:r>
          </a:p>
        </p:txBody>
      </p:sp>
      <p:sp>
        <p:nvSpPr>
          <p:cNvPr id="41" name="テキスト ボックス 40">
            <a:extLst>
              <a:ext uri="{FF2B5EF4-FFF2-40B4-BE49-F238E27FC236}">
                <a16:creationId xmlns:a16="http://schemas.microsoft.com/office/drawing/2014/main" id="{14D0509E-0E06-8543-BDFD-4E05739DD51E}"/>
              </a:ext>
            </a:extLst>
          </p:cNvPr>
          <p:cNvSpPr txBox="1"/>
          <p:nvPr/>
        </p:nvSpPr>
        <p:spPr>
          <a:xfrm>
            <a:off x="5715000" y="-592282"/>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09DDBC54-5FCC-DD48-88B1-9204D469CE38}"/>
              </a:ext>
            </a:extLst>
          </p:cNvPr>
          <p:cNvSpPr txBox="1"/>
          <p:nvPr/>
        </p:nvSpPr>
        <p:spPr>
          <a:xfrm>
            <a:off x="180869" y="4686625"/>
            <a:ext cx="876298" cy="200055"/>
          </a:xfrm>
          <a:prstGeom prst="rect">
            <a:avLst/>
          </a:prstGeom>
          <a:noFill/>
        </p:spPr>
        <p:txBody>
          <a:bodyPr wrap="square" rtlCol="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rgbClr val="000000"/>
                </a:solidFill>
                <a:effectLst/>
                <a:uLnTx/>
                <a:uFillTx/>
                <a:latin typeface="游ゴシック Light" panose="020B0300000000000000" pitchFamily="50" charset="-128"/>
                <a:ea typeface="游ゴシック Light" panose="020B0300000000000000" pitchFamily="50" charset="-128"/>
                <a:cs typeface="+mn-cs"/>
              </a:rPr>
              <a:t>※</a:t>
            </a:r>
            <a:r>
              <a:rPr kumimoji="1" lang="ja-JP" altLang="en-US" sz="700" b="0" i="0" u="none" strike="noStrike" kern="1200" cap="none" spc="0" normalizeH="0" baseline="0" noProof="0" dirty="0">
                <a:ln>
                  <a:noFill/>
                </a:ln>
                <a:solidFill>
                  <a:srgbClr val="000000"/>
                </a:solidFill>
                <a:effectLst/>
                <a:uLnTx/>
                <a:uFillTx/>
                <a:latin typeface="游ゴシック Light" panose="020B0300000000000000" pitchFamily="50" charset="-128"/>
                <a:ea typeface="游ゴシック Light" panose="020B0300000000000000" pitchFamily="50" charset="-128"/>
                <a:cs typeface="+mn-cs"/>
              </a:rPr>
              <a:t>東京都を除く</a:t>
            </a:r>
          </a:p>
        </p:txBody>
      </p:sp>
      <p:sp>
        <p:nvSpPr>
          <p:cNvPr id="19" name="テキスト ボックス 18">
            <a:extLst>
              <a:ext uri="{FF2B5EF4-FFF2-40B4-BE49-F238E27FC236}">
                <a16:creationId xmlns:a16="http://schemas.microsoft.com/office/drawing/2014/main" id="{076BF33A-AF07-8340-8E8E-61C0BD567ABD}"/>
              </a:ext>
            </a:extLst>
          </p:cNvPr>
          <p:cNvSpPr txBox="1"/>
          <p:nvPr/>
        </p:nvSpPr>
        <p:spPr>
          <a:xfrm>
            <a:off x="188375" y="4277034"/>
            <a:ext cx="927847" cy="200055"/>
          </a:xfrm>
          <a:prstGeom prst="rect">
            <a:avLst/>
          </a:prstGeom>
          <a:noFill/>
        </p:spPr>
        <p:txBody>
          <a:bodyPr wrap="square" rtlCol="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rgbClr val="000000"/>
                </a:solidFill>
                <a:effectLst/>
                <a:uLnTx/>
                <a:uFillTx/>
                <a:latin typeface="游ゴシック Light" panose="020B0300000000000000" pitchFamily="50" charset="-128"/>
                <a:ea typeface="游ゴシック Light" panose="020B0300000000000000" pitchFamily="50" charset="-128"/>
                <a:cs typeface="+mn-cs"/>
              </a:rPr>
              <a:t>※</a:t>
            </a:r>
            <a:r>
              <a:rPr kumimoji="1" lang="ja-JP" altLang="en-US" sz="700" b="0" i="0" u="none" strike="noStrike" kern="1200" cap="none" spc="0" normalizeH="0" baseline="0" noProof="0" dirty="0">
                <a:ln>
                  <a:noFill/>
                </a:ln>
                <a:solidFill>
                  <a:srgbClr val="000000"/>
                </a:solidFill>
                <a:effectLst/>
                <a:uLnTx/>
                <a:uFillTx/>
                <a:latin typeface="游ゴシック Light" panose="020B0300000000000000" pitchFamily="50" charset="-128"/>
                <a:ea typeface="游ゴシック Light" panose="020B0300000000000000" pitchFamily="50" charset="-128"/>
                <a:cs typeface="+mn-cs"/>
              </a:rPr>
              <a:t>福島県を除く</a:t>
            </a:r>
          </a:p>
        </p:txBody>
      </p:sp>
      <p:sp>
        <p:nvSpPr>
          <p:cNvPr id="23" name="テキスト ボックス 22">
            <a:extLst>
              <a:ext uri="{FF2B5EF4-FFF2-40B4-BE49-F238E27FC236}">
                <a16:creationId xmlns:a16="http://schemas.microsoft.com/office/drawing/2014/main" id="{C428296E-2CFB-0348-9CC9-0C89B7CCB330}"/>
              </a:ext>
            </a:extLst>
          </p:cNvPr>
          <p:cNvSpPr txBox="1"/>
          <p:nvPr/>
        </p:nvSpPr>
        <p:spPr>
          <a:xfrm>
            <a:off x="10922358" y="3138922"/>
            <a:ext cx="77457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50" charset="-128"/>
                <a:cs typeface="+mn-cs"/>
              </a:rPr>
              <a:t>6.4</a:t>
            </a:r>
            <a:r>
              <a:rPr kumimoji="1" lang="en-US" altLang="ja-JP" sz="1400" b="1"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50" charset="-128"/>
                <a:cs typeface="+mn-cs"/>
              </a:rPr>
              <a:t>%</a:t>
            </a:r>
            <a:endParaRPr kumimoji="1" lang="ja-JP" altLang="en-US" sz="1400" b="1" i="0" u="none" strike="noStrike" kern="1200" cap="none" spc="0" normalizeH="0" baseline="0" noProof="0">
              <a:ln>
                <a:noFill/>
              </a:ln>
              <a:solidFill>
                <a:srgbClr val="FFFFFF"/>
              </a:solidFill>
              <a:effectLst/>
              <a:uLnTx/>
              <a:uFillTx/>
              <a:latin typeface="游ゴシック" panose="020F0502020204030204"/>
              <a:ea typeface="游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7F106893-5006-F84A-BAD7-BA511B0B18DE}"/>
              </a:ext>
            </a:extLst>
          </p:cNvPr>
          <p:cNvSpPr txBox="1"/>
          <p:nvPr/>
        </p:nvSpPr>
        <p:spPr>
          <a:xfrm>
            <a:off x="1584961" y="3222742"/>
            <a:ext cx="12192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004B87"/>
                </a:solidFill>
                <a:effectLst/>
                <a:uLnTx/>
                <a:uFillTx/>
                <a:latin typeface="游ゴシック" panose="020F0502020204030204"/>
                <a:ea typeface="游ゴシック" panose="020B0400000000000000" pitchFamily="50" charset="-128"/>
                <a:cs typeface="+mn-cs"/>
              </a:rPr>
              <a:t>12.3</a:t>
            </a:r>
            <a:r>
              <a:rPr kumimoji="1" lang="en-US" altLang="ja-JP" sz="1400" b="0" i="0" u="none" strike="noStrike" kern="1200" cap="none" spc="0" normalizeH="0" baseline="0" noProof="0" dirty="0">
                <a:ln>
                  <a:noFill/>
                </a:ln>
                <a:solidFill>
                  <a:srgbClr val="004B87"/>
                </a:solidFill>
                <a:effectLst/>
                <a:uLnTx/>
                <a:uFillTx/>
                <a:latin typeface="游ゴシック" panose="020F0502020204030204"/>
                <a:ea typeface="游ゴシック" panose="020B0400000000000000" pitchFamily="50" charset="-128"/>
                <a:cs typeface="+mn-cs"/>
              </a:rPr>
              <a:t>%</a:t>
            </a:r>
            <a:endParaRPr kumimoji="1" lang="ja-JP" altLang="en-US" sz="1400" b="0" i="0" u="none" strike="noStrike" kern="1200" cap="none" spc="0" normalizeH="0" baseline="0" noProof="0">
              <a:ln>
                <a:noFill/>
              </a:ln>
              <a:solidFill>
                <a:srgbClr val="004B87"/>
              </a:solidFill>
              <a:effectLst/>
              <a:uLnTx/>
              <a:uFillTx/>
              <a:latin typeface="游ゴシック" panose="020F0502020204030204"/>
              <a:ea typeface="游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D5242BD2-1F9E-394B-80DA-5749FB7B74F6}"/>
              </a:ext>
            </a:extLst>
          </p:cNvPr>
          <p:cNvSpPr txBox="1"/>
          <p:nvPr/>
        </p:nvSpPr>
        <p:spPr>
          <a:xfrm>
            <a:off x="7475220" y="3138922"/>
            <a:ext cx="348996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50" charset="-128"/>
                <a:cs typeface="+mn-cs"/>
              </a:rPr>
              <a:t>34.8</a:t>
            </a:r>
            <a:r>
              <a:rPr kumimoji="1" lang="en-US" altLang="ja-JP" sz="1400" b="1"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50" charset="-128"/>
                <a:cs typeface="+mn-cs"/>
              </a:rPr>
              <a:t>%</a:t>
            </a:r>
            <a:endParaRPr kumimoji="1" lang="ja-JP" altLang="en-US" sz="1400" b="1" i="0" u="none" strike="noStrike" kern="1200" cap="none" spc="0" normalizeH="0" baseline="0" noProof="0">
              <a:ln>
                <a:noFill/>
              </a:ln>
              <a:solidFill>
                <a:srgbClr val="FFFFFF"/>
              </a:solidFill>
              <a:effectLst/>
              <a:uLnTx/>
              <a:uFillTx/>
              <a:latin typeface="游ゴシック" panose="020F0502020204030204"/>
              <a:ea typeface="游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681A4CB4-48F7-BB43-9B33-BA79283D6E41}"/>
              </a:ext>
            </a:extLst>
          </p:cNvPr>
          <p:cNvSpPr txBox="1"/>
          <p:nvPr/>
        </p:nvSpPr>
        <p:spPr>
          <a:xfrm>
            <a:off x="2808287" y="3138922"/>
            <a:ext cx="4666933"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004B87"/>
                </a:solidFill>
                <a:effectLst/>
                <a:uLnTx/>
                <a:uFillTx/>
                <a:latin typeface="游ゴシック" panose="020F0502020204030204"/>
                <a:ea typeface="游ゴシック" panose="020B0400000000000000" pitchFamily="50" charset="-128"/>
                <a:cs typeface="+mn-cs"/>
              </a:rPr>
              <a:t>46.5</a:t>
            </a:r>
            <a:r>
              <a:rPr kumimoji="1" lang="en-US" altLang="ja-JP" sz="1400" b="0" i="0" u="none" strike="noStrike" kern="1200" cap="none" spc="0" normalizeH="0" baseline="0" noProof="0" dirty="0">
                <a:ln>
                  <a:noFill/>
                </a:ln>
                <a:solidFill>
                  <a:srgbClr val="004B87"/>
                </a:solidFill>
                <a:effectLst/>
                <a:uLnTx/>
                <a:uFillTx/>
                <a:latin typeface="游ゴシック" panose="020F0502020204030204"/>
                <a:ea typeface="游ゴシック" panose="020B0400000000000000" pitchFamily="50" charset="-128"/>
                <a:cs typeface="+mn-cs"/>
              </a:rPr>
              <a:t>%</a:t>
            </a:r>
            <a:endParaRPr kumimoji="1" lang="ja-JP" altLang="en-US" sz="1400" b="0" i="0" u="none" strike="noStrike" kern="1200" cap="none" spc="0" normalizeH="0" baseline="0" noProof="0" dirty="0">
              <a:ln>
                <a:noFill/>
              </a:ln>
              <a:solidFill>
                <a:srgbClr val="004B87"/>
              </a:solidFill>
              <a:effectLst/>
              <a:uLnTx/>
              <a:uFillTx/>
              <a:latin typeface="游ゴシック" panose="020F0502020204030204"/>
              <a:ea typeface="游ゴシック" panose="020B0400000000000000" pitchFamily="50" charset="-128"/>
              <a:cs typeface="+mn-cs"/>
            </a:endParaRPr>
          </a:p>
        </p:txBody>
      </p:sp>
      <p:sp>
        <p:nvSpPr>
          <p:cNvPr id="31" name="テキスト ボックス 30">
            <a:extLst>
              <a:ext uri="{FF2B5EF4-FFF2-40B4-BE49-F238E27FC236}">
                <a16:creationId xmlns:a16="http://schemas.microsoft.com/office/drawing/2014/main" id="{25CF5581-3676-3C42-8CA4-7F08AFBABEC1}"/>
              </a:ext>
            </a:extLst>
          </p:cNvPr>
          <p:cNvSpPr txBox="1"/>
          <p:nvPr/>
        </p:nvSpPr>
        <p:spPr>
          <a:xfrm>
            <a:off x="1584961" y="2682832"/>
            <a:ext cx="1219200" cy="595356"/>
          </a:xfrm>
          <a:prstGeom prst="rect">
            <a:avLst/>
          </a:prstGeom>
          <a:noFill/>
        </p:spPr>
        <p:txBody>
          <a:bodyPr wrap="square" rtlCol="0" anchor="ctr">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4B87"/>
                </a:solidFill>
                <a:effectLst/>
                <a:uLnTx/>
                <a:uFillTx/>
                <a:latin typeface="游ゴシック" panose="020B0400000000000000" pitchFamily="50" charset="-128"/>
                <a:ea typeface="游ゴシック" panose="020B0400000000000000" pitchFamily="50" charset="-128"/>
                <a:cs typeface="+mn-cs"/>
              </a:rPr>
              <a:t>可能性は</a:t>
            </a:r>
            <a:endParaRPr kumimoji="1" lang="en-US" altLang="ja-JP" sz="1400" b="0" i="0" u="none" strike="noStrike" kern="120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4B87"/>
                </a:solidFill>
                <a:effectLst/>
                <a:uLnTx/>
                <a:uFillTx/>
                <a:latin typeface="游ゴシック" panose="020B0400000000000000" pitchFamily="50" charset="-128"/>
                <a:ea typeface="游ゴシック" panose="020B0400000000000000" pitchFamily="50" charset="-128"/>
                <a:cs typeface="+mn-cs"/>
              </a:rPr>
              <a:t>極めて低い</a:t>
            </a:r>
          </a:p>
        </p:txBody>
      </p:sp>
      <p:sp>
        <p:nvSpPr>
          <p:cNvPr id="32" name="テキスト ボックス 31">
            <a:extLst>
              <a:ext uri="{FF2B5EF4-FFF2-40B4-BE49-F238E27FC236}">
                <a16:creationId xmlns:a16="http://schemas.microsoft.com/office/drawing/2014/main" id="{A9F2626C-C41E-E943-96C1-4C16953C8878}"/>
              </a:ext>
            </a:extLst>
          </p:cNvPr>
          <p:cNvSpPr txBox="1"/>
          <p:nvPr/>
        </p:nvSpPr>
        <p:spPr>
          <a:xfrm>
            <a:off x="4010501" y="2812099"/>
            <a:ext cx="2205734" cy="336823"/>
          </a:xfrm>
          <a:prstGeom prst="rect">
            <a:avLst/>
          </a:prstGeom>
          <a:noFill/>
        </p:spPr>
        <p:txBody>
          <a:bodyPr wrap="square" rtlCol="0" anchor="ctr">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4B87"/>
                </a:solidFill>
                <a:effectLst/>
                <a:uLnTx/>
                <a:uFillTx/>
                <a:latin typeface="游ゴシック" panose="020B0400000000000000" pitchFamily="50" charset="-128"/>
                <a:ea typeface="游ゴシック" panose="020B0400000000000000" pitchFamily="50" charset="-128"/>
                <a:cs typeface="+mn-cs"/>
              </a:rPr>
              <a:t>可能性は低い</a:t>
            </a:r>
          </a:p>
        </p:txBody>
      </p:sp>
      <p:sp>
        <p:nvSpPr>
          <p:cNvPr id="33" name="テキスト ボックス 32">
            <a:extLst>
              <a:ext uri="{FF2B5EF4-FFF2-40B4-BE49-F238E27FC236}">
                <a16:creationId xmlns:a16="http://schemas.microsoft.com/office/drawing/2014/main" id="{122C51BE-A65F-4144-9C2D-6A0D64471395}"/>
              </a:ext>
            </a:extLst>
          </p:cNvPr>
          <p:cNvSpPr txBox="1"/>
          <p:nvPr/>
        </p:nvSpPr>
        <p:spPr>
          <a:xfrm>
            <a:off x="7488645" y="2760129"/>
            <a:ext cx="3461616" cy="440762"/>
          </a:xfrm>
          <a:prstGeom prst="rect">
            <a:avLst/>
          </a:prstGeom>
          <a:noFill/>
        </p:spPr>
        <p:txBody>
          <a:bodyPr wrap="square" rtlCol="0" anchor="ctr">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srgbClr val="FFFFFF"/>
                </a:solidFill>
                <a:effectLst/>
                <a:uLnTx/>
                <a:uFillTx/>
                <a:latin typeface="游ゴシック" panose="020B0400000000000000" pitchFamily="50" charset="-128"/>
                <a:ea typeface="游ゴシック" panose="020B0400000000000000" pitchFamily="50" charset="-128"/>
                <a:cs typeface="+mn-cs"/>
              </a:rPr>
              <a:t>可能性は高い</a:t>
            </a:r>
          </a:p>
        </p:txBody>
      </p:sp>
      <p:sp>
        <p:nvSpPr>
          <p:cNvPr id="34" name="テキスト ボックス 33">
            <a:extLst>
              <a:ext uri="{FF2B5EF4-FFF2-40B4-BE49-F238E27FC236}">
                <a16:creationId xmlns:a16="http://schemas.microsoft.com/office/drawing/2014/main" id="{F708C832-E0AB-2A40-A592-726AD443332D}"/>
              </a:ext>
            </a:extLst>
          </p:cNvPr>
          <p:cNvSpPr txBox="1"/>
          <p:nvPr/>
        </p:nvSpPr>
        <p:spPr>
          <a:xfrm>
            <a:off x="8612726" y="3611427"/>
            <a:ext cx="3093084" cy="440762"/>
          </a:xfrm>
          <a:prstGeom prst="rect">
            <a:avLst/>
          </a:prstGeom>
          <a:noFill/>
        </p:spPr>
        <p:txBody>
          <a:bodyPr wrap="square" rtlCol="0" anchor="ctr">
            <a:spAutoFit/>
          </a:bodyPr>
          <a:lstStyle/>
          <a:p>
            <a:pPr marL="0" marR="0" lvl="0" indent="0" algn="r" defTabSz="457200" rtl="0" eaLnBrk="1" fontAlgn="auto" latinLnBrk="0" hangingPunct="1">
              <a:lnSpc>
                <a:spcPct val="12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DA0A79"/>
                </a:solidFill>
                <a:effectLst/>
                <a:uLnTx/>
                <a:uFillTx/>
                <a:latin typeface="游ゴシック" panose="020B0400000000000000" pitchFamily="50" charset="-128"/>
                <a:ea typeface="游ゴシック" panose="020B0400000000000000" pitchFamily="50" charset="-128"/>
                <a:cs typeface="+mn-cs"/>
              </a:rPr>
              <a:t>可能性は非常に高い</a:t>
            </a:r>
          </a:p>
        </p:txBody>
      </p:sp>
      <p:grpSp>
        <p:nvGrpSpPr>
          <p:cNvPr id="20" name="グループ化 19">
            <a:extLst>
              <a:ext uri="{FF2B5EF4-FFF2-40B4-BE49-F238E27FC236}">
                <a16:creationId xmlns:a16="http://schemas.microsoft.com/office/drawing/2014/main" id="{C2464019-4C66-F14A-8D66-7DDD3609FB6C}"/>
              </a:ext>
            </a:extLst>
          </p:cNvPr>
          <p:cNvGrpSpPr/>
          <p:nvPr/>
        </p:nvGrpSpPr>
        <p:grpSpPr>
          <a:xfrm>
            <a:off x="11292840" y="3459480"/>
            <a:ext cx="281940" cy="243840"/>
            <a:chOff x="11315700" y="3169920"/>
            <a:chExt cx="0" cy="441960"/>
          </a:xfrm>
        </p:grpSpPr>
        <p:cxnSp>
          <p:nvCxnSpPr>
            <p:cNvPr id="37" name="直線コネクタ 36">
              <a:extLst>
                <a:ext uri="{FF2B5EF4-FFF2-40B4-BE49-F238E27FC236}">
                  <a16:creationId xmlns:a16="http://schemas.microsoft.com/office/drawing/2014/main" id="{1788EC33-4357-E54B-A55B-94031CADB5D3}"/>
                </a:ext>
              </a:extLst>
            </p:cNvPr>
            <p:cNvCxnSpPr>
              <a:cxnSpLocks/>
            </p:cNvCxnSpPr>
            <p:nvPr/>
          </p:nvCxnSpPr>
          <p:spPr>
            <a:xfrm>
              <a:off x="11315700" y="3169920"/>
              <a:ext cx="0" cy="222568"/>
            </a:xfrm>
            <a:prstGeom prst="line">
              <a:avLst/>
            </a:prstGeom>
            <a:ln w="127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902CD999-6A6E-AB45-8DDC-61C60A226FD7}"/>
                </a:ext>
              </a:extLst>
            </p:cNvPr>
            <p:cNvCxnSpPr>
              <a:cxnSpLocks/>
            </p:cNvCxnSpPr>
            <p:nvPr/>
          </p:nvCxnSpPr>
          <p:spPr>
            <a:xfrm rot="10800000" flipV="1">
              <a:off x="11315700" y="3392488"/>
              <a:ext cx="0" cy="219392"/>
            </a:xfrm>
            <a:prstGeom prst="line">
              <a:avLst/>
            </a:prstGeom>
            <a:ln w="12700">
              <a:solidFill>
                <a:schemeClr val="accent6">
                  <a:lumMod val="50000"/>
                </a:schemeClr>
              </a:solidFill>
              <a:headEnd type="none"/>
            </a:ln>
          </p:spPr>
          <p:style>
            <a:lnRef idx="1">
              <a:schemeClr val="accent1"/>
            </a:lnRef>
            <a:fillRef idx="0">
              <a:schemeClr val="accent1"/>
            </a:fillRef>
            <a:effectRef idx="0">
              <a:schemeClr val="accent1"/>
            </a:effectRef>
            <a:fontRef idx="minor">
              <a:schemeClr val="tx1"/>
            </a:fontRef>
          </p:style>
        </p:cxnSp>
      </p:grpSp>
      <p:sp>
        <p:nvSpPr>
          <p:cNvPr id="39" name="テキスト ボックス 38">
            <a:extLst>
              <a:ext uri="{FF2B5EF4-FFF2-40B4-BE49-F238E27FC236}">
                <a16:creationId xmlns:a16="http://schemas.microsoft.com/office/drawing/2014/main" id="{CF1CA13B-FD37-A842-B972-05FA69010AA5}"/>
              </a:ext>
            </a:extLst>
          </p:cNvPr>
          <p:cNvSpPr txBox="1"/>
          <p:nvPr/>
        </p:nvSpPr>
        <p:spPr>
          <a:xfrm>
            <a:off x="60960" y="2991502"/>
            <a:ext cx="1592580" cy="510011"/>
          </a:xfrm>
          <a:prstGeom prst="rect">
            <a:avLst/>
          </a:prstGeom>
          <a:noFill/>
        </p:spPr>
        <p:txBody>
          <a:bodyPr wrap="square" rtlCol="0">
            <a:spAutoFit/>
          </a:bodyPr>
          <a:lstStyle/>
          <a:p>
            <a:pPr marL="0" marR="0" lvl="0" indent="0" algn="r" defTabSz="457200" rtl="0" eaLnBrk="1" fontAlgn="auto" latinLnBrk="0" hangingPunct="1">
              <a:lnSpc>
                <a:spcPct val="15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srgbClr val="004B87"/>
                </a:solidFill>
                <a:effectLst/>
                <a:uLnTx/>
                <a:uFillTx/>
                <a:latin typeface="游ゴシック" panose="020B0400000000000000" pitchFamily="50" charset="-128"/>
                <a:ea typeface="游ゴシック" panose="020B0400000000000000" pitchFamily="50" charset="-128"/>
                <a:cs typeface="+mn-cs"/>
              </a:rPr>
              <a:t>［</a:t>
            </a:r>
            <a:r>
              <a:rPr kumimoji="1" lang="en-US" altLang="ja-JP" sz="2000" b="1" i="0" u="none" strike="noStrike" kern="120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cs typeface="+mn-cs"/>
              </a:rPr>
              <a:t>2021</a:t>
            </a:r>
            <a:r>
              <a:rPr kumimoji="1" lang="ja-JP" altLang="en-US" sz="2000" b="1" i="0" u="none" strike="noStrike" kern="1200" cap="none" spc="0" normalizeH="0" baseline="0" noProof="0">
                <a:ln>
                  <a:noFill/>
                </a:ln>
                <a:solidFill>
                  <a:srgbClr val="004B87"/>
                </a:solidFill>
                <a:effectLst/>
                <a:uLnTx/>
                <a:uFillTx/>
                <a:latin typeface="游ゴシック" panose="020B0400000000000000" pitchFamily="50" charset="-128"/>
                <a:ea typeface="游ゴシック" panose="020B0400000000000000" pitchFamily="50" charset="-128"/>
                <a:cs typeface="+mn-cs"/>
              </a:rPr>
              <a:t>年］</a:t>
            </a:r>
            <a:endParaRPr kumimoji="1" lang="ja-JP" altLang="en-US" sz="3200" b="1" i="0" u="none" strike="noStrike" kern="1200" cap="none" spc="0" normalizeH="0" baseline="0" noProof="0">
              <a:ln>
                <a:noFill/>
              </a:ln>
              <a:solidFill>
                <a:srgbClr val="004B87"/>
              </a:solidFill>
              <a:effectLst/>
              <a:uLnTx/>
              <a:uFillTx/>
              <a:latin typeface="游ゴシック" panose="020B0400000000000000" pitchFamily="50" charset="-128"/>
              <a:ea typeface="游ゴシック" panose="020B0400000000000000" pitchFamily="50" charset="-128"/>
              <a:cs typeface="+mn-cs"/>
            </a:endParaRPr>
          </a:p>
        </p:txBody>
      </p:sp>
      <p:sp>
        <p:nvSpPr>
          <p:cNvPr id="40" name="テキスト ボックス 39">
            <a:extLst>
              <a:ext uri="{FF2B5EF4-FFF2-40B4-BE49-F238E27FC236}">
                <a16:creationId xmlns:a16="http://schemas.microsoft.com/office/drawing/2014/main" id="{EE757707-245C-084A-9D9D-F801C6B8BE29}"/>
              </a:ext>
            </a:extLst>
          </p:cNvPr>
          <p:cNvSpPr txBox="1"/>
          <p:nvPr/>
        </p:nvSpPr>
        <p:spPr>
          <a:xfrm>
            <a:off x="1" y="2484020"/>
            <a:ext cx="1505584" cy="593560"/>
          </a:xfrm>
          <a:prstGeom prst="rect">
            <a:avLst/>
          </a:prstGeom>
          <a:noFill/>
        </p:spPr>
        <p:txBody>
          <a:bodyPr wrap="square" rtlCol="0">
            <a:spAutoFit/>
          </a:bodyPr>
          <a:lstStyle/>
          <a:p>
            <a:pPr marL="0" marR="0" lvl="0" indent="0" algn="r" defTabSz="4572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004B87"/>
                </a:solidFill>
                <a:effectLst/>
                <a:uLnTx/>
                <a:uFillTx/>
                <a:latin typeface="游ゴシック" panose="020B0400000000000000" pitchFamily="50" charset="-128"/>
                <a:ea typeface="游ゴシック" panose="020B0400000000000000" pitchFamily="50" charset="-128"/>
                <a:cs typeface="+mn-cs"/>
              </a:rPr>
              <a:t>全国平均</a:t>
            </a:r>
          </a:p>
        </p:txBody>
      </p:sp>
      <p:sp>
        <p:nvSpPr>
          <p:cNvPr id="43" name="テキスト ボックス 42">
            <a:extLst>
              <a:ext uri="{FF2B5EF4-FFF2-40B4-BE49-F238E27FC236}">
                <a16:creationId xmlns:a16="http://schemas.microsoft.com/office/drawing/2014/main" id="{7A792803-BB68-654F-86EC-4B5383AB0633}"/>
              </a:ext>
            </a:extLst>
          </p:cNvPr>
          <p:cNvSpPr txBox="1"/>
          <p:nvPr/>
        </p:nvSpPr>
        <p:spPr>
          <a:xfrm>
            <a:off x="3698311" y="1504642"/>
            <a:ext cx="1938973"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1AADE6"/>
                </a:solidFill>
                <a:effectLst/>
                <a:uLnTx/>
                <a:uFillTx/>
                <a:latin typeface="游ゴシック" panose="020B0400000000000000" pitchFamily="50" charset="-128"/>
                <a:ea typeface="游ゴシック" panose="020B0400000000000000" pitchFamily="50" charset="-128"/>
                <a:cs typeface="+mn-cs"/>
              </a:rPr>
              <a:t>約</a:t>
            </a:r>
            <a:r>
              <a:rPr kumimoji="1" lang="en-US" altLang="ja-JP" sz="5400" b="1" i="0" u="none" strike="noStrike" kern="1200" cap="none" spc="0" normalizeH="0" baseline="0" noProof="0" dirty="0">
                <a:ln>
                  <a:noFill/>
                </a:ln>
                <a:solidFill>
                  <a:srgbClr val="1AADE6"/>
                </a:solidFill>
                <a:effectLst/>
                <a:uLnTx/>
                <a:uFillTx/>
                <a:latin typeface="游ゴシック" panose="020B0400000000000000" pitchFamily="50" charset="-128"/>
                <a:ea typeface="游ゴシック" panose="020B0400000000000000" pitchFamily="50" charset="-128"/>
                <a:cs typeface="+mn-cs"/>
              </a:rPr>
              <a:t>60</a:t>
            </a:r>
            <a:r>
              <a:rPr kumimoji="1" lang="ja-JP" altLang="en-US" sz="3600" b="1" i="0" u="none" strike="noStrike" kern="1200" cap="none" spc="0" normalizeH="0" baseline="0" noProof="0" dirty="0">
                <a:ln>
                  <a:noFill/>
                </a:ln>
                <a:solidFill>
                  <a:srgbClr val="1AADE6"/>
                </a:solidFill>
                <a:effectLst/>
                <a:uLnTx/>
                <a:uFillTx/>
                <a:latin typeface="游ゴシック" panose="020B0400000000000000" pitchFamily="50" charset="-128"/>
                <a:ea typeface="游ゴシック" panose="020B0400000000000000" pitchFamily="50" charset="-128"/>
                <a:cs typeface="+mn-cs"/>
              </a:rPr>
              <a:t>％</a:t>
            </a:r>
            <a:endParaRPr kumimoji="1" lang="ja-JP" altLang="en-US" sz="5400" b="1" i="0" u="none" strike="noStrike" kern="1200" cap="none" spc="0" normalizeH="0" baseline="0" noProof="0" dirty="0">
              <a:ln>
                <a:noFill/>
              </a:ln>
              <a:solidFill>
                <a:srgbClr val="1AADE6"/>
              </a:solidFill>
              <a:effectLst/>
              <a:uLnTx/>
              <a:uFillTx/>
              <a:latin typeface="游ゴシック" panose="020B0400000000000000" pitchFamily="50" charset="-128"/>
              <a:ea typeface="游ゴシック" panose="020B0400000000000000" pitchFamily="50" charset="-128"/>
              <a:cs typeface="+mn-cs"/>
            </a:endParaRPr>
          </a:p>
        </p:txBody>
      </p:sp>
      <p:cxnSp>
        <p:nvCxnSpPr>
          <p:cNvPr id="44" name="カギ線コネクタ 43">
            <a:extLst>
              <a:ext uri="{FF2B5EF4-FFF2-40B4-BE49-F238E27FC236}">
                <a16:creationId xmlns:a16="http://schemas.microsoft.com/office/drawing/2014/main" id="{5CDA2069-0BE8-C34A-B8A0-4DD668DEB39E}"/>
              </a:ext>
            </a:extLst>
          </p:cNvPr>
          <p:cNvCxnSpPr>
            <a:cxnSpLocks/>
          </p:cNvCxnSpPr>
          <p:nvPr/>
        </p:nvCxnSpPr>
        <p:spPr>
          <a:xfrm flipV="1">
            <a:off x="1584961" y="1966307"/>
            <a:ext cx="1091404" cy="550552"/>
          </a:xfrm>
          <a:prstGeom prst="bentConnector3">
            <a:avLst>
              <a:gd name="adj1" fmla="val 429"/>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カギ線コネクタ 44">
            <a:extLst>
              <a:ext uri="{FF2B5EF4-FFF2-40B4-BE49-F238E27FC236}">
                <a16:creationId xmlns:a16="http://schemas.microsoft.com/office/drawing/2014/main" id="{DBE1A7F0-797E-3C42-8E5E-5D110061C75B}"/>
              </a:ext>
            </a:extLst>
          </p:cNvPr>
          <p:cNvCxnSpPr>
            <a:cxnSpLocks/>
          </p:cNvCxnSpPr>
          <p:nvPr/>
        </p:nvCxnSpPr>
        <p:spPr>
          <a:xfrm rot="10800000">
            <a:off x="6383813" y="1966308"/>
            <a:ext cx="1091407" cy="541337"/>
          </a:xfrm>
          <a:prstGeom prst="bentConnector3">
            <a:avLst>
              <a:gd name="adj1" fmla="val 429"/>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テキスト ボックス 81">
            <a:extLst>
              <a:ext uri="{FF2B5EF4-FFF2-40B4-BE49-F238E27FC236}">
                <a16:creationId xmlns:a16="http://schemas.microsoft.com/office/drawing/2014/main" id="{EF091A9C-EF5F-0A48-AA55-F6D0A34CE68C}"/>
              </a:ext>
            </a:extLst>
          </p:cNvPr>
          <p:cNvSpPr txBox="1"/>
          <p:nvPr/>
        </p:nvSpPr>
        <p:spPr>
          <a:xfrm>
            <a:off x="752793" y="6607776"/>
            <a:ext cx="11376660" cy="230832"/>
          </a:xfrm>
          <a:prstGeom prst="rect">
            <a:avLst/>
          </a:prstGeom>
          <a:noFill/>
        </p:spPr>
        <p:txBody>
          <a:bodyPr wrap="square" rtlCol="0" anchor="b">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游ゴシック Light" panose="020B0300000000000000" pitchFamily="34" charset="-128"/>
                <a:ea typeface="游ゴシック Light" panose="020B0300000000000000" pitchFamily="34" charset="-128"/>
                <a:cs typeface="+mn-cs"/>
              </a:rPr>
              <a:t>出典：環境省令和２年度放射線の健康影響に関する情報発信の実施業務　アンケート調査</a:t>
            </a:r>
            <a:r>
              <a:rPr kumimoji="1" lang="en-US" altLang="ja-JP" sz="900" b="0" i="0" u="none" strike="noStrike" kern="1200" cap="none" spc="0" normalizeH="0" baseline="0" noProof="0" dirty="0">
                <a:ln>
                  <a:noFill/>
                </a:ln>
                <a:solidFill>
                  <a:srgbClr val="000000"/>
                </a:solidFill>
                <a:effectLst/>
                <a:uLnTx/>
                <a:uFillTx/>
                <a:latin typeface="游ゴシック Light" panose="020B0300000000000000" pitchFamily="34" charset="-128"/>
                <a:ea typeface="游ゴシック Light" panose="020B0300000000000000" pitchFamily="34" charset="-128"/>
                <a:cs typeface="+mn-cs"/>
              </a:rPr>
              <a:t>(2021</a:t>
            </a:r>
            <a:r>
              <a:rPr kumimoji="1" lang="ja-JP" altLang="en-US" sz="900" b="0" i="0" u="none" strike="noStrike" kern="1200" cap="none" spc="0" normalizeH="0" baseline="0" noProof="0" dirty="0">
                <a:ln>
                  <a:noFill/>
                </a:ln>
                <a:solidFill>
                  <a:srgbClr val="000000"/>
                </a:solidFill>
                <a:effectLst/>
                <a:uLnTx/>
                <a:uFillTx/>
                <a:latin typeface="游ゴシック Light" panose="020B0300000000000000" pitchFamily="34" charset="-128"/>
                <a:ea typeface="游ゴシック Light" panose="020B0300000000000000" pitchFamily="34" charset="-128"/>
                <a:cs typeface="+mn-cs"/>
              </a:rPr>
              <a:t>年</a:t>
            </a:r>
            <a:r>
              <a:rPr kumimoji="1" lang="en-US" altLang="ja-JP" sz="900" b="0" i="0" u="none" strike="noStrike" kern="1200" cap="none" spc="0" normalizeH="0" baseline="0" noProof="0" dirty="0">
                <a:ln>
                  <a:noFill/>
                </a:ln>
                <a:solidFill>
                  <a:srgbClr val="000000"/>
                </a:solidFill>
                <a:effectLst/>
                <a:uLnTx/>
                <a:uFillTx/>
                <a:latin typeface="游ゴシック Light" panose="020B0300000000000000" pitchFamily="34" charset="-128"/>
                <a:ea typeface="游ゴシック Light" panose="020B0300000000000000" pitchFamily="34" charset="-128"/>
                <a:cs typeface="+mn-cs"/>
              </a:rPr>
              <a:t>3</a:t>
            </a:r>
            <a:r>
              <a:rPr kumimoji="1" lang="ja-JP" altLang="en-US" sz="900" b="0" i="0" u="none" strike="noStrike" kern="1200" cap="none" spc="0" normalizeH="0" baseline="0" noProof="0" dirty="0">
                <a:ln>
                  <a:noFill/>
                </a:ln>
                <a:solidFill>
                  <a:srgbClr val="000000"/>
                </a:solidFill>
                <a:effectLst/>
                <a:uLnTx/>
                <a:uFillTx/>
                <a:latin typeface="游ゴシック Light" panose="020B0300000000000000" pitchFamily="34" charset="-128"/>
                <a:ea typeface="游ゴシック Light" panose="020B0300000000000000" pitchFamily="34" charset="-128"/>
                <a:cs typeface="+mn-cs"/>
              </a:rPr>
              <a:t>月</a:t>
            </a:r>
            <a:r>
              <a:rPr kumimoji="1" lang="en-US" altLang="ja-JP" sz="900" b="0" i="0" u="none" strike="noStrike" kern="1200" cap="none" spc="0" normalizeH="0" baseline="0" noProof="0" dirty="0">
                <a:ln>
                  <a:noFill/>
                </a:ln>
                <a:solidFill>
                  <a:srgbClr val="000000"/>
                </a:solidFill>
                <a:effectLst/>
                <a:uLnTx/>
                <a:uFillTx/>
                <a:latin typeface="游ゴシック Light" panose="020B0300000000000000" pitchFamily="34" charset="-128"/>
                <a:ea typeface="游ゴシック Light" panose="020B0300000000000000" pitchFamily="34" charset="-128"/>
                <a:cs typeface="+mn-cs"/>
              </a:rPr>
              <a:t>)</a:t>
            </a:r>
            <a:r>
              <a:rPr kumimoji="1" lang="ja-JP" altLang="en-US" sz="900" b="0" i="0" u="none" strike="noStrike" kern="1200" cap="none" spc="0" normalizeH="0" baseline="0" noProof="0" dirty="0">
                <a:ln>
                  <a:noFill/>
                </a:ln>
                <a:solidFill>
                  <a:srgbClr val="000000"/>
                </a:solidFill>
                <a:effectLst/>
                <a:uLnTx/>
                <a:uFillTx/>
                <a:latin typeface="游ゴシック Light" panose="020B0300000000000000" pitchFamily="34" charset="-128"/>
                <a:ea typeface="游ゴシック Light" panose="020B0300000000000000" pitchFamily="34" charset="-128"/>
                <a:cs typeface="+mn-cs"/>
              </a:rPr>
              <a:t>　</a:t>
            </a:r>
          </a:p>
        </p:txBody>
      </p:sp>
      <p:sp>
        <p:nvSpPr>
          <p:cNvPr id="29" name="テキスト ボックス 28">
            <a:extLst>
              <a:ext uri="{FF2B5EF4-FFF2-40B4-BE49-F238E27FC236}">
                <a16:creationId xmlns:a16="http://schemas.microsoft.com/office/drawing/2014/main" id="{E0FA8C13-C468-0403-0D7B-76A040955241}"/>
              </a:ext>
            </a:extLst>
          </p:cNvPr>
          <p:cNvSpPr txBox="1"/>
          <p:nvPr/>
        </p:nvSpPr>
        <p:spPr>
          <a:xfrm>
            <a:off x="-1" y="0"/>
            <a:ext cx="2356339" cy="369332"/>
          </a:xfrm>
          <a:prstGeom prst="rect">
            <a:avLst/>
          </a:prstGeom>
          <a:solidFill>
            <a:srgbClr val="1AADE6"/>
          </a:solidFill>
        </p:spPr>
        <p:txBody>
          <a:bodyPr wrap="square">
            <a:spAutoFit/>
          </a:bodyPr>
          <a:lstStyle/>
          <a:p>
            <a:pPr algn="ctr"/>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rPr>
              <a:t>選択必須</a:t>
            </a:r>
            <a:endParaRPr lang="ja-JP" altLang="en-US" dirty="0"/>
          </a:p>
        </p:txBody>
      </p:sp>
    </p:spTree>
    <p:extLst>
      <p:ext uri="{BB962C8B-B14F-4D97-AF65-F5344CB8AC3E}">
        <p14:creationId xmlns:p14="http://schemas.microsoft.com/office/powerpoint/2010/main" val="303277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6A1BC28A-A076-4C4C-95C9-FC9C4C3FA706}"/>
              </a:ext>
            </a:extLst>
          </p:cNvPr>
          <p:cNvSpPr/>
          <p:nvPr/>
        </p:nvSpPr>
        <p:spPr>
          <a:xfrm>
            <a:off x="0" y="0"/>
            <a:ext cx="12192000" cy="16313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游ゴシック"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30AC406C-D4F2-F74B-B27A-AA1283EBB76F}"/>
              </a:ext>
            </a:extLst>
          </p:cNvPr>
          <p:cNvSpPr txBox="1"/>
          <p:nvPr/>
        </p:nvSpPr>
        <p:spPr>
          <a:xfrm>
            <a:off x="191344" y="6627168"/>
            <a:ext cx="12000656" cy="230832"/>
          </a:xfrm>
          <a:prstGeom prst="rect">
            <a:avLst/>
          </a:prstGeom>
          <a:noFill/>
        </p:spPr>
        <p:txBody>
          <a:bodyPr wrap="square" rtlCol="0" anchor="b">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游ゴシック Light" panose="020B0300000000000000" pitchFamily="50" charset="-128"/>
                <a:ea typeface="游ゴシック Light" panose="020B0300000000000000" pitchFamily="50" charset="-128"/>
                <a:cs typeface="+mn-cs"/>
              </a:rPr>
              <a:t>出典：福島県「県民健康調査」平成</a:t>
            </a:r>
            <a:r>
              <a:rPr kumimoji="1" lang="en-US" altLang="ja-JP" sz="900" b="0" i="0" u="none" strike="noStrike" kern="1200" cap="none" spc="0" normalizeH="0" baseline="0" noProof="0" dirty="0">
                <a:ln>
                  <a:noFill/>
                </a:ln>
                <a:solidFill>
                  <a:srgbClr val="000000"/>
                </a:solidFill>
                <a:effectLst/>
                <a:uLnTx/>
                <a:uFillTx/>
                <a:latin typeface="游ゴシック Light" panose="020B0300000000000000" pitchFamily="50" charset="-128"/>
                <a:ea typeface="游ゴシック Light" panose="020B0300000000000000" pitchFamily="50" charset="-128"/>
                <a:cs typeface="+mn-cs"/>
              </a:rPr>
              <a:t>30</a:t>
            </a:r>
            <a:r>
              <a:rPr kumimoji="1" lang="ja-JP" altLang="en-US" sz="900" b="0" i="0" u="none" strike="noStrike" kern="1200" cap="none" spc="0" normalizeH="0" baseline="0" noProof="0" dirty="0">
                <a:ln>
                  <a:noFill/>
                </a:ln>
                <a:solidFill>
                  <a:srgbClr val="000000"/>
                </a:solidFill>
                <a:effectLst/>
                <a:uLnTx/>
                <a:uFillTx/>
                <a:latin typeface="游ゴシック Light" panose="020B0300000000000000" pitchFamily="50" charset="-128"/>
                <a:ea typeface="游ゴシック Light" panose="020B0300000000000000" pitchFamily="50" charset="-128"/>
                <a:cs typeface="+mn-cs"/>
              </a:rPr>
              <a:t>年度「こころの健康度・生活習慣に関する調査」結果報告　</a:t>
            </a:r>
          </a:p>
        </p:txBody>
      </p:sp>
      <p:graphicFrame>
        <p:nvGraphicFramePr>
          <p:cNvPr id="2" name="グラフ 1">
            <a:extLst>
              <a:ext uri="{FF2B5EF4-FFF2-40B4-BE49-F238E27FC236}">
                <a16:creationId xmlns:a16="http://schemas.microsoft.com/office/drawing/2014/main" id="{18731A19-06C1-DF4F-BCE0-F94865573ADA}"/>
              </a:ext>
            </a:extLst>
          </p:cNvPr>
          <p:cNvGraphicFramePr/>
          <p:nvPr/>
        </p:nvGraphicFramePr>
        <p:xfrm>
          <a:off x="0" y="2613660"/>
          <a:ext cx="11618258" cy="4244340"/>
        </p:xfrm>
        <a:graphic>
          <a:graphicData uri="http://schemas.openxmlformats.org/drawingml/2006/chart">
            <c:chart xmlns:c="http://schemas.openxmlformats.org/drawingml/2006/chart" xmlns:r="http://schemas.openxmlformats.org/officeDocument/2006/relationships" r:id="rId3"/>
          </a:graphicData>
        </a:graphic>
      </p:graphicFrame>
      <p:sp>
        <p:nvSpPr>
          <p:cNvPr id="24" name="テキスト ボックス 23">
            <a:extLst>
              <a:ext uri="{FF2B5EF4-FFF2-40B4-BE49-F238E27FC236}">
                <a16:creationId xmlns:a16="http://schemas.microsoft.com/office/drawing/2014/main" id="{B6D757CA-63AE-9240-BEE8-3458481CF025}"/>
              </a:ext>
            </a:extLst>
          </p:cNvPr>
          <p:cNvSpPr txBox="1"/>
          <p:nvPr/>
        </p:nvSpPr>
        <p:spPr>
          <a:xfrm>
            <a:off x="587375" y="4438132"/>
            <a:ext cx="2148205"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srgbClr val="004B87"/>
                </a:solidFill>
                <a:effectLst/>
                <a:uLnTx/>
                <a:uFillTx/>
                <a:latin typeface="游ゴシック" panose="020F0502020204030204"/>
                <a:ea typeface="游ゴシック" panose="020B0400000000000000" pitchFamily="50" charset="-128"/>
                <a:cs typeface="+mn-cs"/>
              </a:rPr>
              <a:t>19.3</a:t>
            </a:r>
            <a:r>
              <a:rPr kumimoji="1" lang="en-US" altLang="ja-JP" sz="1600" b="0" i="0" u="none" strike="noStrike" kern="1200" cap="none" spc="0" normalizeH="0" baseline="0" noProof="0" dirty="0">
                <a:ln>
                  <a:noFill/>
                </a:ln>
                <a:solidFill>
                  <a:srgbClr val="004B87"/>
                </a:solidFill>
                <a:effectLst/>
                <a:uLnTx/>
                <a:uFillTx/>
                <a:latin typeface="游ゴシック" panose="020F0502020204030204"/>
                <a:ea typeface="游ゴシック" panose="020B0400000000000000" pitchFamily="50" charset="-128"/>
                <a:cs typeface="+mn-cs"/>
              </a:rPr>
              <a:t>%</a:t>
            </a:r>
            <a:endParaRPr kumimoji="1" lang="ja-JP" altLang="en-US" sz="1600" b="0" i="0" u="none" strike="noStrike" kern="1200" cap="none" spc="0" normalizeH="0" baseline="0" noProof="0">
              <a:ln>
                <a:noFill/>
              </a:ln>
              <a:solidFill>
                <a:srgbClr val="004B87"/>
              </a:solidFill>
              <a:effectLst/>
              <a:uLnTx/>
              <a:uFillTx/>
              <a:latin typeface="游ゴシック" panose="020F0502020204030204"/>
              <a:ea typeface="游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55B80215-918C-2A4D-94E2-CAD2B17A944A}"/>
              </a:ext>
            </a:extLst>
          </p:cNvPr>
          <p:cNvSpPr txBox="1"/>
          <p:nvPr/>
        </p:nvSpPr>
        <p:spPr>
          <a:xfrm>
            <a:off x="7673340" y="4438132"/>
            <a:ext cx="310447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50" charset="-128"/>
                <a:cs typeface="+mn-cs"/>
              </a:rPr>
              <a:t>28.3</a:t>
            </a:r>
            <a:r>
              <a:rPr kumimoji="1" lang="en-US" altLang="ja-JP" sz="1600" b="1"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50" charset="-128"/>
                <a:cs typeface="+mn-cs"/>
              </a:rPr>
              <a:t>%</a:t>
            </a:r>
            <a:endParaRPr kumimoji="1" lang="ja-JP" altLang="en-US" sz="1600" b="1" i="0" u="none" strike="noStrike" kern="1200" cap="none" spc="0" normalizeH="0" baseline="0" noProof="0">
              <a:ln>
                <a:noFill/>
              </a:ln>
              <a:solidFill>
                <a:srgbClr val="FFFFFF"/>
              </a:solidFill>
              <a:effectLst/>
              <a:uLnTx/>
              <a:uFillTx/>
              <a:latin typeface="游ゴシック" panose="020F0502020204030204"/>
              <a:ea typeface="游ゴシック" panose="020B0400000000000000" pitchFamily="50" charset="-128"/>
              <a:cs typeface="+mn-cs"/>
            </a:endParaRPr>
          </a:p>
        </p:txBody>
      </p:sp>
      <p:sp>
        <p:nvSpPr>
          <p:cNvPr id="26" name="テキスト ボックス 25">
            <a:extLst>
              <a:ext uri="{FF2B5EF4-FFF2-40B4-BE49-F238E27FC236}">
                <a16:creationId xmlns:a16="http://schemas.microsoft.com/office/drawing/2014/main" id="{29589C86-F109-FE42-9366-CC8955208C04}"/>
              </a:ext>
            </a:extLst>
          </p:cNvPr>
          <p:cNvSpPr txBox="1"/>
          <p:nvPr/>
        </p:nvSpPr>
        <p:spPr>
          <a:xfrm>
            <a:off x="2720340" y="4438132"/>
            <a:ext cx="494538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srgbClr val="004B87"/>
                </a:solidFill>
                <a:effectLst/>
                <a:uLnTx/>
                <a:uFillTx/>
                <a:latin typeface="游ゴシック" panose="020F0502020204030204"/>
                <a:ea typeface="游ゴシック" panose="020B0400000000000000" pitchFamily="50" charset="-128"/>
                <a:cs typeface="+mn-cs"/>
              </a:rPr>
              <a:t>44.8</a:t>
            </a:r>
            <a:r>
              <a:rPr kumimoji="1" lang="en-US" altLang="ja-JP" sz="1600" b="0" i="0" u="none" strike="noStrike" kern="1200" cap="none" spc="0" normalizeH="0" baseline="0" noProof="0" dirty="0">
                <a:ln>
                  <a:noFill/>
                </a:ln>
                <a:solidFill>
                  <a:srgbClr val="004B87"/>
                </a:solidFill>
                <a:effectLst/>
                <a:uLnTx/>
                <a:uFillTx/>
                <a:latin typeface="游ゴシック" panose="020F0502020204030204"/>
                <a:ea typeface="游ゴシック" panose="020B0400000000000000" pitchFamily="50" charset="-128"/>
                <a:cs typeface="+mn-cs"/>
              </a:rPr>
              <a:t>%</a:t>
            </a:r>
            <a:endParaRPr kumimoji="1" lang="ja-JP" altLang="en-US" sz="1600" b="0" i="0" u="none" strike="noStrike" kern="1200" cap="none" spc="0" normalizeH="0" baseline="0" noProof="0">
              <a:ln>
                <a:noFill/>
              </a:ln>
              <a:solidFill>
                <a:srgbClr val="004B87"/>
              </a:solidFill>
              <a:effectLst/>
              <a:uLnTx/>
              <a:uFillTx/>
              <a:latin typeface="游ゴシック" panose="020F0502020204030204"/>
              <a:ea typeface="游ゴシック" panose="020B0400000000000000" pitchFamily="50" charset="-128"/>
              <a:cs typeface="+mn-cs"/>
            </a:endParaRPr>
          </a:p>
        </p:txBody>
      </p:sp>
      <p:sp>
        <p:nvSpPr>
          <p:cNvPr id="28" name="テキスト ボックス 27">
            <a:extLst>
              <a:ext uri="{FF2B5EF4-FFF2-40B4-BE49-F238E27FC236}">
                <a16:creationId xmlns:a16="http://schemas.microsoft.com/office/drawing/2014/main" id="{E90B6D92-7BD6-F548-9EF1-4A5C8881E39C}"/>
              </a:ext>
            </a:extLst>
          </p:cNvPr>
          <p:cNvSpPr txBox="1"/>
          <p:nvPr/>
        </p:nvSpPr>
        <p:spPr>
          <a:xfrm>
            <a:off x="10782299" y="4438132"/>
            <a:ext cx="91664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50" charset="-128"/>
                <a:cs typeface="+mn-cs"/>
              </a:rPr>
              <a:t>7.7</a:t>
            </a:r>
            <a:r>
              <a:rPr kumimoji="1" lang="en-US" altLang="ja-JP" sz="1600" b="1"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50" charset="-128"/>
                <a:cs typeface="+mn-cs"/>
              </a:rPr>
              <a:t>%</a:t>
            </a:r>
            <a:endParaRPr kumimoji="1" lang="ja-JP" altLang="en-US" sz="1600" b="1" i="0" u="none" strike="noStrike" kern="1200" cap="none" spc="0" normalizeH="0" baseline="0" noProof="0">
              <a:ln>
                <a:noFill/>
              </a:ln>
              <a:solidFill>
                <a:srgbClr val="FFFFFF"/>
              </a:solidFill>
              <a:effectLst/>
              <a:uLnTx/>
              <a:uFillTx/>
              <a:latin typeface="游ゴシック" panose="020F0502020204030204"/>
              <a:ea typeface="游ゴシック" panose="020B0400000000000000" pitchFamily="50" charset="-128"/>
              <a:cs typeface="+mn-cs"/>
            </a:endParaRPr>
          </a:p>
        </p:txBody>
      </p:sp>
      <p:sp>
        <p:nvSpPr>
          <p:cNvPr id="31" name="テキスト ボックス 30">
            <a:extLst>
              <a:ext uri="{FF2B5EF4-FFF2-40B4-BE49-F238E27FC236}">
                <a16:creationId xmlns:a16="http://schemas.microsoft.com/office/drawing/2014/main" id="{2C49A2B4-5F3C-2D4D-8924-E6C68FCEFFB0}"/>
              </a:ext>
            </a:extLst>
          </p:cNvPr>
          <p:cNvSpPr txBox="1"/>
          <p:nvPr/>
        </p:nvSpPr>
        <p:spPr>
          <a:xfrm>
            <a:off x="587374" y="4007889"/>
            <a:ext cx="2148205" cy="371768"/>
          </a:xfrm>
          <a:prstGeom prst="rect">
            <a:avLst/>
          </a:prstGeom>
          <a:noFill/>
        </p:spPr>
        <p:txBody>
          <a:bodyPr wrap="square" rtlCol="0" anchor="ctr">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004B87"/>
                </a:solidFill>
                <a:effectLst/>
                <a:uLnTx/>
                <a:uFillTx/>
                <a:latin typeface="游ゴシック" panose="020B0400000000000000" pitchFamily="50" charset="-128"/>
                <a:ea typeface="游ゴシック" panose="020B0400000000000000" pitchFamily="50" charset="-128"/>
                <a:cs typeface="+mn-cs"/>
              </a:rPr>
              <a:t>可能性は極めて低い</a:t>
            </a:r>
          </a:p>
        </p:txBody>
      </p:sp>
      <p:cxnSp>
        <p:nvCxnSpPr>
          <p:cNvPr id="23" name="カギ線コネクタ 22">
            <a:extLst>
              <a:ext uri="{FF2B5EF4-FFF2-40B4-BE49-F238E27FC236}">
                <a16:creationId xmlns:a16="http://schemas.microsoft.com/office/drawing/2014/main" id="{79AF6435-E5E9-4E4E-93D6-7D0F77C65B77}"/>
              </a:ext>
            </a:extLst>
          </p:cNvPr>
          <p:cNvCxnSpPr>
            <a:cxnSpLocks/>
          </p:cNvCxnSpPr>
          <p:nvPr/>
        </p:nvCxnSpPr>
        <p:spPr>
          <a:xfrm rot="5400000" flipH="1" flipV="1">
            <a:off x="7514117" y="2815515"/>
            <a:ext cx="723277" cy="430675"/>
          </a:xfrm>
          <a:prstGeom prst="bentConnector2">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カギ線コネクタ 26">
            <a:extLst>
              <a:ext uri="{FF2B5EF4-FFF2-40B4-BE49-F238E27FC236}">
                <a16:creationId xmlns:a16="http://schemas.microsoft.com/office/drawing/2014/main" id="{CFE10578-F060-5C4E-A5C2-3063FD01817B}"/>
              </a:ext>
            </a:extLst>
          </p:cNvPr>
          <p:cNvCxnSpPr>
            <a:cxnSpLocks/>
          </p:cNvCxnSpPr>
          <p:nvPr/>
        </p:nvCxnSpPr>
        <p:spPr>
          <a:xfrm rot="16200000" flipV="1">
            <a:off x="11006489" y="2803875"/>
            <a:ext cx="723276" cy="453951"/>
          </a:xfrm>
          <a:prstGeom prst="bentConnector2">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F6765662-787F-614A-81EC-9058B73F9161}"/>
              </a:ext>
            </a:extLst>
          </p:cNvPr>
          <p:cNvSpPr txBox="1"/>
          <p:nvPr/>
        </p:nvSpPr>
        <p:spPr>
          <a:xfrm>
            <a:off x="8119668" y="1945938"/>
            <a:ext cx="3031008" cy="14465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a:ln>
                  <a:noFill/>
                </a:ln>
                <a:solidFill>
                  <a:srgbClr val="DA0A79"/>
                </a:solidFill>
                <a:effectLst/>
                <a:uLnTx/>
                <a:uFillTx/>
                <a:latin typeface="游ゴシック" panose="020B0400000000000000" pitchFamily="50" charset="-128"/>
                <a:ea typeface="游ゴシック" panose="020B0400000000000000" pitchFamily="50" charset="-128"/>
                <a:cs typeface="+mn-cs"/>
              </a:rPr>
              <a:t>約</a:t>
            </a:r>
            <a:r>
              <a:rPr kumimoji="1" lang="en-US" altLang="ja-JP" sz="8800" b="1" i="0" u="none" strike="noStrike" kern="1200" cap="none" spc="0" normalizeH="0" baseline="0" noProof="0" dirty="0">
                <a:ln>
                  <a:noFill/>
                </a:ln>
                <a:solidFill>
                  <a:srgbClr val="DA0A79"/>
                </a:solidFill>
                <a:effectLst/>
                <a:uLnTx/>
                <a:uFillTx/>
                <a:latin typeface="游ゴシック" panose="020B0400000000000000" pitchFamily="50" charset="-128"/>
                <a:ea typeface="游ゴシック" panose="020B0400000000000000" pitchFamily="50" charset="-128"/>
                <a:cs typeface="+mn-cs"/>
              </a:rPr>
              <a:t>36</a:t>
            </a:r>
            <a:r>
              <a:rPr kumimoji="1" lang="ja-JP" altLang="en-US" sz="6000" b="1" i="0" u="none" strike="noStrike" kern="1200" cap="none" spc="0" normalizeH="0" baseline="0" noProof="0">
                <a:ln>
                  <a:noFill/>
                </a:ln>
                <a:solidFill>
                  <a:srgbClr val="DA0A79"/>
                </a:solidFill>
                <a:effectLst/>
                <a:uLnTx/>
                <a:uFillTx/>
                <a:latin typeface="游ゴシック" panose="020B0400000000000000" pitchFamily="50" charset="-128"/>
                <a:ea typeface="游ゴシック" panose="020B0400000000000000" pitchFamily="50" charset="-128"/>
                <a:cs typeface="+mn-cs"/>
              </a:rPr>
              <a:t>％</a:t>
            </a:r>
            <a:endParaRPr kumimoji="1" lang="ja-JP" altLang="en-US" sz="8800" b="1" i="0" u="none" strike="noStrike" kern="1200" cap="none" spc="0" normalizeH="0" baseline="0" noProof="0">
              <a:ln>
                <a:noFill/>
              </a:ln>
              <a:solidFill>
                <a:srgbClr val="DA0A79"/>
              </a:solidFill>
              <a:effectLst/>
              <a:uLnTx/>
              <a:uFillTx/>
              <a:latin typeface="游ゴシック" panose="020B0400000000000000" pitchFamily="50" charset="-128"/>
              <a:ea typeface="游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6F86EDD4-5094-B647-AC19-34868C1F7771}"/>
              </a:ext>
            </a:extLst>
          </p:cNvPr>
          <p:cNvSpPr txBox="1"/>
          <p:nvPr/>
        </p:nvSpPr>
        <p:spPr>
          <a:xfrm>
            <a:off x="4118928" y="4007889"/>
            <a:ext cx="2148205" cy="371768"/>
          </a:xfrm>
          <a:prstGeom prst="rect">
            <a:avLst/>
          </a:prstGeom>
          <a:noFill/>
        </p:spPr>
        <p:txBody>
          <a:bodyPr wrap="square" rtlCol="0" anchor="ctr">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004B87"/>
                </a:solidFill>
                <a:effectLst/>
                <a:uLnTx/>
                <a:uFillTx/>
                <a:latin typeface="游ゴシック" panose="020B0400000000000000" pitchFamily="50" charset="-128"/>
                <a:ea typeface="游ゴシック" panose="020B0400000000000000" pitchFamily="50" charset="-128"/>
                <a:cs typeface="+mn-cs"/>
              </a:rPr>
              <a:t>可能性は低い</a:t>
            </a:r>
          </a:p>
        </p:txBody>
      </p:sp>
      <p:sp>
        <p:nvSpPr>
          <p:cNvPr id="37" name="テキスト ボックス 36">
            <a:extLst>
              <a:ext uri="{FF2B5EF4-FFF2-40B4-BE49-F238E27FC236}">
                <a16:creationId xmlns:a16="http://schemas.microsoft.com/office/drawing/2014/main" id="{3112AADE-1036-9F47-8F7F-21C5FA280099}"/>
              </a:ext>
            </a:extLst>
          </p:cNvPr>
          <p:cNvSpPr txBox="1"/>
          <p:nvPr/>
        </p:nvSpPr>
        <p:spPr>
          <a:xfrm>
            <a:off x="7680176" y="3938544"/>
            <a:ext cx="3079264" cy="510461"/>
          </a:xfrm>
          <a:prstGeom prst="rect">
            <a:avLst/>
          </a:prstGeom>
          <a:noFill/>
        </p:spPr>
        <p:txBody>
          <a:bodyPr wrap="square" rtlCol="0" anchor="ctr">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FFFFFF"/>
                </a:solidFill>
                <a:effectLst/>
                <a:uLnTx/>
                <a:uFillTx/>
                <a:latin typeface="游ゴシック" panose="020B0400000000000000" pitchFamily="50" charset="-128"/>
                <a:ea typeface="游ゴシック" panose="020B0400000000000000" pitchFamily="50" charset="-128"/>
                <a:cs typeface="+mn-cs"/>
              </a:rPr>
              <a:t>可能性は高い</a:t>
            </a:r>
          </a:p>
        </p:txBody>
      </p:sp>
      <p:sp>
        <p:nvSpPr>
          <p:cNvPr id="38" name="テキスト ボックス 37">
            <a:extLst>
              <a:ext uri="{FF2B5EF4-FFF2-40B4-BE49-F238E27FC236}">
                <a16:creationId xmlns:a16="http://schemas.microsoft.com/office/drawing/2014/main" id="{0D02C790-0A4A-9D4A-A2AD-FA7A7086F050}"/>
              </a:ext>
            </a:extLst>
          </p:cNvPr>
          <p:cNvSpPr txBox="1"/>
          <p:nvPr/>
        </p:nvSpPr>
        <p:spPr>
          <a:xfrm>
            <a:off x="9105901" y="5919743"/>
            <a:ext cx="3093084" cy="510461"/>
          </a:xfrm>
          <a:prstGeom prst="rect">
            <a:avLst/>
          </a:prstGeom>
          <a:noFill/>
        </p:spPr>
        <p:txBody>
          <a:bodyPr wrap="square" rtlCol="0" anchor="ctr">
            <a:spAutoFit/>
          </a:bodyPr>
          <a:lstStyle/>
          <a:p>
            <a:pPr marL="0" marR="0" lvl="0" indent="0" algn="r" defTabSz="4572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DA0A79"/>
                </a:solidFill>
                <a:effectLst/>
                <a:uLnTx/>
                <a:uFillTx/>
                <a:latin typeface="游ゴシック" panose="020B0400000000000000" pitchFamily="50" charset="-128"/>
                <a:ea typeface="游ゴシック" panose="020B0400000000000000" pitchFamily="50" charset="-128"/>
                <a:cs typeface="+mn-cs"/>
              </a:rPr>
              <a:t>可能性は非常に高い</a:t>
            </a:r>
          </a:p>
        </p:txBody>
      </p:sp>
      <p:cxnSp>
        <p:nvCxnSpPr>
          <p:cNvPr id="13" name="直線コネクタ 12">
            <a:extLst>
              <a:ext uri="{FF2B5EF4-FFF2-40B4-BE49-F238E27FC236}">
                <a16:creationId xmlns:a16="http://schemas.microsoft.com/office/drawing/2014/main" id="{FD912DB1-C409-824D-8D8A-91418967D815}"/>
              </a:ext>
            </a:extLst>
          </p:cNvPr>
          <p:cNvCxnSpPr>
            <a:cxnSpLocks/>
          </p:cNvCxnSpPr>
          <p:nvPr/>
        </p:nvCxnSpPr>
        <p:spPr>
          <a:xfrm>
            <a:off x="11170920" y="5166360"/>
            <a:ext cx="0" cy="350203"/>
          </a:xfrm>
          <a:prstGeom prst="line">
            <a:avLst/>
          </a:prstGeom>
          <a:ln w="127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8ACB48D4-3A23-D741-92DB-C0BFEAE376A4}"/>
              </a:ext>
            </a:extLst>
          </p:cNvPr>
          <p:cNvCxnSpPr>
            <a:cxnSpLocks/>
          </p:cNvCxnSpPr>
          <p:nvPr/>
        </p:nvCxnSpPr>
        <p:spPr>
          <a:xfrm>
            <a:off x="11170920" y="5516563"/>
            <a:ext cx="0" cy="404177"/>
          </a:xfrm>
          <a:prstGeom prst="line">
            <a:avLst/>
          </a:prstGeom>
          <a:ln w="12700">
            <a:solidFill>
              <a:schemeClr val="accent6">
                <a:lumMod val="50000"/>
              </a:schemeClr>
            </a:solidFill>
            <a:headEnd type="non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00FEAF1E-947A-224E-A8B6-93F920ABDDF2}"/>
              </a:ext>
            </a:extLst>
          </p:cNvPr>
          <p:cNvSpPr txBox="1"/>
          <p:nvPr/>
        </p:nvSpPr>
        <p:spPr>
          <a:xfrm>
            <a:off x="440268" y="1607111"/>
            <a:ext cx="3962400" cy="927754"/>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cs typeface="+mn-cs"/>
              </a:rPr>
              <a:t>福島県</a:t>
            </a:r>
            <a:r>
              <a:rPr kumimoji="1" lang="ja-JP" altLang="en-US" sz="2800" b="1" i="0" u="none" strike="noStrike" kern="120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cs typeface="+mn-cs"/>
              </a:rPr>
              <a:t>［</a:t>
            </a:r>
            <a:r>
              <a:rPr kumimoji="1" lang="en-US" altLang="ja-JP" sz="2800" b="1" i="0" u="none" strike="noStrike" kern="120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cs typeface="+mn-cs"/>
              </a:rPr>
              <a:t>2018</a:t>
            </a:r>
            <a:r>
              <a:rPr kumimoji="1" lang="ja-JP" altLang="en-US" sz="2800" b="1" i="0" u="none" strike="noStrike" kern="120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cs typeface="+mn-cs"/>
              </a:rPr>
              <a:t>年］</a:t>
            </a:r>
            <a:endParaRPr kumimoji="1" lang="ja-JP" altLang="en-US" sz="4000" b="1" i="0" u="none" strike="noStrike" kern="120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5E50B178-1147-394C-818C-EF1116B39132}"/>
              </a:ext>
            </a:extLst>
          </p:cNvPr>
          <p:cNvSpPr txBox="1"/>
          <p:nvPr/>
        </p:nvSpPr>
        <p:spPr>
          <a:xfrm>
            <a:off x="0" y="3631"/>
            <a:ext cx="12192000" cy="1532727"/>
          </a:xfrm>
          <a:prstGeom prst="rect">
            <a:avLst/>
          </a:prstGeom>
          <a:noFill/>
        </p:spPr>
        <p:txBody>
          <a:bodyPr wrap="square" rtlCol="0" anchor="ctr">
            <a:spAutoFit/>
          </a:bodyP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rPr>
              <a:t>現在の放射線被ばくで、</a:t>
            </a:r>
            <a:endParaRPr kumimoji="1" lang="en-US" altLang="ja-JP" sz="2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3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rPr>
              <a:t>将来生まれてくる自分の子や孫などへの健康影響が</a:t>
            </a:r>
            <a:endParaRPr kumimoji="1" lang="en-US" altLang="ja-JP" sz="2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3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rPr>
              <a:t>どれくらい起こると思いますか</a:t>
            </a:r>
          </a:p>
        </p:txBody>
      </p:sp>
      <p:sp>
        <p:nvSpPr>
          <p:cNvPr id="33" name="テキスト ボックス 32">
            <a:extLst>
              <a:ext uri="{FF2B5EF4-FFF2-40B4-BE49-F238E27FC236}">
                <a16:creationId xmlns:a16="http://schemas.microsoft.com/office/drawing/2014/main" id="{E4160A61-2AC0-4382-B99A-077D08AEFA5E}"/>
              </a:ext>
            </a:extLst>
          </p:cNvPr>
          <p:cNvSpPr txBox="1"/>
          <p:nvPr/>
        </p:nvSpPr>
        <p:spPr>
          <a:xfrm>
            <a:off x="440268" y="2523609"/>
            <a:ext cx="3899611" cy="36933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cs typeface="+mn-cs"/>
              </a:rPr>
              <a:t>対象：平成</a:t>
            </a:r>
            <a:r>
              <a:rPr kumimoji="1" lang="en-US" altLang="ja-JP" sz="1200" b="1" i="0" u="none" strike="noStrike" kern="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cs typeface="+mn-cs"/>
              </a:rPr>
              <a:t>23</a:t>
            </a:r>
            <a:r>
              <a:rPr kumimoji="1" lang="ja-JP" altLang="en-US" sz="1200" b="1" i="0" u="none" strike="noStrike" kern="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cs typeface="+mn-cs"/>
              </a:rPr>
              <a:t>年に避難区域等に指定された</a:t>
            </a:r>
            <a:r>
              <a:rPr kumimoji="1" lang="en-US" altLang="ja-JP" sz="1200" b="1" i="0" u="none" strike="noStrike" kern="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cs typeface="+mn-cs"/>
              </a:rPr>
              <a:t>13</a:t>
            </a:r>
            <a:r>
              <a:rPr kumimoji="1" lang="ja-JP" altLang="en-US" sz="1200" b="1" i="0" u="none" strike="noStrike" kern="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cs typeface="+mn-cs"/>
              </a:rPr>
              <a:t>市町村</a:t>
            </a:r>
            <a:r>
              <a:rPr kumimoji="1" lang="en-US" altLang="ja-JP" sz="1200" b="1" i="0" u="none" strike="noStrike" kern="0" cap="none" spc="0" normalizeH="0" baseline="30000" noProof="0" dirty="0">
                <a:ln>
                  <a:noFill/>
                </a:ln>
                <a:solidFill>
                  <a:srgbClr val="004B87"/>
                </a:solidFill>
                <a:effectLst/>
                <a:uLnTx/>
                <a:uFillTx/>
                <a:latin typeface="游ゴシック" panose="020B0400000000000000" pitchFamily="50" charset="-128"/>
                <a:ea typeface="游ゴシック" panose="020B0400000000000000" pitchFamily="50" charset="-128"/>
                <a:cs typeface="+mn-cs"/>
              </a:rPr>
              <a:t>※</a:t>
            </a:r>
            <a:endParaRPr kumimoji="1" lang="ja-JP" altLang="en-US" sz="1200" b="1" i="0" u="none" strike="noStrike" kern="0" cap="none" spc="0" normalizeH="0" baseline="30000" noProof="0" dirty="0">
              <a:ln>
                <a:noFill/>
              </a:ln>
              <a:solidFill>
                <a:srgbClr val="004B87"/>
              </a:solidFill>
              <a:effectLst/>
              <a:uLnTx/>
              <a:uFillTx/>
              <a:latin typeface="游ゴシック" panose="020B0400000000000000" pitchFamily="50" charset="-128"/>
              <a:ea typeface="游ゴシック" panose="020B0400000000000000" pitchFamily="50" charset="-128"/>
              <a:cs typeface="+mn-cs"/>
            </a:endParaRPr>
          </a:p>
        </p:txBody>
      </p:sp>
      <p:sp>
        <p:nvSpPr>
          <p:cNvPr id="34" name="テキスト ボックス 33">
            <a:extLst>
              <a:ext uri="{FF2B5EF4-FFF2-40B4-BE49-F238E27FC236}">
                <a16:creationId xmlns:a16="http://schemas.microsoft.com/office/drawing/2014/main" id="{C6D6466C-8D99-49F4-B813-EC96CDFE770D}"/>
              </a:ext>
            </a:extLst>
          </p:cNvPr>
          <p:cNvSpPr txBox="1"/>
          <p:nvPr/>
        </p:nvSpPr>
        <p:spPr>
          <a:xfrm>
            <a:off x="450579" y="2861091"/>
            <a:ext cx="5889540" cy="461665"/>
          </a:xfrm>
          <a:prstGeom prst="rect">
            <a:avLst/>
          </a:prstGeom>
          <a:noFill/>
        </p:spPr>
        <p:txBody>
          <a:bodyPr wrap="square" rtlCol="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004B87"/>
                </a:solidFill>
                <a:effectLst/>
                <a:uLnTx/>
                <a:uFillTx/>
                <a:latin typeface="游ゴシック Light" panose="020B0300000000000000" pitchFamily="50" charset="-128"/>
                <a:ea typeface="游ゴシック Light" panose="020B0300000000000000" pitchFamily="50" charset="-128"/>
                <a:cs typeface="+mn-cs"/>
              </a:rPr>
              <a:t>※</a:t>
            </a:r>
            <a:r>
              <a:rPr kumimoji="1" lang="ja-JP" altLang="en-US" sz="1200" b="0" i="0" u="none" strike="noStrike" kern="1200" cap="none" spc="0" normalizeH="0" baseline="0" noProof="0" dirty="0">
                <a:ln>
                  <a:noFill/>
                </a:ln>
                <a:solidFill>
                  <a:srgbClr val="004B87"/>
                </a:solidFill>
                <a:effectLst/>
                <a:uLnTx/>
                <a:uFillTx/>
                <a:latin typeface="游ゴシック Light" panose="020B0300000000000000" pitchFamily="50" charset="-128"/>
                <a:ea typeface="游ゴシック Light" panose="020B0300000000000000" pitchFamily="50" charset="-128"/>
                <a:cs typeface="+mn-cs"/>
              </a:rPr>
              <a:t>広野町、楢葉町、川内村、大熊町、双葉町、浪江町、葛尾村、飯舘村、南相馬市、</a:t>
            </a:r>
            <a:endParaRPr kumimoji="1" lang="en-US" altLang="ja-JP" sz="1200" b="0" i="0" u="none" strike="noStrike" kern="1200" cap="none" spc="0" normalizeH="0" baseline="0" noProof="0" dirty="0">
              <a:ln>
                <a:noFill/>
              </a:ln>
              <a:solidFill>
                <a:srgbClr val="004B87"/>
              </a:solidFill>
              <a:effectLst/>
              <a:uLnTx/>
              <a:uFillTx/>
              <a:latin typeface="游ゴシック Light" panose="020B0300000000000000" pitchFamily="50" charset="-128"/>
              <a:ea typeface="游ゴシック Light" panose="020B03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4B87"/>
                </a:solidFill>
                <a:effectLst/>
                <a:uLnTx/>
                <a:uFillTx/>
                <a:latin typeface="游ゴシック Light" panose="020B0300000000000000" pitchFamily="50" charset="-128"/>
                <a:ea typeface="游ゴシック Light" panose="020B0300000000000000" pitchFamily="50" charset="-128"/>
                <a:cs typeface="+mn-cs"/>
              </a:rPr>
              <a:t>　田村市、川俣町、伊達市の一部</a:t>
            </a:r>
            <a:r>
              <a:rPr kumimoji="1" lang="en-US" altLang="ja-JP" sz="1200" b="0" i="0" u="none" strike="noStrike" kern="1200" cap="none" spc="0" normalizeH="0" baseline="0" noProof="0" dirty="0">
                <a:ln>
                  <a:noFill/>
                </a:ln>
                <a:solidFill>
                  <a:srgbClr val="004B87"/>
                </a:solidFill>
                <a:effectLst/>
                <a:uLnTx/>
                <a:uFillTx/>
                <a:latin typeface="游ゴシック Light" panose="020B0300000000000000" pitchFamily="50" charset="-128"/>
                <a:ea typeface="游ゴシック Light" panose="020B0300000000000000" pitchFamily="50" charset="-128"/>
                <a:cs typeface="+mn-cs"/>
              </a:rPr>
              <a:t>(</a:t>
            </a:r>
            <a:r>
              <a:rPr kumimoji="1" lang="ja-JP" altLang="en-US" sz="1200" b="0" i="0" u="none" strike="noStrike" kern="1200" cap="none" spc="0" normalizeH="0" baseline="0" noProof="0" dirty="0">
                <a:ln>
                  <a:noFill/>
                </a:ln>
                <a:solidFill>
                  <a:srgbClr val="004B87"/>
                </a:solidFill>
                <a:effectLst/>
                <a:uLnTx/>
                <a:uFillTx/>
                <a:latin typeface="游ゴシック Light" panose="020B0300000000000000" pitchFamily="50" charset="-128"/>
                <a:ea typeface="游ゴシック Light" panose="020B0300000000000000" pitchFamily="50" charset="-128"/>
                <a:cs typeface="+mn-cs"/>
              </a:rPr>
              <a:t>特定避難勧奨地点に属する区域</a:t>
            </a:r>
            <a:r>
              <a:rPr kumimoji="1" lang="en-US" altLang="ja-JP" sz="1200" b="0" i="0" u="none" strike="noStrike" kern="1200" cap="none" spc="0" normalizeH="0" baseline="0" noProof="0" dirty="0">
                <a:ln>
                  <a:noFill/>
                </a:ln>
                <a:solidFill>
                  <a:srgbClr val="004B87"/>
                </a:solidFill>
                <a:effectLst/>
                <a:uLnTx/>
                <a:uFillTx/>
                <a:latin typeface="游ゴシック Light" panose="020B0300000000000000" pitchFamily="50" charset="-128"/>
                <a:ea typeface="游ゴシック Light" panose="020B0300000000000000" pitchFamily="50" charset="-128"/>
                <a:cs typeface="+mn-cs"/>
              </a:rPr>
              <a:t>)</a:t>
            </a:r>
            <a:r>
              <a:rPr kumimoji="1" lang="ja-JP" altLang="en-US" sz="1200" b="0" i="0" u="none" strike="noStrike" kern="1200" cap="none" spc="0" normalizeH="0" baseline="0" noProof="0" dirty="0">
                <a:ln>
                  <a:noFill/>
                </a:ln>
                <a:solidFill>
                  <a:srgbClr val="004B87"/>
                </a:solidFill>
                <a:effectLst/>
                <a:uLnTx/>
                <a:uFillTx/>
                <a:latin typeface="游ゴシック Light" panose="020B0300000000000000" pitchFamily="50" charset="-128"/>
                <a:ea typeface="游ゴシック Light" panose="020B0300000000000000" pitchFamily="50" charset="-128"/>
                <a:cs typeface="+mn-cs"/>
              </a:rPr>
              <a:t>　</a:t>
            </a:r>
          </a:p>
        </p:txBody>
      </p:sp>
      <p:sp>
        <p:nvSpPr>
          <p:cNvPr id="30" name="テキスト ボックス 29">
            <a:extLst>
              <a:ext uri="{FF2B5EF4-FFF2-40B4-BE49-F238E27FC236}">
                <a16:creationId xmlns:a16="http://schemas.microsoft.com/office/drawing/2014/main" id="{2107B887-24AB-DC97-DF57-AF143B5D3E53}"/>
              </a:ext>
            </a:extLst>
          </p:cNvPr>
          <p:cNvSpPr txBox="1"/>
          <p:nvPr/>
        </p:nvSpPr>
        <p:spPr>
          <a:xfrm>
            <a:off x="-1" y="0"/>
            <a:ext cx="2356339" cy="369332"/>
          </a:xfrm>
          <a:prstGeom prst="rect">
            <a:avLst/>
          </a:prstGeom>
          <a:solidFill>
            <a:srgbClr val="1AADE6"/>
          </a:solidFill>
        </p:spPr>
        <p:txBody>
          <a:bodyPr wrap="square">
            <a:spAutoFit/>
          </a:bodyPr>
          <a:lstStyle/>
          <a:p>
            <a:pPr algn="ctr"/>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rPr>
              <a:t>選択必須</a:t>
            </a:r>
            <a:endParaRPr lang="ja-JP" altLang="en-US" dirty="0"/>
          </a:p>
        </p:txBody>
      </p:sp>
    </p:spTree>
    <p:extLst>
      <p:ext uri="{BB962C8B-B14F-4D97-AF65-F5344CB8AC3E}">
        <p14:creationId xmlns:p14="http://schemas.microsoft.com/office/powerpoint/2010/main" val="220285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anim calcmode="lin" valueType="num">
                                      <p:cBhvr>
                                        <p:cTn id="13" dur="500" fill="hold"/>
                                        <p:tgtEl>
                                          <p:spTgt spid="23"/>
                                        </p:tgtEl>
                                        <p:attrNameLst>
                                          <p:attrName>ppt_x</p:attrName>
                                        </p:attrNameLst>
                                      </p:cBhvr>
                                      <p:tavLst>
                                        <p:tav tm="0">
                                          <p:val>
                                            <p:strVal val="#ppt_x"/>
                                          </p:val>
                                        </p:tav>
                                        <p:tav tm="100000">
                                          <p:val>
                                            <p:strVal val="#ppt_x"/>
                                          </p:val>
                                        </p:tav>
                                      </p:tavLst>
                                    </p:anim>
                                    <p:anim calcmode="lin" valueType="num">
                                      <p:cBhvr>
                                        <p:cTn id="14" dur="5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anim calcmode="lin" valueType="num">
                                      <p:cBhvr>
                                        <p:cTn id="18" dur="500" fill="hold"/>
                                        <p:tgtEl>
                                          <p:spTgt spid="27"/>
                                        </p:tgtEl>
                                        <p:attrNameLst>
                                          <p:attrName>ppt_x</p:attrName>
                                        </p:attrNameLst>
                                      </p:cBhvr>
                                      <p:tavLst>
                                        <p:tav tm="0">
                                          <p:val>
                                            <p:strVal val="#ppt_x"/>
                                          </p:val>
                                        </p:tav>
                                        <p:tav tm="100000">
                                          <p:val>
                                            <p:strVal val="#ppt_x"/>
                                          </p:val>
                                        </p:tav>
                                      </p:tavLst>
                                    </p:anim>
                                    <p:anim calcmode="lin" valueType="num">
                                      <p:cBhvr>
                                        <p:cTn id="19"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6A1BC28A-A076-4C4C-95C9-FC9C4C3FA706}"/>
              </a:ext>
            </a:extLst>
          </p:cNvPr>
          <p:cNvSpPr/>
          <p:nvPr/>
        </p:nvSpPr>
        <p:spPr>
          <a:xfrm>
            <a:off x="0" y="0"/>
            <a:ext cx="12192000" cy="16313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游ゴシック"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30AC406C-D4F2-F74B-B27A-AA1283EBB76F}"/>
              </a:ext>
            </a:extLst>
          </p:cNvPr>
          <p:cNvSpPr txBox="1"/>
          <p:nvPr/>
        </p:nvSpPr>
        <p:spPr>
          <a:xfrm>
            <a:off x="191344" y="6627168"/>
            <a:ext cx="12000656" cy="230832"/>
          </a:xfrm>
          <a:prstGeom prst="rect">
            <a:avLst/>
          </a:prstGeom>
          <a:noFill/>
        </p:spPr>
        <p:txBody>
          <a:bodyPr wrap="square" rtlCol="0" anchor="b">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游ゴシック Light" panose="020B0300000000000000" pitchFamily="50" charset="-128"/>
                <a:ea typeface="游ゴシック Light" panose="020B0300000000000000" pitchFamily="50" charset="-128"/>
                <a:cs typeface="+mn-cs"/>
              </a:rPr>
              <a:t>出典：福島県「県民健康調査」平成</a:t>
            </a:r>
            <a:r>
              <a:rPr kumimoji="1" lang="en-US" altLang="ja-JP" sz="900" b="0" i="0" u="none" strike="noStrike" kern="1200" cap="none" spc="0" normalizeH="0" baseline="0" noProof="0" dirty="0">
                <a:ln>
                  <a:noFill/>
                </a:ln>
                <a:solidFill>
                  <a:srgbClr val="000000"/>
                </a:solidFill>
                <a:effectLst/>
                <a:uLnTx/>
                <a:uFillTx/>
                <a:latin typeface="游ゴシック Light" panose="020B0300000000000000" pitchFamily="50" charset="-128"/>
                <a:ea typeface="游ゴシック Light" panose="020B0300000000000000" pitchFamily="50" charset="-128"/>
                <a:cs typeface="+mn-cs"/>
              </a:rPr>
              <a:t>30</a:t>
            </a:r>
            <a:r>
              <a:rPr kumimoji="1" lang="ja-JP" altLang="en-US" sz="900" b="0" i="0" u="none" strike="noStrike" kern="1200" cap="none" spc="0" normalizeH="0" baseline="0" noProof="0" dirty="0">
                <a:ln>
                  <a:noFill/>
                </a:ln>
                <a:solidFill>
                  <a:srgbClr val="000000"/>
                </a:solidFill>
                <a:effectLst/>
                <a:uLnTx/>
                <a:uFillTx/>
                <a:latin typeface="游ゴシック Light" panose="020B0300000000000000" pitchFamily="50" charset="-128"/>
                <a:ea typeface="游ゴシック Light" panose="020B0300000000000000" pitchFamily="50" charset="-128"/>
                <a:cs typeface="+mn-cs"/>
              </a:rPr>
              <a:t>年度「こころの健康度・生活習慣に関する調査」結果報告　</a:t>
            </a:r>
          </a:p>
        </p:txBody>
      </p:sp>
      <p:graphicFrame>
        <p:nvGraphicFramePr>
          <p:cNvPr id="2" name="グラフ 1">
            <a:extLst>
              <a:ext uri="{FF2B5EF4-FFF2-40B4-BE49-F238E27FC236}">
                <a16:creationId xmlns:a16="http://schemas.microsoft.com/office/drawing/2014/main" id="{18731A19-06C1-DF4F-BCE0-F94865573ADA}"/>
              </a:ext>
            </a:extLst>
          </p:cNvPr>
          <p:cNvGraphicFramePr/>
          <p:nvPr>
            <p:extLst>
              <p:ext uri="{D42A27DB-BD31-4B8C-83A1-F6EECF244321}">
                <p14:modId xmlns:p14="http://schemas.microsoft.com/office/powerpoint/2010/main" val="3938455628"/>
              </p:ext>
            </p:extLst>
          </p:nvPr>
        </p:nvGraphicFramePr>
        <p:xfrm>
          <a:off x="0" y="3465510"/>
          <a:ext cx="11618258" cy="4244340"/>
        </p:xfrm>
        <a:graphic>
          <a:graphicData uri="http://schemas.openxmlformats.org/drawingml/2006/chart">
            <c:chart xmlns:c="http://schemas.openxmlformats.org/drawingml/2006/chart" xmlns:r="http://schemas.openxmlformats.org/officeDocument/2006/relationships" r:id="rId3"/>
          </a:graphicData>
        </a:graphic>
      </p:graphicFrame>
      <p:sp>
        <p:nvSpPr>
          <p:cNvPr id="24" name="テキスト ボックス 23">
            <a:extLst>
              <a:ext uri="{FF2B5EF4-FFF2-40B4-BE49-F238E27FC236}">
                <a16:creationId xmlns:a16="http://schemas.microsoft.com/office/drawing/2014/main" id="{B6D757CA-63AE-9240-BEE8-3458481CF025}"/>
              </a:ext>
            </a:extLst>
          </p:cNvPr>
          <p:cNvSpPr txBox="1"/>
          <p:nvPr/>
        </p:nvSpPr>
        <p:spPr>
          <a:xfrm>
            <a:off x="587375" y="5351104"/>
            <a:ext cx="2148205"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rgbClr val="004B87"/>
                </a:solidFill>
                <a:effectLst/>
                <a:uLnTx/>
                <a:uFillTx/>
                <a:latin typeface="游ゴシック" panose="020F0502020204030204"/>
                <a:ea typeface="游ゴシック" panose="020B0400000000000000" pitchFamily="50" charset="-128"/>
                <a:cs typeface="+mn-cs"/>
              </a:rPr>
              <a:t>19.3</a:t>
            </a:r>
            <a:r>
              <a:rPr kumimoji="1" lang="en-US" altLang="ja-JP" sz="2400" b="1" i="0" u="none" strike="noStrike" kern="1200" cap="none" spc="0" normalizeH="0" baseline="0" noProof="0" dirty="0">
                <a:ln>
                  <a:noFill/>
                </a:ln>
                <a:solidFill>
                  <a:srgbClr val="004B87"/>
                </a:solidFill>
                <a:effectLst/>
                <a:uLnTx/>
                <a:uFillTx/>
                <a:latin typeface="游ゴシック" panose="020F0502020204030204"/>
                <a:ea typeface="游ゴシック" panose="020B0400000000000000" pitchFamily="50" charset="-128"/>
                <a:cs typeface="+mn-cs"/>
              </a:rPr>
              <a:t>%</a:t>
            </a:r>
            <a:endParaRPr kumimoji="1" lang="ja-JP" altLang="en-US" sz="2400" b="1" i="0" u="none" strike="noStrike" kern="1200" cap="none" spc="0" normalizeH="0" baseline="0" noProof="0" dirty="0">
              <a:ln>
                <a:noFill/>
              </a:ln>
              <a:solidFill>
                <a:srgbClr val="004B87"/>
              </a:solidFill>
              <a:effectLst/>
              <a:uLnTx/>
              <a:uFillTx/>
              <a:latin typeface="游ゴシック" panose="020F0502020204030204"/>
              <a:ea typeface="游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55B80215-918C-2A4D-94E2-CAD2B17A944A}"/>
              </a:ext>
            </a:extLst>
          </p:cNvPr>
          <p:cNvSpPr txBox="1"/>
          <p:nvPr/>
        </p:nvSpPr>
        <p:spPr>
          <a:xfrm>
            <a:off x="7673340" y="5598556"/>
            <a:ext cx="310447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50" charset="-128"/>
                <a:cs typeface="+mn-cs"/>
              </a:rPr>
              <a:t>28.3</a:t>
            </a:r>
            <a:r>
              <a:rPr kumimoji="1" lang="en-US" altLang="ja-JP" sz="1100"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50" charset="-128"/>
                <a:cs typeface="+mn-cs"/>
              </a:rPr>
              <a:t>%</a:t>
            </a:r>
            <a:endParaRPr kumimoji="1" lang="ja-JP" altLang="en-US" sz="1100"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50" charset="-128"/>
              <a:cs typeface="+mn-cs"/>
            </a:endParaRPr>
          </a:p>
        </p:txBody>
      </p:sp>
      <p:sp>
        <p:nvSpPr>
          <p:cNvPr id="26" name="テキスト ボックス 25">
            <a:extLst>
              <a:ext uri="{FF2B5EF4-FFF2-40B4-BE49-F238E27FC236}">
                <a16:creationId xmlns:a16="http://schemas.microsoft.com/office/drawing/2014/main" id="{29589C86-F109-FE42-9366-CC8955208C04}"/>
              </a:ext>
            </a:extLst>
          </p:cNvPr>
          <p:cNvSpPr txBox="1"/>
          <p:nvPr/>
        </p:nvSpPr>
        <p:spPr>
          <a:xfrm>
            <a:off x="2720340" y="5351104"/>
            <a:ext cx="4945381"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rgbClr val="004B87"/>
                </a:solidFill>
                <a:effectLst/>
                <a:uLnTx/>
                <a:uFillTx/>
                <a:latin typeface="游ゴシック" panose="020F0502020204030204"/>
                <a:ea typeface="游ゴシック" panose="020B0400000000000000" pitchFamily="50" charset="-128"/>
                <a:cs typeface="+mn-cs"/>
              </a:rPr>
              <a:t>44.8</a:t>
            </a:r>
            <a:r>
              <a:rPr kumimoji="1" lang="en-US" altLang="ja-JP" sz="2400" b="1" i="0" u="none" strike="noStrike" kern="1200" cap="none" spc="0" normalizeH="0" baseline="0" noProof="0" dirty="0">
                <a:ln>
                  <a:noFill/>
                </a:ln>
                <a:solidFill>
                  <a:srgbClr val="004B87"/>
                </a:solidFill>
                <a:effectLst/>
                <a:uLnTx/>
                <a:uFillTx/>
                <a:latin typeface="游ゴシック" panose="020F0502020204030204"/>
                <a:ea typeface="游ゴシック" panose="020B0400000000000000" pitchFamily="50" charset="-128"/>
                <a:cs typeface="+mn-cs"/>
              </a:rPr>
              <a:t>%</a:t>
            </a:r>
            <a:endParaRPr kumimoji="1" lang="ja-JP" altLang="en-US" sz="2400" b="1" i="0" u="none" strike="noStrike" kern="1200" cap="none" spc="0" normalizeH="0" baseline="0" noProof="0" dirty="0">
              <a:ln>
                <a:noFill/>
              </a:ln>
              <a:solidFill>
                <a:srgbClr val="004B87"/>
              </a:solidFill>
              <a:effectLst/>
              <a:uLnTx/>
              <a:uFillTx/>
              <a:latin typeface="游ゴシック" panose="020F0502020204030204"/>
              <a:ea typeface="游ゴシック" panose="020B0400000000000000" pitchFamily="50" charset="-128"/>
              <a:cs typeface="+mn-cs"/>
            </a:endParaRPr>
          </a:p>
        </p:txBody>
      </p:sp>
      <p:sp>
        <p:nvSpPr>
          <p:cNvPr id="28" name="テキスト ボックス 27">
            <a:extLst>
              <a:ext uri="{FF2B5EF4-FFF2-40B4-BE49-F238E27FC236}">
                <a16:creationId xmlns:a16="http://schemas.microsoft.com/office/drawing/2014/main" id="{E90B6D92-7BD6-F548-9EF1-4A5C8881E39C}"/>
              </a:ext>
            </a:extLst>
          </p:cNvPr>
          <p:cNvSpPr txBox="1"/>
          <p:nvPr/>
        </p:nvSpPr>
        <p:spPr>
          <a:xfrm>
            <a:off x="10934970" y="5648814"/>
            <a:ext cx="91664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50" charset="-128"/>
                <a:cs typeface="+mn-cs"/>
              </a:rPr>
              <a:t>7.7</a:t>
            </a:r>
            <a:r>
              <a:rPr kumimoji="1" lang="en-US" altLang="ja-JP" sz="1100"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50" charset="-128"/>
                <a:cs typeface="+mn-cs"/>
              </a:rPr>
              <a:t>%</a:t>
            </a:r>
            <a:endParaRPr kumimoji="1" lang="ja-JP" altLang="en-US" sz="1100" i="0" u="none" strike="noStrike" kern="1200" cap="none" spc="0" normalizeH="0" baseline="0" noProof="0" dirty="0">
              <a:ln>
                <a:noFill/>
              </a:ln>
              <a:solidFill>
                <a:srgbClr val="FFFFFF"/>
              </a:solidFill>
              <a:effectLst/>
              <a:uLnTx/>
              <a:uFillTx/>
              <a:latin typeface="游ゴシック" panose="020F0502020204030204"/>
              <a:ea typeface="游ゴシック" panose="020B0400000000000000" pitchFamily="50" charset="-128"/>
              <a:cs typeface="+mn-cs"/>
            </a:endParaRPr>
          </a:p>
        </p:txBody>
      </p:sp>
      <p:sp>
        <p:nvSpPr>
          <p:cNvPr id="31" name="テキスト ボックス 30">
            <a:extLst>
              <a:ext uri="{FF2B5EF4-FFF2-40B4-BE49-F238E27FC236}">
                <a16:creationId xmlns:a16="http://schemas.microsoft.com/office/drawing/2014/main" id="{2C49A2B4-5F3C-2D4D-8924-E6C68FCEFFB0}"/>
              </a:ext>
            </a:extLst>
          </p:cNvPr>
          <p:cNvSpPr txBox="1"/>
          <p:nvPr/>
        </p:nvSpPr>
        <p:spPr>
          <a:xfrm>
            <a:off x="587374" y="4418021"/>
            <a:ext cx="2148205" cy="953659"/>
          </a:xfrm>
          <a:prstGeom prst="rect">
            <a:avLst/>
          </a:prstGeom>
          <a:noFill/>
        </p:spPr>
        <p:txBody>
          <a:bodyPr wrap="square" rtlCol="0" anchor="ctr">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cs typeface="+mn-cs"/>
              </a:rPr>
              <a:t>可能性は</a:t>
            </a:r>
            <a:endParaRPr kumimoji="1" lang="en-US" altLang="ja-JP" sz="2400" b="1" i="0" u="none" strike="noStrike" kern="120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cs typeface="+mn-cs"/>
              </a:rPr>
              <a:t>極めて低い</a:t>
            </a:r>
          </a:p>
        </p:txBody>
      </p:sp>
      <p:sp>
        <p:nvSpPr>
          <p:cNvPr id="29" name="テキスト ボックス 28">
            <a:extLst>
              <a:ext uri="{FF2B5EF4-FFF2-40B4-BE49-F238E27FC236}">
                <a16:creationId xmlns:a16="http://schemas.microsoft.com/office/drawing/2014/main" id="{6F86EDD4-5094-B647-AC19-34868C1F7771}"/>
              </a:ext>
            </a:extLst>
          </p:cNvPr>
          <p:cNvSpPr txBox="1"/>
          <p:nvPr/>
        </p:nvSpPr>
        <p:spPr>
          <a:xfrm>
            <a:off x="4118928" y="4851516"/>
            <a:ext cx="2148205" cy="510461"/>
          </a:xfrm>
          <a:prstGeom prst="rect">
            <a:avLst/>
          </a:prstGeom>
          <a:noFill/>
        </p:spPr>
        <p:txBody>
          <a:bodyPr wrap="square" rtlCol="0" anchor="ctr">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004B87"/>
                </a:solidFill>
                <a:effectLst/>
                <a:uLnTx/>
                <a:uFillTx/>
                <a:latin typeface="游ゴシック" panose="020B0400000000000000" pitchFamily="50" charset="-128"/>
                <a:ea typeface="游ゴシック" panose="020B0400000000000000" pitchFamily="50" charset="-128"/>
                <a:cs typeface="+mn-cs"/>
              </a:rPr>
              <a:t>可能性は低い</a:t>
            </a:r>
          </a:p>
        </p:txBody>
      </p:sp>
      <p:sp>
        <p:nvSpPr>
          <p:cNvPr id="37" name="テキスト ボックス 36">
            <a:extLst>
              <a:ext uri="{FF2B5EF4-FFF2-40B4-BE49-F238E27FC236}">
                <a16:creationId xmlns:a16="http://schemas.microsoft.com/office/drawing/2014/main" id="{3112AADE-1036-9F47-8F7F-21C5FA280099}"/>
              </a:ext>
            </a:extLst>
          </p:cNvPr>
          <p:cNvSpPr txBox="1"/>
          <p:nvPr/>
        </p:nvSpPr>
        <p:spPr>
          <a:xfrm>
            <a:off x="7729780" y="4979336"/>
            <a:ext cx="3079264" cy="371768"/>
          </a:xfrm>
          <a:prstGeom prst="rect">
            <a:avLst/>
          </a:prstGeom>
          <a:noFill/>
        </p:spPr>
        <p:txBody>
          <a:bodyPr wrap="square" rtlCol="0" anchor="ctr">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rPr>
              <a:t>可能性は高い</a:t>
            </a:r>
          </a:p>
        </p:txBody>
      </p:sp>
      <p:sp>
        <p:nvSpPr>
          <p:cNvPr id="38" name="テキスト ボックス 37">
            <a:extLst>
              <a:ext uri="{FF2B5EF4-FFF2-40B4-BE49-F238E27FC236}">
                <a16:creationId xmlns:a16="http://schemas.microsoft.com/office/drawing/2014/main" id="{0D02C790-0A4A-9D4A-A2AD-FA7A7086F050}"/>
              </a:ext>
            </a:extLst>
          </p:cNvPr>
          <p:cNvSpPr txBox="1"/>
          <p:nvPr/>
        </p:nvSpPr>
        <p:spPr>
          <a:xfrm>
            <a:off x="9635172" y="4564990"/>
            <a:ext cx="3093084" cy="962699"/>
          </a:xfrm>
          <a:prstGeom prst="rect">
            <a:avLst/>
          </a:prstGeom>
          <a:noFill/>
        </p:spPr>
        <p:txBody>
          <a:bodyPr wrap="square" rtlCol="0" anchor="ctr">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mn-cs"/>
              </a:rPr>
              <a:t>可能性は</a:t>
            </a:r>
            <a:endParaRPr kumimoji="1" lang="en-US" altLang="ja-JP" sz="1600"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mn-cs"/>
              </a:rPr>
              <a:t>非常に</a:t>
            </a:r>
            <a:endParaRPr kumimoji="1" lang="en-US" altLang="ja-JP" sz="1600"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mn-cs"/>
              </a:rPr>
              <a:t>高い</a:t>
            </a:r>
          </a:p>
        </p:txBody>
      </p:sp>
      <p:sp>
        <p:nvSpPr>
          <p:cNvPr id="20" name="テキスト ボックス 19">
            <a:extLst>
              <a:ext uri="{FF2B5EF4-FFF2-40B4-BE49-F238E27FC236}">
                <a16:creationId xmlns:a16="http://schemas.microsoft.com/office/drawing/2014/main" id="{00FEAF1E-947A-224E-A8B6-93F920ABDDF2}"/>
              </a:ext>
            </a:extLst>
          </p:cNvPr>
          <p:cNvSpPr txBox="1"/>
          <p:nvPr/>
        </p:nvSpPr>
        <p:spPr>
          <a:xfrm>
            <a:off x="440268" y="1607111"/>
            <a:ext cx="3962400" cy="927754"/>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cs typeface="+mn-cs"/>
              </a:rPr>
              <a:t>福島県</a:t>
            </a:r>
            <a:r>
              <a:rPr kumimoji="1" lang="ja-JP" altLang="en-US" sz="2800" b="1" i="0" u="none" strike="noStrike" kern="120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cs typeface="+mn-cs"/>
              </a:rPr>
              <a:t>［</a:t>
            </a:r>
            <a:r>
              <a:rPr kumimoji="1" lang="en-US" altLang="ja-JP" sz="2800" b="1" i="0" u="none" strike="noStrike" kern="120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cs typeface="+mn-cs"/>
              </a:rPr>
              <a:t>2018</a:t>
            </a:r>
            <a:r>
              <a:rPr kumimoji="1" lang="ja-JP" altLang="en-US" sz="2800" b="1" i="0" u="none" strike="noStrike" kern="120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cs typeface="+mn-cs"/>
              </a:rPr>
              <a:t>年］</a:t>
            </a:r>
            <a:endParaRPr kumimoji="1" lang="ja-JP" altLang="en-US" sz="4000" b="1" i="0" u="none" strike="noStrike" kern="120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5E50B178-1147-394C-818C-EF1116B39132}"/>
              </a:ext>
            </a:extLst>
          </p:cNvPr>
          <p:cNvSpPr txBox="1"/>
          <p:nvPr/>
        </p:nvSpPr>
        <p:spPr>
          <a:xfrm>
            <a:off x="0" y="3631"/>
            <a:ext cx="12192000" cy="1532727"/>
          </a:xfrm>
          <a:prstGeom prst="rect">
            <a:avLst/>
          </a:prstGeom>
          <a:noFill/>
        </p:spPr>
        <p:txBody>
          <a:bodyPr wrap="square" rtlCol="0" anchor="ctr">
            <a:spAutoFit/>
          </a:bodyP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rPr>
              <a:t>現在の放射線被ばくで、</a:t>
            </a:r>
            <a:endParaRPr kumimoji="1" lang="en-US" altLang="ja-JP" sz="2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3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rPr>
              <a:t>将来生まれてくる自分の子や孫などへの健康影響が</a:t>
            </a:r>
            <a:endParaRPr kumimoji="1" lang="en-US" altLang="ja-JP" sz="2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3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rPr>
              <a:t>どれくらい起こると思いますか</a:t>
            </a:r>
          </a:p>
        </p:txBody>
      </p:sp>
      <p:sp>
        <p:nvSpPr>
          <p:cNvPr id="30" name="テキスト ボックス 29">
            <a:extLst>
              <a:ext uri="{FF2B5EF4-FFF2-40B4-BE49-F238E27FC236}">
                <a16:creationId xmlns:a16="http://schemas.microsoft.com/office/drawing/2014/main" id="{C992D508-35C2-4057-DAD0-305926428204}"/>
              </a:ext>
            </a:extLst>
          </p:cNvPr>
          <p:cNvSpPr txBox="1"/>
          <p:nvPr/>
        </p:nvSpPr>
        <p:spPr>
          <a:xfrm>
            <a:off x="6246101" y="1781343"/>
            <a:ext cx="3899611" cy="36933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cs typeface="+mn-cs"/>
              </a:rPr>
              <a:t>対象：平成</a:t>
            </a:r>
            <a:r>
              <a:rPr kumimoji="1" lang="en-US" altLang="ja-JP" sz="1200" b="1" i="0" u="none" strike="noStrike" kern="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cs typeface="+mn-cs"/>
              </a:rPr>
              <a:t>23</a:t>
            </a:r>
            <a:r>
              <a:rPr kumimoji="1" lang="ja-JP" altLang="en-US" sz="1200" b="1" i="0" u="none" strike="noStrike" kern="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cs typeface="+mn-cs"/>
              </a:rPr>
              <a:t>年に避難区域等に指定された</a:t>
            </a:r>
            <a:r>
              <a:rPr kumimoji="1" lang="en-US" altLang="ja-JP" sz="1200" b="1" i="0" u="none" strike="noStrike" kern="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cs typeface="+mn-cs"/>
              </a:rPr>
              <a:t>13</a:t>
            </a:r>
            <a:r>
              <a:rPr kumimoji="1" lang="ja-JP" altLang="en-US" sz="1200" b="1" i="0" u="none" strike="noStrike" kern="0" cap="none" spc="0" normalizeH="0" baseline="0" noProof="0" dirty="0">
                <a:ln>
                  <a:noFill/>
                </a:ln>
                <a:solidFill>
                  <a:srgbClr val="004B87"/>
                </a:solidFill>
                <a:effectLst/>
                <a:uLnTx/>
                <a:uFillTx/>
                <a:latin typeface="游ゴシック" panose="020B0400000000000000" pitchFamily="50" charset="-128"/>
                <a:ea typeface="游ゴシック" panose="020B0400000000000000" pitchFamily="50" charset="-128"/>
                <a:cs typeface="+mn-cs"/>
              </a:rPr>
              <a:t>市町村</a:t>
            </a:r>
            <a:r>
              <a:rPr kumimoji="1" lang="en-US" altLang="ja-JP" sz="1200" b="1" i="0" u="none" strike="noStrike" kern="0" cap="none" spc="0" normalizeH="0" baseline="30000" noProof="0" dirty="0">
                <a:ln>
                  <a:noFill/>
                </a:ln>
                <a:solidFill>
                  <a:srgbClr val="004B87"/>
                </a:solidFill>
                <a:effectLst/>
                <a:uLnTx/>
                <a:uFillTx/>
                <a:latin typeface="游ゴシック" panose="020B0400000000000000" pitchFamily="50" charset="-128"/>
                <a:ea typeface="游ゴシック" panose="020B0400000000000000" pitchFamily="50" charset="-128"/>
                <a:cs typeface="+mn-cs"/>
              </a:rPr>
              <a:t>※</a:t>
            </a:r>
            <a:endParaRPr kumimoji="1" lang="ja-JP" altLang="en-US" sz="1200" b="1" i="0" u="none" strike="noStrike" kern="0" cap="none" spc="0" normalizeH="0" baseline="30000" noProof="0" dirty="0">
              <a:ln>
                <a:noFill/>
              </a:ln>
              <a:solidFill>
                <a:srgbClr val="004B87"/>
              </a:solidFill>
              <a:effectLst/>
              <a:uLnTx/>
              <a:uFillTx/>
              <a:latin typeface="游ゴシック" panose="020B0400000000000000" pitchFamily="50" charset="-128"/>
              <a:ea typeface="游ゴシック" panose="020B0400000000000000" pitchFamily="50" charset="-128"/>
              <a:cs typeface="+mn-cs"/>
            </a:endParaRPr>
          </a:p>
        </p:txBody>
      </p:sp>
      <p:sp>
        <p:nvSpPr>
          <p:cNvPr id="35" name="テキスト ボックス 34">
            <a:extLst>
              <a:ext uri="{FF2B5EF4-FFF2-40B4-BE49-F238E27FC236}">
                <a16:creationId xmlns:a16="http://schemas.microsoft.com/office/drawing/2014/main" id="{6EA0A6C8-885D-6F46-E6DA-794D3D6D8D0E}"/>
              </a:ext>
            </a:extLst>
          </p:cNvPr>
          <p:cNvSpPr txBox="1"/>
          <p:nvPr/>
        </p:nvSpPr>
        <p:spPr>
          <a:xfrm>
            <a:off x="6256412" y="2118825"/>
            <a:ext cx="5889540" cy="461665"/>
          </a:xfrm>
          <a:prstGeom prst="rect">
            <a:avLst/>
          </a:prstGeom>
          <a:noFill/>
        </p:spPr>
        <p:txBody>
          <a:bodyPr wrap="square" rtlCol="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004B87"/>
                </a:solidFill>
                <a:effectLst/>
                <a:uLnTx/>
                <a:uFillTx/>
                <a:latin typeface="游ゴシック Light" panose="020B0300000000000000" pitchFamily="50" charset="-128"/>
                <a:ea typeface="游ゴシック Light" panose="020B0300000000000000" pitchFamily="50" charset="-128"/>
                <a:cs typeface="+mn-cs"/>
              </a:rPr>
              <a:t>※</a:t>
            </a:r>
            <a:r>
              <a:rPr kumimoji="1" lang="ja-JP" altLang="en-US" sz="1200" b="0" i="0" u="none" strike="noStrike" kern="1200" cap="none" spc="0" normalizeH="0" baseline="0" noProof="0" dirty="0">
                <a:ln>
                  <a:noFill/>
                </a:ln>
                <a:solidFill>
                  <a:srgbClr val="004B87"/>
                </a:solidFill>
                <a:effectLst/>
                <a:uLnTx/>
                <a:uFillTx/>
                <a:latin typeface="游ゴシック Light" panose="020B0300000000000000" pitchFamily="50" charset="-128"/>
                <a:ea typeface="游ゴシック Light" panose="020B0300000000000000" pitchFamily="50" charset="-128"/>
                <a:cs typeface="+mn-cs"/>
              </a:rPr>
              <a:t>広野町、楢葉町、川内村、大熊町、双葉町、浪江町、葛尾村、飯舘村、南相馬市、</a:t>
            </a:r>
            <a:endParaRPr kumimoji="1" lang="en-US" altLang="ja-JP" sz="1200" b="0" i="0" u="none" strike="noStrike" kern="1200" cap="none" spc="0" normalizeH="0" baseline="0" noProof="0" dirty="0">
              <a:ln>
                <a:noFill/>
              </a:ln>
              <a:solidFill>
                <a:srgbClr val="004B87"/>
              </a:solidFill>
              <a:effectLst/>
              <a:uLnTx/>
              <a:uFillTx/>
              <a:latin typeface="游ゴシック Light" panose="020B0300000000000000" pitchFamily="50" charset="-128"/>
              <a:ea typeface="游ゴシック Light" panose="020B03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4B87"/>
                </a:solidFill>
                <a:effectLst/>
                <a:uLnTx/>
                <a:uFillTx/>
                <a:latin typeface="游ゴシック Light" panose="020B0300000000000000" pitchFamily="50" charset="-128"/>
                <a:ea typeface="游ゴシック Light" panose="020B0300000000000000" pitchFamily="50" charset="-128"/>
                <a:cs typeface="+mn-cs"/>
              </a:rPr>
              <a:t>　田村市、川俣町、伊達市の一部</a:t>
            </a:r>
            <a:r>
              <a:rPr kumimoji="1" lang="en-US" altLang="ja-JP" sz="1200" b="0" i="0" u="none" strike="noStrike" kern="1200" cap="none" spc="0" normalizeH="0" baseline="0" noProof="0" dirty="0">
                <a:ln>
                  <a:noFill/>
                </a:ln>
                <a:solidFill>
                  <a:srgbClr val="004B87"/>
                </a:solidFill>
                <a:effectLst/>
                <a:uLnTx/>
                <a:uFillTx/>
                <a:latin typeface="游ゴシック Light" panose="020B0300000000000000" pitchFamily="50" charset="-128"/>
                <a:ea typeface="游ゴシック Light" panose="020B0300000000000000" pitchFamily="50" charset="-128"/>
                <a:cs typeface="+mn-cs"/>
              </a:rPr>
              <a:t>(</a:t>
            </a:r>
            <a:r>
              <a:rPr kumimoji="1" lang="ja-JP" altLang="en-US" sz="1200" b="0" i="0" u="none" strike="noStrike" kern="1200" cap="none" spc="0" normalizeH="0" baseline="0" noProof="0" dirty="0">
                <a:ln>
                  <a:noFill/>
                </a:ln>
                <a:solidFill>
                  <a:srgbClr val="004B87"/>
                </a:solidFill>
                <a:effectLst/>
                <a:uLnTx/>
                <a:uFillTx/>
                <a:latin typeface="游ゴシック Light" panose="020B0300000000000000" pitchFamily="50" charset="-128"/>
                <a:ea typeface="游ゴシック Light" panose="020B0300000000000000" pitchFamily="50" charset="-128"/>
                <a:cs typeface="+mn-cs"/>
              </a:rPr>
              <a:t>特定避難勧奨地点に属する区域</a:t>
            </a:r>
            <a:r>
              <a:rPr kumimoji="1" lang="en-US" altLang="ja-JP" sz="1200" b="0" i="0" u="none" strike="noStrike" kern="1200" cap="none" spc="0" normalizeH="0" baseline="0" noProof="0" dirty="0">
                <a:ln>
                  <a:noFill/>
                </a:ln>
                <a:solidFill>
                  <a:srgbClr val="004B87"/>
                </a:solidFill>
                <a:effectLst/>
                <a:uLnTx/>
                <a:uFillTx/>
                <a:latin typeface="游ゴシック Light" panose="020B0300000000000000" pitchFamily="50" charset="-128"/>
                <a:ea typeface="游ゴシック Light" panose="020B0300000000000000" pitchFamily="50" charset="-128"/>
                <a:cs typeface="+mn-cs"/>
              </a:rPr>
              <a:t>)</a:t>
            </a:r>
            <a:r>
              <a:rPr kumimoji="1" lang="ja-JP" altLang="en-US" sz="1200" b="0" i="0" u="none" strike="noStrike" kern="1200" cap="none" spc="0" normalizeH="0" baseline="0" noProof="0" dirty="0">
                <a:ln>
                  <a:noFill/>
                </a:ln>
                <a:solidFill>
                  <a:srgbClr val="004B87"/>
                </a:solidFill>
                <a:effectLst/>
                <a:uLnTx/>
                <a:uFillTx/>
                <a:latin typeface="游ゴシック Light" panose="020B0300000000000000" pitchFamily="50" charset="-128"/>
                <a:ea typeface="游ゴシック Light" panose="020B0300000000000000" pitchFamily="50" charset="-128"/>
                <a:cs typeface="+mn-cs"/>
              </a:rPr>
              <a:t>　</a:t>
            </a:r>
          </a:p>
        </p:txBody>
      </p:sp>
      <p:cxnSp>
        <p:nvCxnSpPr>
          <p:cNvPr id="39" name="カギ線コネクタ 22">
            <a:extLst>
              <a:ext uri="{FF2B5EF4-FFF2-40B4-BE49-F238E27FC236}">
                <a16:creationId xmlns:a16="http://schemas.microsoft.com/office/drawing/2014/main" id="{E0DB6F09-14FC-115E-F8C5-4010D8F06512}"/>
              </a:ext>
            </a:extLst>
          </p:cNvPr>
          <p:cNvCxnSpPr>
            <a:cxnSpLocks/>
          </p:cNvCxnSpPr>
          <p:nvPr/>
        </p:nvCxnSpPr>
        <p:spPr>
          <a:xfrm rot="5400000" flipH="1" flipV="1">
            <a:off x="491893" y="3636600"/>
            <a:ext cx="723277" cy="430675"/>
          </a:xfrm>
          <a:prstGeom prst="bentConnector2">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カギ線コネクタ 26">
            <a:extLst>
              <a:ext uri="{FF2B5EF4-FFF2-40B4-BE49-F238E27FC236}">
                <a16:creationId xmlns:a16="http://schemas.microsoft.com/office/drawing/2014/main" id="{B40C4987-610A-9595-50B0-DFF7A18397B3}"/>
              </a:ext>
            </a:extLst>
          </p:cNvPr>
          <p:cNvCxnSpPr>
            <a:cxnSpLocks/>
          </p:cNvCxnSpPr>
          <p:nvPr/>
        </p:nvCxnSpPr>
        <p:spPr>
          <a:xfrm rot="16200000" flipV="1">
            <a:off x="7057765" y="3624961"/>
            <a:ext cx="723276" cy="453951"/>
          </a:xfrm>
          <a:prstGeom prst="bentConnector2">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147BF723-D0FA-B345-9F7C-6297BEA7350D}"/>
              </a:ext>
            </a:extLst>
          </p:cNvPr>
          <p:cNvSpPr txBox="1"/>
          <p:nvPr/>
        </p:nvSpPr>
        <p:spPr>
          <a:xfrm>
            <a:off x="2778121" y="2767023"/>
            <a:ext cx="3031008" cy="14465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srgbClr val="1AADE6"/>
                </a:solidFill>
                <a:effectLst/>
                <a:uLnTx/>
                <a:uFillTx/>
                <a:latin typeface="游ゴシック" panose="020B0400000000000000" pitchFamily="50" charset="-128"/>
                <a:ea typeface="游ゴシック" panose="020B0400000000000000" pitchFamily="50" charset="-128"/>
                <a:cs typeface="+mn-cs"/>
              </a:rPr>
              <a:t>約</a:t>
            </a:r>
            <a:r>
              <a:rPr kumimoji="1" lang="en-US" altLang="ja-JP" sz="8800" b="1" i="0" u="none" strike="noStrike" kern="1200" cap="none" spc="0" normalizeH="0" baseline="0" noProof="0" dirty="0">
                <a:ln>
                  <a:noFill/>
                </a:ln>
                <a:solidFill>
                  <a:srgbClr val="1AADE6"/>
                </a:solidFill>
                <a:effectLst/>
                <a:uLnTx/>
                <a:uFillTx/>
                <a:latin typeface="游ゴシック" panose="020B0400000000000000" pitchFamily="50" charset="-128"/>
                <a:ea typeface="游ゴシック" panose="020B0400000000000000" pitchFamily="50" charset="-128"/>
                <a:cs typeface="+mn-cs"/>
              </a:rPr>
              <a:t>64</a:t>
            </a:r>
            <a:r>
              <a:rPr kumimoji="1" lang="ja-JP" altLang="en-US" sz="6000" b="1" i="0" u="none" strike="noStrike" kern="1200" cap="none" spc="0" normalizeH="0" baseline="0" noProof="0" dirty="0">
                <a:ln>
                  <a:noFill/>
                </a:ln>
                <a:solidFill>
                  <a:srgbClr val="1AADE6"/>
                </a:solidFill>
                <a:effectLst/>
                <a:uLnTx/>
                <a:uFillTx/>
                <a:latin typeface="游ゴシック" panose="020B0400000000000000" pitchFamily="50" charset="-128"/>
                <a:ea typeface="游ゴシック" panose="020B0400000000000000" pitchFamily="50" charset="-128"/>
                <a:cs typeface="+mn-cs"/>
              </a:rPr>
              <a:t>％</a:t>
            </a:r>
            <a:endParaRPr kumimoji="1" lang="ja-JP" altLang="en-US" sz="8800" b="1" i="0" u="none" strike="noStrike" kern="1200" cap="none" spc="0" normalizeH="0" baseline="0" noProof="0" dirty="0">
              <a:ln>
                <a:noFill/>
              </a:ln>
              <a:solidFill>
                <a:srgbClr val="1AADE6"/>
              </a:solidFill>
              <a:effectLst/>
              <a:uLnTx/>
              <a:uFillTx/>
              <a:latin typeface="游ゴシック" panose="020B0400000000000000" pitchFamily="50" charset="-128"/>
              <a:ea typeface="游ゴシック" panose="020B0400000000000000" pitchFamily="50" charset="-128"/>
              <a:cs typeface="+mn-cs"/>
            </a:endParaRPr>
          </a:p>
        </p:txBody>
      </p:sp>
      <p:sp>
        <p:nvSpPr>
          <p:cNvPr id="23" name="テキスト ボックス 22">
            <a:extLst>
              <a:ext uri="{FF2B5EF4-FFF2-40B4-BE49-F238E27FC236}">
                <a16:creationId xmlns:a16="http://schemas.microsoft.com/office/drawing/2014/main" id="{6E75ADFF-F155-E873-693C-6F70FF249DC1}"/>
              </a:ext>
            </a:extLst>
          </p:cNvPr>
          <p:cNvSpPr txBox="1"/>
          <p:nvPr/>
        </p:nvSpPr>
        <p:spPr>
          <a:xfrm>
            <a:off x="-1" y="0"/>
            <a:ext cx="2356339" cy="369332"/>
          </a:xfrm>
          <a:prstGeom prst="rect">
            <a:avLst/>
          </a:prstGeom>
          <a:solidFill>
            <a:srgbClr val="1AADE6"/>
          </a:solidFill>
        </p:spPr>
        <p:txBody>
          <a:bodyPr wrap="square">
            <a:spAutoFit/>
          </a:bodyPr>
          <a:lstStyle/>
          <a:p>
            <a:pPr algn="ctr"/>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rPr>
              <a:t>選択必須</a:t>
            </a:r>
            <a:endParaRPr lang="ja-JP" altLang="en-US" dirty="0"/>
          </a:p>
        </p:txBody>
      </p:sp>
    </p:spTree>
    <p:extLst>
      <p:ext uri="{BB962C8B-B14F-4D97-AF65-F5344CB8AC3E}">
        <p14:creationId xmlns:p14="http://schemas.microsoft.com/office/powerpoint/2010/main" val="321452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anim calcmode="lin" valueType="num">
                                      <p:cBhvr>
                                        <p:cTn id="8" dur="500" fill="hold"/>
                                        <p:tgtEl>
                                          <p:spTgt spid="42"/>
                                        </p:tgtEl>
                                        <p:attrNameLst>
                                          <p:attrName>ppt_x</p:attrName>
                                        </p:attrNameLst>
                                      </p:cBhvr>
                                      <p:tavLst>
                                        <p:tav tm="0">
                                          <p:val>
                                            <p:strVal val="#ppt_x"/>
                                          </p:val>
                                        </p:tav>
                                        <p:tav tm="100000">
                                          <p:val>
                                            <p:strVal val="#ppt_x"/>
                                          </p:val>
                                        </p:tav>
                                      </p:tavLst>
                                    </p:anim>
                                    <p:anim calcmode="lin" valueType="num">
                                      <p:cBhvr>
                                        <p:cTn id="9" dur="500" fill="hold"/>
                                        <p:tgtEl>
                                          <p:spTgt spid="4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anim calcmode="lin" valueType="num">
                                      <p:cBhvr>
                                        <p:cTn id="13" dur="500" fill="hold"/>
                                        <p:tgtEl>
                                          <p:spTgt spid="39"/>
                                        </p:tgtEl>
                                        <p:attrNameLst>
                                          <p:attrName>ppt_x</p:attrName>
                                        </p:attrNameLst>
                                      </p:cBhvr>
                                      <p:tavLst>
                                        <p:tav tm="0">
                                          <p:val>
                                            <p:strVal val="#ppt_x"/>
                                          </p:val>
                                        </p:tav>
                                        <p:tav tm="100000">
                                          <p:val>
                                            <p:strVal val="#ppt_x"/>
                                          </p:val>
                                        </p:tav>
                                      </p:tavLst>
                                    </p:anim>
                                    <p:anim calcmode="lin" valueType="num">
                                      <p:cBhvr>
                                        <p:cTn id="14" dur="500" fill="hold"/>
                                        <p:tgtEl>
                                          <p:spTgt spid="3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anim calcmode="lin" valueType="num">
                                      <p:cBhvr>
                                        <p:cTn id="18" dur="500" fill="hold"/>
                                        <p:tgtEl>
                                          <p:spTgt spid="41"/>
                                        </p:tgtEl>
                                        <p:attrNameLst>
                                          <p:attrName>ppt_x</p:attrName>
                                        </p:attrNameLst>
                                      </p:cBhvr>
                                      <p:tavLst>
                                        <p:tav tm="0">
                                          <p:val>
                                            <p:strVal val="#ppt_x"/>
                                          </p:val>
                                        </p:tav>
                                        <p:tav tm="100000">
                                          <p:val>
                                            <p:strVal val="#ppt_x"/>
                                          </p:val>
                                        </p:tav>
                                      </p:tavLst>
                                    </p:anim>
                                    <p:anim calcmode="lin" valueType="num">
                                      <p:cBhvr>
                                        <p:cTn id="19"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31808DD6-7351-0D49-9427-11A37553DE8E}"/>
              </a:ext>
            </a:extLst>
          </p:cNvPr>
          <p:cNvPicPr>
            <a:picLocks noChangeAspect="1"/>
          </p:cNvPicPr>
          <p:nvPr/>
        </p:nvPicPr>
        <p:blipFill>
          <a:blip r:embed="rId3"/>
          <a:stretch>
            <a:fillRect/>
          </a:stretch>
        </p:blipFill>
        <p:spPr>
          <a:xfrm>
            <a:off x="3149600" y="2142259"/>
            <a:ext cx="5892800" cy="2095500"/>
          </a:xfrm>
          <a:prstGeom prst="rect">
            <a:avLst/>
          </a:prstGeom>
        </p:spPr>
      </p:pic>
      <p:sp>
        <p:nvSpPr>
          <p:cNvPr id="4" name="テキスト ボックス 3">
            <a:extLst>
              <a:ext uri="{FF2B5EF4-FFF2-40B4-BE49-F238E27FC236}">
                <a16:creationId xmlns:a16="http://schemas.microsoft.com/office/drawing/2014/main" id="{33B59903-D490-6067-959E-7D34BF2F525A}"/>
              </a:ext>
            </a:extLst>
          </p:cNvPr>
          <p:cNvSpPr txBox="1"/>
          <p:nvPr/>
        </p:nvSpPr>
        <p:spPr>
          <a:xfrm>
            <a:off x="0" y="0"/>
            <a:ext cx="1106424" cy="369332"/>
          </a:xfrm>
          <a:prstGeom prst="rect">
            <a:avLst/>
          </a:prstGeom>
          <a:solidFill>
            <a:srgbClr val="FFFF99"/>
          </a:solidFill>
        </p:spPr>
        <p:txBody>
          <a:bodyPr wrap="square">
            <a:spAutoFit/>
          </a:bodyPr>
          <a:lstStyle/>
          <a:p>
            <a:pPr algn="ctr"/>
            <a:r>
              <a:rPr lang="ja-JP" altLang="en-US" sz="1800" b="1" kern="100" dirty="0">
                <a:latin typeface="BIZ UDPゴシック" panose="020B0400000000000000" pitchFamily="50" charset="-128"/>
                <a:ea typeface="BIZ UDPゴシック" panose="020B0400000000000000" pitchFamily="50" charset="-128"/>
                <a:cs typeface="Times New Roman" panose="02020603050405020304" pitchFamily="18" charset="0"/>
              </a:rPr>
              <a:t>選択</a:t>
            </a:r>
            <a:endParaRPr lang="ja-JP" altLang="en-US" dirty="0"/>
          </a:p>
        </p:txBody>
      </p:sp>
    </p:spTree>
    <p:extLst>
      <p:ext uri="{BB962C8B-B14F-4D97-AF65-F5344CB8AC3E}">
        <p14:creationId xmlns:p14="http://schemas.microsoft.com/office/powerpoint/2010/main" val="3627232913"/>
      </p:ext>
    </p:extLst>
  </p:cSld>
  <p:clrMapOvr>
    <a:masterClrMapping/>
  </p:clrMapOvr>
</p:sld>
</file>

<file path=ppt/theme/theme1.xml><?xml version="1.0" encoding="utf-8"?>
<a:theme xmlns:a="http://schemas.openxmlformats.org/drawingml/2006/main" name="Office テーマ">
  <a:themeElements>
    <a:clrScheme name="ぐぐるプロジェクト環境省ロゴ色有り">
      <a:dk1>
        <a:srgbClr val="000000"/>
      </a:dk1>
      <a:lt1>
        <a:srgbClr val="FFFFFF"/>
      </a:lt1>
      <a:dk2>
        <a:srgbClr val="212745"/>
      </a:dk2>
      <a:lt2>
        <a:srgbClr val="1AACE5"/>
      </a:lt2>
      <a:accent1>
        <a:srgbClr val="004B87"/>
      </a:accent1>
      <a:accent2>
        <a:srgbClr val="00947F"/>
      </a:accent2>
      <a:accent3>
        <a:srgbClr val="F5A20B"/>
      </a:accent3>
      <a:accent4>
        <a:srgbClr val="1E9539"/>
      </a:accent4>
      <a:accent5>
        <a:srgbClr val="E83419"/>
      </a:accent5>
      <a:accent6>
        <a:srgbClr val="DA0A79"/>
      </a:accent6>
      <a:hlink>
        <a:srgbClr val="0774B9"/>
      </a:hlink>
      <a:folHlink>
        <a:srgbClr val="59A8D1"/>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テーマ">
  <a:themeElements>
    <a:clrScheme name="ぐぐるプロジェクト">
      <a:dk1>
        <a:srgbClr val="000000"/>
      </a:dk1>
      <a:lt1>
        <a:srgbClr val="FFFFFF"/>
      </a:lt1>
      <a:dk2>
        <a:srgbClr val="212745"/>
      </a:dk2>
      <a:lt2>
        <a:srgbClr val="B4DCFA"/>
      </a:lt2>
      <a:accent1>
        <a:srgbClr val="004B87"/>
      </a:accent1>
      <a:accent2>
        <a:srgbClr val="5ECCF3"/>
      </a:accent2>
      <a:accent3>
        <a:srgbClr val="F5A20B"/>
      </a:accent3>
      <a:accent4>
        <a:srgbClr val="1E9539"/>
      </a:accent4>
      <a:accent5>
        <a:srgbClr val="E83419"/>
      </a:accent5>
      <a:accent6>
        <a:srgbClr val="DA0A79"/>
      </a:accent6>
      <a:hlink>
        <a:srgbClr val="0774B9"/>
      </a:hlink>
      <a:folHlink>
        <a:srgbClr val="59A8D1"/>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ぐぐるプロジェクト">
    <a:dk1>
      <a:srgbClr val="000000"/>
    </a:dk1>
    <a:lt1>
      <a:srgbClr val="FFFFFF"/>
    </a:lt1>
    <a:dk2>
      <a:srgbClr val="212745"/>
    </a:dk2>
    <a:lt2>
      <a:srgbClr val="B4DCFA"/>
    </a:lt2>
    <a:accent1>
      <a:srgbClr val="004B87"/>
    </a:accent1>
    <a:accent2>
      <a:srgbClr val="5ECCF3"/>
    </a:accent2>
    <a:accent3>
      <a:srgbClr val="F5A20B"/>
    </a:accent3>
    <a:accent4>
      <a:srgbClr val="1E9539"/>
    </a:accent4>
    <a:accent5>
      <a:srgbClr val="E83419"/>
    </a:accent5>
    <a:accent6>
      <a:srgbClr val="DA0A79"/>
    </a:accent6>
    <a:hlink>
      <a:srgbClr val="0774B9"/>
    </a:hlink>
    <a:folHlink>
      <a:srgbClr val="59A8D1"/>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ぐぐるプロジェクト">
    <a:dk1>
      <a:srgbClr val="000000"/>
    </a:dk1>
    <a:lt1>
      <a:srgbClr val="FFFFFF"/>
    </a:lt1>
    <a:dk2>
      <a:srgbClr val="212745"/>
    </a:dk2>
    <a:lt2>
      <a:srgbClr val="B4DCFA"/>
    </a:lt2>
    <a:accent1>
      <a:srgbClr val="004B87"/>
    </a:accent1>
    <a:accent2>
      <a:srgbClr val="5ECCF3"/>
    </a:accent2>
    <a:accent3>
      <a:srgbClr val="F5A20B"/>
    </a:accent3>
    <a:accent4>
      <a:srgbClr val="1E9539"/>
    </a:accent4>
    <a:accent5>
      <a:srgbClr val="E83419"/>
    </a:accent5>
    <a:accent6>
      <a:srgbClr val="DA0A79"/>
    </a:accent6>
    <a:hlink>
      <a:srgbClr val="0774B9"/>
    </a:hlink>
    <a:folHlink>
      <a:srgbClr val="59A8D1"/>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2560</TotalTime>
  <Words>1113</Words>
  <Application>Microsoft Office PowerPoint</Application>
  <PresentationFormat>ワイド画面</PresentationFormat>
  <Paragraphs>233</Paragraphs>
  <Slides>22</Slides>
  <Notes>17</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22</vt:i4>
      </vt:variant>
    </vt:vector>
  </HeadingPairs>
  <TitlesOfParts>
    <vt:vector size="28" baseType="lpstr">
      <vt:lpstr>BIZ UDPゴシック</vt:lpstr>
      <vt:lpstr>游ゴシック</vt:lpstr>
      <vt:lpstr>游ゴシック Light</vt:lpstr>
      <vt:lpstr>Arial</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5つの事業について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環境省</cp:lastModifiedBy>
  <cp:revision>1</cp:revision>
  <cp:lastPrinted>2022-08-01T12:21:18Z</cp:lastPrinted>
  <dcterms:created xsi:type="dcterms:W3CDTF">2021-07-06T01:29:48Z</dcterms:created>
  <dcterms:modified xsi:type="dcterms:W3CDTF">2022-09-28T12:38:09Z</dcterms:modified>
</cp:coreProperties>
</file>