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24"/>
  </p:notesMasterIdLst>
  <p:sldIdLst>
    <p:sldId id="263" r:id="rId3"/>
    <p:sldId id="329" r:id="rId4"/>
    <p:sldId id="337" r:id="rId5"/>
    <p:sldId id="328" r:id="rId6"/>
    <p:sldId id="338" r:id="rId7"/>
    <p:sldId id="323" r:id="rId8"/>
    <p:sldId id="324" r:id="rId9"/>
    <p:sldId id="313" r:id="rId10"/>
    <p:sldId id="310" r:id="rId11"/>
    <p:sldId id="342" r:id="rId12"/>
    <p:sldId id="343" r:id="rId13"/>
    <p:sldId id="344" r:id="rId14"/>
    <p:sldId id="339" r:id="rId15"/>
    <p:sldId id="340" r:id="rId16"/>
    <p:sldId id="341" r:id="rId17"/>
    <p:sldId id="292" r:id="rId18"/>
    <p:sldId id="326" r:id="rId19"/>
    <p:sldId id="262" r:id="rId20"/>
    <p:sldId id="333" r:id="rId21"/>
    <p:sldId id="334" r:id="rId22"/>
    <p:sldId id="336" r:id="rId23"/>
  </p:sldIdLst>
  <p:sldSz cx="12192000" cy="6858000"/>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84" userDrawn="1">
          <p15:clr>
            <a:srgbClr val="A4A3A4"/>
          </p15:clr>
        </p15:guide>
        <p15:guide id="2" pos="3817" userDrawn="1">
          <p15:clr>
            <a:srgbClr val="A4A3A4"/>
          </p15:clr>
        </p15:guide>
        <p15:guide id="3" orient="horz" pos="2614" userDrawn="1">
          <p15:clr>
            <a:srgbClr val="A4A3A4"/>
          </p15:clr>
        </p15:guide>
        <p15:guide id="4" pos="1822" userDrawn="1">
          <p15:clr>
            <a:srgbClr val="A4A3A4"/>
          </p15:clr>
        </p15:guide>
        <p15:guide id="5" pos="7310" userDrawn="1">
          <p15:clr>
            <a:srgbClr val="A4A3A4"/>
          </p15:clr>
        </p15:guide>
        <p15:guide id="6" orient="horz" pos="2024" userDrawn="1">
          <p15:clr>
            <a:srgbClr val="A4A3A4"/>
          </p15:clr>
        </p15:guide>
        <p15:guide id="7" pos="6380" userDrawn="1">
          <p15:clr>
            <a:srgbClr val="A4A3A4"/>
          </p15:clr>
        </p15:guide>
        <p15:guide id="8" pos="2819" userDrawn="1">
          <p15:clr>
            <a:srgbClr val="A4A3A4"/>
          </p15:clr>
        </p15:guide>
        <p15:guide id="9" pos="4861" userDrawn="1">
          <p15:clr>
            <a:srgbClr val="A4A3A4"/>
          </p15:clr>
        </p15:guide>
        <p15:guide id="10" pos="58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9580"/>
    <a:srgbClr val="004A87"/>
    <a:srgbClr val="F6A20C"/>
    <a:srgbClr val="009580"/>
    <a:srgbClr val="1AAD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271" autoAdjust="0"/>
    <p:restoredTop sz="90803" autoAdjust="0"/>
  </p:normalViewPr>
  <p:slideViewPr>
    <p:cSldViewPr snapToGrid="0" snapToObjects="1" showGuides="1">
      <p:cViewPr varScale="1">
        <p:scale>
          <a:sx n="105" d="100"/>
          <a:sy n="105" d="100"/>
        </p:scale>
        <p:origin x="392" y="56"/>
      </p:cViewPr>
      <p:guideLst>
        <p:guide orient="horz" pos="1684"/>
        <p:guide pos="3817"/>
        <p:guide orient="horz" pos="2614"/>
        <p:guide pos="1822"/>
        <p:guide pos="7310"/>
        <p:guide orient="horz" pos="2024"/>
        <p:guide pos="6380"/>
        <p:guide pos="2819"/>
        <p:guide pos="4861"/>
        <p:guide pos="58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484199193599464E-3"/>
          <c:y val="1.375137215955663E-2"/>
          <c:w val="0.9695207335008057"/>
          <c:h val="0.92849286477030557"/>
        </c:manualLayout>
      </c:layout>
      <c:barChart>
        <c:barDir val="bar"/>
        <c:grouping val="stacked"/>
        <c:varyColors val="0"/>
        <c:ser>
          <c:idx val="0"/>
          <c:order val="0"/>
          <c:tx>
            <c:strRef>
              <c:f>Sheet1!$B$1</c:f>
              <c:strCache>
                <c:ptCount val="1"/>
                <c:pt idx="0">
                  <c:v>系列 1</c:v>
                </c:pt>
              </c:strCache>
            </c:strRef>
          </c:tx>
          <c:spPr>
            <a:solidFill>
              <a:schemeClr val="accent2"/>
            </a:solidFill>
            <a:ln>
              <a:noFill/>
            </a:ln>
            <a:effectLst/>
          </c:spPr>
          <c:invertIfNegative val="0"/>
          <c:cat>
            <c:strRef>
              <c:f>Sheet1!$A$2</c:f>
              <c:strCache>
                <c:ptCount val="1"/>
                <c:pt idx="0">
                  <c:v>カテゴリ 1</c:v>
                </c:pt>
              </c:strCache>
            </c:strRef>
          </c:cat>
          <c:val>
            <c:numRef>
              <c:f>Sheet1!$B$2</c:f>
              <c:numCache>
                <c:formatCode>General</c:formatCode>
                <c:ptCount val="1"/>
                <c:pt idx="0">
                  <c:v>17.600000000000001</c:v>
                </c:pt>
              </c:numCache>
            </c:numRef>
          </c:val>
          <c:extLst>
            <c:ext xmlns:c16="http://schemas.microsoft.com/office/drawing/2014/chart" uri="{C3380CC4-5D6E-409C-BE32-E72D297353CC}">
              <c16:uniqueId val="{00000000-E35C-A74E-AA57-52B5E267187A}"/>
            </c:ext>
          </c:extLst>
        </c:ser>
        <c:ser>
          <c:idx val="1"/>
          <c:order val="1"/>
          <c:tx>
            <c:strRef>
              <c:f>Sheet1!$C$1</c:f>
              <c:strCache>
                <c:ptCount val="1"/>
                <c:pt idx="0">
                  <c:v>系列 2</c:v>
                </c:pt>
              </c:strCache>
            </c:strRef>
          </c:tx>
          <c:spPr>
            <a:solidFill>
              <a:schemeClr val="accent2">
                <a:lumMod val="60000"/>
                <a:lumOff val="40000"/>
              </a:schemeClr>
            </a:solidFill>
            <a:ln>
              <a:noFill/>
            </a:ln>
            <a:effectLst/>
          </c:spPr>
          <c:invertIfNegative val="0"/>
          <c:cat>
            <c:strRef>
              <c:f>Sheet1!$A$2</c:f>
              <c:strCache>
                <c:ptCount val="1"/>
                <c:pt idx="0">
                  <c:v>カテゴリ 1</c:v>
                </c:pt>
              </c:strCache>
            </c:strRef>
          </c:cat>
          <c:val>
            <c:numRef>
              <c:f>Sheet1!$C$2</c:f>
              <c:numCache>
                <c:formatCode>General</c:formatCode>
                <c:ptCount val="1"/>
                <c:pt idx="0">
                  <c:v>41.2</c:v>
                </c:pt>
              </c:numCache>
            </c:numRef>
          </c:val>
          <c:extLst>
            <c:ext xmlns:c16="http://schemas.microsoft.com/office/drawing/2014/chart" uri="{C3380CC4-5D6E-409C-BE32-E72D297353CC}">
              <c16:uniqueId val="{00000001-E35C-A74E-AA57-52B5E267187A}"/>
            </c:ext>
          </c:extLst>
        </c:ser>
        <c:ser>
          <c:idx val="2"/>
          <c:order val="2"/>
          <c:tx>
            <c:strRef>
              <c:f>Sheet1!$D$1</c:f>
              <c:strCache>
                <c:ptCount val="1"/>
                <c:pt idx="0">
                  <c:v>系列 3</c:v>
                </c:pt>
              </c:strCache>
            </c:strRef>
          </c:tx>
          <c:spPr>
            <a:solidFill>
              <a:schemeClr val="accent6"/>
            </a:solidFill>
            <a:ln>
              <a:noFill/>
            </a:ln>
            <a:effectLst/>
          </c:spPr>
          <c:invertIfNegative val="0"/>
          <c:cat>
            <c:strRef>
              <c:f>Sheet1!$A$2</c:f>
              <c:strCache>
                <c:ptCount val="1"/>
                <c:pt idx="0">
                  <c:v>カテゴリ 1</c:v>
                </c:pt>
              </c:strCache>
            </c:strRef>
          </c:cat>
          <c:val>
            <c:numRef>
              <c:f>Sheet1!$D$2</c:f>
              <c:numCache>
                <c:formatCode>General</c:formatCode>
                <c:ptCount val="1"/>
                <c:pt idx="0">
                  <c:v>33.299999999999997</c:v>
                </c:pt>
              </c:numCache>
            </c:numRef>
          </c:val>
          <c:extLst>
            <c:ext xmlns:c16="http://schemas.microsoft.com/office/drawing/2014/chart" uri="{C3380CC4-5D6E-409C-BE32-E72D297353CC}">
              <c16:uniqueId val="{00000002-E35C-A74E-AA57-52B5E267187A}"/>
            </c:ext>
          </c:extLst>
        </c:ser>
        <c:ser>
          <c:idx val="3"/>
          <c:order val="3"/>
          <c:tx>
            <c:strRef>
              <c:f>Sheet1!$E$1</c:f>
              <c:strCache>
                <c:ptCount val="1"/>
                <c:pt idx="0">
                  <c:v>系列 4</c:v>
                </c:pt>
              </c:strCache>
            </c:strRef>
          </c:tx>
          <c:spPr>
            <a:solidFill>
              <a:schemeClr val="accent6">
                <a:lumMod val="75000"/>
              </a:schemeClr>
            </a:solidFill>
            <a:ln>
              <a:noFill/>
            </a:ln>
            <a:effectLst/>
          </c:spPr>
          <c:invertIfNegative val="0"/>
          <c:cat>
            <c:strRef>
              <c:f>Sheet1!$A$2</c:f>
              <c:strCache>
                <c:ptCount val="1"/>
                <c:pt idx="0">
                  <c:v>カテゴリ 1</c:v>
                </c:pt>
              </c:strCache>
            </c:strRef>
          </c:cat>
          <c:val>
            <c:numRef>
              <c:f>Sheet1!$E$2</c:f>
              <c:numCache>
                <c:formatCode>General</c:formatCode>
                <c:ptCount val="1"/>
                <c:pt idx="0">
                  <c:v>7.9</c:v>
                </c:pt>
              </c:numCache>
            </c:numRef>
          </c:val>
          <c:extLst>
            <c:ext xmlns:c16="http://schemas.microsoft.com/office/drawing/2014/chart" uri="{C3380CC4-5D6E-409C-BE32-E72D297353CC}">
              <c16:uniqueId val="{00000004-E35C-A74E-AA57-52B5E267187A}"/>
            </c:ext>
          </c:extLst>
        </c:ser>
        <c:dLbls>
          <c:showLegendKey val="0"/>
          <c:showVal val="0"/>
          <c:showCatName val="0"/>
          <c:showSerName val="0"/>
          <c:showPercent val="0"/>
          <c:showBubbleSize val="0"/>
        </c:dLbls>
        <c:gapWidth val="100"/>
        <c:overlap val="100"/>
        <c:axId val="1241719472"/>
        <c:axId val="1241721120"/>
      </c:barChart>
      <c:catAx>
        <c:axId val="1241719472"/>
        <c:scaling>
          <c:orientation val="minMax"/>
        </c:scaling>
        <c:delete val="1"/>
        <c:axPos val="l"/>
        <c:numFmt formatCode="General" sourceLinked="1"/>
        <c:majorTickMark val="none"/>
        <c:minorTickMark val="none"/>
        <c:tickLblPos val="nextTo"/>
        <c:crossAx val="1241721120"/>
        <c:crosses val="autoZero"/>
        <c:auto val="1"/>
        <c:lblAlgn val="ctr"/>
        <c:lblOffset val="100"/>
        <c:noMultiLvlLbl val="0"/>
      </c:catAx>
      <c:valAx>
        <c:axId val="1241721120"/>
        <c:scaling>
          <c:orientation val="minMax"/>
          <c:max val="100"/>
        </c:scaling>
        <c:delete val="1"/>
        <c:axPos val="b"/>
        <c:numFmt formatCode="General" sourceLinked="1"/>
        <c:majorTickMark val="none"/>
        <c:minorTickMark val="none"/>
        <c:tickLblPos val="nextTo"/>
        <c:crossAx val="12417194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607478504953154E-2"/>
          <c:y val="3.3138441650017628E-2"/>
          <c:w val="0.94839252149504683"/>
          <c:h val="0.80481841699769574"/>
        </c:manualLayout>
      </c:layout>
      <c:barChart>
        <c:barDir val="bar"/>
        <c:grouping val="stacked"/>
        <c:varyColors val="0"/>
        <c:ser>
          <c:idx val="0"/>
          <c:order val="0"/>
          <c:tx>
            <c:strRef>
              <c:f>Sheet1!$B$1</c:f>
              <c:strCache>
                <c:ptCount val="1"/>
                <c:pt idx="0">
                  <c:v>系列 1</c:v>
                </c:pt>
              </c:strCache>
            </c:strRef>
          </c:tx>
          <c:spPr>
            <a:solidFill>
              <a:schemeClr val="accent2"/>
            </a:solidFill>
            <a:ln>
              <a:noFill/>
            </a:ln>
            <a:effectLst/>
          </c:spPr>
          <c:invertIfNegative val="0"/>
          <c:cat>
            <c:strRef>
              <c:f>Sheet1!$A$2</c:f>
              <c:strCache>
                <c:ptCount val="1"/>
                <c:pt idx="0">
                  <c:v>2018年度</c:v>
                </c:pt>
              </c:strCache>
            </c:strRef>
          </c:cat>
          <c:val>
            <c:numRef>
              <c:f>Sheet1!$B$2</c:f>
              <c:numCache>
                <c:formatCode>General</c:formatCode>
                <c:ptCount val="1"/>
                <c:pt idx="0">
                  <c:v>0.193</c:v>
                </c:pt>
              </c:numCache>
            </c:numRef>
          </c:val>
          <c:extLst>
            <c:ext xmlns:c16="http://schemas.microsoft.com/office/drawing/2014/chart" uri="{C3380CC4-5D6E-409C-BE32-E72D297353CC}">
              <c16:uniqueId val="{00000000-0DFE-BB40-A9A5-C008607E693F}"/>
            </c:ext>
          </c:extLst>
        </c:ser>
        <c:ser>
          <c:idx val="1"/>
          <c:order val="1"/>
          <c:tx>
            <c:strRef>
              <c:f>Sheet1!$C$1</c:f>
              <c:strCache>
                <c:ptCount val="1"/>
                <c:pt idx="0">
                  <c:v>系列 2</c:v>
                </c:pt>
              </c:strCache>
            </c:strRef>
          </c:tx>
          <c:spPr>
            <a:solidFill>
              <a:schemeClr val="accent2">
                <a:lumMod val="60000"/>
                <a:lumOff val="40000"/>
              </a:schemeClr>
            </a:solidFill>
            <a:ln>
              <a:noFill/>
            </a:ln>
            <a:effectLst/>
          </c:spPr>
          <c:invertIfNegative val="0"/>
          <c:cat>
            <c:strRef>
              <c:f>Sheet1!$A$2</c:f>
              <c:strCache>
                <c:ptCount val="1"/>
                <c:pt idx="0">
                  <c:v>2018年度</c:v>
                </c:pt>
              </c:strCache>
            </c:strRef>
          </c:cat>
          <c:val>
            <c:numRef>
              <c:f>Sheet1!$C$2</c:f>
              <c:numCache>
                <c:formatCode>General</c:formatCode>
                <c:ptCount val="1"/>
                <c:pt idx="0">
                  <c:v>0.44800000000000001</c:v>
                </c:pt>
              </c:numCache>
            </c:numRef>
          </c:val>
          <c:extLst>
            <c:ext xmlns:c16="http://schemas.microsoft.com/office/drawing/2014/chart" uri="{C3380CC4-5D6E-409C-BE32-E72D297353CC}">
              <c16:uniqueId val="{00000001-0DFE-BB40-A9A5-C008607E693F}"/>
            </c:ext>
          </c:extLst>
        </c:ser>
        <c:ser>
          <c:idx val="2"/>
          <c:order val="2"/>
          <c:tx>
            <c:strRef>
              <c:f>Sheet1!$D$1</c:f>
              <c:strCache>
                <c:ptCount val="1"/>
                <c:pt idx="0">
                  <c:v>系列 3</c:v>
                </c:pt>
              </c:strCache>
            </c:strRef>
          </c:tx>
          <c:spPr>
            <a:solidFill>
              <a:schemeClr val="accent6"/>
            </a:solidFill>
            <a:ln>
              <a:noFill/>
            </a:ln>
            <a:effectLst/>
          </c:spPr>
          <c:invertIfNegative val="0"/>
          <c:cat>
            <c:strRef>
              <c:f>Sheet1!$A$2</c:f>
              <c:strCache>
                <c:ptCount val="1"/>
                <c:pt idx="0">
                  <c:v>2018年度</c:v>
                </c:pt>
              </c:strCache>
            </c:strRef>
          </c:cat>
          <c:val>
            <c:numRef>
              <c:f>Sheet1!$D$2</c:f>
              <c:numCache>
                <c:formatCode>General</c:formatCode>
                <c:ptCount val="1"/>
                <c:pt idx="0">
                  <c:v>0.28299999999999997</c:v>
                </c:pt>
              </c:numCache>
            </c:numRef>
          </c:val>
          <c:extLst>
            <c:ext xmlns:c16="http://schemas.microsoft.com/office/drawing/2014/chart" uri="{C3380CC4-5D6E-409C-BE32-E72D297353CC}">
              <c16:uniqueId val="{00000002-0DFE-BB40-A9A5-C008607E693F}"/>
            </c:ext>
          </c:extLst>
        </c:ser>
        <c:ser>
          <c:idx val="3"/>
          <c:order val="3"/>
          <c:tx>
            <c:strRef>
              <c:f>Sheet1!$E$1</c:f>
              <c:strCache>
                <c:ptCount val="1"/>
                <c:pt idx="0">
                  <c:v>系列 4</c:v>
                </c:pt>
              </c:strCache>
            </c:strRef>
          </c:tx>
          <c:spPr>
            <a:solidFill>
              <a:schemeClr val="accent6">
                <a:lumMod val="75000"/>
              </a:schemeClr>
            </a:solidFill>
            <a:ln>
              <a:noFill/>
            </a:ln>
            <a:effectLst/>
          </c:spPr>
          <c:invertIfNegative val="0"/>
          <c:cat>
            <c:strRef>
              <c:f>Sheet1!$A$2</c:f>
              <c:strCache>
                <c:ptCount val="1"/>
                <c:pt idx="0">
                  <c:v>2018年度</c:v>
                </c:pt>
              </c:strCache>
            </c:strRef>
          </c:cat>
          <c:val>
            <c:numRef>
              <c:f>Sheet1!$E$2</c:f>
              <c:numCache>
                <c:formatCode>General</c:formatCode>
                <c:ptCount val="1"/>
                <c:pt idx="0">
                  <c:v>7.6999999999999999E-2</c:v>
                </c:pt>
              </c:numCache>
            </c:numRef>
          </c:val>
          <c:extLst>
            <c:ext xmlns:c16="http://schemas.microsoft.com/office/drawing/2014/chart" uri="{C3380CC4-5D6E-409C-BE32-E72D297353CC}">
              <c16:uniqueId val="{00000004-0DFE-BB40-A9A5-C008607E693F}"/>
            </c:ext>
          </c:extLst>
        </c:ser>
        <c:dLbls>
          <c:showLegendKey val="0"/>
          <c:showVal val="0"/>
          <c:showCatName val="0"/>
          <c:showSerName val="0"/>
          <c:showPercent val="0"/>
          <c:showBubbleSize val="0"/>
        </c:dLbls>
        <c:gapWidth val="60"/>
        <c:overlap val="100"/>
        <c:axId val="125743215"/>
        <c:axId val="150733679"/>
      </c:barChart>
      <c:catAx>
        <c:axId val="125743215"/>
        <c:scaling>
          <c:orientation val="minMax"/>
        </c:scaling>
        <c:delete val="1"/>
        <c:axPos val="l"/>
        <c:numFmt formatCode="General" sourceLinked="1"/>
        <c:majorTickMark val="none"/>
        <c:minorTickMark val="none"/>
        <c:tickLblPos val="nextTo"/>
        <c:crossAx val="150733679"/>
        <c:crosses val="autoZero"/>
        <c:auto val="1"/>
        <c:lblAlgn val="ctr"/>
        <c:lblOffset val="100"/>
        <c:noMultiLvlLbl val="0"/>
      </c:catAx>
      <c:valAx>
        <c:axId val="150733679"/>
        <c:scaling>
          <c:orientation val="minMax"/>
          <c:max val="1"/>
        </c:scaling>
        <c:delete val="1"/>
        <c:axPos val="b"/>
        <c:numFmt formatCode="General" sourceLinked="1"/>
        <c:majorTickMark val="none"/>
        <c:minorTickMark val="none"/>
        <c:tickLblPos val="nextTo"/>
        <c:crossAx val="12574321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起こる可能性は極めて低い</c:v>
                </c:pt>
              </c:strCache>
            </c:strRef>
          </c:tx>
          <c:spPr>
            <a:solidFill>
              <a:schemeClr val="accent2"/>
            </a:solidFill>
            <a:ln>
              <a:noFill/>
            </a:ln>
            <a:effectLst/>
          </c:spPr>
          <c:invertIfNegative val="0"/>
          <c:cat>
            <c:strRef>
              <c:f>Sheet1!$A$2:$A$11</c:f>
              <c:strCache>
                <c:ptCount val="10"/>
                <c:pt idx="0">
                  <c:v>九州・沖縄地方</c:v>
                </c:pt>
                <c:pt idx="1">
                  <c:v>四国地方</c:v>
                </c:pt>
                <c:pt idx="2">
                  <c:v>中国地方</c:v>
                </c:pt>
                <c:pt idx="3">
                  <c:v>近畿地方</c:v>
                </c:pt>
                <c:pt idx="4">
                  <c:v>中部地方</c:v>
                </c:pt>
                <c:pt idx="5">
                  <c:v>東京都</c:v>
                </c:pt>
                <c:pt idx="6">
                  <c:v>関東地方</c:v>
                </c:pt>
                <c:pt idx="7">
                  <c:v>福島県</c:v>
                </c:pt>
                <c:pt idx="8">
                  <c:v>東北地方</c:v>
                </c:pt>
                <c:pt idx="9">
                  <c:v>北海道</c:v>
                </c:pt>
              </c:strCache>
            </c:strRef>
          </c:cat>
          <c:val>
            <c:numRef>
              <c:f>Sheet1!$B$2:$B$11</c:f>
              <c:numCache>
                <c:formatCode>General</c:formatCode>
                <c:ptCount val="10"/>
                <c:pt idx="0">
                  <c:v>13.3</c:v>
                </c:pt>
                <c:pt idx="1">
                  <c:v>10.199999999999999</c:v>
                </c:pt>
                <c:pt idx="2">
                  <c:v>9.8000000000000007</c:v>
                </c:pt>
                <c:pt idx="3">
                  <c:v>11.7</c:v>
                </c:pt>
                <c:pt idx="4">
                  <c:v>10.5</c:v>
                </c:pt>
                <c:pt idx="5">
                  <c:v>11.4</c:v>
                </c:pt>
                <c:pt idx="6">
                  <c:v>9</c:v>
                </c:pt>
                <c:pt idx="7">
                  <c:v>24.8</c:v>
                </c:pt>
                <c:pt idx="8">
                  <c:v>12.6</c:v>
                </c:pt>
                <c:pt idx="9">
                  <c:v>9.3000000000000007</c:v>
                </c:pt>
              </c:numCache>
            </c:numRef>
          </c:val>
          <c:extLst>
            <c:ext xmlns:c16="http://schemas.microsoft.com/office/drawing/2014/chart" uri="{C3380CC4-5D6E-409C-BE32-E72D297353CC}">
              <c16:uniqueId val="{00000000-55D5-D346-BF43-11B2DAC7BE86}"/>
            </c:ext>
          </c:extLst>
        </c:ser>
        <c:ser>
          <c:idx val="1"/>
          <c:order val="1"/>
          <c:tx>
            <c:strRef>
              <c:f>Sheet1!$C$1</c:f>
              <c:strCache>
                <c:ptCount val="1"/>
                <c:pt idx="0">
                  <c:v>起こる可能性は低い</c:v>
                </c:pt>
              </c:strCache>
            </c:strRef>
          </c:tx>
          <c:spPr>
            <a:solidFill>
              <a:schemeClr val="accent2">
                <a:lumMod val="60000"/>
                <a:lumOff val="40000"/>
              </a:schemeClr>
            </a:solidFill>
            <a:ln>
              <a:noFill/>
            </a:ln>
            <a:effectLst/>
          </c:spPr>
          <c:invertIfNegative val="0"/>
          <c:cat>
            <c:strRef>
              <c:f>Sheet1!$A$2:$A$11</c:f>
              <c:strCache>
                <c:ptCount val="10"/>
                <c:pt idx="0">
                  <c:v>九州・沖縄地方</c:v>
                </c:pt>
                <c:pt idx="1">
                  <c:v>四国地方</c:v>
                </c:pt>
                <c:pt idx="2">
                  <c:v>中国地方</c:v>
                </c:pt>
                <c:pt idx="3">
                  <c:v>近畿地方</c:v>
                </c:pt>
                <c:pt idx="4">
                  <c:v>中部地方</c:v>
                </c:pt>
                <c:pt idx="5">
                  <c:v>東京都</c:v>
                </c:pt>
                <c:pt idx="6">
                  <c:v>関東地方</c:v>
                </c:pt>
                <c:pt idx="7">
                  <c:v>福島県</c:v>
                </c:pt>
                <c:pt idx="8">
                  <c:v>東北地方</c:v>
                </c:pt>
                <c:pt idx="9">
                  <c:v>北海道</c:v>
                </c:pt>
              </c:strCache>
            </c:strRef>
          </c:cat>
          <c:val>
            <c:numRef>
              <c:f>Sheet1!$C$2:$C$11</c:f>
              <c:numCache>
                <c:formatCode>General</c:formatCode>
                <c:ptCount val="10"/>
                <c:pt idx="0">
                  <c:v>47.9</c:v>
                </c:pt>
                <c:pt idx="1">
                  <c:v>43.1</c:v>
                </c:pt>
                <c:pt idx="2">
                  <c:v>51.4</c:v>
                </c:pt>
                <c:pt idx="3">
                  <c:v>45.7</c:v>
                </c:pt>
                <c:pt idx="4">
                  <c:v>45.5</c:v>
                </c:pt>
                <c:pt idx="5">
                  <c:v>47.1</c:v>
                </c:pt>
                <c:pt idx="6">
                  <c:v>48.6</c:v>
                </c:pt>
                <c:pt idx="7">
                  <c:v>48.3</c:v>
                </c:pt>
                <c:pt idx="8">
                  <c:v>46.4</c:v>
                </c:pt>
                <c:pt idx="9">
                  <c:v>41</c:v>
                </c:pt>
              </c:numCache>
            </c:numRef>
          </c:val>
          <c:extLst>
            <c:ext xmlns:c16="http://schemas.microsoft.com/office/drawing/2014/chart" uri="{C3380CC4-5D6E-409C-BE32-E72D297353CC}">
              <c16:uniqueId val="{00000001-55D5-D346-BF43-11B2DAC7BE86}"/>
            </c:ext>
          </c:extLst>
        </c:ser>
        <c:ser>
          <c:idx val="2"/>
          <c:order val="2"/>
          <c:tx>
            <c:strRef>
              <c:f>Sheet1!$D$1</c:f>
              <c:strCache>
                <c:ptCount val="1"/>
                <c:pt idx="0">
                  <c:v>起こる可能性は高い</c:v>
                </c:pt>
              </c:strCache>
            </c:strRef>
          </c:tx>
          <c:spPr>
            <a:solidFill>
              <a:schemeClr val="accent6"/>
            </a:solidFill>
            <a:ln>
              <a:noFill/>
            </a:ln>
            <a:effectLst/>
          </c:spPr>
          <c:invertIfNegative val="0"/>
          <c:cat>
            <c:strRef>
              <c:f>Sheet1!$A$2:$A$11</c:f>
              <c:strCache>
                <c:ptCount val="10"/>
                <c:pt idx="0">
                  <c:v>九州・沖縄地方</c:v>
                </c:pt>
                <c:pt idx="1">
                  <c:v>四国地方</c:v>
                </c:pt>
                <c:pt idx="2">
                  <c:v>中国地方</c:v>
                </c:pt>
                <c:pt idx="3">
                  <c:v>近畿地方</c:v>
                </c:pt>
                <c:pt idx="4">
                  <c:v>中部地方</c:v>
                </c:pt>
                <c:pt idx="5">
                  <c:v>東京都</c:v>
                </c:pt>
                <c:pt idx="6">
                  <c:v>関東地方</c:v>
                </c:pt>
                <c:pt idx="7">
                  <c:v>福島県</c:v>
                </c:pt>
                <c:pt idx="8">
                  <c:v>東北地方</c:v>
                </c:pt>
                <c:pt idx="9">
                  <c:v>北海道</c:v>
                </c:pt>
              </c:strCache>
            </c:strRef>
          </c:cat>
          <c:val>
            <c:numRef>
              <c:f>Sheet1!$D$2:$D$11</c:f>
              <c:numCache>
                <c:formatCode>General</c:formatCode>
                <c:ptCount val="10"/>
                <c:pt idx="0">
                  <c:v>32.6</c:v>
                </c:pt>
                <c:pt idx="1">
                  <c:v>38.1</c:v>
                </c:pt>
                <c:pt idx="2">
                  <c:v>32.6</c:v>
                </c:pt>
                <c:pt idx="3">
                  <c:v>36.9</c:v>
                </c:pt>
                <c:pt idx="4">
                  <c:v>38.1</c:v>
                </c:pt>
                <c:pt idx="5">
                  <c:v>33.299999999999997</c:v>
                </c:pt>
                <c:pt idx="6">
                  <c:v>36.200000000000003</c:v>
                </c:pt>
                <c:pt idx="7">
                  <c:v>22.9</c:v>
                </c:pt>
                <c:pt idx="8">
                  <c:v>35.700000000000003</c:v>
                </c:pt>
                <c:pt idx="9">
                  <c:v>41.9</c:v>
                </c:pt>
              </c:numCache>
            </c:numRef>
          </c:val>
          <c:extLst>
            <c:ext xmlns:c16="http://schemas.microsoft.com/office/drawing/2014/chart" uri="{C3380CC4-5D6E-409C-BE32-E72D297353CC}">
              <c16:uniqueId val="{00000002-55D5-D346-BF43-11B2DAC7BE86}"/>
            </c:ext>
          </c:extLst>
        </c:ser>
        <c:ser>
          <c:idx val="3"/>
          <c:order val="3"/>
          <c:tx>
            <c:strRef>
              <c:f>Sheet1!$E$1</c:f>
              <c:strCache>
                <c:ptCount val="1"/>
                <c:pt idx="0">
                  <c:v>起こる可能性は非常に高い</c:v>
                </c:pt>
              </c:strCache>
            </c:strRef>
          </c:tx>
          <c:spPr>
            <a:solidFill>
              <a:schemeClr val="accent6">
                <a:lumMod val="75000"/>
              </a:schemeClr>
            </a:solidFill>
            <a:ln>
              <a:noFill/>
            </a:ln>
            <a:effectLst/>
          </c:spPr>
          <c:invertIfNegative val="0"/>
          <c:cat>
            <c:strRef>
              <c:f>Sheet1!$A$2:$A$11</c:f>
              <c:strCache>
                <c:ptCount val="10"/>
                <c:pt idx="0">
                  <c:v>九州・沖縄地方</c:v>
                </c:pt>
                <c:pt idx="1">
                  <c:v>四国地方</c:v>
                </c:pt>
                <c:pt idx="2">
                  <c:v>中国地方</c:v>
                </c:pt>
                <c:pt idx="3">
                  <c:v>近畿地方</c:v>
                </c:pt>
                <c:pt idx="4">
                  <c:v>中部地方</c:v>
                </c:pt>
                <c:pt idx="5">
                  <c:v>東京都</c:v>
                </c:pt>
                <c:pt idx="6">
                  <c:v>関東地方</c:v>
                </c:pt>
                <c:pt idx="7">
                  <c:v>福島県</c:v>
                </c:pt>
                <c:pt idx="8">
                  <c:v>東北地方</c:v>
                </c:pt>
                <c:pt idx="9">
                  <c:v>北海道</c:v>
                </c:pt>
              </c:strCache>
            </c:strRef>
          </c:cat>
          <c:val>
            <c:numRef>
              <c:f>Sheet1!$E$2:$E$11</c:f>
              <c:numCache>
                <c:formatCode>General</c:formatCode>
                <c:ptCount val="10"/>
                <c:pt idx="0">
                  <c:v>6.2</c:v>
                </c:pt>
                <c:pt idx="1">
                  <c:v>8.6</c:v>
                </c:pt>
                <c:pt idx="2">
                  <c:v>6.2</c:v>
                </c:pt>
                <c:pt idx="3">
                  <c:v>5.7</c:v>
                </c:pt>
                <c:pt idx="4">
                  <c:v>6</c:v>
                </c:pt>
                <c:pt idx="5">
                  <c:v>8.1</c:v>
                </c:pt>
                <c:pt idx="6">
                  <c:v>6.2</c:v>
                </c:pt>
                <c:pt idx="7">
                  <c:v>4</c:v>
                </c:pt>
                <c:pt idx="8">
                  <c:v>5.2</c:v>
                </c:pt>
                <c:pt idx="9">
                  <c:v>7.9</c:v>
                </c:pt>
              </c:numCache>
            </c:numRef>
          </c:val>
          <c:extLst>
            <c:ext xmlns:c16="http://schemas.microsoft.com/office/drawing/2014/chart" uri="{C3380CC4-5D6E-409C-BE32-E72D297353CC}">
              <c16:uniqueId val="{00000003-55D5-D346-BF43-11B2DAC7BE86}"/>
            </c:ext>
          </c:extLst>
        </c:ser>
        <c:dLbls>
          <c:showLegendKey val="0"/>
          <c:showVal val="0"/>
          <c:showCatName val="0"/>
          <c:showSerName val="0"/>
          <c:showPercent val="0"/>
          <c:showBubbleSize val="0"/>
        </c:dLbls>
        <c:gapWidth val="40"/>
        <c:overlap val="100"/>
        <c:axId val="1394953967"/>
        <c:axId val="1394897071"/>
      </c:barChart>
      <c:catAx>
        <c:axId val="1394953967"/>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ea"/>
                <a:ea typeface="+mn-ea"/>
                <a:cs typeface="+mn-cs"/>
              </a:defRPr>
            </a:pPr>
            <a:endParaRPr lang="ja-JP"/>
          </a:p>
        </c:txPr>
        <c:crossAx val="1394897071"/>
        <c:crosses val="autoZero"/>
        <c:auto val="1"/>
        <c:lblAlgn val="ctr"/>
        <c:lblOffset val="100"/>
        <c:noMultiLvlLbl val="0"/>
      </c:catAx>
      <c:valAx>
        <c:axId val="1394897071"/>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ja-JP"/>
          </a:p>
        </c:txPr>
        <c:crossAx val="13949539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660698533015321E-2"/>
          <c:y val="0"/>
          <c:w val="0.98312673571405229"/>
          <c:h val="0.99421296559995376"/>
        </c:manualLayout>
      </c:layout>
      <c:barChart>
        <c:barDir val="bar"/>
        <c:grouping val="stacked"/>
        <c:varyColors val="0"/>
        <c:ser>
          <c:idx val="0"/>
          <c:order val="0"/>
          <c:tx>
            <c:strRef>
              <c:f>Sheet1!$B$1</c:f>
              <c:strCache>
                <c:ptCount val="1"/>
                <c:pt idx="0">
                  <c:v>系列 1</c:v>
                </c:pt>
              </c:strCache>
            </c:strRef>
          </c:tx>
          <c:spPr>
            <a:solidFill>
              <a:schemeClr val="accent2"/>
            </a:solidFill>
            <a:ln>
              <a:noFill/>
            </a:ln>
            <a:effectLst/>
          </c:spPr>
          <c:invertIfNegative val="0"/>
          <c:cat>
            <c:strRef>
              <c:f>Sheet1!$A$2</c:f>
              <c:strCache>
                <c:ptCount val="1"/>
                <c:pt idx="0">
                  <c:v>カテゴリ 1</c:v>
                </c:pt>
              </c:strCache>
            </c:strRef>
          </c:cat>
          <c:val>
            <c:numRef>
              <c:f>Sheet1!$B$2</c:f>
              <c:numCache>
                <c:formatCode>General</c:formatCode>
                <c:ptCount val="1"/>
                <c:pt idx="0">
                  <c:v>12.3</c:v>
                </c:pt>
              </c:numCache>
            </c:numRef>
          </c:val>
          <c:extLst>
            <c:ext xmlns:c16="http://schemas.microsoft.com/office/drawing/2014/chart" uri="{C3380CC4-5D6E-409C-BE32-E72D297353CC}">
              <c16:uniqueId val="{00000000-DB84-B64C-8FA0-4527F1941DF6}"/>
            </c:ext>
          </c:extLst>
        </c:ser>
        <c:ser>
          <c:idx val="1"/>
          <c:order val="1"/>
          <c:tx>
            <c:strRef>
              <c:f>Sheet1!$C$1</c:f>
              <c:strCache>
                <c:ptCount val="1"/>
                <c:pt idx="0">
                  <c:v>系列 2</c:v>
                </c:pt>
              </c:strCache>
            </c:strRef>
          </c:tx>
          <c:spPr>
            <a:solidFill>
              <a:schemeClr val="accent2">
                <a:lumMod val="60000"/>
                <a:lumOff val="40000"/>
              </a:schemeClr>
            </a:solidFill>
            <a:ln>
              <a:noFill/>
            </a:ln>
            <a:effectLst/>
          </c:spPr>
          <c:invertIfNegative val="0"/>
          <c:cat>
            <c:strRef>
              <c:f>Sheet1!$A$2</c:f>
              <c:strCache>
                <c:ptCount val="1"/>
                <c:pt idx="0">
                  <c:v>カテゴリ 1</c:v>
                </c:pt>
              </c:strCache>
            </c:strRef>
          </c:cat>
          <c:val>
            <c:numRef>
              <c:f>Sheet1!$C$2</c:f>
              <c:numCache>
                <c:formatCode>General</c:formatCode>
                <c:ptCount val="1"/>
                <c:pt idx="0">
                  <c:v>46.5</c:v>
                </c:pt>
              </c:numCache>
            </c:numRef>
          </c:val>
          <c:extLst>
            <c:ext xmlns:c16="http://schemas.microsoft.com/office/drawing/2014/chart" uri="{C3380CC4-5D6E-409C-BE32-E72D297353CC}">
              <c16:uniqueId val="{00000001-DB84-B64C-8FA0-4527F1941DF6}"/>
            </c:ext>
          </c:extLst>
        </c:ser>
        <c:ser>
          <c:idx val="2"/>
          <c:order val="2"/>
          <c:tx>
            <c:strRef>
              <c:f>Sheet1!$D$1</c:f>
              <c:strCache>
                <c:ptCount val="1"/>
                <c:pt idx="0">
                  <c:v>系列 3</c:v>
                </c:pt>
              </c:strCache>
            </c:strRef>
          </c:tx>
          <c:spPr>
            <a:solidFill>
              <a:schemeClr val="accent6"/>
            </a:solidFill>
            <a:ln>
              <a:noFill/>
            </a:ln>
            <a:effectLst/>
          </c:spPr>
          <c:invertIfNegative val="0"/>
          <c:cat>
            <c:strRef>
              <c:f>Sheet1!$A$2</c:f>
              <c:strCache>
                <c:ptCount val="1"/>
                <c:pt idx="0">
                  <c:v>カテゴリ 1</c:v>
                </c:pt>
              </c:strCache>
            </c:strRef>
          </c:cat>
          <c:val>
            <c:numRef>
              <c:f>Sheet1!$D$2</c:f>
              <c:numCache>
                <c:formatCode>General</c:formatCode>
                <c:ptCount val="1"/>
                <c:pt idx="0">
                  <c:v>34.799999999999997</c:v>
                </c:pt>
              </c:numCache>
            </c:numRef>
          </c:val>
          <c:extLst>
            <c:ext xmlns:c16="http://schemas.microsoft.com/office/drawing/2014/chart" uri="{C3380CC4-5D6E-409C-BE32-E72D297353CC}">
              <c16:uniqueId val="{00000002-DB84-B64C-8FA0-4527F1941DF6}"/>
            </c:ext>
          </c:extLst>
        </c:ser>
        <c:ser>
          <c:idx val="3"/>
          <c:order val="3"/>
          <c:tx>
            <c:strRef>
              <c:f>Sheet1!$E$1</c:f>
              <c:strCache>
                <c:ptCount val="1"/>
                <c:pt idx="0">
                  <c:v>系列 4</c:v>
                </c:pt>
              </c:strCache>
            </c:strRef>
          </c:tx>
          <c:spPr>
            <a:solidFill>
              <a:schemeClr val="accent6">
                <a:lumMod val="75000"/>
              </a:schemeClr>
            </a:solidFill>
            <a:ln>
              <a:noFill/>
            </a:ln>
            <a:effectLst/>
          </c:spPr>
          <c:invertIfNegative val="0"/>
          <c:cat>
            <c:strRef>
              <c:f>Sheet1!$A$2</c:f>
              <c:strCache>
                <c:ptCount val="1"/>
                <c:pt idx="0">
                  <c:v>カテゴリ 1</c:v>
                </c:pt>
              </c:strCache>
            </c:strRef>
          </c:cat>
          <c:val>
            <c:numRef>
              <c:f>Sheet1!$E$2</c:f>
              <c:numCache>
                <c:formatCode>General</c:formatCode>
                <c:ptCount val="1"/>
                <c:pt idx="0">
                  <c:v>6.4</c:v>
                </c:pt>
              </c:numCache>
            </c:numRef>
          </c:val>
          <c:extLst>
            <c:ext xmlns:c16="http://schemas.microsoft.com/office/drawing/2014/chart" uri="{C3380CC4-5D6E-409C-BE32-E72D297353CC}">
              <c16:uniqueId val="{00000004-DB84-B64C-8FA0-4527F1941DF6}"/>
            </c:ext>
          </c:extLst>
        </c:ser>
        <c:dLbls>
          <c:showLegendKey val="0"/>
          <c:showVal val="0"/>
          <c:showCatName val="0"/>
          <c:showSerName val="0"/>
          <c:showPercent val="0"/>
          <c:showBubbleSize val="0"/>
        </c:dLbls>
        <c:gapWidth val="100"/>
        <c:overlap val="100"/>
        <c:axId val="1193888560"/>
        <c:axId val="1246178144"/>
      </c:barChart>
      <c:catAx>
        <c:axId val="1193888560"/>
        <c:scaling>
          <c:orientation val="minMax"/>
        </c:scaling>
        <c:delete val="1"/>
        <c:axPos val="l"/>
        <c:numFmt formatCode="General" sourceLinked="1"/>
        <c:majorTickMark val="none"/>
        <c:minorTickMark val="none"/>
        <c:tickLblPos val="nextTo"/>
        <c:crossAx val="1246178144"/>
        <c:crosses val="autoZero"/>
        <c:auto val="1"/>
        <c:lblAlgn val="ctr"/>
        <c:lblOffset val="100"/>
        <c:noMultiLvlLbl val="0"/>
      </c:catAx>
      <c:valAx>
        <c:axId val="1246178144"/>
        <c:scaling>
          <c:orientation val="minMax"/>
          <c:max val="100"/>
        </c:scaling>
        <c:delete val="1"/>
        <c:axPos val="b"/>
        <c:numFmt formatCode="General" sourceLinked="1"/>
        <c:majorTickMark val="out"/>
        <c:minorTickMark val="none"/>
        <c:tickLblPos val="nextTo"/>
        <c:crossAx val="119388856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起こる可能性は極めて低い</c:v>
                </c:pt>
              </c:strCache>
            </c:strRef>
          </c:tx>
          <c:spPr>
            <a:solidFill>
              <a:schemeClr val="accent2">
                <a:lumMod val="75000"/>
              </a:schemeClr>
            </a:solidFill>
            <a:ln>
              <a:noFill/>
            </a:ln>
            <a:effectLst/>
          </c:spPr>
          <c:invertIfNegative val="0"/>
          <c:cat>
            <c:numRef>
              <c:f>Sheet1!$A$2:$A$4</c:f>
              <c:numCache>
                <c:formatCode>General</c:formatCode>
                <c:ptCount val="3"/>
                <c:pt idx="0">
                  <c:v>2017</c:v>
                </c:pt>
                <c:pt idx="1">
                  <c:v>2019</c:v>
                </c:pt>
                <c:pt idx="2">
                  <c:v>2020</c:v>
                </c:pt>
              </c:numCache>
            </c:numRef>
          </c:cat>
          <c:val>
            <c:numRef>
              <c:f>Sheet1!$B$2:$B$4</c:f>
              <c:numCache>
                <c:formatCode>0.0</c:formatCode>
                <c:ptCount val="3"/>
                <c:pt idx="0">
                  <c:v>6.9</c:v>
                </c:pt>
                <c:pt idx="1">
                  <c:v>5.7</c:v>
                </c:pt>
                <c:pt idx="2">
                  <c:v>4.3</c:v>
                </c:pt>
              </c:numCache>
            </c:numRef>
          </c:val>
          <c:extLst>
            <c:ext xmlns:c16="http://schemas.microsoft.com/office/drawing/2014/chart" uri="{C3380CC4-5D6E-409C-BE32-E72D297353CC}">
              <c16:uniqueId val="{00000000-55D5-D346-BF43-11B2DAC7BE86}"/>
            </c:ext>
          </c:extLst>
        </c:ser>
        <c:ser>
          <c:idx val="1"/>
          <c:order val="1"/>
          <c:tx>
            <c:strRef>
              <c:f>Sheet1!$C$1</c:f>
              <c:strCache>
                <c:ptCount val="1"/>
                <c:pt idx="0">
                  <c:v>起こる可能性は低い</c:v>
                </c:pt>
              </c:strCache>
            </c:strRef>
          </c:tx>
          <c:spPr>
            <a:solidFill>
              <a:schemeClr val="accent2">
                <a:lumMod val="60000"/>
                <a:lumOff val="40000"/>
              </a:schemeClr>
            </a:solidFill>
            <a:ln>
              <a:noFill/>
            </a:ln>
            <a:effectLst/>
          </c:spPr>
          <c:invertIfNegative val="0"/>
          <c:cat>
            <c:numRef>
              <c:f>Sheet1!$A$2:$A$4</c:f>
              <c:numCache>
                <c:formatCode>General</c:formatCode>
                <c:ptCount val="3"/>
                <c:pt idx="0">
                  <c:v>2017</c:v>
                </c:pt>
                <c:pt idx="1">
                  <c:v>2019</c:v>
                </c:pt>
                <c:pt idx="2">
                  <c:v>2020</c:v>
                </c:pt>
              </c:numCache>
            </c:numRef>
          </c:cat>
          <c:val>
            <c:numRef>
              <c:f>Sheet1!$C$2:$C$4</c:f>
              <c:numCache>
                <c:formatCode>0.0</c:formatCode>
                <c:ptCount val="3"/>
                <c:pt idx="0">
                  <c:v>12</c:v>
                </c:pt>
                <c:pt idx="1">
                  <c:v>10.199999999999999</c:v>
                </c:pt>
                <c:pt idx="2">
                  <c:v>9.1999999999999993</c:v>
                </c:pt>
              </c:numCache>
            </c:numRef>
          </c:val>
          <c:extLst>
            <c:ext xmlns:c16="http://schemas.microsoft.com/office/drawing/2014/chart" uri="{C3380CC4-5D6E-409C-BE32-E72D297353CC}">
              <c16:uniqueId val="{00000001-55D5-D346-BF43-11B2DAC7BE86}"/>
            </c:ext>
          </c:extLst>
        </c:ser>
        <c:ser>
          <c:idx val="2"/>
          <c:order val="2"/>
          <c:tx>
            <c:strRef>
              <c:f>Sheet1!$D$1</c:f>
              <c:strCache>
                <c:ptCount val="1"/>
                <c:pt idx="0">
                  <c:v>起こる可能性は高い</c:v>
                </c:pt>
              </c:strCache>
            </c:strRef>
          </c:tx>
          <c:spPr>
            <a:solidFill>
              <a:schemeClr val="bg2">
                <a:lumMod val="20000"/>
                <a:lumOff val="80000"/>
              </a:schemeClr>
            </a:solidFill>
            <a:ln>
              <a:noFill/>
            </a:ln>
            <a:effectLst/>
          </c:spPr>
          <c:invertIfNegative val="0"/>
          <c:cat>
            <c:numRef>
              <c:f>Sheet1!$A$2:$A$4</c:f>
              <c:numCache>
                <c:formatCode>General</c:formatCode>
                <c:ptCount val="3"/>
                <c:pt idx="0">
                  <c:v>2017</c:v>
                </c:pt>
                <c:pt idx="1">
                  <c:v>2019</c:v>
                </c:pt>
                <c:pt idx="2">
                  <c:v>2020</c:v>
                </c:pt>
              </c:numCache>
            </c:numRef>
          </c:cat>
          <c:val>
            <c:numRef>
              <c:f>Sheet1!$D$2:$D$4</c:f>
              <c:numCache>
                <c:formatCode>0.0</c:formatCode>
                <c:ptCount val="3"/>
                <c:pt idx="0">
                  <c:v>29.5</c:v>
                </c:pt>
                <c:pt idx="1">
                  <c:v>28.4</c:v>
                </c:pt>
                <c:pt idx="2">
                  <c:v>30.6</c:v>
                </c:pt>
              </c:numCache>
            </c:numRef>
          </c:val>
          <c:extLst>
            <c:ext xmlns:c16="http://schemas.microsoft.com/office/drawing/2014/chart" uri="{C3380CC4-5D6E-409C-BE32-E72D297353CC}">
              <c16:uniqueId val="{00000002-55D5-D346-BF43-11B2DAC7BE86}"/>
            </c:ext>
          </c:extLst>
        </c:ser>
        <c:ser>
          <c:idx val="3"/>
          <c:order val="3"/>
          <c:tx>
            <c:strRef>
              <c:f>Sheet1!$E$1</c:f>
              <c:strCache>
                <c:ptCount val="1"/>
                <c:pt idx="0">
                  <c:v>起こる可能性は非常に高い</c:v>
                </c:pt>
              </c:strCache>
            </c:strRef>
          </c:tx>
          <c:spPr>
            <a:solidFill>
              <a:schemeClr val="accent6"/>
            </a:solidFill>
            <a:ln>
              <a:noFill/>
            </a:ln>
            <a:effectLst/>
          </c:spPr>
          <c:invertIfNegative val="0"/>
          <c:cat>
            <c:numRef>
              <c:f>Sheet1!$A$2:$A$4</c:f>
              <c:numCache>
                <c:formatCode>General</c:formatCode>
                <c:ptCount val="3"/>
                <c:pt idx="0">
                  <c:v>2017</c:v>
                </c:pt>
                <c:pt idx="1">
                  <c:v>2019</c:v>
                </c:pt>
                <c:pt idx="2">
                  <c:v>2020</c:v>
                </c:pt>
              </c:numCache>
            </c:numRef>
          </c:cat>
          <c:val>
            <c:numRef>
              <c:f>Sheet1!$E$2:$E$4</c:f>
              <c:numCache>
                <c:formatCode>0.0</c:formatCode>
                <c:ptCount val="3"/>
                <c:pt idx="0">
                  <c:v>38.4</c:v>
                </c:pt>
                <c:pt idx="1">
                  <c:v>40.6</c:v>
                </c:pt>
                <c:pt idx="2">
                  <c:v>41.4</c:v>
                </c:pt>
              </c:numCache>
            </c:numRef>
          </c:val>
          <c:extLst>
            <c:ext xmlns:c16="http://schemas.microsoft.com/office/drawing/2014/chart" uri="{C3380CC4-5D6E-409C-BE32-E72D297353CC}">
              <c16:uniqueId val="{00000003-55D5-D346-BF43-11B2DAC7BE86}"/>
            </c:ext>
          </c:extLst>
        </c:ser>
        <c:ser>
          <c:idx val="4"/>
          <c:order val="4"/>
          <c:tx>
            <c:strRef>
              <c:f>Sheet1!$F$1</c:f>
              <c:strCache>
                <c:ptCount val="1"/>
                <c:pt idx="0">
                  <c:v>列1</c:v>
                </c:pt>
              </c:strCache>
            </c:strRef>
          </c:tx>
          <c:spPr>
            <a:solidFill>
              <a:schemeClr val="accent6">
                <a:lumMod val="75000"/>
              </a:schemeClr>
            </a:solidFill>
            <a:ln>
              <a:noFill/>
            </a:ln>
            <a:effectLst/>
          </c:spPr>
          <c:invertIfNegative val="0"/>
          <c:cat>
            <c:numRef>
              <c:f>Sheet1!$A$2:$A$4</c:f>
              <c:numCache>
                <c:formatCode>General</c:formatCode>
                <c:ptCount val="3"/>
                <c:pt idx="0">
                  <c:v>2017</c:v>
                </c:pt>
                <c:pt idx="1">
                  <c:v>2019</c:v>
                </c:pt>
                <c:pt idx="2">
                  <c:v>2020</c:v>
                </c:pt>
              </c:numCache>
            </c:numRef>
          </c:cat>
          <c:val>
            <c:numRef>
              <c:f>Sheet1!$F$2:$F$4</c:f>
              <c:numCache>
                <c:formatCode>0.0</c:formatCode>
                <c:ptCount val="3"/>
                <c:pt idx="0">
                  <c:v>13.2</c:v>
                </c:pt>
                <c:pt idx="1">
                  <c:v>15.1</c:v>
                </c:pt>
                <c:pt idx="2">
                  <c:v>14.5</c:v>
                </c:pt>
              </c:numCache>
            </c:numRef>
          </c:val>
          <c:extLst>
            <c:ext xmlns:c16="http://schemas.microsoft.com/office/drawing/2014/chart" uri="{C3380CC4-5D6E-409C-BE32-E72D297353CC}">
              <c16:uniqueId val="{00000001-6E9B-CF4B-A492-CC52E59E368E}"/>
            </c:ext>
          </c:extLst>
        </c:ser>
        <c:dLbls>
          <c:showLegendKey val="0"/>
          <c:showVal val="0"/>
          <c:showCatName val="0"/>
          <c:showSerName val="0"/>
          <c:showPercent val="0"/>
          <c:showBubbleSize val="0"/>
        </c:dLbls>
        <c:gapWidth val="20"/>
        <c:overlap val="100"/>
        <c:axId val="1394953967"/>
        <c:axId val="1394897071"/>
      </c:barChart>
      <c:catAx>
        <c:axId val="139495396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1" i="0" u="none" strike="noStrike" kern="1200" baseline="0">
                <a:solidFill>
                  <a:schemeClr val="tx1"/>
                </a:solidFill>
                <a:latin typeface="+mn-ea"/>
                <a:ea typeface="+mn-ea"/>
                <a:cs typeface="+mn-cs"/>
              </a:defRPr>
            </a:pPr>
            <a:endParaRPr lang="ja-JP"/>
          </a:p>
        </c:txPr>
        <c:crossAx val="1394897071"/>
        <c:crosses val="autoZero"/>
        <c:auto val="1"/>
        <c:lblAlgn val="ctr"/>
        <c:lblOffset val="100"/>
        <c:noMultiLvlLbl val="0"/>
      </c:catAx>
      <c:valAx>
        <c:axId val="1394897071"/>
        <c:scaling>
          <c:orientation val="minMax"/>
        </c:scaling>
        <c:delete val="1"/>
        <c:axPos val="b"/>
        <c:numFmt formatCode="0%" sourceLinked="1"/>
        <c:majorTickMark val="none"/>
        <c:minorTickMark val="none"/>
        <c:tickLblPos val="nextTo"/>
        <c:crossAx val="13949539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82D6461-6381-7C47-BF0E-AB9CC18C00F5}" type="datetimeFigureOut">
              <a:rPr kumimoji="1" lang="ja-JP" altLang="en-US" smtClean="0"/>
              <a:t>2021/10/11</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9E9C554-1A7B-914D-8956-56C1268FF891}" type="slidenum">
              <a:rPr kumimoji="1" lang="ja-JP" altLang="en-US" smtClean="0"/>
              <a:t>‹#›</a:t>
            </a:fld>
            <a:endParaRPr kumimoji="1" lang="ja-JP" altLang="en-US"/>
          </a:p>
        </p:txBody>
      </p:sp>
    </p:spTree>
    <p:extLst>
      <p:ext uri="{BB962C8B-B14F-4D97-AF65-F5344CB8AC3E}">
        <p14:creationId xmlns:p14="http://schemas.microsoft.com/office/powerpoint/2010/main" val="254836886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p:cNvSpPr>
            <a:spLocks noGrp="1"/>
          </p:cNvSpPr>
          <p:nvPr>
            <p:ph type="sldNum" sz="quarter" idx="5"/>
          </p:nvPr>
        </p:nvSpPr>
        <p:spPr/>
        <p:txBody>
          <a:bodyPr/>
          <a:lstStyle/>
          <a:p>
            <a:fld id="{B9E9C554-1A7B-914D-8956-56C1268FF891}" type="slidenum">
              <a:rPr kumimoji="1" lang="ja-JP" altLang="en-US" smtClean="0"/>
              <a:t>1</a:t>
            </a:fld>
            <a:endParaRPr kumimoji="1" lang="ja-JP" altLang="en-US"/>
          </a:p>
        </p:txBody>
      </p:sp>
    </p:spTree>
    <p:extLst>
      <p:ext uri="{BB962C8B-B14F-4D97-AF65-F5344CB8AC3E}">
        <p14:creationId xmlns:p14="http://schemas.microsoft.com/office/powerpoint/2010/main" val="3882241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E9C554-1A7B-914D-8956-56C1268FF891}"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946207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E9C554-1A7B-914D-8956-56C1268FF891}"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89644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E9C554-1A7B-914D-8956-56C1268FF891}"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186890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ノート プレースホルダー 2"/>
          <p:cNvSpPr>
            <a:spLocks noGrp="1"/>
          </p:cNvSpPr>
          <p:nvPr>
            <p:ph type="body" idx="1"/>
          </p:nvPr>
        </p:nvSpPr>
        <p:spPr>
          <a:xfrm>
            <a:off x="680721" y="4721895"/>
            <a:ext cx="5445760" cy="4828091"/>
          </a:xfrm>
        </p:spPr>
        <p:txBody>
          <a:bodyPr/>
          <a:lstStyle/>
          <a:p>
            <a:pPr defTabSz="913820">
              <a:defRPr/>
            </a:pPr>
            <a:endParaRPr lang="en-US" altLang="ja-JP" dirty="0"/>
          </a:p>
        </p:txBody>
      </p:sp>
      <p:sp>
        <p:nvSpPr>
          <p:cNvPr id="4" name="スライド イメージ プレースホルダー 3"/>
          <p:cNvSpPr>
            <a:spLocks noGrp="1" noRot="1" noChangeAspect="1"/>
          </p:cNvSpPr>
          <p:nvPr>
            <p:ph type="sldImg"/>
          </p:nvPr>
        </p:nvSpPr>
        <p:spPr>
          <a:xfrm>
            <a:off x="90488" y="746125"/>
            <a:ext cx="6626225" cy="3727450"/>
          </a:xfrm>
        </p:spPr>
      </p:sp>
      <p:sp>
        <p:nvSpPr>
          <p:cNvPr id="5" name="テキスト ボックス 4">
            <a:extLst>
              <a:ext uri="{FF2B5EF4-FFF2-40B4-BE49-F238E27FC236}">
                <a16:creationId xmlns:a16="http://schemas.microsoft.com/office/drawing/2014/main" id="{18F40BE1-DB43-4B70-AC59-DD8C50017F1D}"/>
              </a:ext>
            </a:extLst>
          </p:cNvPr>
          <p:cNvSpPr txBox="1"/>
          <p:nvPr/>
        </p:nvSpPr>
        <p:spPr>
          <a:xfrm>
            <a:off x="3179204" y="9480189"/>
            <a:ext cx="448794" cy="259597"/>
          </a:xfrm>
          <a:prstGeom prst="rect">
            <a:avLst/>
          </a:prstGeom>
          <a:noFill/>
        </p:spPr>
        <p:txBody>
          <a:bodyPr wrap="square" lIns="88320" tIns="44160" rIns="88320" bIns="44160" rtlCol="0">
            <a:spAutoFit/>
          </a:bodyPr>
          <a:lstStyle/>
          <a:p>
            <a:pPr algn="ctr"/>
            <a:r>
              <a:rPr lang="en-US" altLang="ja-JP" sz="1100" dirty="0"/>
              <a:t>-82-</a:t>
            </a:r>
            <a:endParaRPr lang="ja-JP" altLang="en-US" sz="1100" dirty="0"/>
          </a:p>
        </p:txBody>
      </p:sp>
    </p:spTree>
    <p:extLst>
      <p:ext uri="{BB962C8B-B14F-4D97-AF65-F5344CB8AC3E}">
        <p14:creationId xmlns:p14="http://schemas.microsoft.com/office/powerpoint/2010/main" val="3364017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9E9C554-1A7B-914D-8956-56C1268FF891}" type="slidenum">
              <a:rPr kumimoji="1" lang="ja-JP" altLang="en-US" smtClean="0"/>
              <a:t>16</a:t>
            </a:fld>
            <a:endParaRPr kumimoji="1" lang="ja-JP" altLang="en-US"/>
          </a:p>
        </p:txBody>
      </p:sp>
    </p:spTree>
    <p:extLst>
      <p:ext uri="{BB962C8B-B14F-4D97-AF65-F5344CB8AC3E}">
        <p14:creationId xmlns:p14="http://schemas.microsoft.com/office/powerpoint/2010/main" val="3061594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9E9C554-1A7B-914D-8956-56C1268FF891}" type="slidenum">
              <a:rPr kumimoji="1" lang="ja-JP" altLang="en-US" smtClean="0"/>
              <a:t>17</a:t>
            </a:fld>
            <a:endParaRPr kumimoji="1" lang="ja-JP" altLang="en-US"/>
          </a:p>
        </p:txBody>
      </p:sp>
    </p:spTree>
    <p:extLst>
      <p:ext uri="{BB962C8B-B14F-4D97-AF65-F5344CB8AC3E}">
        <p14:creationId xmlns:p14="http://schemas.microsoft.com/office/powerpoint/2010/main" val="3536947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9E9C554-1A7B-914D-8956-56C1268FF891}" type="slidenum">
              <a:rPr kumimoji="1" lang="ja-JP" altLang="en-US" smtClean="0"/>
              <a:t>18</a:t>
            </a:fld>
            <a:endParaRPr kumimoji="1" lang="ja-JP" altLang="en-US"/>
          </a:p>
        </p:txBody>
      </p:sp>
    </p:spTree>
    <p:extLst>
      <p:ext uri="{BB962C8B-B14F-4D97-AF65-F5344CB8AC3E}">
        <p14:creationId xmlns:p14="http://schemas.microsoft.com/office/powerpoint/2010/main" val="2221403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90AFAB-CC87-F048-B7A6-989B180A370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27275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90AFAB-CC87-F048-B7A6-989B180A370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89863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E9C554-1A7B-914D-8956-56C1268FF891}"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276370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E9C554-1A7B-914D-8956-56C1268FF891}"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55821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E9C554-1A7B-914D-8956-56C1268FF891}"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1645957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E9C554-1A7B-914D-8956-56C1268FF891}"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93921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E9C554-1A7B-914D-8956-56C1268FF891}" type="slidenum">
              <a:rPr kumimoji="1" lang="ja-JP" altLang="en-US" smtClean="0"/>
              <a:t>6</a:t>
            </a:fld>
            <a:endParaRPr kumimoji="1" lang="ja-JP" altLang="en-US"/>
          </a:p>
        </p:txBody>
      </p:sp>
    </p:spTree>
    <p:extLst>
      <p:ext uri="{BB962C8B-B14F-4D97-AF65-F5344CB8AC3E}">
        <p14:creationId xmlns:p14="http://schemas.microsoft.com/office/powerpoint/2010/main" val="190717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5"/>
          </p:nvPr>
        </p:nvSpPr>
        <p:spPr/>
        <p:txBody>
          <a:bodyPr/>
          <a:lstStyle/>
          <a:p>
            <a:fld id="{B9E9C554-1A7B-914D-8956-56C1268FF891}" type="slidenum">
              <a:rPr kumimoji="1" lang="ja-JP" altLang="en-US" smtClean="0"/>
              <a:t>7</a:t>
            </a:fld>
            <a:endParaRPr kumimoji="1" lang="ja-JP" altLang="en-US"/>
          </a:p>
        </p:txBody>
      </p:sp>
    </p:spTree>
    <p:extLst>
      <p:ext uri="{BB962C8B-B14F-4D97-AF65-F5344CB8AC3E}">
        <p14:creationId xmlns:p14="http://schemas.microsoft.com/office/powerpoint/2010/main" val="4259781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5"/>
          </p:nvPr>
        </p:nvSpPr>
        <p:spPr/>
        <p:txBody>
          <a:bodyPr/>
          <a:lstStyle/>
          <a:p>
            <a:fld id="{B9E9C554-1A7B-914D-8956-56C1268FF891}" type="slidenum">
              <a:rPr kumimoji="1" lang="ja-JP" altLang="en-US" smtClean="0"/>
              <a:t>8</a:t>
            </a:fld>
            <a:endParaRPr kumimoji="1" lang="ja-JP" altLang="en-US"/>
          </a:p>
        </p:txBody>
      </p:sp>
    </p:spTree>
    <p:extLst>
      <p:ext uri="{BB962C8B-B14F-4D97-AF65-F5344CB8AC3E}">
        <p14:creationId xmlns:p14="http://schemas.microsoft.com/office/powerpoint/2010/main" val="2718196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5"/>
          </p:nvPr>
        </p:nvSpPr>
        <p:spPr/>
        <p:txBody>
          <a:bodyPr/>
          <a:lstStyle/>
          <a:p>
            <a:fld id="{CB90AFAB-CC87-F048-B7A6-989B180A3704}" type="slidenum">
              <a:rPr kumimoji="1" lang="ja-JP" altLang="en-US" smtClean="0"/>
              <a:t>9</a:t>
            </a:fld>
            <a:endParaRPr kumimoji="1" lang="ja-JP" altLang="en-US"/>
          </a:p>
        </p:txBody>
      </p:sp>
    </p:spTree>
    <p:extLst>
      <p:ext uri="{BB962C8B-B14F-4D97-AF65-F5344CB8AC3E}">
        <p14:creationId xmlns:p14="http://schemas.microsoft.com/office/powerpoint/2010/main" val="3368579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13530933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2223271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19591141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タイトルとコンテンツ">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AD55F3D1-BA58-4B41-813E-E23A061740DC}"/>
              </a:ext>
            </a:extLst>
          </p:cNvPr>
          <p:cNvSpPr/>
          <p:nvPr userDrawn="1"/>
        </p:nvSpPr>
        <p:spPr>
          <a:xfrm>
            <a:off x="0" y="6262488"/>
            <a:ext cx="12192000" cy="59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pic>
        <p:nvPicPr>
          <p:cNvPr id="4" name="図 3">
            <a:extLst>
              <a:ext uri="{FF2B5EF4-FFF2-40B4-BE49-F238E27FC236}">
                <a16:creationId xmlns:a16="http://schemas.microsoft.com/office/drawing/2014/main" id="{78767BCF-19CB-794C-AAF4-23B1D33DB032}"/>
              </a:ext>
            </a:extLst>
          </p:cNvPr>
          <p:cNvPicPr>
            <a:picLocks noChangeAspect="1"/>
          </p:cNvPicPr>
          <p:nvPr userDrawn="1"/>
        </p:nvPicPr>
        <p:blipFill>
          <a:blip r:embed="rId2"/>
          <a:stretch>
            <a:fillRect/>
          </a:stretch>
        </p:blipFill>
        <p:spPr>
          <a:xfrm>
            <a:off x="147171" y="6356742"/>
            <a:ext cx="1188000" cy="407928"/>
          </a:xfrm>
          <a:prstGeom prst="rect">
            <a:avLst/>
          </a:prstGeom>
        </p:spPr>
      </p:pic>
    </p:spTree>
    <p:extLst>
      <p:ext uri="{BB962C8B-B14F-4D97-AF65-F5344CB8AC3E}">
        <p14:creationId xmlns:p14="http://schemas.microsoft.com/office/powerpoint/2010/main" val="2518399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タイトルとコンテンツ">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F5028D8D-D1BB-3B45-8BBF-005BD6BA567F}"/>
              </a:ext>
            </a:extLst>
          </p:cNvPr>
          <p:cNvSpPr/>
          <p:nvPr userDrawn="1"/>
        </p:nvSpPr>
        <p:spPr>
          <a:xfrm>
            <a:off x="0" y="6262488"/>
            <a:ext cx="12192000" cy="596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6" name="正方形/長方形 5">
            <a:extLst>
              <a:ext uri="{FF2B5EF4-FFF2-40B4-BE49-F238E27FC236}">
                <a16:creationId xmlns:a16="http://schemas.microsoft.com/office/drawing/2014/main" id="{6B3AD2D3-F9DB-DF4A-8343-171EAF510E06}"/>
              </a:ext>
            </a:extLst>
          </p:cNvPr>
          <p:cNvSpPr/>
          <p:nvPr userDrawn="1"/>
        </p:nvSpPr>
        <p:spPr>
          <a:xfrm>
            <a:off x="0" y="1"/>
            <a:ext cx="12192000" cy="8375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7" name="タイトル 6">
            <a:extLst>
              <a:ext uri="{FF2B5EF4-FFF2-40B4-BE49-F238E27FC236}">
                <a16:creationId xmlns:a16="http://schemas.microsoft.com/office/drawing/2014/main" id="{4EB94685-2357-41F5-933C-58493C557EC2}"/>
              </a:ext>
            </a:extLst>
          </p:cNvPr>
          <p:cNvSpPr>
            <a:spLocks noGrp="1"/>
          </p:cNvSpPr>
          <p:nvPr>
            <p:ph type="title"/>
          </p:nvPr>
        </p:nvSpPr>
        <p:spPr>
          <a:xfrm>
            <a:off x="255180" y="170121"/>
            <a:ext cx="11731911" cy="457200"/>
          </a:xfrm>
        </p:spPr>
        <p:txBody>
          <a:bodyPr bIns="0">
            <a:normAutofit/>
          </a:bodyPr>
          <a:lstStyle>
            <a:lvl1pPr>
              <a:defRPr sz="2800" b="1">
                <a:solidFill>
                  <a:schemeClr val="bg1"/>
                </a:solidFill>
                <a:latin typeface="+mn-ea"/>
                <a:ea typeface="+mn-ea"/>
              </a:defRPr>
            </a:lvl1pPr>
          </a:lstStyle>
          <a:p>
            <a:r>
              <a:rPr kumimoji="1" lang="ja-JP" altLang="en-US" dirty="0"/>
              <a:t>マスター タイトルの書式設定</a:t>
            </a:r>
          </a:p>
        </p:txBody>
      </p:sp>
      <p:pic>
        <p:nvPicPr>
          <p:cNvPr id="3" name="図 2">
            <a:extLst>
              <a:ext uri="{FF2B5EF4-FFF2-40B4-BE49-F238E27FC236}">
                <a16:creationId xmlns:a16="http://schemas.microsoft.com/office/drawing/2014/main" id="{D039B9C0-B32D-BE41-A174-BC146777810A}"/>
              </a:ext>
            </a:extLst>
          </p:cNvPr>
          <p:cNvPicPr>
            <a:picLocks noChangeAspect="1"/>
          </p:cNvPicPr>
          <p:nvPr userDrawn="1"/>
        </p:nvPicPr>
        <p:blipFill>
          <a:blip r:embed="rId2"/>
          <a:stretch>
            <a:fillRect/>
          </a:stretch>
        </p:blipFill>
        <p:spPr>
          <a:xfrm>
            <a:off x="147171" y="6356742"/>
            <a:ext cx="1188000" cy="407928"/>
          </a:xfrm>
          <a:prstGeom prst="rect">
            <a:avLst/>
          </a:prstGeom>
        </p:spPr>
      </p:pic>
    </p:spTree>
    <p:extLst>
      <p:ext uri="{BB962C8B-B14F-4D97-AF65-F5344CB8AC3E}">
        <p14:creationId xmlns:p14="http://schemas.microsoft.com/office/powerpoint/2010/main" val="24739504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37282886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857494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428974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3744075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15661729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945605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21974919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17948439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38634444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22257356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1728750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1249228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1498413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3251747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3966502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2828857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1384968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927750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CEC17A1-8284-B242-B7A0-CEB7155E33BB}" type="datetimeFigureOut">
              <a:rPr kumimoji="1" lang="ja-JP" altLang="en-US" smtClean="0"/>
              <a:t>2021/10/11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3335317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3744554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 id="2147483685" r:id="rId13"/>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EC17A1-8284-B242-B7A0-CEB7155E33BB}" type="datetimeFigureOut">
              <a:rPr kumimoji="1" lang="ja-JP" altLang="en-US" smtClean="0"/>
              <a:t>2021/10/11</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F4CDD2-61B9-844E-8DBC-2475ACDFB827}" type="slidenum">
              <a:rPr kumimoji="1" lang="ja-JP" altLang="en-US" smtClean="0"/>
              <a:t>‹#›</a:t>
            </a:fld>
            <a:endParaRPr kumimoji="1" lang="ja-JP" altLang="en-US"/>
          </a:p>
        </p:txBody>
      </p:sp>
    </p:spTree>
    <p:extLst>
      <p:ext uri="{BB962C8B-B14F-4D97-AF65-F5344CB8AC3E}">
        <p14:creationId xmlns:p14="http://schemas.microsoft.com/office/powerpoint/2010/main" val="115389838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3.png"/><Relationship Id="rId18" Type="http://schemas.openxmlformats.org/officeDocument/2006/relationships/image" Target="../media/image16.png"/><Relationship Id="rId3" Type="http://schemas.openxmlformats.org/officeDocument/2006/relationships/image" Target="../media/image17.png"/><Relationship Id="rId7" Type="http://schemas.openxmlformats.org/officeDocument/2006/relationships/image" Target="../media/image14.png"/><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notesSlide" Target="../notesSlides/notesSlide12.xml"/><Relationship Id="rId16" Type="http://schemas.openxmlformats.org/officeDocument/2006/relationships/image" Target="../media/image26.png"/><Relationship Id="rId20"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21.png"/><Relationship Id="rId5" Type="http://schemas.openxmlformats.org/officeDocument/2006/relationships/image" Target="../media/image12.png"/><Relationship Id="rId15" Type="http://schemas.openxmlformats.org/officeDocument/2006/relationships/image" Target="../media/image25.png"/><Relationship Id="rId10" Type="http://schemas.openxmlformats.org/officeDocument/2006/relationships/image" Target="../media/image20.png"/><Relationship Id="rId19" Type="http://schemas.openxmlformats.org/officeDocument/2006/relationships/image" Target="../media/image28.png"/><Relationship Id="rId4" Type="http://schemas.openxmlformats.org/officeDocument/2006/relationships/image" Target="../media/image18.png"/><Relationship Id="rId9" Type="http://schemas.openxmlformats.org/officeDocument/2006/relationships/image" Target="../media/image15.png"/><Relationship Id="rId14"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7.png"/><Relationship Id="rId1" Type="http://schemas.openxmlformats.org/officeDocument/2006/relationships/slideLayout" Target="../slideLayouts/slideLayout1.xml"/><Relationship Id="rId4" Type="http://schemas.openxmlformats.org/officeDocument/2006/relationships/image" Target="../media/image38.emf"/></Relationships>
</file>

<file path=ppt/slides/_rels/slide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chart" Target="../charts/chart4.xml"/></Relationships>
</file>

<file path=ppt/slides/_rels/slide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emf"/><Relationship Id="rId5" Type="http://schemas.openxmlformats.org/officeDocument/2006/relationships/image" Target="../media/image5.emf"/><Relationship Id="rId10" Type="http://schemas.openxmlformats.org/officeDocument/2006/relationships/image" Target="../media/image10.emf"/><Relationship Id="rId4" Type="http://schemas.openxmlformats.org/officeDocument/2006/relationships/image" Target="../media/image4.emf"/><Relationship Id="rId9"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グラフ 13">
            <a:extLst>
              <a:ext uri="{FF2B5EF4-FFF2-40B4-BE49-F238E27FC236}">
                <a16:creationId xmlns:a16="http://schemas.microsoft.com/office/drawing/2014/main" id="{5588CE5A-BC8E-6D4D-9021-A41D050FD0A8}"/>
              </a:ext>
            </a:extLst>
          </p:cNvPr>
          <p:cNvGraphicFramePr/>
          <p:nvPr>
            <p:extLst>
              <p:ext uri="{D42A27DB-BD31-4B8C-83A1-F6EECF244321}">
                <p14:modId xmlns:p14="http://schemas.microsoft.com/office/powerpoint/2010/main" val="1302774326"/>
              </p:ext>
            </p:extLst>
          </p:nvPr>
        </p:nvGraphicFramePr>
        <p:xfrm>
          <a:off x="502921" y="2263140"/>
          <a:ext cx="11369040" cy="4594860"/>
        </p:xfrm>
        <a:graphic>
          <a:graphicData uri="http://schemas.openxmlformats.org/drawingml/2006/chart">
            <c:chart xmlns:c="http://schemas.openxmlformats.org/drawingml/2006/chart" xmlns:r="http://schemas.openxmlformats.org/officeDocument/2006/relationships" r:id="rId3"/>
          </a:graphicData>
        </a:graphic>
      </p:graphicFrame>
      <p:sp>
        <p:nvSpPr>
          <p:cNvPr id="36" name="正方形/長方形 35">
            <a:extLst>
              <a:ext uri="{FF2B5EF4-FFF2-40B4-BE49-F238E27FC236}">
                <a16:creationId xmlns:a16="http://schemas.microsoft.com/office/drawing/2014/main" id="{6A1BC28A-A076-4C4C-95C9-FC9C4C3FA706}"/>
              </a:ext>
            </a:extLst>
          </p:cNvPr>
          <p:cNvSpPr/>
          <p:nvPr/>
        </p:nvSpPr>
        <p:spPr>
          <a:xfrm>
            <a:off x="0" y="0"/>
            <a:ext cx="12192000" cy="16313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F1C1B7B9-95E0-EB46-AF34-72CCAA6D25E1}"/>
              </a:ext>
            </a:extLst>
          </p:cNvPr>
          <p:cNvSpPr txBox="1"/>
          <p:nvPr/>
        </p:nvSpPr>
        <p:spPr>
          <a:xfrm>
            <a:off x="0" y="20782"/>
            <a:ext cx="12192000" cy="1498424"/>
          </a:xfrm>
          <a:prstGeom prst="rect">
            <a:avLst/>
          </a:prstGeom>
          <a:noFill/>
        </p:spPr>
        <p:txBody>
          <a:bodyPr wrap="square" rtlCol="0" anchor="ctr">
            <a:spAutoFit/>
          </a:bodyPr>
          <a:lstStyle/>
          <a:p>
            <a:pPr algn="ctr">
              <a:lnSpc>
                <a:spcPct val="130000"/>
              </a:lnSpc>
            </a:pPr>
            <a:r>
              <a:rPr kumimoji="1" lang="ja-JP" altLang="en-US" sz="2400" b="1" dirty="0">
                <a:solidFill>
                  <a:schemeClr val="bg1"/>
                </a:solidFill>
                <a:latin typeface="+mn-ea"/>
              </a:rPr>
              <a:t>現在の放射線被ばくで、</a:t>
            </a:r>
            <a:endParaRPr kumimoji="1" lang="en-US" altLang="ja-JP" sz="2400" b="1" dirty="0">
              <a:solidFill>
                <a:schemeClr val="bg1"/>
              </a:solidFill>
              <a:latin typeface="+mn-ea"/>
            </a:endParaRPr>
          </a:p>
          <a:p>
            <a:pPr algn="ctr">
              <a:lnSpc>
                <a:spcPct val="130000"/>
              </a:lnSpc>
            </a:pPr>
            <a:r>
              <a:rPr kumimoji="1" lang="ja-JP" altLang="en-US" sz="2400" b="1" dirty="0">
                <a:solidFill>
                  <a:schemeClr val="bg1"/>
                </a:solidFill>
                <a:latin typeface="+mn-ea"/>
              </a:rPr>
              <a:t>次世代以降の</a:t>
            </a:r>
            <a:r>
              <a:rPr kumimoji="1" lang="ja-JP" altLang="en-US" sz="2400" b="1" spc="-1500" dirty="0">
                <a:solidFill>
                  <a:schemeClr val="bg1"/>
                </a:solidFill>
                <a:latin typeface="+mn-ea"/>
              </a:rPr>
              <a:t>人</a:t>
            </a:r>
            <a:r>
              <a:rPr kumimoji="1" lang="ja-JP" altLang="en-US" sz="2400" b="1" dirty="0">
                <a:solidFill>
                  <a:schemeClr val="bg1"/>
                </a:solidFill>
                <a:latin typeface="+mn-ea"/>
              </a:rPr>
              <a:t>（将来生まれてくる自分の子や孫など</a:t>
            </a:r>
            <a:r>
              <a:rPr kumimoji="1" lang="ja-JP" altLang="en-US" sz="2400" b="1" spc="-1000" dirty="0">
                <a:solidFill>
                  <a:schemeClr val="bg1"/>
                </a:solidFill>
                <a:latin typeface="+mn-ea"/>
              </a:rPr>
              <a:t>）</a:t>
            </a:r>
            <a:r>
              <a:rPr kumimoji="1" lang="ja-JP" altLang="en-US" sz="2400" b="1" dirty="0">
                <a:solidFill>
                  <a:schemeClr val="bg1"/>
                </a:solidFill>
                <a:latin typeface="+mn-ea"/>
              </a:rPr>
              <a:t>への健康影響が</a:t>
            </a:r>
            <a:endParaRPr kumimoji="1" lang="en-US" altLang="ja-JP" sz="2400" b="1" dirty="0">
              <a:solidFill>
                <a:schemeClr val="bg1"/>
              </a:solidFill>
              <a:latin typeface="+mn-ea"/>
            </a:endParaRPr>
          </a:p>
          <a:p>
            <a:pPr algn="ctr">
              <a:lnSpc>
                <a:spcPct val="130000"/>
              </a:lnSpc>
            </a:pPr>
            <a:r>
              <a:rPr kumimoji="1" lang="ja-JP" altLang="en-US" sz="2400" b="1" dirty="0">
                <a:solidFill>
                  <a:schemeClr val="bg1"/>
                </a:solidFill>
                <a:latin typeface="+mn-ea"/>
              </a:rPr>
              <a:t>福島県民の方々にどのくらい起こると思いますか</a:t>
            </a:r>
          </a:p>
        </p:txBody>
      </p:sp>
      <p:sp>
        <p:nvSpPr>
          <p:cNvPr id="18" name="テキスト ボックス 17">
            <a:extLst>
              <a:ext uri="{FF2B5EF4-FFF2-40B4-BE49-F238E27FC236}">
                <a16:creationId xmlns:a16="http://schemas.microsoft.com/office/drawing/2014/main" id="{F6765662-787F-614A-81EC-9058B73F9161}"/>
              </a:ext>
            </a:extLst>
          </p:cNvPr>
          <p:cNvSpPr txBox="1"/>
          <p:nvPr/>
        </p:nvSpPr>
        <p:spPr>
          <a:xfrm>
            <a:off x="7813992" y="1945938"/>
            <a:ext cx="3040381" cy="1446550"/>
          </a:xfrm>
          <a:prstGeom prst="rect">
            <a:avLst/>
          </a:prstGeom>
          <a:noFill/>
        </p:spPr>
        <p:txBody>
          <a:bodyPr wrap="square" rtlCol="0">
            <a:spAutoFit/>
          </a:bodyPr>
          <a:lstStyle/>
          <a:p>
            <a:pPr algn="ctr"/>
            <a:r>
              <a:rPr kumimoji="1" lang="ja-JP" altLang="en-US" sz="6000" b="1">
                <a:solidFill>
                  <a:schemeClr val="accent6"/>
                </a:solidFill>
                <a:latin typeface="+mn-ea"/>
              </a:rPr>
              <a:t>約</a:t>
            </a:r>
            <a:r>
              <a:rPr kumimoji="1" lang="en-US" altLang="ja-JP" sz="8800" b="1" dirty="0">
                <a:solidFill>
                  <a:schemeClr val="accent6"/>
                </a:solidFill>
                <a:latin typeface="+mn-ea"/>
              </a:rPr>
              <a:t>40</a:t>
            </a:r>
            <a:r>
              <a:rPr kumimoji="1" lang="ja-JP" altLang="en-US" sz="6000" b="1">
                <a:solidFill>
                  <a:schemeClr val="accent6"/>
                </a:solidFill>
                <a:latin typeface="+mn-ea"/>
              </a:rPr>
              <a:t>％</a:t>
            </a:r>
            <a:endParaRPr kumimoji="1" lang="ja-JP" altLang="en-US" sz="8800" b="1">
              <a:solidFill>
                <a:schemeClr val="accent6"/>
              </a:solidFill>
              <a:latin typeface="+mn-ea"/>
            </a:endParaRPr>
          </a:p>
        </p:txBody>
      </p:sp>
      <p:sp>
        <p:nvSpPr>
          <p:cNvPr id="15" name="テキスト ボックス 14">
            <a:extLst>
              <a:ext uri="{FF2B5EF4-FFF2-40B4-BE49-F238E27FC236}">
                <a16:creationId xmlns:a16="http://schemas.microsoft.com/office/drawing/2014/main" id="{30AC406C-D4F2-F74B-B27A-AA1283EBB76F}"/>
              </a:ext>
            </a:extLst>
          </p:cNvPr>
          <p:cNvSpPr txBox="1"/>
          <p:nvPr/>
        </p:nvSpPr>
        <p:spPr>
          <a:xfrm>
            <a:off x="191344" y="6627168"/>
            <a:ext cx="12000656" cy="230832"/>
          </a:xfrm>
          <a:prstGeom prst="rect">
            <a:avLst/>
          </a:prstGeom>
          <a:noFill/>
        </p:spPr>
        <p:txBody>
          <a:bodyPr wrap="square" rtlCol="0" anchor="b">
            <a:spAutoFit/>
          </a:bodyPr>
          <a:lstStyle/>
          <a:p>
            <a:pPr algn="r"/>
            <a:r>
              <a:rPr kumimoji="1" lang="ja-JP" altLang="en-US" sz="900">
                <a:latin typeface="+mj-ea"/>
                <a:ea typeface="+mj-ea"/>
              </a:rPr>
              <a:t>株式会社三菱総合研究所　義澤宣明他：震災から</a:t>
            </a:r>
            <a:r>
              <a:rPr kumimoji="1" lang="en-US" altLang="ja-JP" sz="900" dirty="0">
                <a:latin typeface="+mj-ea"/>
                <a:ea typeface="+mj-ea"/>
              </a:rPr>
              <a:t>10</a:t>
            </a:r>
            <a:r>
              <a:rPr kumimoji="1" lang="ja-JP" altLang="en-US" sz="900">
                <a:latin typeface="+mj-ea"/>
                <a:ea typeface="+mj-ea"/>
              </a:rPr>
              <a:t>年、福島県の復興や放射線の健康影響に対する認識をより確かにするために重要なことー第３回調査結果の報告（</a:t>
            </a:r>
            <a:r>
              <a:rPr kumimoji="1" lang="en-US" altLang="ja-JP" sz="900" dirty="0">
                <a:latin typeface="+mj-ea"/>
                <a:ea typeface="+mj-ea"/>
              </a:rPr>
              <a:t>2020</a:t>
            </a:r>
            <a:r>
              <a:rPr kumimoji="1" lang="ja-JP" altLang="en-US" sz="900">
                <a:latin typeface="+mj-ea"/>
                <a:ea typeface="+mj-ea"/>
              </a:rPr>
              <a:t>年実施）ー</a:t>
            </a:r>
          </a:p>
        </p:txBody>
      </p:sp>
      <p:cxnSp>
        <p:nvCxnSpPr>
          <p:cNvPr id="23" name="カギ線コネクタ 22">
            <a:extLst>
              <a:ext uri="{FF2B5EF4-FFF2-40B4-BE49-F238E27FC236}">
                <a16:creationId xmlns:a16="http://schemas.microsoft.com/office/drawing/2014/main" id="{79AF6435-E5E9-4E4E-93D6-7D0F77C65B77}"/>
              </a:ext>
            </a:extLst>
          </p:cNvPr>
          <p:cNvCxnSpPr>
            <a:cxnSpLocks/>
            <a:endCxn id="18" idx="1"/>
          </p:cNvCxnSpPr>
          <p:nvPr/>
        </p:nvCxnSpPr>
        <p:spPr>
          <a:xfrm rot="5400000" flipH="1" flipV="1">
            <a:off x="7092469" y="2670965"/>
            <a:ext cx="723275" cy="719772"/>
          </a:xfrm>
          <a:prstGeom prst="bentConnector2">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カギ線コネクタ 26">
            <a:extLst>
              <a:ext uri="{FF2B5EF4-FFF2-40B4-BE49-F238E27FC236}">
                <a16:creationId xmlns:a16="http://schemas.microsoft.com/office/drawing/2014/main" id="{CFE10578-F060-5C4E-A5C2-3063FD01817B}"/>
              </a:ext>
            </a:extLst>
          </p:cNvPr>
          <p:cNvCxnSpPr>
            <a:cxnSpLocks/>
            <a:endCxn id="18" idx="3"/>
          </p:cNvCxnSpPr>
          <p:nvPr/>
        </p:nvCxnSpPr>
        <p:spPr>
          <a:xfrm rot="10800000">
            <a:off x="10854373" y="2669214"/>
            <a:ext cx="750252" cy="723277"/>
          </a:xfrm>
          <a:prstGeom prst="bentConnector3">
            <a:avLst>
              <a:gd name="adj1" fmla="val -1799"/>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F8F43AC4-3077-1E4D-9178-28EE5ED2EC0F}"/>
              </a:ext>
            </a:extLst>
          </p:cNvPr>
          <p:cNvSpPr txBox="1"/>
          <p:nvPr/>
        </p:nvSpPr>
        <p:spPr>
          <a:xfrm>
            <a:off x="487680" y="2851985"/>
            <a:ext cx="3962400" cy="468270"/>
          </a:xfrm>
          <a:prstGeom prst="rect">
            <a:avLst/>
          </a:prstGeom>
          <a:noFill/>
        </p:spPr>
        <p:txBody>
          <a:bodyPr wrap="square" rtlCol="0">
            <a:spAutoFit/>
          </a:bodyPr>
          <a:lstStyle/>
          <a:p>
            <a:pPr>
              <a:lnSpc>
                <a:spcPct val="150000"/>
              </a:lnSpc>
            </a:pPr>
            <a:r>
              <a:rPr kumimoji="1" lang="ja-JP" altLang="en-US" b="1">
                <a:solidFill>
                  <a:schemeClr val="accent1"/>
                </a:solidFill>
                <a:latin typeface="+mn-ea"/>
              </a:rPr>
              <a:t>東京都</a:t>
            </a:r>
            <a:r>
              <a:rPr kumimoji="1" lang="ja-JP" altLang="en-US" sz="1200" b="1">
                <a:solidFill>
                  <a:schemeClr val="accent1"/>
                </a:solidFill>
                <a:latin typeface="+mn-ea"/>
              </a:rPr>
              <a:t>［</a:t>
            </a:r>
            <a:r>
              <a:rPr kumimoji="1" lang="en-US" altLang="ja-JP" sz="1200" b="1" dirty="0">
                <a:solidFill>
                  <a:schemeClr val="accent1"/>
                </a:solidFill>
                <a:latin typeface="+mn-ea"/>
              </a:rPr>
              <a:t>2020</a:t>
            </a:r>
            <a:r>
              <a:rPr kumimoji="1" lang="ja-JP" altLang="en-US" sz="1200" b="1">
                <a:solidFill>
                  <a:schemeClr val="accent1"/>
                </a:solidFill>
                <a:latin typeface="+mn-ea"/>
              </a:rPr>
              <a:t>年］</a:t>
            </a:r>
            <a:endParaRPr kumimoji="1" lang="ja-JP" altLang="en-US" b="1">
              <a:solidFill>
                <a:schemeClr val="accent1"/>
              </a:solidFill>
              <a:latin typeface="+mn-ea"/>
            </a:endParaRPr>
          </a:p>
        </p:txBody>
      </p:sp>
      <p:sp>
        <p:nvSpPr>
          <p:cNvPr id="46" name="テキスト ボックス 45">
            <a:extLst>
              <a:ext uri="{FF2B5EF4-FFF2-40B4-BE49-F238E27FC236}">
                <a16:creationId xmlns:a16="http://schemas.microsoft.com/office/drawing/2014/main" id="{ED3C9A09-AD2D-A24F-8386-930FCD2DB7C0}"/>
              </a:ext>
            </a:extLst>
          </p:cNvPr>
          <p:cNvSpPr txBox="1"/>
          <p:nvPr/>
        </p:nvSpPr>
        <p:spPr>
          <a:xfrm>
            <a:off x="10762338" y="4438132"/>
            <a:ext cx="867545" cy="523220"/>
          </a:xfrm>
          <a:prstGeom prst="rect">
            <a:avLst/>
          </a:prstGeom>
          <a:noFill/>
        </p:spPr>
        <p:txBody>
          <a:bodyPr wrap="none" rtlCol="0">
            <a:spAutoFit/>
          </a:bodyPr>
          <a:lstStyle/>
          <a:p>
            <a:r>
              <a:rPr kumimoji="1" lang="en-US" altLang="ja-JP" sz="2800" b="1" dirty="0">
                <a:solidFill>
                  <a:schemeClr val="bg1"/>
                </a:solidFill>
              </a:rPr>
              <a:t>7.9</a:t>
            </a:r>
            <a:r>
              <a:rPr kumimoji="1" lang="en-US" altLang="ja-JP" sz="1600" b="1" dirty="0">
                <a:solidFill>
                  <a:schemeClr val="bg1"/>
                </a:solidFill>
              </a:rPr>
              <a:t>%</a:t>
            </a:r>
            <a:endParaRPr kumimoji="1" lang="ja-JP" altLang="en-US" sz="1600" b="1">
              <a:solidFill>
                <a:schemeClr val="bg1"/>
              </a:solidFill>
            </a:endParaRPr>
          </a:p>
        </p:txBody>
      </p:sp>
      <p:sp>
        <p:nvSpPr>
          <p:cNvPr id="31" name="テキスト ボックス 30">
            <a:extLst>
              <a:ext uri="{FF2B5EF4-FFF2-40B4-BE49-F238E27FC236}">
                <a16:creationId xmlns:a16="http://schemas.microsoft.com/office/drawing/2014/main" id="{FA8B9A4D-2618-A54B-ABEF-668B9F95846F}"/>
              </a:ext>
            </a:extLst>
          </p:cNvPr>
          <p:cNvSpPr txBox="1"/>
          <p:nvPr/>
        </p:nvSpPr>
        <p:spPr>
          <a:xfrm>
            <a:off x="587374" y="4438132"/>
            <a:ext cx="1950085" cy="523220"/>
          </a:xfrm>
          <a:prstGeom prst="rect">
            <a:avLst/>
          </a:prstGeom>
          <a:noFill/>
        </p:spPr>
        <p:txBody>
          <a:bodyPr wrap="square" rtlCol="0">
            <a:spAutoFit/>
          </a:bodyPr>
          <a:lstStyle/>
          <a:p>
            <a:pPr algn="ctr"/>
            <a:r>
              <a:rPr kumimoji="1" lang="en-US" altLang="ja-JP" sz="2800" dirty="0">
                <a:solidFill>
                  <a:schemeClr val="accent1"/>
                </a:solidFill>
              </a:rPr>
              <a:t>17.6</a:t>
            </a:r>
            <a:r>
              <a:rPr kumimoji="1" lang="en-US" altLang="ja-JP" sz="1600" dirty="0">
                <a:solidFill>
                  <a:schemeClr val="accent1"/>
                </a:solidFill>
              </a:rPr>
              <a:t>%</a:t>
            </a:r>
            <a:endParaRPr kumimoji="1" lang="ja-JP" altLang="en-US" sz="1600">
              <a:solidFill>
                <a:schemeClr val="accent1"/>
              </a:solidFill>
            </a:endParaRPr>
          </a:p>
        </p:txBody>
      </p:sp>
      <p:sp>
        <p:nvSpPr>
          <p:cNvPr id="32" name="テキスト ボックス 31">
            <a:extLst>
              <a:ext uri="{FF2B5EF4-FFF2-40B4-BE49-F238E27FC236}">
                <a16:creationId xmlns:a16="http://schemas.microsoft.com/office/drawing/2014/main" id="{F30DAE40-B1D1-C442-B3C8-F7655AFD3D71}"/>
              </a:ext>
            </a:extLst>
          </p:cNvPr>
          <p:cNvSpPr txBox="1"/>
          <p:nvPr/>
        </p:nvSpPr>
        <p:spPr>
          <a:xfrm>
            <a:off x="7067222" y="4438132"/>
            <a:ext cx="3692218" cy="523220"/>
          </a:xfrm>
          <a:prstGeom prst="rect">
            <a:avLst/>
          </a:prstGeom>
          <a:noFill/>
        </p:spPr>
        <p:txBody>
          <a:bodyPr wrap="square" rtlCol="0">
            <a:spAutoFit/>
          </a:bodyPr>
          <a:lstStyle/>
          <a:p>
            <a:pPr algn="ctr"/>
            <a:r>
              <a:rPr kumimoji="1" lang="en-US" altLang="ja-JP" sz="2800" b="1" dirty="0">
                <a:solidFill>
                  <a:schemeClr val="bg1"/>
                </a:solidFill>
              </a:rPr>
              <a:t>33.3</a:t>
            </a:r>
            <a:r>
              <a:rPr kumimoji="1" lang="en-US" altLang="ja-JP" sz="1600" b="1" dirty="0">
                <a:solidFill>
                  <a:schemeClr val="bg1"/>
                </a:solidFill>
              </a:rPr>
              <a:t>%</a:t>
            </a:r>
            <a:endParaRPr kumimoji="1" lang="ja-JP" altLang="en-US" sz="1600" b="1">
              <a:solidFill>
                <a:schemeClr val="bg1"/>
              </a:solidFill>
            </a:endParaRPr>
          </a:p>
        </p:txBody>
      </p:sp>
      <p:sp>
        <p:nvSpPr>
          <p:cNvPr id="33" name="テキスト ボックス 32">
            <a:extLst>
              <a:ext uri="{FF2B5EF4-FFF2-40B4-BE49-F238E27FC236}">
                <a16:creationId xmlns:a16="http://schemas.microsoft.com/office/drawing/2014/main" id="{D85A2996-1AF6-8A4B-A528-3122187EBC35}"/>
              </a:ext>
            </a:extLst>
          </p:cNvPr>
          <p:cNvSpPr txBox="1"/>
          <p:nvPr/>
        </p:nvSpPr>
        <p:spPr>
          <a:xfrm>
            <a:off x="2518727" y="4438132"/>
            <a:ext cx="4552633" cy="523220"/>
          </a:xfrm>
          <a:prstGeom prst="rect">
            <a:avLst/>
          </a:prstGeom>
          <a:noFill/>
        </p:spPr>
        <p:txBody>
          <a:bodyPr wrap="square" rtlCol="0">
            <a:spAutoFit/>
          </a:bodyPr>
          <a:lstStyle/>
          <a:p>
            <a:pPr algn="ctr"/>
            <a:r>
              <a:rPr kumimoji="1" lang="en-US" altLang="ja-JP" sz="2800" dirty="0">
                <a:solidFill>
                  <a:schemeClr val="accent1"/>
                </a:solidFill>
              </a:rPr>
              <a:t>41.2</a:t>
            </a:r>
            <a:r>
              <a:rPr kumimoji="1" lang="en-US" altLang="ja-JP" sz="1600" dirty="0">
                <a:solidFill>
                  <a:schemeClr val="accent1"/>
                </a:solidFill>
              </a:rPr>
              <a:t>%</a:t>
            </a:r>
            <a:endParaRPr kumimoji="1" lang="ja-JP" altLang="en-US" sz="1600">
              <a:solidFill>
                <a:schemeClr val="accent1"/>
              </a:solidFill>
            </a:endParaRPr>
          </a:p>
        </p:txBody>
      </p:sp>
      <p:sp>
        <p:nvSpPr>
          <p:cNvPr id="34" name="テキスト ボックス 33">
            <a:extLst>
              <a:ext uri="{FF2B5EF4-FFF2-40B4-BE49-F238E27FC236}">
                <a16:creationId xmlns:a16="http://schemas.microsoft.com/office/drawing/2014/main" id="{76FA14E6-E70B-8B41-B25D-FB22DD8077A3}"/>
              </a:ext>
            </a:extLst>
          </p:cNvPr>
          <p:cNvSpPr txBox="1"/>
          <p:nvPr/>
        </p:nvSpPr>
        <p:spPr>
          <a:xfrm>
            <a:off x="488314" y="4007889"/>
            <a:ext cx="2148205" cy="371768"/>
          </a:xfrm>
          <a:prstGeom prst="rect">
            <a:avLst/>
          </a:prstGeom>
          <a:noFill/>
        </p:spPr>
        <p:txBody>
          <a:bodyPr wrap="square" rtlCol="0" anchor="ctr">
            <a:spAutoFit/>
          </a:bodyPr>
          <a:lstStyle/>
          <a:p>
            <a:pPr algn="ctr">
              <a:lnSpc>
                <a:spcPct val="120000"/>
              </a:lnSpc>
            </a:pPr>
            <a:r>
              <a:rPr kumimoji="1" lang="ja-JP" altLang="en-US" sz="1600">
                <a:solidFill>
                  <a:schemeClr val="accent1"/>
                </a:solidFill>
                <a:latin typeface="+mn-ea"/>
              </a:rPr>
              <a:t>可能性は極めて低い</a:t>
            </a:r>
          </a:p>
        </p:txBody>
      </p:sp>
      <p:sp>
        <p:nvSpPr>
          <p:cNvPr id="35" name="テキスト ボックス 34">
            <a:extLst>
              <a:ext uri="{FF2B5EF4-FFF2-40B4-BE49-F238E27FC236}">
                <a16:creationId xmlns:a16="http://schemas.microsoft.com/office/drawing/2014/main" id="{A61E26CB-9440-C741-A97C-13AD44B6BADD}"/>
              </a:ext>
            </a:extLst>
          </p:cNvPr>
          <p:cNvSpPr txBox="1"/>
          <p:nvPr/>
        </p:nvSpPr>
        <p:spPr>
          <a:xfrm>
            <a:off x="3720941" y="4007889"/>
            <a:ext cx="2148205" cy="371768"/>
          </a:xfrm>
          <a:prstGeom prst="rect">
            <a:avLst/>
          </a:prstGeom>
          <a:noFill/>
        </p:spPr>
        <p:txBody>
          <a:bodyPr wrap="square" rtlCol="0" anchor="ctr">
            <a:spAutoFit/>
          </a:bodyPr>
          <a:lstStyle/>
          <a:p>
            <a:pPr algn="ctr">
              <a:lnSpc>
                <a:spcPct val="120000"/>
              </a:lnSpc>
            </a:pPr>
            <a:r>
              <a:rPr kumimoji="1" lang="ja-JP" altLang="en-US" sz="1600">
                <a:solidFill>
                  <a:schemeClr val="accent1"/>
                </a:solidFill>
                <a:latin typeface="+mn-ea"/>
              </a:rPr>
              <a:t>可能性は低い</a:t>
            </a:r>
          </a:p>
        </p:txBody>
      </p:sp>
      <p:sp>
        <p:nvSpPr>
          <p:cNvPr id="37" name="テキスト ボックス 36">
            <a:extLst>
              <a:ext uri="{FF2B5EF4-FFF2-40B4-BE49-F238E27FC236}">
                <a16:creationId xmlns:a16="http://schemas.microsoft.com/office/drawing/2014/main" id="{37075E98-37C3-6C45-86FA-C968921C3A31}"/>
              </a:ext>
            </a:extLst>
          </p:cNvPr>
          <p:cNvSpPr txBox="1"/>
          <p:nvPr/>
        </p:nvSpPr>
        <p:spPr>
          <a:xfrm>
            <a:off x="7082290" y="3938544"/>
            <a:ext cx="3662231" cy="510461"/>
          </a:xfrm>
          <a:prstGeom prst="rect">
            <a:avLst/>
          </a:prstGeom>
          <a:noFill/>
        </p:spPr>
        <p:txBody>
          <a:bodyPr wrap="square" rtlCol="0" anchor="ctr">
            <a:spAutoFit/>
          </a:bodyPr>
          <a:lstStyle/>
          <a:p>
            <a:pPr algn="ctr">
              <a:lnSpc>
                <a:spcPct val="120000"/>
              </a:lnSpc>
            </a:pPr>
            <a:r>
              <a:rPr kumimoji="1" lang="ja-JP" altLang="en-US" sz="2400" b="1">
                <a:solidFill>
                  <a:schemeClr val="bg1"/>
                </a:solidFill>
                <a:latin typeface="+mn-ea"/>
              </a:rPr>
              <a:t>可能性は高い</a:t>
            </a:r>
          </a:p>
        </p:txBody>
      </p:sp>
      <p:sp>
        <p:nvSpPr>
          <p:cNvPr id="38" name="テキスト ボックス 37">
            <a:extLst>
              <a:ext uri="{FF2B5EF4-FFF2-40B4-BE49-F238E27FC236}">
                <a16:creationId xmlns:a16="http://schemas.microsoft.com/office/drawing/2014/main" id="{4DB94C02-9C9D-894F-9F94-6E96A8DB9E36}"/>
              </a:ext>
            </a:extLst>
          </p:cNvPr>
          <p:cNvSpPr txBox="1"/>
          <p:nvPr/>
        </p:nvSpPr>
        <p:spPr>
          <a:xfrm>
            <a:off x="9105901" y="5919743"/>
            <a:ext cx="3093084" cy="510461"/>
          </a:xfrm>
          <a:prstGeom prst="rect">
            <a:avLst/>
          </a:prstGeom>
          <a:noFill/>
        </p:spPr>
        <p:txBody>
          <a:bodyPr wrap="square" rtlCol="0" anchor="ctr">
            <a:spAutoFit/>
          </a:bodyPr>
          <a:lstStyle/>
          <a:p>
            <a:pPr algn="r">
              <a:lnSpc>
                <a:spcPct val="120000"/>
              </a:lnSpc>
            </a:pPr>
            <a:r>
              <a:rPr kumimoji="1" lang="ja-JP" altLang="en-US" sz="2400" b="1">
                <a:solidFill>
                  <a:schemeClr val="accent6"/>
                </a:solidFill>
                <a:latin typeface="+mn-ea"/>
              </a:rPr>
              <a:t>可能性は非常に高い</a:t>
            </a:r>
          </a:p>
        </p:txBody>
      </p:sp>
      <p:cxnSp>
        <p:nvCxnSpPr>
          <p:cNvPr id="39" name="直線コネクタ 38">
            <a:extLst>
              <a:ext uri="{FF2B5EF4-FFF2-40B4-BE49-F238E27FC236}">
                <a16:creationId xmlns:a16="http://schemas.microsoft.com/office/drawing/2014/main" id="{BE442917-B6B8-B840-9A78-D7AF2C5BCCA2}"/>
              </a:ext>
            </a:extLst>
          </p:cNvPr>
          <p:cNvCxnSpPr>
            <a:cxnSpLocks/>
          </p:cNvCxnSpPr>
          <p:nvPr/>
        </p:nvCxnSpPr>
        <p:spPr>
          <a:xfrm>
            <a:off x="11170920" y="5166360"/>
            <a:ext cx="0" cy="350203"/>
          </a:xfrm>
          <a:prstGeom prst="line">
            <a:avLst/>
          </a:prstGeom>
          <a:ln w="12700">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B6900A2A-F35C-8046-8244-5FAC555C9392}"/>
              </a:ext>
            </a:extLst>
          </p:cNvPr>
          <p:cNvCxnSpPr>
            <a:cxnSpLocks/>
          </p:cNvCxnSpPr>
          <p:nvPr/>
        </p:nvCxnSpPr>
        <p:spPr>
          <a:xfrm>
            <a:off x="11170920" y="5516563"/>
            <a:ext cx="0" cy="404177"/>
          </a:xfrm>
          <a:prstGeom prst="line">
            <a:avLst/>
          </a:prstGeom>
          <a:ln w="12700">
            <a:solidFill>
              <a:schemeClr val="accent6">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20" name="正方形/長方形 19"/>
          <p:cNvSpPr/>
          <p:nvPr/>
        </p:nvSpPr>
        <p:spPr>
          <a:xfrm>
            <a:off x="191345" y="145118"/>
            <a:ext cx="1980356" cy="819709"/>
          </a:xfrm>
          <a:prstGeom prst="rect">
            <a:avLst/>
          </a:prstGeom>
          <a:solidFill>
            <a:srgbClr val="FFFF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sz="4800" dirty="0">
                <a:solidFill>
                  <a:schemeClr val="tx1"/>
                </a:solidFill>
              </a:rPr>
              <a:t>指定</a:t>
            </a:r>
          </a:p>
        </p:txBody>
      </p:sp>
    </p:spTree>
    <p:extLst>
      <p:ext uri="{BB962C8B-B14F-4D97-AF65-F5344CB8AC3E}">
        <p14:creationId xmlns:p14="http://schemas.microsoft.com/office/powerpoint/2010/main" val="3267499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366DE285-52ED-CE46-A3E0-6ED6D25034DB}"/>
              </a:ext>
            </a:extLst>
          </p:cNvPr>
          <p:cNvPicPr>
            <a:picLocks noChangeAspect="1"/>
          </p:cNvPicPr>
          <p:nvPr/>
        </p:nvPicPr>
        <p:blipFill>
          <a:blip r:embed="rId3"/>
          <a:stretch>
            <a:fillRect/>
          </a:stretch>
        </p:blipFill>
        <p:spPr>
          <a:xfrm>
            <a:off x="767461" y="2767003"/>
            <a:ext cx="10657078" cy="1323995"/>
          </a:xfrm>
          <a:prstGeom prst="rect">
            <a:avLst/>
          </a:prstGeom>
        </p:spPr>
      </p:pic>
    </p:spTree>
    <p:extLst>
      <p:ext uri="{BB962C8B-B14F-4D97-AF65-F5344CB8AC3E}">
        <p14:creationId xmlns:p14="http://schemas.microsoft.com/office/powerpoint/2010/main" val="1227882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1C504399-4E93-A24F-AC4C-386341E545C2}"/>
              </a:ext>
            </a:extLst>
          </p:cNvPr>
          <p:cNvPicPr>
            <a:picLocks noChangeAspect="1"/>
          </p:cNvPicPr>
          <p:nvPr/>
        </p:nvPicPr>
        <p:blipFill>
          <a:blip r:embed="rId3"/>
          <a:srcRect/>
          <a:stretch/>
        </p:blipFill>
        <p:spPr>
          <a:xfrm>
            <a:off x="3769590" y="2701836"/>
            <a:ext cx="1454328" cy="1454328"/>
          </a:xfrm>
          <a:prstGeom prst="rect">
            <a:avLst/>
          </a:prstGeom>
        </p:spPr>
      </p:pic>
      <p:pic>
        <p:nvPicPr>
          <p:cNvPr id="8" name="図 7">
            <a:extLst>
              <a:ext uri="{FF2B5EF4-FFF2-40B4-BE49-F238E27FC236}">
                <a16:creationId xmlns:a16="http://schemas.microsoft.com/office/drawing/2014/main" id="{C406BE6E-BEA5-634C-A993-034881692E38}"/>
              </a:ext>
            </a:extLst>
          </p:cNvPr>
          <p:cNvPicPr>
            <a:picLocks noChangeAspect="1"/>
          </p:cNvPicPr>
          <p:nvPr/>
        </p:nvPicPr>
        <p:blipFill>
          <a:blip r:embed="rId4"/>
          <a:srcRect/>
          <a:stretch/>
        </p:blipFill>
        <p:spPr>
          <a:xfrm>
            <a:off x="8684588" y="2701836"/>
            <a:ext cx="1454328" cy="1454328"/>
          </a:xfrm>
          <a:prstGeom prst="rect">
            <a:avLst/>
          </a:prstGeom>
        </p:spPr>
      </p:pic>
      <p:pic>
        <p:nvPicPr>
          <p:cNvPr id="9" name="図 8">
            <a:extLst>
              <a:ext uri="{FF2B5EF4-FFF2-40B4-BE49-F238E27FC236}">
                <a16:creationId xmlns:a16="http://schemas.microsoft.com/office/drawing/2014/main" id="{9784B885-361E-FF4A-8425-7965D15874AD}"/>
              </a:ext>
            </a:extLst>
          </p:cNvPr>
          <p:cNvPicPr>
            <a:picLocks noChangeAspect="1"/>
          </p:cNvPicPr>
          <p:nvPr/>
        </p:nvPicPr>
        <p:blipFill>
          <a:blip r:embed="rId5"/>
          <a:srcRect/>
          <a:stretch/>
        </p:blipFill>
        <p:spPr>
          <a:xfrm>
            <a:off x="5407923" y="2701836"/>
            <a:ext cx="1454328" cy="1454328"/>
          </a:xfrm>
          <a:prstGeom prst="rect">
            <a:avLst/>
          </a:prstGeom>
        </p:spPr>
      </p:pic>
      <p:pic>
        <p:nvPicPr>
          <p:cNvPr id="12" name="図 11">
            <a:extLst>
              <a:ext uri="{FF2B5EF4-FFF2-40B4-BE49-F238E27FC236}">
                <a16:creationId xmlns:a16="http://schemas.microsoft.com/office/drawing/2014/main" id="{CD225DBD-2FA2-8749-8E0F-486C1A5FB14A}"/>
              </a:ext>
            </a:extLst>
          </p:cNvPr>
          <p:cNvPicPr>
            <a:picLocks noChangeAspect="1"/>
          </p:cNvPicPr>
          <p:nvPr/>
        </p:nvPicPr>
        <p:blipFill>
          <a:blip r:embed="rId6"/>
          <a:srcRect/>
          <a:stretch/>
        </p:blipFill>
        <p:spPr>
          <a:xfrm>
            <a:off x="2131257" y="2701836"/>
            <a:ext cx="1454328" cy="1454328"/>
          </a:xfrm>
          <a:prstGeom prst="rect">
            <a:avLst/>
          </a:prstGeom>
        </p:spPr>
      </p:pic>
      <p:pic>
        <p:nvPicPr>
          <p:cNvPr id="21" name="図 20">
            <a:extLst>
              <a:ext uri="{FF2B5EF4-FFF2-40B4-BE49-F238E27FC236}">
                <a16:creationId xmlns:a16="http://schemas.microsoft.com/office/drawing/2014/main" id="{0E3CBF89-83AB-7041-BD39-AEDF2B989001}"/>
              </a:ext>
            </a:extLst>
          </p:cNvPr>
          <p:cNvPicPr>
            <a:picLocks noChangeAspect="1"/>
          </p:cNvPicPr>
          <p:nvPr/>
        </p:nvPicPr>
        <p:blipFill>
          <a:blip r:embed="rId7"/>
          <a:srcRect/>
          <a:stretch/>
        </p:blipFill>
        <p:spPr>
          <a:xfrm>
            <a:off x="7046256" y="2701836"/>
            <a:ext cx="1454328" cy="1454328"/>
          </a:xfrm>
          <a:prstGeom prst="rect">
            <a:avLst/>
          </a:prstGeom>
        </p:spPr>
      </p:pic>
    </p:spTree>
    <p:extLst>
      <p:ext uri="{BB962C8B-B14F-4D97-AF65-F5344CB8AC3E}">
        <p14:creationId xmlns:p14="http://schemas.microsoft.com/office/powerpoint/2010/main" val="3397622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AED7475-4B31-F84F-B811-14E30D2C3048}"/>
              </a:ext>
            </a:extLst>
          </p:cNvPr>
          <p:cNvPicPr>
            <a:picLocks noChangeAspect="1"/>
          </p:cNvPicPr>
          <p:nvPr/>
        </p:nvPicPr>
        <p:blipFill>
          <a:blip r:embed="rId3"/>
          <a:srcRect/>
          <a:stretch/>
        </p:blipFill>
        <p:spPr>
          <a:xfrm>
            <a:off x="1322690" y="1093569"/>
            <a:ext cx="1454328" cy="1454328"/>
          </a:xfrm>
          <a:prstGeom prst="rect">
            <a:avLst/>
          </a:prstGeom>
        </p:spPr>
      </p:pic>
      <p:pic>
        <p:nvPicPr>
          <p:cNvPr id="5" name="図 4">
            <a:extLst>
              <a:ext uri="{FF2B5EF4-FFF2-40B4-BE49-F238E27FC236}">
                <a16:creationId xmlns:a16="http://schemas.microsoft.com/office/drawing/2014/main" id="{28F70A2D-4735-4042-AB83-6F7F3D81BC0E}"/>
              </a:ext>
            </a:extLst>
          </p:cNvPr>
          <p:cNvPicPr>
            <a:picLocks noChangeAspect="1"/>
          </p:cNvPicPr>
          <p:nvPr/>
        </p:nvPicPr>
        <p:blipFill>
          <a:blip r:embed="rId4"/>
          <a:srcRect/>
          <a:stretch/>
        </p:blipFill>
        <p:spPr>
          <a:xfrm>
            <a:off x="7791234" y="1093569"/>
            <a:ext cx="1454328" cy="1454328"/>
          </a:xfrm>
          <a:prstGeom prst="rect">
            <a:avLst/>
          </a:prstGeom>
        </p:spPr>
      </p:pic>
      <p:pic>
        <p:nvPicPr>
          <p:cNvPr id="6" name="図 5">
            <a:extLst>
              <a:ext uri="{FF2B5EF4-FFF2-40B4-BE49-F238E27FC236}">
                <a16:creationId xmlns:a16="http://schemas.microsoft.com/office/drawing/2014/main" id="{1C504399-4E93-A24F-AC4C-386341E545C2}"/>
              </a:ext>
            </a:extLst>
          </p:cNvPr>
          <p:cNvPicPr>
            <a:picLocks noChangeAspect="1"/>
          </p:cNvPicPr>
          <p:nvPr/>
        </p:nvPicPr>
        <p:blipFill>
          <a:blip r:embed="rId5"/>
          <a:srcRect/>
          <a:stretch/>
        </p:blipFill>
        <p:spPr>
          <a:xfrm>
            <a:off x="6169702" y="2705055"/>
            <a:ext cx="1454328" cy="1454328"/>
          </a:xfrm>
          <a:prstGeom prst="rect">
            <a:avLst/>
          </a:prstGeom>
        </p:spPr>
      </p:pic>
      <p:pic>
        <p:nvPicPr>
          <p:cNvPr id="8" name="図 7">
            <a:extLst>
              <a:ext uri="{FF2B5EF4-FFF2-40B4-BE49-F238E27FC236}">
                <a16:creationId xmlns:a16="http://schemas.microsoft.com/office/drawing/2014/main" id="{C406BE6E-BEA5-634C-A993-034881692E38}"/>
              </a:ext>
            </a:extLst>
          </p:cNvPr>
          <p:cNvPicPr>
            <a:picLocks noChangeAspect="1"/>
          </p:cNvPicPr>
          <p:nvPr/>
        </p:nvPicPr>
        <p:blipFill>
          <a:blip r:embed="rId6"/>
          <a:srcRect/>
          <a:stretch/>
        </p:blipFill>
        <p:spPr>
          <a:xfrm>
            <a:off x="6174098" y="4310104"/>
            <a:ext cx="1454328" cy="1454328"/>
          </a:xfrm>
          <a:prstGeom prst="rect">
            <a:avLst/>
          </a:prstGeom>
        </p:spPr>
      </p:pic>
      <p:pic>
        <p:nvPicPr>
          <p:cNvPr id="9" name="図 8">
            <a:extLst>
              <a:ext uri="{FF2B5EF4-FFF2-40B4-BE49-F238E27FC236}">
                <a16:creationId xmlns:a16="http://schemas.microsoft.com/office/drawing/2014/main" id="{9784B885-361E-FF4A-8425-7965D15874AD}"/>
              </a:ext>
            </a:extLst>
          </p:cNvPr>
          <p:cNvPicPr>
            <a:picLocks noChangeAspect="1"/>
          </p:cNvPicPr>
          <p:nvPr/>
        </p:nvPicPr>
        <p:blipFill>
          <a:blip r:embed="rId7"/>
          <a:srcRect/>
          <a:stretch/>
        </p:blipFill>
        <p:spPr>
          <a:xfrm>
            <a:off x="7791234" y="2705055"/>
            <a:ext cx="1454328" cy="1454328"/>
          </a:xfrm>
          <a:prstGeom prst="rect">
            <a:avLst/>
          </a:prstGeom>
        </p:spPr>
      </p:pic>
      <p:pic>
        <p:nvPicPr>
          <p:cNvPr id="11" name="図 10">
            <a:extLst>
              <a:ext uri="{FF2B5EF4-FFF2-40B4-BE49-F238E27FC236}">
                <a16:creationId xmlns:a16="http://schemas.microsoft.com/office/drawing/2014/main" id="{8170FCFB-C069-324C-AB99-B135F44861A1}"/>
              </a:ext>
            </a:extLst>
          </p:cNvPr>
          <p:cNvPicPr>
            <a:picLocks noChangeAspect="1"/>
          </p:cNvPicPr>
          <p:nvPr/>
        </p:nvPicPr>
        <p:blipFill>
          <a:blip r:embed="rId8"/>
          <a:srcRect/>
          <a:stretch/>
        </p:blipFill>
        <p:spPr>
          <a:xfrm>
            <a:off x="2939826" y="1093569"/>
            <a:ext cx="1454328" cy="1454328"/>
          </a:xfrm>
          <a:prstGeom prst="rect">
            <a:avLst/>
          </a:prstGeom>
        </p:spPr>
      </p:pic>
      <p:pic>
        <p:nvPicPr>
          <p:cNvPr id="12" name="図 11">
            <a:extLst>
              <a:ext uri="{FF2B5EF4-FFF2-40B4-BE49-F238E27FC236}">
                <a16:creationId xmlns:a16="http://schemas.microsoft.com/office/drawing/2014/main" id="{CD225DBD-2FA2-8749-8E0F-486C1A5FB14A}"/>
              </a:ext>
            </a:extLst>
          </p:cNvPr>
          <p:cNvPicPr>
            <a:picLocks noChangeAspect="1"/>
          </p:cNvPicPr>
          <p:nvPr/>
        </p:nvPicPr>
        <p:blipFill>
          <a:blip r:embed="rId9"/>
          <a:srcRect/>
          <a:stretch/>
        </p:blipFill>
        <p:spPr>
          <a:xfrm>
            <a:off x="4556962" y="1093569"/>
            <a:ext cx="1454328" cy="1454328"/>
          </a:xfrm>
          <a:prstGeom prst="rect">
            <a:avLst/>
          </a:prstGeom>
        </p:spPr>
      </p:pic>
      <p:pic>
        <p:nvPicPr>
          <p:cNvPr id="13" name="図 12">
            <a:extLst>
              <a:ext uri="{FF2B5EF4-FFF2-40B4-BE49-F238E27FC236}">
                <a16:creationId xmlns:a16="http://schemas.microsoft.com/office/drawing/2014/main" id="{B8268D52-AD24-C241-ACA0-E15AEDAD6D7A}"/>
              </a:ext>
            </a:extLst>
          </p:cNvPr>
          <p:cNvPicPr>
            <a:picLocks noChangeAspect="1"/>
          </p:cNvPicPr>
          <p:nvPr/>
        </p:nvPicPr>
        <p:blipFill>
          <a:blip r:embed="rId10"/>
          <a:srcRect/>
          <a:stretch/>
        </p:blipFill>
        <p:spPr>
          <a:xfrm>
            <a:off x="6174098" y="1093569"/>
            <a:ext cx="1454328" cy="1454328"/>
          </a:xfrm>
          <a:prstGeom prst="rect">
            <a:avLst/>
          </a:prstGeom>
        </p:spPr>
      </p:pic>
      <p:pic>
        <p:nvPicPr>
          <p:cNvPr id="14" name="図 13">
            <a:extLst>
              <a:ext uri="{FF2B5EF4-FFF2-40B4-BE49-F238E27FC236}">
                <a16:creationId xmlns:a16="http://schemas.microsoft.com/office/drawing/2014/main" id="{11C62021-5F28-6042-B46B-CCB53A7F98BA}"/>
              </a:ext>
            </a:extLst>
          </p:cNvPr>
          <p:cNvPicPr>
            <a:picLocks noChangeAspect="1"/>
          </p:cNvPicPr>
          <p:nvPr/>
        </p:nvPicPr>
        <p:blipFill>
          <a:blip r:embed="rId11"/>
          <a:srcRect/>
          <a:stretch/>
        </p:blipFill>
        <p:spPr>
          <a:xfrm>
            <a:off x="9408368" y="1093569"/>
            <a:ext cx="1454328" cy="1454328"/>
          </a:xfrm>
          <a:prstGeom prst="rect">
            <a:avLst/>
          </a:prstGeom>
        </p:spPr>
      </p:pic>
      <p:pic>
        <p:nvPicPr>
          <p:cNvPr id="15" name="図 14">
            <a:extLst>
              <a:ext uri="{FF2B5EF4-FFF2-40B4-BE49-F238E27FC236}">
                <a16:creationId xmlns:a16="http://schemas.microsoft.com/office/drawing/2014/main" id="{9F3DD147-B0D6-264B-9790-2D553724B4DC}"/>
              </a:ext>
            </a:extLst>
          </p:cNvPr>
          <p:cNvPicPr>
            <a:picLocks noChangeAspect="1"/>
          </p:cNvPicPr>
          <p:nvPr/>
        </p:nvPicPr>
        <p:blipFill>
          <a:blip r:embed="rId12"/>
          <a:srcRect/>
          <a:stretch/>
        </p:blipFill>
        <p:spPr>
          <a:xfrm>
            <a:off x="1322690" y="2705055"/>
            <a:ext cx="1454328" cy="1454328"/>
          </a:xfrm>
          <a:prstGeom prst="rect">
            <a:avLst/>
          </a:prstGeom>
        </p:spPr>
      </p:pic>
      <p:pic>
        <p:nvPicPr>
          <p:cNvPr id="16" name="図 15">
            <a:extLst>
              <a:ext uri="{FF2B5EF4-FFF2-40B4-BE49-F238E27FC236}">
                <a16:creationId xmlns:a16="http://schemas.microsoft.com/office/drawing/2014/main" id="{76EF9201-2D90-D44D-81E9-C7C1D453169D}"/>
              </a:ext>
            </a:extLst>
          </p:cNvPr>
          <p:cNvPicPr>
            <a:picLocks noChangeAspect="1"/>
          </p:cNvPicPr>
          <p:nvPr/>
        </p:nvPicPr>
        <p:blipFill>
          <a:blip r:embed="rId13"/>
          <a:srcRect/>
          <a:stretch/>
        </p:blipFill>
        <p:spPr>
          <a:xfrm>
            <a:off x="2939826" y="2705055"/>
            <a:ext cx="1454328" cy="1454328"/>
          </a:xfrm>
          <a:prstGeom prst="rect">
            <a:avLst/>
          </a:prstGeom>
        </p:spPr>
      </p:pic>
      <p:pic>
        <p:nvPicPr>
          <p:cNvPr id="17" name="図 16">
            <a:extLst>
              <a:ext uri="{FF2B5EF4-FFF2-40B4-BE49-F238E27FC236}">
                <a16:creationId xmlns:a16="http://schemas.microsoft.com/office/drawing/2014/main" id="{6CAE3AFF-2C92-1D47-8B8A-925C2DE73751}"/>
              </a:ext>
            </a:extLst>
          </p:cNvPr>
          <p:cNvPicPr>
            <a:picLocks noChangeAspect="1"/>
          </p:cNvPicPr>
          <p:nvPr/>
        </p:nvPicPr>
        <p:blipFill>
          <a:blip r:embed="rId14"/>
          <a:srcRect/>
          <a:stretch/>
        </p:blipFill>
        <p:spPr>
          <a:xfrm>
            <a:off x="4556962" y="2705055"/>
            <a:ext cx="1454328" cy="1454328"/>
          </a:xfrm>
          <a:prstGeom prst="rect">
            <a:avLst/>
          </a:prstGeom>
        </p:spPr>
      </p:pic>
      <p:pic>
        <p:nvPicPr>
          <p:cNvPr id="18" name="図 17">
            <a:extLst>
              <a:ext uri="{FF2B5EF4-FFF2-40B4-BE49-F238E27FC236}">
                <a16:creationId xmlns:a16="http://schemas.microsoft.com/office/drawing/2014/main" id="{4F6FA0DB-2BFC-C342-B540-93421CD47D85}"/>
              </a:ext>
            </a:extLst>
          </p:cNvPr>
          <p:cNvPicPr>
            <a:picLocks noChangeAspect="1"/>
          </p:cNvPicPr>
          <p:nvPr/>
        </p:nvPicPr>
        <p:blipFill>
          <a:blip r:embed="rId15"/>
          <a:srcRect/>
          <a:stretch/>
        </p:blipFill>
        <p:spPr>
          <a:xfrm>
            <a:off x="9408368" y="2705055"/>
            <a:ext cx="1454328" cy="1454328"/>
          </a:xfrm>
          <a:prstGeom prst="rect">
            <a:avLst/>
          </a:prstGeom>
        </p:spPr>
      </p:pic>
      <p:pic>
        <p:nvPicPr>
          <p:cNvPr id="19" name="図 18">
            <a:extLst>
              <a:ext uri="{FF2B5EF4-FFF2-40B4-BE49-F238E27FC236}">
                <a16:creationId xmlns:a16="http://schemas.microsoft.com/office/drawing/2014/main" id="{10BC5B5D-A9B5-9941-A238-3197A96372AB}"/>
              </a:ext>
            </a:extLst>
          </p:cNvPr>
          <p:cNvPicPr>
            <a:picLocks noChangeAspect="1"/>
          </p:cNvPicPr>
          <p:nvPr/>
        </p:nvPicPr>
        <p:blipFill>
          <a:blip r:embed="rId16"/>
          <a:srcRect/>
          <a:stretch/>
        </p:blipFill>
        <p:spPr>
          <a:xfrm>
            <a:off x="7791234" y="4310104"/>
            <a:ext cx="1454328" cy="1454328"/>
          </a:xfrm>
          <a:prstGeom prst="rect">
            <a:avLst/>
          </a:prstGeom>
        </p:spPr>
      </p:pic>
      <p:pic>
        <p:nvPicPr>
          <p:cNvPr id="20" name="図 19">
            <a:extLst>
              <a:ext uri="{FF2B5EF4-FFF2-40B4-BE49-F238E27FC236}">
                <a16:creationId xmlns:a16="http://schemas.microsoft.com/office/drawing/2014/main" id="{50336022-98FB-E542-AA6A-BFF24E340678}"/>
              </a:ext>
            </a:extLst>
          </p:cNvPr>
          <p:cNvPicPr>
            <a:picLocks noChangeAspect="1"/>
          </p:cNvPicPr>
          <p:nvPr/>
        </p:nvPicPr>
        <p:blipFill>
          <a:blip r:embed="rId17"/>
          <a:srcRect/>
          <a:stretch/>
        </p:blipFill>
        <p:spPr>
          <a:xfrm>
            <a:off x="1322690" y="4310104"/>
            <a:ext cx="1454328" cy="1454328"/>
          </a:xfrm>
          <a:prstGeom prst="rect">
            <a:avLst/>
          </a:prstGeom>
        </p:spPr>
      </p:pic>
      <p:pic>
        <p:nvPicPr>
          <p:cNvPr id="21" name="図 20">
            <a:extLst>
              <a:ext uri="{FF2B5EF4-FFF2-40B4-BE49-F238E27FC236}">
                <a16:creationId xmlns:a16="http://schemas.microsoft.com/office/drawing/2014/main" id="{0E3CBF89-83AB-7041-BD39-AEDF2B989001}"/>
              </a:ext>
            </a:extLst>
          </p:cNvPr>
          <p:cNvPicPr>
            <a:picLocks noChangeAspect="1"/>
          </p:cNvPicPr>
          <p:nvPr/>
        </p:nvPicPr>
        <p:blipFill>
          <a:blip r:embed="rId18"/>
          <a:srcRect/>
          <a:stretch/>
        </p:blipFill>
        <p:spPr>
          <a:xfrm>
            <a:off x="2939826" y="4310104"/>
            <a:ext cx="1454328" cy="1454328"/>
          </a:xfrm>
          <a:prstGeom prst="rect">
            <a:avLst/>
          </a:prstGeom>
        </p:spPr>
      </p:pic>
      <p:pic>
        <p:nvPicPr>
          <p:cNvPr id="22" name="図 21">
            <a:extLst>
              <a:ext uri="{FF2B5EF4-FFF2-40B4-BE49-F238E27FC236}">
                <a16:creationId xmlns:a16="http://schemas.microsoft.com/office/drawing/2014/main" id="{81A425E6-8E4B-2942-933A-D9DEFAD0B73A}"/>
              </a:ext>
            </a:extLst>
          </p:cNvPr>
          <p:cNvPicPr>
            <a:picLocks noChangeAspect="1"/>
          </p:cNvPicPr>
          <p:nvPr/>
        </p:nvPicPr>
        <p:blipFill>
          <a:blip r:embed="rId19"/>
          <a:srcRect/>
          <a:stretch/>
        </p:blipFill>
        <p:spPr>
          <a:xfrm>
            <a:off x="4556962" y="4310104"/>
            <a:ext cx="1454328" cy="1454328"/>
          </a:xfrm>
          <a:prstGeom prst="rect">
            <a:avLst/>
          </a:prstGeom>
        </p:spPr>
      </p:pic>
      <p:pic>
        <p:nvPicPr>
          <p:cNvPr id="23" name="図 22">
            <a:extLst>
              <a:ext uri="{FF2B5EF4-FFF2-40B4-BE49-F238E27FC236}">
                <a16:creationId xmlns:a16="http://schemas.microsoft.com/office/drawing/2014/main" id="{FD825EF1-95A3-C547-9858-9B3A72E8B4AF}"/>
              </a:ext>
            </a:extLst>
          </p:cNvPr>
          <p:cNvPicPr>
            <a:picLocks noChangeAspect="1"/>
          </p:cNvPicPr>
          <p:nvPr/>
        </p:nvPicPr>
        <p:blipFill>
          <a:blip r:embed="rId20"/>
          <a:srcRect/>
          <a:stretch/>
        </p:blipFill>
        <p:spPr>
          <a:xfrm>
            <a:off x="9408368" y="4310104"/>
            <a:ext cx="1454328" cy="1454328"/>
          </a:xfrm>
          <a:prstGeom prst="rect">
            <a:avLst/>
          </a:prstGeom>
        </p:spPr>
      </p:pic>
    </p:spTree>
    <p:extLst>
      <p:ext uri="{BB962C8B-B14F-4D97-AF65-F5344CB8AC3E}">
        <p14:creationId xmlns:p14="http://schemas.microsoft.com/office/powerpoint/2010/main" val="4099111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1000"/>
                                        <p:tgtEl>
                                          <p:spTgt spid="3"/>
                                        </p:tgtEl>
                                      </p:cBhvr>
                                    </p:animEffect>
                                    <p:set>
                                      <p:cBhvr>
                                        <p:cTn id="7" dur="1" fill="hold">
                                          <p:stCondLst>
                                            <p:cond delay="999"/>
                                          </p:stCondLst>
                                        </p:cTn>
                                        <p:tgtEl>
                                          <p:spTgt spid="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1000"/>
                                        <p:tgtEl>
                                          <p:spTgt spid="11"/>
                                        </p:tgtEl>
                                      </p:cBhvr>
                                    </p:animEffect>
                                    <p:set>
                                      <p:cBhvr>
                                        <p:cTn id="10" dur="1" fill="hold">
                                          <p:stCondLst>
                                            <p:cond delay="999"/>
                                          </p:stCondLst>
                                        </p:cTn>
                                        <p:tgtEl>
                                          <p:spTgt spid="11"/>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1000"/>
                                        <p:tgtEl>
                                          <p:spTgt spid="13"/>
                                        </p:tgtEl>
                                      </p:cBhvr>
                                    </p:animEffect>
                                    <p:set>
                                      <p:cBhvr>
                                        <p:cTn id="13" dur="1" fill="hold">
                                          <p:stCondLst>
                                            <p:cond delay="999"/>
                                          </p:stCondLst>
                                        </p:cTn>
                                        <p:tgtEl>
                                          <p:spTgt spid="13"/>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1000"/>
                                        <p:tgtEl>
                                          <p:spTgt spid="14"/>
                                        </p:tgtEl>
                                      </p:cBhvr>
                                    </p:animEffect>
                                    <p:set>
                                      <p:cBhvr>
                                        <p:cTn id="16" dur="1" fill="hold">
                                          <p:stCondLst>
                                            <p:cond delay="999"/>
                                          </p:stCondLst>
                                        </p:cTn>
                                        <p:tgtEl>
                                          <p:spTgt spid="14"/>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1000"/>
                                        <p:tgtEl>
                                          <p:spTgt spid="15"/>
                                        </p:tgtEl>
                                      </p:cBhvr>
                                    </p:animEffect>
                                    <p:set>
                                      <p:cBhvr>
                                        <p:cTn id="19" dur="1" fill="hold">
                                          <p:stCondLst>
                                            <p:cond delay="999"/>
                                          </p:stCondLst>
                                        </p:cTn>
                                        <p:tgtEl>
                                          <p:spTgt spid="15"/>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1000"/>
                                        <p:tgtEl>
                                          <p:spTgt spid="16"/>
                                        </p:tgtEl>
                                      </p:cBhvr>
                                    </p:animEffect>
                                    <p:set>
                                      <p:cBhvr>
                                        <p:cTn id="22" dur="1" fill="hold">
                                          <p:stCondLst>
                                            <p:cond delay="999"/>
                                          </p:stCondLst>
                                        </p:cTn>
                                        <p:tgtEl>
                                          <p:spTgt spid="16"/>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1000"/>
                                        <p:tgtEl>
                                          <p:spTgt spid="17"/>
                                        </p:tgtEl>
                                      </p:cBhvr>
                                    </p:animEffect>
                                    <p:set>
                                      <p:cBhvr>
                                        <p:cTn id="25" dur="1" fill="hold">
                                          <p:stCondLst>
                                            <p:cond delay="999"/>
                                          </p:stCondLst>
                                        </p:cTn>
                                        <p:tgtEl>
                                          <p:spTgt spid="17"/>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1000"/>
                                        <p:tgtEl>
                                          <p:spTgt spid="18"/>
                                        </p:tgtEl>
                                      </p:cBhvr>
                                    </p:animEffect>
                                    <p:set>
                                      <p:cBhvr>
                                        <p:cTn id="28" dur="1" fill="hold">
                                          <p:stCondLst>
                                            <p:cond delay="999"/>
                                          </p:stCondLst>
                                        </p:cTn>
                                        <p:tgtEl>
                                          <p:spTgt spid="18"/>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1000"/>
                                        <p:tgtEl>
                                          <p:spTgt spid="20"/>
                                        </p:tgtEl>
                                      </p:cBhvr>
                                    </p:animEffect>
                                    <p:set>
                                      <p:cBhvr>
                                        <p:cTn id="31" dur="1" fill="hold">
                                          <p:stCondLst>
                                            <p:cond delay="999"/>
                                          </p:stCondLst>
                                        </p:cTn>
                                        <p:tgtEl>
                                          <p:spTgt spid="20"/>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1000"/>
                                        <p:tgtEl>
                                          <p:spTgt spid="19"/>
                                        </p:tgtEl>
                                      </p:cBhvr>
                                    </p:animEffect>
                                    <p:set>
                                      <p:cBhvr>
                                        <p:cTn id="34" dur="1" fill="hold">
                                          <p:stCondLst>
                                            <p:cond delay="999"/>
                                          </p:stCondLst>
                                        </p:cTn>
                                        <p:tgtEl>
                                          <p:spTgt spid="19"/>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1000"/>
                                        <p:tgtEl>
                                          <p:spTgt spid="23"/>
                                        </p:tgtEl>
                                      </p:cBhvr>
                                    </p:animEffect>
                                    <p:set>
                                      <p:cBhvr>
                                        <p:cTn id="37" dur="1" fill="hold">
                                          <p:stCondLst>
                                            <p:cond delay="999"/>
                                          </p:stCondLst>
                                        </p:cTn>
                                        <p:tgtEl>
                                          <p:spTgt spid="23"/>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1000"/>
                                        <p:tgtEl>
                                          <p:spTgt spid="22"/>
                                        </p:tgtEl>
                                      </p:cBhvr>
                                    </p:animEffect>
                                    <p:set>
                                      <p:cBhvr>
                                        <p:cTn id="40" dur="1" fill="hold">
                                          <p:stCondLst>
                                            <p:cond delay="999"/>
                                          </p:stCondLst>
                                        </p:cTn>
                                        <p:tgtEl>
                                          <p:spTgt spid="22"/>
                                        </p:tgtEl>
                                        <p:attrNameLst>
                                          <p:attrName>style.visibility</p:attrName>
                                        </p:attrNameLst>
                                      </p:cBhvr>
                                      <p:to>
                                        <p:strVal val="hidden"/>
                                      </p:to>
                                    </p:set>
                                  </p:childTnLst>
                                </p:cTn>
                              </p:par>
                              <p:par>
                                <p:cTn id="41" presetID="37" presetClass="path" presetSubtype="0" accel="50000" decel="50000" fill="hold" nodeType="withEffect">
                                  <p:stCondLst>
                                    <p:cond delay="1000"/>
                                  </p:stCondLst>
                                  <p:childTnLst>
                                    <p:animMotion origin="layout" path="M -3.54167E-6 -0.00023 C -0.1802 -0.01412 -0.20286 0.05185 -0.26523 0.23495 " pathEditMode="relative" rAng="0" ptsTypes="AA">
                                      <p:cBhvr>
                                        <p:cTn id="42" dur="3000" fill="hold"/>
                                        <p:tgtEl>
                                          <p:spTgt spid="12"/>
                                        </p:tgtEl>
                                        <p:attrNameLst>
                                          <p:attrName>ppt_x</p:attrName>
                                          <p:attrName>ppt_y</p:attrName>
                                        </p:attrNameLst>
                                      </p:cBhvr>
                                      <p:rCtr x="-13268" y="11667"/>
                                    </p:animMotion>
                                  </p:childTnLst>
                                </p:cTn>
                              </p:par>
                              <p:par>
                                <p:cTn id="43" presetID="37" presetClass="path" presetSubtype="0" accel="50000" decel="50000" fill="hold" nodeType="withEffect">
                                  <p:stCondLst>
                                    <p:cond delay="1000"/>
                                  </p:stCondLst>
                                  <p:childTnLst>
                                    <p:animMotion origin="layout" path="M -0.00104 -0.00093 C -0.22565 -0.02963 -0.31185 0.07292 -0.39818 0.23449 " pathEditMode="relative" rAng="0" ptsTypes="AA">
                                      <p:cBhvr>
                                        <p:cTn id="44" dur="3000" fill="hold"/>
                                        <p:tgtEl>
                                          <p:spTgt spid="5"/>
                                        </p:tgtEl>
                                        <p:attrNameLst>
                                          <p:attrName>ppt_x</p:attrName>
                                          <p:attrName>ppt_y</p:attrName>
                                        </p:attrNameLst>
                                      </p:cBhvr>
                                      <p:rCtr x="-19857" y="11528"/>
                                    </p:animMotion>
                                  </p:childTnLst>
                                </p:cTn>
                              </p:par>
                              <p:par>
                                <p:cTn id="45" presetID="37" presetClass="path" presetSubtype="0" accel="50000" decel="50000" fill="hold" nodeType="withEffect">
                                  <p:stCondLst>
                                    <p:cond delay="1000"/>
                                  </p:stCondLst>
                                  <p:childTnLst>
                                    <p:animMotion origin="layout" path="M 4.79167E-6 -3.33333E-6 C -0.02045 0.04676 -0.07553 0.1551 -0.13256 -0.00023 " pathEditMode="relative" rAng="0" ptsTypes="AA">
                                      <p:cBhvr>
                                        <p:cTn id="46" dur="3000" fill="hold"/>
                                        <p:tgtEl>
                                          <p:spTgt spid="6"/>
                                        </p:tgtEl>
                                        <p:attrNameLst>
                                          <p:attrName>ppt_x</p:attrName>
                                          <p:attrName>ppt_y</p:attrName>
                                        </p:attrNameLst>
                                      </p:cBhvr>
                                      <p:rCtr x="-6628" y="4005"/>
                                    </p:animMotion>
                                  </p:childTnLst>
                                </p:cTn>
                              </p:par>
                              <p:par>
                                <p:cTn id="47" presetID="37" presetClass="path" presetSubtype="0" accel="50000" decel="50000" fill="hold" nodeType="withEffect">
                                  <p:stCondLst>
                                    <p:cond delay="1000"/>
                                  </p:stCondLst>
                                  <p:childTnLst>
                                    <p:animMotion origin="layout" path="M 2.08333E-6 -0.00046 C -0.0194 -0.06551 -0.0711 -0.18981 -0.13294 0.00162 " pathEditMode="relative" rAng="0" ptsTypes="AA">
                                      <p:cBhvr>
                                        <p:cTn id="48" dur="3000" fill="hold"/>
                                        <p:tgtEl>
                                          <p:spTgt spid="9"/>
                                        </p:tgtEl>
                                        <p:attrNameLst>
                                          <p:attrName>ppt_x</p:attrName>
                                          <p:attrName>ppt_y</p:attrName>
                                        </p:attrNameLst>
                                      </p:cBhvr>
                                      <p:rCtr x="-6654" y="-4907"/>
                                    </p:animMotion>
                                  </p:childTnLst>
                                </p:cTn>
                              </p:par>
                              <p:par>
                                <p:cTn id="49" presetID="37" presetClass="path" presetSubtype="0" accel="50000" decel="50000" fill="hold" nodeType="withEffect">
                                  <p:stCondLst>
                                    <p:cond delay="1000"/>
                                  </p:stCondLst>
                                  <p:childTnLst>
                                    <p:animMotion origin="layout" path="M 4.375E-6 -0.00069 C 0.11393 -0.01111 0.20494 -0.00648 0.26536 -0.23426 " pathEditMode="relative" rAng="0" ptsTypes="AA">
                                      <p:cBhvr>
                                        <p:cTn id="50" dur="3000" fill="hold"/>
                                        <p:tgtEl>
                                          <p:spTgt spid="8"/>
                                        </p:tgtEl>
                                        <p:attrNameLst>
                                          <p:attrName>ppt_x</p:attrName>
                                          <p:attrName>ppt_y</p:attrName>
                                        </p:attrNameLst>
                                      </p:cBhvr>
                                      <p:rCtr x="13268" y="-11690"/>
                                    </p:animMotion>
                                  </p:childTnLst>
                                </p:cTn>
                              </p:par>
                              <p:par>
                                <p:cTn id="51" presetID="37" presetClass="path" presetSubtype="0" accel="50000" decel="50000" fill="hold" nodeType="withEffect">
                                  <p:stCondLst>
                                    <p:cond delay="1000"/>
                                  </p:stCondLst>
                                  <p:childTnLst>
                                    <p:animMotion origin="layout" path="M -1.875E-6 -4.81481E-6 C 0.27865 -0.01736 0.27396 -0.04212 0.39753 -0.23356 " pathEditMode="relative" rAng="20760000" ptsTypes="AA">
                                      <p:cBhvr>
                                        <p:cTn id="52" dur="3000" fill="hold"/>
                                        <p:tgtEl>
                                          <p:spTgt spid="21"/>
                                        </p:tgtEl>
                                        <p:attrNameLst>
                                          <p:attrName>ppt_x</p:attrName>
                                          <p:attrName>ppt_y</p:attrName>
                                        </p:attrNameLst>
                                      </p:cBhvr>
                                      <p:rCtr x="20299" y="-86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73E5EC59-6119-4895-86CD-15E7082F8778}"/>
              </a:ext>
            </a:extLst>
          </p:cNvPr>
          <p:cNvSpPr txBox="1"/>
          <p:nvPr/>
        </p:nvSpPr>
        <p:spPr>
          <a:xfrm>
            <a:off x="2686051" y="1134593"/>
            <a:ext cx="7734299" cy="3785652"/>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㏃：ベクレル</a:t>
            </a:r>
            <a:endParaRPr kumimoji="1" lang="en-US" altLang="ja-JP"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endParaRPr>
          </a:p>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㏜：シーベルト</a:t>
            </a:r>
          </a:p>
        </p:txBody>
      </p:sp>
    </p:spTree>
    <p:extLst>
      <p:ext uri="{BB962C8B-B14F-4D97-AF65-F5344CB8AC3E}">
        <p14:creationId xmlns:p14="http://schemas.microsoft.com/office/powerpoint/2010/main" val="40317370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図 31">
            <a:extLst>
              <a:ext uri="{FF2B5EF4-FFF2-40B4-BE49-F238E27FC236}">
                <a16:creationId xmlns:a16="http://schemas.microsoft.com/office/drawing/2014/main" id="{9C0F8644-23FD-EA41-9778-EBC1AB8C39D8}"/>
              </a:ext>
            </a:extLst>
          </p:cNvPr>
          <p:cNvPicPr>
            <a:picLocks noChangeAspect="1"/>
          </p:cNvPicPr>
          <p:nvPr/>
        </p:nvPicPr>
        <p:blipFill>
          <a:blip r:embed="rId2"/>
          <a:stretch>
            <a:fillRect/>
          </a:stretch>
        </p:blipFill>
        <p:spPr>
          <a:xfrm>
            <a:off x="1662842" y="0"/>
            <a:ext cx="8866317" cy="6263125"/>
          </a:xfrm>
          <a:prstGeom prst="rect">
            <a:avLst/>
          </a:prstGeom>
        </p:spPr>
      </p:pic>
      <p:sp>
        <p:nvSpPr>
          <p:cNvPr id="3" name="テキスト ボックス 2">
            <a:extLst>
              <a:ext uri="{FF2B5EF4-FFF2-40B4-BE49-F238E27FC236}">
                <a16:creationId xmlns:a16="http://schemas.microsoft.com/office/drawing/2014/main" id="{0E63751B-3739-C948-AD64-1F13A0DBC433}"/>
              </a:ext>
            </a:extLst>
          </p:cNvPr>
          <p:cNvSpPr txBox="1"/>
          <p:nvPr/>
        </p:nvSpPr>
        <p:spPr>
          <a:xfrm>
            <a:off x="191344" y="6627168"/>
            <a:ext cx="12000656" cy="230832"/>
          </a:xfrm>
          <a:prstGeom prst="rect">
            <a:avLst/>
          </a:prstGeom>
          <a:noFill/>
        </p:spPr>
        <p:txBody>
          <a:bodyPr wrap="square" rtlCol="0" anchor="b">
            <a:spAutoFit/>
          </a:bodyPr>
          <a:lstStyle/>
          <a:p>
            <a:pPr algn="r"/>
            <a:r>
              <a:rPr kumimoji="1" lang="ja-JP" altLang="en-US" sz="900" dirty="0">
                <a:latin typeface="+mn-ea"/>
              </a:rPr>
              <a:t>出典：</a:t>
            </a:r>
            <a:r>
              <a:rPr kumimoji="1" lang="ja-JP" altLang="en-US" sz="900">
                <a:latin typeface="+mn-ea"/>
              </a:rPr>
              <a:t>福島県南相馬発</a:t>
            </a:r>
            <a:r>
              <a:rPr kumimoji="1" lang="en-US" altLang="ja-JP" sz="900" dirty="0">
                <a:latin typeface="+mn-ea"/>
              </a:rPr>
              <a:t> </a:t>
            </a:r>
            <a:r>
              <a:rPr kumimoji="1" lang="ja-JP" altLang="en-US" sz="900">
                <a:latin typeface="+mn-ea"/>
              </a:rPr>
              <a:t>坪倉</a:t>
            </a:r>
            <a:r>
              <a:rPr kumimoji="1" lang="ja-JP" altLang="en-US" sz="900" dirty="0">
                <a:latin typeface="+mn-ea"/>
              </a:rPr>
              <a:t>正治先生のよくわかる放射線</a:t>
            </a:r>
            <a:r>
              <a:rPr kumimoji="1" lang="ja-JP" altLang="en-US" sz="900">
                <a:latin typeface="+mn-ea"/>
              </a:rPr>
              <a:t>教室より</a:t>
            </a:r>
            <a:r>
              <a:rPr kumimoji="1" lang="en-US" altLang="ja-JP" sz="900" dirty="0">
                <a:latin typeface="+mn-ea"/>
              </a:rPr>
              <a:t> </a:t>
            </a:r>
            <a:r>
              <a:rPr kumimoji="1" lang="ja-JP" altLang="en-US" sz="900">
                <a:latin typeface="+mn-ea"/>
              </a:rPr>
              <a:t>一部</a:t>
            </a:r>
            <a:r>
              <a:rPr kumimoji="1" lang="ja-JP" altLang="en-US" sz="900" dirty="0">
                <a:latin typeface="+mn-ea"/>
              </a:rPr>
              <a:t>抜粋</a:t>
            </a:r>
          </a:p>
        </p:txBody>
      </p:sp>
    </p:spTree>
    <p:extLst>
      <p:ext uri="{BB962C8B-B14F-4D97-AF65-F5344CB8AC3E}">
        <p14:creationId xmlns:p14="http://schemas.microsoft.com/office/powerpoint/2010/main" val="8408411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図 2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7425" y="4048622"/>
            <a:ext cx="1208077" cy="1871306"/>
          </a:xfrm>
          <a:prstGeom prst="rect">
            <a:avLst/>
          </a:prstGeom>
          <a:noFill/>
          <a:ln w="9525">
            <a:noFill/>
            <a:miter lim="800000"/>
            <a:headEnd/>
            <a:tailEnd/>
          </a:ln>
        </p:spPr>
      </p:pic>
      <p:sp>
        <p:nvSpPr>
          <p:cNvPr id="9" name="正方形/長方形 8">
            <a:extLst>
              <a:ext uri="{FF2B5EF4-FFF2-40B4-BE49-F238E27FC236}">
                <a16:creationId xmlns:a16="http://schemas.microsoft.com/office/drawing/2014/main" id="{28241845-3089-3849-AC56-921B6CECCFB9}"/>
              </a:ext>
            </a:extLst>
          </p:cNvPr>
          <p:cNvSpPr/>
          <p:nvPr/>
        </p:nvSpPr>
        <p:spPr>
          <a:xfrm>
            <a:off x="2240879" y="1131216"/>
            <a:ext cx="2309567" cy="3205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正方形/長方形 95">
            <a:extLst>
              <a:ext uri="{FF2B5EF4-FFF2-40B4-BE49-F238E27FC236}">
                <a16:creationId xmlns:a16="http://schemas.microsoft.com/office/drawing/2014/main" id="{354F8091-9A5C-2A4E-9F4C-6823E7BADCC6}"/>
              </a:ext>
            </a:extLst>
          </p:cNvPr>
          <p:cNvSpPr/>
          <p:nvPr/>
        </p:nvSpPr>
        <p:spPr>
          <a:xfrm>
            <a:off x="4941217" y="1131216"/>
            <a:ext cx="2309567" cy="3205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正方形/長方形 96">
            <a:extLst>
              <a:ext uri="{FF2B5EF4-FFF2-40B4-BE49-F238E27FC236}">
                <a16:creationId xmlns:a16="http://schemas.microsoft.com/office/drawing/2014/main" id="{A0B19664-B91A-4749-836B-EB50EE8E1882}"/>
              </a:ext>
            </a:extLst>
          </p:cNvPr>
          <p:cNvSpPr/>
          <p:nvPr/>
        </p:nvSpPr>
        <p:spPr>
          <a:xfrm>
            <a:off x="7641554" y="1131216"/>
            <a:ext cx="2309567" cy="3205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9745" name="タイトル 1"/>
          <p:cNvSpPr>
            <a:spLocks noGrp="1"/>
          </p:cNvSpPr>
          <p:nvPr>
            <p:ph type="title"/>
          </p:nvPr>
        </p:nvSpPr>
        <p:spPr/>
        <p:txBody>
          <a:bodyPr/>
          <a:lstStyle/>
          <a:p>
            <a:pPr algn="ctr"/>
            <a:r>
              <a:rPr lang="en-US" altLang="ja-JP" dirty="0"/>
              <a:t>DNA</a:t>
            </a:r>
            <a:r>
              <a:rPr lang="ja-JP" altLang="en-US" dirty="0"/>
              <a:t>の損傷と修復</a:t>
            </a:r>
          </a:p>
        </p:txBody>
      </p:sp>
      <p:pic>
        <p:nvPicPr>
          <p:cNvPr id="49" name="図 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bwMode="auto">
          <a:xfrm>
            <a:off x="932617" y="4038600"/>
            <a:ext cx="566245" cy="1887250"/>
          </a:xfrm>
          <a:prstGeom prst="rect">
            <a:avLst/>
          </a:prstGeom>
          <a:noFill/>
          <a:ln w="9525">
            <a:noFill/>
            <a:miter lim="800000"/>
            <a:headEnd/>
            <a:tailEnd/>
          </a:ln>
        </p:spPr>
      </p:pic>
      <p:pic>
        <p:nvPicPr>
          <p:cNvPr id="51" name="図 2"/>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829894" y="4018739"/>
            <a:ext cx="514551" cy="1942331"/>
          </a:xfrm>
          <a:prstGeom prst="rect">
            <a:avLst/>
          </a:prstGeom>
          <a:noFill/>
          <a:ln w="9525">
            <a:noFill/>
            <a:miter lim="800000"/>
            <a:headEnd/>
            <a:tailEnd/>
          </a:ln>
        </p:spPr>
      </p:pic>
      <p:sp>
        <p:nvSpPr>
          <p:cNvPr id="5" name="角丸四角形 4"/>
          <p:cNvSpPr/>
          <p:nvPr/>
        </p:nvSpPr>
        <p:spPr>
          <a:xfrm>
            <a:off x="8493846" y="4298772"/>
            <a:ext cx="2773936" cy="72000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spc="600" dirty="0">
                <a:solidFill>
                  <a:schemeClr val="bg1"/>
                </a:solidFill>
                <a:latin typeface="+mn-ea"/>
              </a:rPr>
              <a:t>完全修復</a:t>
            </a:r>
          </a:p>
        </p:txBody>
      </p:sp>
      <p:sp>
        <p:nvSpPr>
          <p:cNvPr id="38" name="角丸四角形 37"/>
          <p:cNvSpPr/>
          <p:nvPr/>
        </p:nvSpPr>
        <p:spPr>
          <a:xfrm>
            <a:off x="8493846" y="5191689"/>
            <a:ext cx="2773936" cy="7200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solidFill>
                  <a:prstClr val="white"/>
                </a:solidFill>
                <a:latin typeface="+mn-ea"/>
              </a:rPr>
              <a:t>一部</a:t>
            </a:r>
            <a:r>
              <a:rPr lang="ja-JP" altLang="en-US" sz="2400" b="1" spc="-1000" dirty="0">
                <a:solidFill>
                  <a:prstClr val="white"/>
                </a:solidFill>
                <a:latin typeface="+mn-ea"/>
              </a:rPr>
              <a:t>、</a:t>
            </a:r>
            <a:r>
              <a:rPr lang="ja-JP" altLang="en-US" sz="2400" b="1" dirty="0">
                <a:solidFill>
                  <a:prstClr val="white"/>
                </a:solidFill>
                <a:latin typeface="+mn-ea"/>
              </a:rPr>
              <a:t>不完全修復</a:t>
            </a:r>
          </a:p>
        </p:txBody>
      </p:sp>
      <p:sp>
        <p:nvSpPr>
          <p:cNvPr id="28" name="正方形/長方形 27">
            <a:extLst>
              <a:ext uri="{FF2B5EF4-FFF2-40B4-BE49-F238E27FC236}">
                <a16:creationId xmlns:a16="http://schemas.microsoft.com/office/drawing/2014/main" id="{6244D083-A202-456A-8B54-11D702B7065A}"/>
              </a:ext>
            </a:extLst>
          </p:cNvPr>
          <p:cNvSpPr/>
          <p:nvPr/>
        </p:nvSpPr>
        <p:spPr>
          <a:xfrm>
            <a:off x="5188333" y="6627168"/>
            <a:ext cx="7003667" cy="230832"/>
          </a:xfrm>
          <a:prstGeom prst="rect">
            <a:avLst/>
          </a:prstGeom>
        </p:spPr>
        <p:txBody>
          <a:bodyPr wrap="square" anchor="b">
            <a:spAutoFit/>
          </a:bodyPr>
          <a:lstStyle/>
          <a:p>
            <a:pPr algn="r"/>
            <a:r>
              <a:rPr lang="ja-JP" altLang="en-US" sz="900">
                <a:solidFill>
                  <a:prstClr val="black"/>
                </a:solidFill>
                <a:latin typeface="+mn-ea"/>
              </a:rPr>
              <a:t> 出典：放射線による健康影響等に関する統一的な基礎資料</a:t>
            </a:r>
            <a:r>
              <a:rPr lang="en-US" altLang="ja-JP" sz="900" dirty="0">
                <a:solidFill>
                  <a:prstClr val="black"/>
                </a:solidFill>
                <a:latin typeface="+mn-ea"/>
              </a:rPr>
              <a:t> </a:t>
            </a:r>
            <a:r>
              <a:rPr lang="ja-JP" altLang="en-US" sz="900">
                <a:solidFill>
                  <a:prstClr val="black"/>
                </a:solidFill>
                <a:latin typeface="+mn-ea"/>
              </a:rPr>
              <a:t>令和元年度版</a:t>
            </a:r>
          </a:p>
        </p:txBody>
      </p:sp>
      <p:cxnSp>
        <p:nvCxnSpPr>
          <p:cNvPr id="47" name="直線コネクタ 42">
            <a:extLst>
              <a:ext uri="{FF2B5EF4-FFF2-40B4-BE49-F238E27FC236}">
                <a16:creationId xmlns:a16="http://schemas.microsoft.com/office/drawing/2014/main" id="{E554314A-C8CA-1642-921A-B1BF2358A4D4}"/>
              </a:ext>
            </a:extLst>
          </p:cNvPr>
          <p:cNvCxnSpPr>
            <a:cxnSpLocks noChangeShapeType="1"/>
          </p:cNvCxnSpPr>
          <p:nvPr/>
        </p:nvCxnSpPr>
        <p:spPr bwMode="auto">
          <a:xfrm>
            <a:off x="7509284" y="4658772"/>
            <a:ext cx="807829" cy="0"/>
          </a:xfrm>
          <a:prstGeom prst="line">
            <a:avLst/>
          </a:prstGeom>
          <a:noFill/>
          <a:ln w="127000" algn="ctr">
            <a:solidFill>
              <a:schemeClr val="bg2">
                <a:lumMod val="50000"/>
              </a:schemeClr>
            </a:solidFill>
            <a:round/>
            <a:headEnd type="none" w="med" len="sm"/>
            <a:tailEnd type="triangle" w="med" len="sm"/>
          </a:ln>
        </p:spPr>
      </p:cxnSp>
      <p:cxnSp>
        <p:nvCxnSpPr>
          <p:cNvPr id="58" name="直線コネクタ 42">
            <a:extLst>
              <a:ext uri="{FF2B5EF4-FFF2-40B4-BE49-F238E27FC236}">
                <a16:creationId xmlns:a16="http://schemas.microsoft.com/office/drawing/2014/main" id="{B70E1F61-E98B-704D-8345-1A89F3D88F6E}"/>
              </a:ext>
            </a:extLst>
          </p:cNvPr>
          <p:cNvCxnSpPr>
            <a:cxnSpLocks noChangeShapeType="1"/>
          </p:cNvCxnSpPr>
          <p:nvPr/>
        </p:nvCxnSpPr>
        <p:spPr bwMode="auto">
          <a:xfrm>
            <a:off x="7509284" y="5551689"/>
            <a:ext cx="807829" cy="0"/>
          </a:xfrm>
          <a:prstGeom prst="line">
            <a:avLst/>
          </a:prstGeom>
          <a:noFill/>
          <a:ln w="127000" algn="ctr">
            <a:solidFill>
              <a:schemeClr val="tx1">
                <a:lumMod val="50000"/>
                <a:lumOff val="50000"/>
              </a:schemeClr>
            </a:solidFill>
            <a:round/>
            <a:headEnd type="none" w="med" len="sm"/>
            <a:tailEnd type="triangle" w="med" len="sm"/>
          </a:ln>
        </p:spPr>
      </p:cxnSp>
      <p:sp>
        <p:nvSpPr>
          <p:cNvPr id="59" name="Text Box 28">
            <a:extLst>
              <a:ext uri="{FF2B5EF4-FFF2-40B4-BE49-F238E27FC236}">
                <a16:creationId xmlns:a16="http://schemas.microsoft.com/office/drawing/2014/main" id="{E8878F04-B512-E64F-9FF2-9CDD09F966D2}"/>
              </a:ext>
            </a:extLst>
          </p:cNvPr>
          <p:cNvSpPr txBox="1">
            <a:spLocks noChangeArrowheads="1"/>
          </p:cNvSpPr>
          <p:nvPr/>
        </p:nvSpPr>
        <p:spPr bwMode="auto">
          <a:xfrm>
            <a:off x="2338229" y="4397162"/>
            <a:ext cx="902811" cy="523220"/>
          </a:xfrm>
          <a:prstGeom prst="rect">
            <a:avLst/>
          </a:prstGeom>
          <a:noFill/>
          <a:ln>
            <a:noFill/>
          </a:ln>
        </p:spPr>
        <p:txBody>
          <a:bodyPr wrap="none" anchor="ctr">
            <a:spAutoFit/>
          </a:bodyPr>
          <a:lstStyle>
            <a:lvl1pPr defTabSz="457200" eaLnBrk="0" hangingPunct="0">
              <a:defRPr kumimoji="1">
                <a:solidFill>
                  <a:schemeClr val="tx1"/>
                </a:solidFill>
                <a:latin typeface="Tw Cen MT" pitchFamily="34" charset="0"/>
                <a:ea typeface="ＭＳ Ｐゴシック" pitchFamily="50" charset="-128"/>
              </a:defRPr>
            </a:lvl1pPr>
            <a:lvl2pPr marL="742950" indent="-285750" defTabSz="457200" eaLnBrk="0" hangingPunct="0">
              <a:defRPr kumimoji="1">
                <a:solidFill>
                  <a:schemeClr val="tx1"/>
                </a:solidFill>
                <a:latin typeface="Tw Cen MT" pitchFamily="34" charset="0"/>
                <a:ea typeface="ＭＳ Ｐゴシック" pitchFamily="50" charset="-128"/>
              </a:defRPr>
            </a:lvl2pPr>
            <a:lvl3pPr marL="1143000" indent="-228600" defTabSz="457200" eaLnBrk="0" hangingPunct="0">
              <a:defRPr kumimoji="1">
                <a:solidFill>
                  <a:schemeClr val="tx1"/>
                </a:solidFill>
                <a:latin typeface="Tw Cen MT" pitchFamily="34" charset="0"/>
                <a:ea typeface="ＭＳ Ｐゴシック" pitchFamily="50" charset="-128"/>
              </a:defRPr>
            </a:lvl3pPr>
            <a:lvl4pPr marL="1600200" indent="-228600" defTabSz="457200" eaLnBrk="0" hangingPunct="0">
              <a:defRPr kumimoji="1">
                <a:solidFill>
                  <a:schemeClr val="tx1"/>
                </a:solidFill>
                <a:latin typeface="Tw Cen MT" pitchFamily="34" charset="0"/>
                <a:ea typeface="ＭＳ Ｐゴシック" pitchFamily="50" charset="-128"/>
              </a:defRPr>
            </a:lvl4pPr>
            <a:lvl5pPr marL="2057400" indent="-228600" defTabSz="457200" eaLnBrk="0" hangingPunct="0">
              <a:defRPr kumimoji="1">
                <a:solidFill>
                  <a:schemeClr val="tx1"/>
                </a:solidFill>
                <a:latin typeface="Tw Cen MT" pitchFamily="34" charset="0"/>
                <a:ea typeface="ＭＳ Ｐゴシック" pitchFamily="50" charset="-128"/>
              </a:defRPr>
            </a:lvl5pPr>
            <a:lvl6pPr marL="25146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6pPr>
            <a:lvl7pPr marL="29718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7pPr>
            <a:lvl8pPr marL="34290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8pPr>
            <a:lvl9pPr marL="38862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9pPr>
          </a:lstStyle>
          <a:p>
            <a:pPr eaLnBrk="1" hangingPunct="1">
              <a:defRPr/>
            </a:pPr>
            <a:r>
              <a:rPr kumimoji="0" lang="ja-JP" altLang="en-US" sz="2800">
                <a:solidFill>
                  <a:schemeClr val="bg1"/>
                </a:solidFill>
                <a:latin typeface="+mn-ea"/>
                <a:ea typeface="+mn-ea"/>
                <a:cs typeface="HG丸ｺﾞｼｯｸM-PRO" pitchFamily="50" charset="-128"/>
              </a:rPr>
              <a:t>損傷</a:t>
            </a:r>
            <a:endParaRPr kumimoji="0" lang="en-US" altLang="ja-JP" sz="2800" dirty="0">
              <a:solidFill>
                <a:schemeClr val="bg1"/>
              </a:solidFill>
              <a:latin typeface="+mn-ea"/>
              <a:ea typeface="+mn-ea"/>
              <a:cs typeface="HG丸ｺﾞｼｯｸM-PRO" pitchFamily="50" charset="-128"/>
            </a:endParaRPr>
          </a:p>
        </p:txBody>
      </p:sp>
      <p:pic>
        <p:nvPicPr>
          <p:cNvPr id="75" name="図 1">
            <a:extLst>
              <a:ext uri="{FF2B5EF4-FFF2-40B4-BE49-F238E27FC236}">
                <a16:creationId xmlns:a16="http://schemas.microsoft.com/office/drawing/2014/main" id="{4A503EB6-16AA-8D45-A63F-D4078F9E7857}"/>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bwMode="auto">
          <a:xfrm>
            <a:off x="2453907" y="1706761"/>
            <a:ext cx="1288642" cy="1758336"/>
          </a:xfrm>
          <a:prstGeom prst="rect">
            <a:avLst/>
          </a:prstGeom>
          <a:noFill/>
          <a:ln w="9525">
            <a:noFill/>
            <a:miter lim="800000"/>
            <a:headEnd/>
            <a:tailEnd/>
          </a:ln>
        </p:spPr>
      </p:pic>
      <p:grpSp>
        <p:nvGrpSpPr>
          <p:cNvPr id="2" name="グループ化 1">
            <a:extLst>
              <a:ext uri="{FF2B5EF4-FFF2-40B4-BE49-F238E27FC236}">
                <a16:creationId xmlns:a16="http://schemas.microsoft.com/office/drawing/2014/main" id="{249D9E1B-87BC-FC42-B31E-44897BE15B88}"/>
              </a:ext>
            </a:extLst>
          </p:cNvPr>
          <p:cNvGrpSpPr/>
          <p:nvPr/>
        </p:nvGrpSpPr>
        <p:grpSpPr>
          <a:xfrm>
            <a:off x="8380430" y="1622620"/>
            <a:ext cx="810705" cy="1926619"/>
            <a:chOff x="9745888" y="113015"/>
            <a:chExt cx="1272474" cy="3024000"/>
          </a:xfrm>
        </p:grpSpPr>
        <p:pic>
          <p:nvPicPr>
            <p:cNvPr id="82" name="Picture 2" descr="C:\Users\mtmt-ak\Desktop\人体.jpg">
              <a:extLst>
                <a:ext uri="{FF2B5EF4-FFF2-40B4-BE49-F238E27FC236}">
                  <a16:creationId xmlns:a16="http://schemas.microsoft.com/office/drawing/2014/main" id="{6B2537D3-2663-C842-BCE8-DA3CED98E163}"/>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45888" y="113015"/>
              <a:ext cx="1272474" cy="3024000"/>
            </a:xfrm>
            <a:prstGeom prst="rect">
              <a:avLst/>
            </a:prstGeom>
            <a:solidFill>
              <a:schemeClr val="bg1"/>
            </a:solidFill>
          </p:spPr>
        </p:pic>
        <p:sp>
          <p:nvSpPr>
            <p:cNvPr id="87" name="円/楕円 86">
              <a:extLst>
                <a:ext uri="{FF2B5EF4-FFF2-40B4-BE49-F238E27FC236}">
                  <a16:creationId xmlns:a16="http://schemas.microsoft.com/office/drawing/2014/main" id="{24DDB2C3-DA65-014F-B299-39956C96650D}"/>
                </a:ext>
              </a:extLst>
            </p:cNvPr>
            <p:cNvSpPr/>
            <p:nvPr/>
          </p:nvSpPr>
          <p:spPr bwMode="auto">
            <a:xfrm>
              <a:off x="10447038" y="1172881"/>
              <a:ext cx="98425" cy="10795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grpSp>
      <p:pic>
        <p:nvPicPr>
          <p:cNvPr id="6" name="図 5">
            <a:extLst>
              <a:ext uri="{FF2B5EF4-FFF2-40B4-BE49-F238E27FC236}">
                <a16:creationId xmlns:a16="http://schemas.microsoft.com/office/drawing/2014/main" id="{F8D7548C-8BC0-1B4F-A602-0834DB4BA43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56980" y="1809787"/>
            <a:ext cx="1471721" cy="1471721"/>
          </a:xfrm>
          <a:prstGeom prst="rect">
            <a:avLst/>
          </a:prstGeom>
        </p:spPr>
      </p:pic>
      <p:sp>
        <p:nvSpPr>
          <p:cNvPr id="76" name="正方形/長方形 7">
            <a:extLst>
              <a:ext uri="{FF2B5EF4-FFF2-40B4-BE49-F238E27FC236}">
                <a16:creationId xmlns:a16="http://schemas.microsoft.com/office/drawing/2014/main" id="{98C3D7D4-0172-6045-BF65-D1A8B9EFB435}"/>
              </a:ext>
            </a:extLst>
          </p:cNvPr>
          <p:cNvSpPr>
            <a:spLocks noChangeArrowheads="1"/>
          </p:cNvSpPr>
          <p:nvPr/>
        </p:nvSpPr>
        <p:spPr bwMode="auto">
          <a:xfrm>
            <a:off x="5662278" y="1128263"/>
            <a:ext cx="961715" cy="372346"/>
          </a:xfrm>
          <a:prstGeom prst="rect">
            <a:avLst/>
          </a:prstGeom>
          <a:noFill/>
          <a:ln w="9525">
            <a:noFill/>
            <a:miter lim="800000"/>
            <a:headEnd/>
            <a:tailEnd/>
          </a:ln>
        </p:spPr>
        <p:txBody>
          <a:bodyPr wrap="square">
            <a:spAutoFit/>
          </a:bodyPr>
          <a:lstStyle/>
          <a:p>
            <a:pPr algn="ctr" defTabSz="457200" fontAlgn="base">
              <a:lnSpc>
                <a:spcPct val="90000"/>
              </a:lnSpc>
              <a:spcBef>
                <a:spcPct val="0"/>
              </a:spcBef>
              <a:spcAft>
                <a:spcPct val="0"/>
              </a:spcAft>
            </a:pPr>
            <a:r>
              <a:rPr kumimoji="0" lang="ja-JP" altLang="en-US" sz="2000" spc="600" dirty="0">
                <a:solidFill>
                  <a:srgbClr val="0D0D0D"/>
                </a:solidFill>
                <a:cs typeface="メイリオ" pitchFamily="50" charset="-128"/>
              </a:rPr>
              <a:t>細胞</a:t>
            </a:r>
          </a:p>
        </p:txBody>
      </p:sp>
      <p:sp>
        <p:nvSpPr>
          <p:cNvPr id="80" name="正方形/長方形 7">
            <a:extLst>
              <a:ext uri="{FF2B5EF4-FFF2-40B4-BE49-F238E27FC236}">
                <a16:creationId xmlns:a16="http://schemas.microsoft.com/office/drawing/2014/main" id="{3DAF52B4-D6EA-4048-8B4C-BD6DAEC6B387}"/>
              </a:ext>
            </a:extLst>
          </p:cNvPr>
          <p:cNvSpPr>
            <a:spLocks noChangeArrowheads="1"/>
          </p:cNvSpPr>
          <p:nvPr/>
        </p:nvSpPr>
        <p:spPr bwMode="auto">
          <a:xfrm>
            <a:off x="2885385" y="1128263"/>
            <a:ext cx="1114826" cy="372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457200">
              <a:lnSpc>
                <a:spcPct val="90000"/>
              </a:lnSpc>
              <a:defRPr/>
            </a:pPr>
            <a:r>
              <a:rPr kumimoji="0" lang="en-US" altLang="ja-JP" sz="2000" kern="0" spc="600" dirty="0">
                <a:latin typeface="+mn-ea"/>
                <a:cs typeface="メイリオ" pitchFamily="50" charset="-128"/>
              </a:rPr>
              <a:t>DNA</a:t>
            </a:r>
          </a:p>
        </p:txBody>
      </p:sp>
      <p:sp>
        <p:nvSpPr>
          <p:cNvPr id="83" name="正方形/長方形 7">
            <a:extLst>
              <a:ext uri="{FF2B5EF4-FFF2-40B4-BE49-F238E27FC236}">
                <a16:creationId xmlns:a16="http://schemas.microsoft.com/office/drawing/2014/main" id="{6AC9B400-B855-4649-93D6-504DC65908C5}"/>
              </a:ext>
            </a:extLst>
          </p:cNvPr>
          <p:cNvSpPr>
            <a:spLocks noChangeArrowheads="1"/>
          </p:cNvSpPr>
          <p:nvPr/>
        </p:nvSpPr>
        <p:spPr bwMode="auto">
          <a:xfrm>
            <a:off x="8420352" y="1128263"/>
            <a:ext cx="846241" cy="372346"/>
          </a:xfrm>
          <a:prstGeom prst="rect">
            <a:avLst/>
          </a:prstGeom>
          <a:noFill/>
          <a:ln w="9525">
            <a:noFill/>
            <a:miter lim="800000"/>
            <a:headEnd/>
            <a:tailEnd/>
          </a:ln>
        </p:spPr>
        <p:txBody>
          <a:bodyPr wrap="square">
            <a:spAutoFit/>
          </a:bodyPr>
          <a:lstStyle/>
          <a:p>
            <a:pPr algn="ctr" defTabSz="457200" fontAlgn="base">
              <a:lnSpc>
                <a:spcPct val="90000"/>
              </a:lnSpc>
              <a:spcBef>
                <a:spcPct val="0"/>
              </a:spcBef>
              <a:spcAft>
                <a:spcPct val="0"/>
              </a:spcAft>
            </a:pPr>
            <a:r>
              <a:rPr kumimoji="0" lang="ja-JP" altLang="en-US" sz="2000" spc="600" dirty="0">
                <a:solidFill>
                  <a:srgbClr val="0D0D0D"/>
                </a:solidFill>
                <a:cs typeface="メイリオ" pitchFamily="50" charset="-128"/>
              </a:rPr>
              <a:t>人体</a:t>
            </a:r>
          </a:p>
        </p:txBody>
      </p:sp>
      <p:sp>
        <p:nvSpPr>
          <p:cNvPr id="7" name="稲妻 6">
            <a:extLst>
              <a:ext uri="{FF2B5EF4-FFF2-40B4-BE49-F238E27FC236}">
                <a16:creationId xmlns:a16="http://schemas.microsoft.com/office/drawing/2014/main" id="{14CDA395-453A-0142-B6D5-345032B6673F}"/>
              </a:ext>
            </a:extLst>
          </p:cNvPr>
          <p:cNvSpPr/>
          <p:nvPr/>
        </p:nvSpPr>
        <p:spPr>
          <a:xfrm rot="20536799">
            <a:off x="1989054" y="1673726"/>
            <a:ext cx="1008669" cy="1008669"/>
          </a:xfrm>
          <a:prstGeom prst="lightningBol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右矢印 7">
            <a:extLst>
              <a:ext uri="{FF2B5EF4-FFF2-40B4-BE49-F238E27FC236}">
                <a16:creationId xmlns:a16="http://schemas.microsoft.com/office/drawing/2014/main" id="{E4013081-5168-6D46-B31C-985F274F1367}"/>
              </a:ext>
            </a:extLst>
          </p:cNvPr>
          <p:cNvSpPr/>
          <p:nvPr/>
        </p:nvSpPr>
        <p:spPr>
          <a:xfrm>
            <a:off x="5081048" y="4149725"/>
            <a:ext cx="1480008" cy="1018095"/>
          </a:xfrm>
          <a:prstGeom prst="rightArrow">
            <a:avLst>
              <a:gd name="adj1" fmla="val 66667"/>
              <a:gd name="adj2"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5"/>
              </a:solidFill>
            </a:endParaRPr>
          </a:p>
        </p:txBody>
      </p:sp>
      <p:sp>
        <p:nvSpPr>
          <p:cNvPr id="56" name="Text Box 28"/>
          <p:cNvSpPr txBox="1">
            <a:spLocks noChangeArrowheads="1"/>
          </p:cNvSpPr>
          <p:nvPr/>
        </p:nvSpPr>
        <p:spPr bwMode="auto">
          <a:xfrm>
            <a:off x="5246159" y="4397162"/>
            <a:ext cx="902811" cy="523220"/>
          </a:xfrm>
          <a:prstGeom prst="rect">
            <a:avLst/>
          </a:prstGeom>
          <a:noFill/>
          <a:ln>
            <a:noFill/>
          </a:ln>
        </p:spPr>
        <p:txBody>
          <a:bodyPr wrap="none" anchor="ctr">
            <a:spAutoFit/>
          </a:bodyPr>
          <a:lstStyle>
            <a:lvl1pPr defTabSz="457200" eaLnBrk="0" hangingPunct="0">
              <a:defRPr kumimoji="1">
                <a:solidFill>
                  <a:schemeClr val="tx1"/>
                </a:solidFill>
                <a:latin typeface="Tw Cen MT" pitchFamily="34" charset="0"/>
                <a:ea typeface="ＭＳ Ｐゴシック" pitchFamily="50" charset="-128"/>
              </a:defRPr>
            </a:lvl1pPr>
            <a:lvl2pPr marL="742950" indent="-285750" defTabSz="457200" eaLnBrk="0" hangingPunct="0">
              <a:defRPr kumimoji="1">
                <a:solidFill>
                  <a:schemeClr val="tx1"/>
                </a:solidFill>
                <a:latin typeface="Tw Cen MT" pitchFamily="34" charset="0"/>
                <a:ea typeface="ＭＳ Ｐゴシック" pitchFamily="50" charset="-128"/>
              </a:defRPr>
            </a:lvl2pPr>
            <a:lvl3pPr marL="1143000" indent="-228600" defTabSz="457200" eaLnBrk="0" hangingPunct="0">
              <a:defRPr kumimoji="1">
                <a:solidFill>
                  <a:schemeClr val="tx1"/>
                </a:solidFill>
                <a:latin typeface="Tw Cen MT" pitchFamily="34" charset="0"/>
                <a:ea typeface="ＭＳ Ｐゴシック" pitchFamily="50" charset="-128"/>
              </a:defRPr>
            </a:lvl3pPr>
            <a:lvl4pPr marL="1600200" indent="-228600" defTabSz="457200" eaLnBrk="0" hangingPunct="0">
              <a:defRPr kumimoji="1">
                <a:solidFill>
                  <a:schemeClr val="tx1"/>
                </a:solidFill>
                <a:latin typeface="Tw Cen MT" pitchFamily="34" charset="0"/>
                <a:ea typeface="ＭＳ Ｐゴシック" pitchFamily="50" charset="-128"/>
              </a:defRPr>
            </a:lvl4pPr>
            <a:lvl5pPr marL="2057400" indent="-228600" defTabSz="457200" eaLnBrk="0" hangingPunct="0">
              <a:defRPr kumimoji="1">
                <a:solidFill>
                  <a:schemeClr val="tx1"/>
                </a:solidFill>
                <a:latin typeface="Tw Cen MT" pitchFamily="34" charset="0"/>
                <a:ea typeface="ＭＳ Ｐゴシック" pitchFamily="50" charset="-128"/>
              </a:defRPr>
            </a:lvl5pPr>
            <a:lvl6pPr marL="25146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6pPr>
            <a:lvl7pPr marL="29718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7pPr>
            <a:lvl8pPr marL="34290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8pPr>
            <a:lvl9pPr marL="38862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9pPr>
          </a:lstStyle>
          <a:p>
            <a:pPr eaLnBrk="1" hangingPunct="1">
              <a:defRPr/>
            </a:pPr>
            <a:r>
              <a:rPr kumimoji="0" lang="ja-JP" altLang="en-US" sz="2800" b="1">
                <a:solidFill>
                  <a:schemeClr val="bg1"/>
                </a:solidFill>
                <a:latin typeface="+mn-ea"/>
                <a:ea typeface="+mn-ea"/>
                <a:cs typeface="HG丸ｺﾞｼｯｸM-PRO" pitchFamily="50" charset="-128"/>
              </a:rPr>
              <a:t>修復</a:t>
            </a:r>
            <a:endParaRPr kumimoji="0" lang="en-US" altLang="ja-JP" sz="2800" b="1" dirty="0">
              <a:solidFill>
                <a:schemeClr val="bg1"/>
              </a:solidFill>
              <a:latin typeface="+mn-ea"/>
              <a:ea typeface="+mn-ea"/>
              <a:cs typeface="HG丸ｺﾞｼｯｸM-PRO" pitchFamily="50" charset="-128"/>
            </a:endParaRPr>
          </a:p>
        </p:txBody>
      </p:sp>
      <p:sp>
        <p:nvSpPr>
          <p:cNvPr id="94" name="右矢印 93">
            <a:extLst>
              <a:ext uri="{FF2B5EF4-FFF2-40B4-BE49-F238E27FC236}">
                <a16:creationId xmlns:a16="http://schemas.microsoft.com/office/drawing/2014/main" id="{07A6DFDE-2587-D542-A53A-675156426B0F}"/>
              </a:ext>
            </a:extLst>
          </p:cNvPr>
          <p:cNvSpPr/>
          <p:nvPr/>
        </p:nvSpPr>
        <p:spPr>
          <a:xfrm>
            <a:off x="2163048" y="4149725"/>
            <a:ext cx="1480008" cy="1018095"/>
          </a:xfrm>
          <a:prstGeom prst="rightArrow">
            <a:avLst>
              <a:gd name="adj1" fmla="val 66667"/>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Text Box 28">
            <a:extLst>
              <a:ext uri="{FF2B5EF4-FFF2-40B4-BE49-F238E27FC236}">
                <a16:creationId xmlns:a16="http://schemas.microsoft.com/office/drawing/2014/main" id="{5315D974-D5FB-E745-9F82-82D67CAAFDB7}"/>
              </a:ext>
            </a:extLst>
          </p:cNvPr>
          <p:cNvSpPr txBox="1">
            <a:spLocks noChangeArrowheads="1"/>
          </p:cNvSpPr>
          <p:nvPr/>
        </p:nvSpPr>
        <p:spPr bwMode="auto">
          <a:xfrm>
            <a:off x="2328159" y="4397162"/>
            <a:ext cx="902811" cy="523220"/>
          </a:xfrm>
          <a:prstGeom prst="rect">
            <a:avLst/>
          </a:prstGeom>
          <a:noFill/>
          <a:ln>
            <a:noFill/>
          </a:ln>
        </p:spPr>
        <p:txBody>
          <a:bodyPr wrap="none" anchor="ctr">
            <a:spAutoFit/>
          </a:bodyPr>
          <a:lstStyle>
            <a:lvl1pPr defTabSz="457200" eaLnBrk="0" hangingPunct="0">
              <a:defRPr kumimoji="1">
                <a:solidFill>
                  <a:schemeClr val="tx1"/>
                </a:solidFill>
                <a:latin typeface="Tw Cen MT" pitchFamily="34" charset="0"/>
                <a:ea typeface="ＭＳ Ｐゴシック" pitchFamily="50" charset="-128"/>
              </a:defRPr>
            </a:lvl1pPr>
            <a:lvl2pPr marL="742950" indent="-285750" defTabSz="457200" eaLnBrk="0" hangingPunct="0">
              <a:defRPr kumimoji="1">
                <a:solidFill>
                  <a:schemeClr val="tx1"/>
                </a:solidFill>
                <a:latin typeface="Tw Cen MT" pitchFamily="34" charset="0"/>
                <a:ea typeface="ＭＳ Ｐゴシック" pitchFamily="50" charset="-128"/>
              </a:defRPr>
            </a:lvl2pPr>
            <a:lvl3pPr marL="1143000" indent="-228600" defTabSz="457200" eaLnBrk="0" hangingPunct="0">
              <a:defRPr kumimoji="1">
                <a:solidFill>
                  <a:schemeClr val="tx1"/>
                </a:solidFill>
                <a:latin typeface="Tw Cen MT" pitchFamily="34" charset="0"/>
                <a:ea typeface="ＭＳ Ｐゴシック" pitchFamily="50" charset="-128"/>
              </a:defRPr>
            </a:lvl3pPr>
            <a:lvl4pPr marL="1600200" indent="-228600" defTabSz="457200" eaLnBrk="0" hangingPunct="0">
              <a:defRPr kumimoji="1">
                <a:solidFill>
                  <a:schemeClr val="tx1"/>
                </a:solidFill>
                <a:latin typeface="Tw Cen MT" pitchFamily="34" charset="0"/>
                <a:ea typeface="ＭＳ Ｐゴシック" pitchFamily="50" charset="-128"/>
              </a:defRPr>
            </a:lvl4pPr>
            <a:lvl5pPr marL="2057400" indent="-228600" defTabSz="457200" eaLnBrk="0" hangingPunct="0">
              <a:defRPr kumimoji="1">
                <a:solidFill>
                  <a:schemeClr val="tx1"/>
                </a:solidFill>
                <a:latin typeface="Tw Cen MT" pitchFamily="34" charset="0"/>
                <a:ea typeface="ＭＳ Ｐゴシック" pitchFamily="50" charset="-128"/>
              </a:defRPr>
            </a:lvl5pPr>
            <a:lvl6pPr marL="25146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6pPr>
            <a:lvl7pPr marL="29718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7pPr>
            <a:lvl8pPr marL="34290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8pPr>
            <a:lvl9pPr marL="38862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9pPr>
          </a:lstStyle>
          <a:p>
            <a:pPr eaLnBrk="1" hangingPunct="1">
              <a:defRPr/>
            </a:pPr>
            <a:r>
              <a:rPr kumimoji="0" lang="ja-JP" altLang="en-US" sz="2800" b="1">
                <a:solidFill>
                  <a:schemeClr val="accent3">
                    <a:lumMod val="50000"/>
                  </a:schemeClr>
                </a:solidFill>
                <a:latin typeface="+mn-ea"/>
                <a:ea typeface="+mn-ea"/>
                <a:cs typeface="HG丸ｺﾞｼｯｸM-PRO" pitchFamily="50" charset="-128"/>
              </a:rPr>
              <a:t>損傷</a:t>
            </a:r>
            <a:endParaRPr kumimoji="0" lang="en-US" altLang="ja-JP" sz="2800" b="1" dirty="0">
              <a:solidFill>
                <a:schemeClr val="accent3">
                  <a:lumMod val="50000"/>
                </a:schemeClr>
              </a:solidFill>
              <a:latin typeface="+mn-ea"/>
              <a:ea typeface="+mn-ea"/>
              <a:cs typeface="HG丸ｺﾞｼｯｸM-PRO" pitchFamily="50" charset="-128"/>
            </a:endParaRPr>
          </a:p>
        </p:txBody>
      </p:sp>
      <p:cxnSp>
        <p:nvCxnSpPr>
          <p:cNvPr id="16" name="直線コネクタ 15">
            <a:extLst>
              <a:ext uri="{FF2B5EF4-FFF2-40B4-BE49-F238E27FC236}">
                <a16:creationId xmlns:a16="http://schemas.microsoft.com/office/drawing/2014/main" id="{9E2C90BC-83BC-D240-BBFF-A4EB7E47A114}"/>
              </a:ext>
            </a:extLst>
          </p:cNvPr>
          <p:cNvCxnSpPr>
            <a:cxnSpLocks/>
          </p:cNvCxnSpPr>
          <p:nvPr/>
        </p:nvCxnSpPr>
        <p:spPr>
          <a:xfrm>
            <a:off x="1800520" y="2101476"/>
            <a:ext cx="575035"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21" name="カギ線コネクタ 20">
            <a:extLst>
              <a:ext uri="{FF2B5EF4-FFF2-40B4-BE49-F238E27FC236}">
                <a16:creationId xmlns:a16="http://schemas.microsoft.com/office/drawing/2014/main" id="{E5402508-0C03-8244-9CCF-6AE51DEE93A7}"/>
              </a:ext>
            </a:extLst>
          </p:cNvPr>
          <p:cNvCxnSpPr>
            <a:cxnSpLocks/>
            <a:stCxn id="91" idx="3"/>
          </p:cNvCxnSpPr>
          <p:nvPr/>
        </p:nvCxnSpPr>
        <p:spPr>
          <a:xfrm>
            <a:off x="1760828" y="2811970"/>
            <a:ext cx="803263" cy="543972"/>
          </a:xfrm>
          <a:prstGeom prst="bentConnector3">
            <a:avLst>
              <a:gd name="adj1" fmla="val 100463"/>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25" name="円/楕円 24">
            <a:extLst>
              <a:ext uri="{FF2B5EF4-FFF2-40B4-BE49-F238E27FC236}">
                <a16:creationId xmlns:a16="http://schemas.microsoft.com/office/drawing/2014/main" id="{C53EB5C8-477C-884F-AF55-4ED6990A8AAA}"/>
              </a:ext>
            </a:extLst>
          </p:cNvPr>
          <p:cNvSpPr/>
          <p:nvPr/>
        </p:nvSpPr>
        <p:spPr>
          <a:xfrm>
            <a:off x="6372520" y="2158739"/>
            <a:ext cx="235669" cy="235669"/>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稲妻 100">
            <a:extLst>
              <a:ext uri="{FF2B5EF4-FFF2-40B4-BE49-F238E27FC236}">
                <a16:creationId xmlns:a16="http://schemas.microsoft.com/office/drawing/2014/main" id="{C4FF08EF-CBB1-2B41-B691-3E60DDC16463}"/>
              </a:ext>
            </a:extLst>
          </p:cNvPr>
          <p:cNvSpPr/>
          <p:nvPr/>
        </p:nvSpPr>
        <p:spPr>
          <a:xfrm rot="10410215">
            <a:off x="1459204" y="4859017"/>
            <a:ext cx="695613" cy="695613"/>
          </a:xfrm>
          <a:prstGeom prst="lightningBol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角丸四角形 26">
            <a:extLst>
              <a:ext uri="{FF2B5EF4-FFF2-40B4-BE49-F238E27FC236}">
                <a16:creationId xmlns:a16="http://schemas.microsoft.com/office/drawing/2014/main" id="{B440F8CA-C483-1943-830D-28CE9594DA2A}"/>
              </a:ext>
            </a:extLst>
          </p:cNvPr>
          <p:cNvSpPr/>
          <p:nvPr/>
        </p:nvSpPr>
        <p:spPr>
          <a:xfrm>
            <a:off x="509798" y="2611225"/>
            <a:ext cx="1291472" cy="38649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角丸四角形 102">
            <a:extLst>
              <a:ext uri="{FF2B5EF4-FFF2-40B4-BE49-F238E27FC236}">
                <a16:creationId xmlns:a16="http://schemas.microsoft.com/office/drawing/2014/main" id="{5FBA306D-220A-6B4E-A9C0-3993E675922F}"/>
              </a:ext>
            </a:extLst>
          </p:cNvPr>
          <p:cNvSpPr/>
          <p:nvPr/>
        </p:nvSpPr>
        <p:spPr>
          <a:xfrm>
            <a:off x="509798" y="1797097"/>
            <a:ext cx="1291472" cy="60875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Text Box 28">
            <a:extLst>
              <a:ext uri="{FF2B5EF4-FFF2-40B4-BE49-F238E27FC236}">
                <a16:creationId xmlns:a16="http://schemas.microsoft.com/office/drawing/2014/main" id="{C2C2C06D-EE38-B544-A947-250056B8FF11}"/>
              </a:ext>
            </a:extLst>
          </p:cNvPr>
          <p:cNvSpPr txBox="1">
            <a:spLocks noChangeArrowheads="1"/>
          </p:cNvSpPr>
          <p:nvPr/>
        </p:nvSpPr>
        <p:spPr bwMode="auto">
          <a:xfrm>
            <a:off x="550240" y="2611915"/>
            <a:ext cx="1210588" cy="400110"/>
          </a:xfrm>
          <a:prstGeom prst="rect">
            <a:avLst/>
          </a:prstGeom>
          <a:noFill/>
          <a:ln>
            <a:noFill/>
          </a:ln>
          <a:effectLst/>
        </p:spPr>
        <p:txBody>
          <a:bodyPr wrap="none">
            <a:spAutoFit/>
          </a:bodyPr>
          <a:lstStyle>
            <a:lvl1pPr defTabSz="457200">
              <a:defRPr kumimoji="1">
                <a:solidFill>
                  <a:schemeClr val="tx1"/>
                </a:solidFill>
                <a:latin typeface="Arial" charset="0"/>
                <a:ea typeface="ＭＳ Ｐゴシック" charset="0"/>
                <a:cs typeface="ＭＳ Ｐゴシック" charset="0"/>
              </a:defRPr>
            </a:lvl1pPr>
            <a:lvl2pPr defTabSz="457200">
              <a:defRPr kumimoji="1">
                <a:solidFill>
                  <a:schemeClr val="tx1"/>
                </a:solidFill>
                <a:latin typeface="Arial" charset="0"/>
                <a:ea typeface="ＭＳ Ｐゴシック" charset="0"/>
              </a:defRPr>
            </a:lvl2pPr>
            <a:lvl3pPr defTabSz="457200">
              <a:defRPr kumimoji="1">
                <a:solidFill>
                  <a:schemeClr val="tx1"/>
                </a:solidFill>
                <a:latin typeface="Arial" charset="0"/>
                <a:ea typeface="ＭＳ Ｐゴシック" charset="0"/>
              </a:defRPr>
            </a:lvl3pPr>
            <a:lvl4pPr defTabSz="457200">
              <a:defRPr kumimoji="1">
                <a:solidFill>
                  <a:schemeClr val="tx1"/>
                </a:solidFill>
                <a:latin typeface="Arial" charset="0"/>
                <a:ea typeface="ＭＳ Ｐゴシック" charset="0"/>
              </a:defRPr>
            </a:lvl4pPr>
            <a:lvl5pPr defTabSz="457200">
              <a:defRPr kumimoji="1">
                <a:solidFill>
                  <a:schemeClr val="tx1"/>
                </a:solidFill>
                <a:latin typeface="Arial" charset="0"/>
                <a:ea typeface="ＭＳ Ｐゴシック" charset="0"/>
              </a:defRPr>
            </a:lvl5pPr>
            <a:lvl6pPr fontAlgn="base">
              <a:spcBef>
                <a:spcPct val="0"/>
              </a:spcBef>
              <a:spcAft>
                <a:spcPct val="0"/>
              </a:spcAft>
              <a:defRPr kumimoji="1">
                <a:solidFill>
                  <a:schemeClr val="tx1"/>
                </a:solidFill>
                <a:latin typeface="Arial" charset="0"/>
                <a:ea typeface="ＭＳ Ｐゴシック" charset="0"/>
              </a:defRPr>
            </a:lvl6pPr>
            <a:lvl7pPr fontAlgn="base">
              <a:spcBef>
                <a:spcPct val="0"/>
              </a:spcBef>
              <a:spcAft>
                <a:spcPct val="0"/>
              </a:spcAft>
              <a:defRPr kumimoji="1">
                <a:solidFill>
                  <a:schemeClr val="tx1"/>
                </a:solidFill>
                <a:latin typeface="Arial" charset="0"/>
                <a:ea typeface="ＭＳ Ｐゴシック" charset="0"/>
              </a:defRPr>
            </a:lvl7pPr>
            <a:lvl8pPr fontAlgn="base">
              <a:spcBef>
                <a:spcPct val="0"/>
              </a:spcBef>
              <a:spcAft>
                <a:spcPct val="0"/>
              </a:spcAft>
              <a:defRPr kumimoji="1">
                <a:solidFill>
                  <a:schemeClr val="tx1"/>
                </a:solidFill>
                <a:latin typeface="Arial" charset="0"/>
                <a:ea typeface="ＭＳ Ｐゴシック" charset="0"/>
              </a:defRPr>
            </a:lvl8pPr>
            <a:lvl9pPr fontAlgn="base">
              <a:spcBef>
                <a:spcPct val="0"/>
              </a:spcBef>
              <a:spcAft>
                <a:spcPct val="0"/>
              </a:spcAft>
              <a:defRPr kumimoji="1">
                <a:solidFill>
                  <a:schemeClr val="tx1"/>
                </a:solidFill>
                <a:latin typeface="Arial" charset="0"/>
                <a:ea typeface="ＭＳ Ｐゴシック" charset="0"/>
              </a:defRPr>
            </a:lvl9pPr>
          </a:lstStyle>
          <a:p>
            <a:pPr>
              <a:defRPr/>
            </a:pPr>
            <a:r>
              <a:rPr lang="ja-JP" altLang="en-US" sz="2000" kern="0" dirty="0">
                <a:latin typeface="+mn-ea"/>
                <a:ea typeface="+mn-ea"/>
                <a:cs typeface="HG丸ｺﾞｼｯｸM-PRO" charset="0"/>
              </a:rPr>
              <a:t>修復酵素</a:t>
            </a:r>
            <a:endParaRPr lang="en-US" altLang="ja-JP" sz="2000" kern="0" dirty="0">
              <a:latin typeface="+mn-ea"/>
              <a:ea typeface="+mn-ea"/>
              <a:cs typeface="HG丸ｺﾞｼｯｸM-PRO" charset="0"/>
            </a:endParaRPr>
          </a:p>
        </p:txBody>
      </p:sp>
      <p:sp>
        <p:nvSpPr>
          <p:cNvPr id="92" name="Text Box 39">
            <a:extLst>
              <a:ext uri="{FF2B5EF4-FFF2-40B4-BE49-F238E27FC236}">
                <a16:creationId xmlns:a16="http://schemas.microsoft.com/office/drawing/2014/main" id="{A0CBB0FA-92A1-1840-B5D8-A0771F546976}"/>
              </a:ext>
            </a:extLst>
          </p:cNvPr>
          <p:cNvSpPr txBox="1">
            <a:spLocks noChangeArrowheads="1"/>
          </p:cNvSpPr>
          <p:nvPr/>
        </p:nvSpPr>
        <p:spPr bwMode="auto">
          <a:xfrm>
            <a:off x="524592" y="1793700"/>
            <a:ext cx="1261884" cy="615553"/>
          </a:xfrm>
          <a:prstGeom prst="rect">
            <a:avLst/>
          </a:prstGeom>
          <a:noFill/>
          <a:ln>
            <a:noFill/>
          </a:ln>
        </p:spPr>
        <p:txBody>
          <a:bodyPr wrap="none">
            <a:spAutoFit/>
          </a:bodyPr>
          <a:lstStyle>
            <a:lvl1pPr defTabSz="457200" eaLnBrk="0" hangingPunct="0">
              <a:defRPr kumimoji="1">
                <a:solidFill>
                  <a:schemeClr val="tx1"/>
                </a:solidFill>
                <a:latin typeface="Tw Cen MT" pitchFamily="34" charset="0"/>
                <a:ea typeface="ＭＳ Ｐゴシック" pitchFamily="50" charset="-128"/>
              </a:defRPr>
            </a:lvl1pPr>
            <a:lvl2pPr marL="742950" indent="-285750" defTabSz="457200" eaLnBrk="0" hangingPunct="0">
              <a:defRPr kumimoji="1">
                <a:solidFill>
                  <a:schemeClr val="tx1"/>
                </a:solidFill>
                <a:latin typeface="Tw Cen MT" pitchFamily="34" charset="0"/>
                <a:ea typeface="ＭＳ Ｐゴシック" pitchFamily="50" charset="-128"/>
              </a:defRPr>
            </a:lvl2pPr>
            <a:lvl3pPr marL="1143000" indent="-228600" defTabSz="457200" eaLnBrk="0" hangingPunct="0">
              <a:defRPr kumimoji="1">
                <a:solidFill>
                  <a:schemeClr val="tx1"/>
                </a:solidFill>
                <a:latin typeface="Tw Cen MT" pitchFamily="34" charset="0"/>
                <a:ea typeface="ＭＳ Ｐゴシック" pitchFamily="50" charset="-128"/>
              </a:defRPr>
            </a:lvl3pPr>
            <a:lvl4pPr marL="1600200" indent="-228600" defTabSz="457200" eaLnBrk="0" hangingPunct="0">
              <a:defRPr kumimoji="1">
                <a:solidFill>
                  <a:schemeClr val="tx1"/>
                </a:solidFill>
                <a:latin typeface="Tw Cen MT" pitchFamily="34" charset="0"/>
                <a:ea typeface="ＭＳ Ｐゴシック" pitchFamily="50" charset="-128"/>
              </a:defRPr>
            </a:lvl4pPr>
            <a:lvl5pPr marL="2057400" indent="-228600" defTabSz="457200" eaLnBrk="0" hangingPunct="0">
              <a:defRPr kumimoji="1">
                <a:solidFill>
                  <a:schemeClr val="tx1"/>
                </a:solidFill>
                <a:latin typeface="Tw Cen MT" pitchFamily="34" charset="0"/>
                <a:ea typeface="ＭＳ Ｐゴシック" pitchFamily="50" charset="-128"/>
              </a:defRPr>
            </a:lvl5pPr>
            <a:lvl6pPr marL="25146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6pPr>
            <a:lvl7pPr marL="29718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7pPr>
            <a:lvl8pPr marL="34290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8pPr>
            <a:lvl9pPr marL="3886200" indent="-228600" defTabSz="457200" eaLnBrk="0" fontAlgn="base" hangingPunct="0">
              <a:spcBef>
                <a:spcPct val="0"/>
              </a:spcBef>
              <a:spcAft>
                <a:spcPct val="0"/>
              </a:spcAft>
              <a:defRPr kumimoji="1">
                <a:solidFill>
                  <a:schemeClr val="tx1"/>
                </a:solidFill>
                <a:latin typeface="Tw Cen MT" pitchFamily="34" charset="0"/>
                <a:ea typeface="ＭＳ Ｐゴシック" pitchFamily="50" charset="-128"/>
              </a:defRPr>
            </a:lvl9pPr>
          </a:lstStyle>
          <a:p>
            <a:pPr algn="ctr" eaLnBrk="1" hangingPunct="1">
              <a:defRPr/>
            </a:pPr>
            <a:r>
              <a:rPr kumimoji="0" lang="ja-JP" altLang="en-US" sz="2000">
                <a:solidFill>
                  <a:prstClr val="black"/>
                </a:solidFill>
                <a:latin typeface="+mn-ea"/>
                <a:ea typeface="+mn-ea"/>
                <a:cs typeface="メイリオ" pitchFamily="50" charset="-128"/>
              </a:rPr>
              <a:t>損傷</a:t>
            </a:r>
            <a:endParaRPr kumimoji="0" lang="en-US" altLang="ja-JP" sz="2000" dirty="0">
              <a:solidFill>
                <a:prstClr val="black"/>
              </a:solidFill>
              <a:latin typeface="+mn-ea"/>
              <a:ea typeface="+mn-ea"/>
              <a:cs typeface="メイリオ" pitchFamily="50" charset="-128"/>
            </a:endParaRPr>
          </a:p>
          <a:p>
            <a:pPr algn="ctr" eaLnBrk="1" hangingPunct="1">
              <a:defRPr/>
            </a:pPr>
            <a:r>
              <a:rPr kumimoji="0" lang="ja-JP" altLang="en-US" sz="1400">
                <a:solidFill>
                  <a:prstClr val="black"/>
                </a:solidFill>
                <a:latin typeface="+mn-ea"/>
                <a:ea typeface="+mn-ea"/>
                <a:cs typeface="メイリオ" pitchFamily="50" charset="-128"/>
              </a:rPr>
              <a:t>（</a:t>
            </a:r>
            <a:r>
              <a:rPr kumimoji="0" lang="ja-JP" altLang="en-US" sz="1400" dirty="0">
                <a:solidFill>
                  <a:prstClr val="black"/>
                </a:solidFill>
                <a:latin typeface="+mn-ea"/>
                <a:ea typeface="+mn-ea"/>
                <a:cs typeface="メイリオ" pitchFamily="50" charset="-128"/>
              </a:rPr>
              <a:t>化学変化）</a:t>
            </a:r>
          </a:p>
        </p:txBody>
      </p:sp>
      <p:cxnSp>
        <p:nvCxnSpPr>
          <p:cNvPr id="114" name="直線コネクタ 113">
            <a:extLst>
              <a:ext uri="{FF2B5EF4-FFF2-40B4-BE49-F238E27FC236}">
                <a16:creationId xmlns:a16="http://schemas.microsoft.com/office/drawing/2014/main" id="{BD1CA3A5-DAC1-5945-866D-532EBFC8C8C3}"/>
              </a:ext>
            </a:extLst>
          </p:cNvPr>
          <p:cNvCxnSpPr>
            <a:cxnSpLocks/>
          </p:cNvCxnSpPr>
          <p:nvPr/>
        </p:nvCxnSpPr>
        <p:spPr>
          <a:xfrm flipH="1">
            <a:off x="5062193" y="5762490"/>
            <a:ext cx="471688"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08" name="角丸四角形 107">
            <a:extLst>
              <a:ext uri="{FF2B5EF4-FFF2-40B4-BE49-F238E27FC236}">
                <a16:creationId xmlns:a16="http://schemas.microsoft.com/office/drawing/2014/main" id="{6D047FEB-7E6F-5942-8E9B-3650FBC7CDD2}"/>
              </a:ext>
            </a:extLst>
          </p:cNvPr>
          <p:cNvSpPr/>
          <p:nvPr/>
        </p:nvSpPr>
        <p:spPr>
          <a:xfrm>
            <a:off x="5261728" y="5569241"/>
            <a:ext cx="1291472" cy="38649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Text Box 28">
            <a:extLst>
              <a:ext uri="{FF2B5EF4-FFF2-40B4-BE49-F238E27FC236}">
                <a16:creationId xmlns:a16="http://schemas.microsoft.com/office/drawing/2014/main" id="{03507A9A-F80B-A140-B384-A4C374C9C88D}"/>
              </a:ext>
            </a:extLst>
          </p:cNvPr>
          <p:cNvSpPr txBox="1">
            <a:spLocks noChangeArrowheads="1"/>
          </p:cNvSpPr>
          <p:nvPr/>
        </p:nvSpPr>
        <p:spPr bwMode="auto">
          <a:xfrm>
            <a:off x="5302170" y="5562435"/>
            <a:ext cx="1210588" cy="400110"/>
          </a:xfrm>
          <a:prstGeom prst="rect">
            <a:avLst/>
          </a:prstGeom>
          <a:noFill/>
          <a:ln>
            <a:noFill/>
          </a:ln>
          <a:effectLst/>
        </p:spPr>
        <p:txBody>
          <a:bodyPr wrap="none">
            <a:spAutoFit/>
          </a:bodyPr>
          <a:lstStyle>
            <a:lvl1pPr defTabSz="457200">
              <a:defRPr kumimoji="1">
                <a:solidFill>
                  <a:schemeClr val="tx1"/>
                </a:solidFill>
                <a:latin typeface="Arial" charset="0"/>
                <a:ea typeface="ＭＳ Ｐゴシック" charset="0"/>
                <a:cs typeface="ＭＳ Ｐゴシック" charset="0"/>
              </a:defRPr>
            </a:lvl1pPr>
            <a:lvl2pPr defTabSz="457200">
              <a:defRPr kumimoji="1">
                <a:solidFill>
                  <a:schemeClr val="tx1"/>
                </a:solidFill>
                <a:latin typeface="Arial" charset="0"/>
                <a:ea typeface="ＭＳ Ｐゴシック" charset="0"/>
              </a:defRPr>
            </a:lvl2pPr>
            <a:lvl3pPr defTabSz="457200">
              <a:defRPr kumimoji="1">
                <a:solidFill>
                  <a:schemeClr val="tx1"/>
                </a:solidFill>
                <a:latin typeface="Arial" charset="0"/>
                <a:ea typeface="ＭＳ Ｐゴシック" charset="0"/>
              </a:defRPr>
            </a:lvl3pPr>
            <a:lvl4pPr defTabSz="457200">
              <a:defRPr kumimoji="1">
                <a:solidFill>
                  <a:schemeClr val="tx1"/>
                </a:solidFill>
                <a:latin typeface="Arial" charset="0"/>
                <a:ea typeface="ＭＳ Ｐゴシック" charset="0"/>
              </a:defRPr>
            </a:lvl4pPr>
            <a:lvl5pPr defTabSz="457200">
              <a:defRPr kumimoji="1">
                <a:solidFill>
                  <a:schemeClr val="tx1"/>
                </a:solidFill>
                <a:latin typeface="Arial" charset="0"/>
                <a:ea typeface="ＭＳ Ｐゴシック" charset="0"/>
              </a:defRPr>
            </a:lvl5pPr>
            <a:lvl6pPr fontAlgn="base">
              <a:spcBef>
                <a:spcPct val="0"/>
              </a:spcBef>
              <a:spcAft>
                <a:spcPct val="0"/>
              </a:spcAft>
              <a:defRPr kumimoji="1">
                <a:solidFill>
                  <a:schemeClr val="tx1"/>
                </a:solidFill>
                <a:latin typeface="Arial" charset="0"/>
                <a:ea typeface="ＭＳ Ｐゴシック" charset="0"/>
              </a:defRPr>
            </a:lvl6pPr>
            <a:lvl7pPr fontAlgn="base">
              <a:spcBef>
                <a:spcPct val="0"/>
              </a:spcBef>
              <a:spcAft>
                <a:spcPct val="0"/>
              </a:spcAft>
              <a:defRPr kumimoji="1">
                <a:solidFill>
                  <a:schemeClr val="tx1"/>
                </a:solidFill>
                <a:latin typeface="Arial" charset="0"/>
                <a:ea typeface="ＭＳ Ｐゴシック" charset="0"/>
              </a:defRPr>
            </a:lvl7pPr>
            <a:lvl8pPr fontAlgn="base">
              <a:spcBef>
                <a:spcPct val="0"/>
              </a:spcBef>
              <a:spcAft>
                <a:spcPct val="0"/>
              </a:spcAft>
              <a:defRPr kumimoji="1">
                <a:solidFill>
                  <a:schemeClr val="tx1"/>
                </a:solidFill>
                <a:latin typeface="Arial" charset="0"/>
                <a:ea typeface="ＭＳ Ｐゴシック" charset="0"/>
              </a:defRPr>
            </a:lvl8pPr>
            <a:lvl9pPr fontAlgn="base">
              <a:spcBef>
                <a:spcPct val="0"/>
              </a:spcBef>
              <a:spcAft>
                <a:spcPct val="0"/>
              </a:spcAft>
              <a:defRPr kumimoji="1">
                <a:solidFill>
                  <a:schemeClr val="tx1"/>
                </a:solidFill>
                <a:latin typeface="Arial" charset="0"/>
                <a:ea typeface="ＭＳ Ｐゴシック" charset="0"/>
              </a:defRPr>
            </a:lvl9pPr>
          </a:lstStyle>
          <a:p>
            <a:pPr>
              <a:defRPr/>
            </a:pPr>
            <a:r>
              <a:rPr lang="ja-JP" altLang="en-US" sz="2000" kern="0" dirty="0">
                <a:latin typeface="+mn-ea"/>
                <a:ea typeface="+mn-ea"/>
                <a:cs typeface="HG丸ｺﾞｼｯｸM-PRO" charset="0"/>
              </a:rPr>
              <a:t>修復酵素</a:t>
            </a:r>
            <a:endParaRPr lang="en-US" altLang="ja-JP" sz="2000" kern="0" dirty="0">
              <a:latin typeface="+mn-ea"/>
              <a:ea typeface="+mn-ea"/>
              <a:cs typeface="HG丸ｺﾞｼｯｸM-PRO" charset="0"/>
            </a:endParaRPr>
          </a:p>
        </p:txBody>
      </p:sp>
      <p:sp>
        <p:nvSpPr>
          <p:cNvPr id="117" name="角丸四角形 116">
            <a:extLst>
              <a:ext uri="{FF2B5EF4-FFF2-40B4-BE49-F238E27FC236}">
                <a16:creationId xmlns:a16="http://schemas.microsoft.com/office/drawing/2014/main" id="{30575034-75A1-924D-A6D4-E9E229735C2A}"/>
              </a:ext>
            </a:extLst>
          </p:cNvPr>
          <p:cNvSpPr/>
          <p:nvPr/>
        </p:nvSpPr>
        <p:spPr>
          <a:xfrm>
            <a:off x="2162135" y="5569241"/>
            <a:ext cx="1291472" cy="38649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Text Box 28">
            <a:extLst>
              <a:ext uri="{FF2B5EF4-FFF2-40B4-BE49-F238E27FC236}">
                <a16:creationId xmlns:a16="http://schemas.microsoft.com/office/drawing/2014/main" id="{C423F0DB-BED3-7440-99C7-1A0ADEA0D5CB}"/>
              </a:ext>
            </a:extLst>
          </p:cNvPr>
          <p:cNvSpPr txBox="1">
            <a:spLocks noChangeArrowheads="1"/>
          </p:cNvSpPr>
          <p:nvPr/>
        </p:nvSpPr>
        <p:spPr bwMode="auto">
          <a:xfrm>
            <a:off x="2330818" y="5562435"/>
            <a:ext cx="954107" cy="400110"/>
          </a:xfrm>
          <a:prstGeom prst="rect">
            <a:avLst/>
          </a:prstGeom>
          <a:noFill/>
          <a:ln>
            <a:noFill/>
          </a:ln>
          <a:effectLst/>
        </p:spPr>
        <p:txBody>
          <a:bodyPr wrap="none">
            <a:spAutoFit/>
          </a:bodyPr>
          <a:lstStyle>
            <a:lvl1pPr defTabSz="457200">
              <a:defRPr kumimoji="1">
                <a:solidFill>
                  <a:schemeClr val="tx1"/>
                </a:solidFill>
                <a:latin typeface="Arial" charset="0"/>
                <a:ea typeface="ＭＳ Ｐゴシック" charset="0"/>
                <a:cs typeface="ＭＳ Ｐゴシック" charset="0"/>
              </a:defRPr>
            </a:lvl1pPr>
            <a:lvl2pPr defTabSz="457200">
              <a:defRPr kumimoji="1">
                <a:solidFill>
                  <a:schemeClr val="tx1"/>
                </a:solidFill>
                <a:latin typeface="Arial" charset="0"/>
                <a:ea typeface="ＭＳ Ｐゴシック" charset="0"/>
              </a:defRPr>
            </a:lvl2pPr>
            <a:lvl3pPr defTabSz="457200">
              <a:defRPr kumimoji="1">
                <a:solidFill>
                  <a:schemeClr val="tx1"/>
                </a:solidFill>
                <a:latin typeface="Arial" charset="0"/>
                <a:ea typeface="ＭＳ Ｐゴシック" charset="0"/>
              </a:defRPr>
            </a:lvl3pPr>
            <a:lvl4pPr defTabSz="457200">
              <a:defRPr kumimoji="1">
                <a:solidFill>
                  <a:schemeClr val="tx1"/>
                </a:solidFill>
                <a:latin typeface="Arial" charset="0"/>
                <a:ea typeface="ＭＳ Ｐゴシック" charset="0"/>
              </a:defRPr>
            </a:lvl4pPr>
            <a:lvl5pPr defTabSz="457200">
              <a:defRPr kumimoji="1">
                <a:solidFill>
                  <a:schemeClr val="tx1"/>
                </a:solidFill>
                <a:latin typeface="Arial" charset="0"/>
                <a:ea typeface="ＭＳ Ｐゴシック" charset="0"/>
              </a:defRPr>
            </a:lvl5pPr>
            <a:lvl6pPr fontAlgn="base">
              <a:spcBef>
                <a:spcPct val="0"/>
              </a:spcBef>
              <a:spcAft>
                <a:spcPct val="0"/>
              </a:spcAft>
              <a:defRPr kumimoji="1">
                <a:solidFill>
                  <a:schemeClr val="tx1"/>
                </a:solidFill>
                <a:latin typeface="Arial" charset="0"/>
                <a:ea typeface="ＭＳ Ｐゴシック" charset="0"/>
              </a:defRPr>
            </a:lvl6pPr>
            <a:lvl7pPr fontAlgn="base">
              <a:spcBef>
                <a:spcPct val="0"/>
              </a:spcBef>
              <a:spcAft>
                <a:spcPct val="0"/>
              </a:spcAft>
              <a:defRPr kumimoji="1">
                <a:solidFill>
                  <a:schemeClr val="tx1"/>
                </a:solidFill>
                <a:latin typeface="Arial" charset="0"/>
                <a:ea typeface="ＭＳ Ｐゴシック" charset="0"/>
              </a:defRPr>
            </a:lvl7pPr>
            <a:lvl8pPr fontAlgn="base">
              <a:spcBef>
                <a:spcPct val="0"/>
              </a:spcBef>
              <a:spcAft>
                <a:spcPct val="0"/>
              </a:spcAft>
              <a:defRPr kumimoji="1">
                <a:solidFill>
                  <a:schemeClr val="tx1"/>
                </a:solidFill>
                <a:latin typeface="Arial" charset="0"/>
                <a:ea typeface="ＭＳ Ｐゴシック" charset="0"/>
              </a:defRPr>
            </a:lvl8pPr>
            <a:lvl9pPr fontAlgn="base">
              <a:spcBef>
                <a:spcPct val="0"/>
              </a:spcBef>
              <a:spcAft>
                <a:spcPct val="0"/>
              </a:spcAft>
              <a:defRPr kumimoji="1">
                <a:solidFill>
                  <a:schemeClr val="tx1"/>
                </a:solidFill>
                <a:latin typeface="Arial" charset="0"/>
                <a:ea typeface="ＭＳ Ｐゴシック" charset="0"/>
              </a:defRPr>
            </a:lvl9pPr>
          </a:lstStyle>
          <a:p>
            <a:pPr algn="ctr">
              <a:defRPr/>
            </a:pPr>
            <a:r>
              <a:rPr lang="ja-JP" altLang="en-US" sz="2000" kern="0">
                <a:latin typeface="+mn-ea"/>
                <a:ea typeface="+mn-ea"/>
                <a:cs typeface="HG丸ｺﾞｼｯｸM-PRO" charset="0"/>
              </a:rPr>
              <a:t>放射線</a:t>
            </a:r>
            <a:endParaRPr lang="en-US" altLang="ja-JP" sz="2000" kern="0" dirty="0">
              <a:latin typeface="+mn-ea"/>
              <a:ea typeface="+mn-ea"/>
              <a:cs typeface="HG丸ｺﾞｼｯｸM-PRO" charset="0"/>
            </a:endParaRPr>
          </a:p>
        </p:txBody>
      </p:sp>
      <p:cxnSp>
        <p:nvCxnSpPr>
          <p:cNvPr id="120" name="カギ線コネクタ 119">
            <a:extLst>
              <a:ext uri="{FF2B5EF4-FFF2-40B4-BE49-F238E27FC236}">
                <a16:creationId xmlns:a16="http://schemas.microsoft.com/office/drawing/2014/main" id="{945A5FAA-4616-2E4F-9592-0F4557C79619}"/>
              </a:ext>
            </a:extLst>
          </p:cNvPr>
          <p:cNvCxnSpPr>
            <a:cxnSpLocks/>
            <a:stCxn id="117" idx="1"/>
          </p:cNvCxnSpPr>
          <p:nvPr/>
        </p:nvCxnSpPr>
        <p:spPr>
          <a:xfrm rot="10800000">
            <a:off x="1941925" y="5363855"/>
            <a:ext cx="220211" cy="398637"/>
          </a:xfrm>
          <a:prstGeom prst="bentConnector2">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25" name="直線コネクタ 124">
            <a:extLst>
              <a:ext uri="{FF2B5EF4-FFF2-40B4-BE49-F238E27FC236}">
                <a16:creationId xmlns:a16="http://schemas.microsoft.com/office/drawing/2014/main" id="{D4E87D05-7F2B-4446-89F8-492F0684B071}"/>
              </a:ext>
            </a:extLst>
          </p:cNvPr>
          <p:cNvCxnSpPr>
            <a:cxnSpLocks/>
          </p:cNvCxnSpPr>
          <p:nvPr/>
        </p:nvCxnSpPr>
        <p:spPr>
          <a:xfrm>
            <a:off x="378643" y="3836709"/>
            <a:ext cx="11434714" cy="0"/>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直線コネクタ 126">
            <a:extLst>
              <a:ext uri="{FF2B5EF4-FFF2-40B4-BE49-F238E27FC236}">
                <a16:creationId xmlns:a16="http://schemas.microsoft.com/office/drawing/2014/main" id="{47A4F613-3D90-7B42-A821-8F24AA60003E}"/>
              </a:ext>
            </a:extLst>
          </p:cNvPr>
          <p:cNvCxnSpPr>
            <a:cxnSpLocks/>
            <a:endCxn id="25" idx="0"/>
          </p:cNvCxnSpPr>
          <p:nvPr/>
        </p:nvCxnSpPr>
        <p:spPr>
          <a:xfrm>
            <a:off x="3657600" y="1743959"/>
            <a:ext cx="2832755" cy="414780"/>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9748" name="直線コネクタ 159747">
            <a:extLst>
              <a:ext uri="{FF2B5EF4-FFF2-40B4-BE49-F238E27FC236}">
                <a16:creationId xmlns:a16="http://schemas.microsoft.com/office/drawing/2014/main" id="{D2C40206-8349-3541-A638-10CE5DA33EE3}"/>
              </a:ext>
            </a:extLst>
          </p:cNvPr>
          <p:cNvCxnSpPr>
            <a:cxnSpLocks/>
            <a:endCxn id="25" idx="4"/>
          </p:cNvCxnSpPr>
          <p:nvPr/>
        </p:nvCxnSpPr>
        <p:spPr>
          <a:xfrm flipV="1">
            <a:off x="3657600" y="2394408"/>
            <a:ext cx="2832755" cy="1084086"/>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6D419245-CF44-704B-A3A3-E0E6222711A5}"/>
              </a:ext>
            </a:extLst>
          </p:cNvPr>
          <p:cNvCxnSpPr>
            <a:cxnSpLocks/>
            <a:stCxn id="6" idx="2"/>
          </p:cNvCxnSpPr>
          <p:nvPr/>
        </p:nvCxnSpPr>
        <p:spPr>
          <a:xfrm flipV="1">
            <a:off x="6192841" y="2375555"/>
            <a:ext cx="2677782" cy="905953"/>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1" name="直線コネクタ 140">
            <a:extLst>
              <a:ext uri="{FF2B5EF4-FFF2-40B4-BE49-F238E27FC236}">
                <a16:creationId xmlns:a16="http://schemas.microsoft.com/office/drawing/2014/main" id="{1FB05C17-6633-C441-8EDD-8E69B82EE8AD}"/>
              </a:ext>
            </a:extLst>
          </p:cNvPr>
          <p:cNvCxnSpPr>
            <a:cxnSpLocks/>
            <a:stCxn id="6" idx="0"/>
          </p:cNvCxnSpPr>
          <p:nvPr/>
        </p:nvCxnSpPr>
        <p:spPr>
          <a:xfrm>
            <a:off x="6192841" y="1809787"/>
            <a:ext cx="2668355" cy="480926"/>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6420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A670C1C-6679-FF47-B42B-A0D484ACC733}"/>
              </a:ext>
            </a:extLst>
          </p:cNvPr>
          <p:cNvSpPr txBox="1"/>
          <p:nvPr/>
        </p:nvSpPr>
        <p:spPr>
          <a:xfrm>
            <a:off x="1034140" y="472139"/>
            <a:ext cx="10270672" cy="5529462"/>
          </a:xfrm>
          <a:prstGeom prst="rect">
            <a:avLst/>
          </a:prstGeom>
          <a:noFill/>
        </p:spPr>
        <p:txBody>
          <a:bodyPr wrap="square" rtlCol="0" anchor="ctr">
            <a:spAutoFit/>
          </a:bodyPr>
          <a:lstStyle/>
          <a:p>
            <a:pPr>
              <a:lnSpc>
                <a:spcPct val="170000"/>
              </a:lnSpc>
            </a:pPr>
            <a:r>
              <a:rPr kumimoji="1" lang="ja-JP" altLang="en-US" sz="7200" b="1">
                <a:latin typeface="+mn-ea"/>
              </a:rPr>
              <a:t>学び</a:t>
            </a:r>
            <a:r>
              <a:rPr kumimoji="1" lang="ja-JP" altLang="en-US" sz="7200" b="1" spc="-1500">
                <a:latin typeface="+mn-ea"/>
              </a:rPr>
              <a:t>、</a:t>
            </a:r>
            <a:r>
              <a:rPr kumimoji="1" lang="ja-JP" altLang="en-US" sz="7200" b="1">
                <a:latin typeface="+mn-ea"/>
              </a:rPr>
              <a:t>知をつむぐ</a:t>
            </a:r>
            <a:endParaRPr kumimoji="1" lang="en-US" altLang="ja-JP" sz="7200" b="1" dirty="0">
              <a:latin typeface="+mn-ea"/>
            </a:endParaRPr>
          </a:p>
          <a:p>
            <a:pPr>
              <a:lnSpc>
                <a:spcPct val="170000"/>
              </a:lnSpc>
            </a:pPr>
            <a:r>
              <a:rPr kumimoji="1" lang="ja-JP" altLang="en-US" sz="7200" b="1">
                <a:latin typeface="+mn-ea"/>
              </a:rPr>
              <a:t>人</a:t>
            </a:r>
            <a:r>
              <a:rPr kumimoji="1" lang="ja-JP" altLang="en-US" sz="7200" b="1" spc="-1500">
                <a:latin typeface="+mn-ea"/>
              </a:rPr>
              <a:t>、</a:t>
            </a:r>
            <a:r>
              <a:rPr kumimoji="1" lang="ja-JP" altLang="en-US" sz="7200" b="1">
                <a:latin typeface="+mn-ea"/>
              </a:rPr>
              <a:t>町</a:t>
            </a:r>
            <a:r>
              <a:rPr kumimoji="1" lang="ja-JP" altLang="en-US" sz="7200" b="1" spc="-1500">
                <a:latin typeface="+mn-ea"/>
              </a:rPr>
              <a:t>、</a:t>
            </a:r>
            <a:r>
              <a:rPr kumimoji="1" lang="ja-JP" altLang="en-US" sz="7200" b="1">
                <a:latin typeface="+mn-ea"/>
              </a:rPr>
              <a:t>組織をつなぐ</a:t>
            </a:r>
            <a:endParaRPr kumimoji="1" lang="en-US" altLang="ja-JP" sz="7200" b="1" dirty="0">
              <a:latin typeface="+mn-ea"/>
            </a:endParaRPr>
          </a:p>
          <a:p>
            <a:pPr>
              <a:lnSpc>
                <a:spcPct val="170000"/>
              </a:lnSpc>
            </a:pPr>
            <a:r>
              <a:rPr kumimoji="1" lang="ja-JP" altLang="en-US" sz="7200" b="1">
                <a:latin typeface="+mn-ea"/>
              </a:rPr>
              <a:t>自分ごととしてつたわる</a:t>
            </a:r>
          </a:p>
        </p:txBody>
      </p:sp>
      <p:cxnSp>
        <p:nvCxnSpPr>
          <p:cNvPr id="6" name="直線コネクタ 5">
            <a:extLst>
              <a:ext uri="{FF2B5EF4-FFF2-40B4-BE49-F238E27FC236}">
                <a16:creationId xmlns:a16="http://schemas.microsoft.com/office/drawing/2014/main" id="{544A09FB-C608-CA48-AA1B-84120123B9B2}"/>
              </a:ext>
            </a:extLst>
          </p:cNvPr>
          <p:cNvCxnSpPr>
            <a:cxnSpLocks/>
          </p:cNvCxnSpPr>
          <p:nvPr/>
        </p:nvCxnSpPr>
        <p:spPr>
          <a:xfrm>
            <a:off x="5543550" y="2128157"/>
            <a:ext cx="2626179"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7" name="直線コネクタ 6">
            <a:extLst>
              <a:ext uri="{FF2B5EF4-FFF2-40B4-BE49-F238E27FC236}">
                <a16:creationId xmlns:a16="http://schemas.microsoft.com/office/drawing/2014/main" id="{17F73A17-1D5B-A848-AA21-98DC039D48C5}"/>
              </a:ext>
            </a:extLst>
          </p:cNvPr>
          <p:cNvCxnSpPr>
            <a:cxnSpLocks/>
          </p:cNvCxnSpPr>
          <p:nvPr/>
        </p:nvCxnSpPr>
        <p:spPr>
          <a:xfrm>
            <a:off x="7209064" y="4008005"/>
            <a:ext cx="2612772"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8" name="直線コネクタ 7">
            <a:extLst>
              <a:ext uri="{FF2B5EF4-FFF2-40B4-BE49-F238E27FC236}">
                <a16:creationId xmlns:a16="http://schemas.microsoft.com/office/drawing/2014/main" id="{A16E8CC9-A404-5B4F-9E74-98AF86C51F8A}"/>
              </a:ext>
            </a:extLst>
          </p:cNvPr>
          <p:cNvCxnSpPr>
            <a:cxnSpLocks/>
          </p:cNvCxnSpPr>
          <p:nvPr/>
        </p:nvCxnSpPr>
        <p:spPr>
          <a:xfrm>
            <a:off x="7576457" y="5855558"/>
            <a:ext cx="3441519" cy="0"/>
          </a:xfrm>
          <a:prstGeom prst="line">
            <a:avLst/>
          </a:prstGeom>
          <a:ln w="571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18363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2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par>
                                <p:cTn id="9" presetID="12" presetClass="entr" presetSubtype="8" fill="hold" nodeType="withEffect">
                                  <p:stCondLst>
                                    <p:cond delay="2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ppt_x</p:attrName>
                                        </p:attrNameLst>
                                      </p:cBhvr>
                                      <p:tavLst>
                                        <p:tav tm="0">
                                          <p:val>
                                            <p:strVal val="#ppt_x-#ppt_w*1.125000"/>
                                          </p:val>
                                        </p:tav>
                                        <p:tav tm="100000">
                                          <p:val>
                                            <p:strVal val="#ppt_x"/>
                                          </p:val>
                                        </p:tav>
                                      </p:tavLst>
                                    </p:anim>
                                    <p:animEffect transition="in" filter="wipe(right)">
                                      <p:cBhvr>
                                        <p:cTn id="12" dur="500"/>
                                        <p:tgtEl>
                                          <p:spTgt spid="7"/>
                                        </p:tgtEl>
                                      </p:cBhvr>
                                    </p:animEffect>
                                  </p:childTnLst>
                                </p:cTn>
                              </p:par>
                              <p:par>
                                <p:cTn id="13" presetID="12" presetClass="entr" presetSubtype="8" fill="hold" nodeType="withEffect">
                                  <p:stCondLst>
                                    <p:cond delay="2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A670C1C-6679-FF47-B42B-A0D484ACC733}"/>
              </a:ext>
            </a:extLst>
          </p:cNvPr>
          <p:cNvSpPr txBox="1"/>
          <p:nvPr/>
        </p:nvSpPr>
        <p:spPr>
          <a:xfrm>
            <a:off x="2315044" y="1614704"/>
            <a:ext cx="6801862" cy="3416320"/>
          </a:xfrm>
          <a:prstGeom prst="rect">
            <a:avLst/>
          </a:prstGeom>
          <a:noFill/>
        </p:spPr>
        <p:txBody>
          <a:bodyPr wrap="none" rtlCol="0" anchor="ctr">
            <a:spAutoFit/>
          </a:bodyPr>
          <a:lstStyle/>
          <a:p>
            <a:pPr>
              <a:lnSpc>
                <a:spcPct val="150000"/>
              </a:lnSpc>
            </a:pPr>
            <a:r>
              <a:rPr kumimoji="1" lang="ja-JP" altLang="en-US" sz="7200" b="1" dirty="0">
                <a:latin typeface="+mn-ea"/>
              </a:rPr>
              <a:t>放射線に関する</a:t>
            </a:r>
            <a:endParaRPr kumimoji="1" lang="en-US" altLang="ja-JP" sz="7200" b="1" dirty="0">
              <a:latin typeface="+mn-ea"/>
            </a:endParaRPr>
          </a:p>
          <a:p>
            <a:pPr>
              <a:lnSpc>
                <a:spcPct val="150000"/>
              </a:lnSpc>
            </a:pPr>
            <a:r>
              <a:rPr kumimoji="1" lang="ja-JP" altLang="en-US" sz="7200" b="1" dirty="0">
                <a:latin typeface="+mn-ea"/>
              </a:rPr>
              <a:t>誤</a:t>
            </a:r>
            <a:r>
              <a:rPr kumimoji="1" lang="ja-JP" altLang="en-US" sz="7200" b="1" spc="-1500" dirty="0">
                <a:latin typeface="+mn-ea"/>
              </a:rPr>
              <a:t>解・</a:t>
            </a:r>
            <a:r>
              <a:rPr kumimoji="1" lang="ja-JP" altLang="en-US" sz="7200" b="1" dirty="0">
                <a:latin typeface="+mn-ea"/>
              </a:rPr>
              <a:t>偏</a:t>
            </a:r>
            <a:r>
              <a:rPr kumimoji="1" lang="ja-JP" altLang="en-US" sz="7200" b="1" spc="-1500" dirty="0">
                <a:latin typeface="+mn-ea"/>
              </a:rPr>
              <a:t>見・</a:t>
            </a:r>
            <a:r>
              <a:rPr kumimoji="1" lang="ja-JP" altLang="en-US" sz="7200" b="1" dirty="0">
                <a:latin typeface="+mn-ea"/>
              </a:rPr>
              <a:t>差別</a:t>
            </a:r>
            <a:endParaRPr kumimoji="1" lang="en-US" altLang="ja-JP" sz="7200" b="1" dirty="0">
              <a:latin typeface="+mn-ea"/>
            </a:endParaRPr>
          </a:p>
        </p:txBody>
      </p:sp>
    </p:spTree>
    <p:extLst>
      <p:ext uri="{BB962C8B-B14F-4D97-AF65-F5344CB8AC3E}">
        <p14:creationId xmlns:p14="http://schemas.microsoft.com/office/powerpoint/2010/main" val="3872135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A670C1C-6679-FF47-B42B-A0D484ACC733}"/>
              </a:ext>
            </a:extLst>
          </p:cNvPr>
          <p:cNvSpPr txBox="1"/>
          <p:nvPr/>
        </p:nvSpPr>
        <p:spPr>
          <a:xfrm>
            <a:off x="2541181" y="2787819"/>
            <a:ext cx="7109639" cy="1015663"/>
          </a:xfrm>
          <a:prstGeom prst="rect">
            <a:avLst/>
          </a:prstGeom>
          <a:noFill/>
        </p:spPr>
        <p:txBody>
          <a:bodyPr wrap="none" rtlCol="0" anchor="ctr">
            <a:spAutoFit/>
          </a:bodyPr>
          <a:lstStyle/>
          <a:p>
            <a:pPr algn="ctr"/>
            <a:r>
              <a:rPr kumimoji="1" lang="ja-JP" altLang="en-US" sz="6000" b="1">
                <a:latin typeface="+mn-ea"/>
              </a:rPr>
              <a:t>国内に目を向けると</a:t>
            </a:r>
          </a:p>
        </p:txBody>
      </p:sp>
    </p:spTree>
    <p:extLst>
      <p:ext uri="{BB962C8B-B14F-4D97-AF65-F5344CB8AC3E}">
        <p14:creationId xmlns:p14="http://schemas.microsoft.com/office/powerpoint/2010/main" val="41800702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FF63145-E60F-9E44-879A-AFC40429A9EE}"/>
              </a:ext>
            </a:extLst>
          </p:cNvPr>
          <p:cNvSpPr txBox="1"/>
          <p:nvPr/>
        </p:nvSpPr>
        <p:spPr>
          <a:xfrm>
            <a:off x="1771739" y="2787819"/>
            <a:ext cx="8648522" cy="1015663"/>
          </a:xfrm>
          <a:prstGeom prst="rect">
            <a:avLst/>
          </a:prstGeom>
          <a:noFill/>
        </p:spPr>
        <p:txBody>
          <a:bodyPr wrap="non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6000" b="1" i="0" u="none" strike="noStrike" kern="1200" cap="none" spc="0" normalizeH="0" baseline="0" noProof="0">
                <a:ln>
                  <a:noFill/>
                </a:ln>
                <a:solidFill>
                  <a:srgbClr val="000000"/>
                </a:solidFill>
                <a:effectLst/>
                <a:uLnTx/>
                <a:uFillTx/>
                <a:latin typeface="游ゴシック" panose="020F0502020204030204"/>
                <a:ea typeface="游ゴシック" panose="020B0400000000000000" pitchFamily="50" charset="-128"/>
                <a:cs typeface="+mn-cs"/>
              </a:rPr>
              <a:t>風評はなぜ広がるのか？</a:t>
            </a:r>
          </a:p>
        </p:txBody>
      </p:sp>
    </p:spTree>
    <p:extLst>
      <p:ext uri="{BB962C8B-B14F-4D97-AF65-F5344CB8AC3E}">
        <p14:creationId xmlns:p14="http://schemas.microsoft.com/office/powerpoint/2010/main" val="1916694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6A1BC28A-A076-4C4C-95C9-FC9C4C3FA706}"/>
              </a:ext>
            </a:extLst>
          </p:cNvPr>
          <p:cNvSpPr/>
          <p:nvPr/>
        </p:nvSpPr>
        <p:spPr>
          <a:xfrm>
            <a:off x="0" y="0"/>
            <a:ext cx="12192000" cy="16313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50" charset="-128"/>
              <a:cs typeface="+mn-cs"/>
            </a:endParaRPr>
          </a:p>
        </p:txBody>
      </p:sp>
      <p:sp>
        <p:nvSpPr>
          <p:cNvPr id="15" name="テキスト ボックス 14">
            <a:extLst>
              <a:ext uri="{FF2B5EF4-FFF2-40B4-BE49-F238E27FC236}">
                <a16:creationId xmlns:a16="http://schemas.microsoft.com/office/drawing/2014/main" id="{30AC406C-D4F2-F74B-B27A-AA1283EBB76F}"/>
              </a:ext>
            </a:extLst>
          </p:cNvPr>
          <p:cNvSpPr txBox="1"/>
          <p:nvPr/>
        </p:nvSpPr>
        <p:spPr>
          <a:xfrm>
            <a:off x="191344" y="6627168"/>
            <a:ext cx="12000656" cy="230832"/>
          </a:xfrm>
          <a:prstGeom prst="rect">
            <a:avLst/>
          </a:prstGeom>
          <a:noFill/>
        </p:spPr>
        <p:txBody>
          <a:bodyPr wrap="square" rtlCol="0" anchor="b">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游ゴシック Light" panose="020B0300000000000000" pitchFamily="50" charset="-128"/>
                <a:ea typeface="游ゴシック Light" panose="020B0300000000000000" pitchFamily="50" charset="-128"/>
                <a:cs typeface="+mn-cs"/>
              </a:rPr>
              <a:t>出典：福島県「県民健康調査」平成</a:t>
            </a:r>
            <a:r>
              <a:rPr kumimoji="1" lang="en-US" altLang="ja-JP" sz="900" b="0" i="0" u="none" strike="noStrike" kern="1200" cap="none" spc="0" normalizeH="0" baseline="0" noProof="0" dirty="0">
                <a:ln>
                  <a:noFill/>
                </a:ln>
                <a:solidFill>
                  <a:srgbClr val="000000"/>
                </a:solidFill>
                <a:effectLst/>
                <a:uLnTx/>
                <a:uFillTx/>
                <a:latin typeface="游ゴシック Light" panose="020B0300000000000000" pitchFamily="50" charset="-128"/>
                <a:ea typeface="游ゴシック Light" panose="020B0300000000000000" pitchFamily="50" charset="-128"/>
                <a:cs typeface="+mn-cs"/>
              </a:rPr>
              <a:t>30</a:t>
            </a:r>
            <a:r>
              <a:rPr kumimoji="1" lang="ja-JP" altLang="en-US" sz="900" b="0" i="0" u="none" strike="noStrike" kern="1200" cap="none" spc="0" normalizeH="0" baseline="0" noProof="0" dirty="0">
                <a:ln>
                  <a:noFill/>
                </a:ln>
                <a:solidFill>
                  <a:srgbClr val="000000"/>
                </a:solidFill>
                <a:effectLst/>
                <a:uLnTx/>
                <a:uFillTx/>
                <a:latin typeface="游ゴシック Light" panose="020B0300000000000000" pitchFamily="50" charset="-128"/>
                <a:ea typeface="游ゴシック Light" panose="020B0300000000000000" pitchFamily="50" charset="-128"/>
                <a:cs typeface="+mn-cs"/>
              </a:rPr>
              <a:t>年度「こころの健康度・生活習慣に関する調査」結果報告　</a:t>
            </a:r>
          </a:p>
        </p:txBody>
      </p:sp>
      <p:graphicFrame>
        <p:nvGraphicFramePr>
          <p:cNvPr id="2" name="グラフ 1">
            <a:extLst>
              <a:ext uri="{FF2B5EF4-FFF2-40B4-BE49-F238E27FC236}">
                <a16:creationId xmlns:a16="http://schemas.microsoft.com/office/drawing/2014/main" id="{18731A19-06C1-DF4F-BCE0-F94865573ADA}"/>
              </a:ext>
            </a:extLst>
          </p:cNvPr>
          <p:cNvGraphicFramePr/>
          <p:nvPr/>
        </p:nvGraphicFramePr>
        <p:xfrm>
          <a:off x="0" y="2613660"/>
          <a:ext cx="11618258" cy="4244340"/>
        </p:xfrm>
        <a:graphic>
          <a:graphicData uri="http://schemas.openxmlformats.org/drawingml/2006/chart">
            <c:chart xmlns:c="http://schemas.openxmlformats.org/drawingml/2006/chart" xmlns:r="http://schemas.openxmlformats.org/officeDocument/2006/relationships" r:id="rId3"/>
          </a:graphicData>
        </a:graphic>
      </p:graphicFrame>
      <p:sp>
        <p:nvSpPr>
          <p:cNvPr id="24" name="テキスト ボックス 23">
            <a:extLst>
              <a:ext uri="{FF2B5EF4-FFF2-40B4-BE49-F238E27FC236}">
                <a16:creationId xmlns:a16="http://schemas.microsoft.com/office/drawing/2014/main" id="{B6D757CA-63AE-9240-BEE8-3458481CF025}"/>
              </a:ext>
            </a:extLst>
          </p:cNvPr>
          <p:cNvSpPr txBox="1"/>
          <p:nvPr/>
        </p:nvSpPr>
        <p:spPr>
          <a:xfrm>
            <a:off x="587375" y="4438132"/>
            <a:ext cx="2148205"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50" charset="-128"/>
                <a:cs typeface="+mn-cs"/>
              </a:rPr>
              <a:t>19.3</a:t>
            </a:r>
            <a:r>
              <a:rPr kumimoji="1" lang="en-US" altLang="ja-JP" sz="16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50" charset="-128"/>
                <a:cs typeface="+mn-cs"/>
              </a:rPr>
              <a:t>%</a:t>
            </a:r>
            <a:endParaRPr kumimoji="1" lang="ja-JP" altLang="en-US" sz="1600" b="0" i="0" u="none" strike="noStrike" kern="1200" cap="none" spc="0" normalizeH="0" baseline="0" noProof="0">
              <a:ln>
                <a:noFill/>
              </a:ln>
              <a:solidFill>
                <a:srgbClr val="004B87"/>
              </a:solidFill>
              <a:effectLst/>
              <a:uLnTx/>
              <a:uFillTx/>
              <a:latin typeface="游ゴシック" panose="020F0502020204030204"/>
              <a:ea typeface="游ゴシック" panose="020B0400000000000000" pitchFamily="50" charset="-128"/>
              <a:cs typeface="+mn-cs"/>
            </a:endParaRPr>
          </a:p>
        </p:txBody>
      </p:sp>
      <p:sp>
        <p:nvSpPr>
          <p:cNvPr id="25" name="テキスト ボックス 24">
            <a:extLst>
              <a:ext uri="{FF2B5EF4-FFF2-40B4-BE49-F238E27FC236}">
                <a16:creationId xmlns:a16="http://schemas.microsoft.com/office/drawing/2014/main" id="{55B80215-918C-2A4D-94E2-CAD2B17A944A}"/>
              </a:ext>
            </a:extLst>
          </p:cNvPr>
          <p:cNvSpPr txBox="1"/>
          <p:nvPr/>
        </p:nvSpPr>
        <p:spPr>
          <a:xfrm>
            <a:off x="7673340" y="4438132"/>
            <a:ext cx="3104477"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50" charset="-128"/>
                <a:cs typeface="+mn-cs"/>
              </a:rPr>
              <a:t>28.3</a:t>
            </a:r>
            <a:r>
              <a:rPr kumimoji="1" lang="en-US" altLang="ja-JP" sz="16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50" charset="-128"/>
                <a:cs typeface="+mn-cs"/>
              </a:rPr>
              <a:t>%</a:t>
            </a:r>
            <a:endParaRPr kumimoji="1" lang="ja-JP" altLang="en-US" sz="16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50" charset="-128"/>
              <a:cs typeface="+mn-cs"/>
            </a:endParaRPr>
          </a:p>
        </p:txBody>
      </p:sp>
      <p:sp>
        <p:nvSpPr>
          <p:cNvPr id="26" name="テキスト ボックス 25">
            <a:extLst>
              <a:ext uri="{FF2B5EF4-FFF2-40B4-BE49-F238E27FC236}">
                <a16:creationId xmlns:a16="http://schemas.microsoft.com/office/drawing/2014/main" id="{29589C86-F109-FE42-9366-CC8955208C04}"/>
              </a:ext>
            </a:extLst>
          </p:cNvPr>
          <p:cNvSpPr txBox="1"/>
          <p:nvPr/>
        </p:nvSpPr>
        <p:spPr>
          <a:xfrm>
            <a:off x="2720340" y="4438132"/>
            <a:ext cx="4945381"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50" charset="-128"/>
                <a:cs typeface="+mn-cs"/>
              </a:rPr>
              <a:t>44.8</a:t>
            </a:r>
            <a:r>
              <a:rPr kumimoji="1" lang="en-US" altLang="ja-JP" sz="16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50" charset="-128"/>
                <a:cs typeface="+mn-cs"/>
              </a:rPr>
              <a:t>%</a:t>
            </a:r>
            <a:endParaRPr kumimoji="1" lang="ja-JP" altLang="en-US" sz="1600" b="0" i="0" u="none" strike="noStrike" kern="1200" cap="none" spc="0" normalizeH="0" baseline="0" noProof="0">
              <a:ln>
                <a:noFill/>
              </a:ln>
              <a:solidFill>
                <a:srgbClr val="004B87"/>
              </a:solidFill>
              <a:effectLst/>
              <a:uLnTx/>
              <a:uFillTx/>
              <a:latin typeface="游ゴシック" panose="020F0502020204030204"/>
              <a:ea typeface="游ゴシック" panose="020B0400000000000000" pitchFamily="50" charset="-128"/>
              <a:cs typeface="+mn-cs"/>
            </a:endParaRPr>
          </a:p>
        </p:txBody>
      </p:sp>
      <p:sp>
        <p:nvSpPr>
          <p:cNvPr id="28" name="テキスト ボックス 27">
            <a:extLst>
              <a:ext uri="{FF2B5EF4-FFF2-40B4-BE49-F238E27FC236}">
                <a16:creationId xmlns:a16="http://schemas.microsoft.com/office/drawing/2014/main" id="{E90B6D92-7BD6-F548-9EF1-4A5C8881E39C}"/>
              </a:ext>
            </a:extLst>
          </p:cNvPr>
          <p:cNvSpPr txBox="1"/>
          <p:nvPr/>
        </p:nvSpPr>
        <p:spPr>
          <a:xfrm>
            <a:off x="10782299" y="4438132"/>
            <a:ext cx="916641"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50" charset="-128"/>
                <a:cs typeface="+mn-cs"/>
              </a:rPr>
              <a:t>7.7</a:t>
            </a:r>
            <a:r>
              <a:rPr kumimoji="1" lang="en-US" altLang="ja-JP" sz="16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50" charset="-128"/>
                <a:cs typeface="+mn-cs"/>
              </a:rPr>
              <a:t>%</a:t>
            </a:r>
            <a:endParaRPr kumimoji="1" lang="ja-JP" altLang="en-US" sz="16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50" charset="-128"/>
              <a:cs typeface="+mn-cs"/>
            </a:endParaRPr>
          </a:p>
        </p:txBody>
      </p:sp>
      <p:sp>
        <p:nvSpPr>
          <p:cNvPr id="31" name="テキスト ボックス 30">
            <a:extLst>
              <a:ext uri="{FF2B5EF4-FFF2-40B4-BE49-F238E27FC236}">
                <a16:creationId xmlns:a16="http://schemas.microsoft.com/office/drawing/2014/main" id="{2C49A2B4-5F3C-2D4D-8924-E6C68FCEFFB0}"/>
              </a:ext>
            </a:extLst>
          </p:cNvPr>
          <p:cNvSpPr txBox="1"/>
          <p:nvPr/>
        </p:nvSpPr>
        <p:spPr>
          <a:xfrm>
            <a:off x="587374" y="4007889"/>
            <a:ext cx="2148205" cy="371768"/>
          </a:xfrm>
          <a:prstGeom prst="rect">
            <a:avLst/>
          </a:prstGeom>
          <a:noFill/>
        </p:spPr>
        <p:txBody>
          <a:bodyPr wrap="square" rtlCol="0" anchor="ctr">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004B87"/>
                </a:solidFill>
                <a:effectLst/>
                <a:uLnTx/>
                <a:uFillTx/>
                <a:latin typeface="游ゴシック" panose="020B0400000000000000" pitchFamily="50" charset="-128"/>
                <a:ea typeface="游ゴシック" panose="020B0400000000000000" pitchFamily="50" charset="-128"/>
                <a:cs typeface="+mn-cs"/>
              </a:rPr>
              <a:t>可能性は極めて低い</a:t>
            </a:r>
          </a:p>
        </p:txBody>
      </p:sp>
      <p:cxnSp>
        <p:nvCxnSpPr>
          <p:cNvPr id="23" name="カギ線コネクタ 22">
            <a:extLst>
              <a:ext uri="{FF2B5EF4-FFF2-40B4-BE49-F238E27FC236}">
                <a16:creationId xmlns:a16="http://schemas.microsoft.com/office/drawing/2014/main" id="{79AF6435-E5E9-4E4E-93D6-7D0F77C65B77}"/>
              </a:ext>
            </a:extLst>
          </p:cNvPr>
          <p:cNvCxnSpPr>
            <a:cxnSpLocks/>
            <a:endCxn id="18" idx="1"/>
          </p:cNvCxnSpPr>
          <p:nvPr/>
        </p:nvCxnSpPr>
        <p:spPr>
          <a:xfrm rot="5400000" flipH="1" flipV="1">
            <a:off x="7542692" y="2815515"/>
            <a:ext cx="723277" cy="430675"/>
          </a:xfrm>
          <a:prstGeom prst="bentConnector2">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カギ線コネクタ 26">
            <a:extLst>
              <a:ext uri="{FF2B5EF4-FFF2-40B4-BE49-F238E27FC236}">
                <a16:creationId xmlns:a16="http://schemas.microsoft.com/office/drawing/2014/main" id="{CFE10578-F060-5C4E-A5C2-3063FD01817B}"/>
              </a:ext>
            </a:extLst>
          </p:cNvPr>
          <p:cNvCxnSpPr>
            <a:cxnSpLocks/>
            <a:endCxn id="18" idx="3"/>
          </p:cNvCxnSpPr>
          <p:nvPr/>
        </p:nvCxnSpPr>
        <p:spPr>
          <a:xfrm rot="16200000" flipV="1">
            <a:off x="11016014" y="2803875"/>
            <a:ext cx="723276" cy="453951"/>
          </a:xfrm>
          <a:prstGeom prst="bentConnector2">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F6765662-787F-614A-81EC-9058B73F9161}"/>
              </a:ext>
            </a:extLst>
          </p:cNvPr>
          <p:cNvSpPr txBox="1"/>
          <p:nvPr/>
        </p:nvSpPr>
        <p:spPr>
          <a:xfrm>
            <a:off x="8119668" y="1945938"/>
            <a:ext cx="3031008" cy="14465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6000" b="1" i="0" u="none" strike="noStrike" kern="1200" cap="none" spc="0" normalizeH="0" baseline="0" noProof="0">
                <a:ln>
                  <a:noFill/>
                </a:ln>
                <a:solidFill>
                  <a:srgbClr val="DA0A79"/>
                </a:solidFill>
                <a:effectLst/>
                <a:uLnTx/>
                <a:uFillTx/>
                <a:latin typeface="游ゴシック" panose="020B0400000000000000" pitchFamily="50" charset="-128"/>
                <a:ea typeface="游ゴシック" panose="020B0400000000000000" pitchFamily="50" charset="-128"/>
                <a:cs typeface="+mn-cs"/>
              </a:rPr>
              <a:t>約</a:t>
            </a:r>
            <a:r>
              <a:rPr kumimoji="1" lang="en-US" altLang="ja-JP" sz="8800" b="1" i="0" u="none" strike="noStrike" kern="1200" cap="none" spc="0" normalizeH="0" baseline="0" noProof="0" dirty="0">
                <a:ln>
                  <a:noFill/>
                </a:ln>
                <a:solidFill>
                  <a:srgbClr val="DA0A79"/>
                </a:solidFill>
                <a:effectLst/>
                <a:uLnTx/>
                <a:uFillTx/>
                <a:latin typeface="游ゴシック" panose="020B0400000000000000" pitchFamily="50" charset="-128"/>
                <a:ea typeface="游ゴシック" panose="020B0400000000000000" pitchFamily="50" charset="-128"/>
                <a:cs typeface="+mn-cs"/>
              </a:rPr>
              <a:t>36</a:t>
            </a:r>
            <a:r>
              <a:rPr kumimoji="1" lang="ja-JP" altLang="en-US" sz="6000" b="1" i="0" u="none" strike="noStrike" kern="1200" cap="none" spc="0" normalizeH="0" baseline="0" noProof="0">
                <a:ln>
                  <a:noFill/>
                </a:ln>
                <a:solidFill>
                  <a:srgbClr val="DA0A79"/>
                </a:solidFill>
                <a:effectLst/>
                <a:uLnTx/>
                <a:uFillTx/>
                <a:latin typeface="游ゴシック" panose="020B0400000000000000" pitchFamily="50" charset="-128"/>
                <a:ea typeface="游ゴシック" panose="020B0400000000000000" pitchFamily="50" charset="-128"/>
                <a:cs typeface="+mn-cs"/>
              </a:rPr>
              <a:t>％</a:t>
            </a:r>
            <a:endParaRPr kumimoji="1" lang="ja-JP" altLang="en-US" sz="8800" b="1" i="0" u="none" strike="noStrike" kern="1200" cap="none" spc="0" normalizeH="0" baseline="0" noProof="0">
              <a:ln>
                <a:noFill/>
              </a:ln>
              <a:solidFill>
                <a:srgbClr val="DA0A79"/>
              </a:solidFill>
              <a:effectLst/>
              <a:uLnTx/>
              <a:uFillTx/>
              <a:latin typeface="游ゴシック" panose="020B0400000000000000" pitchFamily="50" charset="-128"/>
              <a:ea typeface="游ゴシック" panose="020B0400000000000000" pitchFamily="50" charset="-128"/>
              <a:cs typeface="+mn-cs"/>
            </a:endParaRPr>
          </a:p>
        </p:txBody>
      </p:sp>
      <p:sp>
        <p:nvSpPr>
          <p:cNvPr id="29" name="テキスト ボックス 28">
            <a:extLst>
              <a:ext uri="{FF2B5EF4-FFF2-40B4-BE49-F238E27FC236}">
                <a16:creationId xmlns:a16="http://schemas.microsoft.com/office/drawing/2014/main" id="{6F86EDD4-5094-B647-AC19-34868C1F7771}"/>
              </a:ext>
            </a:extLst>
          </p:cNvPr>
          <p:cNvSpPr txBox="1"/>
          <p:nvPr/>
        </p:nvSpPr>
        <p:spPr>
          <a:xfrm>
            <a:off x="4118928" y="4007889"/>
            <a:ext cx="2148205" cy="371768"/>
          </a:xfrm>
          <a:prstGeom prst="rect">
            <a:avLst/>
          </a:prstGeom>
          <a:noFill/>
        </p:spPr>
        <p:txBody>
          <a:bodyPr wrap="square" rtlCol="0" anchor="ctr">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004B87"/>
                </a:solidFill>
                <a:effectLst/>
                <a:uLnTx/>
                <a:uFillTx/>
                <a:latin typeface="游ゴシック" panose="020B0400000000000000" pitchFamily="50" charset="-128"/>
                <a:ea typeface="游ゴシック" panose="020B0400000000000000" pitchFamily="50" charset="-128"/>
                <a:cs typeface="+mn-cs"/>
              </a:rPr>
              <a:t>可能性は低い</a:t>
            </a:r>
          </a:p>
        </p:txBody>
      </p:sp>
      <p:sp>
        <p:nvSpPr>
          <p:cNvPr id="37" name="テキスト ボックス 36">
            <a:extLst>
              <a:ext uri="{FF2B5EF4-FFF2-40B4-BE49-F238E27FC236}">
                <a16:creationId xmlns:a16="http://schemas.microsoft.com/office/drawing/2014/main" id="{3112AADE-1036-9F47-8F7F-21C5FA280099}"/>
              </a:ext>
            </a:extLst>
          </p:cNvPr>
          <p:cNvSpPr txBox="1"/>
          <p:nvPr/>
        </p:nvSpPr>
        <p:spPr>
          <a:xfrm>
            <a:off x="7680176" y="3938544"/>
            <a:ext cx="3079264" cy="510461"/>
          </a:xfrm>
          <a:prstGeom prst="rect">
            <a:avLst/>
          </a:prstGeom>
          <a:noFill/>
        </p:spPr>
        <p:txBody>
          <a:bodyPr wrap="square" rtlCol="0" anchor="ctr">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可能性は高い</a:t>
            </a:r>
          </a:p>
        </p:txBody>
      </p:sp>
      <p:sp>
        <p:nvSpPr>
          <p:cNvPr id="38" name="テキスト ボックス 37">
            <a:extLst>
              <a:ext uri="{FF2B5EF4-FFF2-40B4-BE49-F238E27FC236}">
                <a16:creationId xmlns:a16="http://schemas.microsoft.com/office/drawing/2014/main" id="{0D02C790-0A4A-9D4A-A2AD-FA7A7086F050}"/>
              </a:ext>
            </a:extLst>
          </p:cNvPr>
          <p:cNvSpPr txBox="1"/>
          <p:nvPr/>
        </p:nvSpPr>
        <p:spPr>
          <a:xfrm>
            <a:off x="9105901" y="5919743"/>
            <a:ext cx="3093084" cy="510461"/>
          </a:xfrm>
          <a:prstGeom prst="rect">
            <a:avLst/>
          </a:prstGeom>
          <a:noFill/>
        </p:spPr>
        <p:txBody>
          <a:bodyPr wrap="square" rtlCol="0" anchor="ctr">
            <a:spAutoFit/>
          </a:bodyPr>
          <a:lstStyle/>
          <a:p>
            <a:pPr marL="0" marR="0" lvl="0" indent="0" algn="r" defTabSz="457200" rtl="0" eaLnBrk="1" fontAlgn="auto" latinLnBrk="0" hangingPunct="1">
              <a:lnSpc>
                <a:spcPct val="12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srgbClr val="DA0A79"/>
                </a:solidFill>
                <a:effectLst/>
                <a:uLnTx/>
                <a:uFillTx/>
                <a:latin typeface="游ゴシック" panose="020B0400000000000000" pitchFamily="50" charset="-128"/>
                <a:ea typeface="游ゴシック" panose="020B0400000000000000" pitchFamily="50" charset="-128"/>
                <a:cs typeface="+mn-cs"/>
              </a:rPr>
              <a:t>可能性は非常に高い</a:t>
            </a:r>
          </a:p>
        </p:txBody>
      </p:sp>
      <p:cxnSp>
        <p:nvCxnSpPr>
          <p:cNvPr id="13" name="直線コネクタ 12">
            <a:extLst>
              <a:ext uri="{FF2B5EF4-FFF2-40B4-BE49-F238E27FC236}">
                <a16:creationId xmlns:a16="http://schemas.microsoft.com/office/drawing/2014/main" id="{FD912DB1-C409-824D-8D8A-91418967D815}"/>
              </a:ext>
            </a:extLst>
          </p:cNvPr>
          <p:cNvCxnSpPr>
            <a:cxnSpLocks/>
          </p:cNvCxnSpPr>
          <p:nvPr/>
        </p:nvCxnSpPr>
        <p:spPr>
          <a:xfrm>
            <a:off x="11170920" y="5166360"/>
            <a:ext cx="0" cy="350203"/>
          </a:xfrm>
          <a:prstGeom prst="line">
            <a:avLst/>
          </a:prstGeom>
          <a:ln w="12700">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8ACB48D4-3A23-D741-92DB-C0BFEAE376A4}"/>
              </a:ext>
            </a:extLst>
          </p:cNvPr>
          <p:cNvCxnSpPr>
            <a:cxnSpLocks/>
          </p:cNvCxnSpPr>
          <p:nvPr/>
        </p:nvCxnSpPr>
        <p:spPr>
          <a:xfrm>
            <a:off x="11170920" y="5516563"/>
            <a:ext cx="0" cy="404177"/>
          </a:xfrm>
          <a:prstGeom prst="line">
            <a:avLst/>
          </a:prstGeom>
          <a:ln w="12700">
            <a:solidFill>
              <a:schemeClr val="accent6">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00FEAF1E-947A-224E-A8B6-93F920ABDDF2}"/>
              </a:ext>
            </a:extLst>
          </p:cNvPr>
          <p:cNvSpPr txBox="1"/>
          <p:nvPr/>
        </p:nvSpPr>
        <p:spPr>
          <a:xfrm>
            <a:off x="587375" y="2347988"/>
            <a:ext cx="3962400" cy="46827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福島県</a:t>
            </a:r>
            <a:r>
              <a:rPr kumimoji="1" lang="ja-JP" altLang="en-US" sz="1200" b="1" i="0" u="none" strike="noStrike" kern="120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a:t>
            </a:r>
            <a:r>
              <a:rPr kumimoji="1" lang="en-US" altLang="ja-JP" sz="1200" b="1" i="0" u="none" strike="noStrike" kern="120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2018</a:t>
            </a:r>
            <a:r>
              <a:rPr kumimoji="1" lang="ja-JP" altLang="en-US" sz="1200" b="1" i="0" u="none" strike="noStrike" kern="120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年］</a:t>
            </a:r>
            <a:endParaRPr kumimoji="1" lang="ja-JP" altLang="en-US" sz="1800" b="1" i="0" u="none" strike="noStrike" kern="120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endParaRPr>
          </a:p>
        </p:txBody>
      </p:sp>
      <p:sp>
        <p:nvSpPr>
          <p:cNvPr id="21" name="テキスト ボックス 20">
            <a:extLst>
              <a:ext uri="{FF2B5EF4-FFF2-40B4-BE49-F238E27FC236}">
                <a16:creationId xmlns:a16="http://schemas.microsoft.com/office/drawing/2014/main" id="{5E50B178-1147-394C-818C-EF1116B39132}"/>
              </a:ext>
            </a:extLst>
          </p:cNvPr>
          <p:cNvSpPr txBox="1"/>
          <p:nvPr/>
        </p:nvSpPr>
        <p:spPr>
          <a:xfrm>
            <a:off x="0" y="3631"/>
            <a:ext cx="12192000" cy="1532727"/>
          </a:xfrm>
          <a:prstGeom prst="rect">
            <a:avLst/>
          </a:prstGeom>
          <a:noFill/>
        </p:spPr>
        <p:txBody>
          <a:bodyPr wrap="square" rtlCol="0" anchor="ctr">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現在の放射線被ばくで、</a:t>
            </a:r>
            <a:endParaRPr kumimoji="1" lang="en-US" altLang="ja-JP" sz="24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457200" rtl="0" eaLnBrk="1" fontAlgn="auto" latinLnBrk="0" hangingPunct="1">
              <a:lnSpc>
                <a:spcPct val="13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将来生まれてくる自分の子や孫などへの健康影響が</a:t>
            </a:r>
            <a:endParaRPr kumimoji="1" lang="en-US" altLang="ja-JP" sz="24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457200" rtl="0" eaLnBrk="1" fontAlgn="auto" latinLnBrk="0" hangingPunct="1">
              <a:lnSpc>
                <a:spcPct val="13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どれくらい起こると思いますか</a:t>
            </a:r>
          </a:p>
        </p:txBody>
      </p:sp>
      <p:sp>
        <p:nvSpPr>
          <p:cNvPr id="33" name="テキスト ボックス 32">
            <a:extLst>
              <a:ext uri="{FF2B5EF4-FFF2-40B4-BE49-F238E27FC236}">
                <a16:creationId xmlns:a16="http://schemas.microsoft.com/office/drawing/2014/main" id="{E4160A61-2AC0-4382-B99A-077D08AEFA5E}"/>
              </a:ext>
            </a:extLst>
          </p:cNvPr>
          <p:cNvSpPr txBox="1"/>
          <p:nvPr/>
        </p:nvSpPr>
        <p:spPr>
          <a:xfrm>
            <a:off x="562060" y="2741339"/>
            <a:ext cx="3899611" cy="28033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900" b="1" i="0" u="none" strike="noStrike" kern="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対象：平成</a:t>
            </a:r>
            <a:r>
              <a:rPr kumimoji="1" lang="en-US" altLang="ja-JP" sz="900" b="1" i="0" u="none" strike="noStrike" kern="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23</a:t>
            </a:r>
            <a:r>
              <a:rPr kumimoji="1" lang="ja-JP" altLang="en-US" sz="900" b="1" i="0" u="none" strike="noStrike" kern="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年に避難区域等に指定された</a:t>
            </a:r>
            <a:r>
              <a:rPr kumimoji="1" lang="en-US" altLang="ja-JP" sz="900" b="1" i="0" u="none" strike="noStrike" kern="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13</a:t>
            </a:r>
            <a:r>
              <a:rPr kumimoji="1" lang="ja-JP" altLang="en-US" sz="900" b="1" i="0" u="none" strike="noStrike" kern="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市町村</a:t>
            </a:r>
            <a:r>
              <a:rPr kumimoji="1" lang="en-US" altLang="ja-JP" sz="900" b="1" i="0" u="none" strike="noStrike" kern="0" cap="none" spc="0" normalizeH="0" baseline="3000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a:t>
            </a:r>
            <a:endParaRPr kumimoji="1" lang="ja-JP" altLang="en-US" sz="900" b="1" i="0" u="none" strike="noStrike" kern="0" cap="none" spc="0" normalizeH="0" baseline="3000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endParaRPr>
          </a:p>
        </p:txBody>
      </p:sp>
      <p:sp>
        <p:nvSpPr>
          <p:cNvPr id="34" name="テキスト ボックス 33">
            <a:extLst>
              <a:ext uri="{FF2B5EF4-FFF2-40B4-BE49-F238E27FC236}">
                <a16:creationId xmlns:a16="http://schemas.microsoft.com/office/drawing/2014/main" id="{C6D6466C-8D99-49F4-B813-EC96CDFE770D}"/>
              </a:ext>
            </a:extLst>
          </p:cNvPr>
          <p:cNvSpPr txBox="1"/>
          <p:nvPr/>
        </p:nvSpPr>
        <p:spPr>
          <a:xfrm>
            <a:off x="562060" y="2958834"/>
            <a:ext cx="4580183" cy="369332"/>
          </a:xfrm>
          <a:prstGeom prst="rect">
            <a:avLst/>
          </a:prstGeom>
          <a:noFill/>
        </p:spPr>
        <p:txBody>
          <a:bodyPr wrap="square" rtlCol="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4B87"/>
                </a:solidFill>
                <a:effectLst/>
                <a:uLnTx/>
                <a:uFillTx/>
                <a:latin typeface="游ゴシック Light" panose="020B0300000000000000" pitchFamily="50" charset="-128"/>
                <a:ea typeface="游ゴシック Light" panose="020B0300000000000000" pitchFamily="50" charset="-128"/>
                <a:cs typeface="+mn-cs"/>
              </a:rPr>
              <a:t>※</a:t>
            </a:r>
            <a:r>
              <a:rPr kumimoji="1" lang="ja-JP" altLang="en-US" sz="900" b="0" i="0" u="none" strike="noStrike" kern="1200" cap="none" spc="0" normalizeH="0" baseline="0" noProof="0" dirty="0">
                <a:ln>
                  <a:noFill/>
                </a:ln>
                <a:solidFill>
                  <a:srgbClr val="004B87"/>
                </a:solidFill>
                <a:effectLst/>
                <a:uLnTx/>
                <a:uFillTx/>
                <a:latin typeface="游ゴシック Light" panose="020B0300000000000000" pitchFamily="50" charset="-128"/>
                <a:ea typeface="游ゴシック Light" panose="020B0300000000000000" pitchFamily="50" charset="-128"/>
                <a:cs typeface="+mn-cs"/>
              </a:rPr>
              <a:t>広野町、楢葉町、川内村、大熊町、双葉町、浪江町、葛尾村、飯舘村、南相馬市、</a:t>
            </a:r>
            <a:endParaRPr kumimoji="1" lang="en-US" altLang="ja-JP" sz="900" b="0" i="0" u="none" strike="noStrike" kern="1200" cap="none" spc="0" normalizeH="0" baseline="0" noProof="0" dirty="0">
              <a:ln>
                <a:noFill/>
              </a:ln>
              <a:solidFill>
                <a:srgbClr val="004B87"/>
              </a:solidFill>
              <a:effectLst/>
              <a:uLnTx/>
              <a:uFillTx/>
              <a:latin typeface="游ゴシック Light" panose="020B0300000000000000" pitchFamily="50" charset="-128"/>
              <a:ea typeface="游ゴシック Light" panose="020B03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4B87"/>
                </a:solidFill>
                <a:effectLst/>
                <a:uLnTx/>
                <a:uFillTx/>
                <a:latin typeface="游ゴシック Light" panose="020B0300000000000000" pitchFamily="50" charset="-128"/>
                <a:ea typeface="游ゴシック Light" panose="020B0300000000000000" pitchFamily="50" charset="-128"/>
                <a:cs typeface="+mn-cs"/>
              </a:rPr>
              <a:t>　田村市、川俣町、伊達市の一部</a:t>
            </a:r>
            <a:r>
              <a:rPr kumimoji="1" lang="en-US" altLang="ja-JP" sz="900" b="0" i="0" u="none" strike="noStrike" kern="1200" cap="none" spc="0" normalizeH="0" baseline="0" noProof="0" dirty="0">
                <a:ln>
                  <a:noFill/>
                </a:ln>
                <a:solidFill>
                  <a:srgbClr val="004B87"/>
                </a:solidFill>
                <a:effectLst/>
                <a:uLnTx/>
                <a:uFillTx/>
                <a:latin typeface="游ゴシック Light" panose="020B0300000000000000" pitchFamily="50" charset="-128"/>
                <a:ea typeface="游ゴシック Light" panose="020B0300000000000000" pitchFamily="50" charset="-128"/>
                <a:cs typeface="+mn-cs"/>
              </a:rPr>
              <a:t>(</a:t>
            </a:r>
            <a:r>
              <a:rPr kumimoji="1" lang="ja-JP" altLang="en-US" sz="900" b="0" i="0" u="none" strike="noStrike" kern="1200" cap="none" spc="0" normalizeH="0" baseline="0" noProof="0" dirty="0">
                <a:ln>
                  <a:noFill/>
                </a:ln>
                <a:solidFill>
                  <a:srgbClr val="004B87"/>
                </a:solidFill>
                <a:effectLst/>
                <a:uLnTx/>
                <a:uFillTx/>
                <a:latin typeface="游ゴシック Light" panose="020B0300000000000000" pitchFamily="50" charset="-128"/>
                <a:ea typeface="游ゴシック Light" panose="020B0300000000000000" pitchFamily="50" charset="-128"/>
                <a:cs typeface="+mn-cs"/>
              </a:rPr>
              <a:t>特定避難勧奨地点に属する区域</a:t>
            </a:r>
            <a:r>
              <a:rPr kumimoji="1" lang="en-US" altLang="ja-JP" sz="900" b="0" i="0" u="none" strike="noStrike" kern="1200" cap="none" spc="0" normalizeH="0" baseline="0" noProof="0" dirty="0">
                <a:ln>
                  <a:noFill/>
                </a:ln>
                <a:solidFill>
                  <a:srgbClr val="004B87"/>
                </a:solidFill>
                <a:effectLst/>
                <a:uLnTx/>
                <a:uFillTx/>
                <a:latin typeface="游ゴシック Light" panose="020B0300000000000000" pitchFamily="50" charset="-128"/>
                <a:ea typeface="游ゴシック Light" panose="020B0300000000000000" pitchFamily="50" charset="-128"/>
                <a:cs typeface="+mn-cs"/>
              </a:rPr>
              <a:t>)</a:t>
            </a:r>
            <a:r>
              <a:rPr kumimoji="1" lang="ja-JP" altLang="en-US" sz="900" b="0" i="0" u="none" strike="noStrike" kern="1200" cap="none" spc="0" normalizeH="0" baseline="0" noProof="0" dirty="0">
                <a:ln>
                  <a:noFill/>
                </a:ln>
                <a:solidFill>
                  <a:srgbClr val="004B87"/>
                </a:solidFill>
                <a:effectLst/>
                <a:uLnTx/>
                <a:uFillTx/>
                <a:latin typeface="游ゴシック Light" panose="020B0300000000000000" pitchFamily="50" charset="-128"/>
                <a:ea typeface="游ゴシック Light" panose="020B0300000000000000" pitchFamily="50" charset="-128"/>
                <a:cs typeface="+mn-cs"/>
              </a:rPr>
              <a:t>　</a:t>
            </a:r>
          </a:p>
        </p:txBody>
      </p:sp>
      <p:sp>
        <p:nvSpPr>
          <p:cNvPr id="32" name="正方形/長方形 31"/>
          <p:cNvSpPr/>
          <p:nvPr/>
        </p:nvSpPr>
        <p:spPr>
          <a:xfrm>
            <a:off x="191345" y="145118"/>
            <a:ext cx="1980356" cy="819709"/>
          </a:xfrm>
          <a:prstGeom prst="rect">
            <a:avLst/>
          </a:prstGeom>
          <a:solidFill>
            <a:srgbClr val="FFFF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sz="4800" dirty="0">
                <a:solidFill>
                  <a:schemeClr val="tx1"/>
                </a:solidFill>
              </a:rPr>
              <a:t>指定</a:t>
            </a:r>
          </a:p>
        </p:txBody>
      </p:sp>
    </p:spTree>
    <p:extLst>
      <p:ext uri="{BB962C8B-B14F-4D97-AF65-F5344CB8AC3E}">
        <p14:creationId xmlns:p14="http://schemas.microsoft.com/office/powerpoint/2010/main" val="3607654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FF63145-E60F-9E44-879A-AFC40429A9EE}"/>
              </a:ext>
            </a:extLst>
          </p:cNvPr>
          <p:cNvSpPr txBox="1"/>
          <p:nvPr/>
        </p:nvSpPr>
        <p:spPr>
          <a:xfrm>
            <a:off x="1387019" y="2787819"/>
            <a:ext cx="9417964" cy="1015663"/>
          </a:xfrm>
          <a:prstGeom prst="rect">
            <a:avLst/>
          </a:prstGeom>
          <a:noFill/>
        </p:spPr>
        <p:txBody>
          <a:bodyPr wrap="non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6000" b="1" i="0" u="none" strike="noStrike" kern="1200" cap="none" spc="0" normalizeH="0" baseline="0" noProof="0">
                <a:ln>
                  <a:noFill/>
                </a:ln>
                <a:solidFill>
                  <a:srgbClr val="000000"/>
                </a:solidFill>
                <a:effectLst/>
                <a:uLnTx/>
                <a:uFillTx/>
                <a:latin typeface="游ゴシック" panose="020F0502020204030204"/>
                <a:ea typeface="游ゴシック" panose="020B0400000000000000" pitchFamily="50" charset="-128"/>
                <a:cs typeface="+mn-cs"/>
              </a:rPr>
              <a:t>薄れる関心・情報の固定化</a:t>
            </a:r>
          </a:p>
        </p:txBody>
      </p:sp>
    </p:spTree>
    <p:extLst>
      <p:ext uri="{BB962C8B-B14F-4D97-AF65-F5344CB8AC3E}">
        <p14:creationId xmlns:p14="http://schemas.microsoft.com/office/powerpoint/2010/main" val="23610704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F39DDC64-A6BA-DA47-AFA2-71AF85D2AB85}"/>
              </a:ext>
            </a:extLst>
          </p:cNvPr>
          <p:cNvPicPr>
            <a:picLocks noChangeAspect="1"/>
          </p:cNvPicPr>
          <p:nvPr/>
        </p:nvPicPr>
        <p:blipFill rotWithShape="1">
          <a:blip r:embed="rId2">
            <a:alphaModFix amt="35000"/>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Lst>
          </a:blip>
          <a:srcRect t="-1" b="15708"/>
          <a:stretch/>
        </p:blipFill>
        <p:spPr>
          <a:xfrm>
            <a:off x="0" y="0"/>
            <a:ext cx="12203999" cy="6857999"/>
          </a:xfrm>
          <a:prstGeom prst="rect">
            <a:avLst/>
          </a:prstGeom>
        </p:spPr>
      </p:pic>
      <p:pic>
        <p:nvPicPr>
          <p:cNvPr id="2" name="図 1">
            <a:extLst>
              <a:ext uri="{FF2B5EF4-FFF2-40B4-BE49-F238E27FC236}">
                <a16:creationId xmlns:a16="http://schemas.microsoft.com/office/drawing/2014/main" id="{F7174ED1-7DB9-4F42-9549-2546F37BB797}"/>
              </a:ext>
            </a:extLst>
          </p:cNvPr>
          <p:cNvPicPr>
            <a:picLocks noChangeAspect="1"/>
          </p:cNvPicPr>
          <p:nvPr/>
        </p:nvPicPr>
        <p:blipFill>
          <a:blip r:embed="rId4"/>
          <a:stretch>
            <a:fillRect/>
          </a:stretch>
        </p:blipFill>
        <p:spPr>
          <a:xfrm>
            <a:off x="1748957" y="1823898"/>
            <a:ext cx="8694087" cy="2820459"/>
          </a:xfrm>
          <a:prstGeom prst="rect">
            <a:avLst/>
          </a:prstGeom>
        </p:spPr>
      </p:pic>
    </p:spTree>
    <p:extLst>
      <p:ext uri="{BB962C8B-B14F-4D97-AF65-F5344CB8AC3E}">
        <p14:creationId xmlns:p14="http://schemas.microsoft.com/office/powerpoint/2010/main" val="3004135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グラフ 15">
            <a:extLst>
              <a:ext uri="{FF2B5EF4-FFF2-40B4-BE49-F238E27FC236}">
                <a16:creationId xmlns:a16="http://schemas.microsoft.com/office/drawing/2014/main" id="{6C09262A-0AE6-1747-8BE7-23DE9B7CCA1E}"/>
              </a:ext>
            </a:extLst>
          </p:cNvPr>
          <p:cNvGraphicFramePr/>
          <p:nvPr>
            <p:extLst>
              <p:ext uri="{D42A27DB-BD31-4B8C-83A1-F6EECF244321}">
                <p14:modId xmlns:p14="http://schemas.microsoft.com/office/powerpoint/2010/main" val="2356002000"/>
              </p:ext>
            </p:extLst>
          </p:nvPr>
        </p:nvGraphicFramePr>
        <p:xfrm>
          <a:off x="407670" y="3912993"/>
          <a:ext cx="11376660" cy="26006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グラフ 3">
            <a:extLst>
              <a:ext uri="{FF2B5EF4-FFF2-40B4-BE49-F238E27FC236}">
                <a16:creationId xmlns:a16="http://schemas.microsoft.com/office/drawing/2014/main" id="{FAF8706A-29BB-3A4A-B584-2F317F3FDDB2}"/>
              </a:ext>
            </a:extLst>
          </p:cNvPr>
          <p:cNvGraphicFramePr/>
          <p:nvPr>
            <p:extLst>
              <p:ext uri="{D42A27DB-BD31-4B8C-83A1-F6EECF244321}">
                <p14:modId xmlns:p14="http://schemas.microsoft.com/office/powerpoint/2010/main" val="3347603426"/>
              </p:ext>
            </p:extLst>
          </p:nvPr>
        </p:nvGraphicFramePr>
        <p:xfrm>
          <a:off x="1424940" y="1959003"/>
          <a:ext cx="10210165" cy="2194561"/>
        </p:xfrm>
        <a:graphic>
          <a:graphicData uri="http://schemas.openxmlformats.org/drawingml/2006/chart">
            <c:chart xmlns:c="http://schemas.openxmlformats.org/drawingml/2006/chart" xmlns:r="http://schemas.openxmlformats.org/officeDocument/2006/relationships" r:id="rId4"/>
          </a:graphicData>
        </a:graphic>
      </p:graphicFrame>
      <p:sp>
        <p:nvSpPr>
          <p:cNvPr id="36" name="正方形/長方形 35">
            <a:extLst>
              <a:ext uri="{FF2B5EF4-FFF2-40B4-BE49-F238E27FC236}">
                <a16:creationId xmlns:a16="http://schemas.microsoft.com/office/drawing/2014/main" id="{6A1BC28A-A076-4C4C-95C9-FC9C4C3FA706}"/>
              </a:ext>
            </a:extLst>
          </p:cNvPr>
          <p:cNvSpPr/>
          <p:nvPr/>
        </p:nvSpPr>
        <p:spPr>
          <a:xfrm>
            <a:off x="0" y="0"/>
            <a:ext cx="12192000" cy="16313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F1C1B7B9-95E0-EB46-AF34-72CCAA6D25E1}"/>
              </a:ext>
            </a:extLst>
          </p:cNvPr>
          <p:cNvSpPr txBox="1"/>
          <p:nvPr/>
        </p:nvSpPr>
        <p:spPr>
          <a:xfrm>
            <a:off x="0" y="20782"/>
            <a:ext cx="12192000" cy="1498424"/>
          </a:xfrm>
          <a:prstGeom prst="rect">
            <a:avLst/>
          </a:prstGeom>
          <a:noFill/>
        </p:spPr>
        <p:txBody>
          <a:bodyPr wrap="square" rtlCol="0" anchor="ctr">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現在の放射線被ばくで、</a:t>
            </a:r>
            <a:endParaRPr kumimoji="1" lang="en-US" altLang="ja-JP" sz="24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457200" rtl="0" eaLnBrk="1" fontAlgn="auto" latinLnBrk="0" hangingPunct="1">
              <a:lnSpc>
                <a:spcPct val="13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次世代以降の人への健康影響が</a:t>
            </a:r>
            <a:endParaRPr kumimoji="1" lang="en-US" altLang="ja-JP" sz="24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457200" rtl="0" eaLnBrk="1" fontAlgn="auto" latinLnBrk="0" hangingPunct="1">
              <a:lnSpc>
                <a:spcPct val="13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福島県民の方々にどのくらい起こると思いますか</a:t>
            </a:r>
          </a:p>
        </p:txBody>
      </p:sp>
      <p:sp>
        <p:nvSpPr>
          <p:cNvPr id="41" name="テキスト ボックス 40">
            <a:extLst>
              <a:ext uri="{FF2B5EF4-FFF2-40B4-BE49-F238E27FC236}">
                <a16:creationId xmlns:a16="http://schemas.microsoft.com/office/drawing/2014/main" id="{14D0509E-0E06-8543-BDFD-4E05739DD51E}"/>
              </a:ext>
            </a:extLst>
          </p:cNvPr>
          <p:cNvSpPr txBox="1"/>
          <p:nvPr/>
        </p:nvSpPr>
        <p:spPr>
          <a:xfrm>
            <a:off x="5715000" y="-592282"/>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游ゴシック" panose="020F0502020204030204"/>
              <a:ea typeface="游ゴシック" panose="020B0400000000000000" pitchFamily="50" charset="-128"/>
              <a:cs typeface="+mn-cs"/>
            </a:endParaRPr>
          </a:p>
        </p:txBody>
      </p:sp>
      <p:sp>
        <p:nvSpPr>
          <p:cNvPr id="17" name="テキスト ボックス 16">
            <a:extLst>
              <a:ext uri="{FF2B5EF4-FFF2-40B4-BE49-F238E27FC236}">
                <a16:creationId xmlns:a16="http://schemas.microsoft.com/office/drawing/2014/main" id="{09DDBC54-5FCC-DD48-88B1-9204D469CE38}"/>
              </a:ext>
            </a:extLst>
          </p:cNvPr>
          <p:cNvSpPr txBox="1"/>
          <p:nvPr/>
        </p:nvSpPr>
        <p:spPr>
          <a:xfrm>
            <a:off x="180869" y="4686625"/>
            <a:ext cx="876298" cy="200055"/>
          </a:xfrm>
          <a:prstGeom prst="rect">
            <a:avLst/>
          </a:prstGeom>
          <a:noFill/>
        </p:spPr>
        <p:txBody>
          <a:bodyPr wrap="square" rtlCol="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rgbClr val="000000"/>
                </a:solidFill>
                <a:effectLst/>
                <a:uLnTx/>
                <a:uFillTx/>
                <a:latin typeface="游ゴシック Light" panose="020B0300000000000000" pitchFamily="50" charset="-128"/>
                <a:ea typeface="游ゴシック Light" panose="020B0300000000000000" pitchFamily="50" charset="-128"/>
                <a:cs typeface="+mn-cs"/>
              </a:rPr>
              <a:t>※</a:t>
            </a:r>
            <a:r>
              <a:rPr kumimoji="1" lang="ja-JP" altLang="en-US" sz="700" b="0" i="0" u="none" strike="noStrike" kern="1200" cap="none" spc="0" normalizeH="0" baseline="0" noProof="0" dirty="0">
                <a:ln>
                  <a:noFill/>
                </a:ln>
                <a:solidFill>
                  <a:srgbClr val="000000"/>
                </a:solidFill>
                <a:effectLst/>
                <a:uLnTx/>
                <a:uFillTx/>
                <a:latin typeface="游ゴシック Light" panose="020B0300000000000000" pitchFamily="50" charset="-128"/>
                <a:ea typeface="游ゴシック Light" panose="020B0300000000000000" pitchFamily="50" charset="-128"/>
                <a:cs typeface="+mn-cs"/>
              </a:rPr>
              <a:t>東京都を除く</a:t>
            </a:r>
          </a:p>
        </p:txBody>
      </p:sp>
      <p:sp>
        <p:nvSpPr>
          <p:cNvPr id="19" name="テキスト ボックス 18">
            <a:extLst>
              <a:ext uri="{FF2B5EF4-FFF2-40B4-BE49-F238E27FC236}">
                <a16:creationId xmlns:a16="http://schemas.microsoft.com/office/drawing/2014/main" id="{076BF33A-AF07-8340-8E8E-61C0BD567ABD}"/>
              </a:ext>
            </a:extLst>
          </p:cNvPr>
          <p:cNvSpPr txBox="1"/>
          <p:nvPr/>
        </p:nvSpPr>
        <p:spPr>
          <a:xfrm>
            <a:off x="188375" y="4277034"/>
            <a:ext cx="927847" cy="200055"/>
          </a:xfrm>
          <a:prstGeom prst="rect">
            <a:avLst/>
          </a:prstGeom>
          <a:noFill/>
        </p:spPr>
        <p:txBody>
          <a:bodyPr wrap="square" rtlCol="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rgbClr val="000000"/>
                </a:solidFill>
                <a:effectLst/>
                <a:uLnTx/>
                <a:uFillTx/>
                <a:latin typeface="游ゴシック Light" panose="020B0300000000000000" pitchFamily="50" charset="-128"/>
                <a:ea typeface="游ゴシック Light" panose="020B0300000000000000" pitchFamily="50" charset="-128"/>
                <a:cs typeface="+mn-cs"/>
              </a:rPr>
              <a:t>※</a:t>
            </a:r>
            <a:r>
              <a:rPr kumimoji="1" lang="ja-JP" altLang="en-US" sz="700" b="0" i="0" u="none" strike="noStrike" kern="1200" cap="none" spc="0" normalizeH="0" baseline="0" noProof="0" dirty="0">
                <a:ln>
                  <a:noFill/>
                </a:ln>
                <a:solidFill>
                  <a:srgbClr val="000000"/>
                </a:solidFill>
                <a:effectLst/>
                <a:uLnTx/>
                <a:uFillTx/>
                <a:latin typeface="游ゴシック Light" panose="020B0300000000000000" pitchFamily="50" charset="-128"/>
                <a:ea typeface="游ゴシック Light" panose="020B0300000000000000" pitchFamily="50" charset="-128"/>
                <a:cs typeface="+mn-cs"/>
              </a:rPr>
              <a:t>福島県を除く</a:t>
            </a:r>
          </a:p>
        </p:txBody>
      </p:sp>
      <p:sp>
        <p:nvSpPr>
          <p:cNvPr id="23" name="テキスト ボックス 22">
            <a:extLst>
              <a:ext uri="{FF2B5EF4-FFF2-40B4-BE49-F238E27FC236}">
                <a16:creationId xmlns:a16="http://schemas.microsoft.com/office/drawing/2014/main" id="{C428296E-2CFB-0348-9CC9-0C89B7CCB330}"/>
              </a:ext>
            </a:extLst>
          </p:cNvPr>
          <p:cNvSpPr txBox="1"/>
          <p:nvPr/>
        </p:nvSpPr>
        <p:spPr>
          <a:xfrm>
            <a:off x="10922358" y="3138922"/>
            <a:ext cx="774571"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50" charset="-128"/>
                <a:cs typeface="+mn-cs"/>
              </a:rPr>
              <a:t>6.4</a:t>
            </a:r>
            <a:r>
              <a:rPr kumimoji="1" lang="en-US" altLang="ja-JP" sz="14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50" charset="-128"/>
                <a:cs typeface="+mn-cs"/>
              </a:rPr>
              <a:t>%</a:t>
            </a:r>
            <a:endParaRPr kumimoji="1" lang="ja-JP" altLang="en-US" sz="14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50" charset="-128"/>
              <a:cs typeface="+mn-cs"/>
            </a:endParaRPr>
          </a:p>
        </p:txBody>
      </p:sp>
      <p:sp>
        <p:nvSpPr>
          <p:cNvPr id="25" name="テキスト ボックス 24">
            <a:extLst>
              <a:ext uri="{FF2B5EF4-FFF2-40B4-BE49-F238E27FC236}">
                <a16:creationId xmlns:a16="http://schemas.microsoft.com/office/drawing/2014/main" id="{7F106893-5006-F84A-BAD7-BA511B0B18DE}"/>
              </a:ext>
            </a:extLst>
          </p:cNvPr>
          <p:cNvSpPr txBox="1"/>
          <p:nvPr/>
        </p:nvSpPr>
        <p:spPr>
          <a:xfrm>
            <a:off x="1584961" y="3222742"/>
            <a:ext cx="1219200"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50" charset="-128"/>
                <a:cs typeface="+mn-cs"/>
              </a:rPr>
              <a:t>12.3</a:t>
            </a:r>
            <a:r>
              <a:rPr kumimoji="1" lang="en-US" altLang="ja-JP" sz="14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50" charset="-128"/>
                <a:cs typeface="+mn-cs"/>
              </a:rPr>
              <a:t>%</a:t>
            </a:r>
            <a:endParaRPr kumimoji="1" lang="ja-JP" altLang="en-US" sz="1400" b="0" i="0" u="none" strike="noStrike" kern="1200" cap="none" spc="0" normalizeH="0" baseline="0" noProof="0">
              <a:ln>
                <a:noFill/>
              </a:ln>
              <a:solidFill>
                <a:srgbClr val="004B87"/>
              </a:solidFill>
              <a:effectLst/>
              <a:uLnTx/>
              <a:uFillTx/>
              <a:latin typeface="游ゴシック" panose="020F0502020204030204"/>
              <a:ea typeface="游ゴシック" panose="020B0400000000000000" pitchFamily="50" charset="-128"/>
              <a:cs typeface="+mn-cs"/>
            </a:endParaRPr>
          </a:p>
        </p:txBody>
      </p:sp>
      <p:sp>
        <p:nvSpPr>
          <p:cNvPr id="27" name="テキスト ボックス 26">
            <a:extLst>
              <a:ext uri="{FF2B5EF4-FFF2-40B4-BE49-F238E27FC236}">
                <a16:creationId xmlns:a16="http://schemas.microsoft.com/office/drawing/2014/main" id="{D5242BD2-1F9E-394B-80DA-5749FB7B74F6}"/>
              </a:ext>
            </a:extLst>
          </p:cNvPr>
          <p:cNvSpPr txBox="1"/>
          <p:nvPr/>
        </p:nvSpPr>
        <p:spPr>
          <a:xfrm>
            <a:off x="7475220" y="3138922"/>
            <a:ext cx="3489960"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50" charset="-128"/>
                <a:cs typeface="+mn-cs"/>
              </a:rPr>
              <a:t>34.8</a:t>
            </a:r>
            <a:r>
              <a:rPr kumimoji="1" lang="en-US" altLang="ja-JP" sz="14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50" charset="-128"/>
                <a:cs typeface="+mn-cs"/>
              </a:rPr>
              <a:t>%</a:t>
            </a:r>
            <a:endParaRPr kumimoji="1" lang="ja-JP" altLang="en-US" sz="14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50" charset="-128"/>
              <a:cs typeface="+mn-cs"/>
            </a:endParaRPr>
          </a:p>
        </p:txBody>
      </p:sp>
      <p:sp>
        <p:nvSpPr>
          <p:cNvPr id="30" name="テキスト ボックス 29">
            <a:extLst>
              <a:ext uri="{FF2B5EF4-FFF2-40B4-BE49-F238E27FC236}">
                <a16:creationId xmlns:a16="http://schemas.microsoft.com/office/drawing/2014/main" id="{681A4CB4-48F7-BB43-9B33-BA79283D6E41}"/>
              </a:ext>
            </a:extLst>
          </p:cNvPr>
          <p:cNvSpPr txBox="1"/>
          <p:nvPr/>
        </p:nvSpPr>
        <p:spPr>
          <a:xfrm>
            <a:off x="2808287" y="3138922"/>
            <a:ext cx="4666933"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50" charset="-128"/>
                <a:cs typeface="+mn-cs"/>
              </a:rPr>
              <a:t>46.5</a:t>
            </a:r>
            <a:r>
              <a:rPr kumimoji="1" lang="en-US" altLang="ja-JP" sz="14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50" charset="-128"/>
                <a:cs typeface="+mn-cs"/>
              </a:rPr>
              <a:t>%</a:t>
            </a:r>
            <a:endParaRPr kumimoji="1" lang="ja-JP" altLang="en-US" sz="14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50" charset="-128"/>
              <a:cs typeface="+mn-cs"/>
            </a:endParaRPr>
          </a:p>
        </p:txBody>
      </p:sp>
      <p:sp>
        <p:nvSpPr>
          <p:cNvPr id="31" name="テキスト ボックス 30">
            <a:extLst>
              <a:ext uri="{FF2B5EF4-FFF2-40B4-BE49-F238E27FC236}">
                <a16:creationId xmlns:a16="http://schemas.microsoft.com/office/drawing/2014/main" id="{25CF5581-3676-3C42-8CA4-7F08AFBABEC1}"/>
              </a:ext>
            </a:extLst>
          </p:cNvPr>
          <p:cNvSpPr txBox="1"/>
          <p:nvPr/>
        </p:nvSpPr>
        <p:spPr>
          <a:xfrm>
            <a:off x="1584961" y="2682832"/>
            <a:ext cx="1219200" cy="595356"/>
          </a:xfrm>
          <a:prstGeom prst="rect">
            <a:avLst/>
          </a:prstGeom>
          <a:noFill/>
        </p:spPr>
        <p:txBody>
          <a:bodyPr wrap="square" rtlCol="0" anchor="ctr">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4B87"/>
                </a:solidFill>
                <a:effectLst/>
                <a:uLnTx/>
                <a:uFillTx/>
                <a:latin typeface="游ゴシック" panose="020B0400000000000000" pitchFamily="50" charset="-128"/>
                <a:ea typeface="游ゴシック" panose="020B0400000000000000" pitchFamily="50" charset="-128"/>
                <a:cs typeface="+mn-cs"/>
              </a:rPr>
              <a:t>可能性は</a:t>
            </a:r>
            <a:endParaRPr kumimoji="1" lang="en-US" altLang="ja-JP" sz="1400" b="0" i="0" u="none" strike="noStrike" kern="120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4B87"/>
                </a:solidFill>
                <a:effectLst/>
                <a:uLnTx/>
                <a:uFillTx/>
                <a:latin typeface="游ゴシック" panose="020B0400000000000000" pitchFamily="50" charset="-128"/>
                <a:ea typeface="游ゴシック" panose="020B0400000000000000" pitchFamily="50" charset="-128"/>
                <a:cs typeface="+mn-cs"/>
              </a:rPr>
              <a:t>極めて低い</a:t>
            </a:r>
          </a:p>
        </p:txBody>
      </p:sp>
      <p:sp>
        <p:nvSpPr>
          <p:cNvPr id="32" name="テキスト ボックス 31">
            <a:extLst>
              <a:ext uri="{FF2B5EF4-FFF2-40B4-BE49-F238E27FC236}">
                <a16:creationId xmlns:a16="http://schemas.microsoft.com/office/drawing/2014/main" id="{A9F2626C-C41E-E943-96C1-4C16953C8878}"/>
              </a:ext>
            </a:extLst>
          </p:cNvPr>
          <p:cNvSpPr txBox="1"/>
          <p:nvPr/>
        </p:nvSpPr>
        <p:spPr>
          <a:xfrm>
            <a:off x="4010501" y="2812099"/>
            <a:ext cx="2205734" cy="336823"/>
          </a:xfrm>
          <a:prstGeom prst="rect">
            <a:avLst/>
          </a:prstGeom>
          <a:noFill/>
        </p:spPr>
        <p:txBody>
          <a:bodyPr wrap="square" rtlCol="0" anchor="ctr">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4B87"/>
                </a:solidFill>
                <a:effectLst/>
                <a:uLnTx/>
                <a:uFillTx/>
                <a:latin typeface="游ゴシック" panose="020B0400000000000000" pitchFamily="50" charset="-128"/>
                <a:ea typeface="游ゴシック" panose="020B0400000000000000" pitchFamily="50" charset="-128"/>
                <a:cs typeface="+mn-cs"/>
              </a:rPr>
              <a:t>可能性は低い</a:t>
            </a:r>
          </a:p>
        </p:txBody>
      </p:sp>
      <p:sp>
        <p:nvSpPr>
          <p:cNvPr id="33" name="テキスト ボックス 32">
            <a:extLst>
              <a:ext uri="{FF2B5EF4-FFF2-40B4-BE49-F238E27FC236}">
                <a16:creationId xmlns:a16="http://schemas.microsoft.com/office/drawing/2014/main" id="{122C51BE-A65F-4144-9C2D-6A0D64471395}"/>
              </a:ext>
            </a:extLst>
          </p:cNvPr>
          <p:cNvSpPr txBox="1"/>
          <p:nvPr/>
        </p:nvSpPr>
        <p:spPr>
          <a:xfrm>
            <a:off x="7488645" y="2760129"/>
            <a:ext cx="3461616" cy="440762"/>
          </a:xfrm>
          <a:prstGeom prst="rect">
            <a:avLst/>
          </a:prstGeom>
          <a:noFill/>
        </p:spPr>
        <p:txBody>
          <a:bodyPr wrap="square" rtlCol="0" anchor="ctr">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可能性は高い</a:t>
            </a:r>
          </a:p>
        </p:txBody>
      </p:sp>
      <p:sp>
        <p:nvSpPr>
          <p:cNvPr id="34" name="テキスト ボックス 33">
            <a:extLst>
              <a:ext uri="{FF2B5EF4-FFF2-40B4-BE49-F238E27FC236}">
                <a16:creationId xmlns:a16="http://schemas.microsoft.com/office/drawing/2014/main" id="{F708C832-E0AB-2A40-A592-726AD443332D}"/>
              </a:ext>
            </a:extLst>
          </p:cNvPr>
          <p:cNvSpPr txBox="1"/>
          <p:nvPr/>
        </p:nvSpPr>
        <p:spPr>
          <a:xfrm>
            <a:off x="8612726" y="3611427"/>
            <a:ext cx="3093084" cy="440762"/>
          </a:xfrm>
          <a:prstGeom prst="rect">
            <a:avLst/>
          </a:prstGeom>
          <a:noFill/>
        </p:spPr>
        <p:txBody>
          <a:bodyPr wrap="square" rtlCol="0" anchor="ctr">
            <a:spAutoFit/>
          </a:bodyPr>
          <a:lstStyle/>
          <a:p>
            <a:pPr marL="0" marR="0" lvl="0" indent="0" algn="r" defTabSz="457200" rtl="0" eaLnBrk="1" fontAlgn="auto" latinLnBrk="0" hangingPunct="1">
              <a:lnSpc>
                <a:spcPct val="12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DA0A79"/>
                </a:solidFill>
                <a:effectLst/>
                <a:uLnTx/>
                <a:uFillTx/>
                <a:latin typeface="游ゴシック" panose="020B0400000000000000" pitchFamily="50" charset="-128"/>
                <a:ea typeface="游ゴシック" panose="020B0400000000000000" pitchFamily="50" charset="-128"/>
                <a:cs typeface="+mn-cs"/>
              </a:rPr>
              <a:t>可能性は非常に高い</a:t>
            </a:r>
          </a:p>
        </p:txBody>
      </p:sp>
      <p:grpSp>
        <p:nvGrpSpPr>
          <p:cNvPr id="20" name="グループ化 19">
            <a:extLst>
              <a:ext uri="{FF2B5EF4-FFF2-40B4-BE49-F238E27FC236}">
                <a16:creationId xmlns:a16="http://schemas.microsoft.com/office/drawing/2014/main" id="{C2464019-4C66-F14A-8D66-7DDD3609FB6C}"/>
              </a:ext>
            </a:extLst>
          </p:cNvPr>
          <p:cNvGrpSpPr/>
          <p:nvPr/>
        </p:nvGrpSpPr>
        <p:grpSpPr>
          <a:xfrm>
            <a:off x="11292840" y="3459480"/>
            <a:ext cx="281940" cy="243840"/>
            <a:chOff x="11315700" y="3169920"/>
            <a:chExt cx="0" cy="441960"/>
          </a:xfrm>
        </p:grpSpPr>
        <p:cxnSp>
          <p:nvCxnSpPr>
            <p:cNvPr id="37" name="直線コネクタ 36">
              <a:extLst>
                <a:ext uri="{FF2B5EF4-FFF2-40B4-BE49-F238E27FC236}">
                  <a16:creationId xmlns:a16="http://schemas.microsoft.com/office/drawing/2014/main" id="{1788EC33-4357-E54B-A55B-94031CADB5D3}"/>
                </a:ext>
              </a:extLst>
            </p:cNvPr>
            <p:cNvCxnSpPr>
              <a:cxnSpLocks/>
            </p:cNvCxnSpPr>
            <p:nvPr/>
          </p:nvCxnSpPr>
          <p:spPr>
            <a:xfrm>
              <a:off x="11315700" y="3169920"/>
              <a:ext cx="0" cy="222568"/>
            </a:xfrm>
            <a:prstGeom prst="line">
              <a:avLst/>
            </a:prstGeom>
            <a:ln w="12700">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902CD999-6A6E-AB45-8DDC-61C60A226FD7}"/>
                </a:ext>
              </a:extLst>
            </p:cNvPr>
            <p:cNvCxnSpPr>
              <a:cxnSpLocks/>
            </p:cNvCxnSpPr>
            <p:nvPr/>
          </p:nvCxnSpPr>
          <p:spPr>
            <a:xfrm rot="10800000" flipV="1">
              <a:off x="11315700" y="3392488"/>
              <a:ext cx="0" cy="219392"/>
            </a:xfrm>
            <a:prstGeom prst="line">
              <a:avLst/>
            </a:prstGeom>
            <a:ln w="12700">
              <a:solidFill>
                <a:schemeClr val="accent6">
                  <a:lumMod val="50000"/>
                </a:schemeClr>
              </a:solidFill>
              <a:headEnd type="none"/>
            </a:ln>
          </p:spPr>
          <p:style>
            <a:lnRef idx="1">
              <a:schemeClr val="accent1"/>
            </a:lnRef>
            <a:fillRef idx="0">
              <a:schemeClr val="accent1"/>
            </a:fillRef>
            <a:effectRef idx="0">
              <a:schemeClr val="accent1"/>
            </a:effectRef>
            <a:fontRef idx="minor">
              <a:schemeClr val="tx1"/>
            </a:fontRef>
          </p:style>
        </p:cxnSp>
      </p:grpSp>
      <p:sp>
        <p:nvSpPr>
          <p:cNvPr id="39" name="テキスト ボックス 38">
            <a:extLst>
              <a:ext uri="{FF2B5EF4-FFF2-40B4-BE49-F238E27FC236}">
                <a16:creationId xmlns:a16="http://schemas.microsoft.com/office/drawing/2014/main" id="{CF1CA13B-FD37-A842-B972-05FA69010AA5}"/>
              </a:ext>
            </a:extLst>
          </p:cNvPr>
          <p:cNvSpPr txBox="1"/>
          <p:nvPr/>
        </p:nvSpPr>
        <p:spPr>
          <a:xfrm>
            <a:off x="60960" y="2991502"/>
            <a:ext cx="1592580" cy="510011"/>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004B87"/>
                </a:solidFill>
                <a:effectLst/>
                <a:uLnTx/>
                <a:uFillTx/>
                <a:latin typeface="游ゴシック" panose="020B0400000000000000" pitchFamily="50" charset="-128"/>
                <a:ea typeface="游ゴシック" panose="020B0400000000000000" pitchFamily="50" charset="-128"/>
                <a:cs typeface="+mn-cs"/>
              </a:rPr>
              <a:t>［</a:t>
            </a:r>
            <a:r>
              <a:rPr kumimoji="1" lang="en-US" altLang="ja-JP" sz="2000" b="1" i="0" u="none" strike="noStrike" kern="1200" cap="none" spc="0" normalizeH="0" baseline="0" noProof="0" dirty="0">
                <a:ln>
                  <a:noFill/>
                </a:ln>
                <a:solidFill>
                  <a:srgbClr val="004B87"/>
                </a:solidFill>
                <a:effectLst/>
                <a:uLnTx/>
                <a:uFillTx/>
                <a:latin typeface="游ゴシック" panose="020B0400000000000000" pitchFamily="50" charset="-128"/>
                <a:ea typeface="游ゴシック" panose="020B0400000000000000" pitchFamily="50" charset="-128"/>
                <a:cs typeface="+mn-cs"/>
              </a:rPr>
              <a:t>2021</a:t>
            </a:r>
            <a:r>
              <a:rPr kumimoji="1" lang="ja-JP" altLang="en-US" sz="2000" b="1" i="0" u="none" strike="noStrike" kern="1200" cap="none" spc="0" normalizeH="0" baseline="0" noProof="0">
                <a:ln>
                  <a:noFill/>
                </a:ln>
                <a:solidFill>
                  <a:srgbClr val="004B87"/>
                </a:solidFill>
                <a:effectLst/>
                <a:uLnTx/>
                <a:uFillTx/>
                <a:latin typeface="游ゴシック" panose="020B0400000000000000" pitchFamily="50" charset="-128"/>
                <a:ea typeface="游ゴシック" panose="020B0400000000000000" pitchFamily="50" charset="-128"/>
                <a:cs typeface="+mn-cs"/>
              </a:rPr>
              <a:t>年］</a:t>
            </a:r>
            <a:endParaRPr kumimoji="1" lang="ja-JP" altLang="en-US" sz="3200" b="1" i="0" u="none" strike="noStrike" kern="1200" cap="none" spc="0" normalizeH="0" baseline="0" noProof="0">
              <a:ln>
                <a:noFill/>
              </a:ln>
              <a:solidFill>
                <a:srgbClr val="004B87"/>
              </a:solidFill>
              <a:effectLst/>
              <a:uLnTx/>
              <a:uFillTx/>
              <a:latin typeface="游ゴシック" panose="020B0400000000000000" pitchFamily="50" charset="-128"/>
              <a:ea typeface="游ゴシック" panose="020B0400000000000000" pitchFamily="50" charset="-128"/>
              <a:cs typeface="+mn-cs"/>
            </a:endParaRPr>
          </a:p>
        </p:txBody>
      </p:sp>
      <p:sp>
        <p:nvSpPr>
          <p:cNvPr id="40" name="テキスト ボックス 39">
            <a:extLst>
              <a:ext uri="{FF2B5EF4-FFF2-40B4-BE49-F238E27FC236}">
                <a16:creationId xmlns:a16="http://schemas.microsoft.com/office/drawing/2014/main" id="{EE757707-245C-084A-9D9D-F801C6B8BE29}"/>
              </a:ext>
            </a:extLst>
          </p:cNvPr>
          <p:cNvSpPr txBox="1"/>
          <p:nvPr/>
        </p:nvSpPr>
        <p:spPr>
          <a:xfrm>
            <a:off x="1" y="2484020"/>
            <a:ext cx="1505584" cy="593560"/>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srgbClr val="004B87"/>
                </a:solidFill>
                <a:effectLst/>
                <a:uLnTx/>
                <a:uFillTx/>
                <a:latin typeface="游ゴシック" panose="020B0400000000000000" pitchFamily="50" charset="-128"/>
                <a:ea typeface="游ゴシック" panose="020B0400000000000000" pitchFamily="50" charset="-128"/>
                <a:cs typeface="+mn-cs"/>
              </a:rPr>
              <a:t>全国平均</a:t>
            </a:r>
          </a:p>
        </p:txBody>
      </p:sp>
      <p:sp>
        <p:nvSpPr>
          <p:cNvPr id="43" name="テキスト ボックス 42">
            <a:extLst>
              <a:ext uri="{FF2B5EF4-FFF2-40B4-BE49-F238E27FC236}">
                <a16:creationId xmlns:a16="http://schemas.microsoft.com/office/drawing/2014/main" id="{7A792803-BB68-654F-86EC-4B5383AB0633}"/>
              </a:ext>
            </a:extLst>
          </p:cNvPr>
          <p:cNvSpPr txBox="1"/>
          <p:nvPr/>
        </p:nvSpPr>
        <p:spPr>
          <a:xfrm>
            <a:off x="8574245" y="1504642"/>
            <a:ext cx="1938973" cy="9233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a:ln>
                  <a:noFill/>
                </a:ln>
                <a:solidFill>
                  <a:srgbClr val="DA0A79"/>
                </a:solidFill>
                <a:effectLst/>
                <a:uLnTx/>
                <a:uFillTx/>
                <a:latin typeface="游ゴシック" panose="020B0400000000000000" pitchFamily="50" charset="-128"/>
                <a:ea typeface="游ゴシック" panose="020B0400000000000000" pitchFamily="50" charset="-128"/>
                <a:cs typeface="+mn-cs"/>
              </a:rPr>
              <a:t>約</a:t>
            </a:r>
            <a:r>
              <a:rPr kumimoji="1" lang="en-US" altLang="ja-JP" sz="5400" b="1" i="0" u="none" strike="noStrike" kern="1200" cap="none" spc="0" normalizeH="0" baseline="0" noProof="0" dirty="0">
                <a:ln>
                  <a:noFill/>
                </a:ln>
                <a:solidFill>
                  <a:srgbClr val="DA0A79"/>
                </a:solidFill>
                <a:effectLst/>
                <a:uLnTx/>
                <a:uFillTx/>
                <a:latin typeface="游ゴシック" panose="020B0400000000000000" pitchFamily="50" charset="-128"/>
                <a:ea typeface="游ゴシック" panose="020B0400000000000000" pitchFamily="50" charset="-128"/>
                <a:cs typeface="+mn-cs"/>
              </a:rPr>
              <a:t>40</a:t>
            </a:r>
            <a:r>
              <a:rPr kumimoji="1" lang="ja-JP" altLang="en-US" sz="3600" b="1" i="0" u="none" strike="noStrike" kern="1200" cap="none" spc="0" normalizeH="0" baseline="0" noProof="0">
                <a:ln>
                  <a:noFill/>
                </a:ln>
                <a:solidFill>
                  <a:srgbClr val="DA0A79"/>
                </a:solidFill>
                <a:effectLst/>
                <a:uLnTx/>
                <a:uFillTx/>
                <a:latin typeface="游ゴシック" panose="020B0400000000000000" pitchFamily="50" charset="-128"/>
                <a:ea typeface="游ゴシック" panose="020B0400000000000000" pitchFamily="50" charset="-128"/>
                <a:cs typeface="+mn-cs"/>
              </a:rPr>
              <a:t>％</a:t>
            </a:r>
            <a:endParaRPr kumimoji="1" lang="ja-JP" altLang="en-US" sz="5400" b="1" i="0" u="none" strike="noStrike" kern="1200" cap="none" spc="0" normalizeH="0" baseline="0" noProof="0">
              <a:ln>
                <a:noFill/>
              </a:ln>
              <a:solidFill>
                <a:srgbClr val="DA0A79"/>
              </a:solidFill>
              <a:effectLst/>
              <a:uLnTx/>
              <a:uFillTx/>
              <a:latin typeface="游ゴシック" panose="020B0400000000000000" pitchFamily="50" charset="-128"/>
              <a:ea typeface="游ゴシック" panose="020B0400000000000000" pitchFamily="50" charset="-128"/>
              <a:cs typeface="+mn-cs"/>
            </a:endParaRPr>
          </a:p>
        </p:txBody>
      </p:sp>
      <p:cxnSp>
        <p:nvCxnSpPr>
          <p:cNvPr id="44" name="カギ線コネクタ 43">
            <a:extLst>
              <a:ext uri="{FF2B5EF4-FFF2-40B4-BE49-F238E27FC236}">
                <a16:creationId xmlns:a16="http://schemas.microsoft.com/office/drawing/2014/main" id="{5CDA2069-0BE8-C34A-B8A0-4DD668DEB39E}"/>
              </a:ext>
            </a:extLst>
          </p:cNvPr>
          <p:cNvCxnSpPr>
            <a:cxnSpLocks/>
            <a:endCxn id="43" idx="1"/>
          </p:cNvCxnSpPr>
          <p:nvPr/>
        </p:nvCxnSpPr>
        <p:spPr>
          <a:xfrm flipV="1">
            <a:off x="7482841" y="1966307"/>
            <a:ext cx="1091404" cy="550552"/>
          </a:xfrm>
          <a:prstGeom prst="bentConnector3">
            <a:avLst>
              <a:gd name="adj1" fmla="val 429"/>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カギ線コネクタ 44">
            <a:extLst>
              <a:ext uri="{FF2B5EF4-FFF2-40B4-BE49-F238E27FC236}">
                <a16:creationId xmlns:a16="http://schemas.microsoft.com/office/drawing/2014/main" id="{DBE1A7F0-797E-3C42-8E5E-5D110061C75B}"/>
              </a:ext>
            </a:extLst>
          </p:cNvPr>
          <p:cNvCxnSpPr>
            <a:cxnSpLocks/>
            <a:endCxn id="43" idx="3"/>
          </p:cNvCxnSpPr>
          <p:nvPr/>
        </p:nvCxnSpPr>
        <p:spPr>
          <a:xfrm rot="10800000">
            <a:off x="10513219" y="1966308"/>
            <a:ext cx="1091407" cy="541337"/>
          </a:xfrm>
          <a:prstGeom prst="bentConnector3">
            <a:avLst>
              <a:gd name="adj1" fmla="val 429"/>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81">
            <a:extLst>
              <a:ext uri="{FF2B5EF4-FFF2-40B4-BE49-F238E27FC236}">
                <a16:creationId xmlns:a16="http://schemas.microsoft.com/office/drawing/2014/main" id="{EF091A9C-EF5F-0A48-AA55-F6D0A34CE68C}"/>
              </a:ext>
            </a:extLst>
          </p:cNvPr>
          <p:cNvSpPr txBox="1"/>
          <p:nvPr/>
        </p:nvSpPr>
        <p:spPr>
          <a:xfrm>
            <a:off x="752793" y="6607776"/>
            <a:ext cx="11376660" cy="230832"/>
          </a:xfrm>
          <a:prstGeom prst="rect">
            <a:avLst/>
          </a:prstGeom>
          <a:noFill/>
        </p:spPr>
        <p:txBody>
          <a:bodyPr wrap="square" rtlCol="0" anchor="b">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出典：環境省令和２年度放射線の健康影響に関する情報発信の実施業務　アンケート調査</a:t>
            </a:r>
            <a:r>
              <a:rPr kumimoji="1" lang="en-US" altLang="ja-JP" sz="900" b="0" i="0" u="none" strike="noStrike" kern="1200" cap="none" spc="0" normalizeH="0" baseline="0" noProof="0" dirty="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(2021</a:t>
            </a:r>
            <a:r>
              <a:rPr kumimoji="1" lang="ja-JP" altLang="en-US" sz="900" b="0" i="0" u="none" strike="noStrike" kern="1200" cap="none" spc="0" normalizeH="0" baseline="0" noProof="0" dirty="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年</a:t>
            </a:r>
            <a:r>
              <a:rPr kumimoji="1" lang="en-US" altLang="ja-JP" sz="900" b="0" i="0" u="none" strike="noStrike" kern="1200" cap="none" spc="0" normalizeH="0" baseline="0" noProof="0" dirty="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3</a:t>
            </a:r>
            <a:r>
              <a:rPr kumimoji="1" lang="ja-JP" altLang="en-US" sz="900" b="0" i="0" u="none" strike="noStrike" kern="1200" cap="none" spc="0" normalizeH="0" baseline="0" noProof="0" dirty="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月</a:t>
            </a:r>
            <a:r>
              <a:rPr kumimoji="1" lang="en-US" altLang="ja-JP" sz="900" b="0" i="0" u="none" strike="noStrike" kern="1200" cap="none" spc="0" normalizeH="0" baseline="0" noProof="0" dirty="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a:t>
            </a:r>
            <a:r>
              <a:rPr kumimoji="1" lang="ja-JP" altLang="en-US" sz="900" b="0" i="0" u="none" strike="noStrike" kern="1200" cap="none" spc="0" normalizeH="0" baseline="0" noProof="0" dirty="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　</a:t>
            </a:r>
          </a:p>
        </p:txBody>
      </p:sp>
      <p:sp>
        <p:nvSpPr>
          <p:cNvPr id="29" name="正方形/長方形 28"/>
          <p:cNvSpPr/>
          <p:nvPr/>
        </p:nvSpPr>
        <p:spPr>
          <a:xfrm>
            <a:off x="191345" y="145118"/>
            <a:ext cx="1980356" cy="819709"/>
          </a:xfrm>
          <a:prstGeom prst="rect">
            <a:avLst/>
          </a:prstGeom>
          <a:solidFill>
            <a:srgbClr val="FFFF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sz="4800" dirty="0">
                <a:solidFill>
                  <a:schemeClr val="tx1"/>
                </a:solidFill>
              </a:rPr>
              <a:t>指定</a:t>
            </a:r>
          </a:p>
        </p:txBody>
      </p:sp>
    </p:spTree>
    <p:extLst>
      <p:ext uri="{BB962C8B-B14F-4D97-AF65-F5344CB8AC3E}">
        <p14:creationId xmlns:p14="http://schemas.microsoft.com/office/powerpoint/2010/main" val="3032774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BE793E62-4C77-2044-B441-5A902DE9ACB6}"/>
              </a:ext>
            </a:extLst>
          </p:cNvPr>
          <p:cNvSpPr/>
          <p:nvPr/>
        </p:nvSpPr>
        <p:spPr>
          <a:xfrm>
            <a:off x="1583268" y="2392444"/>
            <a:ext cx="1334564" cy="886931"/>
          </a:xfrm>
          <a:prstGeom prst="rect">
            <a:avLst/>
          </a:prstGeom>
          <a:noFill/>
          <a:ln>
            <a:gradFill>
              <a:gsLst>
                <a:gs pos="100000">
                  <a:schemeClr val="bg1"/>
                </a:gs>
                <a:gs pos="63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cxnSp>
        <p:nvCxnSpPr>
          <p:cNvPr id="59" name="カギ線コネクタ 58">
            <a:extLst>
              <a:ext uri="{FF2B5EF4-FFF2-40B4-BE49-F238E27FC236}">
                <a16:creationId xmlns:a16="http://schemas.microsoft.com/office/drawing/2014/main" id="{F606BEEC-F0B5-9544-ADCC-597436E6199C}"/>
              </a:ext>
            </a:extLst>
          </p:cNvPr>
          <p:cNvCxnSpPr>
            <a:cxnSpLocks/>
            <a:endCxn id="61" idx="1"/>
          </p:cNvCxnSpPr>
          <p:nvPr/>
        </p:nvCxnSpPr>
        <p:spPr>
          <a:xfrm flipV="1">
            <a:off x="6004127" y="2345058"/>
            <a:ext cx="1273107" cy="892561"/>
          </a:xfrm>
          <a:prstGeom prst="bentConnector3">
            <a:avLst>
              <a:gd name="adj1" fmla="val 1704"/>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カギ線コネクタ 59">
            <a:extLst>
              <a:ext uri="{FF2B5EF4-FFF2-40B4-BE49-F238E27FC236}">
                <a16:creationId xmlns:a16="http://schemas.microsoft.com/office/drawing/2014/main" id="{335FB2E9-2F33-EA4B-B1F3-56B6010F67A7}"/>
              </a:ext>
            </a:extLst>
          </p:cNvPr>
          <p:cNvCxnSpPr>
            <a:cxnSpLocks/>
            <a:endCxn id="61" idx="3"/>
          </p:cNvCxnSpPr>
          <p:nvPr/>
        </p:nvCxnSpPr>
        <p:spPr>
          <a:xfrm rot="10800000">
            <a:off x="10308242" y="2345059"/>
            <a:ext cx="1296388" cy="892555"/>
          </a:xfrm>
          <a:prstGeom prst="bentConnector3">
            <a:avLst>
              <a:gd name="adj1" fmla="val 139"/>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1" name="テキスト ボックス 60">
            <a:extLst>
              <a:ext uri="{FF2B5EF4-FFF2-40B4-BE49-F238E27FC236}">
                <a16:creationId xmlns:a16="http://schemas.microsoft.com/office/drawing/2014/main" id="{6DA1E529-400C-4A47-9787-DA622A207172}"/>
              </a:ext>
            </a:extLst>
          </p:cNvPr>
          <p:cNvSpPr txBox="1"/>
          <p:nvPr/>
        </p:nvSpPr>
        <p:spPr>
          <a:xfrm>
            <a:off x="7277234" y="1791060"/>
            <a:ext cx="3031008" cy="110799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a:ln>
                  <a:noFill/>
                </a:ln>
                <a:solidFill>
                  <a:srgbClr val="DA0A79"/>
                </a:solidFill>
                <a:effectLst/>
                <a:uLnTx/>
                <a:uFillTx/>
                <a:latin typeface="游ゴシック" panose="020B0400000000000000" pitchFamily="34" charset="-128"/>
                <a:ea typeface="游ゴシック" panose="020B0400000000000000" pitchFamily="34" charset="-128"/>
                <a:cs typeface="+mn-cs"/>
              </a:rPr>
              <a:t>約</a:t>
            </a:r>
            <a:r>
              <a:rPr kumimoji="1" lang="en-US" altLang="ja-JP" sz="6600" b="1" i="0" u="none" strike="noStrike" kern="1200" cap="none" spc="0" normalizeH="0" baseline="0" noProof="0" dirty="0">
                <a:ln>
                  <a:noFill/>
                </a:ln>
                <a:solidFill>
                  <a:srgbClr val="DA0A79"/>
                </a:solidFill>
                <a:effectLst/>
                <a:uLnTx/>
                <a:uFillTx/>
                <a:latin typeface="游ゴシック" panose="020B0400000000000000" pitchFamily="34" charset="-128"/>
                <a:ea typeface="游ゴシック" panose="020B0400000000000000" pitchFamily="34" charset="-128"/>
                <a:cs typeface="+mn-cs"/>
              </a:rPr>
              <a:t>56</a:t>
            </a:r>
            <a:r>
              <a:rPr kumimoji="1" lang="ja-JP" altLang="en-US" sz="4400" b="1" i="0" u="none" strike="noStrike" kern="1200" cap="none" spc="0" normalizeH="0" baseline="0" noProof="0">
                <a:ln>
                  <a:noFill/>
                </a:ln>
                <a:solidFill>
                  <a:srgbClr val="DA0A79"/>
                </a:solidFill>
                <a:effectLst/>
                <a:uLnTx/>
                <a:uFillTx/>
                <a:latin typeface="游ゴシック" panose="020B0400000000000000" pitchFamily="34" charset="-128"/>
                <a:ea typeface="游ゴシック" panose="020B0400000000000000" pitchFamily="34" charset="-128"/>
                <a:cs typeface="+mn-cs"/>
              </a:rPr>
              <a:t>％</a:t>
            </a:r>
            <a:endParaRPr kumimoji="1" lang="ja-JP" altLang="en-US" sz="6600" b="1" i="0" u="none" strike="noStrike" kern="1200" cap="none" spc="0" normalizeH="0" baseline="0" noProof="0">
              <a:ln>
                <a:noFill/>
              </a:ln>
              <a:solidFill>
                <a:srgbClr val="DA0A79"/>
              </a:solidFill>
              <a:effectLst/>
              <a:uLnTx/>
              <a:uFillTx/>
              <a:latin typeface="游ゴシック" panose="020B0400000000000000" pitchFamily="34" charset="-128"/>
              <a:ea typeface="游ゴシック" panose="020B0400000000000000" pitchFamily="34" charset="-128"/>
              <a:cs typeface="+mn-cs"/>
            </a:endParaRPr>
          </a:p>
        </p:txBody>
      </p:sp>
      <p:graphicFrame>
        <p:nvGraphicFramePr>
          <p:cNvPr id="16" name="グラフ 15">
            <a:extLst>
              <a:ext uri="{FF2B5EF4-FFF2-40B4-BE49-F238E27FC236}">
                <a16:creationId xmlns:a16="http://schemas.microsoft.com/office/drawing/2014/main" id="{6C09262A-0AE6-1747-8BE7-23DE9B7CCA1E}"/>
              </a:ext>
            </a:extLst>
          </p:cNvPr>
          <p:cNvGraphicFramePr/>
          <p:nvPr/>
        </p:nvGraphicFramePr>
        <p:xfrm>
          <a:off x="525780" y="2940485"/>
          <a:ext cx="11225953" cy="2547621"/>
        </p:xfrm>
        <a:graphic>
          <a:graphicData uri="http://schemas.openxmlformats.org/drawingml/2006/chart">
            <c:chart xmlns:c="http://schemas.openxmlformats.org/drawingml/2006/chart" xmlns:r="http://schemas.openxmlformats.org/officeDocument/2006/relationships" r:id="rId3"/>
          </a:graphicData>
        </a:graphic>
      </p:graphicFrame>
      <p:sp>
        <p:nvSpPr>
          <p:cNvPr id="36" name="正方形/長方形 35">
            <a:extLst>
              <a:ext uri="{FF2B5EF4-FFF2-40B4-BE49-F238E27FC236}">
                <a16:creationId xmlns:a16="http://schemas.microsoft.com/office/drawing/2014/main" id="{6A1BC28A-A076-4C4C-95C9-FC9C4C3FA706}"/>
              </a:ext>
            </a:extLst>
          </p:cNvPr>
          <p:cNvSpPr/>
          <p:nvPr/>
        </p:nvSpPr>
        <p:spPr>
          <a:xfrm>
            <a:off x="0" y="0"/>
            <a:ext cx="12192000" cy="16313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sp>
        <p:nvSpPr>
          <p:cNvPr id="41" name="テキスト ボックス 40">
            <a:extLst>
              <a:ext uri="{FF2B5EF4-FFF2-40B4-BE49-F238E27FC236}">
                <a16:creationId xmlns:a16="http://schemas.microsoft.com/office/drawing/2014/main" id="{14D0509E-0E06-8543-BDFD-4E05739DD51E}"/>
              </a:ext>
            </a:extLst>
          </p:cNvPr>
          <p:cNvSpPr txBox="1"/>
          <p:nvPr/>
        </p:nvSpPr>
        <p:spPr>
          <a:xfrm>
            <a:off x="5715000" y="-592282"/>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游ゴシック" panose="020F0502020204030204"/>
              <a:ea typeface="游ゴシック" panose="020B0400000000000000" pitchFamily="34" charset="-128"/>
              <a:cs typeface="+mn-cs"/>
            </a:endParaRPr>
          </a:p>
        </p:txBody>
      </p:sp>
      <p:sp>
        <p:nvSpPr>
          <p:cNvPr id="26" name="テキスト ボックス 25">
            <a:extLst>
              <a:ext uri="{FF2B5EF4-FFF2-40B4-BE49-F238E27FC236}">
                <a16:creationId xmlns:a16="http://schemas.microsoft.com/office/drawing/2014/main" id="{56A54A1D-B1D7-BB4A-9643-62C22DBDA72E}"/>
              </a:ext>
            </a:extLst>
          </p:cNvPr>
          <p:cNvSpPr txBox="1"/>
          <p:nvPr/>
        </p:nvSpPr>
        <p:spPr>
          <a:xfrm>
            <a:off x="0" y="260848"/>
            <a:ext cx="12192000" cy="1018292"/>
          </a:xfrm>
          <a:prstGeom prst="rect">
            <a:avLst/>
          </a:prstGeom>
          <a:noFill/>
        </p:spPr>
        <p:txBody>
          <a:bodyPr wrap="square" rtlCol="0" anchor="ctr">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srgbClr val="FFFFFF"/>
                </a:solidFill>
                <a:effectLst/>
                <a:uLnTx/>
                <a:uFillTx/>
                <a:latin typeface="游ゴシック" panose="020B0400000000000000" pitchFamily="34" charset="-128"/>
                <a:ea typeface="游ゴシック" panose="020B0400000000000000" pitchFamily="34" charset="-128"/>
                <a:cs typeface="+mn-cs"/>
              </a:rPr>
              <a:t>原発事故から年月が経過し、</a:t>
            </a:r>
            <a:endParaRPr kumimoji="1" lang="en-US" altLang="ja-JP" sz="2400" b="1" i="0" u="none" strike="noStrike" kern="1200" cap="none" spc="0" normalizeH="0" baseline="0" noProof="0" dirty="0">
              <a:ln>
                <a:noFill/>
              </a:ln>
              <a:solidFill>
                <a:srgbClr val="FFFFFF"/>
              </a:solidFill>
              <a:effectLst/>
              <a:uLnTx/>
              <a:uFillTx/>
              <a:latin typeface="游ゴシック" panose="020B0400000000000000" pitchFamily="34" charset="-128"/>
              <a:ea typeface="游ゴシック" panose="020B0400000000000000" pitchFamily="34" charset="-128"/>
              <a:cs typeface="+mn-cs"/>
            </a:endParaRPr>
          </a:p>
          <a:p>
            <a:pPr marL="0" marR="0" lvl="0" indent="0" algn="ctr" defTabSz="457200" rtl="0" eaLnBrk="1" fontAlgn="auto" latinLnBrk="0" hangingPunct="1">
              <a:lnSpc>
                <a:spcPct val="13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srgbClr val="FFFFFF"/>
                </a:solidFill>
                <a:effectLst/>
                <a:uLnTx/>
                <a:uFillTx/>
                <a:latin typeface="游ゴシック" panose="020B0400000000000000" pitchFamily="34" charset="-128"/>
                <a:ea typeface="游ゴシック" panose="020B0400000000000000" pitchFamily="34" charset="-128"/>
                <a:cs typeface="+mn-cs"/>
              </a:rPr>
              <a:t>自身の震災に対する意識や関心が薄れていると思いますか</a:t>
            </a:r>
          </a:p>
        </p:txBody>
      </p:sp>
      <p:sp>
        <p:nvSpPr>
          <p:cNvPr id="35" name="テキスト ボックス 34">
            <a:extLst>
              <a:ext uri="{FF2B5EF4-FFF2-40B4-BE49-F238E27FC236}">
                <a16:creationId xmlns:a16="http://schemas.microsoft.com/office/drawing/2014/main" id="{474683F1-B75E-1B43-BC47-3E48DE39C830}"/>
              </a:ext>
            </a:extLst>
          </p:cNvPr>
          <p:cNvSpPr txBox="1"/>
          <p:nvPr/>
        </p:nvSpPr>
        <p:spPr>
          <a:xfrm>
            <a:off x="1998133" y="3455541"/>
            <a:ext cx="9228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9.2</a:t>
            </a:r>
            <a:r>
              <a:rPr kumimoji="1" lang="en-US" altLang="ja-JP" sz="1100" b="1"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004B87"/>
              </a:solidFill>
              <a:effectLst/>
              <a:uLnTx/>
              <a:uFillTx/>
              <a:latin typeface="游ゴシック" panose="020F0502020204030204"/>
              <a:ea typeface="游ゴシック" panose="020B0400000000000000" pitchFamily="34" charset="-128"/>
              <a:cs typeface="+mn-cs"/>
            </a:endParaRPr>
          </a:p>
        </p:txBody>
      </p:sp>
      <p:sp>
        <p:nvSpPr>
          <p:cNvPr id="42" name="テキスト ボックス 41">
            <a:extLst>
              <a:ext uri="{FF2B5EF4-FFF2-40B4-BE49-F238E27FC236}">
                <a16:creationId xmlns:a16="http://schemas.microsoft.com/office/drawing/2014/main" id="{047CC737-EF60-2A4A-B23D-A58665FC8828}"/>
              </a:ext>
            </a:extLst>
          </p:cNvPr>
          <p:cNvSpPr txBox="1"/>
          <p:nvPr/>
        </p:nvSpPr>
        <p:spPr>
          <a:xfrm>
            <a:off x="10159999" y="3162641"/>
            <a:ext cx="1430867" cy="336246"/>
          </a:xfrm>
          <a:prstGeom prst="rect">
            <a:avLst/>
          </a:prstGeom>
          <a:noFill/>
        </p:spPr>
        <p:txBody>
          <a:bodyPr wrap="square" rtlCol="0" anchor="ctr">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游ゴシック" panose="020B0400000000000000" pitchFamily="34" charset="-128"/>
                <a:ea typeface="游ゴシック" panose="020B0400000000000000" pitchFamily="34" charset="-128"/>
                <a:cs typeface="+mn-cs"/>
              </a:rPr>
              <a:t>そう思う</a:t>
            </a:r>
          </a:p>
        </p:txBody>
      </p:sp>
      <p:sp>
        <p:nvSpPr>
          <p:cNvPr id="55" name="テキスト ボックス 54">
            <a:extLst>
              <a:ext uri="{FF2B5EF4-FFF2-40B4-BE49-F238E27FC236}">
                <a16:creationId xmlns:a16="http://schemas.microsoft.com/office/drawing/2014/main" id="{87404D53-918F-5A4D-A32F-16400D6A508E}"/>
              </a:ext>
            </a:extLst>
          </p:cNvPr>
          <p:cNvSpPr txBox="1"/>
          <p:nvPr/>
        </p:nvSpPr>
        <p:spPr>
          <a:xfrm>
            <a:off x="2912533" y="3243087"/>
            <a:ext cx="3081867" cy="336823"/>
          </a:xfrm>
          <a:prstGeom prst="rect">
            <a:avLst/>
          </a:prstGeom>
          <a:noFill/>
        </p:spPr>
        <p:txBody>
          <a:bodyPr wrap="square" rtlCol="0" anchor="ctr">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4B87"/>
                </a:solidFill>
                <a:effectLst/>
                <a:uLnTx/>
                <a:uFillTx/>
                <a:latin typeface="游ゴシック" panose="020B0400000000000000" pitchFamily="34" charset="-128"/>
                <a:ea typeface="游ゴシック" panose="020B0400000000000000" pitchFamily="34" charset="-128"/>
                <a:cs typeface="+mn-cs"/>
              </a:rPr>
              <a:t>どちらともいえない</a:t>
            </a:r>
          </a:p>
        </p:txBody>
      </p:sp>
      <p:sp>
        <p:nvSpPr>
          <p:cNvPr id="57" name="テキスト ボックス 56">
            <a:extLst>
              <a:ext uri="{FF2B5EF4-FFF2-40B4-BE49-F238E27FC236}">
                <a16:creationId xmlns:a16="http://schemas.microsoft.com/office/drawing/2014/main" id="{534505C0-2D50-E14C-87FE-7760762E7745}"/>
              </a:ext>
            </a:extLst>
          </p:cNvPr>
          <p:cNvSpPr txBox="1"/>
          <p:nvPr/>
        </p:nvSpPr>
        <p:spPr>
          <a:xfrm>
            <a:off x="5994400" y="3162641"/>
            <a:ext cx="4157133" cy="336246"/>
          </a:xfrm>
          <a:prstGeom prst="rect">
            <a:avLst/>
          </a:prstGeom>
          <a:noFill/>
        </p:spPr>
        <p:txBody>
          <a:bodyPr wrap="square" rtlCol="0" anchor="ctr">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游ゴシック" panose="020B0400000000000000" pitchFamily="34" charset="-128"/>
                <a:ea typeface="游ゴシック" panose="020B0400000000000000" pitchFamily="34" charset="-128"/>
                <a:cs typeface="+mn-cs"/>
              </a:rPr>
              <a:t>ややそう思う</a:t>
            </a:r>
          </a:p>
        </p:txBody>
      </p:sp>
      <p:sp>
        <p:nvSpPr>
          <p:cNvPr id="62" name="テキスト ボックス 61">
            <a:extLst>
              <a:ext uri="{FF2B5EF4-FFF2-40B4-BE49-F238E27FC236}">
                <a16:creationId xmlns:a16="http://schemas.microsoft.com/office/drawing/2014/main" id="{EC05D20E-C455-D24E-AD62-FD4E9F9C0DEF}"/>
              </a:ext>
            </a:extLst>
          </p:cNvPr>
          <p:cNvSpPr txBox="1"/>
          <p:nvPr/>
        </p:nvSpPr>
        <p:spPr>
          <a:xfrm>
            <a:off x="2921000" y="3455541"/>
            <a:ext cx="3073400"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30.6</a:t>
            </a:r>
            <a:r>
              <a:rPr kumimoji="1" lang="en-US" altLang="ja-JP" sz="11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a:t>
            </a:r>
            <a:endParaRPr kumimoji="1" lang="ja-JP" altLang="en-US" sz="1100" b="0" i="0" u="none" strike="noStrike" kern="1200" cap="none" spc="0" normalizeH="0" baseline="0" noProof="0">
              <a:ln>
                <a:noFill/>
              </a:ln>
              <a:solidFill>
                <a:srgbClr val="004B87"/>
              </a:solidFill>
              <a:effectLst/>
              <a:uLnTx/>
              <a:uFillTx/>
              <a:latin typeface="游ゴシック" panose="020F0502020204030204"/>
              <a:ea typeface="游ゴシック" panose="020B0400000000000000" pitchFamily="34" charset="-128"/>
              <a:cs typeface="+mn-cs"/>
            </a:endParaRPr>
          </a:p>
        </p:txBody>
      </p:sp>
      <p:sp>
        <p:nvSpPr>
          <p:cNvPr id="63" name="テキスト ボックス 62">
            <a:extLst>
              <a:ext uri="{FF2B5EF4-FFF2-40B4-BE49-F238E27FC236}">
                <a16:creationId xmlns:a16="http://schemas.microsoft.com/office/drawing/2014/main" id="{F13DF03B-B308-E542-86D0-8C5F95E5423E}"/>
              </a:ext>
            </a:extLst>
          </p:cNvPr>
          <p:cNvSpPr txBox="1"/>
          <p:nvPr/>
        </p:nvSpPr>
        <p:spPr>
          <a:xfrm>
            <a:off x="5994399" y="3455541"/>
            <a:ext cx="4157133"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41.4</a:t>
            </a:r>
            <a:r>
              <a:rPr kumimoji="1" lang="en-US" altLang="ja-JP" sz="11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sp>
        <p:nvSpPr>
          <p:cNvPr id="64" name="テキスト ボックス 63">
            <a:extLst>
              <a:ext uri="{FF2B5EF4-FFF2-40B4-BE49-F238E27FC236}">
                <a16:creationId xmlns:a16="http://schemas.microsoft.com/office/drawing/2014/main" id="{6E29D435-C9A8-8B42-8775-68669573B676}"/>
              </a:ext>
            </a:extLst>
          </p:cNvPr>
          <p:cNvSpPr txBox="1"/>
          <p:nvPr/>
        </p:nvSpPr>
        <p:spPr>
          <a:xfrm>
            <a:off x="10151532" y="3455541"/>
            <a:ext cx="14562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14.5</a:t>
            </a:r>
            <a:r>
              <a:rPr kumimoji="1" lang="en-US" altLang="ja-JP" sz="11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sp>
        <p:nvSpPr>
          <p:cNvPr id="65" name="テキスト ボックス 64">
            <a:extLst>
              <a:ext uri="{FF2B5EF4-FFF2-40B4-BE49-F238E27FC236}">
                <a16:creationId xmlns:a16="http://schemas.microsoft.com/office/drawing/2014/main" id="{FBBC6111-ACDC-1744-9695-2877DA29BD9A}"/>
              </a:ext>
            </a:extLst>
          </p:cNvPr>
          <p:cNvSpPr txBox="1"/>
          <p:nvPr/>
        </p:nvSpPr>
        <p:spPr>
          <a:xfrm>
            <a:off x="1318073" y="3455541"/>
            <a:ext cx="948266"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4.3</a:t>
            </a:r>
            <a:r>
              <a:rPr kumimoji="1" lang="en-US" altLang="ja-JP" sz="11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sp>
        <p:nvSpPr>
          <p:cNvPr id="66" name="テキスト ボックス 65">
            <a:extLst>
              <a:ext uri="{FF2B5EF4-FFF2-40B4-BE49-F238E27FC236}">
                <a16:creationId xmlns:a16="http://schemas.microsoft.com/office/drawing/2014/main" id="{6B459374-0A2E-8743-ACF5-6BE9D8DE93A3}"/>
              </a:ext>
            </a:extLst>
          </p:cNvPr>
          <p:cNvSpPr txBox="1"/>
          <p:nvPr/>
        </p:nvSpPr>
        <p:spPr>
          <a:xfrm>
            <a:off x="2142067" y="4052180"/>
            <a:ext cx="1016000"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10.2</a:t>
            </a:r>
            <a:r>
              <a:rPr kumimoji="1" lang="en-US" altLang="ja-JP" sz="1100" b="1"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004B87"/>
              </a:solidFill>
              <a:effectLst/>
              <a:uLnTx/>
              <a:uFillTx/>
              <a:latin typeface="游ゴシック" panose="020F0502020204030204"/>
              <a:ea typeface="游ゴシック" panose="020B0400000000000000" pitchFamily="34" charset="-128"/>
              <a:cs typeface="+mn-cs"/>
            </a:endParaRPr>
          </a:p>
        </p:txBody>
      </p:sp>
      <p:sp>
        <p:nvSpPr>
          <p:cNvPr id="67" name="テキスト ボックス 66">
            <a:extLst>
              <a:ext uri="{FF2B5EF4-FFF2-40B4-BE49-F238E27FC236}">
                <a16:creationId xmlns:a16="http://schemas.microsoft.com/office/drawing/2014/main" id="{7D834CC8-72BA-AE46-B9F4-3179156CB764}"/>
              </a:ext>
            </a:extLst>
          </p:cNvPr>
          <p:cNvSpPr txBox="1"/>
          <p:nvPr/>
        </p:nvSpPr>
        <p:spPr>
          <a:xfrm>
            <a:off x="3174999" y="4052180"/>
            <a:ext cx="28532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28.4</a:t>
            </a:r>
            <a:r>
              <a:rPr kumimoji="1" lang="en-US" altLang="ja-JP" sz="11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a:t>
            </a:r>
            <a:endParaRPr kumimoji="1" lang="ja-JP" altLang="en-US" sz="1100" b="0" i="0" u="none" strike="noStrike" kern="1200" cap="none" spc="0" normalizeH="0" baseline="0" noProof="0">
              <a:ln>
                <a:noFill/>
              </a:ln>
              <a:solidFill>
                <a:srgbClr val="004B87"/>
              </a:solidFill>
              <a:effectLst/>
              <a:uLnTx/>
              <a:uFillTx/>
              <a:latin typeface="游ゴシック" panose="020F0502020204030204"/>
              <a:ea typeface="游ゴシック" panose="020B0400000000000000" pitchFamily="34" charset="-128"/>
              <a:cs typeface="+mn-cs"/>
            </a:endParaRPr>
          </a:p>
        </p:txBody>
      </p:sp>
      <p:sp>
        <p:nvSpPr>
          <p:cNvPr id="68" name="テキスト ボックス 67">
            <a:extLst>
              <a:ext uri="{FF2B5EF4-FFF2-40B4-BE49-F238E27FC236}">
                <a16:creationId xmlns:a16="http://schemas.microsoft.com/office/drawing/2014/main" id="{3DBEEDFE-C2FA-3E43-B94D-C9C1A0CB4AD7}"/>
              </a:ext>
            </a:extLst>
          </p:cNvPr>
          <p:cNvSpPr txBox="1"/>
          <p:nvPr/>
        </p:nvSpPr>
        <p:spPr>
          <a:xfrm>
            <a:off x="6028266" y="4052180"/>
            <a:ext cx="4064001"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40.6</a:t>
            </a:r>
            <a:r>
              <a:rPr kumimoji="1" lang="en-US" altLang="ja-JP" sz="11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sp>
        <p:nvSpPr>
          <p:cNvPr id="69" name="テキスト ボックス 68">
            <a:extLst>
              <a:ext uri="{FF2B5EF4-FFF2-40B4-BE49-F238E27FC236}">
                <a16:creationId xmlns:a16="http://schemas.microsoft.com/office/drawing/2014/main" id="{41414E81-D467-794F-B323-DF436FD10CA2}"/>
              </a:ext>
            </a:extLst>
          </p:cNvPr>
          <p:cNvSpPr txBox="1"/>
          <p:nvPr/>
        </p:nvSpPr>
        <p:spPr>
          <a:xfrm>
            <a:off x="10092268" y="4052180"/>
            <a:ext cx="1515532"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15.1</a:t>
            </a:r>
            <a:r>
              <a:rPr kumimoji="1" lang="en-US" altLang="ja-JP" sz="11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sp>
        <p:nvSpPr>
          <p:cNvPr id="70" name="テキスト ボックス 69">
            <a:extLst>
              <a:ext uri="{FF2B5EF4-FFF2-40B4-BE49-F238E27FC236}">
                <a16:creationId xmlns:a16="http://schemas.microsoft.com/office/drawing/2014/main" id="{751F2F92-1C46-744D-BB2C-2AB190275FB9}"/>
              </a:ext>
            </a:extLst>
          </p:cNvPr>
          <p:cNvSpPr txBox="1"/>
          <p:nvPr/>
        </p:nvSpPr>
        <p:spPr>
          <a:xfrm>
            <a:off x="1473201" y="4052180"/>
            <a:ext cx="753534"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5.7</a:t>
            </a:r>
            <a:r>
              <a:rPr kumimoji="1" lang="en-US" altLang="ja-JP" sz="11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sp>
        <p:nvSpPr>
          <p:cNvPr id="71" name="テキスト ボックス 70">
            <a:extLst>
              <a:ext uri="{FF2B5EF4-FFF2-40B4-BE49-F238E27FC236}">
                <a16:creationId xmlns:a16="http://schemas.microsoft.com/office/drawing/2014/main" id="{2CAABB4B-C54A-C140-9259-51AD2347F166}"/>
              </a:ext>
            </a:extLst>
          </p:cNvPr>
          <p:cNvSpPr txBox="1"/>
          <p:nvPr/>
        </p:nvSpPr>
        <p:spPr>
          <a:xfrm>
            <a:off x="2260599" y="4806129"/>
            <a:ext cx="1210734"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12.0</a:t>
            </a:r>
            <a:r>
              <a:rPr kumimoji="1" lang="en-US" altLang="ja-JP" sz="1100" b="1"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004B87"/>
              </a:solidFill>
              <a:effectLst/>
              <a:uLnTx/>
              <a:uFillTx/>
              <a:latin typeface="游ゴシック" panose="020F0502020204030204"/>
              <a:ea typeface="游ゴシック" panose="020B0400000000000000" pitchFamily="34" charset="-128"/>
              <a:cs typeface="+mn-cs"/>
            </a:endParaRPr>
          </a:p>
        </p:txBody>
      </p:sp>
      <p:sp>
        <p:nvSpPr>
          <p:cNvPr id="72" name="テキスト ボックス 71">
            <a:extLst>
              <a:ext uri="{FF2B5EF4-FFF2-40B4-BE49-F238E27FC236}">
                <a16:creationId xmlns:a16="http://schemas.microsoft.com/office/drawing/2014/main" id="{1B49D730-DEFE-3A47-8CEC-CEE6987F3AA7}"/>
              </a:ext>
            </a:extLst>
          </p:cNvPr>
          <p:cNvSpPr txBox="1"/>
          <p:nvPr/>
        </p:nvSpPr>
        <p:spPr>
          <a:xfrm>
            <a:off x="3479799" y="4806129"/>
            <a:ext cx="295486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29.5</a:t>
            </a:r>
            <a:r>
              <a:rPr kumimoji="1" lang="en-US" altLang="ja-JP" sz="1100" b="0" i="0" u="none" strike="noStrike" kern="1200" cap="none" spc="0" normalizeH="0" baseline="0" noProof="0" dirty="0">
                <a:ln>
                  <a:noFill/>
                </a:ln>
                <a:solidFill>
                  <a:srgbClr val="004B87"/>
                </a:solidFill>
                <a:effectLst/>
                <a:uLnTx/>
                <a:uFillTx/>
                <a:latin typeface="游ゴシック" panose="020F0502020204030204"/>
                <a:ea typeface="游ゴシック" panose="020B0400000000000000" pitchFamily="34" charset="-128"/>
                <a:cs typeface="+mn-cs"/>
              </a:rPr>
              <a:t>%</a:t>
            </a:r>
            <a:endParaRPr kumimoji="1" lang="ja-JP" altLang="en-US" sz="1100" b="0" i="0" u="none" strike="noStrike" kern="1200" cap="none" spc="0" normalizeH="0" baseline="0" noProof="0">
              <a:ln>
                <a:noFill/>
              </a:ln>
              <a:solidFill>
                <a:srgbClr val="004B87"/>
              </a:solidFill>
              <a:effectLst/>
              <a:uLnTx/>
              <a:uFillTx/>
              <a:latin typeface="游ゴシック" panose="020F0502020204030204"/>
              <a:ea typeface="游ゴシック" panose="020B0400000000000000" pitchFamily="34" charset="-128"/>
              <a:cs typeface="+mn-cs"/>
            </a:endParaRPr>
          </a:p>
        </p:txBody>
      </p:sp>
      <p:sp>
        <p:nvSpPr>
          <p:cNvPr id="73" name="テキスト ボックス 72">
            <a:extLst>
              <a:ext uri="{FF2B5EF4-FFF2-40B4-BE49-F238E27FC236}">
                <a16:creationId xmlns:a16="http://schemas.microsoft.com/office/drawing/2014/main" id="{F2D23EAB-B0E3-0F42-AE8C-9A40D867D294}"/>
              </a:ext>
            </a:extLst>
          </p:cNvPr>
          <p:cNvSpPr txBox="1"/>
          <p:nvPr/>
        </p:nvSpPr>
        <p:spPr>
          <a:xfrm>
            <a:off x="6426200" y="4806129"/>
            <a:ext cx="3860800"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38.4</a:t>
            </a:r>
            <a:r>
              <a:rPr kumimoji="1" lang="en-US" altLang="ja-JP" sz="11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sp>
        <p:nvSpPr>
          <p:cNvPr id="74" name="テキスト ボックス 73">
            <a:extLst>
              <a:ext uri="{FF2B5EF4-FFF2-40B4-BE49-F238E27FC236}">
                <a16:creationId xmlns:a16="http://schemas.microsoft.com/office/drawing/2014/main" id="{A58120DE-889B-494D-8B4F-213285DE0B43}"/>
              </a:ext>
            </a:extLst>
          </p:cNvPr>
          <p:cNvSpPr txBox="1"/>
          <p:nvPr/>
        </p:nvSpPr>
        <p:spPr>
          <a:xfrm>
            <a:off x="10287000" y="4806129"/>
            <a:ext cx="1320800"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13.2</a:t>
            </a:r>
            <a:r>
              <a:rPr kumimoji="1" lang="en-US" altLang="ja-JP" sz="11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sp>
        <p:nvSpPr>
          <p:cNvPr id="75" name="テキスト ボックス 74">
            <a:extLst>
              <a:ext uri="{FF2B5EF4-FFF2-40B4-BE49-F238E27FC236}">
                <a16:creationId xmlns:a16="http://schemas.microsoft.com/office/drawing/2014/main" id="{29640CD0-5AFB-0F42-8175-0BA906D1EAC5}"/>
              </a:ext>
            </a:extLst>
          </p:cNvPr>
          <p:cNvSpPr txBox="1"/>
          <p:nvPr/>
        </p:nvSpPr>
        <p:spPr>
          <a:xfrm>
            <a:off x="1583267" y="4806129"/>
            <a:ext cx="668866"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6.9</a:t>
            </a:r>
            <a:r>
              <a:rPr kumimoji="1" lang="en-US" altLang="ja-JP" sz="1100" b="1" i="0" u="none" strike="noStrike" kern="1200" cap="none" spc="0" normalizeH="0" baseline="0" noProof="0" dirty="0">
                <a:ln>
                  <a:noFill/>
                </a:ln>
                <a:solidFill>
                  <a:srgbClr val="FFFFFF"/>
                </a:solidFill>
                <a:effectLst/>
                <a:uLnTx/>
                <a:uFillTx/>
                <a:latin typeface="游ゴシック" panose="020F0502020204030204"/>
                <a:ea typeface="游ゴシック" panose="020B0400000000000000" pitchFamily="34" charset="-128"/>
                <a:cs typeface="+mn-cs"/>
              </a:rPr>
              <a:t>%</a:t>
            </a:r>
            <a:endParaRPr kumimoji="1" lang="ja-JP" altLang="en-US" sz="1100" b="1"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34" charset="-128"/>
              <a:cs typeface="+mn-cs"/>
            </a:endParaRPr>
          </a:p>
        </p:txBody>
      </p:sp>
      <p:sp>
        <p:nvSpPr>
          <p:cNvPr id="81" name="テキスト ボックス 80">
            <a:extLst>
              <a:ext uri="{FF2B5EF4-FFF2-40B4-BE49-F238E27FC236}">
                <a16:creationId xmlns:a16="http://schemas.microsoft.com/office/drawing/2014/main" id="{9F38738B-DB47-E24C-AB90-7929142E6B0D}"/>
              </a:ext>
            </a:extLst>
          </p:cNvPr>
          <p:cNvSpPr txBox="1"/>
          <p:nvPr/>
        </p:nvSpPr>
        <p:spPr>
          <a:xfrm>
            <a:off x="487680" y="1632785"/>
            <a:ext cx="3962400" cy="46827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004B87"/>
                </a:solidFill>
                <a:effectLst/>
                <a:uLnTx/>
                <a:uFillTx/>
                <a:latin typeface="游ゴシック" panose="020B0400000000000000" pitchFamily="34" charset="-128"/>
                <a:ea typeface="游ゴシック" panose="020B0400000000000000" pitchFamily="34" charset="-128"/>
                <a:cs typeface="+mn-cs"/>
              </a:rPr>
              <a:t>東京都</a:t>
            </a:r>
            <a:r>
              <a:rPr kumimoji="1" lang="ja-JP" altLang="en-US" sz="1200" b="1" i="0" u="none" strike="noStrike" kern="1200" cap="none" spc="0" normalizeH="0" baseline="0" noProof="0">
                <a:ln>
                  <a:noFill/>
                </a:ln>
                <a:solidFill>
                  <a:srgbClr val="004B87"/>
                </a:solidFill>
                <a:effectLst/>
                <a:uLnTx/>
                <a:uFillTx/>
                <a:latin typeface="游ゴシック" panose="020B0400000000000000" pitchFamily="34" charset="-128"/>
                <a:ea typeface="游ゴシック" panose="020B0400000000000000" pitchFamily="34" charset="-128"/>
                <a:cs typeface="+mn-cs"/>
              </a:rPr>
              <a:t>［</a:t>
            </a:r>
            <a:r>
              <a:rPr kumimoji="1" lang="en-US" altLang="ja-JP" sz="1200" b="1" i="0" u="none" strike="noStrike" kern="1200" cap="none" spc="0" normalizeH="0" baseline="0" noProof="0" dirty="0">
                <a:ln>
                  <a:noFill/>
                </a:ln>
                <a:solidFill>
                  <a:srgbClr val="004B87"/>
                </a:solidFill>
                <a:effectLst/>
                <a:uLnTx/>
                <a:uFillTx/>
                <a:latin typeface="游ゴシック" panose="020B0400000000000000" pitchFamily="34" charset="-128"/>
                <a:ea typeface="游ゴシック" panose="020B0400000000000000" pitchFamily="34" charset="-128"/>
                <a:cs typeface="+mn-cs"/>
              </a:rPr>
              <a:t>2020</a:t>
            </a:r>
            <a:r>
              <a:rPr kumimoji="1" lang="ja-JP" altLang="en-US" sz="1200" b="1" i="0" u="none" strike="noStrike" kern="1200" cap="none" spc="0" normalizeH="0" baseline="0" noProof="0">
                <a:ln>
                  <a:noFill/>
                </a:ln>
                <a:solidFill>
                  <a:srgbClr val="004B87"/>
                </a:solidFill>
                <a:effectLst/>
                <a:uLnTx/>
                <a:uFillTx/>
                <a:latin typeface="游ゴシック" panose="020B0400000000000000" pitchFamily="34" charset="-128"/>
                <a:ea typeface="游ゴシック" panose="020B0400000000000000" pitchFamily="34" charset="-128"/>
                <a:cs typeface="+mn-cs"/>
              </a:rPr>
              <a:t>年］</a:t>
            </a:r>
            <a:endParaRPr kumimoji="1" lang="ja-JP" altLang="en-US" sz="1800" b="1" i="0" u="none" strike="noStrike" kern="1200" cap="none" spc="0" normalizeH="0" baseline="0" noProof="0">
              <a:ln>
                <a:noFill/>
              </a:ln>
              <a:solidFill>
                <a:srgbClr val="004B87"/>
              </a:solidFill>
              <a:effectLst/>
              <a:uLnTx/>
              <a:uFillTx/>
              <a:latin typeface="游ゴシック" panose="020B0400000000000000" pitchFamily="34" charset="-128"/>
              <a:ea typeface="游ゴシック" panose="020B0400000000000000" pitchFamily="34" charset="-128"/>
              <a:cs typeface="+mn-cs"/>
            </a:endParaRPr>
          </a:p>
        </p:txBody>
      </p:sp>
      <p:sp>
        <p:nvSpPr>
          <p:cNvPr id="82" name="テキスト ボックス 81">
            <a:extLst>
              <a:ext uri="{FF2B5EF4-FFF2-40B4-BE49-F238E27FC236}">
                <a16:creationId xmlns:a16="http://schemas.microsoft.com/office/drawing/2014/main" id="{EF091A9C-EF5F-0A48-AA55-F6D0A34CE68C}"/>
              </a:ext>
            </a:extLst>
          </p:cNvPr>
          <p:cNvSpPr txBox="1"/>
          <p:nvPr/>
        </p:nvSpPr>
        <p:spPr>
          <a:xfrm>
            <a:off x="191344" y="6627168"/>
            <a:ext cx="12000656" cy="230832"/>
          </a:xfrm>
          <a:prstGeom prst="rect">
            <a:avLst/>
          </a:prstGeom>
          <a:noFill/>
        </p:spPr>
        <p:txBody>
          <a:bodyPr wrap="square" rtlCol="0" anchor="b">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株式会社三菱総合研究所　義澤宣明他：震災から</a:t>
            </a:r>
            <a:r>
              <a:rPr kumimoji="1" lang="en-US" altLang="ja-JP" sz="900" b="0" i="0" u="none" strike="noStrike" kern="1200" cap="none" spc="0" normalizeH="0" baseline="0" noProof="0" dirty="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10</a:t>
            </a:r>
            <a:r>
              <a:rPr kumimoji="1" lang="ja-JP" altLang="en-US" sz="900" b="0" i="0" u="none" strike="noStrike" kern="1200" cap="none" spc="0" normalizeH="0" baseline="0" noProof="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年、福島県の復興や放射線の健康影響に対する認識をより確かにするために重要なことー第３回調査結果の報告（</a:t>
            </a:r>
            <a:r>
              <a:rPr kumimoji="1" lang="en-US" altLang="ja-JP" sz="900" b="0" i="0" u="none" strike="noStrike" kern="1200" cap="none" spc="0" normalizeH="0" baseline="0" noProof="0" dirty="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2020</a:t>
            </a:r>
            <a:r>
              <a:rPr kumimoji="1" lang="ja-JP" altLang="en-US" sz="900" b="0" i="0" u="none" strike="noStrike" kern="1200" cap="none" spc="0" normalizeH="0" baseline="0" noProof="0">
                <a:ln>
                  <a:noFill/>
                </a:ln>
                <a:solidFill>
                  <a:srgbClr val="000000"/>
                </a:solidFill>
                <a:effectLst/>
                <a:uLnTx/>
                <a:uFillTx/>
                <a:latin typeface="游ゴシック Light" panose="020B0300000000000000" pitchFamily="34" charset="-128"/>
                <a:ea typeface="游ゴシック Light" panose="020B0300000000000000" pitchFamily="34" charset="-128"/>
                <a:cs typeface="+mn-cs"/>
              </a:rPr>
              <a:t>年実施）ー</a:t>
            </a:r>
          </a:p>
        </p:txBody>
      </p:sp>
      <p:sp>
        <p:nvSpPr>
          <p:cNvPr id="40" name="テキスト ボックス 39">
            <a:extLst>
              <a:ext uri="{FF2B5EF4-FFF2-40B4-BE49-F238E27FC236}">
                <a16:creationId xmlns:a16="http://schemas.microsoft.com/office/drawing/2014/main" id="{8B86DF22-77AA-704E-9518-1F57555FAF76}"/>
              </a:ext>
            </a:extLst>
          </p:cNvPr>
          <p:cNvSpPr txBox="1"/>
          <p:nvPr/>
        </p:nvSpPr>
        <p:spPr>
          <a:xfrm>
            <a:off x="1783575" y="2122141"/>
            <a:ext cx="932948" cy="584775"/>
          </a:xfrm>
          <a:prstGeom prst="rect">
            <a:avLst/>
          </a:prstGeom>
          <a:solidFill>
            <a:schemeClr val="bg1"/>
          </a:solidFill>
        </p:spPr>
        <p:txBody>
          <a:bodyPr wrap="none" lIns="0" r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006F5F"/>
                </a:solidFill>
                <a:effectLst/>
                <a:uLnTx/>
                <a:uFillTx/>
                <a:latin typeface="游ゴシック" panose="020B0400000000000000" pitchFamily="34" charset="-128"/>
                <a:ea typeface="游ゴシック" panose="020B0400000000000000" pitchFamily="34" charset="-128"/>
                <a:cs typeface="+mn-cs"/>
              </a:rPr>
              <a:t>約</a:t>
            </a:r>
            <a:r>
              <a:rPr kumimoji="1" lang="en-US" altLang="ja-JP" sz="3200" b="1" i="0" u="none" strike="noStrike" kern="1200" cap="none" spc="0" normalizeH="0" baseline="0" noProof="0" dirty="0">
                <a:ln>
                  <a:noFill/>
                </a:ln>
                <a:solidFill>
                  <a:srgbClr val="006F5F"/>
                </a:solidFill>
                <a:effectLst/>
                <a:uLnTx/>
                <a:uFillTx/>
                <a:latin typeface="游ゴシック" panose="020B0400000000000000" pitchFamily="34" charset="-128"/>
                <a:ea typeface="游ゴシック" panose="020B0400000000000000" pitchFamily="34" charset="-128"/>
                <a:cs typeface="+mn-cs"/>
              </a:rPr>
              <a:t>14</a:t>
            </a:r>
            <a:r>
              <a:rPr kumimoji="1" lang="ja-JP" altLang="en-US" sz="1800" b="1" i="0" u="none" strike="noStrike" kern="1200" cap="none" spc="0" normalizeH="0" baseline="0" noProof="0">
                <a:ln>
                  <a:noFill/>
                </a:ln>
                <a:solidFill>
                  <a:srgbClr val="006F5F"/>
                </a:solidFill>
                <a:effectLst/>
                <a:uLnTx/>
                <a:uFillTx/>
                <a:latin typeface="游ゴシック" panose="020B0400000000000000" pitchFamily="34" charset="-128"/>
                <a:ea typeface="游ゴシック" panose="020B0400000000000000" pitchFamily="34" charset="-128"/>
                <a:cs typeface="+mn-cs"/>
              </a:rPr>
              <a:t>％</a:t>
            </a:r>
            <a:endParaRPr kumimoji="1" lang="ja-JP" altLang="en-US" sz="3200" b="1" i="0" u="none" strike="noStrike" kern="1200" cap="none" spc="0" normalizeH="0" baseline="0" noProof="0">
              <a:ln>
                <a:noFill/>
              </a:ln>
              <a:solidFill>
                <a:srgbClr val="006F5F"/>
              </a:solidFill>
              <a:effectLst/>
              <a:uLnTx/>
              <a:uFillTx/>
              <a:latin typeface="游ゴシック" panose="020B0400000000000000" pitchFamily="34" charset="-128"/>
              <a:ea typeface="游ゴシック" panose="020B0400000000000000" pitchFamily="34" charset="-128"/>
              <a:cs typeface="+mn-cs"/>
            </a:endParaRPr>
          </a:p>
        </p:txBody>
      </p:sp>
      <p:sp>
        <p:nvSpPr>
          <p:cNvPr id="46" name="テキスト ボックス 45">
            <a:extLst>
              <a:ext uri="{FF2B5EF4-FFF2-40B4-BE49-F238E27FC236}">
                <a16:creationId xmlns:a16="http://schemas.microsoft.com/office/drawing/2014/main" id="{D4D22989-C268-8141-8194-A9A0582DC7EA}"/>
              </a:ext>
            </a:extLst>
          </p:cNvPr>
          <p:cNvSpPr txBox="1"/>
          <p:nvPr/>
        </p:nvSpPr>
        <p:spPr>
          <a:xfrm>
            <a:off x="1913467" y="2679793"/>
            <a:ext cx="1420853" cy="336823"/>
          </a:xfrm>
          <a:prstGeom prst="rect">
            <a:avLst/>
          </a:prstGeom>
          <a:noFill/>
        </p:spPr>
        <p:txBody>
          <a:bodyPr wrap="square" rtlCol="0" anchor="ctr">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4B87"/>
                </a:solidFill>
                <a:effectLst/>
                <a:uLnTx/>
                <a:uFillTx/>
                <a:latin typeface="游ゴシック" panose="020B0400000000000000" pitchFamily="34" charset="-128"/>
                <a:ea typeface="游ゴシック" panose="020B0400000000000000" pitchFamily="34" charset="-128"/>
                <a:cs typeface="+mn-cs"/>
              </a:rPr>
              <a:t>そう思わない</a:t>
            </a:r>
          </a:p>
        </p:txBody>
      </p:sp>
      <p:sp>
        <p:nvSpPr>
          <p:cNvPr id="47" name="テキスト ボックス 46">
            <a:extLst>
              <a:ext uri="{FF2B5EF4-FFF2-40B4-BE49-F238E27FC236}">
                <a16:creationId xmlns:a16="http://schemas.microsoft.com/office/drawing/2014/main" id="{F643EE73-7EDF-B241-9B22-4EB422520EDD}"/>
              </a:ext>
            </a:extLst>
          </p:cNvPr>
          <p:cNvSpPr txBox="1"/>
          <p:nvPr/>
        </p:nvSpPr>
        <p:spPr>
          <a:xfrm>
            <a:off x="2633133" y="2910111"/>
            <a:ext cx="2102048" cy="336823"/>
          </a:xfrm>
          <a:prstGeom prst="rect">
            <a:avLst/>
          </a:prstGeom>
          <a:noFill/>
        </p:spPr>
        <p:txBody>
          <a:bodyPr wrap="square" rtlCol="0" anchor="ctr">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4B87"/>
                </a:solidFill>
                <a:effectLst/>
                <a:uLnTx/>
                <a:uFillTx/>
                <a:latin typeface="游ゴシック" panose="020B0400000000000000" pitchFamily="34" charset="-128"/>
                <a:ea typeface="游ゴシック" panose="020B0400000000000000" pitchFamily="34" charset="-128"/>
                <a:cs typeface="+mn-cs"/>
              </a:rPr>
              <a:t>あまりそう思わない</a:t>
            </a:r>
          </a:p>
        </p:txBody>
      </p:sp>
      <p:cxnSp>
        <p:nvCxnSpPr>
          <p:cNvPr id="48" name="カギ線コネクタ 47">
            <a:extLst>
              <a:ext uri="{FF2B5EF4-FFF2-40B4-BE49-F238E27FC236}">
                <a16:creationId xmlns:a16="http://schemas.microsoft.com/office/drawing/2014/main" id="{EAD3B278-ECDA-2F41-91CB-EF53328D7712}"/>
              </a:ext>
            </a:extLst>
          </p:cNvPr>
          <p:cNvCxnSpPr>
            <a:cxnSpLocks/>
          </p:cNvCxnSpPr>
          <p:nvPr/>
        </p:nvCxnSpPr>
        <p:spPr>
          <a:xfrm rot="10800000" flipV="1">
            <a:off x="2421469" y="3095935"/>
            <a:ext cx="211665" cy="188947"/>
          </a:xfrm>
          <a:prstGeom prst="bentConnector2">
            <a:avLst/>
          </a:prstGeom>
          <a:ln>
            <a:tailEnd type="oval"/>
          </a:ln>
        </p:spPr>
        <p:style>
          <a:lnRef idx="1">
            <a:schemeClr val="accent1"/>
          </a:lnRef>
          <a:fillRef idx="0">
            <a:schemeClr val="accent1"/>
          </a:fillRef>
          <a:effectRef idx="0">
            <a:schemeClr val="accent1"/>
          </a:effectRef>
          <a:fontRef idx="minor">
            <a:schemeClr val="tx1"/>
          </a:fontRef>
        </p:style>
      </p:cxnSp>
      <p:cxnSp>
        <p:nvCxnSpPr>
          <p:cNvPr id="49" name="カギ線コネクタ 48">
            <a:extLst>
              <a:ext uri="{FF2B5EF4-FFF2-40B4-BE49-F238E27FC236}">
                <a16:creationId xmlns:a16="http://schemas.microsoft.com/office/drawing/2014/main" id="{059BF8B1-CEFB-1647-9656-B1F26AFE1F22}"/>
              </a:ext>
            </a:extLst>
          </p:cNvPr>
          <p:cNvCxnSpPr>
            <a:cxnSpLocks/>
          </p:cNvCxnSpPr>
          <p:nvPr/>
        </p:nvCxnSpPr>
        <p:spPr>
          <a:xfrm rot="10800000" flipV="1">
            <a:off x="1735669" y="2847510"/>
            <a:ext cx="177799" cy="235600"/>
          </a:xfrm>
          <a:prstGeom prst="bentConnector2">
            <a:avLst/>
          </a:prstGeom>
          <a:ln>
            <a:tailEnd type="oval"/>
          </a:ln>
        </p:spPr>
        <p:style>
          <a:lnRef idx="1">
            <a:schemeClr val="accent1"/>
          </a:lnRef>
          <a:fillRef idx="0">
            <a:schemeClr val="accent1"/>
          </a:fillRef>
          <a:effectRef idx="0">
            <a:schemeClr val="accent1"/>
          </a:effectRef>
          <a:fontRef idx="minor">
            <a:schemeClr val="tx1"/>
          </a:fontRef>
        </p:style>
      </p:cxnSp>
      <p:cxnSp>
        <p:nvCxnSpPr>
          <p:cNvPr id="3" name="直線矢印コネクタ 2">
            <a:extLst>
              <a:ext uri="{FF2B5EF4-FFF2-40B4-BE49-F238E27FC236}">
                <a16:creationId xmlns:a16="http://schemas.microsoft.com/office/drawing/2014/main" id="{12208EBE-15F4-7F49-A532-4AD06BFED437}"/>
              </a:ext>
            </a:extLst>
          </p:cNvPr>
          <p:cNvCxnSpPr>
            <a:cxnSpLocks/>
          </p:cNvCxnSpPr>
          <p:nvPr/>
        </p:nvCxnSpPr>
        <p:spPr>
          <a:xfrm flipH="1" flipV="1">
            <a:off x="3074324" y="3267220"/>
            <a:ext cx="684000" cy="1957995"/>
          </a:xfrm>
          <a:prstGeom prst="straightConnector1">
            <a:avLst/>
          </a:prstGeom>
          <a:ln w="1111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191345" y="145118"/>
            <a:ext cx="1980356" cy="819709"/>
          </a:xfrm>
          <a:prstGeom prst="rect">
            <a:avLst/>
          </a:prstGeom>
          <a:solidFill>
            <a:srgbClr val="FFFF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sz="4800" dirty="0">
                <a:solidFill>
                  <a:schemeClr val="tx1"/>
                </a:solidFill>
              </a:rPr>
              <a:t>指定</a:t>
            </a:r>
          </a:p>
        </p:txBody>
      </p:sp>
    </p:spTree>
    <p:extLst>
      <p:ext uri="{BB962C8B-B14F-4D97-AF65-F5344CB8AC3E}">
        <p14:creationId xmlns:p14="http://schemas.microsoft.com/office/powerpoint/2010/main" val="1560509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anim calcmode="lin" valueType="num">
                                      <p:cBhvr>
                                        <p:cTn id="8" dur="500" fill="hold"/>
                                        <p:tgtEl>
                                          <p:spTgt spid="61"/>
                                        </p:tgtEl>
                                        <p:attrNameLst>
                                          <p:attrName>ppt_x</p:attrName>
                                        </p:attrNameLst>
                                      </p:cBhvr>
                                      <p:tavLst>
                                        <p:tav tm="0">
                                          <p:val>
                                            <p:strVal val="#ppt_x"/>
                                          </p:val>
                                        </p:tav>
                                        <p:tav tm="100000">
                                          <p:val>
                                            <p:strVal val="#ppt_x"/>
                                          </p:val>
                                        </p:tav>
                                      </p:tavLst>
                                    </p:anim>
                                    <p:anim calcmode="lin" valueType="num">
                                      <p:cBhvr>
                                        <p:cTn id="9" dur="5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anim calcmode="lin" valueType="num">
                                      <p:cBhvr>
                                        <p:cTn id="13" dur="500" fill="hold"/>
                                        <p:tgtEl>
                                          <p:spTgt spid="59"/>
                                        </p:tgtEl>
                                        <p:attrNameLst>
                                          <p:attrName>ppt_x</p:attrName>
                                        </p:attrNameLst>
                                      </p:cBhvr>
                                      <p:tavLst>
                                        <p:tav tm="0">
                                          <p:val>
                                            <p:strVal val="#ppt_x"/>
                                          </p:val>
                                        </p:tav>
                                        <p:tav tm="100000">
                                          <p:val>
                                            <p:strVal val="#ppt_x"/>
                                          </p:val>
                                        </p:tav>
                                      </p:tavLst>
                                    </p:anim>
                                    <p:anim calcmode="lin" valueType="num">
                                      <p:cBhvr>
                                        <p:cTn id="14" dur="500" fill="hold"/>
                                        <p:tgtEl>
                                          <p:spTgt spid="5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anim calcmode="lin" valueType="num">
                                      <p:cBhvr>
                                        <p:cTn id="18" dur="500" fill="hold"/>
                                        <p:tgtEl>
                                          <p:spTgt spid="60"/>
                                        </p:tgtEl>
                                        <p:attrNameLst>
                                          <p:attrName>ppt_x</p:attrName>
                                        </p:attrNameLst>
                                      </p:cBhvr>
                                      <p:tavLst>
                                        <p:tav tm="0">
                                          <p:val>
                                            <p:strVal val="#ppt_x"/>
                                          </p:val>
                                        </p:tav>
                                        <p:tav tm="100000">
                                          <p:val>
                                            <p:strVal val="#ppt_x"/>
                                          </p:val>
                                        </p:tav>
                                      </p:tavLst>
                                    </p:anim>
                                    <p:anim calcmode="lin" valueType="num">
                                      <p:cBhvr>
                                        <p:cTn id="19" dur="500" fill="hold"/>
                                        <p:tgtEl>
                                          <p:spTgt spid="6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500"/>
                            </p:stCondLst>
                            <p:childTnLst>
                              <p:par>
                                <p:cTn id="31" presetID="22" presetClass="entr" presetSubtype="4"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down)">
                                      <p:cBhvr>
                                        <p:cTn id="3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1" grpId="0"/>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73E5EC59-6119-4895-86CD-15E7082F8778}"/>
              </a:ext>
            </a:extLst>
          </p:cNvPr>
          <p:cNvSpPr txBox="1"/>
          <p:nvPr/>
        </p:nvSpPr>
        <p:spPr>
          <a:xfrm>
            <a:off x="1009651" y="1181659"/>
            <a:ext cx="9963150" cy="3609771"/>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プロジェクト目標</a:t>
            </a:r>
            <a:endParaRPr kumimoji="1" lang="en-US" altLang="ja-JP"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2025</a:t>
            </a:r>
            <a:r>
              <a:rPr kumimoji="1" lang="ja-JP" altLang="en-US"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年：</a:t>
            </a:r>
            <a:r>
              <a:rPr kumimoji="1" lang="en-US" altLang="ja-JP"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40</a:t>
            </a:r>
            <a:r>
              <a:rPr kumimoji="1" lang="ja-JP" altLang="en-US"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　</a:t>
            </a:r>
            <a:r>
              <a:rPr kumimoji="1" lang="en-US" altLang="ja-JP"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20</a:t>
            </a:r>
            <a:r>
              <a:rPr kumimoji="1" lang="ja-JP" altLang="en-US" sz="80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rPr>
              <a:t>％</a:t>
            </a:r>
          </a:p>
        </p:txBody>
      </p:sp>
      <p:sp>
        <p:nvSpPr>
          <p:cNvPr id="5" name="矢印: 右 4">
            <a:extLst>
              <a:ext uri="{FF2B5EF4-FFF2-40B4-BE49-F238E27FC236}">
                <a16:creationId xmlns:a16="http://schemas.microsoft.com/office/drawing/2014/main" id="{6F334A03-48A5-46B3-A82A-2D3F5BA5F0C7}"/>
              </a:ext>
            </a:extLst>
          </p:cNvPr>
          <p:cNvSpPr/>
          <p:nvPr/>
        </p:nvSpPr>
        <p:spPr>
          <a:xfrm>
            <a:off x="7823407" y="3753460"/>
            <a:ext cx="642168" cy="6489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a:off x="9991726" y="114194"/>
            <a:ext cx="1981200" cy="81970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sz="4800" dirty="0">
                <a:solidFill>
                  <a:schemeClr val="tx1"/>
                </a:solidFill>
              </a:rPr>
              <a:t>指定</a:t>
            </a:r>
            <a:endParaRPr kumimoji="1" lang="en-US" altLang="ja-JP" sz="4800" dirty="0">
              <a:solidFill>
                <a:schemeClr val="tx1"/>
              </a:solidFill>
            </a:endParaRPr>
          </a:p>
        </p:txBody>
      </p:sp>
    </p:spTree>
    <p:extLst>
      <p:ext uri="{BB962C8B-B14F-4D97-AF65-F5344CB8AC3E}">
        <p14:creationId xmlns:p14="http://schemas.microsoft.com/office/powerpoint/2010/main" val="18384508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34736" y="226332"/>
            <a:ext cx="11857264" cy="728889"/>
          </a:xfrm>
        </p:spPr>
        <p:txBody>
          <a:bodyPr>
            <a:normAutofit/>
          </a:bodyPr>
          <a:lstStyle/>
          <a:p>
            <a:r>
              <a:rPr kumimoji="1" lang="en-US" altLang="ja-JP" sz="3200" b="1" dirty="0">
                <a:latin typeface="+mn-ea"/>
                <a:ea typeface="+mn-ea"/>
              </a:rPr>
              <a:t>5</a:t>
            </a:r>
            <a:r>
              <a:rPr kumimoji="1" lang="ja-JP" altLang="en-US" sz="3200" b="1">
                <a:latin typeface="+mn-ea"/>
                <a:ea typeface="+mn-ea"/>
              </a:rPr>
              <a:t>つ</a:t>
            </a:r>
            <a:r>
              <a:rPr kumimoji="1" lang="ja-JP" altLang="en-US" sz="3200" b="1" dirty="0">
                <a:latin typeface="+mn-ea"/>
                <a:ea typeface="+mn-ea"/>
              </a:rPr>
              <a:t>の事業について</a:t>
            </a:r>
          </a:p>
        </p:txBody>
      </p:sp>
      <p:grpSp>
        <p:nvGrpSpPr>
          <p:cNvPr id="4" name="グループ化 3">
            <a:extLst>
              <a:ext uri="{FF2B5EF4-FFF2-40B4-BE49-F238E27FC236}">
                <a16:creationId xmlns:a16="http://schemas.microsoft.com/office/drawing/2014/main" id="{B56057CC-822C-1F4C-BDEF-98AB651C018C}"/>
              </a:ext>
            </a:extLst>
          </p:cNvPr>
          <p:cNvGrpSpPr/>
          <p:nvPr/>
        </p:nvGrpSpPr>
        <p:grpSpPr>
          <a:xfrm>
            <a:off x="391885" y="980220"/>
            <a:ext cx="11398704" cy="1008000"/>
            <a:chOff x="391885" y="980220"/>
            <a:chExt cx="11398704" cy="1008000"/>
          </a:xfrm>
        </p:grpSpPr>
        <p:sp>
          <p:nvSpPr>
            <p:cNvPr id="27" name="正方形/長方形 26">
              <a:extLst>
                <a:ext uri="{FF2B5EF4-FFF2-40B4-BE49-F238E27FC236}">
                  <a16:creationId xmlns:a16="http://schemas.microsoft.com/office/drawing/2014/main" id="{3A65C102-81B2-9E49-BFE5-D94244A8A595}"/>
                </a:ext>
              </a:extLst>
            </p:cNvPr>
            <p:cNvSpPr/>
            <p:nvPr/>
          </p:nvSpPr>
          <p:spPr>
            <a:xfrm>
              <a:off x="401411" y="980220"/>
              <a:ext cx="11389178" cy="1008000"/>
            </a:xfrm>
            <a:prstGeom prst="rect">
              <a:avLst/>
            </a:prstGeom>
            <a:solidFill>
              <a:schemeClr val="accent6">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6608995E-5C4C-4A49-A634-CD9398BF316F}"/>
                </a:ext>
              </a:extLst>
            </p:cNvPr>
            <p:cNvSpPr/>
            <p:nvPr/>
          </p:nvSpPr>
          <p:spPr>
            <a:xfrm>
              <a:off x="391885" y="980220"/>
              <a:ext cx="6539593" cy="1008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ホームベース 30">
              <a:extLst>
                <a:ext uri="{FF2B5EF4-FFF2-40B4-BE49-F238E27FC236}">
                  <a16:creationId xmlns:a16="http://schemas.microsoft.com/office/drawing/2014/main" id="{CFBE1854-FCD3-1249-B9A6-64B8BE61DB1F}"/>
                </a:ext>
              </a:extLst>
            </p:cNvPr>
            <p:cNvSpPr/>
            <p:nvPr/>
          </p:nvSpPr>
          <p:spPr>
            <a:xfrm>
              <a:off x="391888" y="980220"/>
              <a:ext cx="2245176" cy="1008000"/>
            </a:xfrm>
            <a:prstGeom prst="homePlate">
              <a:avLst>
                <a:gd name="adj" fmla="val 2758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914401" y="1191833"/>
              <a:ext cx="1436913" cy="584775"/>
            </a:xfrm>
            <a:prstGeom prst="rect">
              <a:avLst/>
            </a:prstGeom>
            <a:noFill/>
          </p:spPr>
          <p:txBody>
            <a:bodyPr wrap="square" rtlCol="0" anchor="ctr">
              <a:spAutoFit/>
            </a:bodyPr>
            <a:lstStyle/>
            <a:p>
              <a:pPr algn="ctr"/>
              <a:r>
                <a:rPr kumimoji="1" lang="ja-JP" altLang="en-US" sz="3200" b="1">
                  <a:solidFill>
                    <a:schemeClr val="bg1"/>
                  </a:solidFill>
                  <a:latin typeface="+mn-ea"/>
                </a:rPr>
                <a:t>知る</a:t>
              </a:r>
              <a:endParaRPr kumimoji="1" lang="ja-JP" altLang="en-US" sz="3200" b="1" dirty="0">
                <a:solidFill>
                  <a:schemeClr val="bg1"/>
                </a:solidFill>
                <a:latin typeface="+mn-ea"/>
              </a:endParaRPr>
            </a:p>
          </p:txBody>
        </p:sp>
        <p:sp>
          <p:nvSpPr>
            <p:cNvPr id="7" name="テキスト ボックス 6">
              <a:extLst>
                <a:ext uri="{FF2B5EF4-FFF2-40B4-BE49-F238E27FC236}">
                  <a16:creationId xmlns:a16="http://schemas.microsoft.com/office/drawing/2014/main" id="{A1A03410-1183-AA41-AADF-03C1F1DB0CBA}"/>
                </a:ext>
              </a:extLst>
            </p:cNvPr>
            <p:cNvSpPr txBox="1"/>
            <p:nvPr/>
          </p:nvSpPr>
          <p:spPr>
            <a:xfrm>
              <a:off x="432706" y="1222610"/>
              <a:ext cx="498021" cy="523220"/>
            </a:xfrm>
            <a:prstGeom prst="rect">
              <a:avLst/>
            </a:prstGeom>
            <a:noFill/>
          </p:spPr>
          <p:txBody>
            <a:bodyPr wrap="square" rtlCol="0" anchor="ctr">
              <a:spAutoFit/>
            </a:bodyPr>
            <a:lstStyle/>
            <a:p>
              <a:pPr algn="ctr"/>
              <a:r>
                <a:rPr kumimoji="1" lang="en-US" altLang="ja-JP" sz="2800" dirty="0">
                  <a:solidFill>
                    <a:schemeClr val="bg1"/>
                  </a:solidFill>
                  <a:latin typeface="+mn-ea"/>
                </a:rPr>
                <a:t>①</a:t>
              </a:r>
              <a:endParaRPr kumimoji="1" lang="ja-JP" altLang="en-US" sz="2800" dirty="0">
                <a:solidFill>
                  <a:schemeClr val="bg1"/>
                </a:solidFill>
                <a:latin typeface="+mn-ea"/>
              </a:endParaRPr>
            </a:p>
          </p:txBody>
        </p:sp>
        <p:sp>
          <p:nvSpPr>
            <p:cNvPr id="9" name="テキスト ボックス 8">
              <a:extLst>
                <a:ext uri="{FF2B5EF4-FFF2-40B4-BE49-F238E27FC236}">
                  <a16:creationId xmlns:a16="http://schemas.microsoft.com/office/drawing/2014/main" id="{B80CC42E-1FF7-D743-BB8E-B38831E652D2}"/>
                </a:ext>
              </a:extLst>
            </p:cNvPr>
            <p:cNvSpPr txBox="1"/>
            <p:nvPr/>
          </p:nvSpPr>
          <p:spPr>
            <a:xfrm>
              <a:off x="7045780" y="1298336"/>
              <a:ext cx="4648440" cy="371768"/>
            </a:xfrm>
            <a:prstGeom prst="rect">
              <a:avLst/>
            </a:prstGeom>
            <a:noFill/>
          </p:spPr>
          <p:txBody>
            <a:bodyPr wrap="square" rtlCol="0" anchor="ctr">
              <a:spAutoFit/>
            </a:bodyPr>
            <a:lstStyle/>
            <a:p>
              <a:pPr>
                <a:lnSpc>
                  <a:spcPct val="120000"/>
                </a:lnSpc>
              </a:pPr>
              <a:r>
                <a:rPr kumimoji="1" lang="ja-JP" altLang="en-US" sz="1600">
                  <a:solidFill>
                    <a:schemeClr val="accent6">
                      <a:lumMod val="50000"/>
                    </a:schemeClr>
                  </a:solidFill>
                  <a:latin typeface="+mn-ea"/>
                </a:rPr>
                <a:t>科学的</a:t>
              </a:r>
              <a:r>
                <a:rPr kumimoji="1" lang="ja-JP" altLang="en-US" sz="1600" dirty="0">
                  <a:solidFill>
                    <a:schemeClr val="accent6">
                      <a:lumMod val="50000"/>
                    </a:schemeClr>
                  </a:solidFill>
                  <a:latin typeface="+mn-ea"/>
                </a:rPr>
                <a:t>な知見を正しく読み解く</a:t>
              </a:r>
              <a:r>
                <a:rPr kumimoji="1" lang="ja-JP" altLang="en-US" sz="1600">
                  <a:solidFill>
                    <a:schemeClr val="accent6">
                      <a:lumMod val="50000"/>
                    </a:schemeClr>
                  </a:solidFill>
                  <a:latin typeface="+mn-ea"/>
                </a:rPr>
                <a:t>力を育みます。</a:t>
              </a:r>
              <a:endParaRPr kumimoji="1" lang="ja-JP" altLang="en-US" sz="1600" dirty="0">
                <a:solidFill>
                  <a:schemeClr val="accent6">
                    <a:lumMod val="50000"/>
                  </a:schemeClr>
                </a:solidFill>
                <a:latin typeface="+mn-ea"/>
              </a:endParaRPr>
            </a:p>
          </p:txBody>
        </p:sp>
        <p:sp>
          <p:nvSpPr>
            <p:cNvPr id="41" name="テキスト ボックス 40">
              <a:extLst>
                <a:ext uri="{FF2B5EF4-FFF2-40B4-BE49-F238E27FC236}">
                  <a16:creationId xmlns:a16="http://schemas.microsoft.com/office/drawing/2014/main" id="{5D747185-D7E4-5C47-A056-1DA0ECA7E220}"/>
                </a:ext>
              </a:extLst>
            </p:cNvPr>
            <p:cNvSpPr txBox="1"/>
            <p:nvPr/>
          </p:nvSpPr>
          <p:spPr>
            <a:xfrm>
              <a:off x="2718708" y="1222610"/>
              <a:ext cx="4122963" cy="523220"/>
            </a:xfrm>
            <a:prstGeom prst="rect">
              <a:avLst/>
            </a:prstGeom>
            <a:noFill/>
          </p:spPr>
          <p:txBody>
            <a:bodyPr wrap="square" rtlCol="0" anchor="ctr">
              <a:spAutoFit/>
            </a:bodyPr>
            <a:lstStyle/>
            <a:p>
              <a:r>
                <a:rPr kumimoji="1" lang="ja-JP" altLang="en-US" sz="2800" b="1">
                  <a:solidFill>
                    <a:schemeClr val="accent6">
                      <a:lumMod val="50000"/>
                    </a:schemeClr>
                  </a:solidFill>
                  <a:latin typeface="+mn-ea"/>
                </a:rPr>
                <a:t>論文</a:t>
              </a:r>
              <a:r>
                <a:rPr kumimoji="1" lang="ja-JP" altLang="en-US" sz="2800" b="1" dirty="0">
                  <a:solidFill>
                    <a:schemeClr val="accent6">
                      <a:lumMod val="50000"/>
                    </a:schemeClr>
                  </a:solidFill>
                  <a:latin typeface="+mn-ea"/>
                </a:rPr>
                <a:t>を科学的</a:t>
              </a:r>
              <a:r>
                <a:rPr kumimoji="1" lang="ja-JP" altLang="en-US" sz="2800" b="1">
                  <a:solidFill>
                    <a:schemeClr val="accent6">
                      <a:lumMod val="50000"/>
                    </a:schemeClr>
                  </a:solidFill>
                  <a:latin typeface="+mn-ea"/>
                </a:rPr>
                <a:t>に読み解く</a:t>
              </a:r>
              <a:endParaRPr kumimoji="1" lang="ja-JP" altLang="en-US" sz="2800" b="1" dirty="0">
                <a:solidFill>
                  <a:schemeClr val="accent6">
                    <a:lumMod val="50000"/>
                  </a:schemeClr>
                </a:solidFill>
                <a:latin typeface="+mn-ea"/>
              </a:endParaRPr>
            </a:p>
          </p:txBody>
        </p:sp>
      </p:grpSp>
      <p:grpSp>
        <p:nvGrpSpPr>
          <p:cNvPr id="6" name="グループ化 5">
            <a:extLst>
              <a:ext uri="{FF2B5EF4-FFF2-40B4-BE49-F238E27FC236}">
                <a16:creationId xmlns:a16="http://schemas.microsoft.com/office/drawing/2014/main" id="{C588217E-ACCE-A447-A645-3E86D09D3220}"/>
              </a:ext>
            </a:extLst>
          </p:cNvPr>
          <p:cNvGrpSpPr/>
          <p:nvPr/>
        </p:nvGrpSpPr>
        <p:grpSpPr>
          <a:xfrm>
            <a:off x="391885" y="2132856"/>
            <a:ext cx="11398704" cy="1008000"/>
            <a:chOff x="391885" y="2132856"/>
            <a:chExt cx="11398704" cy="1008000"/>
          </a:xfrm>
        </p:grpSpPr>
        <p:sp>
          <p:nvSpPr>
            <p:cNvPr id="43" name="正方形/長方形 42">
              <a:extLst>
                <a:ext uri="{FF2B5EF4-FFF2-40B4-BE49-F238E27FC236}">
                  <a16:creationId xmlns:a16="http://schemas.microsoft.com/office/drawing/2014/main" id="{99811A67-D203-7343-B584-98C23E987077}"/>
                </a:ext>
              </a:extLst>
            </p:cNvPr>
            <p:cNvSpPr/>
            <p:nvPr/>
          </p:nvSpPr>
          <p:spPr>
            <a:xfrm>
              <a:off x="401411" y="2132856"/>
              <a:ext cx="11389178" cy="1008000"/>
            </a:xfrm>
            <a:prstGeom prst="rect">
              <a:avLst/>
            </a:prstGeom>
            <a:solidFill>
              <a:schemeClr val="accent4">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905A8FAB-786B-B84B-B2CC-E218BCFEB12C}"/>
                </a:ext>
              </a:extLst>
            </p:cNvPr>
            <p:cNvSpPr/>
            <p:nvPr/>
          </p:nvSpPr>
          <p:spPr>
            <a:xfrm>
              <a:off x="391885" y="2132856"/>
              <a:ext cx="6539593" cy="1008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ホームベース 44">
              <a:extLst>
                <a:ext uri="{FF2B5EF4-FFF2-40B4-BE49-F238E27FC236}">
                  <a16:creationId xmlns:a16="http://schemas.microsoft.com/office/drawing/2014/main" id="{0981B9BB-F1F0-0649-8BF2-0FC3BAA039CD}"/>
                </a:ext>
              </a:extLst>
            </p:cNvPr>
            <p:cNvSpPr/>
            <p:nvPr/>
          </p:nvSpPr>
          <p:spPr>
            <a:xfrm>
              <a:off x="391888" y="2132856"/>
              <a:ext cx="2245176" cy="1008000"/>
            </a:xfrm>
            <a:prstGeom prst="homePlate">
              <a:avLst>
                <a:gd name="adj" fmla="val 2758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ボックス 45">
              <a:extLst>
                <a:ext uri="{FF2B5EF4-FFF2-40B4-BE49-F238E27FC236}">
                  <a16:creationId xmlns:a16="http://schemas.microsoft.com/office/drawing/2014/main" id="{C3FDE615-366F-7848-93D6-DCDFBF5CAE20}"/>
                </a:ext>
              </a:extLst>
            </p:cNvPr>
            <p:cNvSpPr txBox="1"/>
            <p:nvPr/>
          </p:nvSpPr>
          <p:spPr>
            <a:xfrm>
              <a:off x="914401" y="2344469"/>
              <a:ext cx="1436913" cy="584775"/>
            </a:xfrm>
            <a:prstGeom prst="rect">
              <a:avLst/>
            </a:prstGeom>
            <a:noFill/>
          </p:spPr>
          <p:txBody>
            <a:bodyPr wrap="square" rtlCol="0" anchor="ctr">
              <a:spAutoFit/>
            </a:bodyPr>
            <a:lstStyle/>
            <a:p>
              <a:pPr algn="ctr"/>
              <a:r>
                <a:rPr kumimoji="1" lang="ja-JP" altLang="en-US" sz="3200" b="1">
                  <a:solidFill>
                    <a:schemeClr val="bg1"/>
                  </a:solidFill>
                  <a:latin typeface="+mn-ea"/>
                </a:rPr>
                <a:t>学ぶ</a:t>
              </a:r>
              <a:endParaRPr kumimoji="1" lang="ja-JP" altLang="en-US" sz="3200" b="1" dirty="0">
                <a:solidFill>
                  <a:schemeClr val="bg1"/>
                </a:solidFill>
                <a:latin typeface="+mn-ea"/>
              </a:endParaRPr>
            </a:p>
          </p:txBody>
        </p:sp>
        <p:sp>
          <p:nvSpPr>
            <p:cNvPr id="47" name="テキスト ボックス 46">
              <a:extLst>
                <a:ext uri="{FF2B5EF4-FFF2-40B4-BE49-F238E27FC236}">
                  <a16:creationId xmlns:a16="http://schemas.microsoft.com/office/drawing/2014/main" id="{4B3BF029-1077-DA4C-9727-6267F60F3B20}"/>
                </a:ext>
              </a:extLst>
            </p:cNvPr>
            <p:cNvSpPr txBox="1"/>
            <p:nvPr/>
          </p:nvSpPr>
          <p:spPr>
            <a:xfrm>
              <a:off x="432706" y="2375246"/>
              <a:ext cx="498021" cy="523220"/>
            </a:xfrm>
            <a:prstGeom prst="rect">
              <a:avLst/>
            </a:prstGeom>
            <a:noFill/>
          </p:spPr>
          <p:txBody>
            <a:bodyPr wrap="square" rtlCol="0" anchor="ctr">
              <a:spAutoFit/>
            </a:bodyPr>
            <a:lstStyle/>
            <a:p>
              <a:pPr algn="ctr"/>
              <a:r>
                <a:rPr kumimoji="1" lang="en-US" altLang="ja-JP" sz="2800" dirty="0">
                  <a:solidFill>
                    <a:schemeClr val="bg1"/>
                  </a:solidFill>
                  <a:latin typeface="+mn-ea"/>
                </a:rPr>
                <a:t>②</a:t>
              </a:r>
              <a:endParaRPr kumimoji="1" lang="ja-JP" altLang="en-US" sz="2800" dirty="0">
                <a:solidFill>
                  <a:schemeClr val="bg1"/>
                </a:solidFill>
                <a:latin typeface="+mn-ea"/>
              </a:endParaRPr>
            </a:p>
          </p:txBody>
        </p:sp>
        <p:sp>
          <p:nvSpPr>
            <p:cNvPr id="49" name="テキスト ボックス 48">
              <a:extLst>
                <a:ext uri="{FF2B5EF4-FFF2-40B4-BE49-F238E27FC236}">
                  <a16:creationId xmlns:a16="http://schemas.microsoft.com/office/drawing/2014/main" id="{BEEF3651-E51E-834A-9492-47E2D76DD840}"/>
                </a:ext>
              </a:extLst>
            </p:cNvPr>
            <p:cNvSpPr txBox="1"/>
            <p:nvPr/>
          </p:nvSpPr>
          <p:spPr>
            <a:xfrm>
              <a:off x="2718708" y="2375246"/>
              <a:ext cx="4122963" cy="523220"/>
            </a:xfrm>
            <a:prstGeom prst="rect">
              <a:avLst/>
            </a:prstGeom>
            <a:noFill/>
          </p:spPr>
          <p:txBody>
            <a:bodyPr wrap="square" rtlCol="0" anchor="ctr">
              <a:spAutoFit/>
            </a:bodyPr>
            <a:lstStyle/>
            <a:p>
              <a:r>
                <a:rPr kumimoji="1" lang="ja-JP" altLang="en-US" sz="2800" b="1">
                  <a:solidFill>
                    <a:schemeClr val="accent4">
                      <a:lumMod val="50000"/>
                    </a:schemeClr>
                  </a:solidFill>
                  <a:latin typeface="+mn-ea"/>
                </a:rPr>
                <a:t>ラジエーションカレッジ</a:t>
              </a:r>
              <a:endParaRPr kumimoji="1" lang="ja-JP" altLang="en-US" sz="2800" b="1" dirty="0">
                <a:solidFill>
                  <a:schemeClr val="accent4">
                    <a:lumMod val="50000"/>
                  </a:schemeClr>
                </a:solidFill>
                <a:latin typeface="+mn-ea"/>
              </a:endParaRPr>
            </a:p>
          </p:txBody>
        </p:sp>
        <p:sp>
          <p:nvSpPr>
            <p:cNvPr id="13" name="テキスト ボックス 12">
              <a:extLst>
                <a:ext uri="{FF2B5EF4-FFF2-40B4-BE49-F238E27FC236}">
                  <a16:creationId xmlns:a16="http://schemas.microsoft.com/office/drawing/2014/main" id="{6D08DEE5-23D1-6E4D-A5EF-1842258F2D1F}"/>
                </a:ext>
              </a:extLst>
            </p:cNvPr>
            <p:cNvSpPr txBox="1"/>
            <p:nvPr/>
          </p:nvSpPr>
          <p:spPr>
            <a:xfrm>
              <a:off x="7004958" y="2304614"/>
              <a:ext cx="4694464" cy="667234"/>
            </a:xfrm>
            <a:prstGeom prst="rect">
              <a:avLst/>
            </a:prstGeom>
            <a:noFill/>
          </p:spPr>
          <p:txBody>
            <a:bodyPr wrap="square" rtlCol="0" anchor="ctr">
              <a:spAutoFit/>
            </a:bodyPr>
            <a:lstStyle/>
            <a:p>
              <a:pPr>
                <a:lnSpc>
                  <a:spcPct val="120000"/>
                </a:lnSpc>
              </a:pPr>
              <a:r>
                <a:rPr kumimoji="1" lang="ja-JP" altLang="en-US" sz="1600" dirty="0">
                  <a:solidFill>
                    <a:schemeClr val="accent4">
                      <a:lumMod val="50000"/>
                    </a:schemeClr>
                  </a:solidFill>
                  <a:latin typeface="+mn-ea"/>
                </a:rPr>
                <a:t>各地に学びの場をつくり、その成果を発表していきます。</a:t>
              </a:r>
            </a:p>
          </p:txBody>
        </p:sp>
      </p:grpSp>
      <p:grpSp>
        <p:nvGrpSpPr>
          <p:cNvPr id="8" name="グループ化 7">
            <a:extLst>
              <a:ext uri="{FF2B5EF4-FFF2-40B4-BE49-F238E27FC236}">
                <a16:creationId xmlns:a16="http://schemas.microsoft.com/office/drawing/2014/main" id="{4CB01981-99FB-7644-8DEB-BDC315C49877}"/>
              </a:ext>
            </a:extLst>
          </p:cNvPr>
          <p:cNvGrpSpPr/>
          <p:nvPr/>
        </p:nvGrpSpPr>
        <p:grpSpPr>
          <a:xfrm>
            <a:off x="391885" y="3284984"/>
            <a:ext cx="11398704" cy="1008000"/>
            <a:chOff x="391885" y="3284984"/>
            <a:chExt cx="11398704" cy="1008000"/>
          </a:xfrm>
        </p:grpSpPr>
        <p:sp>
          <p:nvSpPr>
            <p:cNvPr id="50" name="正方形/長方形 49">
              <a:extLst>
                <a:ext uri="{FF2B5EF4-FFF2-40B4-BE49-F238E27FC236}">
                  <a16:creationId xmlns:a16="http://schemas.microsoft.com/office/drawing/2014/main" id="{1DC3A883-DC48-AF48-85D5-B66B72E4EA95}"/>
                </a:ext>
              </a:extLst>
            </p:cNvPr>
            <p:cNvSpPr/>
            <p:nvPr/>
          </p:nvSpPr>
          <p:spPr>
            <a:xfrm>
              <a:off x="401411" y="3284984"/>
              <a:ext cx="11389178" cy="1008000"/>
            </a:xfrm>
            <a:prstGeom prst="rect">
              <a:avLst/>
            </a:prstGeom>
            <a:solidFill>
              <a:schemeClr val="accent3">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699CDA15-0987-0C4F-A985-1FA5F79B3463}"/>
                </a:ext>
              </a:extLst>
            </p:cNvPr>
            <p:cNvSpPr/>
            <p:nvPr/>
          </p:nvSpPr>
          <p:spPr>
            <a:xfrm>
              <a:off x="391885" y="3284984"/>
              <a:ext cx="6539593" cy="1008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ホームベース 51">
              <a:extLst>
                <a:ext uri="{FF2B5EF4-FFF2-40B4-BE49-F238E27FC236}">
                  <a16:creationId xmlns:a16="http://schemas.microsoft.com/office/drawing/2014/main" id="{335493C8-D7E8-B246-AB42-D9B80A3D5346}"/>
                </a:ext>
              </a:extLst>
            </p:cNvPr>
            <p:cNvSpPr/>
            <p:nvPr/>
          </p:nvSpPr>
          <p:spPr>
            <a:xfrm>
              <a:off x="391888" y="3284984"/>
              <a:ext cx="2245176" cy="1008000"/>
            </a:xfrm>
            <a:prstGeom prst="homePlate">
              <a:avLst>
                <a:gd name="adj" fmla="val 27586"/>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a:extLst>
                <a:ext uri="{FF2B5EF4-FFF2-40B4-BE49-F238E27FC236}">
                  <a16:creationId xmlns:a16="http://schemas.microsoft.com/office/drawing/2014/main" id="{185639BA-1EA0-3041-9699-E5D987CD902C}"/>
                </a:ext>
              </a:extLst>
            </p:cNvPr>
            <p:cNvSpPr txBox="1"/>
            <p:nvPr/>
          </p:nvSpPr>
          <p:spPr>
            <a:xfrm>
              <a:off x="914401" y="3496597"/>
              <a:ext cx="1436913" cy="584775"/>
            </a:xfrm>
            <a:prstGeom prst="rect">
              <a:avLst/>
            </a:prstGeom>
            <a:noFill/>
          </p:spPr>
          <p:txBody>
            <a:bodyPr wrap="square" rtlCol="0" anchor="ctr">
              <a:spAutoFit/>
            </a:bodyPr>
            <a:lstStyle/>
            <a:p>
              <a:pPr algn="ctr"/>
              <a:r>
                <a:rPr kumimoji="1" lang="ja-JP" altLang="en-US" sz="3200" b="1">
                  <a:solidFill>
                    <a:schemeClr val="bg1"/>
                  </a:solidFill>
                  <a:latin typeface="+mn-ea"/>
                </a:rPr>
                <a:t>決める</a:t>
              </a:r>
              <a:endParaRPr kumimoji="1" lang="ja-JP" altLang="en-US" sz="3200" b="1" dirty="0">
                <a:solidFill>
                  <a:schemeClr val="bg1"/>
                </a:solidFill>
                <a:latin typeface="+mn-ea"/>
              </a:endParaRPr>
            </a:p>
          </p:txBody>
        </p:sp>
        <p:sp>
          <p:nvSpPr>
            <p:cNvPr id="54" name="テキスト ボックス 53">
              <a:extLst>
                <a:ext uri="{FF2B5EF4-FFF2-40B4-BE49-F238E27FC236}">
                  <a16:creationId xmlns:a16="http://schemas.microsoft.com/office/drawing/2014/main" id="{2526E5FF-F700-7141-B13A-901A898C7442}"/>
                </a:ext>
              </a:extLst>
            </p:cNvPr>
            <p:cNvSpPr txBox="1"/>
            <p:nvPr/>
          </p:nvSpPr>
          <p:spPr>
            <a:xfrm>
              <a:off x="432706" y="3527374"/>
              <a:ext cx="498021" cy="523220"/>
            </a:xfrm>
            <a:prstGeom prst="rect">
              <a:avLst/>
            </a:prstGeom>
            <a:noFill/>
          </p:spPr>
          <p:txBody>
            <a:bodyPr wrap="square" rtlCol="0" anchor="ctr">
              <a:spAutoFit/>
            </a:bodyPr>
            <a:lstStyle/>
            <a:p>
              <a:pPr algn="ctr"/>
              <a:r>
                <a:rPr kumimoji="1" lang="en-US" altLang="ja-JP" sz="2800" dirty="0">
                  <a:solidFill>
                    <a:schemeClr val="bg1"/>
                  </a:solidFill>
                  <a:latin typeface="+mn-ea"/>
                </a:rPr>
                <a:t>③</a:t>
              </a:r>
              <a:endParaRPr kumimoji="1" lang="ja-JP" altLang="en-US" sz="2800" dirty="0">
                <a:solidFill>
                  <a:schemeClr val="bg1"/>
                </a:solidFill>
                <a:latin typeface="+mn-ea"/>
              </a:endParaRPr>
            </a:p>
          </p:txBody>
        </p:sp>
        <p:sp>
          <p:nvSpPr>
            <p:cNvPr id="55" name="テキスト ボックス 54">
              <a:extLst>
                <a:ext uri="{FF2B5EF4-FFF2-40B4-BE49-F238E27FC236}">
                  <a16:creationId xmlns:a16="http://schemas.microsoft.com/office/drawing/2014/main" id="{15FEC552-B1BA-6B43-B319-D3B393925F06}"/>
                </a:ext>
              </a:extLst>
            </p:cNvPr>
            <p:cNvSpPr txBox="1"/>
            <p:nvPr/>
          </p:nvSpPr>
          <p:spPr>
            <a:xfrm>
              <a:off x="2718708" y="3527374"/>
              <a:ext cx="4122963" cy="523220"/>
            </a:xfrm>
            <a:prstGeom prst="rect">
              <a:avLst/>
            </a:prstGeom>
            <a:noFill/>
          </p:spPr>
          <p:txBody>
            <a:bodyPr wrap="square" rtlCol="0" anchor="ctr">
              <a:spAutoFit/>
            </a:bodyPr>
            <a:lstStyle/>
            <a:p>
              <a:r>
                <a:rPr kumimoji="1" lang="ja-JP" altLang="en-US" sz="2800" b="1">
                  <a:solidFill>
                    <a:schemeClr val="accent3">
                      <a:lumMod val="50000"/>
                    </a:schemeClr>
                  </a:solidFill>
                  <a:latin typeface="+mn-ea"/>
                </a:rPr>
                <a:t>情報提供と意思決定</a:t>
              </a:r>
              <a:endParaRPr kumimoji="1" lang="ja-JP" altLang="en-US" sz="2800" b="1" dirty="0">
                <a:solidFill>
                  <a:schemeClr val="accent3">
                    <a:lumMod val="50000"/>
                  </a:schemeClr>
                </a:solidFill>
                <a:latin typeface="+mn-ea"/>
              </a:endParaRPr>
            </a:p>
          </p:txBody>
        </p:sp>
        <p:sp>
          <p:nvSpPr>
            <p:cNvPr id="56" name="テキスト ボックス 55">
              <a:extLst>
                <a:ext uri="{FF2B5EF4-FFF2-40B4-BE49-F238E27FC236}">
                  <a16:creationId xmlns:a16="http://schemas.microsoft.com/office/drawing/2014/main" id="{61258FF5-25B0-3D4C-819B-E3A1F5FEBAB0}"/>
                </a:ext>
              </a:extLst>
            </p:cNvPr>
            <p:cNvSpPr txBox="1"/>
            <p:nvPr/>
          </p:nvSpPr>
          <p:spPr>
            <a:xfrm>
              <a:off x="7004958" y="3456743"/>
              <a:ext cx="4599667" cy="667234"/>
            </a:xfrm>
            <a:prstGeom prst="rect">
              <a:avLst/>
            </a:prstGeom>
            <a:noFill/>
          </p:spPr>
          <p:txBody>
            <a:bodyPr wrap="square" rtlCol="0" anchor="ctr">
              <a:spAutoFit/>
            </a:bodyPr>
            <a:lstStyle/>
            <a:p>
              <a:pPr>
                <a:lnSpc>
                  <a:spcPct val="120000"/>
                </a:lnSpc>
              </a:pPr>
              <a:r>
                <a:rPr kumimoji="1" lang="ja-JP" altLang="en-US" sz="1600" dirty="0">
                  <a:solidFill>
                    <a:schemeClr val="accent3">
                      <a:lumMod val="50000"/>
                    </a:schemeClr>
                  </a:solidFill>
                  <a:latin typeface="+mn-ea"/>
                </a:rPr>
                <a:t>生きていくうえで自ら大切な判断をするための情報を提供していきます。</a:t>
              </a:r>
            </a:p>
          </p:txBody>
        </p:sp>
      </p:grpSp>
      <p:grpSp>
        <p:nvGrpSpPr>
          <p:cNvPr id="10" name="グループ化 9">
            <a:extLst>
              <a:ext uri="{FF2B5EF4-FFF2-40B4-BE49-F238E27FC236}">
                <a16:creationId xmlns:a16="http://schemas.microsoft.com/office/drawing/2014/main" id="{4EBDF2AE-A241-E647-A442-AE8C510A3E4D}"/>
              </a:ext>
            </a:extLst>
          </p:cNvPr>
          <p:cNvGrpSpPr/>
          <p:nvPr/>
        </p:nvGrpSpPr>
        <p:grpSpPr>
          <a:xfrm>
            <a:off x="391885" y="4437112"/>
            <a:ext cx="11398704" cy="1008000"/>
            <a:chOff x="391885" y="4437112"/>
            <a:chExt cx="11398704" cy="1008000"/>
          </a:xfrm>
        </p:grpSpPr>
        <p:sp>
          <p:nvSpPr>
            <p:cNvPr id="57" name="正方形/長方形 56">
              <a:extLst>
                <a:ext uri="{FF2B5EF4-FFF2-40B4-BE49-F238E27FC236}">
                  <a16:creationId xmlns:a16="http://schemas.microsoft.com/office/drawing/2014/main" id="{124A15E6-D61E-C242-880E-02A229E304C4}"/>
                </a:ext>
              </a:extLst>
            </p:cNvPr>
            <p:cNvSpPr/>
            <p:nvPr/>
          </p:nvSpPr>
          <p:spPr>
            <a:xfrm>
              <a:off x="401411" y="4437112"/>
              <a:ext cx="11389178" cy="1008000"/>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正方形/長方形 57">
              <a:extLst>
                <a:ext uri="{FF2B5EF4-FFF2-40B4-BE49-F238E27FC236}">
                  <a16:creationId xmlns:a16="http://schemas.microsoft.com/office/drawing/2014/main" id="{3A226D0F-D595-1A41-BD16-50F5C332D15B}"/>
                </a:ext>
              </a:extLst>
            </p:cNvPr>
            <p:cNvSpPr/>
            <p:nvPr/>
          </p:nvSpPr>
          <p:spPr>
            <a:xfrm>
              <a:off x="391885" y="4437112"/>
              <a:ext cx="6539593" cy="100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ホームベース 58">
              <a:extLst>
                <a:ext uri="{FF2B5EF4-FFF2-40B4-BE49-F238E27FC236}">
                  <a16:creationId xmlns:a16="http://schemas.microsoft.com/office/drawing/2014/main" id="{EAF5F0B8-9612-8344-9EDA-8341996C129D}"/>
                </a:ext>
              </a:extLst>
            </p:cNvPr>
            <p:cNvSpPr/>
            <p:nvPr/>
          </p:nvSpPr>
          <p:spPr>
            <a:xfrm>
              <a:off x="391888" y="4437112"/>
              <a:ext cx="2245176" cy="1008000"/>
            </a:xfrm>
            <a:prstGeom prst="homePlate">
              <a:avLst>
                <a:gd name="adj" fmla="val 27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ボックス 59">
              <a:extLst>
                <a:ext uri="{FF2B5EF4-FFF2-40B4-BE49-F238E27FC236}">
                  <a16:creationId xmlns:a16="http://schemas.microsoft.com/office/drawing/2014/main" id="{1C7CC77D-3D2B-4848-810A-7BFBDF75E848}"/>
                </a:ext>
              </a:extLst>
            </p:cNvPr>
            <p:cNvSpPr txBox="1"/>
            <p:nvPr/>
          </p:nvSpPr>
          <p:spPr>
            <a:xfrm>
              <a:off x="914401" y="4648725"/>
              <a:ext cx="1436913" cy="584775"/>
            </a:xfrm>
            <a:prstGeom prst="rect">
              <a:avLst/>
            </a:prstGeom>
            <a:noFill/>
          </p:spPr>
          <p:txBody>
            <a:bodyPr wrap="square" rtlCol="0" anchor="ctr">
              <a:spAutoFit/>
            </a:bodyPr>
            <a:lstStyle/>
            <a:p>
              <a:pPr algn="ctr"/>
              <a:r>
                <a:rPr kumimoji="1" lang="ja-JP" altLang="en-US" sz="3200" b="1">
                  <a:solidFill>
                    <a:schemeClr val="bg1"/>
                  </a:solidFill>
                  <a:latin typeface="+mn-ea"/>
                </a:rPr>
                <a:t>聴く</a:t>
              </a:r>
              <a:endParaRPr kumimoji="1" lang="ja-JP" altLang="en-US" sz="3200" b="1" dirty="0">
                <a:solidFill>
                  <a:schemeClr val="bg1"/>
                </a:solidFill>
                <a:latin typeface="+mn-ea"/>
              </a:endParaRPr>
            </a:p>
          </p:txBody>
        </p:sp>
        <p:sp>
          <p:nvSpPr>
            <p:cNvPr id="61" name="テキスト ボックス 60">
              <a:extLst>
                <a:ext uri="{FF2B5EF4-FFF2-40B4-BE49-F238E27FC236}">
                  <a16:creationId xmlns:a16="http://schemas.microsoft.com/office/drawing/2014/main" id="{3DDFAD35-BF74-C249-91C5-691EAD96BF8D}"/>
                </a:ext>
              </a:extLst>
            </p:cNvPr>
            <p:cNvSpPr txBox="1"/>
            <p:nvPr/>
          </p:nvSpPr>
          <p:spPr>
            <a:xfrm>
              <a:off x="432706" y="4679502"/>
              <a:ext cx="498021" cy="523220"/>
            </a:xfrm>
            <a:prstGeom prst="rect">
              <a:avLst/>
            </a:prstGeom>
            <a:noFill/>
          </p:spPr>
          <p:txBody>
            <a:bodyPr wrap="square" rtlCol="0" anchor="ctr">
              <a:spAutoFit/>
            </a:bodyPr>
            <a:lstStyle/>
            <a:p>
              <a:pPr algn="ctr"/>
              <a:r>
                <a:rPr kumimoji="1" lang="en-US" altLang="ja-JP" sz="2800" dirty="0">
                  <a:solidFill>
                    <a:schemeClr val="bg1"/>
                  </a:solidFill>
                  <a:latin typeface="+mn-ea"/>
                </a:rPr>
                <a:t>④</a:t>
              </a:r>
              <a:endParaRPr kumimoji="1" lang="ja-JP" altLang="en-US" sz="2800" dirty="0">
                <a:solidFill>
                  <a:schemeClr val="bg1"/>
                </a:solidFill>
                <a:latin typeface="+mn-ea"/>
              </a:endParaRPr>
            </a:p>
          </p:txBody>
        </p:sp>
        <p:sp>
          <p:nvSpPr>
            <p:cNvPr id="62" name="テキスト ボックス 61">
              <a:extLst>
                <a:ext uri="{FF2B5EF4-FFF2-40B4-BE49-F238E27FC236}">
                  <a16:creationId xmlns:a16="http://schemas.microsoft.com/office/drawing/2014/main" id="{99B2C65E-EFFE-1845-B481-47A35090D73F}"/>
                </a:ext>
              </a:extLst>
            </p:cNvPr>
            <p:cNvSpPr txBox="1"/>
            <p:nvPr/>
          </p:nvSpPr>
          <p:spPr>
            <a:xfrm>
              <a:off x="2718708" y="4679502"/>
              <a:ext cx="4122963" cy="523220"/>
            </a:xfrm>
            <a:prstGeom prst="rect">
              <a:avLst/>
            </a:prstGeom>
            <a:noFill/>
          </p:spPr>
          <p:txBody>
            <a:bodyPr wrap="square" rtlCol="0" anchor="ctr">
              <a:spAutoFit/>
            </a:bodyPr>
            <a:lstStyle/>
            <a:p>
              <a:r>
                <a:rPr kumimoji="1" lang="ja-JP" altLang="en-US" sz="2800" b="1" dirty="0">
                  <a:solidFill>
                    <a:schemeClr val="accent1"/>
                  </a:solidFill>
                  <a:latin typeface="+mn-ea"/>
                </a:rPr>
                <a:t>不安と疑問によりそう</a:t>
              </a:r>
            </a:p>
          </p:txBody>
        </p:sp>
        <p:sp>
          <p:nvSpPr>
            <p:cNvPr id="63" name="テキスト ボックス 62">
              <a:extLst>
                <a:ext uri="{FF2B5EF4-FFF2-40B4-BE49-F238E27FC236}">
                  <a16:creationId xmlns:a16="http://schemas.microsoft.com/office/drawing/2014/main" id="{A1AD5373-B279-C143-89E9-A54E1C753D56}"/>
                </a:ext>
              </a:extLst>
            </p:cNvPr>
            <p:cNvSpPr txBox="1"/>
            <p:nvPr/>
          </p:nvSpPr>
          <p:spPr>
            <a:xfrm>
              <a:off x="7004958" y="4756604"/>
              <a:ext cx="4694464" cy="371768"/>
            </a:xfrm>
            <a:prstGeom prst="rect">
              <a:avLst/>
            </a:prstGeom>
            <a:noFill/>
          </p:spPr>
          <p:txBody>
            <a:bodyPr wrap="square" rtlCol="0" anchor="ctr">
              <a:spAutoFit/>
            </a:bodyPr>
            <a:lstStyle/>
            <a:p>
              <a:pPr>
                <a:lnSpc>
                  <a:spcPct val="120000"/>
                </a:lnSpc>
              </a:pPr>
              <a:r>
                <a:rPr kumimoji="1" lang="ja-JP" altLang="en-US" sz="1600">
                  <a:solidFill>
                    <a:schemeClr val="accent1"/>
                  </a:solidFill>
                  <a:latin typeface="+mn-ea"/>
                </a:rPr>
                <a:t>放射線に関する相談ができる仕組みを充実します。</a:t>
              </a:r>
            </a:p>
          </p:txBody>
        </p:sp>
      </p:grpSp>
      <p:grpSp>
        <p:nvGrpSpPr>
          <p:cNvPr id="11" name="グループ化 10">
            <a:extLst>
              <a:ext uri="{FF2B5EF4-FFF2-40B4-BE49-F238E27FC236}">
                <a16:creationId xmlns:a16="http://schemas.microsoft.com/office/drawing/2014/main" id="{46F5E505-EF89-AE4F-A0D7-FB0A01CD6A9E}"/>
              </a:ext>
            </a:extLst>
          </p:cNvPr>
          <p:cNvGrpSpPr/>
          <p:nvPr/>
        </p:nvGrpSpPr>
        <p:grpSpPr>
          <a:xfrm>
            <a:off x="391885" y="5589240"/>
            <a:ext cx="11398704" cy="1008000"/>
            <a:chOff x="391885" y="5589240"/>
            <a:chExt cx="11398704" cy="1008000"/>
          </a:xfrm>
        </p:grpSpPr>
        <p:sp>
          <p:nvSpPr>
            <p:cNvPr id="64" name="正方形/長方形 63">
              <a:extLst>
                <a:ext uri="{FF2B5EF4-FFF2-40B4-BE49-F238E27FC236}">
                  <a16:creationId xmlns:a16="http://schemas.microsoft.com/office/drawing/2014/main" id="{3BA5B1D8-9F99-0D48-BAB4-ED059A748E0F}"/>
                </a:ext>
              </a:extLst>
            </p:cNvPr>
            <p:cNvSpPr/>
            <p:nvPr/>
          </p:nvSpPr>
          <p:spPr>
            <a:xfrm>
              <a:off x="401411" y="5589240"/>
              <a:ext cx="11389178" cy="100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正方形/長方形 64">
              <a:extLst>
                <a:ext uri="{FF2B5EF4-FFF2-40B4-BE49-F238E27FC236}">
                  <a16:creationId xmlns:a16="http://schemas.microsoft.com/office/drawing/2014/main" id="{D69127F8-2337-9C43-BA9B-18263B18DA5C}"/>
                </a:ext>
              </a:extLst>
            </p:cNvPr>
            <p:cNvSpPr/>
            <p:nvPr/>
          </p:nvSpPr>
          <p:spPr>
            <a:xfrm>
              <a:off x="391885" y="5589240"/>
              <a:ext cx="6539593" cy="1008000"/>
            </a:xfrm>
            <a:prstGeom prst="rect">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ホームベース 65">
              <a:extLst>
                <a:ext uri="{FF2B5EF4-FFF2-40B4-BE49-F238E27FC236}">
                  <a16:creationId xmlns:a16="http://schemas.microsoft.com/office/drawing/2014/main" id="{038F1F2B-F82E-F54A-828E-039222E2D928}"/>
                </a:ext>
              </a:extLst>
            </p:cNvPr>
            <p:cNvSpPr/>
            <p:nvPr/>
          </p:nvSpPr>
          <p:spPr>
            <a:xfrm>
              <a:off x="391888" y="5589240"/>
              <a:ext cx="2245176" cy="1008000"/>
            </a:xfrm>
            <a:prstGeom prst="homePlate">
              <a:avLst>
                <a:gd name="adj" fmla="val 275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テキスト ボックス 66">
              <a:extLst>
                <a:ext uri="{FF2B5EF4-FFF2-40B4-BE49-F238E27FC236}">
                  <a16:creationId xmlns:a16="http://schemas.microsoft.com/office/drawing/2014/main" id="{C41BA2DE-B03C-9D46-9243-A3D9F101802F}"/>
                </a:ext>
              </a:extLst>
            </p:cNvPr>
            <p:cNvSpPr txBox="1"/>
            <p:nvPr/>
          </p:nvSpPr>
          <p:spPr>
            <a:xfrm>
              <a:off x="914401" y="5800853"/>
              <a:ext cx="1436913" cy="584775"/>
            </a:xfrm>
            <a:prstGeom prst="rect">
              <a:avLst/>
            </a:prstGeom>
            <a:noFill/>
          </p:spPr>
          <p:txBody>
            <a:bodyPr wrap="square" rtlCol="0" anchor="ctr">
              <a:spAutoFit/>
            </a:bodyPr>
            <a:lstStyle/>
            <a:p>
              <a:pPr algn="ctr"/>
              <a:r>
                <a:rPr kumimoji="1" lang="ja-JP" altLang="en-US" sz="3200" b="1">
                  <a:solidFill>
                    <a:schemeClr val="bg1"/>
                  </a:solidFill>
                  <a:latin typeface="+mn-ea"/>
                </a:rPr>
                <a:t>調べる</a:t>
              </a:r>
              <a:endParaRPr kumimoji="1" lang="ja-JP" altLang="en-US" sz="3200" b="1" dirty="0">
                <a:solidFill>
                  <a:schemeClr val="bg1"/>
                </a:solidFill>
                <a:latin typeface="+mn-ea"/>
              </a:endParaRPr>
            </a:p>
          </p:txBody>
        </p:sp>
        <p:sp>
          <p:nvSpPr>
            <p:cNvPr id="68" name="テキスト ボックス 67">
              <a:extLst>
                <a:ext uri="{FF2B5EF4-FFF2-40B4-BE49-F238E27FC236}">
                  <a16:creationId xmlns:a16="http://schemas.microsoft.com/office/drawing/2014/main" id="{006F89BE-7C4D-9D46-B9E3-A21BD14C6F60}"/>
                </a:ext>
              </a:extLst>
            </p:cNvPr>
            <p:cNvSpPr txBox="1"/>
            <p:nvPr/>
          </p:nvSpPr>
          <p:spPr>
            <a:xfrm>
              <a:off x="432706" y="5831630"/>
              <a:ext cx="498021" cy="523220"/>
            </a:xfrm>
            <a:prstGeom prst="rect">
              <a:avLst/>
            </a:prstGeom>
            <a:noFill/>
          </p:spPr>
          <p:txBody>
            <a:bodyPr wrap="square" rtlCol="0" anchor="ctr">
              <a:spAutoFit/>
            </a:bodyPr>
            <a:lstStyle/>
            <a:p>
              <a:pPr algn="ctr"/>
              <a:r>
                <a:rPr kumimoji="1" lang="en-US" altLang="ja-JP" sz="2800" dirty="0">
                  <a:solidFill>
                    <a:schemeClr val="bg1"/>
                  </a:solidFill>
                  <a:latin typeface="+mn-ea"/>
                </a:rPr>
                <a:t>⑤</a:t>
              </a:r>
              <a:endParaRPr kumimoji="1" lang="ja-JP" altLang="en-US" sz="2800" dirty="0">
                <a:solidFill>
                  <a:schemeClr val="bg1"/>
                </a:solidFill>
                <a:latin typeface="+mn-ea"/>
              </a:endParaRPr>
            </a:p>
          </p:txBody>
        </p:sp>
        <p:sp>
          <p:nvSpPr>
            <p:cNvPr id="69" name="テキスト ボックス 68">
              <a:extLst>
                <a:ext uri="{FF2B5EF4-FFF2-40B4-BE49-F238E27FC236}">
                  <a16:creationId xmlns:a16="http://schemas.microsoft.com/office/drawing/2014/main" id="{97C03B80-3274-7640-95D5-D579F44E749B}"/>
                </a:ext>
              </a:extLst>
            </p:cNvPr>
            <p:cNvSpPr txBox="1"/>
            <p:nvPr/>
          </p:nvSpPr>
          <p:spPr>
            <a:xfrm>
              <a:off x="2718708" y="5831630"/>
              <a:ext cx="4122963" cy="523220"/>
            </a:xfrm>
            <a:prstGeom prst="rect">
              <a:avLst/>
            </a:prstGeom>
            <a:noFill/>
          </p:spPr>
          <p:txBody>
            <a:bodyPr wrap="square" rtlCol="0" anchor="ctr">
              <a:spAutoFit/>
            </a:bodyPr>
            <a:lstStyle/>
            <a:p>
              <a:r>
                <a:rPr kumimoji="1" lang="ja-JP" altLang="en-US" sz="2800" b="1">
                  <a:solidFill>
                    <a:schemeClr val="accent2">
                      <a:lumMod val="75000"/>
                    </a:schemeClr>
                  </a:solidFill>
                  <a:latin typeface="+mn-ea"/>
                </a:rPr>
                <a:t>公式ホームページ</a:t>
              </a:r>
              <a:endParaRPr kumimoji="1" lang="ja-JP" altLang="en-US" sz="2800" b="1" dirty="0">
                <a:solidFill>
                  <a:schemeClr val="accent2">
                    <a:lumMod val="75000"/>
                  </a:schemeClr>
                </a:solidFill>
                <a:latin typeface="+mn-ea"/>
              </a:endParaRPr>
            </a:p>
          </p:txBody>
        </p:sp>
        <p:sp>
          <p:nvSpPr>
            <p:cNvPr id="70" name="テキスト ボックス 69">
              <a:extLst>
                <a:ext uri="{FF2B5EF4-FFF2-40B4-BE49-F238E27FC236}">
                  <a16:creationId xmlns:a16="http://schemas.microsoft.com/office/drawing/2014/main" id="{A2459705-94DA-FA47-B15F-8E2677CE7F08}"/>
                </a:ext>
              </a:extLst>
            </p:cNvPr>
            <p:cNvSpPr txBox="1"/>
            <p:nvPr/>
          </p:nvSpPr>
          <p:spPr>
            <a:xfrm>
              <a:off x="7004958" y="5760999"/>
              <a:ext cx="4694464" cy="667234"/>
            </a:xfrm>
            <a:prstGeom prst="rect">
              <a:avLst/>
            </a:prstGeom>
            <a:noFill/>
          </p:spPr>
          <p:txBody>
            <a:bodyPr wrap="square" rtlCol="0" anchor="ctr">
              <a:spAutoFit/>
            </a:bodyPr>
            <a:lstStyle/>
            <a:p>
              <a:pPr>
                <a:lnSpc>
                  <a:spcPct val="120000"/>
                </a:lnSpc>
              </a:pPr>
              <a:r>
                <a:rPr kumimoji="1" lang="ja-JP" altLang="en-US" sz="1600">
                  <a:solidFill>
                    <a:schemeClr val="accent2">
                      <a:lumMod val="75000"/>
                    </a:schemeClr>
                  </a:solidFill>
                  <a:latin typeface="+mn-ea"/>
                </a:rPr>
                <a:t>放射線の健康影響に関する不安や疑問の解決方法を探すことができる辞書機能をつくります。</a:t>
              </a:r>
              <a:endParaRPr kumimoji="1" lang="en-US" altLang="ja-JP" sz="1600" dirty="0">
                <a:solidFill>
                  <a:schemeClr val="accent2">
                    <a:lumMod val="75000"/>
                  </a:schemeClr>
                </a:solidFill>
                <a:latin typeface="+mn-ea"/>
              </a:endParaRPr>
            </a:p>
          </p:txBody>
        </p:sp>
      </p:grpSp>
      <p:sp>
        <p:nvSpPr>
          <p:cNvPr id="48" name="正方形/長方形 47"/>
          <p:cNvSpPr/>
          <p:nvPr/>
        </p:nvSpPr>
        <p:spPr>
          <a:xfrm>
            <a:off x="9991726" y="114194"/>
            <a:ext cx="1981200" cy="81970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sz="4800" dirty="0">
                <a:solidFill>
                  <a:schemeClr val="tx1"/>
                </a:solidFill>
              </a:rPr>
              <a:t>指定</a:t>
            </a:r>
            <a:endParaRPr kumimoji="1" lang="en-US" altLang="ja-JP" sz="4800" dirty="0">
              <a:solidFill>
                <a:schemeClr val="tx1"/>
              </a:solidFill>
            </a:endParaRPr>
          </a:p>
        </p:txBody>
      </p:sp>
    </p:spTree>
    <p:extLst>
      <p:ext uri="{BB962C8B-B14F-4D97-AF65-F5344CB8AC3E}">
        <p14:creationId xmlns:p14="http://schemas.microsoft.com/office/powerpoint/2010/main" val="107475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A45322BB-B7BD-804C-8105-9C88D1B6E3DD}"/>
              </a:ext>
            </a:extLst>
          </p:cNvPr>
          <p:cNvPicPr>
            <a:picLocks noChangeAspect="1"/>
          </p:cNvPicPr>
          <p:nvPr/>
        </p:nvPicPr>
        <p:blipFill>
          <a:blip r:embed="rId3"/>
          <a:stretch>
            <a:fillRect/>
          </a:stretch>
        </p:blipFill>
        <p:spPr>
          <a:xfrm>
            <a:off x="4764817" y="1989573"/>
            <a:ext cx="2662366" cy="3160207"/>
          </a:xfrm>
          <a:prstGeom prst="rect">
            <a:avLst/>
          </a:prstGeom>
        </p:spPr>
      </p:pic>
      <p:sp>
        <p:nvSpPr>
          <p:cNvPr id="5" name="テキスト ボックス 4">
            <a:extLst>
              <a:ext uri="{FF2B5EF4-FFF2-40B4-BE49-F238E27FC236}">
                <a16:creationId xmlns:a16="http://schemas.microsoft.com/office/drawing/2014/main" id="{D8F36160-5B03-5240-97F4-8CFBD539D33E}"/>
              </a:ext>
            </a:extLst>
          </p:cNvPr>
          <p:cNvSpPr txBox="1"/>
          <p:nvPr/>
        </p:nvSpPr>
        <p:spPr>
          <a:xfrm>
            <a:off x="4212236" y="140409"/>
            <a:ext cx="3775393" cy="923330"/>
          </a:xfrm>
          <a:prstGeom prst="rect">
            <a:avLst/>
          </a:prstGeom>
          <a:noFill/>
        </p:spPr>
        <p:txBody>
          <a:bodyPr wrap="square" rtlCol="0">
            <a:spAutoFit/>
          </a:bodyPr>
          <a:lstStyle/>
          <a:p>
            <a:pPr algn="ctr"/>
            <a:r>
              <a:rPr kumimoji="1" lang="ja-JP" altLang="en-US" sz="5400" b="1" spc="300">
                <a:latin typeface="+mn-ea"/>
              </a:rPr>
              <a:t>知る</a:t>
            </a:r>
          </a:p>
        </p:txBody>
      </p:sp>
      <p:sp>
        <p:nvSpPr>
          <p:cNvPr id="28" name="テキスト ボックス 27">
            <a:extLst>
              <a:ext uri="{FF2B5EF4-FFF2-40B4-BE49-F238E27FC236}">
                <a16:creationId xmlns:a16="http://schemas.microsoft.com/office/drawing/2014/main" id="{E0598D0A-3FFB-6248-B013-FF688991DB2F}"/>
              </a:ext>
            </a:extLst>
          </p:cNvPr>
          <p:cNvSpPr txBox="1"/>
          <p:nvPr/>
        </p:nvSpPr>
        <p:spPr>
          <a:xfrm>
            <a:off x="8798024" y="2413371"/>
            <a:ext cx="3057247" cy="923330"/>
          </a:xfrm>
          <a:prstGeom prst="rect">
            <a:avLst/>
          </a:prstGeom>
          <a:noFill/>
        </p:spPr>
        <p:txBody>
          <a:bodyPr wrap="square" rtlCol="0" anchor="ctr">
            <a:spAutoFit/>
          </a:bodyPr>
          <a:lstStyle/>
          <a:p>
            <a:r>
              <a:rPr kumimoji="1" lang="ja-JP" altLang="en-US" sz="5400" b="1">
                <a:latin typeface="+mn-ea"/>
              </a:rPr>
              <a:t>学ぶ</a:t>
            </a:r>
          </a:p>
        </p:txBody>
      </p:sp>
      <p:sp>
        <p:nvSpPr>
          <p:cNvPr id="33" name="テキスト ボックス 32">
            <a:extLst>
              <a:ext uri="{FF2B5EF4-FFF2-40B4-BE49-F238E27FC236}">
                <a16:creationId xmlns:a16="http://schemas.microsoft.com/office/drawing/2014/main" id="{8442B41F-76CA-CC4A-9CFB-F2A493DAAD17}"/>
              </a:ext>
            </a:extLst>
          </p:cNvPr>
          <p:cNvSpPr txBox="1"/>
          <p:nvPr/>
        </p:nvSpPr>
        <p:spPr>
          <a:xfrm>
            <a:off x="7860632" y="5682447"/>
            <a:ext cx="3467616" cy="923330"/>
          </a:xfrm>
          <a:prstGeom prst="rect">
            <a:avLst/>
          </a:prstGeom>
          <a:noFill/>
        </p:spPr>
        <p:txBody>
          <a:bodyPr wrap="square" rtlCol="0">
            <a:spAutoFit/>
          </a:bodyPr>
          <a:lstStyle/>
          <a:p>
            <a:r>
              <a:rPr kumimoji="1" lang="ja-JP" altLang="en-US" sz="5400" b="1">
                <a:latin typeface="+mn-ea"/>
              </a:rPr>
              <a:t>決める</a:t>
            </a:r>
          </a:p>
        </p:txBody>
      </p:sp>
      <p:sp>
        <p:nvSpPr>
          <p:cNvPr id="34" name="テキスト ボックス 33">
            <a:extLst>
              <a:ext uri="{FF2B5EF4-FFF2-40B4-BE49-F238E27FC236}">
                <a16:creationId xmlns:a16="http://schemas.microsoft.com/office/drawing/2014/main" id="{5FACE6B2-BE12-FE4F-8F3D-EF8C2DD29D61}"/>
              </a:ext>
            </a:extLst>
          </p:cNvPr>
          <p:cNvSpPr txBox="1"/>
          <p:nvPr/>
        </p:nvSpPr>
        <p:spPr>
          <a:xfrm>
            <a:off x="2095500" y="5612299"/>
            <a:ext cx="2398049" cy="1095493"/>
          </a:xfrm>
          <a:prstGeom prst="rect">
            <a:avLst/>
          </a:prstGeom>
          <a:noFill/>
        </p:spPr>
        <p:txBody>
          <a:bodyPr wrap="square" rtlCol="0">
            <a:spAutoFit/>
          </a:bodyPr>
          <a:lstStyle/>
          <a:p>
            <a:pPr algn="r">
              <a:lnSpc>
                <a:spcPct val="130000"/>
              </a:lnSpc>
            </a:pPr>
            <a:r>
              <a:rPr kumimoji="1" lang="ja-JP" altLang="en-US" sz="5400" b="1">
                <a:latin typeface="+mn-ea"/>
              </a:rPr>
              <a:t>聴く</a:t>
            </a:r>
          </a:p>
        </p:txBody>
      </p:sp>
      <p:sp>
        <p:nvSpPr>
          <p:cNvPr id="35" name="テキスト ボックス 34">
            <a:extLst>
              <a:ext uri="{FF2B5EF4-FFF2-40B4-BE49-F238E27FC236}">
                <a16:creationId xmlns:a16="http://schemas.microsoft.com/office/drawing/2014/main" id="{CC521B64-6089-1D4B-89AB-1210DD9939C4}"/>
              </a:ext>
            </a:extLst>
          </p:cNvPr>
          <p:cNvSpPr txBox="1"/>
          <p:nvPr/>
        </p:nvSpPr>
        <p:spPr>
          <a:xfrm>
            <a:off x="373381" y="2327290"/>
            <a:ext cx="3123706" cy="1095493"/>
          </a:xfrm>
          <a:prstGeom prst="rect">
            <a:avLst/>
          </a:prstGeom>
          <a:noFill/>
        </p:spPr>
        <p:txBody>
          <a:bodyPr wrap="square" rtlCol="0" anchor="ctr">
            <a:spAutoFit/>
          </a:bodyPr>
          <a:lstStyle/>
          <a:p>
            <a:pPr algn="r">
              <a:lnSpc>
                <a:spcPct val="130000"/>
              </a:lnSpc>
            </a:pPr>
            <a:r>
              <a:rPr kumimoji="1" lang="ja-JP" altLang="en-US" sz="5400" b="1">
                <a:latin typeface="+mn-ea"/>
              </a:rPr>
              <a:t>調べる</a:t>
            </a:r>
            <a:endParaRPr kumimoji="1" lang="ja-JP" altLang="en-US" sz="5400" b="1"/>
          </a:p>
        </p:txBody>
      </p:sp>
      <p:cxnSp>
        <p:nvCxnSpPr>
          <p:cNvPr id="7" name="直線コネクタ 6">
            <a:extLst>
              <a:ext uri="{FF2B5EF4-FFF2-40B4-BE49-F238E27FC236}">
                <a16:creationId xmlns:a16="http://schemas.microsoft.com/office/drawing/2014/main" id="{399E3C58-5539-2B41-A09D-D770B8ECCCB4}"/>
              </a:ext>
            </a:extLst>
          </p:cNvPr>
          <p:cNvCxnSpPr>
            <a:cxnSpLocks/>
          </p:cNvCxnSpPr>
          <p:nvPr/>
        </p:nvCxnSpPr>
        <p:spPr>
          <a:xfrm>
            <a:off x="6106243" y="1063177"/>
            <a:ext cx="2466252" cy="1809036"/>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26" name="直線コネクタ 25">
            <a:extLst>
              <a:ext uri="{FF2B5EF4-FFF2-40B4-BE49-F238E27FC236}">
                <a16:creationId xmlns:a16="http://schemas.microsoft.com/office/drawing/2014/main" id="{4F7A9410-099B-3949-90FC-0E965720BEFF}"/>
              </a:ext>
            </a:extLst>
          </p:cNvPr>
          <p:cNvCxnSpPr>
            <a:cxnSpLocks/>
          </p:cNvCxnSpPr>
          <p:nvPr/>
        </p:nvCxnSpPr>
        <p:spPr>
          <a:xfrm flipH="1">
            <a:off x="7626558" y="2876788"/>
            <a:ext cx="943162" cy="2910772"/>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36" name="直線コネクタ 35">
            <a:extLst>
              <a:ext uri="{FF2B5EF4-FFF2-40B4-BE49-F238E27FC236}">
                <a16:creationId xmlns:a16="http://schemas.microsoft.com/office/drawing/2014/main" id="{A45DCE87-EE1F-E449-A69A-BAEE495C7B28}"/>
              </a:ext>
            </a:extLst>
          </p:cNvPr>
          <p:cNvCxnSpPr>
            <a:cxnSpLocks/>
          </p:cNvCxnSpPr>
          <p:nvPr/>
        </p:nvCxnSpPr>
        <p:spPr>
          <a:xfrm flipH="1">
            <a:off x="4565442" y="5785001"/>
            <a:ext cx="3055558" cy="2559"/>
          </a:xfrm>
          <a:prstGeom prst="line">
            <a:avLst/>
          </a:prstGeom>
          <a:ln w="19050">
            <a:solidFill>
              <a:srgbClr val="F6A20C"/>
            </a:solidFill>
          </a:ln>
        </p:spPr>
        <p:style>
          <a:lnRef idx="1">
            <a:schemeClr val="accent5"/>
          </a:lnRef>
          <a:fillRef idx="0">
            <a:schemeClr val="accent5"/>
          </a:fillRef>
          <a:effectRef idx="0">
            <a:schemeClr val="accent5"/>
          </a:effectRef>
          <a:fontRef idx="minor">
            <a:schemeClr val="tx1"/>
          </a:fontRef>
        </p:style>
      </p:cxnSp>
      <p:cxnSp>
        <p:nvCxnSpPr>
          <p:cNvPr id="37" name="直線コネクタ 36">
            <a:extLst>
              <a:ext uri="{FF2B5EF4-FFF2-40B4-BE49-F238E27FC236}">
                <a16:creationId xmlns:a16="http://schemas.microsoft.com/office/drawing/2014/main" id="{9A9EFBE8-A69D-394B-B91F-7F0329F62C7D}"/>
              </a:ext>
            </a:extLst>
          </p:cNvPr>
          <p:cNvCxnSpPr>
            <a:cxnSpLocks/>
          </p:cNvCxnSpPr>
          <p:nvPr/>
        </p:nvCxnSpPr>
        <p:spPr>
          <a:xfrm>
            <a:off x="3619505" y="2872213"/>
            <a:ext cx="939379" cy="2918987"/>
          </a:xfrm>
          <a:prstGeom prst="line">
            <a:avLst/>
          </a:prstGeom>
          <a:ln w="19050">
            <a:solidFill>
              <a:srgbClr val="004A87"/>
            </a:solidFill>
          </a:ln>
        </p:spPr>
        <p:style>
          <a:lnRef idx="1">
            <a:schemeClr val="accent3"/>
          </a:lnRef>
          <a:fillRef idx="0">
            <a:schemeClr val="accent3"/>
          </a:fillRef>
          <a:effectRef idx="0">
            <a:schemeClr val="accent3"/>
          </a:effectRef>
          <a:fontRef idx="minor">
            <a:schemeClr val="tx1"/>
          </a:fontRef>
        </p:style>
      </p:cxnSp>
      <p:cxnSp>
        <p:nvCxnSpPr>
          <p:cNvPr id="38" name="直線コネクタ 37">
            <a:extLst>
              <a:ext uri="{FF2B5EF4-FFF2-40B4-BE49-F238E27FC236}">
                <a16:creationId xmlns:a16="http://schemas.microsoft.com/office/drawing/2014/main" id="{F33B28C1-0369-3249-8861-DD8B3F68E189}"/>
              </a:ext>
            </a:extLst>
          </p:cNvPr>
          <p:cNvCxnSpPr>
            <a:cxnSpLocks/>
          </p:cNvCxnSpPr>
          <p:nvPr/>
        </p:nvCxnSpPr>
        <p:spPr>
          <a:xfrm flipV="1">
            <a:off x="3617751" y="1066800"/>
            <a:ext cx="2485869" cy="1811561"/>
          </a:xfrm>
          <a:prstGeom prst="line">
            <a:avLst/>
          </a:prstGeom>
          <a:ln w="19050">
            <a:solidFill>
              <a:srgbClr val="049580"/>
            </a:solidFill>
          </a:ln>
        </p:spPr>
        <p:style>
          <a:lnRef idx="1">
            <a:schemeClr val="accent1"/>
          </a:lnRef>
          <a:fillRef idx="0">
            <a:schemeClr val="accent1"/>
          </a:fillRef>
          <a:effectRef idx="0">
            <a:schemeClr val="accent1"/>
          </a:effectRef>
          <a:fontRef idx="minor">
            <a:schemeClr val="tx1"/>
          </a:fontRef>
        </p:style>
      </p:cxnSp>
      <p:sp>
        <p:nvSpPr>
          <p:cNvPr id="6" name="円/楕円 5">
            <a:extLst>
              <a:ext uri="{FF2B5EF4-FFF2-40B4-BE49-F238E27FC236}">
                <a16:creationId xmlns:a16="http://schemas.microsoft.com/office/drawing/2014/main" id="{B18770D7-BEBB-2046-98E5-533CE3B183C9}"/>
              </a:ext>
            </a:extLst>
          </p:cNvPr>
          <p:cNvSpPr/>
          <p:nvPr/>
        </p:nvSpPr>
        <p:spPr>
          <a:xfrm>
            <a:off x="5928860" y="945755"/>
            <a:ext cx="354912" cy="3549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楕円 28">
            <a:extLst>
              <a:ext uri="{FF2B5EF4-FFF2-40B4-BE49-F238E27FC236}">
                <a16:creationId xmlns:a16="http://schemas.microsoft.com/office/drawing/2014/main" id="{CFEDBFD4-EE5C-004F-BF8A-A44AF289518F}"/>
              </a:ext>
            </a:extLst>
          </p:cNvPr>
          <p:cNvSpPr/>
          <p:nvPr/>
        </p:nvSpPr>
        <p:spPr>
          <a:xfrm>
            <a:off x="8384644" y="2712376"/>
            <a:ext cx="354912" cy="3549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a:extLst>
              <a:ext uri="{FF2B5EF4-FFF2-40B4-BE49-F238E27FC236}">
                <a16:creationId xmlns:a16="http://schemas.microsoft.com/office/drawing/2014/main" id="{5AECCEAA-06C0-7C40-AC47-8262CEB6D0AC}"/>
              </a:ext>
            </a:extLst>
          </p:cNvPr>
          <p:cNvSpPr/>
          <p:nvPr/>
        </p:nvSpPr>
        <p:spPr>
          <a:xfrm>
            <a:off x="7431772" y="5587050"/>
            <a:ext cx="354912" cy="354912"/>
          </a:xfrm>
          <a:prstGeom prst="ellipse">
            <a:avLst/>
          </a:prstGeom>
          <a:solidFill>
            <a:srgbClr val="F6A2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a:extLst>
              <a:ext uri="{FF2B5EF4-FFF2-40B4-BE49-F238E27FC236}">
                <a16:creationId xmlns:a16="http://schemas.microsoft.com/office/drawing/2014/main" id="{57342F9D-FE87-2B42-81B8-6E6E1CB58CDE}"/>
              </a:ext>
            </a:extLst>
          </p:cNvPr>
          <p:cNvSpPr/>
          <p:nvPr/>
        </p:nvSpPr>
        <p:spPr>
          <a:xfrm>
            <a:off x="4384948" y="5587050"/>
            <a:ext cx="354912" cy="354912"/>
          </a:xfrm>
          <a:prstGeom prst="ellipse">
            <a:avLst/>
          </a:prstGeom>
          <a:solidFill>
            <a:srgbClr val="004A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a:extLst>
              <a:ext uri="{FF2B5EF4-FFF2-40B4-BE49-F238E27FC236}">
                <a16:creationId xmlns:a16="http://schemas.microsoft.com/office/drawing/2014/main" id="{31992E3C-C9A8-D747-B5BB-C884A27F5C86}"/>
              </a:ext>
            </a:extLst>
          </p:cNvPr>
          <p:cNvSpPr/>
          <p:nvPr/>
        </p:nvSpPr>
        <p:spPr>
          <a:xfrm>
            <a:off x="3459128" y="2712376"/>
            <a:ext cx="354912" cy="354912"/>
          </a:xfrm>
          <a:prstGeom prst="ellipse">
            <a:avLst/>
          </a:prstGeom>
          <a:solidFill>
            <a:srgbClr val="0495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9991726" y="114194"/>
            <a:ext cx="1981200" cy="81970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sz="4800" dirty="0">
                <a:solidFill>
                  <a:schemeClr val="tx1"/>
                </a:solidFill>
              </a:rPr>
              <a:t>指定</a:t>
            </a:r>
            <a:endParaRPr kumimoji="1" lang="en-US" altLang="ja-JP" sz="4800" dirty="0">
              <a:solidFill>
                <a:schemeClr val="tx1"/>
              </a:solidFill>
            </a:endParaRPr>
          </a:p>
        </p:txBody>
      </p:sp>
    </p:spTree>
    <p:extLst>
      <p:ext uri="{BB962C8B-B14F-4D97-AF65-F5344CB8AC3E}">
        <p14:creationId xmlns:p14="http://schemas.microsoft.com/office/powerpoint/2010/main" val="2997263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up)">
                                      <p:cBhvr>
                                        <p:cTn id="24" dur="500"/>
                                        <p:tgtEl>
                                          <p:spTgt spid="26"/>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right)">
                                      <p:cBhvr>
                                        <p:cTn id="34" dur="500"/>
                                        <p:tgtEl>
                                          <p:spTgt spid="36"/>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down)">
                                      <p:cBhvr>
                                        <p:cTn id="44" dur="500"/>
                                        <p:tgtEl>
                                          <p:spTgt spid="37"/>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childTnLst>
                          </p:cTn>
                        </p:par>
                        <p:par>
                          <p:cTn id="51" fill="hold">
                            <p:stCondLst>
                              <p:cond delay="4500"/>
                            </p:stCondLst>
                            <p:childTnLst>
                              <p:par>
                                <p:cTn id="52" presetID="22" presetClass="entr" presetSubtype="4"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down)">
                                      <p:cBhvr>
                                        <p:cTn id="54" dur="500"/>
                                        <p:tgtEl>
                                          <p:spTgt spid="38"/>
                                        </p:tgtEl>
                                      </p:cBhvr>
                                    </p:animEffect>
                                  </p:childTnLst>
                                </p:cTn>
                              </p:par>
                            </p:childTnLst>
                          </p:cTn>
                        </p:par>
                        <p:par>
                          <p:cTn id="55" fill="hold">
                            <p:stCondLst>
                              <p:cond delay="5000"/>
                            </p:stCondLst>
                            <p:childTnLst>
                              <p:par>
                                <p:cTn id="56" presetID="10" presetClass="entr" presetSubtype="0" fill="hold" nodeType="afterEffect">
                                  <p:stCondLst>
                                    <p:cond delay="50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33" grpId="0"/>
      <p:bldP spid="34" grpId="0"/>
      <p:bldP spid="35" grpId="0"/>
      <p:bldP spid="6" grpId="0" animBg="1"/>
      <p:bldP spid="29" grpId="0" animBg="1"/>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081EE92A-1284-5F48-80F2-563BDC8E99AE}"/>
              </a:ext>
            </a:extLst>
          </p:cNvPr>
          <p:cNvPicPr>
            <a:picLocks noChangeAspect="1"/>
          </p:cNvPicPr>
          <p:nvPr/>
        </p:nvPicPr>
        <p:blipFill>
          <a:blip r:embed="rId3"/>
          <a:stretch>
            <a:fillRect/>
          </a:stretch>
        </p:blipFill>
        <p:spPr>
          <a:xfrm>
            <a:off x="4389966" y="1777999"/>
            <a:ext cx="1295400" cy="2209800"/>
          </a:xfrm>
          <a:prstGeom prst="rect">
            <a:avLst/>
          </a:prstGeom>
        </p:spPr>
      </p:pic>
      <p:pic>
        <p:nvPicPr>
          <p:cNvPr id="3" name="図 2">
            <a:extLst>
              <a:ext uri="{FF2B5EF4-FFF2-40B4-BE49-F238E27FC236}">
                <a16:creationId xmlns:a16="http://schemas.microsoft.com/office/drawing/2014/main" id="{D5F1AC22-2B1C-224D-BE08-C7C3B5C0EDA1}"/>
              </a:ext>
            </a:extLst>
          </p:cNvPr>
          <p:cNvPicPr>
            <a:picLocks noChangeAspect="1"/>
          </p:cNvPicPr>
          <p:nvPr/>
        </p:nvPicPr>
        <p:blipFill>
          <a:blip r:embed="rId4"/>
          <a:stretch>
            <a:fillRect/>
          </a:stretch>
        </p:blipFill>
        <p:spPr>
          <a:xfrm>
            <a:off x="5803900" y="1790699"/>
            <a:ext cx="1295400" cy="2197100"/>
          </a:xfrm>
          <a:prstGeom prst="rect">
            <a:avLst/>
          </a:prstGeom>
        </p:spPr>
      </p:pic>
      <p:pic>
        <p:nvPicPr>
          <p:cNvPr id="4" name="図 3">
            <a:extLst>
              <a:ext uri="{FF2B5EF4-FFF2-40B4-BE49-F238E27FC236}">
                <a16:creationId xmlns:a16="http://schemas.microsoft.com/office/drawing/2014/main" id="{AA65F557-0AE6-3643-9C97-99F9AAE73411}"/>
              </a:ext>
            </a:extLst>
          </p:cNvPr>
          <p:cNvPicPr>
            <a:picLocks noChangeAspect="1"/>
          </p:cNvPicPr>
          <p:nvPr/>
        </p:nvPicPr>
        <p:blipFill>
          <a:blip r:embed="rId5"/>
          <a:stretch>
            <a:fillRect/>
          </a:stretch>
        </p:blipFill>
        <p:spPr>
          <a:xfrm>
            <a:off x="7268634" y="1794934"/>
            <a:ext cx="1168400" cy="2184400"/>
          </a:xfrm>
          <a:prstGeom prst="rect">
            <a:avLst/>
          </a:prstGeom>
        </p:spPr>
      </p:pic>
      <p:pic>
        <p:nvPicPr>
          <p:cNvPr id="5" name="図 4">
            <a:extLst>
              <a:ext uri="{FF2B5EF4-FFF2-40B4-BE49-F238E27FC236}">
                <a16:creationId xmlns:a16="http://schemas.microsoft.com/office/drawing/2014/main" id="{41D34A63-9029-F04F-9714-69A8473E98D0}"/>
              </a:ext>
            </a:extLst>
          </p:cNvPr>
          <p:cNvPicPr>
            <a:picLocks noChangeAspect="1"/>
          </p:cNvPicPr>
          <p:nvPr/>
        </p:nvPicPr>
        <p:blipFill>
          <a:blip r:embed="rId6"/>
          <a:stretch>
            <a:fillRect/>
          </a:stretch>
        </p:blipFill>
        <p:spPr>
          <a:xfrm>
            <a:off x="6305549" y="3915833"/>
            <a:ext cx="1714500" cy="1193800"/>
          </a:xfrm>
          <a:prstGeom prst="rect">
            <a:avLst/>
          </a:prstGeom>
        </p:spPr>
      </p:pic>
      <p:pic>
        <p:nvPicPr>
          <p:cNvPr id="8" name="図 7">
            <a:extLst>
              <a:ext uri="{FF2B5EF4-FFF2-40B4-BE49-F238E27FC236}">
                <a16:creationId xmlns:a16="http://schemas.microsoft.com/office/drawing/2014/main" id="{AF3C4CD5-1A25-F54D-B882-88C47EBCADE7}"/>
              </a:ext>
            </a:extLst>
          </p:cNvPr>
          <p:cNvPicPr>
            <a:picLocks noChangeAspect="1"/>
          </p:cNvPicPr>
          <p:nvPr/>
        </p:nvPicPr>
        <p:blipFill>
          <a:blip r:embed="rId7"/>
          <a:stretch>
            <a:fillRect/>
          </a:stretch>
        </p:blipFill>
        <p:spPr>
          <a:xfrm>
            <a:off x="4790017" y="651933"/>
            <a:ext cx="2933700" cy="952500"/>
          </a:xfrm>
          <a:prstGeom prst="rect">
            <a:avLst/>
          </a:prstGeom>
        </p:spPr>
      </p:pic>
      <p:pic>
        <p:nvPicPr>
          <p:cNvPr id="9" name="図 8">
            <a:extLst>
              <a:ext uri="{FF2B5EF4-FFF2-40B4-BE49-F238E27FC236}">
                <a16:creationId xmlns:a16="http://schemas.microsoft.com/office/drawing/2014/main" id="{B41A0452-67D7-F04A-86CD-0DD33E2CA673}"/>
              </a:ext>
            </a:extLst>
          </p:cNvPr>
          <p:cNvPicPr>
            <a:picLocks noChangeAspect="1"/>
          </p:cNvPicPr>
          <p:nvPr/>
        </p:nvPicPr>
        <p:blipFill>
          <a:blip r:embed="rId8"/>
          <a:stretch>
            <a:fillRect/>
          </a:stretch>
        </p:blipFill>
        <p:spPr>
          <a:xfrm>
            <a:off x="3972984" y="5346700"/>
            <a:ext cx="4051300" cy="863600"/>
          </a:xfrm>
          <a:prstGeom prst="rect">
            <a:avLst/>
          </a:prstGeom>
        </p:spPr>
      </p:pic>
      <p:pic>
        <p:nvPicPr>
          <p:cNvPr id="10" name="図 9">
            <a:extLst>
              <a:ext uri="{FF2B5EF4-FFF2-40B4-BE49-F238E27FC236}">
                <a16:creationId xmlns:a16="http://schemas.microsoft.com/office/drawing/2014/main" id="{EBA12216-86D5-E84C-BB13-50FCB83CE300}"/>
              </a:ext>
            </a:extLst>
          </p:cNvPr>
          <p:cNvPicPr>
            <a:picLocks noChangeAspect="1"/>
          </p:cNvPicPr>
          <p:nvPr/>
        </p:nvPicPr>
        <p:blipFill>
          <a:blip r:embed="rId9"/>
          <a:stretch>
            <a:fillRect/>
          </a:stretch>
        </p:blipFill>
        <p:spPr>
          <a:xfrm>
            <a:off x="3913715" y="3572934"/>
            <a:ext cx="2527300" cy="1574800"/>
          </a:xfrm>
          <a:prstGeom prst="rect">
            <a:avLst/>
          </a:prstGeom>
        </p:spPr>
      </p:pic>
      <p:pic>
        <p:nvPicPr>
          <p:cNvPr id="12" name="図 11">
            <a:extLst>
              <a:ext uri="{FF2B5EF4-FFF2-40B4-BE49-F238E27FC236}">
                <a16:creationId xmlns:a16="http://schemas.microsoft.com/office/drawing/2014/main" id="{A0040A8C-CA4F-A44D-AD91-8900CEE49746}"/>
              </a:ext>
            </a:extLst>
          </p:cNvPr>
          <p:cNvPicPr>
            <a:picLocks noChangeAspect="1"/>
          </p:cNvPicPr>
          <p:nvPr/>
        </p:nvPicPr>
        <p:blipFill>
          <a:blip r:embed="rId10"/>
          <a:stretch>
            <a:fillRect/>
          </a:stretch>
        </p:blipFill>
        <p:spPr>
          <a:xfrm>
            <a:off x="3765549" y="986366"/>
            <a:ext cx="1206500" cy="2743200"/>
          </a:xfrm>
          <a:prstGeom prst="rect">
            <a:avLst/>
          </a:prstGeom>
        </p:spPr>
      </p:pic>
    </p:spTree>
    <p:extLst>
      <p:ext uri="{BB962C8B-B14F-4D97-AF65-F5344CB8AC3E}">
        <p14:creationId xmlns:p14="http://schemas.microsoft.com/office/powerpoint/2010/main" val="1989301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EA2CEA7-0B83-A543-A5A2-664F95141FD5}"/>
              </a:ext>
            </a:extLst>
          </p:cNvPr>
          <p:cNvPicPr>
            <a:picLocks noChangeAspect="1"/>
          </p:cNvPicPr>
          <p:nvPr/>
        </p:nvPicPr>
        <p:blipFill>
          <a:blip r:embed="rId3"/>
          <a:stretch>
            <a:fillRect/>
          </a:stretch>
        </p:blipFill>
        <p:spPr>
          <a:xfrm>
            <a:off x="4764817" y="1989573"/>
            <a:ext cx="2662366" cy="3160207"/>
          </a:xfrm>
          <a:prstGeom prst="rect">
            <a:avLst/>
          </a:prstGeom>
        </p:spPr>
      </p:pic>
    </p:spTree>
    <p:extLst>
      <p:ext uri="{BB962C8B-B14F-4D97-AF65-F5344CB8AC3E}">
        <p14:creationId xmlns:p14="http://schemas.microsoft.com/office/powerpoint/2010/main" val="1888119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1000"/>
                                  </p:stCondLst>
                                  <p:childTnLst>
                                    <p:animScale>
                                      <p:cBhvr>
                                        <p:cTn id="6"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テーマ">
  <a:themeElements>
    <a:clrScheme name="ぐぐるプロジェクト">
      <a:dk1>
        <a:srgbClr val="000000"/>
      </a:dk1>
      <a:lt1>
        <a:srgbClr val="FFFFFF"/>
      </a:lt1>
      <a:dk2>
        <a:srgbClr val="212745"/>
      </a:dk2>
      <a:lt2>
        <a:srgbClr val="B4DCFA"/>
      </a:lt2>
      <a:accent1>
        <a:srgbClr val="004B87"/>
      </a:accent1>
      <a:accent2>
        <a:srgbClr val="5ECCF3"/>
      </a:accent2>
      <a:accent3>
        <a:srgbClr val="F5A20B"/>
      </a:accent3>
      <a:accent4>
        <a:srgbClr val="1E9539"/>
      </a:accent4>
      <a:accent5>
        <a:srgbClr val="E83419"/>
      </a:accent5>
      <a:accent6>
        <a:srgbClr val="DA0A79"/>
      </a:accent6>
      <a:hlink>
        <a:srgbClr val="0774B9"/>
      </a:hlink>
      <a:folHlink>
        <a:srgbClr val="59A8D1"/>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テーマ">
  <a:themeElements>
    <a:clrScheme name="ぐぐるプロジェクト環境省ロゴ色有り">
      <a:dk1>
        <a:srgbClr val="000000"/>
      </a:dk1>
      <a:lt1>
        <a:srgbClr val="FFFFFF"/>
      </a:lt1>
      <a:dk2>
        <a:srgbClr val="212745"/>
      </a:dk2>
      <a:lt2>
        <a:srgbClr val="1AACE5"/>
      </a:lt2>
      <a:accent1>
        <a:srgbClr val="004B87"/>
      </a:accent1>
      <a:accent2>
        <a:srgbClr val="00947F"/>
      </a:accent2>
      <a:accent3>
        <a:srgbClr val="F5A20B"/>
      </a:accent3>
      <a:accent4>
        <a:srgbClr val="1E9539"/>
      </a:accent4>
      <a:accent5>
        <a:srgbClr val="E83419"/>
      </a:accent5>
      <a:accent6>
        <a:srgbClr val="DA0A79"/>
      </a:accent6>
      <a:hlink>
        <a:srgbClr val="0774B9"/>
      </a:hlink>
      <a:folHlink>
        <a:srgbClr val="59A8D1"/>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1522</TotalTime>
  <Words>734</Words>
  <Application>Microsoft Office PowerPoint</Application>
  <PresentationFormat>ワイド画面</PresentationFormat>
  <Paragraphs>154</Paragraphs>
  <Slides>21</Slides>
  <Notes>18</Notes>
  <HiddenSlides>0</HiddenSlides>
  <MMClips>0</MMClips>
  <ScaleCrop>false</ScaleCrop>
  <HeadingPairs>
    <vt:vector size="6" baseType="variant">
      <vt:variant>
        <vt:lpstr>使用されているフォント</vt:lpstr>
      </vt:variant>
      <vt:variant>
        <vt:i4>3</vt:i4>
      </vt:variant>
      <vt:variant>
        <vt:lpstr>テーマ</vt:lpstr>
      </vt:variant>
      <vt:variant>
        <vt:i4>2</vt:i4>
      </vt:variant>
      <vt:variant>
        <vt:lpstr>スライド タイトル</vt:lpstr>
      </vt:variant>
      <vt:variant>
        <vt:i4>21</vt:i4>
      </vt:variant>
    </vt:vector>
  </HeadingPairs>
  <TitlesOfParts>
    <vt:vector size="26" baseType="lpstr">
      <vt:lpstr>游ゴシック</vt:lpstr>
      <vt:lpstr>游ゴシック Light</vt:lpstr>
      <vt:lpstr>Arial</vt:lpstr>
      <vt:lpstr>Office テーマ</vt:lpstr>
      <vt:lpstr>1_Office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5つの事業について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DNAの損傷と修復</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
  <cp:lastModifiedBy>新井 民木</cp:lastModifiedBy>
  <cp:revision>146</cp:revision>
  <cp:lastPrinted>2021-08-18T11:55:15Z</cp:lastPrinted>
  <dcterms:created xsi:type="dcterms:W3CDTF">2021-07-06T01:29:48Z</dcterms:created>
  <dcterms:modified xsi:type="dcterms:W3CDTF">2021-10-11T07:48:28Z</dcterms:modified>
</cp:coreProperties>
</file>