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908" r:id="rId2"/>
  </p:sldMasterIdLst>
  <p:notesMasterIdLst>
    <p:notesMasterId r:id="rId17"/>
  </p:notesMasterIdLst>
  <p:handoutMasterIdLst>
    <p:handoutMasterId r:id="rId18"/>
  </p:handoutMasterIdLst>
  <p:sldIdLst>
    <p:sldId id="481" r:id="rId3"/>
    <p:sldId id="482" r:id="rId4"/>
    <p:sldId id="487" r:id="rId5"/>
    <p:sldId id="484" r:id="rId6"/>
    <p:sldId id="485" r:id="rId7"/>
    <p:sldId id="486" r:id="rId8"/>
    <p:sldId id="463" r:id="rId9"/>
    <p:sldId id="488" r:id="rId10"/>
    <p:sldId id="469" r:id="rId11"/>
    <p:sldId id="472" r:id="rId12"/>
    <p:sldId id="470" r:id="rId13"/>
    <p:sldId id="468" r:id="rId14"/>
    <p:sldId id="475" r:id="rId15"/>
    <p:sldId id="464" r:id="rId16"/>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065">
          <p15:clr>
            <a:srgbClr val="A4A3A4"/>
          </p15:clr>
        </p15:guide>
        <p15:guide id="2" orient="horz" pos="527">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甲斐 文祥"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66FFFF"/>
    <a:srgbClr val="DCE6F2"/>
    <a:srgbClr val="66FF99"/>
    <a:srgbClr val="66FFCC"/>
    <a:srgbClr val="00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01" autoAdjust="0"/>
    <p:restoredTop sz="95111" autoAdjust="0"/>
  </p:normalViewPr>
  <p:slideViewPr>
    <p:cSldViewPr>
      <p:cViewPr varScale="1">
        <p:scale>
          <a:sx n="106" d="100"/>
          <a:sy n="106" d="100"/>
        </p:scale>
        <p:origin x="1932" y="96"/>
      </p:cViewPr>
      <p:guideLst>
        <p:guide orient="horz" pos="4065"/>
        <p:guide orient="horz" pos="527"/>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Naigai-svr\&#20849;&#26377;\&#31859;&#27996;&#8594;&#19978;&#37326;&#12373;&#12435;\&#20154;&#24037;&#29289;&#32068;&#25104;&#27604;&#12539;&#12506;&#12483;&#12488;&#12508;&#12488;&#12523;&#21508;&#22269;&#27604;0227_yamashita.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fsst01\&#27700;&#12539;&#22823;&#27671;&#29872;&#22659;&#23616;_&#28023;&#27915;&#29872;&#22659;&#23460;\01_&#35506;&#23460;&#20849;&#26377;\0109_&#22519;&#34892;&#12539;&#27770;&#31639;\&#24179;&#25104;29&#24180;&#24230;\03%20&#22996;&#35351;&#12288;&#35531;&#36000;&#12288;&#22865;&#32004;\29&#24180;&#24230;&#22996;&#35351;&#12539;&#35531;&#36000;&#26989;&#21209;\&#22996;&#35351;&#12539;&#35531;&#36000;\&#28023;&#12372;&#12415;\&#9679;&#22577;&#36947;&#30330;&#34920;&#36039;&#26009;\&#27798;&#21512;&#35336;&#3163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fsst01\&#27700;&#12539;&#22823;&#27671;&#29872;&#22659;&#23616;_&#28023;&#27915;&#29872;&#22659;&#23460;\01_&#35506;&#23460;&#20849;&#26377;\0109_&#22519;&#34892;&#12539;&#27770;&#31639;\&#24179;&#25104;29&#24180;&#24230;\03%20&#22996;&#35351;&#12288;&#35531;&#36000;&#12288;&#22865;&#32004;\29&#24180;&#24230;&#22996;&#35351;&#12539;&#35531;&#36000;&#26989;&#21209;\&#22996;&#35351;&#12539;&#35531;&#36000;\&#28023;&#12372;&#12415;\&#9679;&#22577;&#36947;&#30330;&#34920;&#36039;&#26009;\&#27798;&#21512;&#35336;&#3163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fsst01\&#27700;&#12539;&#22823;&#27671;&#29872;&#22659;&#23616;_&#28023;&#27915;&#29872;&#22659;&#23460;\01_&#35506;&#23460;&#20849;&#26377;\0109_&#22519;&#34892;&#12539;&#27770;&#31639;\&#24179;&#25104;29&#24180;&#24230;\03%20&#22996;&#35351;&#12288;&#35531;&#36000;&#12288;&#22865;&#32004;\29&#24180;&#24230;&#22996;&#35351;&#12539;&#35531;&#36000;&#26989;&#21209;\&#22996;&#35351;&#12539;&#35531;&#36000;\&#28023;&#12372;&#12415;\&#9679;&#22577;&#36947;&#30330;&#34920;&#36039;&#26009;\&#27798;&#21512;&#35336;&#3163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nvst303\home\KANEKO29\Desktop\&#28418;&#30528;&#12372;&#12415;&#35519;&#26619;&#22320;&#28857;&#32068;&#25104;&#27604;%20(&#22238;&#24489;&#28168;&#12415;).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EE03-4062-95BB-43C72ED7EE7A}"/>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EE03-4062-95BB-43C72ED7EE7A}"/>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EE03-4062-95BB-43C72ED7EE7A}"/>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EE03-4062-95BB-43C72ED7EE7A}"/>
              </c:ext>
            </c:extLst>
          </c:dPt>
          <c:dPt>
            <c:idx val="4"/>
            <c:bubble3D val="0"/>
            <c:spPr>
              <a:solidFill>
                <a:srgbClr val="FFFF00"/>
              </a:solidFill>
              <a:ln w="19050">
                <a:solidFill>
                  <a:schemeClr val="lt1"/>
                </a:solidFill>
              </a:ln>
              <a:effectLst/>
            </c:spPr>
            <c:extLst>
              <c:ext xmlns:c16="http://schemas.microsoft.com/office/drawing/2014/chart" uri="{C3380CC4-5D6E-409C-BE32-E72D297353CC}">
                <c16:uniqueId val="{00000009-EE03-4062-95BB-43C72ED7EE7A}"/>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EE03-4062-95BB-43C72ED7EE7A}"/>
              </c:ext>
            </c:extLst>
          </c:dPt>
          <c:dPt>
            <c:idx val="6"/>
            <c:bubble3D val="0"/>
            <c:spPr>
              <a:solidFill>
                <a:schemeClr val="bg1">
                  <a:lumMod val="75000"/>
                </a:schemeClr>
              </a:solidFill>
              <a:ln w="19050">
                <a:solidFill>
                  <a:schemeClr val="bg1"/>
                </a:solidFill>
              </a:ln>
            </c:spPr>
            <c:extLst>
              <c:ext xmlns:c16="http://schemas.microsoft.com/office/drawing/2014/chart" uri="{C3380CC4-5D6E-409C-BE32-E72D297353CC}">
                <c16:uniqueId val="{0000000D-EE03-4062-95BB-43C72ED7EE7A}"/>
              </c:ext>
            </c:extLst>
          </c:dPt>
          <c:cat>
            <c:strRef>
              <c:f>'ペットボトル（海外比・発生国）編集用'!$P$92:$V$92</c:f>
              <c:strCache>
                <c:ptCount val="7"/>
                <c:pt idx="0">
                  <c:v>日本</c:v>
                </c:pt>
                <c:pt idx="1">
                  <c:v>ロシア</c:v>
                </c:pt>
                <c:pt idx="2">
                  <c:v>中国</c:v>
                </c:pt>
                <c:pt idx="3">
                  <c:v>韓国</c:v>
                </c:pt>
                <c:pt idx="4">
                  <c:v>台湾</c:v>
                </c:pt>
                <c:pt idx="5">
                  <c:v>その他</c:v>
                </c:pt>
                <c:pt idx="6">
                  <c:v>不明</c:v>
                </c:pt>
              </c:strCache>
            </c:strRef>
          </c:cat>
          <c:val>
            <c:numRef>
              <c:f>'ペットボトル（海外比・発生国）編集用'!$P$93:$V$93</c:f>
              <c:numCache>
                <c:formatCode>0"本";;;</c:formatCode>
                <c:ptCount val="7"/>
                <c:pt idx="0" formatCode="General">
                  <c:v>1</c:v>
                </c:pt>
                <c:pt idx="1">
                  <c:v>1</c:v>
                </c:pt>
                <c:pt idx="2" formatCode="General">
                  <c:v>0</c:v>
                </c:pt>
                <c:pt idx="3" formatCode="General">
                  <c:v>1</c:v>
                </c:pt>
                <c:pt idx="6" formatCode="General">
                  <c:v>15</c:v>
                </c:pt>
              </c:numCache>
            </c:numRef>
          </c:val>
          <c:extLst>
            <c:ext xmlns:c16="http://schemas.microsoft.com/office/drawing/2014/chart" uri="{C3380CC4-5D6E-409C-BE32-E72D297353CC}">
              <c16:uniqueId val="{0000000E-EE03-4062-95BB-43C72ED7EE7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4"/>
        <c:delete val="1"/>
      </c:legendEntry>
      <c:layout>
        <c:manualLayout>
          <c:xMode val="edge"/>
          <c:yMode val="edge"/>
          <c:x val="1.5709869868851237E-3"/>
          <c:y val="7.4783804890630703E-2"/>
          <c:w val="0.91757710773958123"/>
          <c:h val="0.88673239981539265"/>
        </c:manualLayout>
      </c:layout>
      <c:overlay val="0"/>
      <c:spPr>
        <a:noFill/>
        <a:ln>
          <a:noFill/>
        </a:ln>
        <a:effectLst/>
      </c:spPr>
      <c:txPr>
        <a:bodyPr rot="0" vert="horz"/>
        <a:lstStyle/>
        <a:p>
          <a:pPr rtl="0">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50">
          <a:latin typeface="ＭＳ Ｐゴシック" panose="020B0600070205080204" pitchFamily="50" charset="-128"/>
          <a:ea typeface="ＭＳ Ｐゴシック" panose="020B0600070205080204" pitchFamily="50" charset="-128"/>
        </a:defRPr>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dirty="0"/>
              <a:t>カゴシマ</a:t>
            </a:r>
            <a:r>
              <a:rPr lang="en-US" altLang="ja-JP" sz="1100" dirty="0"/>
              <a:t>-2</a:t>
            </a:r>
            <a:endParaRPr lang="ja-JP" altLang="en-US"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060989468735781"/>
          <c:y val="0.26437083798334576"/>
          <c:w val="0.56165328844134266"/>
          <c:h val="0.5989065316834475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8C-4E8B-9291-350AF0EEFB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8C-4E8B-9291-350AF0EEFB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8C-4E8B-9291-350AF0EEFBFE}"/>
              </c:ext>
            </c:extLst>
          </c:dPt>
          <c:dLbls>
            <c:dLbl>
              <c:idx val="0"/>
              <c:layout>
                <c:manualLayout>
                  <c:x val="-0.58424759792149317"/>
                  <c:y val="1.1280368158349787E-2"/>
                </c:manualLayout>
              </c:layout>
              <c:showLegendKey val="0"/>
              <c:showVal val="0"/>
              <c:showCatName val="0"/>
              <c:showSerName val="0"/>
              <c:showPercent val="1"/>
              <c:showBubbleSize val="0"/>
              <c:extLst>
                <c:ext xmlns:c15="http://schemas.microsoft.com/office/drawing/2012/chart" uri="{CE6537A1-D6FC-4f65-9D91-7224C49458BB}">
                  <c15:layout>
                    <c:manualLayout>
                      <c:w val="0.37428361741845656"/>
                      <c:h val="0.17521860168504189"/>
                    </c:manualLayout>
                  </c15:layout>
                </c:ext>
                <c:ext xmlns:c16="http://schemas.microsoft.com/office/drawing/2014/chart" uri="{C3380CC4-5D6E-409C-BE32-E72D297353CC}">
                  <c16:uniqueId val="{00000001-EC8C-4E8B-9291-350AF0EEFBFE}"/>
                </c:ext>
              </c:extLst>
            </c:dLbl>
            <c:dLbl>
              <c:idx val="1"/>
              <c:layout>
                <c:manualLayout>
                  <c:x val="-8.2159459053429765E-2"/>
                  <c:y val="9.7395788621674986E-2"/>
                </c:manualLayout>
              </c:layout>
              <c:showLegendKey val="0"/>
              <c:showVal val="0"/>
              <c:showCatName val="0"/>
              <c:showSerName val="0"/>
              <c:showPercent val="1"/>
              <c:showBubbleSize val="0"/>
              <c:extLst>
                <c:ext xmlns:c15="http://schemas.microsoft.com/office/drawing/2012/chart" uri="{CE6537A1-D6FC-4f65-9D91-7224C49458BB}">
                  <c15:layout>
                    <c:manualLayout>
                      <c:w val="0.28755936460198489"/>
                      <c:h val="0.16061705154462172"/>
                    </c:manualLayout>
                  </c15:layout>
                </c:ext>
                <c:ext xmlns:c16="http://schemas.microsoft.com/office/drawing/2014/chart" uri="{C3380CC4-5D6E-409C-BE32-E72D297353CC}">
                  <c16:uniqueId val="{00000003-EC8C-4E8B-9291-350AF0EEFBFE}"/>
                </c:ext>
              </c:extLst>
            </c:dLbl>
            <c:dLbl>
              <c:idx val="2"/>
              <c:layout>
                <c:manualLayout>
                  <c:x val="-0.27918236963867649"/>
                  <c:y val="1.7991715823941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C8C-4E8B-9291-350AF0EEFB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Sheet2!$A$11:$A$13</c:f>
              <c:strCache>
                <c:ptCount val="3"/>
                <c:pt idx="0">
                  <c:v>プラスチック類</c:v>
                </c:pt>
                <c:pt idx="1">
                  <c:v>発泡スチロール</c:v>
                </c:pt>
                <c:pt idx="2">
                  <c:v>糸くず</c:v>
                </c:pt>
              </c:strCache>
            </c:strRef>
          </c:cat>
          <c:val>
            <c:numRef>
              <c:f>Sheet2!$C$11:$C$13</c:f>
              <c:numCache>
                <c:formatCode>General</c:formatCode>
                <c:ptCount val="3"/>
                <c:pt idx="0">
                  <c:v>278</c:v>
                </c:pt>
                <c:pt idx="1">
                  <c:v>88</c:v>
                </c:pt>
                <c:pt idx="2">
                  <c:v>18</c:v>
                </c:pt>
              </c:numCache>
            </c:numRef>
          </c:val>
          <c:extLst>
            <c:ext xmlns:c16="http://schemas.microsoft.com/office/drawing/2014/chart" uri="{C3380CC4-5D6E-409C-BE32-E72D297353CC}">
              <c16:uniqueId val="{00000006-EC8C-4E8B-9291-350AF0EEFBF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dirty="0"/>
              <a:t>カゴシマ</a:t>
            </a:r>
            <a:r>
              <a:rPr lang="en-US" altLang="ja-JP" sz="1100" dirty="0"/>
              <a:t>-3</a:t>
            </a:r>
            <a:endParaRPr lang="ja-JP" altLang="en-US" sz="1100" dirty="0"/>
          </a:p>
        </c:rich>
      </c:tx>
      <c:layout>
        <c:manualLayout>
          <c:xMode val="edge"/>
          <c:yMode val="edge"/>
          <c:x val="0.47606716096319357"/>
          <c:y val="0.1294004868650864"/>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987031764123095"/>
          <c:y val="0.37048616034622267"/>
          <c:w val="0.46120233796165999"/>
          <c:h val="0.5834028679924052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0B-4142-82ED-E5BEBE5836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0B-4142-82ED-E5BEBE5836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0B-4142-82ED-E5BEBE5836BC}"/>
              </c:ext>
            </c:extLst>
          </c:dPt>
          <c:dLbls>
            <c:dLbl>
              <c:idx val="0"/>
              <c:layout>
                <c:manualLayout>
                  <c:x val="0.10159324040773422"/>
                  <c:y val="-8.2874403518603437E-2"/>
                </c:manualLayout>
              </c:layout>
              <c:showLegendKey val="0"/>
              <c:showVal val="0"/>
              <c:showCatName val="0"/>
              <c:showSerName val="0"/>
              <c:showPercent val="1"/>
              <c:showBubbleSize val="0"/>
              <c:extLst>
                <c:ext xmlns:c15="http://schemas.microsoft.com/office/drawing/2012/chart" uri="{CE6537A1-D6FC-4f65-9D91-7224C49458BB}">
                  <c15:layout>
                    <c:manualLayout>
                      <c:w val="0.23346180747136852"/>
                      <c:h val="0.34830268140676207"/>
                    </c:manualLayout>
                  </c15:layout>
                </c:ext>
                <c:ext xmlns:c16="http://schemas.microsoft.com/office/drawing/2014/chart" uri="{C3380CC4-5D6E-409C-BE32-E72D297353CC}">
                  <c16:uniqueId val="{00000001-3E0B-4142-82ED-E5BEBE5836BC}"/>
                </c:ext>
              </c:extLst>
            </c:dLbl>
            <c:dLbl>
              <c:idx val="1"/>
              <c:layout>
                <c:manualLayout>
                  <c:x val="-5.1148011067301921E-2"/>
                  <c:y val="5.118871737395355E-2"/>
                </c:manualLayout>
              </c:layout>
              <c:showLegendKey val="0"/>
              <c:showVal val="0"/>
              <c:showCatName val="0"/>
              <c:showSerName val="0"/>
              <c:showPercent val="1"/>
              <c:showBubbleSize val="0"/>
              <c:extLst>
                <c:ext xmlns:c15="http://schemas.microsoft.com/office/drawing/2012/chart" uri="{CE6537A1-D6FC-4f65-9D91-7224C49458BB}">
                  <c15:layout>
                    <c:manualLayout>
                      <c:w val="0.23016604980285865"/>
                      <c:h val="0.19410073029762961"/>
                    </c:manualLayout>
                  </c15:layout>
                </c:ext>
                <c:ext xmlns:c16="http://schemas.microsoft.com/office/drawing/2014/chart" uri="{C3380CC4-5D6E-409C-BE32-E72D297353CC}">
                  <c16:uniqueId val="{00000003-3E0B-4142-82ED-E5BEBE5836BC}"/>
                </c:ext>
              </c:extLst>
            </c:dLbl>
            <c:dLbl>
              <c:idx val="2"/>
              <c:layout>
                <c:manualLayout>
                  <c:x val="-0.11572472435786428"/>
                  <c:y val="1.28856963336559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0B-4142-82ED-E5BEBE5836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Sheet2!$A$11:$A$13</c:f>
              <c:strCache>
                <c:ptCount val="3"/>
                <c:pt idx="0">
                  <c:v>プラスチック類</c:v>
                </c:pt>
                <c:pt idx="1">
                  <c:v>発泡スチロール</c:v>
                </c:pt>
                <c:pt idx="2">
                  <c:v>糸くず</c:v>
                </c:pt>
              </c:strCache>
            </c:strRef>
          </c:cat>
          <c:val>
            <c:numRef>
              <c:f>Sheet2!$D$11:$D$13</c:f>
              <c:numCache>
                <c:formatCode>General</c:formatCode>
                <c:ptCount val="3"/>
                <c:pt idx="0">
                  <c:v>71</c:v>
                </c:pt>
                <c:pt idx="1">
                  <c:v>20</c:v>
                </c:pt>
                <c:pt idx="2">
                  <c:v>6</c:v>
                </c:pt>
              </c:numCache>
            </c:numRef>
          </c:val>
          <c:extLst>
            <c:ext xmlns:c16="http://schemas.microsoft.com/office/drawing/2014/chart" uri="{C3380CC4-5D6E-409C-BE32-E72D297353CC}">
              <c16:uniqueId val="{00000006-3E0B-4142-82ED-E5BEBE5836B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a:t>カゴシマ</a:t>
            </a:r>
            <a:r>
              <a:rPr lang="en-US" altLang="ja-JP" sz="1100"/>
              <a:t>-4</a:t>
            </a:r>
            <a:endParaRPr lang="ja-JP" altLang="en-US" sz="1100"/>
          </a:p>
        </c:rich>
      </c:tx>
      <c:layout>
        <c:manualLayout>
          <c:xMode val="edge"/>
          <c:yMode val="edge"/>
          <c:x val="8.9227419197515617E-2"/>
          <c:y val="6.280516551881022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54224886447592"/>
          <c:y val="0.26172363089684453"/>
          <c:w val="0.6822892272434492"/>
          <c:h val="0.5578595764676128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70-4C9E-A2A5-F013029BB2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70-4C9E-A2A5-F013029BB2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70-4C9E-A2A5-F013029BB27B}"/>
              </c:ext>
            </c:extLst>
          </c:dPt>
          <c:dLbls>
            <c:dLbl>
              <c:idx val="0"/>
              <c:layout>
                <c:manualLayout>
                  <c:x val="-0.37944061069024271"/>
                  <c:y val="-1.9088702689575791E-2"/>
                </c:manualLayout>
              </c:layout>
              <c:showLegendKey val="0"/>
              <c:showVal val="0"/>
              <c:showCatName val="0"/>
              <c:showSerName val="0"/>
              <c:showPercent val="1"/>
              <c:showBubbleSize val="0"/>
              <c:extLst>
                <c:ext xmlns:c15="http://schemas.microsoft.com/office/drawing/2012/chart" uri="{CE6537A1-D6FC-4f65-9D91-7224C49458BB}">
                  <c15:layout>
                    <c:manualLayout>
                      <c:w val="0.38502061967098156"/>
                      <c:h val="0.26689912043097591"/>
                    </c:manualLayout>
                  </c15:layout>
                </c:ext>
                <c:ext xmlns:c16="http://schemas.microsoft.com/office/drawing/2014/chart" uri="{C3380CC4-5D6E-409C-BE32-E72D297353CC}">
                  <c16:uniqueId val="{00000001-2170-4C9E-A2A5-F013029BB27B}"/>
                </c:ext>
              </c:extLst>
            </c:dLbl>
            <c:dLbl>
              <c:idx val="1"/>
              <c:layout>
                <c:manualLayout>
                  <c:x val="-1.4982543798676791E-3"/>
                  <c:y val="6.7424889307956259E-2"/>
                </c:manualLayout>
              </c:layout>
              <c:showLegendKey val="0"/>
              <c:showVal val="0"/>
              <c:showCatName val="0"/>
              <c:showSerName val="0"/>
              <c:showPercent val="1"/>
              <c:showBubbleSize val="0"/>
              <c:extLst>
                <c:ext xmlns:c15="http://schemas.microsoft.com/office/drawing/2012/chart" uri="{CE6537A1-D6FC-4f65-9D91-7224C49458BB}">
                  <c15:layout>
                    <c:manualLayout>
                      <c:w val="0.34038054782507066"/>
                      <c:h val="0.17271420517672814"/>
                    </c:manualLayout>
                  </c15:layout>
                </c:ext>
                <c:ext xmlns:c16="http://schemas.microsoft.com/office/drawing/2014/chart" uri="{C3380CC4-5D6E-409C-BE32-E72D297353CC}">
                  <c16:uniqueId val="{00000003-2170-4C9E-A2A5-F013029BB27B}"/>
                </c:ext>
              </c:extLst>
            </c:dLbl>
            <c:dLbl>
              <c:idx val="2"/>
              <c:layout>
                <c:manualLayout>
                  <c:x val="0.41018602080332794"/>
                  <c:y val="1.308440948308545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234235595887841"/>
                      <c:h val="0.23928768062666697"/>
                    </c:manualLayout>
                  </c15:layout>
                </c:ext>
                <c:ext xmlns:c16="http://schemas.microsoft.com/office/drawing/2014/chart" uri="{C3380CC4-5D6E-409C-BE32-E72D297353CC}">
                  <c16:uniqueId val="{00000005-2170-4C9E-A2A5-F013029BB27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Sheet2!$A$11:$A$13</c:f>
              <c:strCache>
                <c:ptCount val="3"/>
                <c:pt idx="0">
                  <c:v>プラスチック類</c:v>
                </c:pt>
                <c:pt idx="1">
                  <c:v>発泡スチロール</c:v>
                </c:pt>
                <c:pt idx="2">
                  <c:v>糸くず</c:v>
                </c:pt>
              </c:strCache>
            </c:strRef>
          </c:cat>
          <c:val>
            <c:numRef>
              <c:f>Sheet2!$E$11:$E$13</c:f>
              <c:numCache>
                <c:formatCode>General</c:formatCode>
                <c:ptCount val="3"/>
                <c:pt idx="0">
                  <c:v>21</c:v>
                </c:pt>
                <c:pt idx="1">
                  <c:v>2</c:v>
                </c:pt>
                <c:pt idx="2">
                  <c:v>2</c:v>
                </c:pt>
              </c:numCache>
            </c:numRef>
          </c:val>
          <c:extLst>
            <c:ext xmlns:c16="http://schemas.microsoft.com/office/drawing/2014/chart" uri="{C3380CC4-5D6E-409C-BE32-E72D297353CC}">
              <c16:uniqueId val="{00000006-2170-4C9E-A2A5-F013029BB27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dirty="0"/>
              <a:t>カゴシマ</a:t>
            </a:r>
            <a:r>
              <a:rPr lang="en-US" altLang="ja-JP" sz="1100" dirty="0"/>
              <a:t>-5</a:t>
            </a:r>
            <a:endParaRPr lang="ja-JP" altLang="en-US" sz="1100" dirty="0"/>
          </a:p>
        </c:rich>
      </c:tx>
      <c:layout>
        <c:manualLayout>
          <c:xMode val="edge"/>
          <c:yMode val="edge"/>
          <c:x val="0.49370882593501375"/>
          <c:y val="4.9694816193512808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483207481778964"/>
          <c:y val="0.32439886030270043"/>
          <c:w val="0.53880951547489864"/>
          <c:h val="0.696370311005403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06-4A32-A842-B36C6CFEFC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06-4A32-A842-B36C6CFEFC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06-4A32-A842-B36C6CFEFC9E}"/>
              </c:ext>
            </c:extLst>
          </c:dPt>
          <c:dLbls>
            <c:dLbl>
              <c:idx val="0"/>
              <c:layout>
                <c:manualLayout>
                  <c:x val="0.34030448360472898"/>
                  <c:y val="-2.5724712397530353E-2"/>
                </c:manualLayout>
              </c:layout>
              <c:showLegendKey val="0"/>
              <c:showVal val="0"/>
              <c:showCatName val="0"/>
              <c:showSerName val="0"/>
              <c:showPercent val="1"/>
              <c:showBubbleSize val="0"/>
              <c:extLst>
                <c:ext xmlns:c15="http://schemas.microsoft.com/office/drawing/2012/chart" uri="{CE6537A1-D6FC-4f65-9D91-7224C49458BB}">
                  <c15:layout>
                    <c:manualLayout>
                      <c:w val="0.2732032121347312"/>
                      <c:h val="0.36150577319987376"/>
                    </c:manualLayout>
                  </c15:layout>
                </c:ext>
                <c:ext xmlns:c16="http://schemas.microsoft.com/office/drawing/2014/chart" uri="{C3380CC4-5D6E-409C-BE32-E72D297353CC}">
                  <c16:uniqueId val="{00000001-E706-4A32-A842-B36C6CFEFC9E}"/>
                </c:ext>
              </c:extLst>
            </c:dLbl>
            <c:dLbl>
              <c:idx val="1"/>
              <c:layout>
                <c:manualLayout>
                  <c:x val="3.1920588891367388E-3"/>
                  <c:y val="-6.0476273567363396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2260865500697843"/>
                      <c:h val="0.18912529550827423"/>
                    </c:manualLayout>
                  </c15:layout>
                </c:ext>
                <c:ext xmlns:c16="http://schemas.microsoft.com/office/drawing/2014/chart" uri="{C3380CC4-5D6E-409C-BE32-E72D297353CC}">
                  <c16:uniqueId val="{00000003-E706-4A32-A842-B36C6CFEFC9E}"/>
                </c:ext>
              </c:extLst>
            </c:dLbl>
            <c:dLbl>
              <c:idx val="2"/>
              <c:layout>
                <c:manualLayout>
                  <c:x val="0.24400884824150484"/>
                  <c:y val="1.20028976158121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9826083336559017"/>
                      <c:h val="0.14775413711583923"/>
                    </c:manualLayout>
                  </c15:layout>
                </c:ext>
                <c:ext xmlns:c16="http://schemas.microsoft.com/office/drawing/2014/chart" uri="{C3380CC4-5D6E-409C-BE32-E72D297353CC}">
                  <c16:uniqueId val="{00000005-E706-4A32-A842-B36C6CFEFC9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Sheet2!$A$11:$A$13</c:f>
              <c:strCache>
                <c:ptCount val="3"/>
                <c:pt idx="0">
                  <c:v>プラスチック類</c:v>
                </c:pt>
                <c:pt idx="1">
                  <c:v>発泡スチロール</c:v>
                </c:pt>
                <c:pt idx="2">
                  <c:v>糸くず</c:v>
                </c:pt>
              </c:strCache>
            </c:strRef>
          </c:cat>
          <c:val>
            <c:numRef>
              <c:f>Sheet2!$F$11:$F$13</c:f>
              <c:numCache>
                <c:formatCode>General</c:formatCode>
                <c:ptCount val="3"/>
                <c:pt idx="0">
                  <c:v>107</c:v>
                </c:pt>
                <c:pt idx="1">
                  <c:v>4</c:v>
                </c:pt>
                <c:pt idx="2">
                  <c:v>1</c:v>
                </c:pt>
              </c:numCache>
            </c:numRef>
          </c:val>
          <c:extLst>
            <c:ext xmlns:c16="http://schemas.microsoft.com/office/drawing/2014/chart" uri="{C3380CC4-5D6E-409C-BE32-E72D297353CC}">
              <c16:uniqueId val="{00000006-E706-4A32-A842-B36C6CFEFC9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dirty="0"/>
              <a:t>東シナ海　（重量</a:t>
            </a:r>
            <a:r>
              <a:rPr lang="en-US" dirty="0"/>
              <a:t>kg/km</a:t>
            </a:r>
            <a:r>
              <a:rPr lang="en-US" baseline="30000" dirty="0"/>
              <a:t>2</a:t>
            </a:r>
            <a:r>
              <a:rPr lang="ja-JP" dirty="0"/>
              <a:t>）</a:t>
            </a:r>
          </a:p>
        </c:rich>
      </c:tx>
      <c:layout>
        <c:manualLayout>
          <c:xMode val="edge"/>
          <c:yMode val="edge"/>
          <c:x val="0.3194304461942257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7.8929356134953693E-2"/>
          <c:y val="0.16461934612064111"/>
          <c:w val="0.89063779154650735"/>
          <c:h val="0.68211283360234221"/>
        </c:manualLayout>
      </c:layout>
      <c:barChart>
        <c:barDir val="col"/>
        <c:grouping val="stacked"/>
        <c:varyColors val="0"/>
        <c:ser>
          <c:idx val="0"/>
          <c:order val="0"/>
          <c:tx>
            <c:strRef>
              <c:f>Sheet1!$F$3</c:f>
              <c:strCache>
                <c:ptCount val="1"/>
                <c:pt idx="0">
                  <c:v>人工物</c:v>
                </c:pt>
              </c:strCache>
            </c:strRef>
          </c:tx>
          <c:spPr>
            <a:solidFill>
              <a:schemeClr val="accent1"/>
            </a:solidFill>
            <a:ln>
              <a:noFill/>
            </a:ln>
            <a:effectLst/>
          </c:spPr>
          <c:invertIfNegative val="0"/>
          <c:val>
            <c:numRef>
              <c:f>Sheet1!$G$5:$G$24</c:f>
              <c:numCache>
                <c:formatCode>General</c:formatCode>
                <c:ptCount val="20"/>
                <c:pt idx="0">
                  <c:v>0.4</c:v>
                </c:pt>
                <c:pt idx="1">
                  <c:v>0.1</c:v>
                </c:pt>
                <c:pt idx="2">
                  <c:v>0.2</c:v>
                </c:pt>
                <c:pt idx="3">
                  <c:v>9.8000000000000007</c:v>
                </c:pt>
                <c:pt idx="4">
                  <c:v>5.4</c:v>
                </c:pt>
                <c:pt idx="5">
                  <c:v>0</c:v>
                </c:pt>
                <c:pt idx="6">
                  <c:v>0</c:v>
                </c:pt>
                <c:pt idx="7">
                  <c:v>0</c:v>
                </c:pt>
                <c:pt idx="8">
                  <c:v>0</c:v>
                </c:pt>
                <c:pt idx="9">
                  <c:v>0</c:v>
                </c:pt>
                <c:pt idx="10">
                  <c:v>2.6</c:v>
                </c:pt>
                <c:pt idx="11">
                  <c:v>0</c:v>
                </c:pt>
                <c:pt idx="12">
                  <c:v>0</c:v>
                </c:pt>
                <c:pt idx="13">
                  <c:v>0.4</c:v>
                </c:pt>
                <c:pt idx="14">
                  <c:v>0</c:v>
                </c:pt>
                <c:pt idx="15">
                  <c:v>7.7</c:v>
                </c:pt>
                <c:pt idx="16">
                  <c:v>0.3</c:v>
                </c:pt>
                <c:pt idx="17">
                  <c:v>0</c:v>
                </c:pt>
                <c:pt idx="18">
                  <c:v>35.799999999999997</c:v>
                </c:pt>
                <c:pt idx="19">
                  <c:v>35.4</c:v>
                </c:pt>
              </c:numCache>
            </c:numRef>
          </c:val>
          <c:extLst>
            <c:ext xmlns:c16="http://schemas.microsoft.com/office/drawing/2014/chart" uri="{C3380CC4-5D6E-409C-BE32-E72D297353CC}">
              <c16:uniqueId val="{00000000-FD4F-47CD-814D-86670C31436C}"/>
            </c:ext>
          </c:extLst>
        </c:ser>
        <c:ser>
          <c:idx val="1"/>
          <c:order val="1"/>
          <c:tx>
            <c:strRef>
              <c:f>Sheet1!$H$3</c:f>
              <c:strCache>
                <c:ptCount val="1"/>
                <c:pt idx="0">
                  <c:v>自然物</c:v>
                </c:pt>
              </c:strCache>
            </c:strRef>
          </c:tx>
          <c:spPr>
            <a:solidFill>
              <a:schemeClr val="accent2"/>
            </a:solidFill>
            <a:ln>
              <a:noFill/>
            </a:ln>
            <a:effectLst/>
          </c:spPr>
          <c:invertIfNegative val="0"/>
          <c:val>
            <c:numRef>
              <c:f>Sheet1!$I$5:$I$24</c:f>
              <c:numCache>
                <c:formatCode>General</c:formatCode>
                <c:ptCount val="20"/>
                <c:pt idx="0">
                  <c:v>0</c:v>
                </c:pt>
                <c:pt idx="1">
                  <c:v>0.8</c:v>
                </c:pt>
                <c:pt idx="2">
                  <c:v>0</c:v>
                </c:pt>
                <c:pt idx="3">
                  <c:v>67.400000000000006</c:v>
                </c:pt>
                <c:pt idx="4">
                  <c:v>32.200000000000003</c:v>
                </c:pt>
                <c:pt idx="5">
                  <c:v>0.2</c:v>
                </c:pt>
                <c:pt idx="6">
                  <c:v>0</c:v>
                </c:pt>
                <c:pt idx="7">
                  <c:v>0</c:v>
                </c:pt>
                <c:pt idx="8">
                  <c:v>352.9</c:v>
                </c:pt>
                <c:pt idx="9">
                  <c:v>127.5</c:v>
                </c:pt>
                <c:pt idx="10">
                  <c:v>8.8000000000000007</c:v>
                </c:pt>
                <c:pt idx="11">
                  <c:v>0</c:v>
                </c:pt>
                <c:pt idx="12">
                  <c:v>7.4</c:v>
                </c:pt>
                <c:pt idx="13">
                  <c:v>0</c:v>
                </c:pt>
                <c:pt idx="14">
                  <c:v>0</c:v>
                </c:pt>
                <c:pt idx="15">
                  <c:v>2.2999999999999998</c:v>
                </c:pt>
                <c:pt idx="16">
                  <c:v>21.1</c:v>
                </c:pt>
                <c:pt idx="17">
                  <c:v>3.1</c:v>
                </c:pt>
                <c:pt idx="18">
                  <c:v>0</c:v>
                </c:pt>
                <c:pt idx="19">
                  <c:v>0.2</c:v>
                </c:pt>
              </c:numCache>
            </c:numRef>
          </c:val>
          <c:extLst>
            <c:ext xmlns:c16="http://schemas.microsoft.com/office/drawing/2014/chart" uri="{C3380CC4-5D6E-409C-BE32-E72D297353CC}">
              <c16:uniqueId val="{00000001-FD4F-47CD-814D-86670C31436C}"/>
            </c:ext>
          </c:extLst>
        </c:ser>
        <c:dLbls>
          <c:showLegendKey val="0"/>
          <c:showVal val="0"/>
          <c:showCatName val="0"/>
          <c:showSerName val="0"/>
          <c:showPercent val="0"/>
          <c:showBubbleSize val="0"/>
        </c:dLbls>
        <c:gapWidth val="150"/>
        <c:overlap val="100"/>
        <c:axId val="431308880"/>
        <c:axId val="431309208"/>
      </c:barChart>
      <c:catAx>
        <c:axId val="4313088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431309208"/>
        <c:crosses val="autoZero"/>
        <c:auto val="1"/>
        <c:lblAlgn val="ctr"/>
        <c:lblOffset val="100"/>
        <c:noMultiLvlLbl val="0"/>
      </c:catAx>
      <c:valAx>
        <c:axId val="431309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431308880"/>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大洗</a:t>
            </a:r>
            <a:r>
              <a:rPr lang="ja-JP" altLang="en-US" sz="1200" dirty="0" smtClean="0"/>
              <a:t>沖</a:t>
            </a:r>
            <a:endParaRPr lang="en-US" altLang="ja-JP" sz="1200" dirty="0" smtClean="0"/>
          </a:p>
          <a:p>
            <a:pPr>
              <a:defRPr sz="1200"/>
            </a:pPr>
            <a:r>
              <a:rPr lang="ja-JP" altLang="en-US" sz="1200" dirty="0" smtClean="0"/>
              <a:t>（</a:t>
            </a:r>
            <a:r>
              <a:rPr lang="ja-JP" altLang="en-US" sz="1200" dirty="0"/>
              <a:t>重量</a:t>
            </a:r>
            <a:r>
              <a:rPr lang="en-US" altLang="ja-JP" sz="1200" b="0" i="0" u="none" strike="noStrike" baseline="0" dirty="0">
                <a:effectLst/>
              </a:rPr>
              <a:t>kg/km</a:t>
            </a:r>
            <a:r>
              <a:rPr lang="en-US" altLang="ja-JP" sz="1200" b="0" i="0" u="none" strike="noStrike" baseline="30000" dirty="0">
                <a:effectLst/>
              </a:rPr>
              <a:t>2</a:t>
            </a:r>
            <a:r>
              <a:rPr lang="ja-JP" altLang="en-US" sz="1200" dirty="0"/>
              <a:t>）</a:t>
            </a:r>
          </a:p>
        </c:rich>
      </c:tx>
      <c:layout>
        <c:manualLayout>
          <c:xMode val="edge"/>
          <c:yMode val="edge"/>
          <c:x val="0.37161057963591537"/>
          <c:y val="2.674306740877425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6852109069127467"/>
          <c:y val="0.15894948177410323"/>
          <c:w val="0.59366671585947062"/>
          <c:h val="0.69177306236098268"/>
        </c:manualLayout>
      </c:layout>
      <c:barChart>
        <c:barDir val="col"/>
        <c:grouping val="stacked"/>
        <c:varyColors val="0"/>
        <c:ser>
          <c:idx val="0"/>
          <c:order val="0"/>
          <c:tx>
            <c:strRef>
              <c:f>Sheet1!$F$3</c:f>
              <c:strCache>
                <c:ptCount val="1"/>
                <c:pt idx="0">
                  <c:v>人工物</c:v>
                </c:pt>
              </c:strCache>
            </c:strRef>
          </c:tx>
          <c:spPr>
            <a:solidFill>
              <a:schemeClr val="accent1"/>
            </a:solidFill>
            <a:ln>
              <a:noFill/>
            </a:ln>
            <a:effectLst/>
          </c:spPr>
          <c:invertIfNegative val="0"/>
          <c:val>
            <c:numRef>
              <c:f>Sheet1!$G$27:$G$28</c:f>
              <c:numCache>
                <c:formatCode>General</c:formatCode>
                <c:ptCount val="2"/>
                <c:pt idx="0">
                  <c:v>0</c:v>
                </c:pt>
                <c:pt idx="1">
                  <c:v>1.8</c:v>
                </c:pt>
              </c:numCache>
            </c:numRef>
          </c:val>
          <c:extLst>
            <c:ext xmlns:c16="http://schemas.microsoft.com/office/drawing/2014/chart" uri="{C3380CC4-5D6E-409C-BE32-E72D297353CC}">
              <c16:uniqueId val="{00000000-08CA-4CDA-B219-45417287468E}"/>
            </c:ext>
          </c:extLst>
        </c:ser>
        <c:ser>
          <c:idx val="1"/>
          <c:order val="1"/>
          <c:tx>
            <c:strRef>
              <c:f>Sheet1!$H$3</c:f>
              <c:strCache>
                <c:ptCount val="1"/>
                <c:pt idx="0">
                  <c:v>自然物</c:v>
                </c:pt>
              </c:strCache>
            </c:strRef>
          </c:tx>
          <c:spPr>
            <a:solidFill>
              <a:schemeClr val="accent2"/>
            </a:solidFill>
            <a:ln>
              <a:noFill/>
            </a:ln>
            <a:effectLst/>
          </c:spPr>
          <c:invertIfNegative val="0"/>
          <c:val>
            <c:numRef>
              <c:f>Sheet1!$I$27:$I$28</c:f>
              <c:numCache>
                <c:formatCode>General</c:formatCode>
                <c:ptCount val="2"/>
                <c:pt idx="0">
                  <c:v>0</c:v>
                </c:pt>
                <c:pt idx="1">
                  <c:v>8.8000000000000007</c:v>
                </c:pt>
              </c:numCache>
            </c:numRef>
          </c:val>
          <c:extLst>
            <c:ext xmlns:c16="http://schemas.microsoft.com/office/drawing/2014/chart" uri="{C3380CC4-5D6E-409C-BE32-E72D297353CC}">
              <c16:uniqueId val="{00000001-08CA-4CDA-B219-45417287468E}"/>
            </c:ext>
          </c:extLst>
        </c:ser>
        <c:dLbls>
          <c:showLegendKey val="0"/>
          <c:showVal val="0"/>
          <c:showCatName val="0"/>
          <c:showSerName val="0"/>
          <c:showPercent val="0"/>
          <c:showBubbleSize val="0"/>
        </c:dLbls>
        <c:gapWidth val="150"/>
        <c:overlap val="100"/>
        <c:axId val="347843224"/>
        <c:axId val="347834696"/>
      </c:barChart>
      <c:catAx>
        <c:axId val="3478432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7834696"/>
        <c:crosses val="autoZero"/>
        <c:auto val="1"/>
        <c:lblAlgn val="ctr"/>
        <c:lblOffset val="100"/>
        <c:noMultiLvlLbl val="0"/>
      </c:catAx>
      <c:valAx>
        <c:axId val="347834696"/>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78432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dirty="0"/>
              <a:t>苫小牧沖</a:t>
            </a:r>
            <a:endParaRPr lang="en-US" altLang="ja-JP" sz="1100" dirty="0"/>
          </a:p>
          <a:p>
            <a:pPr>
              <a:defRPr sz="1100"/>
            </a:pPr>
            <a:r>
              <a:rPr lang="ja-JP" altLang="en-US" sz="1100" dirty="0"/>
              <a:t>（重量</a:t>
            </a:r>
            <a:r>
              <a:rPr lang="en-US" altLang="ja-JP" sz="1100" b="0" i="0" u="none" strike="noStrike" baseline="0" dirty="0">
                <a:effectLst/>
              </a:rPr>
              <a:t>kg/km</a:t>
            </a:r>
            <a:r>
              <a:rPr lang="en-US" altLang="ja-JP" sz="1100" b="0" i="0" u="none" strike="noStrike" baseline="30000" dirty="0">
                <a:effectLst/>
              </a:rPr>
              <a:t>2</a:t>
            </a:r>
            <a:r>
              <a:rPr lang="ja-JP" altLang="en-US" sz="1100" dirty="0"/>
              <a:t>）</a:t>
            </a:r>
          </a:p>
        </c:rich>
      </c:tx>
      <c:layout>
        <c:manualLayout>
          <c:xMode val="edge"/>
          <c:yMode val="edge"/>
          <c:x val="0.30831699396776407"/>
          <c:y val="3.395084636337074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6401295206143564"/>
          <c:y val="0.15754416782122693"/>
          <c:w val="0.37152431012590859"/>
          <c:h val="0.67773424614282618"/>
        </c:manualLayout>
      </c:layout>
      <c:barChart>
        <c:barDir val="col"/>
        <c:grouping val="stacked"/>
        <c:varyColors val="0"/>
        <c:ser>
          <c:idx val="0"/>
          <c:order val="0"/>
          <c:tx>
            <c:strRef>
              <c:f>Sheet1!$F$3</c:f>
              <c:strCache>
                <c:ptCount val="1"/>
                <c:pt idx="0">
                  <c:v>人工物</c:v>
                </c:pt>
              </c:strCache>
            </c:strRef>
          </c:tx>
          <c:spPr>
            <a:solidFill>
              <a:schemeClr val="accent1"/>
            </a:solidFill>
            <a:ln>
              <a:noFill/>
            </a:ln>
            <a:effectLst/>
          </c:spPr>
          <c:invertIfNegative val="0"/>
          <c:val>
            <c:numRef>
              <c:f>Sheet1!$G$29</c:f>
              <c:numCache>
                <c:formatCode>General</c:formatCode>
                <c:ptCount val="1"/>
                <c:pt idx="0">
                  <c:v>79.2</c:v>
                </c:pt>
              </c:numCache>
            </c:numRef>
          </c:val>
          <c:extLst>
            <c:ext xmlns:c16="http://schemas.microsoft.com/office/drawing/2014/chart" uri="{C3380CC4-5D6E-409C-BE32-E72D297353CC}">
              <c16:uniqueId val="{00000000-F2A1-4559-899B-5A44904BF4A2}"/>
            </c:ext>
          </c:extLst>
        </c:ser>
        <c:ser>
          <c:idx val="1"/>
          <c:order val="1"/>
          <c:tx>
            <c:strRef>
              <c:f>Sheet1!$H$3</c:f>
              <c:strCache>
                <c:ptCount val="1"/>
                <c:pt idx="0">
                  <c:v>自然物</c:v>
                </c:pt>
              </c:strCache>
            </c:strRef>
          </c:tx>
          <c:spPr>
            <a:solidFill>
              <a:schemeClr val="accent2"/>
            </a:solidFill>
            <a:ln>
              <a:noFill/>
            </a:ln>
            <a:effectLst/>
          </c:spPr>
          <c:invertIfNegative val="0"/>
          <c:val>
            <c:numRef>
              <c:f>Sheet1!$I$29</c:f>
              <c:numCache>
                <c:formatCode>General</c:formatCode>
                <c:ptCount val="1"/>
                <c:pt idx="0">
                  <c:v>32</c:v>
                </c:pt>
              </c:numCache>
            </c:numRef>
          </c:val>
          <c:extLst>
            <c:ext xmlns:c16="http://schemas.microsoft.com/office/drawing/2014/chart" uri="{C3380CC4-5D6E-409C-BE32-E72D297353CC}">
              <c16:uniqueId val="{00000001-F2A1-4559-899B-5A44904BF4A2}"/>
            </c:ext>
          </c:extLst>
        </c:ser>
        <c:dLbls>
          <c:showLegendKey val="0"/>
          <c:showVal val="0"/>
          <c:showCatName val="0"/>
          <c:showSerName val="0"/>
          <c:showPercent val="0"/>
          <c:showBubbleSize val="0"/>
        </c:dLbls>
        <c:gapWidth val="75"/>
        <c:overlap val="100"/>
        <c:axId val="361905224"/>
        <c:axId val="361891776"/>
      </c:barChart>
      <c:catAx>
        <c:axId val="3619052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1891776"/>
        <c:crosses val="autoZero"/>
        <c:auto val="1"/>
        <c:lblAlgn val="ctr"/>
        <c:lblOffset val="100"/>
        <c:noMultiLvlLbl val="0"/>
      </c:catAx>
      <c:valAx>
        <c:axId val="361891776"/>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19052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フンカ</a:t>
            </a:r>
            <a:r>
              <a:rPr lang="en-US" altLang="ja-JP" sz="1200" dirty="0"/>
              <a:t>-1</a:t>
            </a:r>
            <a:endParaRPr lang="ja-JP" altLang="en-US" sz="1200" dirty="0"/>
          </a:p>
        </c:rich>
      </c:tx>
      <c:layout>
        <c:manualLayout>
          <c:xMode val="edge"/>
          <c:yMode val="edge"/>
          <c:x val="0.21304161814401656"/>
          <c:y val="3.37803466209346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0686070337971705E-2"/>
          <c:y val="0.30695762095924217"/>
          <c:w val="0.59966763972030812"/>
          <c:h val="0.6568579803511708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90-4D89-A531-3146D6A41A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90-4D89-A531-3146D6A41A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90-4D89-A531-3146D6A41A71}"/>
              </c:ext>
            </c:extLst>
          </c:dPt>
          <c:dLbls>
            <c:dLbl>
              <c:idx val="2"/>
              <c:layout>
                <c:manualLayout>
                  <c:x val="0.31961872022604965"/>
                  <c:y val="3.282212852091954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190-4D89-A531-3146D6A41A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Sheet2!$A$5:$A$7</c:f>
              <c:strCache>
                <c:ptCount val="3"/>
                <c:pt idx="0">
                  <c:v>プラスチック類</c:v>
                </c:pt>
                <c:pt idx="1">
                  <c:v>発泡スチロール</c:v>
                </c:pt>
                <c:pt idx="2">
                  <c:v>糸くず</c:v>
                </c:pt>
              </c:strCache>
            </c:strRef>
          </c:cat>
          <c:val>
            <c:numRef>
              <c:f>Sheet2!$B$5:$B$7</c:f>
              <c:numCache>
                <c:formatCode>General</c:formatCode>
                <c:ptCount val="3"/>
                <c:pt idx="0">
                  <c:v>45</c:v>
                </c:pt>
                <c:pt idx="1">
                  <c:v>2</c:v>
                </c:pt>
                <c:pt idx="2">
                  <c:v>4</c:v>
                </c:pt>
              </c:numCache>
            </c:numRef>
          </c:val>
          <c:extLst>
            <c:ext xmlns:c16="http://schemas.microsoft.com/office/drawing/2014/chart" uri="{C3380CC4-5D6E-409C-BE32-E72D297353CC}">
              <c16:uniqueId val="{00000006-7190-4D89-A531-3146D6A41A7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フンカ</a:t>
            </a:r>
            <a:r>
              <a:rPr lang="en-US" altLang="ja-JP" sz="1200"/>
              <a:t>-2</a:t>
            </a:r>
            <a:endParaRPr lang="ja-JP" altLang="en-US" sz="1200"/>
          </a:p>
        </c:rich>
      </c:tx>
      <c:layout>
        <c:manualLayout>
          <c:xMode val="edge"/>
          <c:yMode val="edge"/>
          <c:x val="0.49398459426113972"/>
          <c:y val="9.328358208955224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6308283694775081"/>
          <c:y val="0.33920579190660871"/>
          <c:w val="0.53329874094312857"/>
          <c:h val="0.5948015600646531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F5-4335-AB94-0BE9CD634C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F5-4335-AB94-0BE9CD634C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F5-4335-AB94-0BE9CD634C00}"/>
              </c:ext>
            </c:extLst>
          </c:dPt>
          <c:dLbls>
            <c:dLbl>
              <c:idx val="2"/>
              <c:layout>
                <c:manualLayout>
                  <c:x val="0.30446193476814354"/>
                  <c:y val="4.10551817683236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9F5-4335-AB94-0BE9CD634C0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Sheet2!$A$5:$A$7</c:f>
              <c:strCache>
                <c:ptCount val="3"/>
                <c:pt idx="0">
                  <c:v>プラスチック類</c:v>
                </c:pt>
                <c:pt idx="1">
                  <c:v>発泡スチロール</c:v>
                </c:pt>
                <c:pt idx="2">
                  <c:v>糸くず</c:v>
                </c:pt>
              </c:strCache>
            </c:strRef>
          </c:cat>
          <c:val>
            <c:numRef>
              <c:f>Sheet2!$C$5:$C$7</c:f>
              <c:numCache>
                <c:formatCode>General</c:formatCode>
                <c:ptCount val="3"/>
                <c:pt idx="0">
                  <c:v>288</c:v>
                </c:pt>
                <c:pt idx="1">
                  <c:v>49</c:v>
                </c:pt>
                <c:pt idx="2">
                  <c:v>17</c:v>
                </c:pt>
              </c:numCache>
            </c:numRef>
          </c:val>
          <c:extLst>
            <c:ext xmlns:c16="http://schemas.microsoft.com/office/drawing/2014/chart" uri="{C3380CC4-5D6E-409C-BE32-E72D297353CC}">
              <c16:uniqueId val="{00000006-A9F5-4335-AB94-0BE9CD634C0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フンカ</a:t>
            </a:r>
            <a:r>
              <a:rPr lang="en-US" altLang="ja-JP" sz="1200"/>
              <a:t>-3</a:t>
            </a:r>
            <a:endParaRPr lang="ja-JP" altLang="en-US" sz="1200"/>
          </a:p>
        </c:rich>
      </c:tx>
      <c:layout>
        <c:manualLayout>
          <c:xMode val="edge"/>
          <c:yMode val="edge"/>
          <c:x val="0.30368440882251868"/>
          <c:y val="8.895195683798906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5468987242273428"/>
          <c:y val="0.23368313316351275"/>
          <c:w val="0.54458201018533892"/>
          <c:h val="0.6456822747486342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E7-4F83-971B-DCE3F2EE9D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E7-4F83-971B-DCE3F2EE9D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E7-4F83-971B-DCE3F2EE9DEC}"/>
              </c:ext>
            </c:extLst>
          </c:dPt>
          <c:dLbls>
            <c:dLbl>
              <c:idx val="2"/>
              <c:layout>
                <c:manualLayout>
                  <c:x val="0.34122083244388207"/>
                  <c:y val="3.3181036650251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E7-4F83-971B-DCE3F2EE9DE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Sheet2!$A$5:$A$7</c:f>
              <c:strCache>
                <c:ptCount val="3"/>
                <c:pt idx="0">
                  <c:v>プラスチック類</c:v>
                </c:pt>
                <c:pt idx="1">
                  <c:v>発泡スチロール</c:v>
                </c:pt>
                <c:pt idx="2">
                  <c:v>糸くず</c:v>
                </c:pt>
              </c:strCache>
            </c:strRef>
          </c:cat>
          <c:val>
            <c:numRef>
              <c:f>Sheet2!$D$5:$D$7</c:f>
              <c:numCache>
                <c:formatCode>General</c:formatCode>
                <c:ptCount val="3"/>
                <c:pt idx="0">
                  <c:v>65</c:v>
                </c:pt>
                <c:pt idx="1">
                  <c:v>14</c:v>
                </c:pt>
                <c:pt idx="2">
                  <c:v>3</c:v>
                </c:pt>
              </c:numCache>
            </c:numRef>
          </c:val>
          <c:extLst>
            <c:ext xmlns:c16="http://schemas.microsoft.com/office/drawing/2014/chart" uri="{C3380CC4-5D6E-409C-BE32-E72D297353CC}">
              <c16:uniqueId val="{00000006-5EE7-4F83-971B-DCE3F2EE9DE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フンカ</a:t>
            </a:r>
            <a:r>
              <a:rPr lang="en-US" altLang="ja-JP" sz="1200" dirty="0"/>
              <a:t>-4</a:t>
            </a:r>
            <a:endParaRPr lang="ja-JP" altLang="en-US" sz="1200" dirty="0"/>
          </a:p>
        </c:rich>
      </c:tx>
      <c:layout>
        <c:manualLayout>
          <c:xMode val="edge"/>
          <c:yMode val="edge"/>
          <c:x val="0.49846703969404754"/>
          <c:y val="5.286611344568423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6133482804179847"/>
          <c:y val="0.20875838332908569"/>
          <c:w val="0.60341858453019559"/>
          <c:h val="0.6672138838567868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E9-4D4B-BEDC-D0DB99ED6F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E9-4D4B-BEDC-D0DB99ED6F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E9-4D4B-BEDC-D0DB99ED6FC5}"/>
              </c:ext>
            </c:extLst>
          </c:dPt>
          <c:dLbls>
            <c:dLbl>
              <c:idx val="0"/>
              <c:layout>
                <c:manualLayout>
                  <c:x val="-0.14842498702197621"/>
                  <c:y val="0.1293514290022049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E9-4D4B-BEDC-D0DB99ED6FC5}"/>
                </c:ext>
              </c:extLst>
            </c:dLbl>
            <c:dLbl>
              <c:idx val="1"/>
              <c:layout>
                <c:manualLayout>
                  <c:x val="0.16269043087039281"/>
                  <c:y val="-3.548646077524220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E9-4D4B-BEDC-D0DB99ED6FC5}"/>
                </c:ext>
              </c:extLst>
            </c:dLbl>
            <c:dLbl>
              <c:idx val="2"/>
              <c:layout>
                <c:manualLayout>
                  <c:x val="-0.20561158207175617"/>
                  <c:y val="-5.843717500695515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FE9-4D4B-BEDC-D0DB99ED6FC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Sheet2!$A$5:$A$7</c:f>
              <c:strCache>
                <c:ptCount val="3"/>
                <c:pt idx="0">
                  <c:v>プラスチック類</c:v>
                </c:pt>
                <c:pt idx="1">
                  <c:v>発泡スチロール</c:v>
                </c:pt>
                <c:pt idx="2">
                  <c:v>糸くず</c:v>
                </c:pt>
              </c:strCache>
            </c:strRef>
          </c:cat>
          <c:val>
            <c:numRef>
              <c:f>Sheet2!$E$5:$E$7</c:f>
              <c:numCache>
                <c:formatCode>General</c:formatCode>
                <c:ptCount val="3"/>
                <c:pt idx="0">
                  <c:v>74</c:v>
                </c:pt>
                <c:pt idx="1">
                  <c:v>104</c:v>
                </c:pt>
                <c:pt idx="2">
                  <c:v>3</c:v>
                </c:pt>
              </c:numCache>
            </c:numRef>
          </c:val>
          <c:extLst>
            <c:ext xmlns:c16="http://schemas.microsoft.com/office/drawing/2014/chart" uri="{C3380CC4-5D6E-409C-BE32-E72D297353CC}">
              <c16:uniqueId val="{00000006-6FE9-4D4B-BEDC-D0DB99ED6FC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a:t>カゴシマ</a:t>
            </a:r>
            <a:r>
              <a:rPr lang="en-US" altLang="ja-JP" sz="1100"/>
              <a:t>-1</a:t>
            </a:r>
            <a:endParaRPr lang="ja-JP" altLang="en-US" sz="1100"/>
          </a:p>
        </c:rich>
      </c:tx>
      <c:layout>
        <c:manualLayout>
          <c:xMode val="edge"/>
          <c:yMode val="edge"/>
          <c:x val="0.21453073367225184"/>
          <c:y val="0.10600913181025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291570732290763"/>
          <c:y val="0.3327284550485754"/>
          <c:w val="0.60821564305213072"/>
          <c:h val="0.550434401591922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0A-467D-83B3-A99F46F4A9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0A-467D-83B3-A99F46F4A9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0A-467D-83B3-A99F46F4A93C}"/>
              </c:ext>
            </c:extLst>
          </c:dPt>
          <c:dLbls>
            <c:dLbl>
              <c:idx val="0"/>
              <c:layout>
                <c:manualLayout>
                  <c:x val="0.23354585190760146"/>
                  <c:y val="-0.44331091484287199"/>
                </c:manualLayout>
              </c:layout>
              <c:showLegendKey val="0"/>
              <c:showVal val="0"/>
              <c:showCatName val="0"/>
              <c:showSerName val="0"/>
              <c:showPercent val="1"/>
              <c:showBubbleSize val="0"/>
              <c:extLst>
                <c:ext xmlns:c15="http://schemas.microsoft.com/office/drawing/2012/chart" uri="{CE6537A1-D6FC-4f65-9D91-7224C49458BB}">
                  <c15:layout>
                    <c:manualLayout>
                      <c:w val="0.27587781508713022"/>
                      <c:h val="0.31079950008005702"/>
                    </c:manualLayout>
                  </c15:layout>
                </c:ext>
                <c:ext xmlns:c16="http://schemas.microsoft.com/office/drawing/2014/chart" uri="{C3380CC4-5D6E-409C-BE32-E72D297353CC}">
                  <c16:uniqueId val="{00000001-2C0A-467D-83B3-A99F46F4A93C}"/>
                </c:ext>
              </c:extLst>
            </c:dLbl>
            <c:dLbl>
              <c:idx val="1"/>
              <c:delete val="1"/>
              <c:extLst>
                <c:ext xmlns:c15="http://schemas.microsoft.com/office/drawing/2012/chart" uri="{CE6537A1-D6FC-4f65-9D91-7224C49458BB}"/>
                <c:ext xmlns:c16="http://schemas.microsoft.com/office/drawing/2014/chart" uri="{C3380CC4-5D6E-409C-BE32-E72D297353CC}">
                  <c16:uniqueId val="{00000003-2C0A-467D-83B3-A99F46F4A93C}"/>
                </c:ext>
              </c:extLst>
            </c:dLbl>
            <c:dLbl>
              <c:idx val="2"/>
              <c:layout>
                <c:manualLayout>
                  <c:x val="-0.25043473688285073"/>
                  <c:y val="5.0863535675061897E-2"/>
                </c:manualLayout>
              </c:layout>
              <c:showLegendKey val="0"/>
              <c:showVal val="0"/>
              <c:showCatName val="0"/>
              <c:showSerName val="0"/>
              <c:showPercent val="1"/>
              <c:showBubbleSize val="0"/>
              <c:extLst>
                <c:ext xmlns:c15="http://schemas.microsoft.com/office/drawing/2012/chart" uri="{CE6537A1-D6FC-4f65-9D91-7224C49458BB}">
                  <c15:layout>
                    <c:manualLayout>
                      <c:w val="0.2968115400093046"/>
                      <c:h val="0.14184397163120568"/>
                    </c:manualLayout>
                  </c15:layout>
                </c:ext>
                <c:ext xmlns:c16="http://schemas.microsoft.com/office/drawing/2014/chart" uri="{C3380CC4-5D6E-409C-BE32-E72D297353CC}">
                  <c16:uniqueId val="{00000005-2C0A-467D-83B3-A99F46F4A9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Sheet2!$A$11:$A$13</c:f>
              <c:strCache>
                <c:ptCount val="3"/>
                <c:pt idx="0">
                  <c:v>プラスチック類</c:v>
                </c:pt>
                <c:pt idx="1">
                  <c:v>発泡スチロール</c:v>
                </c:pt>
                <c:pt idx="2">
                  <c:v>糸くず</c:v>
                </c:pt>
              </c:strCache>
            </c:strRef>
          </c:cat>
          <c:val>
            <c:numRef>
              <c:f>Sheet2!$B$11:$B$13</c:f>
              <c:numCache>
                <c:formatCode>General</c:formatCode>
                <c:ptCount val="3"/>
                <c:pt idx="0">
                  <c:v>20</c:v>
                </c:pt>
                <c:pt idx="1">
                  <c:v>0</c:v>
                </c:pt>
                <c:pt idx="2">
                  <c:v>1</c:v>
                </c:pt>
              </c:numCache>
            </c:numRef>
          </c:val>
          <c:extLst>
            <c:ext xmlns:c16="http://schemas.microsoft.com/office/drawing/2014/chart" uri="{C3380CC4-5D6E-409C-BE32-E72D297353CC}">
              <c16:uniqueId val="{00000006-2C0A-467D-83B3-A99F46F4A93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0.90242</cdr:x>
      <cdr:y>0.89949</cdr:y>
    </cdr:from>
    <cdr:to>
      <cdr:x>1</cdr:x>
      <cdr:y>0.97805</cdr:y>
    </cdr:to>
    <cdr:sp macro="" textlink="">
      <cdr:nvSpPr>
        <cdr:cNvPr id="2" name="テキスト ボックス 15"/>
        <cdr:cNvSpPr txBox="1"/>
      </cdr:nvSpPr>
      <cdr:spPr>
        <a:xfrm xmlns:a="http://schemas.openxmlformats.org/drawingml/2006/main">
          <a:off x="5125212" y="2995414"/>
          <a:ext cx="553357"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en-US" altLang="ja-JP" sz="1100" dirty="0"/>
            <a:t>(</a:t>
          </a:r>
          <a:r>
            <a:rPr kumimoji="1" lang="ja-JP" altLang="en-US" sz="1100" dirty="0" smtClean="0"/>
            <a:t>回目</a:t>
          </a:r>
          <a:r>
            <a:rPr kumimoji="1" lang="en-US" altLang="ja-JP" sz="1100" dirty="0" smtClean="0"/>
            <a:t>)</a:t>
          </a:r>
          <a:endParaRPr kumimoji="1" lang="ja-JP" altLang="en-US" sz="1100" dirty="0"/>
        </a:p>
      </cdr:txBody>
    </cdr:sp>
  </cdr:relSizeAnchor>
  <cdr:relSizeAnchor xmlns:cdr="http://schemas.openxmlformats.org/drawingml/2006/chartDrawing">
    <cdr:from>
      <cdr:x>0</cdr:x>
      <cdr:y>0.05106</cdr:y>
    </cdr:from>
    <cdr:to>
      <cdr:x>0.11987</cdr:x>
      <cdr:y>0.13049</cdr:y>
    </cdr:to>
    <cdr:sp macro="" textlink="">
      <cdr:nvSpPr>
        <cdr:cNvPr id="3" name="テキスト ボックス 15"/>
        <cdr:cNvSpPr txBox="1"/>
      </cdr:nvSpPr>
      <cdr:spPr>
        <a:xfrm xmlns:a="http://schemas.openxmlformats.org/drawingml/2006/main">
          <a:off x="0" y="170022"/>
          <a:ext cx="679731" cy="26454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en-US" altLang="ja-JP" sz="1100" dirty="0"/>
            <a:t>(</a:t>
          </a:r>
          <a:r>
            <a:rPr lang="en-US" altLang="ja-JP" dirty="0">
              <a:effectLst/>
            </a:rPr>
            <a:t>kg/km</a:t>
          </a:r>
          <a:r>
            <a:rPr lang="en-US" altLang="ja-JP" baseline="30000" dirty="0">
              <a:effectLst/>
            </a:rPr>
            <a:t>2</a:t>
          </a:r>
          <a:r>
            <a:rPr kumimoji="1" lang="en-US" altLang="ja-JP" sz="1100" dirty="0"/>
            <a:t>)</a:t>
          </a:r>
          <a:endParaRPr kumimoji="1"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0.07674</cdr:y>
    </cdr:from>
    <cdr:to>
      <cdr:x>0.3688</cdr:x>
      <cdr:y>0.15632</cdr:y>
    </cdr:to>
    <cdr:sp macro="" textlink="">
      <cdr:nvSpPr>
        <cdr:cNvPr id="2" name="テキスト ボックス 15"/>
        <cdr:cNvSpPr txBox="1"/>
      </cdr:nvSpPr>
      <cdr:spPr>
        <a:xfrm xmlns:a="http://schemas.openxmlformats.org/drawingml/2006/main">
          <a:off x="-6019006" y="255090"/>
          <a:ext cx="679731" cy="26454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en-US" altLang="ja-JP" sz="1100" dirty="0"/>
            <a:t>(</a:t>
          </a:r>
          <a:r>
            <a:rPr lang="en-US" altLang="ja-JP" dirty="0">
              <a:effectLst/>
            </a:rPr>
            <a:t>kg/km</a:t>
          </a:r>
          <a:r>
            <a:rPr lang="en-US" altLang="ja-JP" baseline="30000" dirty="0">
              <a:effectLst/>
            </a:rPr>
            <a:t>2</a:t>
          </a:r>
          <a:r>
            <a:rPr kumimoji="1" lang="en-US" altLang="ja-JP" sz="1100" dirty="0"/>
            <a:t>)</a:t>
          </a:r>
          <a:endParaRPr kumimoji="1" lang="ja-JP" altLang="en-US" sz="1100" dirty="0"/>
        </a:p>
      </cdr:txBody>
    </cdr:sp>
  </cdr:relSizeAnchor>
  <cdr:relSizeAnchor xmlns:cdr="http://schemas.openxmlformats.org/drawingml/2006/chartDrawing">
    <cdr:from>
      <cdr:x>0.73136</cdr:x>
      <cdr:y>0.88273</cdr:y>
    </cdr:from>
    <cdr:to>
      <cdr:x>0.9545</cdr:x>
      <cdr:y>0.97442</cdr:y>
    </cdr:to>
    <cdr:sp macro="" textlink="">
      <cdr:nvSpPr>
        <cdr:cNvPr id="3" name="テキスト ボックス 15"/>
        <cdr:cNvSpPr txBox="1"/>
      </cdr:nvSpPr>
      <cdr:spPr>
        <a:xfrm xmlns:a="http://schemas.openxmlformats.org/drawingml/2006/main">
          <a:off x="1347953" y="2934393"/>
          <a:ext cx="411267" cy="30479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en-US" altLang="ja-JP" sz="1100" dirty="0"/>
            <a:t>(</a:t>
          </a:r>
          <a:r>
            <a:rPr kumimoji="1" lang="ja-JP" altLang="en-US" sz="1100" dirty="0" smtClean="0"/>
            <a:t>回目</a:t>
          </a:r>
          <a:r>
            <a:rPr kumimoji="1" lang="en-US" altLang="ja-JP" sz="1100" dirty="0" smtClean="0"/>
            <a:t>)</a:t>
          </a:r>
          <a:endParaRPr kumimoji="1"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0.65059</cdr:x>
      <cdr:y>0.85774</cdr:y>
    </cdr:from>
    <cdr:to>
      <cdr:x>0.97245</cdr:x>
      <cdr:y>0.93479</cdr:y>
    </cdr:to>
    <cdr:sp macro="" textlink="">
      <cdr:nvSpPr>
        <cdr:cNvPr id="3" name="テキスト ボックス 15"/>
        <cdr:cNvSpPr txBox="1"/>
      </cdr:nvSpPr>
      <cdr:spPr>
        <a:xfrm xmlns:a="http://schemas.openxmlformats.org/drawingml/2006/main">
          <a:off x="1118535" y="2912226"/>
          <a:ext cx="553357"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en-US" altLang="ja-JP" sz="1100" dirty="0"/>
            <a:t>(</a:t>
          </a:r>
          <a:r>
            <a:rPr kumimoji="1" lang="ja-JP" altLang="en-US" sz="1100" dirty="0" smtClean="0"/>
            <a:t>回目</a:t>
          </a:r>
          <a:r>
            <a:rPr kumimoji="1" lang="en-US" altLang="ja-JP" sz="1100" dirty="0" smtClean="0"/>
            <a:t>)</a:t>
          </a:r>
          <a:endParaRPr kumimoji="1" lang="ja-JP" altLang="en-US" sz="1100" dirty="0"/>
        </a:p>
      </cdr:txBody>
    </cdr:sp>
  </cdr:relSizeAnchor>
  <cdr:relSizeAnchor xmlns:cdr="http://schemas.openxmlformats.org/drawingml/2006/chartDrawing">
    <cdr:from>
      <cdr:x>0</cdr:x>
      <cdr:y>0.07693</cdr:y>
    </cdr:from>
    <cdr:to>
      <cdr:x>0.39536</cdr:x>
      <cdr:y>0.15484</cdr:y>
    </cdr:to>
    <cdr:sp macro="" textlink="">
      <cdr:nvSpPr>
        <cdr:cNvPr id="4" name="テキスト ボックス 15"/>
        <cdr:cNvSpPr txBox="1"/>
      </cdr:nvSpPr>
      <cdr:spPr>
        <a:xfrm xmlns:a="http://schemas.openxmlformats.org/drawingml/2006/main">
          <a:off x="-8030514" y="261192"/>
          <a:ext cx="679731" cy="26454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en-US" altLang="ja-JP" sz="1100" dirty="0"/>
            <a:t>(</a:t>
          </a:r>
          <a:r>
            <a:rPr lang="en-US" altLang="ja-JP" dirty="0">
              <a:effectLst/>
            </a:rPr>
            <a:t>kg/km</a:t>
          </a:r>
          <a:r>
            <a:rPr lang="en-US" altLang="ja-JP" baseline="30000" dirty="0">
              <a:effectLst/>
            </a:rPr>
            <a:t>2</a:t>
          </a:r>
          <a:r>
            <a:rPr kumimoji="1" lang="en-US" altLang="ja-JP" sz="1100" dirty="0"/>
            <a:t>)</a:t>
          </a:r>
          <a:endParaRPr kumimoji="1"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51163" cy="496888"/>
          </a:xfrm>
          <a:prstGeom prst="rect">
            <a:avLst/>
          </a:prstGeom>
        </p:spPr>
        <p:txBody>
          <a:bodyPr vert="horz" lIns="91345" tIns="45675" rIns="91345" bIns="45675" rtlCol="0"/>
          <a:lstStyle>
            <a:lvl1pPr algn="l" eaLnBrk="1" hangingPunct="1">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56040" y="0"/>
            <a:ext cx="2949575" cy="496888"/>
          </a:xfrm>
          <a:prstGeom prst="rect">
            <a:avLst/>
          </a:prstGeom>
        </p:spPr>
        <p:txBody>
          <a:bodyPr vert="horz" lIns="91345" tIns="45675" rIns="91345" bIns="45675" rtlCol="0"/>
          <a:lstStyle>
            <a:lvl1pPr algn="r" eaLnBrk="1" hangingPunct="1">
              <a:defRPr sz="1200">
                <a:latin typeface="Arial" charset="0"/>
                <a:ea typeface="ＭＳ Ｐゴシック" pitchFamily="50" charset="-128"/>
              </a:defRPr>
            </a:lvl1pPr>
          </a:lstStyle>
          <a:p>
            <a:pPr>
              <a:defRPr/>
            </a:pPr>
            <a:fld id="{A97B3501-7A29-49C6-AC98-593F86A0B487}" type="datetimeFigureOut">
              <a:rPr lang="ja-JP" altLang="en-US"/>
              <a:pPr>
                <a:defRPr/>
              </a:pPr>
              <a:t>2019/10/4</a:t>
            </a:fld>
            <a:endParaRPr lang="ja-JP" altLang="en-US"/>
          </a:p>
        </p:txBody>
      </p:sp>
      <p:sp>
        <p:nvSpPr>
          <p:cNvPr id="4" name="フッター プレースホルダ 3"/>
          <p:cNvSpPr>
            <a:spLocks noGrp="1"/>
          </p:cNvSpPr>
          <p:nvPr>
            <p:ph type="ftr" sz="quarter" idx="2"/>
          </p:nvPr>
        </p:nvSpPr>
        <p:spPr>
          <a:xfrm>
            <a:off x="2" y="9440865"/>
            <a:ext cx="2951163" cy="496887"/>
          </a:xfrm>
          <a:prstGeom prst="rect">
            <a:avLst/>
          </a:prstGeom>
        </p:spPr>
        <p:txBody>
          <a:bodyPr vert="horz" lIns="91345" tIns="45675" rIns="91345" bIns="45675" rtlCol="0" anchor="b"/>
          <a:lstStyle>
            <a:lvl1pPr algn="l" eaLnBrk="1" hangingPunct="1">
              <a:defRPr sz="1200">
                <a:latin typeface="Arial"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56040" y="9440865"/>
            <a:ext cx="2949575" cy="496887"/>
          </a:xfrm>
          <a:prstGeom prst="rect">
            <a:avLst/>
          </a:prstGeom>
        </p:spPr>
        <p:txBody>
          <a:bodyPr vert="horz" wrap="square" lIns="91345" tIns="45675" rIns="91345" bIns="45675" numCol="1" anchor="b" anchorCtr="0" compatLnSpc="1">
            <a:prstTxWarp prst="textNoShape">
              <a:avLst/>
            </a:prstTxWarp>
          </a:bodyPr>
          <a:lstStyle>
            <a:lvl1pPr algn="r" eaLnBrk="1" hangingPunct="1">
              <a:defRPr sz="1200"/>
            </a:lvl1pPr>
          </a:lstStyle>
          <a:p>
            <a:pPr>
              <a:defRPr/>
            </a:pPr>
            <a:fld id="{D0C14201-33A0-4EF0-9B5F-D80F7930518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51163" cy="496888"/>
          </a:xfrm>
          <a:prstGeom prst="rect">
            <a:avLst/>
          </a:prstGeom>
        </p:spPr>
        <p:txBody>
          <a:bodyPr vert="horz" lIns="91345" tIns="45675" rIns="91345" bIns="45675" rtlCol="0"/>
          <a:lstStyle>
            <a:lvl1pPr algn="l" eaLnBrk="1" hangingPunct="1">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56040" y="0"/>
            <a:ext cx="2949575" cy="496888"/>
          </a:xfrm>
          <a:prstGeom prst="rect">
            <a:avLst/>
          </a:prstGeom>
        </p:spPr>
        <p:txBody>
          <a:bodyPr vert="horz" lIns="91345" tIns="45675" rIns="91345" bIns="45675" rtlCol="0"/>
          <a:lstStyle>
            <a:lvl1pPr algn="r" eaLnBrk="1" hangingPunct="1">
              <a:defRPr sz="1200">
                <a:latin typeface="Arial" charset="0"/>
                <a:ea typeface="ＭＳ Ｐゴシック" pitchFamily="50" charset="-128"/>
              </a:defRPr>
            </a:lvl1pPr>
          </a:lstStyle>
          <a:p>
            <a:pPr>
              <a:defRPr/>
            </a:pPr>
            <a:fld id="{45C592E9-5804-4F63-AFC9-C58DCC82CF91}" type="datetimeFigureOut">
              <a:rPr lang="ja-JP" altLang="en-US"/>
              <a:pPr>
                <a:defRPr/>
              </a:pPr>
              <a:t>2019/10/4</a:t>
            </a:fld>
            <a:endParaRPr lang="ja-JP" altLang="en-US"/>
          </a:p>
        </p:txBody>
      </p:sp>
      <p:sp>
        <p:nvSpPr>
          <p:cNvPr id="4" name="スライド イメージ プレースホルダ 3"/>
          <p:cNvSpPr>
            <a:spLocks noGrp="1" noRot="1" noChangeAspect="1"/>
          </p:cNvSpPr>
          <p:nvPr>
            <p:ph type="sldImg" idx="2"/>
          </p:nvPr>
        </p:nvSpPr>
        <p:spPr>
          <a:xfrm>
            <a:off x="712788" y="746125"/>
            <a:ext cx="5383212" cy="3725863"/>
          </a:xfrm>
          <a:prstGeom prst="rect">
            <a:avLst/>
          </a:prstGeom>
          <a:noFill/>
          <a:ln w="12700">
            <a:solidFill>
              <a:prstClr val="black"/>
            </a:solidFill>
          </a:ln>
        </p:spPr>
        <p:txBody>
          <a:bodyPr vert="horz" lIns="91345" tIns="45675" rIns="91345" bIns="45675" rtlCol="0" anchor="ctr"/>
          <a:lstStyle/>
          <a:p>
            <a:pPr lvl="0"/>
            <a:endParaRPr lang="ja-JP" altLang="en-US" noProof="0" smtClean="0"/>
          </a:p>
        </p:txBody>
      </p:sp>
      <p:sp>
        <p:nvSpPr>
          <p:cNvPr id="5" name="ノート プレースホルダ 4"/>
          <p:cNvSpPr>
            <a:spLocks noGrp="1"/>
          </p:cNvSpPr>
          <p:nvPr>
            <p:ph type="body" sz="quarter" idx="3"/>
          </p:nvPr>
        </p:nvSpPr>
        <p:spPr>
          <a:xfrm>
            <a:off x="679451" y="4721225"/>
            <a:ext cx="5448300" cy="4471988"/>
          </a:xfrm>
          <a:prstGeom prst="rect">
            <a:avLst/>
          </a:prstGeom>
        </p:spPr>
        <p:txBody>
          <a:bodyPr vert="horz" lIns="91345" tIns="45675" rIns="91345" bIns="4567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2" y="9440865"/>
            <a:ext cx="2951163" cy="496887"/>
          </a:xfrm>
          <a:prstGeom prst="rect">
            <a:avLst/>
          </a:prstGeom>
        </p:spPr>
        <p:txBody>
          <a:bodyPr vert="horz" lIns="91345" tIns="45675" rIns="91345" bIns="45675" rtlCol="0" anchor="b"/>
          <a:lstStyle>
            <a:lvl1pPr algn="l" eaLnBrk="1" hangingPunct="1">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6040" y="9440865"/>
            <a:ext cx="2949575" cy="496887"/>
          </a:xfrm>
          <a:prstGeom prst="rect">
            <a:avLst/>
          </a:prstGeom>
        </p:spPr>
        <p:txBody>
          <a:bodyPr vert="horz" wrap="square" lIns="91345" tIns="45675" rIns="91345" bIns="45675" numCol="1" anchor="b" anchorCtr="0" compatLnSpc="1">
            <a:prstTxWarp prst="textNoShape">
              <a:avLst/>
            </a:prstTxWarp>
          </a:bodyPr>
          <a:lstStyle>
            <a:lvl1pPr algn="r" eaLnBrk="1" hangingPunct="1">
              <a:defRPr sz="1200"/>
            </a:lvl1pPr>
          </a:lstStyle>
          <a:p>
            <a:pPr>
              <a:defRPr/>
            </a:pPr>
            <a:fld id="{C9D7D6BC-DEA0-4569-A5CC-B31E179668A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204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238" indent="-2238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2638" indent="-2238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9838" indent="-2238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038" indent="-2238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238" indent="-2238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1438" indent="-2238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6CD91A8-FE03-45C0-B04C-82E175B674FA}" type="slidenum">
              <a:rPr lang="ja-JP" altLang="en-US" smtClean="0"/>
              <a:pPr>
                <a:spcBef>
                  <a:spcPct val="0"/>
                </a:spcBef>
              </a:pPr>
              <a:t>1</a:t>
            </a:fld>
            <a:endParaRPr lang="ja-JP" altLang="en-US" smtClean="0"/>
          </a:p>
        </p:txBody>
      </p:sp>
    </p:spTree>
    <p:extLst>
      <p:ext uri="{BB962C8B-B14F-4D97-AF65-F5344CB8AC3E}">
        <p14:creationId xmlns:p14="http://schemas.microsoft.com/office/powerpoint/2010/main" val="24563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37" indent="-285706">
              <a:defRPr kumimoji="1">
                <a:solidFill>
                  <a:schemeClr val="tx1"/>
                </a:solidFill>
                <a:latin typeface="Arial" panose="020B0604020202020204" pitchFamily="34" charset="0"/>
                <a:ea typeface="ＭＳ Ｐゴシック" panose="020B0600070205080204" pitchFamily="50" charset="-128"/>
              </a:defRPr>
            </a:lvl2pPr>
            <a:lvl3pPr marL="1142828" indent="-228565">
              <a:defRPr kumimoji="1">
                <a:solidFill>
                  <a:schemeClr val="tx1"/>
                </a:solidFill>
                <a:latin typeface="Arial" panose="020B0604020202020204" pitchFamily="34" charset="0"/>
                <a:ea typeface="ＭＳ Ｐゴシック" panose="020B0600070205080204" pitchFamily="50" charset="-128"/>
              </a:defRPr>
            </a:lvl3pPr>
            <a:lvl4pPr marL="1599958" indent="-228565">
              <a:defRPr kumimoji="1">
                <a:solidFill>
                  <a:schemeClr val="tx1"/>
                </a:solidFill>
                <a:latin typeface="Arial" panose="020B0604020202020204" pitchFamily="34" charset="0"/>
                <a:ea typeface="ＭＳ Ｐゴシック" panose="020B0600070205080204" pitchFamily="50" charset="-128"/>
              </a:defRPr>
            </a:lvl4pPr>
            <a:lvl5pPr marL="2057089" indent="-228565">
              <a:defRPr kumimoji="1">
                <a:solidFill>
                  <a:schemeClr val="tx1"/>
                </a:solidFill>
                <a:latin typeface="Arial" panose="020B0604020202020204" pitchFamily="34" charset="0"/>
                <a:ea typeface="ＭＳ Ｐゴシック" panose="020B0600070205080204" pitchFamily="50" charset="-128"/>
              </a:defRPr>
            </a:lvl5pPr>
            <a:lvl6pPr marL="251422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35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48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61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1465AB-C950-47B1-8C4A-DE1DB8223C91}" type="slidenum">
              <a:rPr lang="ja-JP" altLang="en-US" smtClean="0"/>
              <a:pPr/>
              <a:t>3</a:t>
            </a:fld>
            <a:endParaRPr lang="ja-JP" altLang="en-US" smtClean="0"/>
          </a:p>
        </p:txBody>
      </p:sp>
    </p:spTree>
    <p:extLst>
      <p:ext uri="{BB962C8B-B14F-4D97-AF65-F5344CB8AC3E}">
        <p14:creationId xmlns:p14="http://schemas.microsoft.com/office/powerpoint/2010/main" val="234799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37" indent="-285706">
              <a:defRPr kumimoji="1">
                <a:solidFill>
                  <a:schemeClr val="tx1"/>
                </a:solidFill>
                <a:latin typeface="Arial" panose="020B0604020202020204" pitchFamily="34" charset="0"/>
                <a:ea typeface="ＭＳ Ｐゴシック" panose="020B0600070205080204" pitchFamily="50" charset="-128"/>
              </a:defRPr>
            </a:lvl2pPr>
            <a:lvl3pPr marL="1142828" indent="-228565">
              <a:defRPr kumimoji="1">
                <a:solidFill>
                  <a:schemeClr val="tx1"/>
                </a:solidFill>
                <a:latin typeface="Arial" panose="020B0604020202020204" pitchFamily="34" charset="0"/>
                <a:ea typeface="ＭＳ Ｐゴシック" panose="020B0600070205080204" pitchFamily="50" charset="-128"/>
              </a:defRPr>
            </a:lvl3pPr>
            <a:lvl4pPr marL="1599958" indent="-228565">
              <a:defRPr kumimoji="1">
                <a:solidFill>
                  <a:schemeClr val="tx1"/>
                </a:solidFill>
                <a:latin typeface="Arial" panose="020B0604020202020204" pitchFamily="34" charset="0"/>
                <a:ea typeface="ＭＳ Ｐゴシック" panose="020B0600070205080204" pitchFamily="50" charset="-128"/>
              </a:defRPr>
            </a:lvl4pPr>
            <a:lvl5pPr marL="2057089" indent="-228565">
              <a:defRPr kumimoji="1">
                <a:solidFill>
                  <a:schemeClr val="tx1"/>
                </a:solidFill>
                <a:latin typeface="Arial" panose="020B0604020202020204" pitchFamily="34" charset="0"/>
                <a:ea typeface="ＭＳ Ｐゴシック" panose="020B0600070205080204" pitchFamily="50" charset="-128"/>
              </a:defRPr>
            </a:lvl5pPr>
            <a:lvl6pPr marL="251422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35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48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61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1465AB-C950-47B1-8C4A-DE1DB8223C91}" type="slidenum">
              <a:rPr lang="ja-JP" altLang="en-US" smtClean="0"/>
              <a:pPr/>
              <a:t>4</a:t>
            </a:fld>
            <a:endParaRPr lang="ja-JP" altLang="en-US" smtClean="0"/>
          </a:p>
        </p:txBody>
      </p:sp>
    </p:spTree>
    <p:extLst>
      <p:ext uri="{BB962C8B-B14F-4D97-AF65-F5344CB8AC3E}">
        <p14:creationId xmlns:p14="http://schemas.microsoft.com/office/powerpoint/2010/main" val="144207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37" indent="-285706">
              <a:defRPr kumimoji="1">
                <a:solidFill>
                  <a:schemeClr val="tx1"/>
                </a:solidFill>
                <a:latin typeface="Arial" panose="020B0604020202020204" pitchFamily="34" charset="0"/>
                <a:ea typeface="ＭＳ Ｐゴシック" panose="020B0600070205080204" pitchFamily="50" charset="-128"/>
              </a:defRPr>
            </a:lvl2pPr>
            <a:lvl3pPr marL="1142828" indent="-228565">
              <a:defRPr kumimoji="1">
                <a:solidFill>
                  <a:schemeClr val="tx1"/>
                </a:solidFill>
                <a:latin typeface="Arial" panose="020B0604020202020204" pitchFamily="34" charset="0"/>
                <a:ea typeface="ＭＳ Ｐゴシック" panose="020B0600070205080204" pitchFamily="50" charset="-128"/>
              </a:defRPr>
            </a:lvl3pPr>
            <a:lvl4pPr marL="1599958" indent="-228565">
              <a:defRPr kumimoji="1">
                <a:solidFill>
                  <a:schemeClr val="tx1"/>
                </a:solidFill>
                <a:latin typeface="Arial" panose="020B0604020202020204" pitchFamily="34" charset="0"/>
                <a:ea typeface="ＭＳ Ｐゴシック" panose="020B0600070205080204" pitchFamily="50" charset="-128"/>
              </a:defRPr>
            </a:lvl4pPr>
            <a:lvl5pPr marL="2057089" indent="-228565">
              <a:defRPr kumimoji="1">
                <a:solidFill>
                  <a:schemeClr val="tx1"/>
                </a:solidFill>
                <a:latin typeface="Arial" panose="020B0604020202020204" pitchFamily="34" charset="0"/>
                <a:ea typeface="ＭＳ Ｐゴシック" panose="020B0600070205080204" pitchFamily="50" charset="-128"/>
              </a:defRPr>
            </a:lvl5pPr>
            <a:lvl6pPr marL="251422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35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48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61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1465AB-C950-47B1-8C4A-DE1DB8223C91}" type="slidenum">
              <a:rPr lang="ja-JP" altLang="en-US" smtClean="0"/>
              <a:pPr/>
              <a:t>5</a:t>
            </a:fld>
            <a:endParaRPr lang="ja-JP" altLang="en-US" smtClean="0"/>
          </a:p>
        </p:txBody>
      </p:sp>
    </p:spTree>
    <p:extLst>
      <p:ext uri="{BB962C8B-B14F-4D97-AF65-F5344CB8AC3E}">
        <p14:creationId xmlns:p14="http://schemas.microsoft.com/office/powerpoint/2010/main" val="341346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7600" indent="-28570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0764" indent="-22856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069" indent="-22856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2962" indent="-22856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093"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223"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54"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485"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ECBEC74-D991-4228-B81A-20FA11410C2D}" type="slidenum">
              <a:rPr lang="ja-JP" altLang="en-US" smtClean="0"/>
              <a:pPr>
                <a:spcBef>
                  <a:spcPct val="0"/>
                </a:spcBef>
              </a:pPr>
              <a:t>9</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63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7600" indent="-28570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0764" indent="-22856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069" indent="-22856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2962" indent="-22856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093"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223"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54"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485" indent="-22856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6005D8-CC7F-4950-887B-E3E70E88318B}" type="slidenum">
              <a:rPr lang="ja-JP" altLang="en-US" smtClean="0"/>
              <a:pPr>
                <a:spcBef>
                  <a:spcPct val="0"/>
                </a:spcBef>
              </a:pPr>
              <a:t>11</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43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37" indent="-285706">
              <a:defRPr kumimoji="1">
                <a:solidFill>
                  <a:schemeClr val="tx1"/>
                </a:solidFill>
                <a:latin typeface="Arial" panose="020B0604020202020204" pitchFamily="34" charset="0"/>
                <a:ea typeface="ＭＳ Ｐゴシック" panose="020B0600070205080204" pitchFamily="50" charset="-128"/>
              </a:defRPr>
            </a:lvl2pPr>
            <a:lvl3pPr marL="1142828" indent="-228565">
              <a:defRPr kumimoji="1">
                <a:solidFill>
                  <a:schemeClr val="tx1"/>
                </a:solidFill>
                <a:latin typeface="Arial" panose="020B0604020202020204" pitchFamily="34" charset="0"/>
                <a:ea typeface="ＭＳ Ｐゴシック" panose="020B0600070205080204" pitchFamily="50" charset="-128"/>
              </a:defRPr>
            </a:lvl3pPr>
            <a:lvl4pPr marL="1599958" indent="-228565">
              <a:defRPr kumimoji="1">
                <a:solidFill>
                  <a:schemeClr val="tx1"/>
                </a:solidFill>
                <a:latin typeface="Arial" panose="020B0604020202020204" pitchFamily="34" charset="0"/>
                <a:ea typeface="ＭＳ Ｐゴシック" panose="020B0600070205080204" pitchFamily="50" charset="-128"/>
              </a:defRPr>
            </a:lvl4pPr>
            <a:lvl5pPr marL="2057089" indent="-228565">
              <a:defRPr kumimoji="1">
                <a:solidFill>
                  <a:schemeClr val="tx1"/>
                </a:solidFill>
                <a:latin typeface="Arial" panose="020B0604020202020204" pitchFamily="34" charset="0"/>
                <a:ea typeface="ＭＳ Ｐゴシック" panose="020B0600070205080204" pitchFamily="50" charset="-128"/>
              </a:defRPr>
            </a:lvl5pPr>
            <a:lvl6pPr marL="251422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350"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48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612" indent="-228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62277EA-7989-4123-89EE-025D6FA871F1}" type="slidenum">
              <a:rPr lang="ja-JP" altLang="en-US" smtClean="0"/>
              <a:pPr/>
              <a:t>12</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2A10BE3-2FE8-478E-AE0E-B93B84BDAF4E}" type="datetime1">
              <a:rPr lang="ja-JP" altLang="en-US"/>
              <a:pPr>
                <a:defRPr/>
              </a:pPr>
              <a:t>2019/10/4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E843F93-1A52-4BC5-8863-DA0EA038CDBC}" type="slidenum">
              <a:rPr lang="ja-JP" altLang="en-US"/>
              <a:pPr>
                <a:defRPr/>
              </a:pPr>
              <a:t>‹#›</a:t>
            </a:fld>
            <a:endParaRPr lang="ja-JP" altLang="en-US"/>
          </a:p>
        </p:txBody>
      </p:sp>
    </p:spTree>
    <p:extLst>
      <p:ext uri="{BB962C8B-B14F-4D97-AF65-F5344CB8AC3E}">
        <p14:creationId xmlns:p14="http://schemas.microsoft.com/office/powerpoint/2010/main" val="352909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F121FC-1A4B-4CBE-BF3E-E4C5350C0B62}" type="datetime1">
              <a:rPr lang="ja-JP" altLang="en-US"/>
              <a:pPr>
                <a:defRPr/>
              </a:pPr>
              <a:t>2019/10/4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9A065E8-ED75-4F79-B98F-017782651A40}" type="slidenum">
              <a:rPr lang="ja-JP" altLang="en-US"/>
              <a:pPr>
                <a:defRPr/>
              </a:pPr>
              <a:t>‹#›</a:t>
            </a:fld>
            <a:endParaRPr lang="ja-JP" altLang="en-US"/>
          </a:p>
        </p:txBody>
      </p:sp>
    </p:spTree>
    <p:extLst>
      <p:ext uri="{BB962C8B-B14F-4D97-AF65-F5344CB8AC3E}">
        <p14:creationId xmlns:p14="http://schemas.microsoft.com/office/powerpoint/2010/main" val="155013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8E34F5E-BEE0-48EB-B8D5-1A3C0A9EEF1F}" type="datetime1">
              <a:rPr lang="ja-JP" altLang="en-US"/>
              <a:pPr>
                <a:defRPr/>
              </a:pPr>
              <a:t>2019/10/4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1CD36F4-EA10-4350-8D06-4BFD127A0330}" type="slidenum">
              <a:rPr lang="ja-JP" altLang="en-US"/>
              <a:pPr>
                <a:defRPr/>
              </a:pPr>
              <a:t>‹#›</a:t>
            </a:fld>
            <a:endParaRPr lang="ja-JP" altLang="en-US"/>
          </a:p>
        </p:txBody>
      </p:sp>
    </p:spTree>
    <p:extLst>
      <p:ext uri="{BB962C8B-B14F-4D97-AF65-F5344CB8AC3E}">
        <p14:creationId xmlns:p14="http://schemas.microsoft.com/office/powerpoint/2010/main" val="168529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F0A5C14-F64B-4EB8-B44B-83055153EB49}" type="datetime1">
              <a:rPr lang="ja-JP" altLang="en-US"/>
              <a:pPr>
                <a:defRPr/>
              </a:pPr>
              <a:t>2019/10/4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0A3C6CA-9ABD-44AF-B7D2-2C2488C9E54C}" type="slidenum">
              <a:rPr lang="ja-JP" altLang="en-US"/>
              <a:pPr>
                <a:defRPr/>
              </a:pPr>
              <a:t>‹#›</a:t>
            </a:fld>
            <a:endParaRPr lang="ja-JP" altLang="en-US"/>
          </a:p>
        </p:txBody>
      </p:sp>
    </p:spTree>
    <p:extLst>
      <p:ext uri="{BB962C8B-B14F-4D97-AF65-F5344CB8AC3E}">
        <p14:creationId xmlns:p14="http://schemas.microsoft.com/office/powerpoint/2010/main" val="270513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7B3A717-D0C3-42A9-81DB-381C8CAEAF31}" type="datetime1">
              <a:rPr lang="ja-JP" altLang="en-US"/>
              <a:pPr>
                <a:defRPr/>
              </a:pPr>
              <a:t>2019/10/4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03D7A91-471D-4003-B26B-865A2749B2CE}" type="slidenum">
              <a:rPr lang="ja-JP" altLang="en-US"/>
              <a:pPr>
                <a:defRPr/>
              </a:pPr>
              <a:t>‹#›</a:t>
            </a:fld>
            <a:endParaRPr lang="ja-JP" altLang="en-US"/>
          </a:p>
        </p:txBody>
      </p:sp>
    </p:spTree>
    <p:extLst>
      <p:ext uri="{BB962C8B-B14F-4D97-AF65-F5344CB8AC3E}">
        <p14:creationId xmlns:p14="http://schemas.microsoft.com/office/powerpoint/2010/main" val="3213269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168A1EB5-3CF9-4651-AC50-F505F09DD6D9}" type="datetime1">
              <a:rPr lang="ja-JP" altLang="en-US"/>
              <a:pPr>
                <a:defRPr/>
              </a:pPr>
              <a:t>2019/10/4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64C19CE-E1E1-4128-BA56-D711BFB964A4}" type="slidenum">
              <a:rPr lang="ja-JP" altLang="en-US"/>
              <a:pPr>
                <a:defRPr/>
              </a:pPr>
              <a:t>‹#›</a:t>
            </a:fld>
            <a:endParaRPr lang="ja-JP" altLang="en-US"/>
          </a:p>
        </p:txBody>
      </p:sp>
    </p:spTree>
    <p:extLst>
      <p:ext uri="{BB962C8B-B14F-4D97-AF65-F5344CB8AC3E}">
        <p14:creationId xmlns:p14="http://schemas.microsoft.com/office/powerpoint/2010/main" val="675181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6BE71F7-3003-4A1C-9D1B-4631372DE6BF}" type="datetime1">
              <a:rPr lang="ja-JP" altLang="en-US"/>
              <a:pPr>
                <a:defRPr/>
              </a:pPr>
              <a:t>2019/10/4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3FF18D5-785D-4D5D-A876-BA899531225D}" type="slidenum">
              <a:rPr lang="ja-JP" altLang="en-US"/>
              <a:pPr>
                <a:defRPr/>
              </a:pPr>
              <a:t>‹#›</a:t>
            </a:fld>
            <a:endParaRPr lang="ja-JP" altLang="en-US"/>
          </a:p>
        </p:txBody>
      </p:sp>
    </p:spTree>
    <p:extLst>
      <p:ext uri="{BB962C8B-B14F-4D97-AF65-F5344CB8AC3E}">
        <p14:creationId xmlns:p14="http://schemas.microsoft.com/office/powerpoint/2010/main" val="85977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60F341FD-5D95-4684-B857-943A1CE4DE13}" type="datetime1">
              <a:rPr lang="ja-JP" altLang="en-US"/>
              <a:pPr>
                <a:defRPr/>
              </a:pPr>
              <a:t>2019/10/4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3EC78FC-1412-44B6-8F83-65E2205DF4DD}" type="slidenum">
              <a:rPr lang="ja-JP" altLang="en-US"/>
              <a:pPr>
                <a:defRPr/>
              </a:pPr>
              <a:t>‹#›</a:t>
            </a:fld>
            <a:endParaRPr lang="ja-JP" altLang="en-US"/>
          </a:p>
        </p:txBody>
      </p:sp>
    </p:spTree>
    <p:extLst>
      <p:ext uri="{BB962C8B-B14F-4D97-AF65-F5344CB8AC3E}">
        <p14:creationId xmlns:p14="http://schemas.microsoft.com/office/powerpoint/2010/main" val="311396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8A7DF7D2-DB69-4EC1-B87C-9B5E89C76424}" type="datetime1">
              <a:rPr lang="ja-JP" altLang="en-US"/>
              <a:pPr>
                <a:defRPr/>
              </a:pPr>
              <a:t>2019/10/4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788FB05A-7E05-4D2A-9EAF-96E23190507B}" type="slidenum">
              <a:rPr lang="ja-JP" altLang="en-US"/>
              <a:pPr>
                <a:defRPr/>
              </a:pPr>
              <a:t>‹#›</a:t>
            </a:fld>
            <a:endParaRPr lang="ja-JP" altLang="en-US"/>
          </a:p>
        </p:txBody>
      </p:sp>
    </p:spTree>
    <p:extLst>
      <p:ext uri="{BB962C8B-B14F-4D97-AF65-F5344CB8AC3E}">
        <p14:creationId xmlns:p14="http://schemas.microsoft.com/office/powerpoint/2010/main" val="2222511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57568C8-5B39-4603-A321-E505706D17CF}" type="datetime1">
              <a:rPr lang="ja-JP" altLang="en-US"/>
              <a:pPr>
                <a:defRPr/>
              </a:pPr>
              <a:t>2019/10/4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B87F081A-5644-4B54-8509-A0955BD34F31}" type="slidenum">
              <a:rPr lang="ja-JP" altLang="en-US"/>
              <a:pPr>
                <a:defRPr/>
              </a:pPr>
              <a:t>‹#›</a:t>
            </a:fld>
            <a:endParaRPr lang="ja-JP" altLang="en-US"/>
          </a:p>
        </p:txBody>
      </p:sp>
    </p:spTree>
    <p:extLst>
      <p:ext uri="{BB962C8B-B14F-4D97-AF65-F5344CB8AC3E}">
        <p14:creationId xmlns:p14="http://schemas.microsoft.com/office/powerpoint/2010/main" val="330234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B84E19D-4291-4816-B55B-B5ECEB430B85}" type="datetime1">
              <a:rPr lang="ja-JP" altLang="en-US"/>
              <a:pPr>
                <a:defRPr/>
              </a:pPr>
              <a:t>2019/10/4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205FEEF-D0D1-4992-A2E6-6EFF661D8684}" type="slidenum">
              <a:rPr lang="ja-JP" altLang="en-US"/>
              <a:pPr>
                <a:defRPr/>
              </a:pPr>
              <a:t>‹#›</a:t>
            </a:fld>
            <a:endParaRPr lang="ja-JP" altLang="en-US"/>
          </a:p>
        </p:txBody>
      </p:sp>
    </p:spTree>
    <p:extLst>
      <p:ext uri="{BB962C8B-B14F-4D97-AF65-F5344CB8AC3E}">
        <p14:creationId xmlns:p14="http://schemas.microsoft.com/office/powerpoint/2010/main" val="128284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D63F9C6-2019-4B73-8E7D-4FA30CD9D125}" type="datetime1">
              <a:rPr lang="ja-JP" altLang="en-US"/>
              <a:pPr>
                <a:defRPr/>
              </a:pPr>
              <a:t>2019/10/4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D351173-8560-4A32-8EE4-184A7D3E1591}" type="slidenum">
              <a:rPr lang="ja-JP" altLang="en-US"/>
              <a:pPr>
                <a:defRPr/>
              </a:pPr>
              <a:t>‹#›</a:t>
            </a:fld>
            <a:endParaRPr lang="ja-JP" altLang="en-US"/>
          </a:p>
        </p:txBody>
      </p:sp>
    </p:spTree>
    <p:extLst>
      <p:ext uri="{BB962C8B-B14F-4D97-AF65-F5344CB8AC3E}">
        <p14:creationId xmlns:p14="http://schemas.microsoft.com/office/powerpoint/2010/main" val="1503486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2BB1316-6F57-455B-B06E-97AA04DD413B}" type="datetime1">
              <a:rPr lang="ja-JP" altLang="en-US"/>
              <a:pPr>
                <a:defRPr/>
              </a:pPr>
              <a:t>2019/10/4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A1B9E06-AB55-4904-B66B-65EA696FD778}" type="slidenum">
              <a:rPr lang="ja-JP" altLang="en-US"/>
              <a:pPr>
                <a:defRPr/>
              </a:pPr>
              <a:t>‹#›</a:t>
            </a:fld>
            <a:endParaRPr lang="ja-JP" altLang="en-US"/>
          </a:p>
        </p:txBody>
      </p:sp>
    </p:spTree>
    <p:extLst>
      <p:ext uri="{BB962C8B-B14F-4D97-AF65-F5344CB8AC3E}">
        <p14:creationId xmlns:p14="http://schemas.microsoft.com/office/powerpoint/2010/main" val="271573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DA5766D-69CA-4523-9D2B-45BC9591ABEB}" type="datetime1">
              <a:rPr lang="ja-JP" altLang="en-US"/>
              <a:pPr>
                <a:defRPr/>
              </a:pPr>
              <a:t>2019/10/4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FD7926C-BC38-4311-A538-A2D90B14FC99}" type="slidenum">
              <a:rPr lang="ja-JP" altLang="en-US"/>
              <a:pPr>
                <a:defRPr/>
              </a:pPr>
              <a:t>‹#›</a:t>
            </a:fld>
            <a:endParaRPr lang="ja-JP" altLang="en-US"/>
          </a:p>
        </p:txBody>
      </p:sp>
    </p:spTree>
    <p:extLst>
      <p:ext uri="{BB962C8B-B14F-4D97-AF65-F5344CB8AC3E}">
        <p14:creationId xmlns:p14="http://schemas.microsoft.com/office/powerpoint/2010/main" val="320685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A13ED5-059F-4D39-8F8C-1E7F9E12F046}" type="datetime1">
              <a:rPr lang="ja-JP" altLang="en-US"/>
              <a:pPr>
                <a:defRPr/>
              </a:pPr>
              <a:t>2019/10/4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016C1DE-AA61-452C-ACDA-B390406C526C}" type="slidenum">
              <a:rPr lang="ja-JP" altLang="en-US"/>
              <a:pPr>
                <a:defRPr/>
              </a:pPr>
              <a:t>‹#›</a:t>
            </a:fld>
            <a:endParaRPr lang="ja-JP" altLang="en-US"/>
          </a:p>
        </p:txBody>
      </p:sp>
    </p:spTree>
    <p:extLst>
      <p:ext uri="{BB962C8B-B14F-4D97-AF65-F5344CB8AC3E}">
        <p14:creationId xmlns:p14="http://schemas.microsoft.com/office/powerpoint/2010/main" val="316673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4EB1F64-782C-4C7E-838A-08EB1FF6118B}" type="datetime1">
              <a:rPr lang="ja-JP" altLang="en-US"/>
              <a:pPr>
                <a:defRPr/>
              </a:pPr>
              <a:t>2019/10/4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EF5F36-8318-4A80-AD77-C1C27D557229}" type="slidenum">
              <a:rPr lang="ja-JP" altLang="en-US"/>
              <a:pPr>
                <a:defRPr/>
              </a:pPr>
              <a:t>‹#›</a:t>
            </a:fld>
            <a:endParaRPr lang="ja-JP" altLang="en-US"/>
          </a:p>
        </p:txBody>
      </p:sp>
    </p:spTree>
    <p:extLst>
      <p:ext uri="{BB962C8B-B14F-4D97-AF65-F5344CB8AC3E}">
        <p14:creationId xmlns:p14="http://schemas.microsoft.com/office/powerpoint/2010/main" val="71285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C4F530C-A993-4DAD-83FD-690198AC2061}" type="datetime1">
              <a:rPr lang="ja-JP" altLang="en-US"/>
              <a:pPr>
                <a:defRPr/>
              </a:pPr>
              <a:t>2019/10/4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FE4959E-7EEA-4D2A-B92C-BDD134BDD885}" type="slidenum">
              <a:rPr lang="ja-JP" altLang="en-US"/>
              <a:pPr>
                <a:defRPr/>
              </a:pPr>
              <a:t>‹#›</a:t>
            </a:fld>
            <a:endParaRPr lang="ja-JP" altLang="en-US"/>
          </a:p>
        </p:txBody>
      </p:sp>
    </p:spTree>
    <p:extLst>
      <p:ext uri="{BB962C8B-B14F-4D97-AF65-F5344CB8AC3E}">
        <p14:creationId xmlns:p14="http://schemas.microsoft.com/office/powerpoint/2010/main" val="329906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4A20B8C-27F2-43E8-8857-BB8C2D234DF5}" type="datetime1">
              <a:rPr lang="ja-JP" altLang="en-US"/>
              <a:pPr>
                <a:defRPr/>
              </a:pPr>
              <a:t>2019/10/4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F245635-FFBE-4A28-9F8A-0AA4AAC88E73}" type="slidenum">
              <a:rPr lang="ja-JP" altLang="en-US"/>
              <a:pPr>
                <a:defRPr/>
              </a:pPr>
              <a:t>‹#›</a:t>
            </a:fld>
            <a:endParaRPr lang="ja-JP" altLang="en-US"/>
          </a:p>
        </p:txBody>
      </p:sp>
    </p:spTree>
    <p:extLst>
      <p:ext uri="{BB962C8B-B14F-4D97-AF65-F5344CB8AC3E}">
        <p14:creationId xmlns:p14="http://schemas.microsoft.com/office/powerpoint/2010/main" val="99843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BE0D906-7443-4D2C-8E80-C06FD2D59D4B}" type="datetime1">
              <a:rPr lang="ja-JP" altLang="en-US"/>
              <a:pPr>
                <a:defRPr/>
              </a:pPr>
              <a:t>2019/10/4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7DE8BA1-97AC-4AA6-B9E3-1F94F80EF860}" type="slidenum">
              <a:rPr lang="ja-JP" altLang="en-US"/>
              <a:pPr>
                <a:defRPr/>
              </a:pPr>
              <a:t>‹#›</a:t>
            </a:fld>
            <a:endParaRPr lang="ja-JP" altLang="en-US"/>
          </a:p>
        </p:txBody>
      </p:sp>
    </p:spTree>
    <p:extLst>
      <p:ext uri="{BB962C8B-B14F-4D97-AF65-F5344CB8AC3E}">
        <p14:creationId xmlns:p14="http://schemas.microsoft.com/office/powerpoint/2010/main" val="49864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5539E53-2C09-47EC-9074-E59B9168DEB6}" type="datetime1">
              <a:rPr lang="ja-JP" altLang="en-US"/>
              <a:pPr>
                <a:defRPr/>
              </a:pPr>
              <a:t>2019/10/4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04C599A-E2DB-4F84-9C96-2DE40040F052}" type="slidenum">
              <a:rPr lang="ja-JP" altLang="en-US"/>
              <a:pPr>
                <a:defRPr/>
              </a:pPr>
              <a:t>‹#›</a:t>
            </a:fld>
            <a:endParaRPr lang="ja-JP" altLang="en-US"/>
          </a:p>
        </p:txBody>
      </p:sp>
    </p:spTree>
    <p:extLst>
      <p:ext uri="{BB962C8B-B14F-4D97-AF65-F5344CB8AC3E}">
        <p14:creationId xmlns:p14="http://schemas.microsoft.com/office/powerpoint/2010/main" val="335220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AA7C97C-D004-4775-9E3E-E9DBFA287288}" type="datetime1">
              <a:rPr lang="ja-JP" altLang="en-US"/>
              <a:pPr>
                <a:defRPr/>
              </a:pPr>
              <a:t>2019/10/4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1DB0E83-FB1A-4903-8B40-C0D3ADA3A967}" type="slidenum">
              <a:rPr lang="ja-JP" altLang="en-US"/>
              <a:pPr>
                <a:defRPr/>
              </a:pPr>
              <a:t>‹#›</a:t>
            </a:fld>
            <a:endParaRPr lang="ja-JP" altLang="en-US"/>
          </a:p>
        </p:txBody>
      </p:sp>
    </p:spTree>
    <p:extLst>
      <p:ext uri="{BB962C8B-B14F-4D97-AF65-F5344CB8AC3E}">
        <p14:creationId xmlns:p14="http://schemas.microsoft.com/office/powerpoint/2010/main" val="53984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8344B16-8763-4C7B-A302-A50414BC9E4D}" type="datetime1">
              <a:rPr lang="ja-JP" altLang="en-US"/>
              <a:pPr>
                <a:defRPr/>
              </a:pPr>
              <a:t>2019/10/4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F5C43EB-9355-4067-BD6D-F40A5EF04469}" type="slidenum">
              <a:rPr lang="ja-JP" altLang="en-US"/>
              <a:pPr>
                <a:defRPr/>
              </a:pPr>
              <a:t>‹#›</a:t>
            </a:fld>
            <a:endParaRPr lang="ja-JP" altLang="en-US"/>
          </a:p>
        </p:txBody>
      </p:sp>
    </p:spTree>
    <p:extLst>
      <p:ext uri="{BB962C8B-B14F-4D97-AF65-F5344CB8AC3E}">
        <p14:creationId xmlns:p14="http://schemas.microsoft.com/office/powerpoint/2010/main" val="285644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D3858FE-7275-4E6E-A504-9DF8AD99D0DA}" type="datetime1">
              <a:rPr lang="ja-JP" altLang="en-US"/>
              <a:pPr>
                <a:defRPr/>
              </a:pPr>
              <a:t>2019/10/4</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latin typeface="Calibri" panose="020F0502020204030204" pitchFamily="34" charset="0"/>
              </a:defRPr>
            </a:lvl1pPr>
          </a:lstStyle>
          <a:p>
            <a:pPr>
              <a:defRPr/>
            </a:pPr>
            <a:fld id="{CFFB0258-8353-4943-828F-5E61CB46D9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50" charset="-128"/>
              </a:defRPr>
            </a:lvl1pPr>
          </a:lstStyle>
          <a:p>
            <a:pPr>
              <a:defRPr/>
            </a:pPr>
            <a:fld id="{133B81EA-62E6-4840-9FDA-5447C3C6EF96}" type="datetime1">
              <a:rPr lang="ja-JP" altLang="en-US"/>
              <a:pPr>
                <a:defRPr/>
              </a:pPr>
              <a:t>2019/10/4</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lvl1pPr>
          </a:lstStyle>
          <a:p>
            <a:pPr>
              <a:defRPr/>
            </a:pPr>
            <a:fld id="{BEE0272A-C81D-4FD1-92C6-D1711BD371A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13.xml"/><Relationship Id="rId3" Type="http://schemas.openxmlformats.org/officeDocument/2006/relationships/image" Target="../media/image27.png"/><Relationship Id="rId7" Type="http://schemas.openxmlformats.org/officeDocument/2006/relationships/chart" Target="../charts/chart8.xml"/><Relationship Id="rId12"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7.xml"/><Relationship Id="rId11" Type="http://schemas.openxmlformats.org/officeDocument/2006/relationships/chart" Target="../charts/chart11.xml"/><Relationship Id="rId5" Type="http://schemas.openxmlformats.org/officeDocument/2006/relationships/chart" Target="../charts/chart6.xml"/><Relationship Id="rId10" Type="http://schemas.openxmlformats.org/officeDocument/2006/relationships/chart" Target="../charts/chart10.xml"/><Relationship Id="rId4" Type="http://schemas.openxmlformats.org/officeDocument/2006/relationships/chart" Target="../charts/chart5.xml"/><Relationship Id="rId9"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7.emf"/><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6536" y="2492896"/>
            <a:ext cx="8420100" cy="1470025"/>
          </a:xfrm>
        </p:spPr>
        <p:txBody>
          <a:bodyPr/>
          <a:lstStyle/>
          <a:p>
            <a:r>
              <a:rPr lang="ja-JP" altLang="ja-JP" dirty="0" smtClean="0"/>
              <a:t>平成</a:t>
            </a:r>
            <a:r>
              <a:rPr lang="en-US" altLang="ja-JP" dirty="0" smtClean="0"/>
              <a:t>29</a:t>
            </a:r>
            <a:r>
              <a:rPr lang="ja-JP" altLang="ja-JP" dirty="0" smtClean="0"/>
              <a:t>年度海洋ごみ調査の</a:t>
            </a:r>
            <a:r>
              <a:rPr lang="en-US" altLang="ja-JP" dirty="0" smtClean="0"/>
              <a:t/>
            </a:r>
            <a:br>
              <a:rPr lang="en-US" altLang="ja-JP" dirty="0" smtClean="0"/>
            </a:br>
            <a:r>
              <a:rPr lang="ja-JP" altLang="ja-JP" dirty="0" smtClean="0"/>
              <a:t>結果について</a:t>
            </a:r>
            <a:endParaRPr kumimoji="1" lang="ja-JP" altLang="en-US" dirty="0"/>
          </a:p>
        </p:txBody>
      </p:sp>
      <p:sp>
        <p:nvSpPr>
          <p:cNvPr id="3" name="正方形/長方形 2"/>
          <p:cNvSpPr/>
          <p:nvPr/>
        </p:nvSpPr>
        <p:spPr>
          <a:xfrm>
            <a:off x="8265368" y="404664"/>
            <a:ext cx="122413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別添１</a:t>
            </a:r>
            <a:endParaRPr kumimoji="1" lang="ja-JP" altLang="en-US" dirty="0"/>
          </a:p>
        </p:txBody>
      </p:sp>
    </p:spTree>
    <p:extLst>
      <p:ext uri="{BB962C8B-B14F-4D97-AF65-F5344CB8AC3E}">
        <p14:creationId xmlns:p14="http://schemas.microsoft.com/office/powerpoint/2010/main" val="262299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400" b="1" dirty="0">
                <a:solidFill>
                  <a:schemeClr val="bg1"/>
                </a:solidFill>
                <a:latin typeface="Arial" panose="020B0604020202020204" pitchFamily="34" charset="0"/>
              </a:rPr>
              <a:t>沿岸海域における海底ごみ（人工物）の回収調査（平成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16" name="角丸四角形 15"/>
          <p:cNvSpPr/>
          <p:nvPr/>
        </p:nvSpPr>
        <p:spPr>
          <a:xfrm>
            <a:off x="179388" y="620713"/>
            <a:ext cx="9598025" cy="1392237"/>
          </a:xfrm>
          <a:prstGeom prst="roundRect">
            <a:avLst>
              <a:gd name="adj" fmla="val 7047"/>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180975" indent="-180975"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、内浦湾（噴火湾）及び鹿児島湾</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において、合計</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漁業協同組合の協力により、底曳網漁業者が操業中に回収したごみについて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、容積・重量・個数を計測。</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eaLnBrk="1" hangingPunct="1">
              <a:defRPr/>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・容積ベースでは、多くの</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調査地点において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、プラスチック類の占める割合が高く、プラスチック製の漁具、レジ袋、破片が多かった。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6"/>
          <p:cNvSpPr txBox="1">
            <a:spLocks noChangeArrowheads="1"/>
          </p:cNvSpPr>
          <p:nvPr/>
        </p:nvSpPr>
        <p:spPr bwMode="auto">
          <a:xfrm>
            <a:off x="8856467"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1-7</a:t>
            </a:r>
          </a:p>
        </p:txBody>
      </p:sp>
      <p:sp>
        <p:nvSpPr>
          <p:cNvPr id="9222" name="テキスト ボックス 6"/>
          <p:cNvSpPr txBox="1">
            <a:spLocks noChangeArrowheads="1"/>
          </p:cNvSpPr>
          <p:nvPr/>
        </p:nvSpPr>
        <p:spPr bwMode="auto">
          <a:xfrm>
            <a:off x="267110" y="5023827"/>
            <a:ext cx="3709319" cy="584775"/>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dirty="0" smtClean="0">
                <a:solidFill>
                  <a:schemeClr val="bg1"/>
                </a:solidFill>
              </a:rPr>
              <a:t>海域別の容積密度内訳</a:t>
            </a:r>
            <a:endParaRPr lang="en-US" altLang="ja-JP" sz="1600" b="1" dirty="0" smtClean="0">
              <a:solidFill>
                <a:schemeClr val="bg1"/>
              </a:solidFill>
            </a:endParaRPr>
          </a:p>
          <a:p>
            <a:pPr algn="ctr" eaLnBrk="1" hangingPunct="1">
              <a:spcBef>
                <a:spcPct val="0"/>
              </a:spcBef>
              <a:buFontTx/>
              <a:buNone/>
            </a:pPr>
            <a:r>
              <a:rPr lang="ja-JP" altLang="en-US" sz="1600" b="1" dirty="0" smtClean="0">
                <a:solidFill>
                  <a:schemeClr val="bg1"/>
                </a:solidFill>
              </a:rPr>
              <a:t>（</a:t>
            </a:r>
            <a:r>
              <a:rPr lang="ja-JP" altLang="en-US" sz="1600" b="1" dirty="0">
                <a:solidFill>
                  <a:schemeClr val="bg1"/>
                </a:solidFill>
              </a:rPr>
              <a:t>容積ベース</a:t>
            </a:r>
            <a:r>
              <a:rPr lang="ja-JP" altLang="en-US" sz="1600" b="1" dirty="0" smtClean="0">
                <a:solidFill>
                  <a:schemeClr val="bg1"/>
                </a:solidFill>
              </a:rPr>
              <a:t>）（</a:t>
            </a:r>
            <a:r>
              <a:rPr lang="ja-JP" altLang="en-US" sz="1600" b="1" dirty="0">
                <a:solidFill>
                  <a:schemeClr val="bg1"/>
                </a:solidFill>
              </a:rPr>
              <a:t>平成</a:t>
            </a:r>
            <a:r>
              <a:rPr lang="en-US" altLang="ja-JP" sz="1600" b="1" dirty="0" smtClean="0">
                <a:solidFill>
                  <a:schemeClr val="bg1"/>
                </a:solidFill>
              </a:rPr>
              <a:t>29</a:t>
            </a:r>
            <a:r>
              <a:rPr lang="ja-JP" altLang="en-US" sz="1600" b="1" dirty="0" smtClean="0">
                <a:solidFill>
                  <a:schemeClr val="bg1"/>
                </a:solidFill>
              </a:rPr>
              <a:t>年度</a:t>
            </a:r>
            <a:r>
              <a:rPr lang="ja-JP" altLang="en-US" sz="1600" b="1" dirty="0">
                <a:solidFill>
                  <a:schemeClr val="bg1"/>
                </a:solidFill>
              </a:rPr>
              <a:t>調査）</a:t>
            </a:r>
            <a:endParaRPr lang="en-US" altLang="ja-JP" sz="1600" b="1" dirty="0">
              <a:solidFill>
                <a:schemeClr val="bg1"/>
              </a:solidFill>
            </a:endParaRPr>
          </a:p>
        </p:txBody>
      </p:sp>
      <p:sp>
        <p:nvSpPr>
          <p:cNvPr id="13" name="テキスト ボックス 6"/>
          <p:cNvSpPr txBox="1">
            <a:spLocks noChangeArrowheads="1"/>
          </p:cNvSpPr>
          <p:nvPr/>
        </p:nvSpPr>
        <p:spPr bwMode="auto">
          <a:xfrm>
            <a:off x="833390" y="2597672"/>
            <a:ext cx="1146780" cy="646331"/>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内浦湾</a:t>
            </a:r>
            <a:endParaRPr lang="en-US" altLang="ja-JP" sz="1800" b="1" dirty="0" smtClean="0">
              <a:solidFill>
                <a:schemeClr val="bg1"/>
              </a:solidFill>
            </a:endParaRPr>
          </a:p>
          <a:p>
            <a:pPr algn="ctr" eaLnBrk="1" hangingPunct="1">
              <a:spcBef>
                <a:spcPct val="0"/>
              </a:spcBef>
              <a:buFontTx/>
              <a:buNone/>
            </a:pPr>
            <a:r>
              <a:rPr lang="ja-JP" altLang="en-US" sz="1800" b="1" dirty="0" smtClean="0">
                <a:solidFill>
                  <a:schemeClr val="bg1"/>
                </a:solidFill>
              </a:rPr>
              <a:t>（噴火湾）</a:t>
            </a:r>
            <a:endParaRPr lang="en-US" altLang="ja-JP" sz="1800" b="1" dirty="0">
              <a:solidFill>
                <a:schemeClr val="bg1"/>
              </a:solidFill>
            </a:endParaRPr>
          </a:p>
        </p:txBody>
      </p:sp>
      <p:pic>
        <p:nvPicPr>
          <p:cNvPr id="38" name="図 37"/>
          <p:cNvPicPr>
            <a:picLocks noChangeAspect="1"/>
          </p:cNvPicPr>
          <p:nvPr/>
        </p:nvPicPr>
        <p:blipFill rotWithShape="1">
          <a:blip r:embed="rId3">
            <a:extLst>
              <a:ext uri="{28A0092B-C50C-407E-A947-70E740481C1C}">
                <a14:useLocalDpi xmlns:a14="http://schemas.microsoft.com/office/drawing/2010/main" val="0"/>
              </a:ext>
            </a:extLst>
          </a:blip>
          <a:srcRect b="14606"/>
          <a:stretch/>
        </p:blipFill>
        <p:spPr bwMode="auto">
          <a:xfrm>
            <a:off x="4098934" y="4859262"/>
            <a:ext cx="5750113" cy="1882106"/>
          </a:xfrm>
          <a:prstGeom prst="rect">
            <a:avLst/>
          </a:prstGeom>
          <a:noFill/>
          <a:ln>
            <a:solidFill>
              <a:srgbClr val="000000"/>
            </a:solidFill>
          </a:ln>
        </p:spPr>
      </p:pic>
      <p:pic>
        <p:nvPicPr>
          <p:cNvPr id="67" name="図 66"/>
          <p:cNvPicPr/>
          <p:nvPr/>
        </p:nvPicPr>
        <p:blipFill rotWithShape="1">
          <a:blip r:embed="rId4">
            <a:extLst>
              <a:ext uri="{28A0092B-C50C-407E-A947-70E740481C1C}">
                <a14:useLocalDpi xmlns:a14="http://schemas.microsoft.com/office/drawing/2010/main" val="0"/>
              </a:ext>
            </a:extLst>
          </a:blip>
          <a:srcRect r="42235" b="7347"/>
          <a:stretch/>
        </p:blipFill>
        <p:spPr bwMode="auto">
          <a:xfrm>
            <a:off x="523160" y="5827916"/>
            <a:ext cx="3342596" cy="302595"/>
          </a:xfrm>
          <a:prstGeom prst="rect">
            <a:avLst/>
          </a:prstGeom>
          <a:noFill/>
          <a:ln>
            <a:noFill/>
          </a:ln>
        </p:spPr>
      </p:pic>
      <p:pic>
        <p:nvPicPr>
          <p:cNvPr id="68" name="図 67"/>
          <p:cNvPicPr/>
          <p:nvPr/>
        </p:nvPicPr>
        <p:blipFill rotWithShape="1">
          <a:blip r:embed="rId4">
            <a:extLst>
              <a:ext uri="{28A0092B-C50C-407E-A947-70E740481C1C}">
                <a14:useLocalDpi xmlns:a14="http://schemas.microsoft.com/office/drawing/2010/main" val="0"/>
              </a:ext>
            </a:extLst>
          </a:blip>
          <a:srcRect l="59525" t="-1" r="-591" b="5399"/>
          <a:stretch/>
        </p:blipFill>
        <p:spPr bwMode="auto">
          <a:xfrm>
            <a:off x="551632" y="6130511"/>
            <a:ext cx="2376264" cy="308956"/>
          </a:xfrm>
          <a:prstGeom prst="rect">
            <a:avLst/>
          </a:prstGeom>
          <a:noFill/>
          <a:ln>
            <a:noFill/>
          </a:ln>
        </p:spPr>
      </p:pic>
      <p:grpSp>
        <p:nvGrpSpPr>
          <p:cNvPr id="70" name="グループ化 69"/>
          <p:cNvGrpSpPr>
            <a:grpSpLocks noChangeAspect="1"/>
          </p:cNvGrpSpPr>
          <p:nvPr/>
        </p:nvGrpSpPr>
        <p:grpSpPr>
          <a:xfrm>
            <a:off x="6528332" y="2160824"/>
            <a:ext cx="2207293" cy="2641846"/>
            <a:chOff x="45337" y="45432"/>
            <a:chExt cx="4434751" cy="5307827"/>
          </a:xfrm>
        </p:grpSpPr>
        <p:pic>
          <p:nvPicPr>
            <p:cNvPr id="71" name="図 70"/>
            <p:cNvPicPr>
              <a:picLocks noChangeAspect="1"/>
            </p:cNvPicPr>
            <p:nvPr/>
          </p:nvPicPr>
          <p:blipFill>
            <a:blip r:embed="rId5"/>
            <a:stretch>
              <a:fillRect/>
            </a:stretch>
          </p:blipFill>
          <p:spPr>
            <a:xfrm>
              <a:off x="447640" y="45432"/>
              <a:ext cx="4032448" cy="5307827"/>
            </a:xfrm>
            <a:prstGeom prst="rect">
              <a:avLst/>
            </a:prstGeom>
            <a:ln>
              <a:solidFill>
                <a:srgbClr val="000000"/>
              </a:solidFill>
            </a:ln>
          </p:spPr>
        </p:pic>
        <p:sp>
          <p:nvSpPr>
            <p:cNvPr id="72" name="楕円 71"/>
            <p:cNvSpPr/>
            <p:nvPr/>
          </p:nvSpPr>
          <p:spPr>
            <a:xfrm rot="20732233">
              <a:off x="2097342" y="976209"/>
              <a:ext cx="330742" cy="239454"/>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楕円 72"/>
            <p:cNvSpPr/>
            <p:nvPr/>
          </p:nvSpPr>
          <p:spPr>
            <a:xfrm rot="20732233">
              <a:off x="1948449" y="1167739"/>
              <a:ext cx="205758" cy="184544"/>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1964632" y="1988840"/>
              <a:ext cx="321368" cy="422628"/>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rot="20051110">
              <a:off x="2208671" y="2542017"/>
              <a:ext cx="289346" cy="495434"/>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p:cNvSpPr/>
            <p:nvPr/>
          </p:nvSpPr>
          <p:spPr>
            <a:xfrm rot="18951761">
              <a:off x="2063230" y="4080841"/>
              <a:ext cx="242135" cy="149134"/>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線吹き出し 1 (枠付き) 76"/>
            <p:cNvSpPr/>
            <p:nvPr/>
          </p:nvSpPr>
          <p:spPr>
            <a:xfrm>
              <a:off x="2637154" y="550344"/>
              <a:ext cx="1233420" cy="518903"/>
            </a:xfrm>
            <a:prstGeom prst="borderCallout1">
              <a:avLst>
                <a:gd name="adj1" fmla="val 48903"/>
                <a:gd name="adj2" fmla="val -848"/>
                <a:gd name="adj3" fmla="val 92226"/>
                <a:gd name="adj4" fmla="val -236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rPr>
                <a:t>牛根</a:t>
              </a:r>
              <a:endParaRPr lang="ja-JP" altLang="en-US" sz="1400" dirty="0">
                <a:solidFill>
                  <a:schemeClr val="tx1"/>
                </a:solidFill>
              </a:endParaRPr>
            </a:p>
          </p:txBody>
        </p:sp>
        <p:sp>
          <p:nvSpPr>
            <p:cNvPr id="78" name="線吹き出し 1 (枠付き) 77"/>
            <p:cNvSpPr/>
            <p:nvPr/>
          </p:nvSpPr>
          <p:spPr>
            <a:xfrm flipH="1">
              <a:off x="45337" y="919796"/>
              <a:ext cx="1676214" cy="442275"/>
            </a:xfrm>
            <a:prstGeom prst="borderCallout1">
              <a:avLst>
                <a:gd name="adj1" fmla="val 48903"/>
                <a:gd name="adj2" fmla="val -848"/>
                <a:gd name="adj3" fmla="val 91346"/>
                <a:gd name="adj4" fmla="val -188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rPr>
                <a:t>鹿児島</a:t>
              </a:r>
              <a:endParaRPr lang="ja-JP" altLang="en-US" sz="1400" dirty="0">
                <a:solidFill>
                  <a:schemeClr val="tx1"/>
                </a:solidFill>
              </a:endParaRPr>
            </a:p>
          </p:txBody>
        </p:sp>
        <p:sp>
          <p:nvSpPr>
            <p:cNvPr id="79" name="線吹き出し 1 (枠付き) 78"/>
            <p:cNvSpPr/>
            <p:nvPr/>
          </p:nvSpPr>
          <p:spPr>
            <a:xfrm>
              <a:off x="2637154" y="1841822"/>
              <a:ext cx="1165837" cy="508323"/>
            </a:xfrm>
            <a:prstGeom prst="borderCallout1">
              <a:avLst>
                <a:gd name="adj1" fmla="val 48903"/>
                <a:gd name="adj2" fmla="val -848"/>
                <a:gd name="adj3" fmla="val 92226"/>
                <a:gd name="adj4" fmla="val -380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rPr>
                <a:t>垂水</a:t>
              </a:r>
              <a:endParaRPr lang="ja-JP" altLang="en-US" sz="1400" dirty="0">
                <a:solidFill>
                  <a:schemeClr val="tx1"/>
                </a:solidFill>
              </a:endParaRPr>
            </a:p>
          </p:txBody>
        </p:sp>
        <p:sp>
          <p:nvSpPr>
            <p:cNvPr id="80" name="線吹き出し 1 (枠付き) 79"/>
            <p:cNvSpPr/>
            <p:nvPr/>
          </p:nvSpPr>
          <p:spPr>
            <a:xfrm flipH="1">
              <a:off x="447638" y="3465439"/>
              <a:ext cx="1273911" cy="543011"/>
            </a:xfrm>
            <a:prstGeom prst="borderCallout1">
              <a:avLst>
                <a:gd name="adj1" fmla="val 48903"/>
                <a:gd name="adj2" fmla="val -848"/>
                <a:gd name="adj3" fmla="val 116572"/>
                <a:gd name="adj4" fmla="val -280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rPr>
                <a:t>山川</a:t>
              </a:r>
              <a:endParaRPr lang="ja-JP" altLang="en-US" sz="1400" dirty="0">
                <a:solidFill>
                  <a:schemeClr val="tx1"/>
                </a:solidFill>
              </a:endParaRPr>
            </a:p>
          </p:txBody>
        </p:sp>
        <p:sp>
          <p:nvSpPr>
            <p:cNvPr id="81" name="線吹き出し 1 (枠付き) 80"/>
            <p:cNvSpPr/>
            <p:nvPr/>
          </p:nvSpPr>
          <p:spPr>
            <a:xfrm>
              <a:off x="2745372" y="2644920"/>
              <a:ext cx="1367952" cy="506919"/>
            </a:xfrm>
            <a:prstGeom prst="borderCallout1">
              <a:avLst>
                <a:gd name="adj1" fmla="val 48903"/>
                <a:gd name="adj2" fmla="val -848"/>
                <a:gd name="adj3" fmla="val 51351"/>
                <a:gd name="adj4" fmla="val -276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rPr>
                <a:t>鹿屋</a:t>
              </a:r>
              <a:endParaRPr lang="ja-JP" altLang="en-US" sz="1400" dirty="0">
                <a:solidFill>
                  <a:schemeClr val="tx1"/>
                </a:solidFill>
              </a:endParaRPr>
            </a:p>
          </p:txBody>
        </p:sp>
      </p:grpSp>
      <p:grpSp>
        <p:nvGrpSpPr>
          <p:cNvPr id="35" name="グループ化 34"/>
          <p:cNvGrpSpPr>
            <a:grpSpLocks noChangeAspect="1"/>
          </p:cNvGrpSpPr>
          <p:nvPr/>
        </p:nvGrpSpPr>
        <p:grpSpPr>
          <a:xfrm>
            <a:off x="2067431" y="2599863"/>
            <a:ext cx="3100964" cy="2119850"/>
            <a:chOff x="4643438" y="3490913"/>
            <a:chExt cx="4010491" cy="2741612"/>
          </a:xfrm>
        </p:grpSpPr>
        <p:grpSp>
          <p:nvGrpSpPr>
            <p:cNvPr id="36" name="グループ化 79"/>
            <p:cNvGrpSpPr>
              <a:grpSpLocks/>
            </p:cNvGrpSpPr>
            <p:nvPr/>
          </p:nvGrpSpPr>
          <p:grpSpPr bwMode="auto">
            <a:xfrm>
              <a:off x="4643438" y="3490913"/>
              <a:ext cx="3609975" cy="2741612"/>
              <a:chOff x="4642843" y="3490802"/>
              <a:chExt cx="3610603" cy="2741116"/>
            </a:xfrm>
          </p:grpSpPr>
          <p:pic>
            <p:nvPicPr>
              <p:cNvPr id="40" name="図 5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2843" y="3490802"/>
                <a:ext cx="3305996" cy="2741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楕円 40"/>
              <p:cNvSpPr/>
              <p:nvPr/>
            </p:nvSpPr>
            <p:spPr>
              <a:xfrm rot="1591764">
                <a:off x="5285892" y="5206579"/>
                <a:ext cx="249281" cy="158721"/>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rot="1591764">
                <a:off x="5970224" y="5697028"/>
                <a:ext cx="127022" cy="10158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flipV="1">
                <a:off x="6465610" y="5733533"/>
                <a:ext cx="177831" cy="10951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rot="1591764">
                <a:off x="6699013" y="4066960"/>
                <a:ext cx="131786" cy="114279"/>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rot="1591764">
                <a:off x="6787928" y="4300281"/>
                <a:ext cx="247693" cy="16030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線吹き出し 1 (枠付き) 45"/>
              <p:cNvSpPr/>
              <p:nvPr/>
            </p:nvSpPr>
            <p:spPr>
              <a:xfrm flipH="1">
                <a:off x="4695239" y="4212983"/>
                <a:ext cx="1008238" cy="360298"/>
              </a:xfrm>
              <a:prstGeom prst="borderCallout1">
                <a:avLst>
                  <a:gd name="adj1" fmla="val 94381"/>
                  <a:gd name="adj2" fmla="val 57697"/>
                  <a:gd name="adj3" fmla="val 286439"/>
                  <a:gd name="adj4" fmla="val 350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八雲</a:t>
                </a:r>
              </a:p>
            </p:txBody>
          </p:sp>
          <p:sp>
            <p:nvSpPr>
              <p:cNvPr id="47" name="線吹き出し 1 (枠付き) 46"/>
              <p:cNvSpPr/>
              <p:nvPr/>
            </p:nvSpPr>
            <p:spPr>
              <a:xfrm flipH="1">
                <a:off x="4881009" y="5820830"/>
                <a:ext cx="993948" cy="331727"/>
              </a:xfrm>
              <a:prstGeom prst="borderCallout1">
                <a:avLst>
                  <a:gd name="adj1" fmla="val 48903"/>
                  <a:gd name="adj2" fmla="val -848"/>
                  <a:gd name="adj3" fmla="val -22137"/>
                  <a:gd name="adj4" fmla="val -123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森</a:t>
                </a:r>
              </a:p>
            </p:txBody>
          </p:sp>
          <p:sp>
            <p:nvSpPr>
              <p:cNvPr id="48" name="線吹き出し 1 (枠付き) 47"/>
              <p:cNvSpPr/>
              <p:nvPr/>
            </p:nvSpPr>
            <p:spPr>
              <a:xfrm>
                <a:off x="5922591" y="3543180"/>
                <a:ext cx="1022528" cy="309507"/>
              </a:xfrm>
              <a:prstGeom prst="borderCallout1">
                <a:avLst>
                  <a:gd name="adj1" fmla="val 101849"/>
                  <a:gd name="adj2" fmla="val 46404"/>
                  <a:gd name="adj3" fmla="val 177710"/>
                  <a:gd name="adj4" fmla="val 749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虻田</a:t>
                </a:r>
              </a:p>
            </p:txBody>
          </p:sp>
          <p:sp>
            <p:nvSpPr>
              <p:cNvPr id="49" name="線吹き出し 1 (枠付き) 48"/>
              <p:cNvSpPr/>
              <p:nvPr/>
            </p:nvSpPr>
            <p:spPr>
              <a:xfrm>
                <a:off x="7230918" y="3990774"/>
                <a:ext cx="1022528" cy="309507"/>
              </a:xfrm>
              <a:prstGeom prst="borderCallout1">
                <a:avLst>
                  <a:gd name="adj1" fmla="val 48903"/>
                  <a:gd name="adj2" fmla="val -848"/>
                  <a:gd name="adj3" fmla="val 113617"/>
                  <a:gd name="adj4" fmla="val -279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有珠</a:t>
                </a:r>
              </a:p>
            </p:txBody>
          </p:sp>
          <p:sp>
            <p:nvSpPr>
              <p:cNvPr id="50" name="線吹き出し 1 (枠付き) 49"/>
              <p:cNvSpPr/>
              <p:nvPr/>
            </p:nvSpPr>
            <p:spPr>
              <a:xfrm>
                <a:off x="7102308" y="5612905"/>
                <a:ext cx="1022528" cy="307919"/>
              </a:xfrm>
              <a:prstGeom prst="borderCallout1">
                <a:avLst>
                  <a:gd name="adj1" fmla="val 48903"/>
                  <a:gd name="adj2" fmla="val -848"/>
                  <a:gd name="adj3" fmla="val 51966"/>
                  <a:gd name="adj4" fmla="val -490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砂原</a:t>
                </a:r>
              </a:p>
            </p:txBody>
          </p:sp>
        </p:grpSp>
        <p:sp>
          <p:nvSpPr>
            <p:cNvPr id="37" name="楕円 36"/>
            <p:cNvSpPr/>
            <p:nvPr/>
          </p:nvSpPr>
          <p:spPr bwMode="auto">
            <a:xfrm rot="2060035">
              <a:off x="7126653" y="4998724"/>
              <a:ext cx="366373" cy="114927"/>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線吹き出し 1 (枠付き) 38"/>
            <p:cNvSpPr/>
            <p:nvPr/>
          </p:nvSpPr>
          <p:spPr bwMode="auto">
            <a:xfrm>
              <a:off x="7631579" y="4547806"/>
              <a:ext cx="1022350" cy="307975"/>
            </a:xfrm>
            <a:prstGeom prst="borderCallout1">
              <a:avLst>
                <a:gd name="adj1" fmla="val 48903"/>
                <a:gd name="adj2" fmla="val -848"/>
                <a:gd name="adj3" fmla="val 164309"/>
                <a:gd name="adj4" fmla="val -237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rPr>
                <a:t>室蘭</a:t>
              </a:r>
              <a:endParaRPr lang="en-US" altLang="ja-JP" sz="1400" dirty="0" smtClean="0">
                <a:solidFill>
                  <a:schemeClr val="tx1"/>
                </a:solidFill>
              </a:endParaRPr>
            </a:p>
          </p:txBody>
        </p:sp>
      </p:grpSp>
      <p:sp>
        <p:nvSpPr>
          <p:cNvPr id="51" name="テキスト ボックス 6"/>
          <p:cNvSpPr txBox="1">
            <a:spLocks noChangeArrowheads="1"/>
          </p:cNvSpPr>
          <p:nvPr/>
        </p:nvSpPr>
        <p:spPr bwMode="auto">
          <a:xfrm>
            <a:off x="220173" y="2123564"/>
            <a:ext cx="5288905"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各湾における海底ごみ調査測線（平成</a:t>
            </a:r>
            <a:r>
              <a:rPr lang="en-US" altLang="ja-JP" sz="1800" b="1" dirty="0" smtClean="0">
                <a:solidFill>
                  <a:schemeClr val="bg1"/>
                </a:solidFill>
              </a:rPr>
              <a:t>29</a:t>
            </a:r>
            <a:r>
              <a:rPr lang="ja-JP" altLang="en-US" sz="1800" b="1" dirty="0" smtClean="0">
                <a:solidFill>
                  <a:schemeClr val="bg1"/>
                </a:solidFill>
              </a:rPr>
              <a:t>年度調査）</a:t>
            </a:r>
            <a:endParaRPr lang="en-US" altLang="ja-JP" sz="1800" b="1" dirty="0">
              <a:solidFill>
                <a:schemeClr val="bg1"/>
              </a:solidFill>
            </a:endParaRPr>
          </a:p>
        </p:txBody>
      </p:sp>
      <p:sp>
        <p:nvSpPr>
          <p:cNvPr id="9229" name="テキスト ボックス 6"/>
          <p:cNvSpPr txBox="1">
            <a:spLocks noChangeArrowheads="1"/>
          </p:cNvSpPr>
          <p:nvPr/>
        </p:nvSpPr>
        <p:spPr bwMode="auto">
          <a:xfrm>
            <a:off x="5828040" y="2102472"/>
            <a:ext cx="1245717"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鹿児島湾</a:t>
            </a:r>
            <a:endParaRPr lang="en-US" altLang="ja-JP" sz="18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Arial" panose="020B0604020202020204" pitchFamily="34" charset="0"/>
              </a:rPr>
              <a:t>沖合海域における海底ごみの実態調査（平成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12291" name="テキスト ボックス 6"/>
          <p:cNvSpPr txBox="1">
            <a:spLocks noChangeArrowheads="1"/>
          </p:cNvSpPr>
          <p:nvPr/>
        </p:nvSpPr>
        <p:spPr bwMode="auto">
          <a:xfrm>
            <a:off x="3080792" y="6358300"/>
            <a:ext cx="5400600" cy="338554"/>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dirty="0" smtClean="0">
                <a:solidFill>
                  <a:schemeClr val="bg1"/>
                </a:solidFill>
              </a:rPr>
              <a:t>各調査海域における曳網ごとの重量密度（</a:t>
            </a:r>
            <a:r>
              <a:rPr lang="ja-JP" altLang="en-US" sz="1600" b="1" dirty="0">
                <a:solidFill>
                  <a:schemeClr val="bg1"/>
                </a:solidFill>
              </a:rPr>
              <a:t>平成</a:t>
            </a:r>
            <a:r>
              <a:rPr lang="en-US" altLang="ja-JP" sz="1600" b="1" dirty="0" smtClean="0">
                <a:solidFill>
                  <a:schemeClr val="bg1"/>
                </a:solidFill>
              </a:rPr>
              <a:t>29</a:t>
            </a:r>
            <a:r>
              <a:rPr lang="ja-JP" altLang="en-US" sz="1600" b="1" dirty="0" smtClean="0">
                <a:solidFill>
                  <a:schemeClr val="bg1"/>
                </a:solidFill>
              </a:rPr>
              <a:t>年度</a:t>
            </a:r>
            <a:r>
              <a:rPr lang="ja-JP" altLang="en-US" sz="1600" b="1" dirty="0">
                <a:solidFill>
                  <a:schemeClr val="bg1"/>
                </a:solidFill>
              </a:rPr>
              <a:t>）</a:t>
            </a:r>
            <a:endParaRPr lang="en-US" altLang="ja-JP" sz="1600" b="1" dirty="0">
              <a:solidFill>
                <a:schemeClr val="bg1"/>
              </a:solidFill>
            </a:endParaRPr>
          </a:p>
        </p:txBody>
      </p:sp>
      <p:sp>
        <p:nvSpPr>
          <p:cNvPr id="15" name="テキスト ボックス 6"/>
          <p:cNvSpPr txBox="1">
            <a:spLocks noChangeArrowheads="1"/>
          </p:cNvSpPr>
          <p:nvPr/>
        </p:nvSpPr>
        <p:spPr bwMode="auto">
          <a:xfrm>
            <a:off x="8857261"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1-8</a:t>
            </a:r>
          </a:p>
        </p:txBody>
      </p:sp>
      <p:sp>
        <p:nvSpPr>
          <p:cNvPr id="18" name="角丸四角形 17"/>
          <p:cNvSpPr/>
          <p:nvPr/>
        </p:nvSpPr>
        <p:spPr>
          <a:xfrm>
            <a:off x="185737" y="639763"/>
            <a:ext cx="9539287" cy="2069157"/>
          </a:xfrm>
          <a:prstGeom prst="roundRect">
            <a:avLst>
              <a:gd name="adj" fmla="val 7047"/>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180975" indent="-180975" eaLnBrk="1" fontAlgn="auto" hangingPunct="1">
              <a:spcBef>
                <a:spcPts val="0"/>
              </a:spcBef>
              <a:spcAft>
                <a:spcPts val="0"/>
              </a:spcAft>
              <a:defRPr/>
            </a:pP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は、東シナ海（長崎南西沖</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大洗</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沖、苫小牧沖において</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、東京海洋</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大学（２隻）、北海道</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大学、長崎</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大学及び</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鹿児島大学の各大学の練習船の協力を得て</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、トロール網</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を用いた海底ごみの回収調査を</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実施し、重量と個数を計測。</a:t>
            </a:r>
            <a:endPar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eaLnBrk="1" fontAlgn="auto" hangingPunct="1">
              <a:spcBef>
                <a:spcPts val="0"/>
              </a:spcBef>
              <a:spcAft>
                <a:spcPts val="0"/>
              </a:spcAft>
              <a:defRPr/>
            </a:pP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自然物と人工物の比率をみると、重量ベースで</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5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大洗</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沖及び東シナ海ともに自然物の占める割合が</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以上と高く、苫小牧沖では人工物が占める割合が</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と高かった。</a:t>
            </a:r>
            <a:endPar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eaLnBrk="1" fontAlgn="auto" hangingPunct="1">
              <a:spcBef>
                <a:spcPts val="0"/>
              </a:spcBef>
              <a:spcAft>
                <a:spcPts val="0"/>
              </a:spcAft>
              <a:defRPr/>
            </a:pP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・採集された海底ごみは、東シナ海では</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回曳網し、単位面積（</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km</a:t>
            </a:r>
            <a:r>
              <a:rPr lang="en-US" altLang="ja-JP" sz="1500" kern="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）当たりの重量は０～</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353kg</a:t>
            </a:r>
            <a:r>
              <a:rPr lang="ja-JP" altLang="en-US" sz="1500" kern="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大洗沖では２回曳網し０～</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11kg</a:t>
            </a:r>
            <a:r>
              <a:rPr lang="ja-JP" altLang="en-US" sz="1500" kern="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苫小牧沖では</a:t>
            </a:r>
            <a:r>
              <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111kg</a:t>
            </a:r>
            <a:r>
              <a:rPr lang="ja-JP" altLang="en-US"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であった。</a:t>
            </a:r>
            <a:endParaRPr lang="en-US" altLang="ja-JP" sz="15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6"/>
          <p:cNvSpPr txBox="1"/>
          <p:nvPr/>
        </p:nvSpPr>
        <p:spPr>
          <a:xfrm>
            <a:off x="185736" y="6288271"/>
            <a:ext cx="2535015" cy="42565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dirty="0" smtClean="0">
                <a:solidFill>
                  <a:srgbClr val="4472C4"/>
                </a:solidFill>
                <a:effectLst/>
                <a:latin typeface="ＭＳ 明朝" panose="02020609040205080304" pitchFamily="17" charset="-128"/>
                <a:cs typeface="ＭＳ Ｐゴシック" panose="020B0600070205080204" pitchFamily="50" charset="-128"/>
              </a:rPr>
              <a:t>■</a:t>
            </a:r>
            <a:r>
              <a:rPr lang="ja-JP" sz="1100" dirty="0" smtClean="0">
                <a:effectLst/>
                <a:latin typeface="ＭＳ 明朝" panose="02020609040205080304" pitchFamily="17" charset="-128"/>
                <a:cs typeface="ＭＳ Ｐゴシック" panose="020B0600070205080204" pitchFamily="50" charset="-128"/>
              </a:rPr>
              <a:t>：</a:t>
            </a:r>
            <a:r>
              <a:rPr lang="ja-JP" altLang="en-US" sz="1100" dirty="0" smtClean="0">
                <a:effectLst/>
                <a:latin typeface="ＭＳ 明朝" panose="02020609040205080304" pitchFamily="17" charset="-128"/>
                <a:cs typeface="ＭＳ Ｐゴシック" panose="020B0600070205080204" pitchFamily="50" charset="-128"/>
              </a:rPr>
              <a:t>人工物　　　</a:t>
            </a:r>
            <a:r>
              <a:rPr lang="ja-JP" sz="1100" dirty="0" smtClean="0">
                <a:solidFill>
                  <a:srgbClr val="C00000"/>
                </a:solidFill>
                <a:effectLst/>
                <a:latin typeface="ＭＳ 明朝" panose="02020609040205080304" pitchFamily="17" charset="-128"/>
                <a:cs typeface="ＭＳ Ｐゴシック" panose="020B0600070205080204" pitchFamily="50" charset="-128"/>
              </a:rPr>
              <a:t>■</a:t>
            </a:r>
            <a:r>
              <a:rPr lang="ja-JP" sz="1100" dirty="0" smtClean="0">
                <a:effectLst/>
                <a:latin typeface="ＭＳ 明朝" panose="02020609040205080304" pitchFamily="17" charset="-128"/>
                <a:cs typeface="ＭＳ Ｐゴシック" panose="020B0600070205080204" pitchFamily="50" charset="-128"/>
              </a:rPr>
              <a:t>：</a:t>
            </a:r>
            <a:r>
              <a:rPr lang="ja-JP" altLang="en-US" sz="1100" dirty="0" smtClean="0">
                <a:effectLst/>
                <a:latin typeface="ＭＳ 明朝" panose="02020609040205080304" pitchFamily="17" charset="-128"/>
                <a:cs typeface="ＭＳ Ｐゴシック" panose="020B0600070205080204" pitchFamily="50" charset="-128"/>
              </a:rPr>
              <a:t>自然物</a:t>
            </a:r>
            <a:endParaRPr lang="en-US" altLang="ja-JP" sz="1100" dirty="0" smtClean="0">
              <a:effectLst/>
              <a:latin typeface="ＭＳ 明朝" panose="02020609040205080304" pitchFamily="17" charset="-128"/>
              <a:cs typeface="ＭＳ Ｐゴシック" panose="020B060007020508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4153354987"/>
              </p:ext>
            </p:extLst>
          </p:nvPr>
        </p:nvGraphicFramePr>
        <p:xfrm>
          <a:off x="185737" y="2893039"/>
          <a:ext cx="5670554" cy="3330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801352265"/>
              </p:ext>
            </p:extLst>
          </p:nvPr>
        </p:nvGraphicFramePr>
        <p:xfrm>
          <a:off x="6019006" y="2899141"/>
          <a:ext cx="1843088" cy="3324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1730273252"/>
              </p:ext>
            </p:extLst>
          </p:nvPr>
        </p:nvGraphicFramePr>
        <p:xfrm>
          <a:off x="8030514" y="2893039"/>
          <a:ext cx="1719263" cy="33952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Arial" panose="020B0604020202020204" pitchFamily="34" charset="0"/>
              </a:rPr>
              <a:t>沿岸海域におけるマイクロプラスチックの調査（平成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16" name="角丸四角形 15"/>
          <p:cNvSpPr/>
          <p:nvPr/>
        </p:nvSpPr>
        <p:spPr>
          <a:xfrm>
            <a:off x="152400" y="663852"/>
            <a:ext cx="9577388" cy="1584326"/>
          </a:xfrm>
          <a:prstGeom prst="roundRect">
            <a:avLst>
              <a:gd name="adj" fmla="val 7047"/>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176213" indent="-176213"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は、沿岸海域における漂流ごみの目視観測調査に併せ</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、内浦湾（噴火湾）及び鹿児島湾</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の計</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地点で、マイクロプラスチックを採取。</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・マイクロプラスチックの海中密度を算出したところ</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、鹿児島湾の１地点（</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個／㎥）を除き、</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個／㎥となり、平成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年度調査（陸奥湾、富山湾及び若狭湾）の調査結果（</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個／㎥）の範囲内であった。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6"/>
          <p:cNvSpPr txBox="1">
            <a:spLocks noChangeArrowheads="1"/>
          </p:cNvSpPr>
          <p:nvPr/>
        </p:nvSpPr>
        <p:spPr bwMode="auto">
          <a:xfrm>
            <a:off x="8755125" y="89971"/>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1-9</a:t>
            </a:r>
          </a:p>
        </p:txBody>
      </p:sp>
      <p:sp>
        <p:nvSpPr>
          <p:cNvPr id="15368" name="テキスト ボックス 6"/>
          <p:cNvSpPr txBox="1">
            <a:spLocks noChangeArrowheads="1"/>
          </p:cNvSpPr>
          <p:nvPr/>
        </p:nvSpPr>
        <p:spPr bwMode="auto">
          <a:xfrm>
            <a:off x="1890836" y="6187265"/>
            <a:ext cx="4437700" cy="584775"/>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chemeClr val="bg1"/>
                </a:solidFill>
              </a:rPr>
              <a:t>沿岸海域におけるマイクロプラスチック</a:t>
            </a:r>
            <a:r>
              <a:rPr lang="ja-JP" altLang="en-US" sz="1600" b="1" dirty="0" smtClean="0">
                <a:solidFill>
                  <a:schemeClr val="bg1"/>
                </a:solidFill>
              </a:rPr>
              <a:t>の</a:t>
            </a:r>
            <a:endParaRPr lang="en-US" altLang="ja-JP" sz="1600" b="1" dirty="0" smtClean="0">
              <a:solidFill>
                <a:schemeClr val="bg1"/>
              </a:solidFill>
            </a:endParaRPr>
          </a:p>
          <a:p>
            <a:pPr algn="ctr" eaLnBrk="1" hangingPunct="1">
              <a:spcBef>
                <a:spcPct val="0"/>
              </a:spcBef>
              <a:buFontTx/>
              <a:buNone/>
            </a:pPr>
            <a:r>
              <a:rPr lang="ja-JP" altLang="en-US" sz="1600" b="1" dirty="0" smtClean="0">
                <a:solidFill>
                  <a:schemeClr val="bg1"/>
                </a:solidFill>
              </a:rPr>
              <a:t>密度</a:t>
            </a:r>
            <a:r>
              <a:rPr lang="ja-JP" altLang="en-US" sz="1600" b="1" dirty="0">
                <a:solidFill>
                  <a:schemeClr val="bg1"/>
                </a:solidFill>
              </a:rPr>
              <a:t>（個</a:t>
            </a:r>
            <a:r>
              <a:rPr lang="en-US" altLang="ja-JP" sz="1600" b="1" dirty="0">
                <a:solidFill>
                  <a:schemeClr val="bg1"/>
                </a:solidFill>
              </a:rPr>
              <a:t>/m</a:t>
            </a:r>
            <a:r>
              <a:rPr lang="en-US" altLang="ja-JP" sz="1600" b="1" baseline="30000" dirty="0">
                <a:solidFill>
                  <a:schemeClr val="bg1"/>
                </a:solidFill>
              </a:rPr>
              <a:t>3</a:t>
            </a:r>
            <a:r>
              <a:rPr lang="ja-JP" altLang="en-US" sz="1600" b="1" dirty="0">
                <a:solidFill>
                  <a:schemeClr val="bg1"/>
                </a:solidFill>
              </a:rPr>
              <a:t>）（平成</a:t>
            </a:r>
            <a:r>
              <a:rPr lang="en-US" altLang="ja-JP" sz="1600" b="1" dirty="0" smtClean="0">
                <a:solidFill>
                  <a:schemeClr val="bg1"/>
                </a:solidFill>
              </a:rPr>
              <a:t>29</a:t>
            </a:r>
            <a:r>
              <a:rPr lang="ja-JP" altLang="en-US" sz="1600" b="1" dirty="0" smtClean="0">
                <a:solidFill>
                  <a:schemeClr val="bg1"/>
                </a:solidFill>
              </a:rPr>
              <a:t>年度</a:t>
            </a:r>
            <a:r>
              <a:rPr lang="ja-JP" altLang="en-US" sz="1600" b="1" dirty="0">
                <a:solidFill>
                  <a:schemeClr val="bg1"/>
                </a:solidFill>
              </a:rPr>
              <a:t>調査）</a:t>
            </a:r>
            <a:endParaRPr lang="en-US" altLang="ja-JP" sz="1600" b="1" dirty="0">
              <a:solidFill>
                <a:schemeClr val="bg1"/>
              </a:solidFill>
            </a:endParaRPr>
          </a:p>
        </p:txBody>
      </p:sp>
      <p:sp>
        <p:nvSpPr>
          <p:cNvPr id="14" name="テキスト ボックス 9"/>
          <p:cNvSpPr txBox="1"/>
          <p:nvPr/>
        </p:nvSpPr>
        <p:spPr>
          <a:xfrm>
            <a:off x="256613" y="5729517"/>
            <a:ext cx="1235710" cy="95111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900" dirty="0">
                <a:solidFill>
                  <a:schemeClr val="accent1"/>
                </a:solidFill>
                <a:effectLst/>
                <a:latin typeface="ＭＳ 明朝" panose="02020609040205080304" pitchFamily="17" charset="-128"/>
                <a:ea typeface="ＭＳ Ｐゴシック" panose="020B0600070205080204" pitchFamily="50" charset="-128"/>
                <a:cs typeface="ＭＳ Ｐゴシック" panose="020B0600070205080204" pitchFamily="50" charset="-128"/>
              </a:rPr>
              <a:t>■</a:t>
            </a:r>
            <a:r>
              <a:rPr lang="ja-JP" sz="900" dirty="0" smtClean="0">
                <a:effectLst/>
                <a:latin typeface="ＭＳ 明朝" panose="02020609040205080304" pitchFamily="17" charset="-128"/>
                <a:ea typeface="ＭＳ Ｐゴシック" panose="020B0600070205080204" pitchFamily="50" charset="-128"/>
                <a:cs typeface="ＭＳ Ｐゴシック" panose="020B0600070205080204" pitchFamily="50" charset="-128"/>
              </a:rPr>
              <a:t>：</a:t>
            </a:r>
            <a:r>
              <a:rPr lang="ja-JP" altLang="en-US" sz="900" dirty="0" smtClean="0">
                <a:effectLst/>
                <a:latin typeface="ＭＳ 明朝" panose="02020609040205080304" pitchFamily="17" charset="-128"/>
                <a:ea typeface="ＭＳ Ｐゴシック" panose="020B0600070205080204" pitchFamily="50" charset="-128"/>
                <a:cs typeface="ＭＳ Ｐゴシック" panose="020B0600070205080204" pitchFamily="50" charset="-128"/>
              </a:rPr>
              <a:t>プラスチック</a:t>
            </a:r>
            <a:endParaRPr lang="en-US" altLang="ja-JP" sz="900" dirty="0" smtClean="0">
              <a:effectLst/>
              <a:latin typeface="ＭＳ 明朝" panose="02020609040205080304" pitchFamily="17" charset="-128"/>
              <a:ea typeface="ＭＳ Ｐゴシック" panose="020B0600070205080204" pitchFamily="50" charset="-128"/>
              <a:cs typeface="ＭＳ Ｐゴシック" panose="020B0600070205080204" pitchFamily="50" charset="-128"/>
            </a:endParaRPr>
          </a:p>
          <a:p>
            <a:pPr>
              <a:spcAft>
                <a:spcPts val="0"/>
              </a:spcAft>
            </a:pPr>
            <a:endParaRPr lang="ja-JP" sz="10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spcAft>
                <a:spcPts val="0"/>
              </a:spcAft>
            </a:pPr>
            <a:r>
              <a:rPr lang="ja-JP" sz="1000" dirty="0">
                <a:solidFill>
                  <a:srgbClr val="FF0000"/>
                </a:solidFill>
                <a:effectLst/>
                <a:latin typeface="ＭＳ 明朝" panose="02020609040205080304" pitchFamily="17" charset="-128"/>
                <a:cs typeface="ＭＳ Ｐゴシック" panose="020B0600070205080204" pitchFamily="50" charset="-128"/>
              </a:rPr>
              <a:t>■</a:t>
            </a:r>
            <a:r>
              <a:rPr lang="ja-JP" sz="1000" dirty="0">
                <a:effectLst/>
                <a:latin typeface="ＭＳ 明朝" panose="02020609040205080304" pitchFamily="17" charset="-128"/>
                <a:cs typeface="ＭＳ Ｐゴシック" panose="020B0600070205080204" pitchFamily="50" charset="-128"/>
              </a:rPr>
              <a:t>：発泡</a:t>
            </a:r>
            <a:r>
              <a:rPr lang="ja-JP" sz="1000" dirty="0" smtClean="0">
                <a:effectLst/>
                <a:latin typeface="ＭＳ 明朝" panose="02020609040205080304" pitchFamily="17" charset="-128"/>
                <a:cs typeface="ＭＳ Ｐゴシック" panose="020B0600070205080204" pitchFamily="50" charset="-128"/>
              </a:rPr>
              <a:t>スチロール</a:t>
            </a:r>
            <a:endParaRPr lang="en-US" altLang="ja-JP" sz="1000" dirty="0" smtClean="0">
              <a:effectLst/>
              <a:latin typeface="ＭＳ 明朝" panose="02020609040205080304" pitchFamily="17" charset="-128"/>
              <a:cs typeface="ＭＳ Ｐゴシック" panose="020B0600070205080204" pitchFamily="50" charset="-128"/>
            </a:endParaRPr>
          </a:p>
          <a:p>
            <a:pPr>
              <a:spcAft>
                <a:spcPts val="0"/>
              </a:spcAft>
            </a:pPr>
            <a:endParaRPr lang="ja-JP" sz="10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spcAft>
                <a:spcPts val="0"/>
              </a:spcAft>
            </a:pPr>
            <a:r>
              <a:rPr lang="ja-JP" sz="1000" dirty="0">
                <a:solidFill>
                  <a:schemeClr val="accent3"/>
                </a:solidFill>
                <a:effectLst/>
                <a:latin typeface="ＭＳ 明朝" panose="02020609040205080304" pitchFamily="17" charset="-128"/>
                <a:cs typeface="ＭＳ Ｐゴシック" panose="020B0600070205080204" pitchFamily="50" charset="-128"/>
              </a:rPr>
              <a:t>■</a:t>
            </a:r>
            <a:r>
              <a:rPr lang="ja-JP" sz="1000" dirty="0">
                <a:effectLst/>
                <a:latin typeface="ＭＳ 明朝" panose="02020609040205080304" pitchFamily="17" charset="-128"/>
                <a:cs typeface="ＭＳ Ｐゴシック" panose="020B0600070205080204" pitchFamily="50" charset="-128"/>
              </a:rPr>
              <a:t>：糸</a:t>
            </a:r>
            <a:r>
              <a:rPr lang="ja-JP" sz="1000" dirty="0" err="1">
                <a:effectLst/>
                <a:latin typeface="ＭＳ 明朝" panose="02020609040205080304" pitchFamily="17" charset="-128"/>
                <a:cs typeface="ＭＳ Ｐゴシック" panose="020B0600070205080204" pitchFamily="50" charset="-128"/>
              </a:rPr>
              <a:t>くず</a:t>
            </a:r>
            <a:endParaRPr lang="ja-JP" sz="10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p:txBody>
      </p:sp>
      <p:sp>
        <p:nvSpPr>
          <p:cNvPr id="15372" name="テキスト ボックス 6"/>
          <p:cNvSpPr txBox="1">
            <a:spLocks noChangeArrowheads="1"/>
          </p:cNvSpPr>
          <p:nvPr/>
        </p:nvSpPr>
        <p:spPr bwMode="auto">
          <a:xfrm>
            <a:off x="462347" y="2511339"/>
            <a:ext cx="890587"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噴火湾</a:t>
            </a:r>
            <a:endParaRPr lang="en-US" altLang="ja-JP" sz="1800" b="1" dirty="0">
              <a:solidFill>
                <a:schemeClr val="bg1"/>
              </a:solidFill>
            </a:endParaRPr>
          </a:p>
        </p:txBody>
      </p:sp>
      <p:sp>
        <p:nvSpPr>
          <p:cNvPr id="15371" name="テキスト ボックス 6"/>
          <p:cNvSpPr txBox="1">
            <a:spLocks noChangeArrowheads="1"/>
          </p:cNvSpPr>
          <p:nvPr/>
        </p:nvSpPr>
        <p:spPr bwMode="auto">
          <a:xfrm>
            <a:off x="5099063" y="2424218"/>
            <a:ext cx="1174096"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鹿児島湾</a:t>
            </a:r>
            <a:endParaRPr lang="en-US" altLang="ja-JP" sz="1800" b="1" dirty="0">
              <a:solidFill>
                <a:schemeClr val="bg1"/>
              </a:solidFill>
            </a:endParaRPr>
          </a:p>
        </p:txBody>
      </p:sp>
      <p:grpSp>
        <p:nvGrpSpPr>
          <p:cNvPr id="13" name="グループ化 12"/>
          <p:cNvGrpSpPr/>
          <p:nvPr/>
        </p:nvGrpSpPr>
        <p:grpSpPr>
          <a:xfrm>
            <a:off x="573275" y="2429170"/>
            <a:ext cx="4751319" cy="3513144"/>
            <a:chOff x="516308" y="638933"/>
            <a:chExt cx="5450167" cy="3875495"/>
          </a:xfrm>
        </p:grpSpPr>
        <p:grpSp>
          <p:nvGrpSpPr>
            <p:cNvPr id="20" name="グループ化 32"/>
            <p:cNvGrpSpPr>
              <a:grpSpLocks/>
            </p:cNvGrpSpPr>
            <p:nvPr/>
          </p:nvGrpSpPr>
          <p:grpSpPr bwMode="auto">
            <a:xfrm>
              <a:off x="1784648" y="1772816"/>
              <a:ext cx="3306762" cy="2741612"/>
              <a:chOff x="776536" y="1484784"/>
              <a:chExt cx="3305996" cy="2741116"/>
            </a:xfrm>
          </p:grpSpPr>
          <p:pic>
            <p:nvPicPr>
              <p:cNvPr id="25"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36" y="1484784"/>
                <a:ext cx="3305996" cy="274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線吹き出し 1 (枠付き) 25"/>
              <p:cNvSpPr/>
              <p:nvPr/>
            </p:nvSpPr>
            <p:spPr>
              <a:xfrm flipH="1">
                <a:off x="1078091" y="3797353"/>
                <a:ext cx="995131" cy="331728"/>
              </a:xfrm>
              <a:prstGeom prst="borderCallout1">
                <a:avLst>
                  <a:gd name="adj1" fmla="val 48903"/>
                  <a:gd name="adj2" fmla="val -848"/>
                  <a:gd name="adj3" fmla="val -50737"/>
                  <a:gd name="adj4" fmla="val -33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フンカ１</a:t>
                </a:r>
              </a:p>
            </p:txBody>
          </p:sp>
          <p:sp>
            <p:nvSpPr>
              <p:cNvPr id="27" name="フリーフォーム 26"/>
              <p:cNvSpPr/>
              <p:nvPr/>
            </p:nvSpPr>
            <p:spPr>
              <a:xfrm rot="16678070" flipH="1">
                <a:off x="2402551" y="3520392"/>
                <a:ext cx="53965" cy="271399"/>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フリーフォーム 27"/>
              <p:cNvSpPr/>
              <p:nvPr/>
            </p:nvSpPr>
            <p:spPr>
              <a:xfrm rot="18800397">
                <a:off x="1898637" y="3000582"/>
                <a:ext cx="46029" cy="372976"/>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フリーフォーム 28"/>
              <p:cNvSpPr/>
              <p:nvPr/>
            </p:nvSpPr>
            <p:spPr>
              <a:xfrm rot="18800397">
                <a:off x="2872342" y="2190311"/>
                <a:ext cx="46029" cy="438049"/>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フリーフォーム 29"/>
              <p:cNvSpPr/>
              <p:nvPr/>
            </p:nvSpPr>
            <p:spPr>
              <a:xfrm rot="18800397">
                <a:off x="3304836" y="2795830"/>
                <a:ext cx="46029" cy="331711"/>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線吹き出し 1 (枠付き) 30"/>
              <p:cNvSpPr/>
              <p:nvPr/>
            </p:nvSpPr>
            <p:spPr>
              <a:xfrm flipH="1">
                <a:off x="1063806" y="1965404"/>
                <a:ext cx="1009416" cy="360298"/>
              </a:xfrm>
              <a:prstGeom prst="borderCallout1">
                <a:avLst>
                  <a:gd name="adj1" fmla="val 99169"/>
                  <a:gd name="adj2" fmla="val 55130"/>
                  <a:gd name="adj3" fmla="val 305396"/>
                  <a:gd name="adj4" fmla="val 196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フンカ２</a:t>
                </a:r>
              </a:p>
            </p:txBody>
          </p:sp>
          <p:sp>
            <p:nvSpPr>
              <p:cNvPr id="32" name="線吹き出し 1 (枠付き) 31"/>
              <p:cNvSpPr/>
              <p:nvPr/>
            </p:nvSpPr>
            <p:spPr>
              <a:xfrm>
                <a:off x="2750929" y="1827622"/>
                <a:ext cx="1022113" cy="309506"/>
              </a:xfrm>
              <a:prstGeom prst="borderCallout1">
                <a:avLst>
                  <a:gd name="adj1" fmla="val 104636"/>
                  <a:gd name="adj2" fmla="val 35435"/>
                  <a:gd name="adj3" fmla="val 186070"/>
                  <a:gd name="adj4" fmla="val 158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フンカ３</a:t>
                </a:r>
              </a:p>
            </p:txBody>
          </p:sp>
          <p:sp>
            <p:nvSpPr>
              <p:cNvPr id="33" name="線吹き出し 1 (枠付き) 32"/>
              <p:cNvSpPr/>
              <p:nvPr/>
            </p:nvSpPr>
            <p:spPr>
              <a:xfrm>
                <a:off x="2967562" y="3543408"/>
                <a:ext cx="1022113" cy="307919"/>
              </a:xfrm>
              <a:prstGeom prst="borderCallout1">
                <a:avLst>
                  <a:gd name="adj1" fmla="val 1286"/>
                  <a:gd name="adj2" fmla="val 13496"/>
                  <a:gd name="adj3" fmla="val -169920"/>
                  <a:gd name="adj4" fmla="val 355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フンカ４</a:t>
                </a:r>
              </a:p>
            </p:txBody>
          </p:sp>
        </p:grpSp>
        <p:graphicFrame>
          <p:nvGraphicFramePr>
            <p:cNvPr id="21" name="グラフ 20"/>
            <p:cNvGraphicFramePr>
              <a:graphicFrameLocks/>
            </p:cNvGraphicFramePr>
            <p:nvPr>
              <p:extLst>
                <p:ext uri="{D42A27DB-BD31-4B8C-83A1-F6EECF244321}">
                  <p14:modId xmlns:p14="http://schemas.microsoft.com/office/powerpoint/2010/main" val="3620685952"/>
                </p:ext>
              </p:extLst>
            </p:nvPr>
          </p:nvGraphicFramePr>
          <p:xfrm>
            <a:off x="810657" y="2580333"/>
            <a:ext cx="1986762" cy="16589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1807238789"/>
                </p:ext>
              </p:extLst>
            </p:nvPr>
          </p:nvGraphicFramePr>
          <p:xfrm>
            <a:off x="516308" y="881580"/>
            <a:ext cx="2010076" cy="18022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p:cNvGraphicFramePr>
              <a:graphicFrameLocks/>
            </p:cNvGraphicFramePr>
            <p:nvPr>
              <p:extLst>
                <p:ext uri="{D42A27DB-BD31-4B8C-83A1-F6EECF244321}">
                  <p14:modId xmlns:p14="http://schemas.microsoft.com/office/powerpoint/2010/main" val="1138737320"/>
                </p:ext>
              </p:extLst>
            </p:nvPr>
          </p:nvGraphicFramePr>
          <p:xfrm>
            <a:off x="2675837" y="638933"/>
            <a:ext cx="1939398" cy="157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a:graphicFrameLocks/>
            </p:cNvGraphicFramePr>
            <p:nvPr>
              <p:extLst>
                <p:ext uri="{D42A27DB-BD31-4B8C-83A1-F6EECF244321}">
                  <p14:modId xmlns:p14="http://schemas.microsoft.com/office/powerpoint/2010/main" val="1147845969"/>
                </p:ext>
              </p:extLst>
            </p:nvPr>
          </p:nvGraphicFramePr>
          <p:xfrm>
            <a:off x="4309224" y="2503139"/>
            <a:ext cx="1657251" cy="1441377"/>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34" name="グループ化 33"/>
          <p:cNvGrpSpPr>
            <a:grpSpLocks noChangeAspect="1"/>
          </p:cNvGrpSpPr>
          <p:nvPr/>
        </p:nvGrpSpPr>
        <p:grpSpPr>
          <a:xfrm>
            <a:off x="5469308" y="2286711"/>
            <a:ext cx="4217567" cy="4439131"/>
            <a:chOff x="-392875" y="182385"/>
            <a:chExt cx="5733722" cy="6034935"/>
          </a:xfrm>
        </p:grpSpPr>
        <p:grpSp>
          <p:nvGrpSpPr>
            <p:cNvPr id="35" name="グループ化 82"/>
            <p:cNvGrpSpPr>
              <a:grpSpLocks/>
            </p:cNvGrpSpPr>
            <p:nvPr/>
          </p:nvGrpSpPr>
          <p:grpSpPr bwMode="auto">
            <a:xfrm>
              <a:off x="1151766" y="908720"/>
              <a:ext cx="4089068" cy="5308600"/>
              <a:chOff x="4556190" y="957171"/>
              <a:chExt cx="4089269" cy="5307827"/>
            </a:xfrm>
          </p:grpSpPr>
          <p:grpSp>
            <p:nvGrpSpPr>
              <p:cNvPr id="41" name="グループ化 83"/>
              <p:cNvGrpSpPr>
                <a:grpSpLocks/>
              </p:cNvGrpSpPr>
              <p:nvPr/>
            </p:nvGrpSpPr>
            <p:grpSpPr bwMode="auto">
              <a:xfrm>
                <a:off x="4556190" y="957171"/>
                <a:ext cx="4089269" cy="5307827"/>
                <a:chOff x="4593811" y="791278"/>
                <a:chExt cx="4089269" cy="5307827"/>
              </a:xfrm>
            </p:grpSpPr>
            <p:pic>
              <p:nvPicPr>
                <p:cNvPr id="43" name="図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50632" y="791278"/>
                  <a:ext cx="4032448" cy="530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フリーフォーム 43"/>
                <p:cNvSpPr/>
                <p:nvPr/>
              </p:nvSpPr>
              <p:spPr>
                <a:xfrm rot="6860906" flipH="1">
                  <a:off x="6727982" y="1518996"/>
                  <a:ext cx="46031" cy="447697"/>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フリーフォーム 44"/>
                <p:cNvSpPr/>
                <p:nvPr/>
              </p:nvSpPr>
              <p:spPr>
                <a:xfrm rot="1351630" flipH="1">
                  <a:off x="5965147" y="2202359"/>
                  <a:ext cx="66678" cy="414278"/>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フリーフォーム 45"/>
                <p:cNvSpPr/>
                <p:nvPr/>
              </p:nvSpPr>
              <p:spPr>
                <a:xfrm flipH="1">
                  <a:off x="6465234" y="2853140"/>
                  <a:ext cx="55565" cy="361897"/>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フリーフォーム 46"/>
                <p:cNvSpPr/>
                <p:nvPr/>
              </p:nvSpPr>
              <p:spPr>
                <a:xfrm rot="8968390">
                  <a:off x="6082627" y="3559475"/>
                  <a:ext cx="46040" cy="360310"/>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フリーフォーム 47"/>
                <p:cNvSpPr/>
                <p:nvPr/>
              </p:nvSpPr>
              <p:spPr>
                <a:xfrm rot="2068870" flipH="1">
                  <a:off x="6824027" y="4484852"/>
                  <a:ext cx="53978" cy="444435"/>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線吹き出し 1 (枠付き) 48"/>
                <p:cNvSpPr/>
                <p:nvPr/>
              </p:nvSpPr>
              <p:spPr>
                <a:xfrm flipH="1">
                  <a:off x="4750650" y="1803956"/>
                  <a:ext cx="1138293" cy="333326"/>
                </a:xfrm>
                <a:prstGeom prst="borderCallout1">
                  <a:avLst>
                    <a:gd name="adj1" fmla="val 48903"/>
                    <a:gd name="adj2" fmla="val -848"/>
                    <a:gd name="adj3" fmla="val 156036"/>
                    <a:gd name="adj4" fmla="val -52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カゴシマ２</a:t>
                  </a:r>
                </a:p>
              </p:txBody>
            </p:sp>
            <p:sp>
              <p:nvSpPr>
                <p:cNvPr id="50" name="線吹き出し 1 (枠付き) 49"/>
                <p:cNvSpPr/>
                <p:nvPr/>
              </p:nvSpPr>
              <p:spPr>
                <a:xfrm>
                  <a:off x="7219198" y="3830057"/>
                  <a:ext cx="1081141" cy="358723"/>
                </a:xfrm>
                <a:prstGeom prst="borderCallout1">
                  <a:avLst>
                    <a:gd name="adj1" fmla="val 48903"/>
                    <a:gd name="adj2" fmla="val -848"/>
                    <a:gd name="adj3" fmla="val -222393"/>
                    <a:gd name="adj4" fmla="val -624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カゴシマ３</a:t>
                  </a:r>
                </a:p>
              </p:txBody>
            </p:sp>
            <p:sp>
              <p:nvSpPr>
                <p:cNvPr id="51" name="線吹き出し 1 (枠付き) 50"/>
                <p:cNvSpPr/>
                <p:nvPr/>
              </p:nvSpPr>
              <p:spPr>
                <a:xfrm flipH="1">
                  <a:off x="4593811" y="3681665"/>
                  <a:ext cx="1138294" cy="331740"/>
                </a:xfrm>
                <a:prstGeom prst="borderCallout1">
                  <a:avLst>
                    <a:gd name="adj1" fmla="val 48903"/>
                    <a:gd name="adj2" fmla="val -848"/>
                    <a:gd name="adj3" fmla="val 56681"/>
                    <a:gd name="adj4" fmla="val -327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カゴシマ４</a:t>
                  </a:r>
                </a:p>
              </p:txBody>
            </p:sp>
            <p:sp>
              <p:nvSpPr>
                <p:cNvPr id="52" name="線吹き出し 1 (枠付き) 51"/>
                <p:cNvSpPr/>
                <p:nvPr/>
              </p:nvSpPr>
              <p:spPr>
                <a:xfrm>
                  <a:off x="5421353" y="5448924"/>
                  <a:ext cx="1079553" cy="358723"/>
                </a:xfrm>
                <a:prstGeom prst="borderCallout1">
                  <a:avLst>
                    <a:gd name="adj1" fmla="val -5236"/>
                    <a:gd name="adj2" fmla="val 72324"/>
                    <a:gd name="adj3" fmla="val -222843"/>
                    <a:gd name="adj4" fmla="val 1281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カゴシマ５</a:t>
                  </a:r>
                </a:p>
              </p:txBody>
            </p:sp>
          </p:grpSp>
          <p:sp>
            <p:nvSpPr>
              <p:cNvPr id="42" name="線吹き出し 1 (枠付き) 41"/>
              <p:cNvSpPr/>
              <p:nvPr/>
            </p:nvSpPr>
            <p:spPr>
              <a:xfrm>
                <a:off x="7245562" y="1908737"/>
                <a:ext cx="1184060" cy="358723"/>
              </a:xfrm>
              <a:prstGeom prst="borderCallout1">
                <a:avLst>
                  <a:gd name="adj1" fmla="val 48903"/>
                  <a:gd name="adj2" fmla="val -848"/>
                  <a:gd name="adj3" fmla="val -766"/>
                  <a:gd name="adj4" fmla="val -38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カゴシマ１</a:t>
                </a:r>
              </a:p>
            </p:txBody>
          </p:sp>
        </p:grpSp>
        <p:graphicFrame>
          <p:nvGraphicFramePr>
            <p:cNvPr id="36" name="グラフ 35"/>
            <p:cNvGraphicFramePr>
              <a:graphicFrameLocks/>
            </p:cNvGraphicFramePr>
            <p:nvPr>
              <p:extLst>
                <p:ext uri="{D42A27DB-BD31-4B8C-83A1-F6EECF244321}">
                  <p14:modId xmlns:p14="http://schemas.microsoft.com/office/powerpoint/2010/main" val="2734915050"/>
                </p:ext>
              </p:extLst>
            </p:nvPr>
          </p:nvGraphicFramePr>
          <p:xfrm>
            <a:off x="2883178" y="182385"/>
            <a:ext cx="1878592" cy="17915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グラフ 36"/>
            <p:cNvGraphicFramePr>
              <a:graphicFrameLocks/>
            </p:cNvGraphicFramePr>
            <p:nvPr>
              <p:extLst>
                <p:ext uri="{D42A27DB-BD31-4B8C-83A1-F6EECF244321}">
                  <p14:modId xmlns:p14="http://schemas.microsoft.com/office/powerpoint/2010/main" val="4224582956"/>
                </p:ext>
              </p:extLst>
            </p:nvPr>
          </p:nvGraphicFramePr>
          <p:xfrm>
            <a:off x="-392875" y="851710"/>
            <a:ext cx="1891304" cy="177366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8" name="グラフ 37"/>
            <p:cNvGraphicFramePr>
              <a:graphicFrameLocks/>
            </p:cNvGraphicFramePr>
            <p:nvPr>
              <p:extLst>
                <p:ext uri="{D42A27DB-BD31-4B8C-83A1-F6EECF244321}">
                  <p14:modId xmlns:p14="http://schemas.microsoft.com/office/powerpoint/2010/main" val="2114443761"/>
                </p:ext>
              </p:extLst>
            </p:nvPr>
          </p:nvGraphicFramePr>
          <p:xfrm>
            <a:off x="3315493" y="2109769"/>
            <a:ext cx="2025354" cy="16011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グラフ 38"/>
            <p:cNvGraphicFramePr>
              <a:graphicFrameLocks/>
            </p:cNvGraphicFramePr>
            <p:nvPr>
              <p:extLst>
                <p:ext uri="{D42A27DB-BD31-4B8C-83A1-F6EECF244321}">
                  <p14:modId xmlns:p14="http://schemas.microsoft.com/office/powerpoint/2010/main" val="1261751972"/>
                </p:ext>
              </p:extLst>
            </p:nvPr>
          </p:nvGraphicFramePr>
          <p:xfrm>
            <a:off x="-349109" y="2502386"/>
            <a:ext cx="1651057" cy="189215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0" name="グラフ 39"/>
            <p:cNvGraphicFramePr>
              <a:graphicFrameLocks/>
            </p:cNvGraphicFramePr>
            <p:nvPr>
              <p:extLst>
                <p:ext uri="{D42A27DB-BD31-4B8C-83A1-F6EECF244321}">
                  <p14:modId xmlns:p14="http://schemas.microsoft.com/office/powerpoint/2010/main" val="4080333084"/>
                </p:ext>
              </p:extLst>
            </p:nvPr>
          </p:nvGraphicFramePr>
          <p:xfrm>
            <a:off x="3115585" y="4674676"/>
            <a:ext cx="1828372" cy="1542644"/>
          </p:xfrm>
          <a:graphic>
            <a:graphicData uri="http://schemas.openxmlformats.org/drawingml/2006/chart">
              <c:chart xmlns:c="http://schemas.openxmlformats.org/drawingml/2006/chart" xmlns:r="http://schemas.openxmlformats.org/officeDocument/2006/relationships" r:id="rId13"/>
            </a:graphicData>
          </a:graphic>
        </p:graphicFrame>
      </p:grpSp>
      <p:sp>
        <p:nvSpPr>
          <p:cNvPr id="2" name="テキスト ボックス 1"/>
          <p:cNvSpPr txBox="1"/>
          <p:nvPr/>
        </p:nvSpPr>
        <p:spPr bwMode="auto">
          <a:xfrm>
            <a:off x="3664537" y="3532520"/>
            <a:ext cx="914033" cy="276999"/>
          </a:xfrm>
          <a:prstGeom prst="rect">
            <a:avLst/>
          </a:prstGeom>
          <a:noFill/>
          <a:ln w="9525">
            <a:noFill/>
            <a:miter lim="800000"/>
            <a:headEnd/>
            <a:tailEnd/>
          </a:ln>
        </p:spPr>
        <p:txBody>
          <a:bodyPr wrap="none" rtlCol="0">
            <a:spAutoFit/>
          </a:bodyPr>
          <a:lstStyle/>
          <a:p>
            <a:pPr algn="ctr"/>
            <a:r>
              <a:rPr lang="en-US" altLang="ja-JP" sz="1200" b="1" dirty="0" smtClean="0">
                <a:latin typeface="Calibri" pitchFamily="34" charset="0"/>
              </a:rPr>
              <a:t>0.344</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53" name="テキスト ボックス 52"/>
          <p:cNvSpPr txBox="1"/>
          <p:nvPr/>
        </p:nvSpPr>
        <p:spPr bwMode="auto">
          <a:xfrm>
            <a:off x="1931114" y="5310943"/>
            <a:ext cx="914033" cy="276999"/>
          </a:xfrm>
          <a:prstGeom prst="rect">
            <a:avLst/>
          </a:prstGeom>
          <a:noFill/>
          <a:ln w="9525">
            <a:noFill/>
            <a:miter lim="800000"/>
            <a:headEnd/>
            <a:tailEnd/>
          </a:ln>
        </p:spPr>
        <p:txBody>
          <a:bodyPr wrap="none" rtlCol="0">
            <a:spAutoFit/>
          </a:bodyPr>
          <a:lstStyle/>
          <a:p>
            <a:pPr algn="ctr"/>
            <a:r>
              <a:rPr kumimoji="1" lang="en-US" altLang="ja-JP" sz="1200" b="1" dirty="0" smtClean="0">
                <a:latin typeface="Calibri" pitchFamily="34" charset="0"/>
              </a:rPr>
              <a:t>0.187</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54" name="テキスト ボックス 53"/>
          <p:cNvSpPr txBox="1"/>
          <p:nvPr/>
        </p:nvSpPr>
        <p:spPr bwMode="auto">
          <a:xfrm>
            <a:off x="2068608" y="3631824"/>
            <a:ext cx="914033" cy="276999"/>
          </a:xfrm>
          <a:prstGeom prst="rect">
            <a:avLst/>
          </a:prstGeom>
          <a:noFill/>
          <a:ln w="9525">
            <a:noFill/>
            <a:miter lim="800000"/>
            <a:headEnd/>
            <a:tailEnd/>
          </a:ln>
        </p:spPr>
        <p:txBody>
          <a:bodyPr wrap="none" rtlCol="0">
            <a:spAutoFit/>
          </a:bodyPr>
          <a:lstStyle/>
          <a:p>
            <a:pPr algn="ctr"/>
            <a:r>
              <a:rPr kumimoji="1" lang="en-US" altLang="ja-JP" sz="1200" b="1" dirty="0" smtClean="0">
                <a:latin typeface="Calibri" pitchFamily="34" charset="0"/>
              </a:rPr>
              <a:t>1.443</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55" name="テキスト ボックス 54"/>
          <p:cNvSpPr txBox="1"/>
          <p:nvPr/>
        </p:nvSpPr>
        <p:spPr bwMode="auto">
          <a:xfrm>
            <a:off x="3726076" y="5584056"/>
            <a:ext cx="914033" cy="276999"/>
          </a:xfrm>
          <a:prstGeom prst="rect">
            <a:avLst/>
          </a:prstGeom>
          <a:noFill/>
          <a:ln w="9525">
            <a:noFill/>
            <a:miter lim="800000"/>
            <a:headEnd/>
            <a:tailEnd/>
          </a:ln>
        </p:spPr>
        <p:txBody>
          <a:bodyPr wrap="none" rtlCol="0">
            <a:spAutoFit/>
          </a:bodyPr>
          <a:lstStyle/>
          <a:p>
            <a:pPr algn="ctr"/>
            <a:r>
              <a:rPr lang="en-US" altLang="ja-JP" sz="1200" b="1" dirty="0" smtClean="0">
                <a:latin typeface="Calibri" pitchFamily="34" charset="0"/>
              </a:rPr>
              <a:t>0.677</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71" name="テキスト ボックス 70"/>
          <p:cNvSpPr txBox="1"/>
          <p:nvPr/>
        </p:nvSpPr>
        <p:spPr bwMode="auto">
          <a:xfrm>
            <a:off x="6717654" y="3327832"/>
            <a:ext cx="914033" cy="276999"/>
          </a:xfrm>
          <a:prstGeom prst="rect">
            <a:avLst/>
          </a:prstGeom>
          <a:noFill/>
          <a:ln w="9525">
            <a:noFill/>
            <a:miter lim="800000"/>
            <a:headEnd/>
            <a:tailEnd/>
          </a:ln>
        </p:spPr>
        <p:txBody>
          <a:bodyPr wrap="none" rtlCol="0">
            <a:spAutoFit/>
          </a:bodyPr>
          <a:lstStyle/>
          <a:p>
            <a:pPr algn="ctr"/>
            <a:r>
              <a:rPr kumimoji="1" lang="en-US" altLang="ja-JP" sz="1200" b="1" dirty="0" smtClean="0">
                <a:latin typeface="Calibri" pitchFamily="34" charset="0"/>
              </a:rPr>
              <a:t>3.278</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72" name="テキスト ボックス 71"/>
          <p:cNvSpPr txBox="1"/>
          <p:nvPr/>
        </p:nvSpPr>
        <p:spPr bwMode="auto">
          <a:xfrm>
            <a:off x="6562593" y="4692336"/>
            <a:ext cx="914033" cy="276999"/>
          </a:xfrm>
          <a:prstGeom prst="rect">
            <a:avLst/>
          </a:prstGeom>
          <a:noFill/>
          <a:ln w="9525">
            <a:noFill/>
            <a:miter lim="800000"/>
            <a:headEnd/>
            <a:tailEnd/>
          </a:ln>
        </p:spPr>
        <p:txBody>
          <a:bodyPr wrap="none" rtlCol="0">
            <a:spAutoFit/>
          </a:bodyPr>
          <a:lstStyle/>
          <a:p>
            <a:pPr algn="ctr"/>
            <a:r>
              <a:rPr lang="en-US" altLang="ja-JP" sz="1200" b="1" dirty="0" smtClean="0">
                <a:latin typeface="Calibri" pitchFamily="34" charset="0"/>
              </a:rPr>
              <a:t>0.246</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73" name="テキスト ボックス 72"/>
          <p:cNvSpPr txBox="1"/>
          <p:nvPr/>
        </p:nvSpPr>
        <p:spPr bwMode="auto">
          <a:xfrm>
            <a:off x="7160805" y="6515634"/>
            <a:ext cx="914033" cy="276999"/>
          </a:xfrm>
          <a:prstGeom prst="rect">
            <a:avLst/>
          </a:prstGeom>
          <a:noFill/>
          <a:ln w="9525">
            <a:noFill/>
            <a:miter lim="800000"/>
            <a:headEnd/>
            <a:tailEnd/>
          </a:ln>
        </p:spPr>
        <p:txBody>
          <a:bodyPr wrap="none" rtlCol="0">
            <a:spAutoFit/>
          </a:bodyPr>
          <a:lstStyle/>
          <a:p>
            <a:pPr algn="ctr"/>
            <a:r>
              <a:rPr lang="en-US" altLang="ja-JP" sz="1200" b="1" dirty="0" smtClean="0">
                <a:latin typeface="Calibri" pitchFamily="34" charset="0"/>
              </a:rPr>
              <a:t>0.516</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74" name="テキスト ボックス 73"/>
          <p:cNvSpPr txBox="1"/>
          <p:nvPr/>
        </p:nvSpPr>
        <p:spPr bwMode="auto">
          <a:xfrm>
            <a:off x="8484022" y="4808881"/>
            <a:ext cx="914033" cy="276999"/>
          </a:xfrm>
          <a:prstGeom prst="rect">
            <a:avLst/>
          </a:prstGeom>
          <a:noFill/>
          <a:ln w="9525">
            <a:noFill/>
            <a:miter lim="800000"/>
            <a:headEnd/>
            <a:tailEnd/>
          </a:ln>
        </p:spPr>
        <p:txBody>
          <a:bodyPr wrap="none" rtlCol="0">
            <a:spAutoFit/>
          </a:bodyPr>
          <a:lstStyle/>
          <a:p>
            <a:pPr algn="ctr"/>
            <a:r>
              <a:rPr lang="en-US" altLang="ja-JP" sz="1200" b="1" dirty="0" smtClean="0">
                <a:latin typeface="Calibri" pitchFamily="34" charset="0"/>
              </a:rPr>
              <a:t>0.623</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
        <p:nvSpPr>
          <p:cNvPr id="75" name="テキスト ボックス 74"/>
          <p:cNvSpPr txBox="1"/>
          <p:nvPr/>
        </p:nvSpPr>
        <p:spPr bwMode="auto">
          <a:xfrm>
            <a:off x="8816504" y="3253074"/>
            <a:ext cx="914033" cy="276999"/>
          </a:xfrm>
          <a:prstGeom prst="rect">
            <a:avLst/>
          </a:prstGeom>
          <a:noFill/>
          <a:ln w="9525">
            <a:noFill/>
            <a:miter lim="800000"/>
            <a:headEnd/>
            <a:tailEnd/>
          </a:ln>
        </p:spPr>
        <p:txBody>
          <a:bodyPr wrap="none" rtlCol="0">
            <a:spAutoFit/>
          </a:bodyPr>
          <a:lstStyle/>
          <a:p>
            <a:pPr algn="ctr"/>
            <a:r>
              <a:rPr lang="en-US" altLang="ja-JP" sz="1200" b="1" dirty="0" smtClean="0">
                <a:latin typeface="Calibri" pitchFamily="34" charset="0"/>
              </a:rPr>
              <a:t>0.149</a:t>
            </a:r>
            <a:r>
              <a:rPr kumimoji="1" lang="ja-JP" altLang="en-US" sz="1200" b="1" dirty="0" smtClean="0">
                <a:latin typeface="Calibri" pitchFamily="34" charset="0"/>
              </a:rPr>
              <a:t>個</a:t>
            </a:r>
            <a:r>
              <a:rPr kumimoji="1" lang="en-US" altLang="ja-JP" sz="1200" b="1" dirty="0" smtClean="0">
                <a:latin typeface="Calibri" pitchFamily="34" charset="0"/>
              </a:rPr>
              <a:t>/</a:t>
            </a:r>
            <a:r>
              <a:rPr kumimoji="1" lang="ja-JP" altLang="en-US" sz="1200" b="1" dirty="0" smtClean="0">
                <a:latin typeface="Calibri"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Arial" panose="020B0604020202020204" pitchFamily="34" charset="0"/>
              </a:rPr>
              <a:t>沖合海域におけるマイクロプラスチックの調査（平成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000" b="1" dirty="0">
              <a:solidFill>
                <a:schemeClr val="bg1"/>
              </a:solidFill>
              <a:latin typeface="Arial" panose="020B0604020202020204" pitchFamily="34" charset="0"/>
            </a:endParaRPr>
          </a:p>
        </p:txBody>
      </p:sp>
      <p:pic>
        <p:nvPicPr>
          <p:cNvPr id="13316" name="Picture 11" descr="D:\Documents and Settings\SAEGUS03\マイ ドキュメント\01出張\99旅行\漂流ゴミ調査乗船\DSC000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711200"/>
            <a:ext cx="12715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図 79" descr="IMG_10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613" y="711200"/>
            <a:ext cx="217328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テキスト ボックス 40"/>
          <p:cNvSpPr txBox="1">
            <a:spLocks noChangeArrowheads="1"/>
          </p:cNvSpPr>
          <p:nvPr/>
        </p:nvSpPr>
        <p:spPr bwMode="auto">
          <a:xfrm>
            <a:off x="6324600" y="2268538"/>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a:latin typeface="HGｺﾞｼｯｸM" panose="020B0609000000000000" pitchFamily="49" charset="-128"/>
                <a:ea typeface="HGｺﾞｼｯｸM" panose="020B0609000000000000" pitchFamily="49" charset="-128"/>
              </a:rPr>
              <a:t>ネットによる採取</a:t>
            </a:r>
          </a:p>
        </p:txBody>
      </p:sp>
      <p:sp>
        <p:nvSpPr>
          <p:cNvPr id="13319" name="テキスト ボックス 81"/>
          <p:cNvSpPr txBox="1">
            <a:spLocks noChangeArrowheads="1"/>
          </p:cNvSpPr>
          <p:nvPr/>
        </p:nvSpPr>
        <p:spPr bwMode="auto">
          <a:xfrm>
            <a:off x="8124825" y="2268538"/>
            <a:ext cx="1312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a:latin typeface="HGｺﾞｼｯｸM" panose="020B0609000000000000" pitchFamily="49" charset="-128"/>
                <a:ea typeface="HGｺﾞｼｯｸM" panose="020B0609000000000000" pitchFamily="49" charset="-128"/>
              </a:rPr>
              <a:t>顕微鏡による計測</a:t>
            </a:r>
          </a:p>
        </p:txBody>
      </p:sp>
      <p:sp>
        <p:nvSpPr>
          <p:cNvPr id="14" name="テキスト ボックス 6"/>
          <p:cNvSpPr txBox="1">
            <a:spLocks noChangeArrowheads="1"/>
          </p:cNvSpPr>
          <p:nvPr/>
        </p:nvSpPr>
        <p:spPr bwMode="auto">
          <a:xfrm>
            <a:off x="8677314" y="89971"/>
            <a:ext cx="1107997"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1-10</a:t>
            </a:r>
          </a:p>
        </p:txBody>
      </p:sp>
      <p:sp>
        <p:nvSpPr>
          <p:cNvPr id="16" name="角丸四角形 15"/>
          <p:cNvSpPr>
            <a:spLocks noChangeArrowheads="1"/>
          </p:cNvSpPr>
          <p:nvPr/>
        </p:nvSpPr>
        <p:spPr bwMode="auto">
          <a:xfrm>
            <a:off x="101600" y="622300"/>
            <a:ext cx="6084888" cy="2174875"/>
          </a:xfrm>
          <a:prstGeom prst="roundRect">
            <a:avLst>
              <a:gd name="adj" fmla="val 7046"/>
            </a:avLst>
          </a:prstGeom>
          <a:solidFill>
            <a:schemeClr val="bg1"/>
          </a:solidFill>
          <a:ln w="12700">
            <a:solidFill>
              <a:schemeClr val="tx1"/>
            </a:solidFill>
            <a:round/>
            <a:headEnd/>
            <a:tailEnd/>
          </a:ln>
          <a:effectLst>
            <a:outerShdw blurRad="50800" dist="38100" dir="5400000" sx="102000" sy="102000" algn="t" rotWithShape="0">
              <a:schemeClr val="tx2">
                <a:alpha val="39998"/>
              </a:schemeClr>
            </a:outerShdw>
          </a:effectLst>
        </p:spPr>
        <p:txBody>
          <a:bodyPr lIns="36000" tIns="0" rIns="36000" bIns="0" anchor="ctr"/>
          <a:lstStyle/>
          <a:p>
            <a:pPr marL="180975" indent="-180975" eaLnBrk="1" fontAlgn="auto" hangingPunct="1">
              <a:spcBef>
                <a:spcPts val="0"/>
              </a:spcBef>
              <a:spcAft>
                <a:spcPts val="0"/>
              </a:spcAft>
              <a:defRPr/>
            </a:pP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kern="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は、沖合海域における漂流ごみの目視観測調査に併せ</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、我が国</a:t>
            </a: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周辺の沖合</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海域及び南方海域の</a:t>
            </a:r>
            <a:r>
              <a:rPr lang="en-US" altLang="ja-JP" sz="1600" kern="0" dirty="0" smtClean="0">
                <a:latin typeface="メイリオ" panose="020B0604030504040204" pitchFamily="50" charset="-128"/>
                <a:ea typeface="メイリオ" panose="020B0604030504040204" pitchFamily="50" charset="-128"/>
                <a:cs typeface="メイリオ" panose="020B0604030504040204" pitchFamily="50" charset="-128"/>
              </a:rPr>
              <a:t>109</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地点</a:t>
            </a: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において、マイクロプラスチック</a:t>
            </a:r>
            <a:r>
              <a:rPr lang="en-US" altLang="ja-JP" sz="1600" kern="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採集。</a:t>
            </a:r>
            <a:endParaRPr lang="en-US" altLang="ja-JP" sz="1600" kern="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eaLnBrk="1" fontAlgn="auto" hangingPunct="1">
              <a:spcBef>
                <a:spcPts val="0"/>
              </a:spcBef>
              <a:spcAft>
                <a:spcPts val="0"/>
              </a:spcAft>
              <a:defRPr/>
            </a:pP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kern="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kern="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調査と合わせてみると、日本周辺の沖合海域で全体的にマイクロプラスチックが分布しており、東北の日本海側及び太平洋側沖周辺、四国及び九州の太平洋側沖周辺で高い密度を示す傾向が</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みられた。一方、南方海域の密度は低かった。</a:t>
            </a:r>
            <a:endParaRPr lang="en-US" altLang="ja-JP" sz="1600" kern="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eaLnBrk="1" fontAlgn="auto" hangingPunct="1">
              <a:spcBef>
                <a:spcPts val="0"/>
              </a:spcBef>
              <a:spcAft>
                <a:spcPts val="0"/>
              </a:spcAft>
              <a:defRPr/>
            </a:pPr>
            <a:endPar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200472" y="2536825"/>
            <a:ext cx="3749675" cy="260350"/>
          </a:xfrm>
          <a:prstGeom prst="rect">
            <a:avLst/>
          </a:prstGeom>
        </p:spPr>
        <p:txBody>
          <a:bodyPr>
            <a:spAutoFit/>
          </a:bodyPr>
          <a:lstStyle/>
          <a:p>
            <a:pPr marL="93663" indent="-93663" eaLnBrk="1" hangingPunct="1">
              <a:defRPr/>
            </a:pPr>
            <a:r>
              <a:rPr lang="en-US" altLang="ja-JP" sz="1100" dirty="0">
                <a:latin typeface="+mn-lt"/>
                <a:ea typeface="ＭＳ Ｐゴシック" charset="-128"/>
              </a:rPr>
              <a:t>※5mm</a:t>
            </a:r>
            <a:r>
              <a:rPr lang="ja-JP" altLang="en-US" sz="1100" dirty="0">
                <a:latin typeface="+mn-lt"/>
                <a:ea typeface="ＭＳ Ｐゴシック" charset="-128"/>
              </a:rPr>
              <a:t>以下の微細な</a:t>
            </a:r>
            <a:r>
              <a:rPr lang="ja-JP" altLang="en-US" sz="1100" dirty="0" smtClean="0">
                <a:latin typeface="+mn-lt"/>
                <a:ea typeface="ＭＳ Ｐゴシック" charset="-128"/>
              </a:rPr>
              <a:t>プラスチック類</a:t>
            </a:r>
            <a:endParaRPr lang="ja-JP" altLang="en-US" sz="1100" dirty="0">
              <a:latin typeface="+mn-lt"/>
              <a:ea typeface="ＭＳ Ｐゴシック" charset="-128"/>
            </a:endParaRPr>
          </a:p>
        </p:txBody>
      </p:sp>
      <p:sp>
        <p:nvSpPr>
          <p:cNvPr id="24" name="正方形/長方形 23"/>
          <p:cNvSpPr/>
          <p:nvPr/>
        </p:nvSpPr>
        <p:spPr>
          <a:xfrm>
            <a:off x="4089400" y="4725988"/>
            <a:ext cx="719138"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326" name="正方形/長方形 34"/>
          <p:cNvSpPr>
            <a:spLocks noChangeArrowheads="1"/>
          </p:cNvSpPr>
          <p:nvPr/>
        </p:nvSpPr>
        <p:spPr bwMode="auto">
          <a:xfrm>
            <a:off x="7540455" y="2667000"/>
            <a:ext cx="19002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Arial" panose="020B0604020202020204" pitchFamily="34" charset="0"/>
              </a:rPr>
              <a:t>[</a:t>
            </a:r>
            <a:r>
              <a:rPr lang="ja-JP" altLang="en-US" sz="1100" dirty="0">
                <a:latin typeface="Arial" panose="020B0604020202020204" pitchFamily="34" charset="0"/>
              </a:rPr>
              <a:t>単位体積（㎥）あたりの個数</a:t>
            </a:r>
            <a:r>
              <a:rPr lang="en-US" altLang="ja-JP" sz="1100" dirty="0">
                <a:latin typeface="Arial" panose="020B0604020202020204" pitchFamily="34" charset="0"/>
              </a:rPr>
              <a:t>]</a:t>
            </a:r>
            <a:endParaRPr lang="ja-JP" altLang="en-US" sz="1100" dirty="0">
              <a:latin typeface="Arial" panose="020B0604020202020204" pitchFamily="34" charset="0"/>
            </a:endParaRPr>
          </a:p>
        </p:txBody>
      </p:sp>
      <p:sp>
        <p:nvSpPr>
          <p:cNvPr id="2" name="正方形/長方形 1"/>
          <p:cNvSpPr/>
          <p:nvPr/>
        </p:nvSpPr>
        <p:spPr>
          <a:xfrm>
            <a:off x="5745163" y="3357563"/>
            <a:ext cx="579437"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正方形/長方形 2"/>
          <p:cNvSpPr/>
          <p:nvPr/>
        </p:nvSpPr>
        <p:spPr>
          <a:xfrm>
            <a:off x="4394200" y="4652963"/>
            <a:ext cx="433388" cy="109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1" name="図 20"/>
          <p:cNvPicPr>
            <a:picLocks noChangeAspect="1"/>
          </p:cNvPicPr>
          <p:nvPr/>
        </p:nvPicPr>
        <p:blipFill>
          <a:blip r:embed="rId5"/>
          <a:stretch>
            <a:fillRect/>
          </a:stretch>
        </p:blipFill>
        <p:spPr>
          <a:xfrm>
            <a:off x="5981531" y="2900074"/>
            <a:ext cx="3003918" cy="3432091"/>
          </a:xfrm>
          <a:prstGeom prst="rect">
            <a:avLst/>
          </a:prstGeom>
        </p:spPr>
      </p:pic>
      <p:pic>
        <p:nvPicPr>
          <p:cNvPr id="22" name="図 21"/>
          <p:cNvPicPr>
            <a:picLocks noChangeAspect="1"/>
          </p:cNvPicPr>
          <p:nvPr/>
        </p:nvPicPr>
        <p:blipFill>
          <a:blip r:embed="rId6"/>
          <a:stretch>
            <a:fillRect/>
          </a:stretch>
        </p:blipFill>
        <p:spPr>
          <a:xfrm>
            <a:off x="1605093" y="2974746"/>
            <a:ext cx="2915859" cy="3331565"/>
          </a:xfrm>
          <a:prstGeom prst="rect">
            <a:avLst/>
          </a:prstGeom>
        </p:spPr>
      </p:pic>
      <p:sp>
        <p:nvSpPr>
          <p:cNvPr id="13315" name="テキスト ボックス 6"/>
          <p:cNvSpPr txBox="1">
            <a:spLocks noChangeArrowheads="1"/>
          </p:cNvSpPr>
          <p:nvPr/>
        </p:nvSpPr>
        <p:spPr bwMode="auto">
          <a:xfrm>
            <a:off x="5457825" y="6311900"/>
            <a:ext cx="3773488" cy="523875"/>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chemeClr val="bg1"/>
                </a:solidFill>
              </a:rPr>
              <a:t>沖合海域のマイクロプラスチックの分布密度</a:t>
            </a:r>
            <a:endParaRPr lang="en-US" altLang="ja-JP" sz="1400" b="1" dirty="0">
              <a:solidFill>
                <a:schemeClr val="bg1"/>
              </a:solidFill>
            </a:endParaRPr>
          </a:p>
          <a:p>
            <a:pPr algn="ctr" eaLnBrk="1" hangingPunct="1">
              <a:spcBef>
                <a:spcPct val="0"/>
              </a:spcBef>
              <a:buFontTx/>
              <a:buNone/>
            </a:pPr>
            <a:r>
              <a:rPr lang="ja-JP" altLang="en-US" sz="1400" b="1" dirty="0">
                <a:solidFill>
                  <a:schemeClr val="bg1"/>
                </a:solidFill>
              </a:rPr>
              <a:t>（平成</a:t>
            </a:r>
            <a:r>
              <a:rPr lang="en-US" altLang="ja-JP" sz="1400" b="1" dirty="0">
                <a:solidFill>
                  <a:schemeClr val="bg1"/>
                </a:solidFill>
              </a:rPr>
              <a:t>26</a:t>
            </a:r>
            <a:r>
              <a:rPr lang="ja-JP" altLang="en-US" sz="1400" b="1" dirty="0">
                <a:solidFill>
                  <a:schemeClr val="bg1"/>
                </a:solidFill>
              </a:rPr>
              <a:t>～</a:t>
            </a:r>
            <a:r>
              <a:rPr lang="en-US" altLang="ja-JP" sz="1400" b="1" dirty="0" smtClean="0">
                <a:solidFill>
                  <a:schemeClr val="bg1"/>
                </a:solidFill>
              </a:rPr>
              <a:t>29</a:t>
            </a:r>
            <a:r>
              <a:rPr lang="ja-JP" altLang="en-US" sz="1400" b="1" dirty="0" smtClean="0">
                <a:solidFill>
                  <a:schemeClr val="bg1"/>
                </a:solidFill>
              </a:rPr>
              <a:t>年度</a:t>
            </a:r>
            <a:r>
              <a:rPr lang="ja-JP" altLang="en-US" sz="1400" b="1" dirty="0">
                <a:solidFill>
                  <a:schemeClr val="bg1"/>
                </a:solidFill>
              </a:rPr>
              <a:t>を合わせた結果）</a:t>
            </a:r>
            <a:endParaRPr lang="en-US" altLang="ja-JP" sz="1400" b="1" dirty="0">
              <a:solidFill>
                <a:schemeClr val="bg1"/>
              </a:solidFill>
            </a:endParaRPr>
          </a:p>
        </p:txBody>
      </p:sp>
      <p:sp>
        <p:nvSpPr>
          <p:cNvPr id="13322" name="テキスト ボックス 6"/>
          <p:cNvSpPr txBox="1">
            <a:spLocks noChangeArrowheads="1"/>
          </p:cNvSpPr>
          <p:nvPr/>
        </p:nvSpPr>
        <p:spPr bwMode="auto">
          <a:xfrm>
            <a:off x="1389063" y="6310313"/>
            <a:ext cx="3238500" cy="523875"/>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chemeClr val="bg1"/>
                </a:solidFill>
              </a:rPr>
              <a:t>沖合海域のマイクロプラスチック調査の地点（平成</a:t>
            </a:r>
            <a:r>
              <a:rPr lang="en-US" altLang="ja-JP" sz="1400" b="1" dirty="0">
                <a:solidFill>
                  <a:schemeClr val="bg1"/>
                </a:solidFill>
              </a:rPr>
              <a:t>26</a:t>
            </a:r>
            <a:r>
              <a:rPr lang="ja-JP" altLang="en-US" sz="1400" b="1" dirty="0">
                <a:solidFill>
                  <a:schemeClr val="bg1"/>
                </a:solidFill>
              </a:rPr>
              <a:t>～</a:t>
            </a:r>
            <a:r>
              <a:rPr lang="en-US" altLang="ja-JP" sz="1400" b="1" dirty="0" smtClean="0">
                <a:solidFill>
                  <a:schemeClr val="bg1"/>
                </a:solidFill>
              </a:rPr>
              <a:t>29</a:t>
            </a:r>
            <a:r>
              <a:rPr lang="ja-JP" altLang="en-US" sz="1400" b="1" dirty="0" smtClean="0">
                <a:solidFill>
                  <a:schemeClr val="bg1"/>
                </a:solidFill>
              </a:rPr>
              <a:t>年度</a:t>
            </a:r>
            <a:r>
              <a:rPr lang="ja-JP" altLang="en-US" sz="1400" b="1" dirty="0">
                <a:solidFill>
                  <a:schemeClr val="bg1"/>
                </a:solidFill>
              </a:rPr>
              <a:t>の比較）</a:t>
            </a:r>
            <a:endParaRPr lang="en-US" altLang="ja-JP" sz="14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角丸四角形 274"/>
          <p:cNvSpPr/>
          <p:nvPr/>
        </p:nvSpPr>
        <p:spPr>
          <a:xfrm>
            <a:off x="95250" y="688303"/>
            <a:ext cx="9720263" cy="2904138"/>
          </a:xfrm>
          <a:prstGeom prst="roundRect">
            <a:avLst>
              <a:gd name="adj" fmla="val 6064"/>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36000" rIns="36000" bIns="36000"/>
          <a:lstStyle/>
          <a:p>
            <a:pPr marL="182563" indent="-182563" eaLnBrk="1" hangingPunct="1">
              <a:spcBef>
                <a:spcPts val="300"/>
              </a:spcBef>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の漂着・漂流ごみ調査の一環として、海岸</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海上</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で採集したマイクロプラスチックについて、残留性有機汚染物質（</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POPs</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関する分析を実施。</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eaLnBrk="1" hangingPunct="1">
              <a:spcBef>
                <a:spcPts val="300"/>
              </a:spcBef>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・漂流中に吸着すると考えられる</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POPs</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PCB</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）の濃度は、マイクロプラスチック１</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あたり</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0.4ng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242.5ng</a:t>
            </a:r>
            <a:r>
              <a:rPr lang="en-US" altLang="ja-JP" sz="16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であり、平成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年度調査の結果（</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0.6ng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187.6ng/g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）と同程度であった。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eaLnBrk="1" hangingPunct="1">
              <a:spcBef>
                <a:spcPts val="300"/>
              </a:spcBef>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・過去に製造されたプラスチック製品に添加されていたと考えられる</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POPs</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PBDE</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）は、沖合域及び沿岸域の全ての地点の漂流マイクロプラスチックから検出され、その値は</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12.3ng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638.6ng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とばらつきが大きかったが、平成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年度調査の結果（</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2.7ng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2,489.7ng</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）の範囲内であった。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12"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b="1" dirty="0">
                <a:solidFill>
                  <a:schemeClr val="bg1"/>
                </a:solidFill>
                <a:latin typeface="Arial" panose="020B0604020202020204" pitchFamily="34" charset="0"/>
              </a:rPr>
              <a:t>マイクロプラスチックに含まれる有害物質（</a:t>
            </a:r>
            <a:r>
              <a:rPr lang="en-US" altLang="ja-JP" sz="2200" b="1" dirty="0">
                <a:solidFill>
                  <a:schemeClr val="bg1"/>
                </a:solidFill>
                <a:latin typeface="Arial" panose="020B0604020202020204" pitchFamily="34" charset="0"/>
              </a:rPr>
              <a:t>POPs</a:t>
            </a:r>
            <a:r>
              <a:rPr lang="ja-JP" altLang="en-US" sz="2200" b="1" dirty="0">
                <a:solidFill>
                  <a:schemeClr val="bg1"/>
                </a:solidFill>
                <a:latin typeface="Arial" panose="020B0604020202020204" pitchFamily="34" charset="0"/>
              </a:rPr>
              <a:t>）の調査（平成</a:t>
            </a:r>
            <a:r>
              <a:rPr lang="en-US" altLang="ja-JP" sz="2200" b="1" dirty="0" smtClean="0">
                <a:solidFill>
                  <a:schemeClr val="bg1"/>
                </a:solidFill>
                <a:latin typeface="Arial" panose="020B0604020202020204" pitchFamily="34" charset="0"/>
              </a:rPr>
              <a:t>29</a:t>
            </a:r>
            <a:r>
              <a:rPr lang="ja-JP" altLang="en-US" sz="2200" b="1" dirty="0" smtClean="0">
                <a:solidFill>
                  <a:schemeClr val="bg1"/>
                </a:solidFill>
                <a:latin typeface="Arial" panose="020B0604020202020204" pitchFamily="34" charset="0"/>
              </a:rPr>
              <a:t>年度</a:t>
            </a:r>
            <a:r>
              <a:rPr lang="ja-JP" altLang="en-US" sz="2200" b="1" dirty="0">
                <a:solidFill>
                  <a:schemeClr val="bg1"/>
                </a:solidFill>
                <a:latin typeface="Arial" panose="020B0604020202020204" pitchFamily="34" charset="0"/>
              </a:rPr>
              <a:t>）</a:t>
            </a:r>
            <a:endParaRPr lang="en-US" altLang="ja-JP" sz="2200" b="1" dirty="0">
              <a:solidFill>
                <a:schemeClr val="bg1"/>
              </a:solidFill>
              <a:latin typeface="Arial" panose="020B0604020202020204" pitchFamily="34" charset="0"/>
            </a:endParaRPr>
          </a:p>
        </p:txBody>
      </p:sp>
      <p:sp>
        <p:nvSpPr>
          <p:cNvPr id="11" name="テキスト ボックス 6"/>
          <p:cNvSpPr txBox="1">
            <a:spLocks noChangeArrowheads="1"/>
          </p:cNvSpPr>
          <p:nvPr/>
        </p:nvSpPr>
        <p:spPr bwMode="auto">
          <a:xfrm>
            <a:off x="8769390" y="90488"/>
            <a:ext cx="1107997"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1-11</a:t>
            </a:r>
          </a:p>
        </p:txBody>
      </p:sp>
      <p:pic>
        <p:nvPicPr>
          <p:cNvPr id="17414" name="図 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857" y="3775494"/>
            <a:ext cx="1404367" cy="135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p:cNvSpPr/>
          <p:nvPr/>
        </p:nvSpPr>
        <p:spPr>
          <a:xfrm>
            <a:off x="202853" y="2655767"/>
            <a:ext cx="9505056" cy="430887"/>
          </a:xfrm>
          <a:prstGeom prst="rect">
            <a:avLst/>
          </a:prstGeom>
        </p:spPr>
        <p:txBody>
          <a:bodyPr wrap="square">
            <a:spAutoFit/>
          </a:bodyPr>
          <a:lstStyle/>
          <a:p>
            <a:pPr marL="93663" indent="-93663" eaLnBrk="1" hangingPunct="1">
              <a:defRPr/>
            </a:pPr>
            <a:r>
              <a:rPr lang="en-US" altLang="ja-JP" sz="1100" dirty="0" smtClean="0">
                <a:latin typeface="+mn-lt"/>
                <a:ea typeface="ＭＳ Ｐゴシック" charset="-128"/>
              </a:rPr>
              <a:t>※1</a:t>
            </a:r>
            <a:r>
              <a:rPr lang="ja-JP" altLang="en-US" sz="1100" dirty="0" smtClean="0">
                <a:latin typeface="+mn-lt"/>
                <a:ea typeface="ＭＳ Ｐゴシック" charset="-128"/>
              </a:rPr>
              <a:t>　</a:t>
            </a:r>
            <a:r>
              <a:rPr lang="en-US" altLang="ja-JP" sz="1100" dirty="0" smtClean="0">
                <a:latin typeface="+mn-lt"/>
                <a:ea typeface="ＭＳ Ｐゴシック" charset="-128"/>
              </a:rPr>
              <a:t>POPs</a:t>
            </a:r>
            <a:r>
              <a:rPr lang="ja-JP" altLang="en-US" sz="1100" dirty="0">
                <a:latin typeface="+mn-lt"/>
                <a:ea typeface="ＭＳ Ｐゴシック" charset="-128"/>
              </a:rPr>
              <a:t>は、難分解性及び生物蓄積性を有し、国境を越えて長距離を移動して環境汚染を引き起こすおそれがある物質として、国際条約の下で、我が国では原則製造・使用が禁止されている。</a:t>
            </a:r>
            <a:endParaRPr lang="en-US" altLang="ja-JP" sz="1100" dirty="0">
              <a:latin typeface="+mn-lt"/>
              <a:ea typeface="ＭＳ Ｐゴシック" charset="-128"/>
            </a:endParaRPr>
          </a:p>
        </p:txBody>
      </p:sp>
      <p:sp>
        <p:nvSpPr>
          <p:cNvPr id="17417" name="テキスト ボックス 6"/>
          <p:cNvSpPr txBox="1">
            <a:spLocks noChangeArrowheads="1"/>
          </p:cNvSpPr>
          <p:nvPr/>
        </p:nvSpPr>
        <p:spPr bwMode="auto">
          <a:xfrm>
            <a:off x="5336381" y="6322888"/>
            <a:ext cx="4249738" cy="461665"/>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bg1"/>
                </a:solidFill>
              </a:rPr>
              <a:t>漂着・漂流マイクロプラスチック中の</a:t>
            </a:r>
            <a:r>
              <a:rPr lang="en-US" altLang="ja-JP" sz="1200" b="1" dirty="0">
                <a:solidFill>
                  <a:schemeClr val="bg1"/>
                </a:solidFill>
              </a:rPr>
              <a:t>POPs</a:t>
            </a:r>
            <a:r>
              <a:rPr lang="ja-JP" altLang="en-US" sz="1200" b="1" dirty="0">
                <a:solidFill>
                  <a:schemeClr val="bg1"/>
                </a:solidFill>
              </a:rPr>
              <a:t>（</a:t>
            </a:r>
            <a:r>
              <a:rPr lang="en-US" altLang="ja-JP" sz="1200" b="1" dirty="0">
                <a:solidFill>
                  <a:schemeClr val="bg1"/>
                </a:solidFill>
              </a:rPr>
              <a:t>PCB</a:t>
            </a:r>
            <a:r>
              <a:rPr lang="ja-JP" altLang="en-US" sz="1200" b="1" dirty="0">
                <a:solidFill>
                  <a:schemeClr val="bg1"/>
                </a:solidFill>
              </a:rPr>
              <a:t>）濃度</a:t>
            </a:r>
            <a:endParaRPr lang="en-US" altLang="ja-JP" sz="1200" b="1" dirty="0">
              <a:solidFill>
                <a:schemeClr val="bg1"/>
              </a:solidFill>
            </a:endParaRPr>
          </a:p>
          <a:p>
            <a:pPr algn="ctr" eaLnBrk="1" hangingPunct="1">
              <a:spcBef>
                <a:spcPct val="0"/>
              </a:spcBef>
              <a:buFontTx/>
              <a:buNone/>
            </a:pPr>
            <a:r>
              <a:rPr lang="ja-JP" altLang="en-US" sz="1200" b="1" dirty="0">
                <a:solidFill>
                  <a:schemeClr val="bg1"/>
                </a:solidFill>
              </a:rPr>
              <a:t>（平成</a:t>
            </a:r>
            <a:r>
              <a:rPr lang="en-US" altLang="ja-JP" sz="1200" b="1" dirty="0" smtClean="0">
                <a:solidFill>
                  <a:schemeClr val="bg1"/>
                </a:solidFill>
              </a:rPr>
              <a:t>29</a:t>
            </a:r>
            <a:r>
              <a:rPr lang="ja-JP" altLang="en-US" sz="1200" b="1" dirty="0" smtClean="0">
                <a:solidFill>
                  <a:schemeClr val="bg1"/>
                </a:solidFill>
              </a:rPr>
              <a:t>年度</a:t>
            </a:r>
            <a:r>
              <a:rPr lang="ja-JP" altLang="en-US" sz="1200" b="1" dirty="0">
                <a:solidFill>
                  <a:schemeClr val="bg1"/>
                </a:solidFill>
              </a:rPr>
              <a:t>調査）</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7108" y="3717032"/>
            <a:ext cx="4162539" cy="2942930"/>
          </a:xfrm>
          <a:prstGeom prst="rect">
            <a:avLst/>
          </a:prstGeom>
          <a:noFill/>
          <a:ln>
            <a:noFill/>
          </a:ln>
        </p:spPr>
      </p:pic>
      <p:sp>
        <p:nvSpPr>
          <p:cNvPr id="17418" name="テキスト ボックス 6"/>
          <p:cNvSpPr txBox="1">
            <a:spLocks noChangeArrowheads="1"/>
          </p:cNvSpPr>
          <p:nvPr/>
        </p:nvSpPr>
        <p:spPr bwMode="auto">
          <a:xfrm>
            <a:off x="7457405" y="3775525"/>
            <a:ext cx="1423987" cy="646113"/>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bg1"/>
                </a:solidFill>
              </a:rPr>
              <a:t>調査したマイクロプラスチックの例</a:t>
            </a:r>
          </a:p>
          <a:p>
            <a:pPr algn="ctr" eaLnBrk="1" hangingPunct="1">
              <a:spcBef>
                <a:spcPct val="0"/>
              </a:spcBef>
              <a:buFontTx/>
              <a:buNone/>
            </a:pPr>
            <a:r>
              <a:rPr lang="ja-JP" altLang="en-US" sz="1200" b="1" dirty="0" smtClean="0">
                <a:solidFill>
                  <a:schemeClr val="bg1"/>
                </a:solidFill>
              </a:rPr>
              <a:t>（レジンペレット</a:t>
            </a:r>
            <a:r>
              <a:rPr lang="ja-JP" altLang="en-US" sz="1200" b="1" dirty="0">
                <a:solidFill>
                  <a:schemeClr val="bg1"/>
                </a:solidFill>
              </a:rPr>
              <a:t>）</a:t>
            </a:r>
          </a:p>
        </p:txBody>
      </p:sp>
      <p:graphicFrame>
        <p:nvGraphicFramePr>
          <p:cNvPr id="2" name="表 1"/>
          <p:cNvGraphicFramePr>
            <a:graphicFrameLocks noGrp="1"/>
          </p:cNvGraphicFramePr>
          <p:nvPr>
            <p:extLst>
              <p:ext uri="{D42A27DB-BD31-4B8C-83A1-F6EECF244321}">
                <p14:modId xmlns:p14="http://schemas.microsoft.com/office/powerpoint/2010/main" val="2026634634"/>
              </p:ext>
            </p:extLst>
          </p:nvPr>
        </p:nvGraphicFramePr>
        <p:xfrm>
          <a:off x="5553075" y="5164110"/>
          <a:ext cx="3816350" cy="1112838"/>
        </p:xfrm>
        <a:graphic>
          <a:graphicData uri="http://schemas.openxmlformats.org/drawingml/2006/table">
            <a:tbl>
              <a:tblPr firstRow="1" bandRow="1">
                <a:tableStyleId>{5940675A-B579-460E-94D1-54222C63F5DA}</a:tableStyleId>
              </a:tblPr>
              <a:tblGrid>
                <a:gridCol w="1908175">
                  <a:extLst>
                    <a:ext uri="{9D8B030D-6E8A-4147-A177-3AD203B41FA5}">
                      <a16:colId xmlns:a16="http://schemas.microsoft.com/office/drawing/2014/main" val="1921259810"/>
                    </a:ext>
                  </a:extLst>
                </a:gridCol>
                <a:gridCol w="1908175">
                  <a:extLst>
                    <a:ext uri="{9D8B030D-6E8A-4147-A177-3AD203B41FA5}">
                      <a16:colId xmlns:a16="http://schemas.microsoft.com/office/drawing/2014/main" val="2889490684"/>
                    </a:ext>
                  </a:extLst>
                </a:gridCol>
              </a:tblGrid>
              <a:tr h="370946">
                <a:tc>
                  <a:txBody>
                    <a:bodyPr/>
                    <a:lstStyle/>
                    <a:p>
                      <a:pPr algn="ctr"/>
                      <a:r>
                        <a:rPr kumimoji="1" lang="ja-JP" altLang="en-US" sz="1300" dirty="0" smtClean="0"/>
                        <a:t>採取地点</a:t>
                      </a:r>
                      <a:endParaRPr kumimoji="1" lang="ja-JP" altLang="en-US" sz="1300" dirty="0"/>
                    </a:p>
                  </a:txBody>
                  <a:tcPr marL="91424" marR="91424" marT="45733" marB="45733" anchor="ctr">
                    <a:solidFill>
                      <a:schemeClr val="bg1">
                        <a:lumMod val="85000"/>
                      </a:schemeClr>
                    </a:solidFill>
                  </a:tcPr>
                </a:tc>
                <a:tc>
                  <a:txBody>
                    <a:bodyPr/>
                    <a:lstStyle/>
                    <a:p>
                      <a:pPr algn="ctr"/>
                      <a:r>
                        <a:rPr kumimoji="1" lang="en-US" altLang="ja-JP" sz="1300" dirty="0" smtClean="0"/>
                        <a:t>PCB</a:t>
                      </a:r>
                      <a:r>
                        <a:rPr kumimoji="1" lang="ja-JP" altLang="en-US" sz="1300" dirty="0" smtClean="0"/>
                        <a:t>濃度</a:t>
                      </a:r>
                      <a:endParaRPr kumimoji="1" lang="ja-JP" altLang="en-US" sz="1300" dirty="0"/>
                    </a:p>
                  </a:txBody>
                  <a:tcPr marL="91424" marR="91424" marT="45733" marB="45733" anchor="ctr">
                    <a:solidFill>
                      <a:schemeClr val="bg1">
                        <a:lumMod val="85000"/>
                      </a:schemeClr>
                    </a:solidFill>
                  </a:tcPr>
                </a:tc>
                <a:extLst>
                  <a:ext uri="{0D108BD9-81ED-4DB2-BD59-A6C34878D82A}">
                    <a16:rowId xmlns:a16="http://schemas.microsoft.com/office/drawing/2014/main" val="1363294632"/>
                  </a:ext>
                </a:extLst>
              </a:tr>
              <a:tr h="370946">
                <a:tc>
                  <a:txBody>
                    <a:bodyPr/>
                    <a:lstStyle/>
                    <a:p>
                      <a:pPr algn="ctr"/>
                      <a:r>
                        <a:rPr kumimoji="1" lang="ja-JP" altLang="en-US" sz="1300" dirty="0" smtClean="0"/>
                        <a:t>内湾等</a:t>
                      </a:r>
                      <a:endParaRPr kumimoji="1" lang="ja-JP" altLang="en-US" sz="1300" dirty="0"/>
                    </a:p>
                  </a:txBody>
                  <a:tcPr marL="91424" marR="91424" marT="45733" marB="45733" anchor="ctr"/>
                </a:tc>
                <a:tc>
                  <a:txBody>
                    <a:bodyPr/>
                    <a:lstStyle/>
                    <a:p>
                      <a:pPr algn="ctr"/>
                      <a:r>
                        <a:rPr kumimoji="1" lang="en-US" altLang="ja-JP" sz="1300" dirty="0" smtClean="0"/>
                        <a:t>0.7</a:t>
                      </a:r>
                      <a:r>
                        <a:rPr kumimoji="1" lang="ja-JP" altLang="en-US" sz="1300" dirty="0" smtClean="0"/>
                        <a:t>～</a:t>
                      </a:r>
                      <a:r>
                        <a:rPr kumimoji="1" lang="en-US" altLang="ja-JP" sz="1300" dirty="0" smtClean="0"/>
                        <a:t>242.5</a:t>
                      </a:r>
                      <a:endParaRPr kumimoji="1" lang="ja-JP" altLang="en-US" sz="1300" dirty="0"/>
                    </a:p>
                  </a:txBody>
                  <a:tcPr marL="91424" marR="91424" marT="45733" marB="45733" anchor="ctr"/>
                </a:tc>
                <a:extLst>
                  <a:ext uri="{0D108BD9-81ED-4DB2-BD59-A6C34878D82A}">
                    <a16:rowId xmlns:a16="http://schemas.microsoft.com/office/drawing/2014/main" val="3455862695"/>
                  </a:ext>
                </a:extLst>
              </a:tr>
              <a:tr h="370946">
                <a:tc>
                  <a:txBody>
                    <a:bodyPr/>
                    <a:lstStyle/>
                    <a:p>
                      <a:pPr algn="ctr"/>
                      <a:r>
                        <a:rPr kumimoji="1" lang="ja-JP" altLang="en-US" sz="1300" dirty="0" smtClean="0"/>
                        <a:t>離島・沖合</a:t>
                      </a:r>
                      <a:endParaRPr kumimoji="1" lang="ja-JP" altLang="en-US" sz="1300" dirty="0"/>
                    </a:p>
                  </a:txBody>
                  <a:tcPr marL="91424" marR="91424" marT="45733" marB="4573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t>0.4</a:t>
                      </a:r>
                      <a:r>
                        <a:rPr kumimoji="1" lang="ja-JP" altLang="en-US" sz="1300" dirty="0" smtClean="0"/>
                        <a:t>～</a:t>
                      </a:r>
                      <a:r>
                        <a:rPr kumimoji="1" lang="en-US" altLang="ja-JP" sz="1300" dirty="0" smtClean="0"/>
                        <a:t>26.8</a:t>
                      </a:r>
                      <a:endParaRPr kumimoji="1" lang="ja-JP" altLang="en-US" sz="1300" dirty="0" smtClean="0"/>
                    </a:p>
                  </a:txBody>
                  <a:tcPr marL="91424" marR="91424" marT="45733" marB="45733" anchor="ctr"/>
                </a:tc>
                <a:extLst>
                  <a:ext uri="{0D108BD9-81ED-4DB2-BD59-A6C34878D82A}">
                    <a16:rowId xmlns:a16="http://schemas.microsoft.com/office/drawing/2014/main" val="2860464153"/>
                  </a:ext>
                </a:extLst>
              </a:tr>
            </a:tbl>
          </a:graphicData>
        </a:graphic>
      </p:graphicFrame>
      <p:sp>
        <p:nvSpPr>
          <p:cNvPr id="17416" name="テキスト ボックス 6"/>
          <p:cNvSpPr txBox="1">
            <a:spLocks noChangeArrowheads="1"/>
          </p:cNvSpPr>
          <p:nvPr/>
        </p:nvSpPr>
        <p:spPr bwMode="auto">
          <a:xfrm>
            <a:off x="56456" y="6309320"/>
            <a:ext cx="2131679" cy="461665"/>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bg1"/>
                </a:solidFill>
              </a:rPr>
              <a:t>マイクロプラスチック</a:t>
            </a:r>
            <a:r>
              <a:rPr lang="ja-JP" altLang="en-US" sz="1200" b="1" dirty="0" smtClean="0">
                <a:solidFill>
                  <a:schemeClr val="bg1"/>
                </a:solidFill>
              </a:rPr>
              <a:t>の</a:t>
            </a:r>
            <a:endParaRPr lang="en-US" altLang="ja-JP" sz="1200" b="1" dirty="0" smtClean="0">
              <a:solidFill>
                <a:schemeClr val="bg1"/>
              </a:solidFill>
            </a:endParaRPr>
          </a:p>
          <a:p>
            <a:pPr algn="ctr" eaLnBrk="1" hangingPunct="1">
              <a:spcBef>
                <a:spcPct val="0"/>
              </a:spcBef>
              <a:buFontTx/>
              <a:buNone/>
            </a:pPr>
            <a:r>
              <a:rPr lang="ja-JP" altLang="en-US" sz="1200" b="1" dirty="0" smtClean="0">
                <a:solidFill>
                  <a:schemeClr val="bg1"/>
                </a:solidFill>
              </a:rPr>
              <a:t>採取</a:t>
            </a:r>
            <a:r>
              <a:rPr lang="ja-JP" altLang="en-US" sz="1200" b="1" dirty="0">
                <a:solidFill>
                  <a:schemeClr val="bg1"/>
                </a:solidFill>
              </a:rPr>
              <a:t>地点（平成</a:t>
            </a:r>
            <a:r>
              <a:rPr lang="en-US" altLang="ja-JP" sz="1200" b="1" dirty="0" smtClean="0">
                <a:solidFill>
                  <a:schemeClr val="bg1"/>
                </a:solidFill>
              </a:rPr>
              <a:t>29</a:t>
            </a:r>
            <a:r>
              <a:rPr lang="ja-JP" altLang="en-US" sz="1200" b="1" dirty="0" smtClean="0">
                <a:solidFill>
                  <a:schemeClr val="bg1"/>
                </a:solidFill>
              </a:rPr>
              <a:t>年度</a:t>
            </a:r>
            <a:r>
              <a:rPr lang="ja-JP" altLang="en-US" sz="1200" b="1" dirty="0">
                <a:solidFill>
                  <a:schemeClr val="bg1"/>
                </a:solidFill>
              </a:rPr>
              <a:t>調査）</a:t>
            </a:r>
            <a:endParaRPr lang="en-US" altLang="ja-JP" sz="1200" b="1" dirty="0">
              <a:solidFill>
                <a:schemeClr val="bg1"/>
              </a:solidFill>
            </a:endParaRPr>
          </a:p>
        </p:txBody>
      </p:sp>
      <p:sp>
        <p:nvSpPr>
          <p:cNvPr id="17433" name="正方形/長方形 34"/>
          <p:cNvSpPr>
            <a:spLocks noChangeArrowheads="1"/>
          </p:cNvSpPr>
          <p:nvPr/>
        </p:nvSpPr>
        <p:spPr bwMode="auto">
          <a:xfrm>
            <a:off x="7320258" y="4904062"/>
            <a:ext cx="21732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Arial" panose="020B0604020202020204" pitchFamily="34" charset="0"/>
              </a:rPr>
              <a:t>(</a:t>
            </a:r>
            <a:r>
              <a:rPr lang="ja-JP" altLang="en-US" sz="1100" dirty="0">
                <a:latin typeface="Arial" panose="020B0604020202020204" pitchFamily="34" charset="0"/>
              </a:rPr>
              <a:t>濃度：</a:t>
            </a:r>
            <a:r>
              <a:rPr lang="en-US" altLang="ja-JP" sz="1100" dirty="0">
                <a:latin typeface="Arial" panose="020B0604020202020204" pitchFamily="34" charset="0"/>
              </a:rPr>
              <a:t>ng/</a:t>
            </a:r>
            <a:r>
              <a:rPr lang="ja-JP" altLang="en-US" sz="1100" dirty="0">
                <a:latin typeface="Arial" panose="020B0604020202020204" pitchFamily="34" charset="0"/>
              </a:rPr>
              <a:t>マイクロプラスチック</a:t>
            </a:r>
            <a:r>
              <a:rPr lang="en-US" altLang="ja-JP" sz="1100" dirty="0">
                <a:latin typeface="Arial" panose="020B0604020202020204" pitchFamily="34" charset="0"/>
              </a:rPr>
              <a:t>1g)</a:t>
            </a:r>
          </a:p>
        </p:txBody>
      </p:sp>
      <p:pic>
        <p:nvPicPr>
          <p:cNvPr id="17434" name="図 13" descr="C:\Users\UENO\Desktop\H28POPs調査場所.png"/>
          <p:cNvPicPr>
            <a:picLocks noChangeAspect="1"/>
          </p:cNvPicPr>
          <p:nvPr/>
        </p:nvPicPr>
        <p:blipFill>
          <a:blip r:embed="rId4" cstate="print">
            <a:extLst>
              <a:ext uri="{28A0092B-C50C-407E-A947-70E740481C1C}">
                <a14:useLocalDpi xmlns:a14="http://schemas.microsoft.com/office/drawing/2010/main" val="0"/>
              </a:ext>
            </a:extLst>
          </a:blip>
          <a:srcRect l="2571" t="2876" r="81146" b="88634"/>
          <a:stretch>
            <a:fillRect/>
          </a:stretch>
        </p:blipFill>
        <p:spPr bwMode="auto">
          <a:xfrm>
            <a:off x="523539" y="3795386"/>
            <a:ext cx="1368425" cy="504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bwMode="auto">
          <a:xfrm>
            <a:off x="9993486" y="4400669"/>
            <a:ext cx="2088306" cy="116955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ja-JP" altLang="en-US" sz="1400" b="1" dirty="0" smtClean="0">
                <a:solidFill>
                  <a:schemeClr val="bg1"/>
                </a:solidFill>
                <a:latin typeface="Calibri" pitchFamily="34" charset="0"/>
              </a:rPr>
              <a:t>メモ</a:t>
            </a:r>
            <a:endParaRPr lang="en-US" altLang="ja-JP" sz="1400" b="1" dirty="0">
              <a:solidFill>
                <a:schemeClr val="bg1"/>
              </a:solidFill>
              <a:latin typeface="Calibri" pitchFamily="34" charset="0"/>
            </a:endParaRPr>
          </a:p>
          <a:p>
            <a:r>
              <a:rPr kumimoji="1" lang="ja-JP" altLang="en-US" sz="1400" b="1" dirty="0" smtClean="0">
                <a:solidFill>
                  <a:schemeClr val="bg1"/>
                </a:solidFill>
                <a:latin typeface="Calibri" pitchFamily="34" charset="0"/>
              </a:rPr>
              <a:t>◎内湾</a:t>
            </a:r>
            <a:r>
              <a:rPr kumimoji="1" lang="en-US" altLang="ja-JP" sz="1400" b="1" dirty="0" smtClean="0">
                <a:solidFill>
                  <a:schemeClr val="bg1"/>
                </a:solidFill>
                <a:latin typeface="Calibri" pitchFamily="34" charset="0"/>
              </a:rPr>
              <a:t>…</a:t>
            </a:r>
            <a:r>
              <a:rPr kumimoji="1" lang="ja-JP" altLang="en-US" sz="1400" b="1" dirty="0" smtClean="0">
                <a:solidFill>
                  <a:schemeClr val="bg1"/>
                </a:solidFill>
                <a:latin typeface="Calibri" pitchFamily="34" charset="0"/>
              </a:rPr>
              <a:t>沿岸＋漂着ごみ（八丈島を除く）</a:t>
            </a:r>
            <a:endParaRPr kumimoji="1" lang="en-US" altLang="ja-JP" sz="1400" b="1" dirty="0" smtClean="0">
              <a:solidFill>
                <a:schemeClr val="bg1"/>
              </a:solidFill>
              <a:latin typeface="Calibri" pitchFamily="34" charset="0"/>
            </a:endParaRPr>
          </a:p>
          <a:p>
            <a:r>
              <a:rPr kumimoji="1" lang="ja-JP" altLang="en-US" sz="1400" b="1" dirty="0" smtClean="0">
                <a:solidFill>
                  <a:schemeClr val="bg1"/>
                </a:solidFill>
                <a:latin typeface="Calibri" pitchFamily="34" charset="0"/>
              </a:rPr>
              <a:t>◎離島・沖合</a:t>
            </a:r>
            <a:r>
              <a:rPr kumimoji="1" lang="en-US" altLang="ja-JP" sz="1400" b="1" dirty="0" smtClean="0">
                <a:solidFill>
                  <a:schemeClr val="bg1"/>
                </a:solidFill>
                <a:latin typeface="Calibri" pitchFamily="34" charset="0"/>
              </a:rPr>
              <a:t>…</a:t>
            </a:r>
            <a:r>
              <a:rPr kumimoji="1" lang="ja-JP" altLang="en-US" sz="1400" b="1" dirty="0" smtClean="0">
                <a:solidFill>
                  <a:schemeClr val="bg1"/>
                </a:solidFill>
                <a:latin typeface="Calibri" pitchFamily="34" charset="0"/>
              </a:rPr>
              <a:t>沖合＋漂着ごみ（八丈島のみ）</a:t>
            </a:r>
            <a:endParaRPr kumimoji="1" lang="en-US" altLang="ja-JP" sz="1400" b="1" dirty="0" smtClean="0">
              <a:solidFill>
                <a:schemeClr val="bg1"/>
              </a:solidFill>
              <a:latin typeface="Calibri" pitchFamily="34" charset="0"/>
            </a:endParaRPr>
          </a:p>
        </p:txBody>
      </p:sp>
      <p:sp>
        <p:nvSpPr>
          <p:cNvPr id="15" name="正方形/長方形 14"/>
          <p:cNvSpPr/>
          <p:nvPr/>
        </p:nvSpPr>
        <p:spPr>
          <a:xfrm>
            <a:off x="202853" y="3116889"/>
            <a:ext cx="9505056" cy="430887"/>
          </a:xfrm>
          <a:prstGeom prst="rect">
            <a:avLst/>
          </a:prstGeom>
        </p:spPr>
        <p:txBody>
          <a:bodyPr wrap="square">
            <a:spAutoFit/>
          </a:bodyPr>
          <a:lstStyle/>
          <a:p>
            <a:pPr marL="93663" indent="-93663" eaLnBrk="1" hangingPunct="1">
              <a:defRPr/>
            </a:pPr>
            <a:r>
              <a:rPr lang="en-US" altLang="ja-JP" sz="1100" dirty="0" smtClean="0">
                <a:latin typeface="+mj-ea"/>
                <a:ea typeface="+mj-ea"/>
              </a:rPr>
              <a:t>※2</a:t>
            </a:r>
            <a:r>
              <a:rPr lang="ja-JP" altLang="en-US" sz="1100" dirty="0" smtClean="0">
                <a:latin typeface="+mj-ea"/>
                <a:ea typeface="+mj-ea"/>
              </a:rPr>
              <a:t>　</a:t>
            </a:r>
            <a:r>
              <a:rPr lang="ja-JP" altLang="en-US" sz="1100" dirty="0" smtClean="0">
                <a:latin typeface="+mj-ea"/>
                <a:ea typeface="+mj-ea"/>
                <a:cs typeface="メイリオ" panose="020B0604030504040204" pitchFamily="50" charset="-128"/>
              </a:rPr>
              <a:t>これら</a:t>
            </a:r>
            <a:r>
              <a:rPr lang="ja-JP" altLang="en-US" sz="1100" dirty="0">
                <a:latin typeface="+mj-ea"/>
                <a:ea typeface="+mj-ea"/>
                <a:cs typeface="メイリオ" panose="020B0604030504040204" pitchFamily="50" charset="-128"/>
              </a:rPr>
              <a:t>の結果は、他の先進国で観測されるものと同程度。なお、魚介類の暫定的規制値（遠洋沖合魚介類</a:t>
            </a:r>
            <a:r>
              <a:rPr lang="en-US" altLang="ja-JP" sz="1100" dirty="0">
                <a:latin typeface="+mj-ea"/>
                <a:ea typeface="+mj-ea"/>
                <a:cs typeface="メイリオ" panose="020B0604030504040204" pitchFamily="50" charset="-128"/>
              </a:rPr>
              <a:t>0.5ppm</a:t>
            </a:r>
            <a:r>
              <a:rPr lang="ja-JP" altLang="en-US" sz="1100" dirty="0">
                <a:latin typeface="+mj-ea"/>
                <a:ea typeface="+mj-ea"/>
                <a:cs typeface="メイリオ" panose="020B0604030504040204" pitchFamily="50" charset="-128"/>
              </a:rPr>
              <a:t>（＝</a:t>
            </a:r>
            <a:r>
              <a:rPr lang="en-US" altLang="ja-JP" sz="1100" dirty="0">
                <a:latin typeface="+mj-ea"/>
                <a:ea typeface="+mj-ea"/>
                <a:cs typeface="メイリオ" panose="020B0604030504040204" pitchFamily="50" charset="-128"/>
              </a:rPr>
              <a:t>500ng/g</a:t>
            </a:r>
            <a:r>
              <a:rPr lang="ja-JP" altLang="en-US" sz="1100" dirty="0">
                <a:latin typeface="+mj-ea"/>
                <a:ea typeface="+mj-ea"/>
                <a:cs typeface="メイリオ" panose="020B0604030504040204" pitchFamily="50" charset="-128"/>
              </a:rPr>
              <a:t>）、内海内湾魚介類</a:t>
            </a:r>
            <a:r>
              <a:rPr lang="en-US" altLang="ja-JP" sz="1100" dirty="0" smtClean="0">
                <a:latin typeface="+mj-ea"/>
                <a:ea typeface="+mj-ea"/>
                <a:cs typeface="メイリオ" panose="020B0604030504040204" pitchFamily="50" charset="-128"/>
              </a:rPr>
              <a:t>3ppm</a:t>
            </a:r>
          </a:p>
          <a:p>
            <a:pPr marL="93663" indent="-93663" eaLnBrk="1" hangingPunct="1">
              <a:defRPr/>
            </a:pPr>
            <a:r>
              <a:rPr lang="ja-JP" altLang="en-US" sz="1100" dirty="0" smtClean="0">
                <a:latin typeface="+mj-ea"/>
                <a:ea typeface="+mj-ea"/>
                <a:cs typeface="メイリオ" panose="020B0604030504040204" pitchFamily="50" charset="-128"/>
              </a:rPr>
              <a:t>　　　（</a:t>
            </a:r>
            <a:r>
              <a:rPr lang="ja-JP" altLang="en-US" sz="1100" dirty="0">
                <a:latin typeface="+mj-ea"/>
                <a:ea typeface="+mj-ea"/>
                <a:cs typeface="メイリオ" panose="020B0604030504040204" pitchFamily="50" charset="-128"/>
              </a:rPr>
              <a:t>＝</a:t>
            </a:r>
            <a:r>
              <a:rPr lang="en-US" altLang="ja-JP" sz="1100" dirty="0">
                <a:latin typeface="+mj-ea"/>
                <a:ea typeface="+mj-ea"/>
                <a:cs typeface="メイリオ" panose="020B0604030504040204" pitchFamily="50" charset="-128"/>
              </a:rPr>
              <a:t>3,000ng/g</a:t>
            </a:r>
            <a:r>
              <a:rPr lang="ja-JP" altLang="en-US" sz="1100" dirty="0">
                <a:latin typeface="+mj-ea"/>
                <a:ea typeface="+mj-ea"/>
                <a:cs typeface="メイリオ" panose="020B0604030504040204" pitchFamily="50" charset="-128"/>
              </a:rPr>
              <a:t>）と比較し、低いレベル</a:t>
            </a:r>
            <a:r>
              <a:rPr lang="ja-JP" altLang="en-US" sz="1100" dirty="0" smtClean="0">
                <a:latin typeface="+mj-ea"/>
                <a:ea typeface="+mj-ea"/>
                <a:cs typeface="メイリオ" panose="020B0604030504040204" pitchFamily="50" charset="-128"/>
              </a:rPr>
              <a:t>。</a:t>
            </a:r>
            <a:endParaRPr lang="en-US" altLang="ja-JP" sz="1100" dirty="0">
              <a:latin typeface="+mj-ea"/>
              <a:ea typeface="+mj-ea"/>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5" name="グループ化 42"/>
          <p:cNvGrpSpPr>
            <a:grpSpLocks noChangeAspect="1"/>
          </p:cNvGrpSpPr>
          <p:nvPr/>
        </p:nvGrpSpPr>
        <p:grpSpPr bwMode="auto">
          <a:xfrm>
            <a:off x="7877009" y="810900"/>
            <a:ext cx="1808790" cy="1339566"/>
            <a:chOff x="1100467" y="3858453"/>
            <a:chExt cx="3838658" cy="2843320"/>
          </a:xfrm>
        </p:grpSpPr>
        <p:grpSp>
          <p:nvGrpSpPr>
            <p:cNvPr id="19487" name="グループ化 43"/>
            <p:cNvGrpSpPr>
              <a:grpSpLocks/>
            </p:cNvGrpSpPr>
            <p:nvPr/>
          </p:nvGrpSpPr>
          <p:grpSpPr bwMode="auto">
            <a:xfrm>
              <a:off x="1100467" y="3858453"/>
              <a:ext cx="3838658" cy="2843320"/>
              <a:chOff x="1187854" y="3858453"/>
              <a:chExt cx="3838658" cy="2843320"/>
            </a:xfrm>
          </p:grpSpPr>
          <p:grpSp>
            <p:nvGrpSpPr>
              <p:cNvPr id="19489" name="グループ化 5"/>
              <p:cNvGrpSpPr>
                <a:grpSpLocks/>
              </p:cNvGrpSpPr>
              <p:nvPr/>
            </p:nvGrpSpPr>
            <p:grpSpPr bwMode="auto">
              <a:xfrm>
                <a:off x="1187854" y="3858453"/>
                <a:ext cx="3476059" cy="2843320"/>
                <a:chOff x="10494382" y="2002717"/>
                <a:chExt cx="4468356" cy="3655937"/>
              </a:xfrm>
            </p:grpSpPr>
            <p:pic>
              <p:nvPicPr>
                <p:cNvPr id="19491" name="図 60"/>
                <p:cNvPicPr>
                  <a:picLocks noChangeAspect="1"/>
                </p:cNvPicPr>
                <p:nvPr/>
              </p:nvPicPr>
              <p:blipFill>
                <a:blip r:embed="rId4" cstate="print">
                  <a:extLst>
                    <a:ext uri="{28A0092B-C50C-407E-A947-70E740481C1C}">
                      <a14:useLocalDpi xmlns:a14="http://schemas.microsoft.com/office/drawing/2010/main" val="0"/>
                    </a:ext>
                  </a:extLst>
                </a:blip>
                <a:srcRect l="11549" t="4585" r="8371" b="2917"/>
                <a:stretch>
                  <a:fillRect/>
                </a:stretch>
              </p:blipFill>
              <p:spPr bwMode="auto">
                <a:xfrm>
                  <a:off x="10538546" y="2028125"/>
                  <a:ext cx="4424192" cy="361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71" name="正方形/長方形 70"/>
                <p:cNvSpPr/>
                <p:nvPr/>
              </p:nvSpPr>
              <p:spPr>
                <a:xfrm>
                  <a:off x="10494382" y="2002717"/>
                  <a:ext cx="863895" cy="180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2" name="円/楕円 51"/>
                <p:cNvSpPr/>
                <p:nvPr/>
              </p:nvSpPr>
              <p:spPr>
                <a:xfrm>
                  <a:off x="12194462" y="3733766"/>
                  <a:ext cx="143983" cy="144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3" name="円/楕円 52"/>
                <p:cNvSpPr/>
                <p:nvPr/>
              </p:nvSpPr>
              <p:spPr>
                <a:xfrm>
                  <a:off x="11504498" y="4137449"/>
                  <a:ext cx="143983" cy="144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4" name="円/楕円 53"/>
                <p:cNvSpPr/>
                <p:nvPr/>
              </p:nvSpPr>
              <p:spPr>
                <a:xfrm>
                  <a:off x="12482109" y="3900019"/>
                  <a:ext cx="140711" cy="144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5" name="円/楕円 54"/>
                <p:cNvSpPr/>
                <p:nvPr/>
              </p:nvSpPr>
              <p:spPr>
                <a:xfrm>
                  <a:off x="13593884" y="2812387"/>
                  <a:ext cx="140708" cy="144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6" name="円/楕円 55"/>
                <p:cNvSpPr/>
                <p:nvPr/>
              </p:nvSpPr>
              <p:spPr>
                <a:xfrm>
                  <a:off x="13430648" y="2662247"/>
                  <a:ext cx="143983" cy="140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7" name="円/楕円 56"/>
                <p:cNvSpPr/>
                <p:nvPr/>
              </p:nvSpPr>
              <p:spPr>
                <a:xfrm>
                  <a:off x="13289938" y="4137449"/>
                  <a:ext cx="140711" cy="144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8" name="円/楕円 57"/>
                <p:cNvSpPr/>
                <p:nvPr/>
              </p:nvSpPr>
              <p:spPr>
                <a:xfrm>
                  <a:off x="14267985" y="2450421"/>
                  <a:ext cx="140709" cy="1440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9" name="円/楕円 58"/>
                <p:cNvSpPr/>
                <p:nvPr/>
              </p:nvSpPr>
              <p:spPr>
                <a:xfrm>
                  <a:off x="13593885" y="2100133"/>
                  <a:ext cx="143982" cy="1440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0" name="円/楕円 59"/>
                <p:cNvSpPr/>
                <p:nvPr/>
              </p:nvSpPr>
              <p:spPr>
                <a:xfrm>
                  <a:off x="13289938" y="3143580"/>
                  <a:ext cx="140708" cy="144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1" name="円/楕円 60"/>
                <p:cNvSpPr/>
                <p:nvPr/>
              </p:nvSpPr>
              <p:spPr>
                <a:xfrm>
                  <a:off x="11971221" y="4343005"/>
                  <a:ext cx="143983" cy="140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2" name="正方形/長方形 81"/>
                <p:cNvSpPr/>
                <p:nvPr/>
              </p:nvSpPr>
              <p:spPr>
                <a:xfrm>
                  <a:off x="14078190" y="5226525"/>
                  <a:ext cx="863895" cy="4321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9490" name="テキスト ボックス 72"/>
              <p:cNvSpPr txBox="1">
                <a:spLocks noChangeArrowheads="1"/>
              </p:cNvSpPr>
              <p:nvPr/>
            </p:nvSpPr>
            <p:spPr bwMode="auto">
              <a:xfrm>
                <a:off x="2337380" y="6204341"/>
                <a:ext cx="2689132" cy="4572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HGSｺﾞｼｯｸM" panose="020B0600000000000000" pitchFamily="50" charset="-128"/>
                    <a:ea typeface="HGSｺﾞｼｯｸM" panose="020B0600000000000000" pitchFamily="50" charset="-128"/>
                  </a:rPr>
                  <a:t>：平成</a:t>
                </a:r>
                <a:r>
                  <a:rPr lang="en-US" altLang="ja-JP" sz="800" dirty="0" smtClean="0">
                    <a:latin typeface="HGSｺﾞｼｯｸM" panose="020B0600000000000000" pitchFamily="50" charset="-128"/>
                    <a:ea typeface="HGSｺﾞｼｯｸM" panose="020B0600000000000000" pitchFamily="50" charset="-128"/>
                  </a:rPr>
                  <a:t>29</a:t>
                </a:r>
                <a:r>
                  <a:rPr lang="ja-JP" altLang="en-US" sz="800" dirty="0" smtClean="0">
                    <a:latin typeface="HGSｺﾞｼｯｸM" panose="020B0600000000000000" pitchFamily="50" charset="-128"/>
                    <a:ea typeface="HGSｺﾞｼｯｸM" panose="020B0600000000000000" pitchFamily="50" charset="-128"/>
                  </a:rPr>
                  <a:t>年度</a:t>
                </a:r>
                <a:r>
                  <a:rPr lang="ja-JP" altLang="en-US" sz="800" dirty="0">
                    <a:latin typeface="HGSｺﾞｼｯｸM" panose="020B0600000000000000" pitchFamily="50" charset="-128"/>
                    <a:ea typeface="HGSｺﾞｼｯｸM" panose="020B0600000000000000" pitchFamily="50" charset="-128"/>
                  </a:rPr>
                  <a:t>調査箇所</a:t>
                </a:r>
              </a:p>
            </p:txBody>
          </p:sp>
        </p:grpSp>
        <p:sp>
          <p:nvSpPr>
            <p:cNvPr id="67" name="円/楕円 44"/>
            <p:cNvSpPr/>
            <p:nvPr/>
          </p:nvSpPr>
          <p:spPr bwMode="auto">
            <a:xfrm flipH="1" flipV="1">
              <a:off x="2436809" y="6404964"/>
              <a:ext cx="104093" cy="1041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2" name="角丸四角形 11"/>
          <p:cNvSpPr/>
          <p:nvPr/>
        </p:nvSpPr>
        <p:spPr>
          <a:xfrm>
            <a:off x="92075" y="2469536"/>
            <a:ext cx="6108846" cy="1846985"/>
          </a:xfrm>
          <a:prstGeom prst="roundRect">
            <a:avLst>
              <a:gd name="adj" fmla="val 729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tx1"/>
              </a:solidFill>
            </a:endParaRPr>
          </a:p>
        </p:txBody>
      </p:sp>
      <p:sp>
        <p:nvSpPr>
          <p:cNvPr id="30" name="角丸四角形 29"/>
          <p:cNvSpPr/>
          <p:nvPr/>
        </p:nvSpPr>
        <p:spPr>
          <a:xfrm>
            <a:off x="114765" y="694611"/>
            <a:ext cx="9730070" cy="1518295"/>
          </a:xfrm>
          <a:prstGeom prst="roundRect">
            <a:avLst>
              <a:gd name="adj" fmla="val 509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正方形/長方形 22"/>
          <p:cNvSpPr/>
          <p:nvPr/>
        </p:nvSpPr>
        <p:spPr>
          <a:xfrm>
            <a:off x="131478" y="2591988"/>
            <a:ext cx="4231167" cy="1754326"/>
          </a:xfrm>
          <a:prstGeom prst="rect">
            <a:avLst/>
          </a:prstGeom>
        </p:spPr>
        <p:txBody>
          <a:bodyPr wrap="square">
            <a:spAutoFit/>
          </a:bodyPr>
          <a:lstStyle/>
          <a:p>
            <a:pPr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沿岸</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海域及び沖合</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海域において、船上</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から海面上</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のごみを目視で確認し、海域別のごみの密度及び現存量を</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推定</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endParaRPr lang="en-US" altLang="ja-JP" sz="1200" kern="0" dirty="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（調査方法）</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○沿岸調査は</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、これまで調査</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未実施の海域を</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選定（今後は既実施海域を含めた定点観測を実施予定）</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○沖合調査は、フィリピン東方海域や東経</a:t>
            </a:r>
            <a:r>
              <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rPr>
              <a:t>180</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度付近まで調査</a:t>
            </a:r>
            <a:endParaRPr lang="en-US" altLang="ja-JP" sz="1200" dirty="0" smtClean="0">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○目視でごみの量（個数）、種類、サイズ等を観測</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p:txBody>
      </p:sp>
      <p:sp>
        <p:nvSpPr>
          <p:cNvPr id="19462" name="テキスト ボックス 3"/>
          <p:cNvSpPr txBox="1">
            <a:spLocks noChangeArrowheads="1"/>
          </p:cNvSpPr>
          <p:nvPr/>
        </p:nvSpPr>
        <p:spPr bwMode="auto">
          <a:xfrm>
            <a:off x="-14288" y="0"/>
            <a:ext cx="9925051" cy="503238"/>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Arial" panose="020B0604020202020204" pitchFamily="34" charset="0"/>
              </a:rPr>
              <a:t>環境省</a:t>
            </a:r>
            <a:r>
              <a:rPr lang="ja-JP" altLang="en-US" sz="2400" b="1" dirty="0">
                <a:solidFill>
                  <a:schemeClr val="bg1"/>
                </a:solidFill>
                <a:latin typeface="Arial" panose="020B0604020202020204" pitchFamily="34" charset="0"/>
              </a:rPr>
              <a:t>による海洋ごみ調査</a:t>
            </a:r>
            <a:endParaRPr lang="en-US" altLang="ja-JP" sz="2400" b="1" dirty="0">
              <a:solidFill>
                <a:schemeClr val="bg1"/>
              </a:solidFill>
              <a:latin typeface="Arial" panose="020B0604020202020204" pitchFamily="34" charset="0"/>
            </a:endParaRPr>
          </a:p>
        </p:txBody>
      </p:sp>
      <p:sp>
        <p:nvSpPr>
          <p:cNvPr id="26" name="角丸四角形 25"/>
          <p:cNvSpPr/>
          <p:nvPr/>
        </p:nvSpPr>
        <p:spPr>
          <a:xfrm>
            <a:off x="6320679" y="2469349"/>
            <a:ext cx="3528171" cy="4333087"/>
          </a:xfrm>
          <a:prstGeom prst="roundRect">
            <a:avLst>
              <a:gd name="adj" fmla="val 448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9464" name="Picture 11" descr="D:\Documents and Settings\SAEGUS03\マイ ドキュメント\01出張\99旅行\漂流ゴミ調査乗船\DSC000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6814" y="4479937"/>
            <a:ext cx="8858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図 79" descr="IMG_10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901" y="5779838"/>
            <a:ext cx="11398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下矢印 35"/>
          <p:cNvSpPr/>
          <p:nvPr/>
        </p:nvSpPr>
        <p:spPr>
          <a:xfrm>
            <a:off x="8287072" y="4871325"/>
            <a:ext cx="914400"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467" name="テキスト ボックス 40"/>
          <p:cNvSpPr txBox="1">
            <a:spLocks noChangeArrowheads="1"/>
          </p:cNvSpPr>
          <p:nvPr/>
        </p:nvSpPr>
        <p:spPr bwMode="auto">
          <a:xfrm>
            <a:off x="4961687" y="5516941"/>
            <a:ext cx="1312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HGｺﾞｼｯｸM" panose="020B0609000000000000" pitchFamily="49" charset="-128"/>
                <a:ea typeface="HGｺﾞｼｯｸM" panose="020B0609000000000000" pitchFamily="49" charset="-128"/>
              </a:rPr>
              <a:t>ネットによる採取</a:t>
            </a:r>
          </a:p>
        </p:txBody>
      </p:sp>
      <p:sp>
        <p:nvSpPr>
          <p:cNvPr id="19468" name="テキスト ボックス 81"/>
          <p:cNvSpPr txBox="1">
            <a:spLocks noChangeArrowheads="1"/>
          </p:cNvSpPr>
          <p:nvPr/>
        </p:nvSpPr>
        <p:spPr bwMode="auto">
          <a:xfrm>
            <a:off x="4530382" y="6542781"/>
            <a:ext cx="1312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HGｺﾞｼｯｸM" panose="020B0609000000000000" pitchFamily="49" charset="-128"/>
                <a:ea typeface="HGｺﾞｼｯｸM" panose="020B0609000000000000" pitchFamily="49" charset="-128"/>
              </a:rPr>
              <a:t>顕微鏡による計測</a:t>
            </a:r>
          </a:p>
        </p:txBody>
      </p:sp>
      <p:graphicFrame>
        <p:nvGraphicFramePr>
          <p:cNvPr id="19469" name="オブジェクト 42"/>
          <p:cNvGraphicFramePr>
            <a:graphicFrameLocks noChangeAspect="1"/>
          </p:cNvGraphicFramePr>
          <p:nvPr>
            <p:extLst>
              <p:ext uri="{D42A27DB-BD31-4B8C-83A1-F6EECF244321}">
                <p14:modId xmlns:p14="http://schemas.microsoft.com/office/powerpoint/2010/main" val="1806115197"/>
              </p:ext>
            </p:extLst>
          </p:nvPr>
        </p:nvGraphicFramePr>
        <p:xfrm>
          <a:off x="8193360" y="3653576"/>
          <a:ext cx="1636418" cy="1133250"/>
        </p:xfrm>
        <a:graphic>
          <a:graphicData uri="http://schemas.openxmlformats.org/presentationml/2006/ole">
            <mc:AlternateContent xmlns:mc="http://schemas.openxmlformats.org/markup-compatibility/2006">
              <mc:Choice xmlns:v="urn:schemas-microsoft-com:vml" Requires="v">
                <p:oleObj spid="_x0000_s1155" name="Photo Editor 写真" r:id="rId7" imgW="3809524" imgH="2857899" progId="MSPhotoEd.3">
                  <p:embed/>
                </p:oleObj>
              </mc:Choice>
              <mc:Fallback>
                <p:oleObj name="Photo Editor 写真" r:id="rId7" imgW="3809524" imgH="2857899" progId="MSPhotoEd.3">
                  <p:embed/>
                  <p:pic>
                    <p:nvPicPr>
                      <p:cNvPr id="19469" name="オブジェクト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3360" y="3653576"/>
                        <a:ext cx="1636418" cy="1133250"/>
                      </a:xfrm>
                      <a:prstGeom prst="rect">
                        <a:avLst/>
                      </a:prstGeom>
                      <a:noFill/>
                      <a:ln>
                        <a:noFill/>
                      </a:ln>
                      <a:extLst/>
                    </p:spPr>
                  </p:pic>
                </p:oleObj>
              </mc:Fallback>
            </mc:AlternateContent>
          </a:graphicData>
        </a:graphic>
      </p:graphicFrame>
      <p:sp>
        <p:nvSpPr>
          <p:cNvPr id="19470" name="テキスト ボックス 67"/>
          <p:cNvSpPr txBox="1">
            <a:spLocks noChangeArrowheads="1"/>
          </p:cNvSpPr>
          <p:nvPr/>
        </p:nvSpPr>
        <p:spPr bwMode="auto">
          <a:xfrm>
            <a:off x="9247602" y="4853295"/>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HGｺﾞｼｯｸM" panose="020B0609000000000000" pitchFamily="49" charset="-128"/>
                <a:ea typeface="HGｺﾞｼｯｸM" panose="020B0609000000000000" pitchFamily="49" charset="-128"/>
              </a:rPr>
              <a:t>採取</a:t>
            </a:r>
          </a:p>
        </p:txBody>
      </p:sp>
      <p:sp>
        <p:nvSpPr>
          <p:cNvPr id="19472" name="テキスト ボックス 61"/>
          <p:cNvSpPr txBox="1">
            <a:spLocks noChangeArrowheads="1"/>
          </p:cNvSpPr>
          <p:nvPr/>
        </p:nvSpPr>
        <p:spPr bwMode="auto">
          <a:xfrm>
            <a:off x="6395454" y="6264910"/>
            <a:ext cx="1083602" cy="430887"/>
          </a:xfrm>
          <a:prstGeom prst="rect">
            <a:avLst/>
          </a:prstGeom>
          <a:solidFill>
            <a:schemeClr val="bg1"/>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dirty="0" smtClean="0">
                <a:latin typeface="HGｺﾞｼｯｸM" panose="020B0609000000000000" pitchFamily="49" charset="-128"/>
                <a:ea typeface="HGｺﾞｼｯｸM" panose="020B0609000000000000" pitchFamily="49" charset="-128"/>
              </a:rPr>
              <a:t>回収された</a:t>
            </a:r>
            <a:endParaRPr lang="en-US" altLang="ja-JP" sz="1100" dirty="0" smtClean="0">
              <a:latin typeface="HGｺﾞｼｯｸM" panose="020B0609000000000000" pitchFamily="49" charset="-128"/>
              <a:ea typeface="HGｺﾞｼｯｸM" panose="020B0609000000000000" pitchFamily="49" charset="-128"/>
            </a:endParaRPr>
          </a:p>
          <a:p>
            <a:pPr algn="ctr" eaLnBrk="1" hangingPunct="1">
              <a:spcBef>
                <a:spcPct val="0"/>
              </a:spcBef>
              <a:buFontTx/>
              <a:buNone/>
            </a:pPr>
            <a:r>
              <a:rPr lang="ja-JP" altLang="en-US" sz="1100" dirty="0" smtClean="0">
                <a:latin typeface="HGｺﾞｼｯｸM" panose="020B0609000000000000" pitchFamily="49" charset="-128"/>
                <a:ea typeface="HGｺﾞｼｯｸM" panose="020B0609000000000000" pitchFamily="49" charset="-128"/>
              </a:rPr>
              <a:t>海底ごみの例</a:t>
            </a:r>
            <a:endParaRPr lang="ja-JP" altLang="en-US" sz="1100" dirty="0">
              <a:latin typeface="HGｺﾞｼｯｸM" panose="020B0609000000000000" pitchFamily="49" charset="-128"/>
              <a:ea typeface="HGｺﾞｼｯｸM" panose="020B0609000000000000" pitchFamily="49" charset="-128"/>
            </a:endParaRPr>
          </a:p>
        </p:txBody>
      </p:sp>
      <p:sp>
        <p:nvSpPr>
          <p:cNvPr id="19473" name="テキスト ボックス 70"/>
          <p:cNvSpPr txBox="1">
            <a:spLocks noChangeArrowheads="1"/>
          </p:cNvSpPr>
          <p:nvPr/>
        </p:nvSpPr>
        <p:spPr bwMode="auto">
          <a:xfrm>
            <a:off x="9020976" y="4471728"/>
            <a:ext cx="748923" cy="261610"/>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dirty="0" smtClean="0">
                <a:latin typeface="HGｺﾞｼｯｸM" panose="020B0609000000000000" pitchFamily="49" charset="-128"/>
                <a:ea typeface="HGｺﾞｼｯｸM" panose="020B0609000000000000" pitchFamily="49" charset="-128"/>
              </a:rPr>
              <a:t>底</a:t>
            </a:r>
            <a:r>
              <a:rPr lang="ja-JP" altLang="en-US" sz="1100" dirty="0" err="1" smtClean="0">
                <a:latin typeface="HGｺﾞｼｯｸM" panose="020B0609000000000000" pitchFamily="49" charset="-128"/>
                <a:ea typeface="HGｺﾞｼｯｸM" panose="020B0609000000000000" pitchFamily="49" charset="-128"/>
              </a:rPr>
              <a:t>びき</a:t>
            </a:r>
            <a:r>
              <a:rPr lang="ja-JP" altLang="en-US" sz="1100" dirty="0">
                <a:latin typeface="HGｺﾞｼｯｸM" panose="020B0609000000000000" pitchFamily="49" charset="-128"/>
                <a:ea typeface="HGｺﾞｼｯｸM" panose="020B0609000000000000" pitchFamily="49" charset="-128"/>
              </a:rPr>
              <a:t>網</a:t>
            </a:r>
          </a:p>
        </p:txBody>
      </p:sp>
      <p:sp>
        <p:nvSpPr>
          <p:cNvPr id="31" name="正方形/長方形 30"/>
          <p:cNvSpPr/>
          <p:nvPr/>
        </p:nvSpPr>
        <p:spPr>
          <a:xfrm>
            <a:off x="6390019" y="2734503"/>
            <a:ext cx="3400526" cy="646331"/>
          </a:xfrm>
          <a:prstGeom prst="rect">
            <a:avLst/>
          </a:prstGeom>
        </p:spPr>
        <p:txBody>
          <a:bodyPr wrap="square">
            <a:spAutoFit/>
          </a:bodyPr>
          <a:lstStyle/>
          <a:p>
            <a:pPr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沿岸</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海域及び沖合</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海域において、</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底</a:t>
            </a:r>
            <a:r>
              <a:rPr lang="ja-JP" altLang="en-US" sz="1200" kern="0" dirty="0" err="1" smtClean="0">
                <a:solidFill>
                  <a:sysClr val="windowText" lastClr="000000"/>
                </a:solidFill>
                <a:latin typeface="HGｺﾞｼｯｸM" panose="020B0609000000000000" pitchFamily="49" charset="-128"/>
                <a:ea typeface="HGｺﾞｼｯｸM" panose="020B0609000000000000" pitchFamily="49" charset="-128"/>
              </a:rPr>
              <a:t>びき</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網により、海底ごみを採取・分類し、海域別のごみの</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密度を</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推定</a:t>
            </a:r>
          </a:p>
        </p:txBody>
      </p:sp>
      <p:pic>
        <p:nvPicPr>
          <p:cNvPr id="19479" name="図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90027" y="4482961"/>
            <a:ext cx="1084224" cy="104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テキスト ボックス 55"/>
          <p:cNvSpPr txBox="1">
            <a:spLocks noChangeArrowheads="1"/>
          </p:cNvSpPr>
          <p:nvPr/>
        </p:nvSpPr>
        <p:spPr bwMode="auto">
          <a:xfrm>
            <a:off x="3728046" y="5507843"/>
            <a:ext cx="1371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HGｺﾞｼｯｸM" panose="020B0609000000000000" pitchFamily="49" charset="-128"/>
                <a:ea typeface="HGｺﾞｼｯｸM" panose="020B0609000000000000" pitchFamily="49" charset="-128"/>
              </a:rPr>
              <a:t>レジンペレット</a:t>
            </a:r>
            <a:endParaRPr lang="en-US" altLang="ja-JP" sz="1100" dirty="0">
              <a:latin typeface="HGｺﾞｼｯｸM" panose="020B0609000000000000" pitchFamily="49" charset="-128"/>
              <a:ea typeface="HGｺﾞｼｯｸM" panose="020B0609000000000000" pitchFamily="49" charset="-128"/>
            </a:endParaRPr>
          </a:p>
        </p:txBody>
      </p:sp>
      <p:sp>
        <p:nvSpPr>
          <p:cNvPr id="64" name="正方形/長方形 63"/>
          <p:cNvSpPr/>
          <p:nvPr/>
        </p:nvSpPr>
        <p:spPr>
          <a:xfrm>
            <a:off x="112446" y="829930"/>
            <a:ext cx="8397082" cy="1384995"/>
          </a:xfrm>
          <a:prstGeom prst="rect">
            <a:avLst/>
          </a:prstGeom>
        </p:spPr>
        <p:txBody>
          <a:bodyPr wrap="square">
            <a:spAutoFit/>
          </a:bodyPr>
          <a:lstStyle/>
          <a:p>
            <a:pPr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海岸をモニタリング調査し、漂着ごみの量や種類、組成、ペットボトル</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の言語表記等</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の情報</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を収集</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整理。</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endParaRPr lang="en-US" altLang="ja-JP" sz="1200" kern="0" dirty="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（調査方法）</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r>
              <a:rPr lang="ja-JP" altLang="ja-JP" sz="1200" dirty="0" smtClean="0">
                <a:latin typeface="HGｺﾞｼｯｸM" panose="020B0609000000000000" pitchFamily="49" charset="-128"/>
                <a:ea typeface="HGｺﾞｼｯｸM" panose="020B0609000000000000" pitchFamily="49" charset="-128"/>
              </a:rPr>
              <a:t>○</a:t>
            </a:r>
            <a:r>
              <a:rPr lang="ja-JP" altLang="en-US" sz="1200" dirty="0" smtClean="0">
                <a:latin typeface="HGｺﾞｼｯｸM" panose="020B0609000000000000" pitchFamily="49" charset="-128"/>
                <a:ea typeface="HGｺﾞｼｯｸM" panose="020B0609000000000000" pitchFamily="49" charset="-128"/>
              </a:rPr>
              <a:t>平成</a:t>
            </a:r>
            <a:r>
              <a:rPr lang="en-US" altLang="ja-JP" sz="1200" dirty="0" smtClean="0">
                <a:latin typeface="HGｺﾞｼｯｸM" panose="020B0609000000000000" pitchFamily="49" charset="-128"/>
                <a:ea typeface="HGｺﾞｼｯｸM" panose="020B0609000000000000" pitchFamily="49" charset="-128"/>
              </a:rPr>
              <a:t>27</a:t>
            </a:r>
            <a:r>
              <a:rPr lang="ja-JP" altLang="en-US" sz="1200" dirty="0" smtClean="0">
                <a:latin typeface="HGｺﾞｼｯｸM" panose="020B0609000000000000" pitchFamily="49" charset="-128"/>
                <a:ea typeface="HGｺﾞｼｯｸM" panose="020B0609000000000000" pitchFamily="49" charset="-128"/>
              </a:rPr>
              <a:t>年度から</a:t>
            </a:r>
            <a:r>
              <a:rPr lang="en-US" altLang="ja-JP" sz="1200" dirty="0" smtClean="0">
                <a:latin typeface="HGｺﾞｼｯｸM" panose="020B0609000000000000" pitchFamily="49" charset="-128"/>
                <a:ea typeface="HGｺﾞｼｯｸM" panose="020B0609000000000000" pitchFamily="49" charset="-128"/>
              </a:rPr>
              <a:t>5</a:t>
            </a:r>
            <a:r>
              <a:rPr lang="ja-JP" altLang="en-US" sz="1200" dirty="0" smtClean="0">
                <a:latin typeface="HGｺﾞｼｯｸM" panose="020B0609000000000000" pitchFamily="49" charset="-128"/>
                <a:ea typeface="HGｺﾞｼｯｸM" panose="020B0609000000000000" pitchFamily="49" charset="-128"/>
              </a:rPr>
              <a:t>年で全国</a:t>
            </a:r>
            <a:r>
              <a:rPr lang="en-US" altLang="ja-JP" sz="1200" dirty="0" smtClean="0">
                <a:latin typeface="HGｺﾞｼｯｸM" panose="020B0609000000000000" pitchFamily="49" charset="-128"/>
                <a:ea typeface="HGｺﾞｼｯｸM" panose="020B0609000000000000" pitchFamily="49" charset="-128"/>
              </a:rPr>
              <a:t>23</a:t>
            </a:r>
            <a:r>
              <a:rPr lang="ja-JP" altLang="en-US" sz="1200" dirty="0" smtClean="0">
                <a:latin typeface="HGｺﾞｼｯｸM" panose="020B0609000000000000" pitchFamily="49" charset="-128"/>
                <a:ea typeface="HGｺﾞｼｯｸM" panose="020B0609000000000000" pitchFamily="49" charset="-128"/>
              </a:rPr>
              <a:t>地点を調査。うち、年間</a:t>
            </a:r>
            <a:r>
              <a:rPr lang="en-US" altLang="ja-JP" sz="1200" dirty="0" smtClean="0">
                <a:latin typeface="HGｺﾞｼｯｸM" panose="020B0609000000000000" pitchFamily="49" charset="-128"/>
                <a:ea typeface="HGｺﾞｼｯｸM" panose="020B0609000000000000" pitchFamily="49" charset="-128"/>
              </a:rPr>
              <a:t>10</a:t>
            </a:r>
            <a:r>
              <a:rPr lang="ja-JP" altLang="en-US" sz="1200" dirty="0" smtClean="0">
                <a:latin typeface="HGｺﾞｼｯｸM" panose="020B0609000000000000" pitchFamily="49" charset="-128"/>
                <a:ea typeface="HGｺﾞｼｯｸM" panose="020B0609000000000000" pitchFamily="49" charset="-128"/>
              </a:rPr>
              <a:t>地点を選定し、調査を実施。</a:t>
            </a:r>
            <a:endParaRPr lang="ja-JP" altLang="ja-JP" sz="1200" dirty="0" smtClean="0">
              <a:latin typeface="HGｺﾞｼｯｸM" panose="020B0609000000000000" pitchFamily="49" charset="-128"/>
              <a:ea typeface="HGｺﾞｼｯｸM" panose="020B0609000000000000" pitchFamily="49" charset="-128"/>
            </a:endParaRPr>
          </a:p>
          <a:p>
            <a:r>
              <a:rPr lang="ja-JP" altLang="ja-JP" sz="1200" dirty="0" smtClean="0">
                <a:latin typeface="HGｺﾞｼｯｸM" panose="020B0609000000000000" pitchFamily="49" charset="-128"/>
                <a:ea typeface="HGｺﾞｼｯｸM" panose="020B0609000000000000" pitchFamily="49" charset="-128"/>
              </a:rPr>
              <a:t>○海峡を中心に、黒潮、対馬海流、親潮の影響を受ける場所を選定</a:t>
            </a:r>
            <a:r>
              <a:rPr lang="ja-JP" altLang="en-US" sz="1200" dirty="0" smtClean="0">
                <a:latin typeface="HGｺﾞｼｯｸM" panose="020B0609000000000000" pitchFamily="49" charset="-128"/>
                <a:ea typeface="HGｺﾞｼｯｸM" panose="020B0609000000000000" pitchFamily="49" charset="-128"/>
              </a:rPr>
              <a:t>。</a:t>
            </a:r>
            <a:endParaRPr lang="ja-JP" altLang="ja-JP" sz="1200" dirty="0" smtClean="0">
              <a:latin typeface="HGｺﾞｼｯｸM" panose="020B0609000000000000" pitchFamily="49" charset="-128"/>
              <a:ea typeface="HGｺﾞｼｯｸM" panose="020B0609000000000000" pitchFamily="49" charset="-128"/>
            </a:endParaRPr>
          </a:p>
          <a:p>
            <a:r>
              <a:rPr lang="ja-JP" altLang="ja-JP" sz="1200" dirty="0" smtClean="0">
                <a:latin typeface="HGｺﾞｼｯｸM" panose="020B0609000000000000" pitchFamily="49" charset="-128"/>
                <a:ea typeface="HGｺﾞｼｯｸM" panose="020B0609000000000000" pitchFamily="49" charset="-128"/>
              </a:rPr>
              <a:t>○新規</a:t>
            </a:r>
            <a:r>
              <a:rPr lang="ja-JP" altLang="ja-JP" sz="1200" dirty="0">
                <a:latin typeface="HGｺﾞｼｯｸM" panose="020B0609000000000000" pitchFamily="49" charset="-128"/>
                <a:ea typeface="HGｺﾞｼｯｸM" panose="020B0609000000000000" pitchFamily="49" charset="-128"/>
              </a:rPr>
              <a:t>に設定する場合には最低２年以上</a:t>
            </a:r>
            <a:r>
              <a:rPr lang="ja-JP" altLang="ja-JP" sz="1200" dirty="0" smtClean="0">
                <a:latin typeface="HGｺﾞｼｯｸM" panose="020B0609000000000000" pitchFamily="49" charset="-128"/>
                <a:ea typeface="HGｺﾞｼｯｸM" panose="020B0609000000000000" pitchFamily="49" charset="-128"/>
              </a:rPr>
              <a:t>実施</a:t>
            </a:r>
            <a:r>
              <a:rPr lang="ja-JP" altLang="en-US" sz="1200" dirty="0" smtClean="0">
                <a:latin typeface="HGｺﾞｼｯｸM" panose="020B0609000000000000" pitchFamily="49" charset="-128"/>
                <a:ea typeface="HGｺﾞｼｯｸM" panose="020B0609000000000000" pitchFamily="49" charset="-128"/>
              </a:rPr>
              <a:t>。</a:t>
            </a:r>
            <a:endParaRPr lang="en-US" altLang="ja-JP" sz="1200" dirty="0" smtClean="0">
              <a:latin typeface="HGｺﾞｼｯｸM" panose="020B0609000000000000" pitchFamily="49" charset="-128"/>
              <a:ea typeface="HGｺﾞｼｯｸM" panose="020B0609000000000000" pitchFamily="49" charset="-128"/>
            </a:endParaRPr>
          </a:p>
          <a:p>
            <a:r>
              <a:rPr lang="ja-JP" altLang="en-US" sz="1200" dirty="0" smtClean="0">
                <a:latin typeface="HGｺﾞｼｯｸM" panose="020B0609000000000000" pitchFamily="49" charset="-128"/>
                <a:ea typeface="HGｺﾞｼｯｸM" panose="020B0609000000000000" pitchFamily="49" charset="-128"/>
              </a:rPr>
              <a:t>○清掃頻度の少ない海岸において、</a:t>
            </a:r>
            <a:r>
              <a:rPr lang="en-US" altLang="ja-JP" sz="1200" dirty="0" smtClean="0">
                <a:latin typeface="HGｺﾞｼｯｸM" panose="020B0609000000000000" pitchFamily="49" charset="-128"/>
                <a:ea typeface="HGｺﾞｼｯｸM" panose="020B0609000000000000" pitchFamily="49" charset="-128"/>
              </a:rPr>
              <a:t>50m</a:t>
            </a:r>
            <a:r>
              <a:rPr lang="ja-JP" altLang="en-US" sz="1200" dirty="0" smtClean="0">
                <a:latin typeface="HGｺﾞｼｯｸM" panose="020B0609000000000000" pitchFamily="49" charset="-128"/>
                <a:ea typeface="HGｺﾞｼｯｸM" panose="020B0609000000000000" pitchFamily="49" charset="-128"/>
              </a:rPr>
              <a:t>の調査範囲内にある</a:t>
            </a:r>
            <a:r>
              <a:rPr lang="en-US" altLang="ja-JP" sz="1200" dirty="0" smtClean="0">
                <a:latin typeface="HGｺﾞｼｯｸM" panose="020B0609000000000000" pitchFamily="49" charset="-128"/>
                <a:ea typeface="HGｺﾞｼｯｸM" panose="020B0609000000000000" pitchFamily="49" charset="-128"/>
              </a:rPr>
              <a:t>2.5cm</a:t>
            </a:r>
            <a:r>
              <a:rPr lang="ja-JP" altLang="en-US" sz="1200" dirty="0" smtClean="0">
                <a:latin typeface="HGｺﾞｼｯｸM" panose="020B0609000000000000" pitchFamily="49" charset="-128"/>
                <a:ea typeface="HGｺﾞｼｯｸM" panose="020B0609000000000000" pitchFamily="49" charset="-128"/>
              </a:rPr>
              <a:t>以上の漂着ごみを全て回収、分類。</a:t>
            </a:r>
            <a:endParaRPr lang="ja-JP" altLang="ja-JP" sz="1200" dirty="0">
              <a:latin typeface="HGｺﾞｼｯｸM" panose="020B0609000000000000" pitchFamily="49" charset="-128"/>
              <a:ea typeface="HGｺﾞｼｯｸM" panose="020B0609000000000000" pitchFamily="49" charset="-128"/>
            </a:endParaRPr>
          </a:p>
        </p:txBody>
      </p:sp>
      <p:sp>
        <p:nvSpPr>
          <p:cNvPr id="65" name="角丸四角形 64"/>
          <p:cNvSpPr/>
          <p:nvPr/>
        </p:nvSpPr>
        <p:spPr>
          <a:xfrm>
            <a:off x="92075" y="4441170"/>
            <a:ext cx="6108846" cy="2372380"/>
          </a:xfrm>
          <a:prstGeom prst="roundRect">
            <a:avLst>
              <a:gd name="adj" fmla="val 509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6" name="正方形/長方形 65"/>
          <p:cNvSpPr/>
          <p:nvPr/>
        </p:nvSpPr>
        <p:spPr>
          <a:xfrm>
            <a:off x="194264" y="4729221"/>
            <a:ext cx="4393210" cy="2123658"/>
          </a:xfrm>
          <a:prstGeom prst="rect">
            <a:avLst/>
          </a:prstGeom>
        </p:spPr>
        <p:txBody>
          <a:bodyPr wrap="square">
            <a:spAutoFit/>
          </a:bodyPr>
          <a:lstStyle/>
          <a:p>
            <a:pPr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マイクロプラスチックについて</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a:t>
            </a:r>
            <a:endParaRPr lang="ja-JP" altLang="en-US" sz="1200" kern="0" dirty="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 ・日本周辺海域等における分布状況</a:t>
            </a:r>
          </a:p>
          <a:p>
            <a:pPr marL="266700" indent="-266700"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 ・マイクロプラスチックに吸着している</a:t>
            </a:r>
            <a:r>
              <a:rPr lang="en-US" altLang="ja-JP" sz="1200" kern="0" dirty="0">
                <a:solidFill>
                  <a:sysClr val="windowText" lastClr="000000"/>
                </a:solidFill>
                <a:latin typeface="HGｺﾞｼｯｸM" panose="020B0609000000000000" pitchFamily="49" charset="-128"/>
                <a:ea typeface="HGｺﾞｼｯｸM" panose="020B0609000000000000" pitchFamily="49" charset="-128"/>
              </a:rPr>
              <a:t>PCB</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等</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の</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marL="266700" indent="-266700"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　　有害</a:t>
            </a: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化学物質の量</a:t>
            </a:r>
          </a:p>
          <a:p>
            <a:pPr eaLnBrk="1" fontAlgn="auto" hangingPunct="1">
              <a:spcBef>
                <a:spcPts val="0"/>
              </a:spcBef>
              <a:spcAft>
                <a:spcPts val="0"/>
              </a:spcAft>
              <a:defRPr/>
            </a:pPr>
            <a:r>
              <a:rPr lang="ja-JP" altLang="en-US" sz="1200" kern="0" dirty="0">
                <a:solidFill>
                  <a:sysClr val="windowText" lastClr="000000"/>
                </a:solidFill>
                <a:latin typeface="HGｺﾞｼｯｸM" panose="020B0609000000000000" pitchFamily="49" charset="-128"/>
                <a:ea typeface="HGｺﾞｼｯｸM" panose="020B0609000000000000" pitchFamily="49" charset="-128"/>
              </a:rPr>
              <a:t>を把握するための調査を</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実施</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endParaRPr lang="en-US" altLang="ja-JP" sz="1200" kern="0" dirty="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（調査方法）</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○漂流ごみ調査（沿岸及び沖合）において、プランクトンネットによる採集、及び漂着ごみ調査における採集を実施</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○赤外線を利用した材質判定及び顕微鏡による個数の計測等を実施</a:t>
            </a:r>
            <a:endParaRPr lang="ja-JP" altLang="en-US" sz="1200" kern="0" dirty="0">
              <a:solidFill>
                <a:sysClr val="windowText" lastClr="000000"/>
              </a:solidFill>
              <a:latin typeface="HGｺﾞｼｯｸM" panose="020B0609000000000000" pitchFamily="49" charset="-128"/>
              <a:ea typeface="HGｺﾞｼｯｸM" panose="020B0609000000000000" pitchFamily="49" charset="-128"/>
            </a:endParaRPr>
          </a:p>
        </p:txBody>
      </p:sp>
      <p:sp>
        <p:nvSpPr>
          <p:cNvPr id="47" name="テキスト ボックス 6"/>
          <p:cNvSpPr txBox="1">
            <a:spLocks noChangeArrowheads="1"/>
          </p:cNvSpPr>
          <p:nvPr/>
        </p:nvSpPr>
        <p:spPr bwMode="auto">
          <a:xfrm>
            <a:off x="235426" y="514460"/>
            <a:ext cx="3013046"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chemeClr val="bg1"/>
                </a:solidFill>
              </a:rPr>
              <a:t>漂着</a:t>
            </a:r>
            <a:r>
              <a:rPr lang="ja-JP" altLang="en-US" sz="1800" b="1" dirty="0" smtClean="0">
                <a:solidFill>
                  <a:schemeClr val="bg1"/>
                </a:solidFill>
              </a:rPr>
              <a:t>ごみ調査</a:t>
            </a:r>
            <a:endParaRPr lang="en-US" altLang="ja-JP" sz="1800" b="1" dirty="0">
              <a:solidFill>
                <a:schemeClr val="bg1"/>
              </a:solidFill>
            </a:endParaRPr>
          </a:p>
        </p:txBody>
      </p:sp>
      <p:sp>
        <p:nvSpPr>
          <p:cNvPr id="48" name="テキスト ボックス 6"/>
          <p:cNvSpPr txBox="1">
            <a:spLocks noChangeArrowheads="1"/>
          </p:cNvSpPr>
          <p:nvPr/>
        </p:nvSpPr>
        <p:spPr bwMode="auto">
          <a:xfrm>
            <a:off x="235426" y="2267580"/>
            <a:ext cx="2981069"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漂流ごみ調査（目視調査）</a:t>
            </a:r>
            <a:endParaRPr lang="en-US" altLang="ja-JP" sz="1800" b="1" dirty="0">
              <a:solidFill>
                <a:schemeClr val="bg1"/>
              </a:solidFill>
            </a:endParaRPr>
          </a:p>
        </p:txBody>
      </p:sp>
      <p:pic>
        <p:nvPicPr>
          <p:cNvPr id="19486" name="図 5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8217" y="1072676"/>
            <a:ext cx="1551734" cy="87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6"/>
          <p:cNvSpPr txBox="1">
            <a:spLocks noChangeArrowheads="1"/>
          </p:cNvSpPr>
          <p:nvPr/>
        </p:nvSpPr>
        <p:spPr bwMode="auto">
          <a:xfrm>
            <a:off x="235426" y="4355850"/>
            <a:ext cx="2981069"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マイクロプラスチック調査</a:t>
            </a:r>
            <a:endParaRPr lang="en-US" altLang="ja-JP" sz="1800" b="1" dirty="0">
              <a:solidFill>
                <a:schemeClr val="bg1"/>
              </a:solidFill>
            </a:endParaRPr>
          </a:p>
        </p:txBody>
      </p:sp>
      <p:sp>
        <p:nvSpPr>
          <p:cNvPr id="51" name="テキスト ボックス 6"/>
          <p:cNvSpPr txBox="1">
            <a:spLocks noChangeArrowheads="1"/>
          </p:cNvSpPr>
          <p:nvPr/>
        </p:nvSpPr>
        <p:spPr bwMode="auto">
          <a:xfrm>
            <a:off x="6788225" y="2362976"/>
            <a:ext cx="2653076"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海底ごみ調査</a:t>
            </a:r>
            <a:endParaRPr lang="en-US" altLang="ja-JP" sz="1800" b="1" dirty="0">
              <a:solidFill>
                <a:schemeClr val="bg1"/>
              </a:solidFill>
            </a:endParaRPr>
          </a:p>
        </p:txBody>
      </p:sp>
      <p:sp>
        <p:nvSpPr>
          <p:cNvPr id="52" name="正方形/長方形 51"/>
          <p:cNvSpPr/>
          <p:nvPr/>
        </p:nvSpPr>
        <p:spPr>
          <a:xfrm>
            <a:off x="6344050" y="3421655"/>
            <a:ext cx="1868160" cy="2308324"/>
          </a:xfrm>
          <a:prstGeom prst="rect">
            <a:avLst/>
          </a:prstGeom>
        </p:spPr>
        <p:txBody>
          <a:bodyPr wrap="square">
            <a:spAutoFit/>
          </a:bodyPr>
          <a:lstStyle/>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（調査地点選定方法）</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○沿岸調査は、平成</a:t>
            </a:r>
            <a:r>
              <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rPr>
              <a:t>29</a:t>
            </a: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年度は内浦湾（噴火湾）及び鹿児島湾において調査を実施。</a:t>
            </a:r>
            <a:r>
              <a:rPr lang="ja-JP" altLang="en-US" sz="1200" dirty="0" smtClean="0">
                <a:latin typeface="HGｺﾞｼｯｸM" panose="020B0609000000000000" pitchFamily="49" charset="-128"/>
                <a:ea typeface="HGｺﾞｼｯｸM" panose="020B0609000000000000" pitchFamily="49" charset="-128"/>
              </a:rPr>
              <a:t>底</a:t>
            </a:r>
            <a:r>
              <a:rPr lang="ja-JP" altLang="en-US" sz="1200" dirty="0" err="1" smtClean="0">
                <a:latin typeface="HGｺﾞｼｯｸM" panose="020B0609000000000000" pitchFamily="49" charset="-128"/>
                <a:ea typeface="HGｺﾞｼｯｸM" panose="020B0609000000000000" pitchFamily="49" charset="-128"/>
              </a:rPr>
              <a:t>びき</a:t>
            </a:r>
            <a:r>
              <a:rPr lang="ja-JP" altLang="en-US" sz="1200" dirty="0">
                <a:latin typeface="HGｺﾞｼｯｸM" panose="020B0609000000000000" pitchFamily="49" charset="-128"/>
                <a:ea typeface="HGｺﾞｼｯｸM" panose="020B0609000000000000" pitchFamily="49" charset="-128"/>
              </a:rPr>
              <a:t>網漁</a:t>
            </a:r>
            <a:r>
              <a:rPr lang="ja-JP" altLang="en-US" sz="1200" dirty="0" smtClean="0">
                <a:latin typeface="HGｺﾞｼｯｸM" panose="020B0609000000000000" pitchFamily="49" charset="-128"/>
                <a:ea typeface="HGｺﾞｼｯｸM" panose="020B0609000000000000" pitchFamily="49" charset="-128"/>
              </a:rPr>
              <a:t>で操業中に回収</a:t>
            </a:r>
            <a:r>
              <a:rPr lang="ja-JP" altLang="en-US" sz="1200" dirty="0">
                <a:latin typeface="HGｺﾞｼｯｸM" panose="020B0609000000000000" pitchFamily="49" charset="-128"/>
                <a:ea typeface="HGｺﾞｼｯｸM" panose="020B0609000000000000" pitchFamily="49" charset="-128"/>
              </a:rPr>
              <a:t>された</a:t>
            </a:r>
            <a:r>
              <a:rPr lang="ja-JP" altLang="en-US" sz="1200" dirty="0" smtClean="0">
                <a:latin typeface="HGｺﾞｼｯｸM" panose="020B0609000000000000" pitchFamily="49" charset="-128"/>
                <a:ea typeface="HGｺﾞｼｯｸM" panose="020B0609000000000000" pitchFamily="49" charset="-128"/>
              </a:rPr>
              <a:t>ごみを分類。</a:t>
            </a:r>
            <a:endParaRPr lang="en-US" altLang="ja-JP" sz="1200" kern="0" dirty="0" smtClean="0">
              <a:solidFill>
                <a:sysClr val="windowText" lastClr="000000"/>
              </a:solidFill>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kern="0" dirty="0" smtClean="0">
                <a:solidFill>
                  <a:sysClr val="windowText" lastClr="000000"/>
                </a:solidFill>
                <a:latin typeface="HGｺﾞｼｯｸM" panose="020B0609000000000000" pitchFamily="49" charset="-128"/>
                <a:ea typeface="HGｺﾞｼｯｸM" panose="020B0609000000000000" pitchFamily="49" charset="-128"/>
              </a:rPr>
              <a:t>○沖合調査は、東シナ海、大洗沖、苫小牧沖で調査を実施。</a:t>
            </a:r>
            <a:r>
              <a:rPr lang="ja-JP" altLang="en-US" sz="1200" dirty="0" smtClean="0">
                <a:latin typeface="HGｺﾞｼｯｸM" panose="020B0609000000000000" pitchFamily="49" charset="-128"/>
                <a:ea typeface="HGｺﾞｼｯｸM" panose="020B0609000000000000" pitchFamily="49" charset="-128"/>
              </a:rPr>
              <a:t>底</a:t>
            </a:r>
            <a:r>
              <a:rPr lang="ja-JP" altLang="en-US" sz="1200" dirty="0" err="1" smtClean="0">
                <a:latin typeface="HGｺﾞｼｯｸM" panose="020B0609000000000000" pitchFamily="49" charset="-128"/>
                <a:ea typeface="HGｺﾞｼｯｸM" panose="020B0609000000000000" pitchFamily="49" charset="-128"/>
              </a:rPr>
              <a:t>びき</a:t>
            </a:r>
            <a:r>
              <a:rPr lang="ja-JP" altLang="en-US" sz="1200" dirty="0" smtClean="0">
                <a:latin typeface="HGｺﾞｼｯｸM" panose="020B0609000000000000" pitchFamily="49" charset="-128"/>
                <a:ea typeface="HGｺﾞｼｯｸM" panose="020B0609000000000000" pitchFamily="49" charset="-128"/>
              </a:rPr>
              <a:t>網を用いて回収された</a:t>
            </a:r>
            <a:endParaRPr lang="en-US" altLang="ja-JP" sz="1200" dirty="0" smtClean="0">
              <a:latin typeface="HGｺﾞｼｯｸM" panose="020B0609000000000000" pitchFamily="49" charset="-128"/>
              <a:ea typeface="HGｺﾞｼｯｸM" panose="020B0609000000000000" pitchFamily="49" charset="-128"/>
            </a:endParaRPr>
          </a:p>
          <a:p>
            <a:pPr eaLnBrk="1" fontAlgn="auto" hangingPunct="1">
              <a:spcBef>
                <a:spcPts val="0"/>
              </a:spcBef>
              <a:spcAft>
                <a:spcPts val="0"/>
              </a:spcAft>
              <a:defRPr/>
            </a:pPr>
            <a:r>
              <a:rPr lang="ja-JP" altLang="en-US" sz="1200" dirty="0" smtClean="0">
                <a:latin typeface="HGｺﾞｼｯｸM" panose="020B0609000000000000" pitchFamily="49" charset="-128"/>
                <a:ea typeface="HGｺﾞｼｯｸM" panose="020B0609000000000000" pitchFamily="49" charset="-128"/>
              </a:rPr>
              <a:t>ごみを分類。</a:t>
            </a:r>
            <a:endParaRPr lang="en-US" altLang="ja-JP" sz="1200" dirty="0" smtClean="0">
              <a:latin typeface="HGｺﾞｼｯｸM" panose="020B0609000000000000" pitchFamily="49" charset="-128"/>
              <a:ea typeface="HGｺﾞｼｯｸM" panose="020B0609000000000000" pitchFamily="49" charset="-128"/>
            </a:endParaRPr>
          </a:p>
        </p:txBody>
      </p:sp>
      <p:pic>
        <p:nvPicPr>
          <p:cNvPr id="3" name="図 2"/>
          <p:cNvPicPr>
            <a:picLocks noChangeAspect="1"/>
          </p:cNvPicPr>
          <p:nvPr/>
        </p:nvPicPr>
        <p:blipFill>
          <a:blip r:embed="rId11"/>
          <a:stretch>
            <a:fillRect/>
          </a:stretch>
        </p:blipFill>
        <p:spPr>
          <a:xfrm rot="5400000">
            <a:off x="8532144" y="5526720"/>
            <a:ext cx="1380642" cy="1024475"/>
          </a:xfrm>
          <a:prstGeom prst="rect">
            <a:avLst/>
          </a:prstGeom>
        </p:spPr>
      </p:pic>
      <p:pic>
        <p:nvPicPr>
          <p:cNvPr id="4" name="図 3"/>
          <p:cNvPicPr>
            <a:picLocks noChangeAspect="1"/>
          </p:cNvPicPr>
          <p:nvPr/>
        </p:nvPicPr>
        <p:blipFill>
          <a:blip r:embed="rId12"/>
          <a:stretch>
            <a:fillRect/>
          </a:stretch>
        </p:blipFill>
        <p:spPr>
          <a:xfrm rot="5400000">
            <a:off x="7359598" y="5501633"/>
            <a:ext cx="1384485" cy="1054523"/>
          </a:xfrm>
          <a:prstGeom prst="rect">
            <a:avLst/>
          </a:prstGeom>
        </p:spPr>
      </p:pic>
      <p:pic>
        <p:nvPicPr>
          <p:cNvPr id="53" name="図 5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2689" y="2537657"/>
            <a:ext cx="1694049" cy="1696520"/>
          </a:xfrm>
          <a:prstGeom prst="rect">
            <a:avLst/>
          </a:prstGeom>
          <a:noFill/>
          <a:ln>
            <a:solidFill>
              <a:schemeClr val="tx1"/>
            </a:solidFill>
          </a:ln>
        </p:spPr>
      </p:pic>
    </p:spTree>
    <p:extLst>
      <p:ext uri="{BB962C8B-B14F-4D97-AF65-F5344CB8AC3E}">
        <p14:creationId xmlns:p14="http://schemas.microsoft.com/office/powerpoint/2010/main" val="3107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p:cNvSpPr txBox="1">
            <a:spLocks noChangeArrowheads="1"/>
          </p:cNvSpPr>
          <p:nvPr/>
        </p:nvSpPr>
        <p:spPr bwMode="auto">
          <a:xfrm>
            <a:off x="-14288" y="0"/>
            <a:ext cx="9925051" cy="503238"/>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Arial" panose="020B0604020202020204" pitchFamily="34" charset="0"/>
              </a:rPr>
              <a:t>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年度調査結果の全体概要</a:t>
            </a:r>
            <a:endParaRPr lang="en-US" altLang="ja-JP" sz="2400" b="1" dirty="0">
              <a:solidFill>
                <a:schemeClr val="bg1"/>
              </a:solidFill>
              <a:latin typeface="Arial" panose="020B0604020202020204" pitchFamily="34" charset="0"/>
            </a:endParaRPr>
          </a:p>
        </p:txBody>
      </p:sp>
      <p:sp>
        <p:nvSpPr>
          <p:cNvPr id="3" name="角丸四角形 2"/>
          <p:cNvSpPr/>
          <p:nvPr/>
        </p:nvSpPr>
        <p:spPr>
          <a:xfrm>
            <a:off x="125412" y="980728"/>
            <a:ext cx="9645650" cy="5040560"/>
          </a:xfrm>
          <a:prstGeom prst="roundRect">
            <a:avLst>
              <a:gd name="adj" fmla="val 9664"/>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176213" indent="-176213"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・漂着ごみ（容積ベース）は</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地点中８地点で自然物に比べ人工物が多く、人工物では地点ごとにその構成は大きく異なるものの、</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ペットボトル、発泡スチロール、漁具等のプラスチック類の割合が高い地域が多かった</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・漂着したペットボトルの言語表記は、</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八丈島、五島及び日南では外国語表記の割合が５割以上を占めた</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。一方</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、函館及び淡路では外国語表記の割合が１割以下で、稚内、根室、尻屋、遊佐及び松江では日本語が６割以上を占めた</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・沖合海域の漂流ごみ</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、東北</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北部太平洋沖</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でレジ袋の分布密度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が高かったほか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、東シナ海で発泡スチロールの分布密度が高かった。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・沖合海域の海底ごみは、調査地点により分布密度が大きく異なり、単位面積（</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km</a:t>
            </a:r>
            <a:r>
              <a:rPr lang="en-US" altLang="ja-JP" sz="16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）当たりの重量は０～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353kg/km</a:t>
            </a:r>
            <a:r>
              <a:rPr lang="en-US" altLang="ja-JP" sz="16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・沿岸海域のマイクロプラスチックの海中密度は、１地点を除き、</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16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であった。また、</a:t>
            </a:r>
            <a:r>
              <a:rPr lang="ja-JP" altLang="en-US" sz="1600" kern="0" dirty="0">
                <a:latin typeface="メイリオ" panose="020B0604030504040204" pitchFamily="50" charset="-128"/>
                <a:ea typeface="メイリオ" panose="020B0604030504040204" pitchFamily="50" charset="-128"/>
                <a:cs typeface="メイリオ" panose="020B0604030504040204" pitchFamily="50" charset="-128"/>
              </a:rPr>
              <a:t>沖合海域では、東北の日本海側及び太平洋側沖周辺、四国及び九州の太平洋側沖周辺で高い密度を示す傾向であった一方、南方海域の密度は低かった</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endParaRPr lang="en-US" altLang="ja-JP" sz="1600" kern="0" dirty="0">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r>
              <a:rPr lang="en-US" altLang="ja-JP" sz="16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これらの調査はサンプル調査であることから、特に漂着ごみ調査について、平成</a:t>
            </a:r>
            <a:r>
              <a:rPr lang="en-US" altLang="ja-JP" sz="1600" kern="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年度からは都道府県等の協力を得て、調査地点を増加させ、さらなる実態把握に努める予定。</a:t>
            </a:r>
            <a:endParaRPr lang="en-US" altLang="ja-JP" sz="1600" kern="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2698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26010" y="2553784"/>
            <a:ext cx="5112071" cy="3475541"/>
          </a:xfrm>
          <a:prstGeom prst="rect">
            <a:avLst/>
          </a:prstGeom>
        </p:spPr>
      </p:pic>
      <p:sp>
        <p:nvSpPr>
          <p:cNvPr id="5124" name="テキスト ボックス 6"/>
          <p:cNvSpPr txBox="1">
            <a:spLocks noChangeArrowheads="1"/>
          </p:cNvSpPr>
          <p:nvPr/>
        </p:nvSpPr>
        <p:spPr bwMode="auto">
          <a:xfrm>
            <a:off x="203151" y="6055229"/>
            <a:ext cx="4446588" cy="64611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chemeClr val="bg1"/>
                </a:solidFill>
              </a:rPr>
              <a:t>漂着ごみ（</a:t>
            </a:r>
            <a:r>
              <a:rPr lang="ja-JP" altLang="en-US" sz="1800" b="1" dirty="0" smtClean="0">
                <a:solidFill>
                  <a:schemeClr val="bg1"/>
                </a:solidFill>
              </a:rPr>
              <a:t>人工物、</a:t>
            </a:r>
            <a:r>
              <a:rPr lang="ja-JP" altLang="en-US" sz="1800" b="1" dirty="0">
                <a:solidFill>
                  <a:schemeClr val="bg1"/>
                </a:solidFill>
              </a:rPr>
              <a:t>自然物）の</a:t>
            </a:r>
            <a:r>
              <a:rPr lang="ja-JP" altLang="en-US" sz="1800" b="1" dirty="0" smtClean="0">
                <a:solidFill>
                  <a:schemeClr val="bg1"/>
                </a:solidFill>
              </a:rPr>
              <a:t>組成比</a:t>
            </a:r>
            <a:endParaRPr lang="en-US" altLang="ja-JP" sz="1800" b="1" dirty="0" smtClean="0">
              <a:solidFill>
                <a:schemeClr val="bg1"/>
              </a:solidFill>
            </a:endParaRPr>
          </a:p>
          <a:p>
            <a:pPr algn="ctr" eaLnBrk="1" hangingPunct="1">
              <a:spcBef>
                <a:spcPct val="0"/>
              </a:spcBef>
              <a:buFontTx/>
              <a:buNone/>
            </a:pPr>
            <a:r>
              <a:rPr lang="ja-JP" altLang="en-US" sz="1800" b="1" dirty="0" smtClean="0">
                <a:solidFill>
                  <a:schemeClr val="bg1"/>
                </a:solidFill>
              </a:rPr>
              <a:t>（</a:t>
            </a:r>
            <a:r>
              <a:rPr lang="ja-JP" altLang="en-US" sz="1800" b="1" dirty="0">
                <a:solidFill>
                  <a:schemeClr val="bg1"/>
                </a:solidFill>
              </a:rPr>
              <a:t>容積ベース）（平成</a:t>
            </a:r>
            <a:r>
              <a:rPr lang="en-US" altLang="ja-JP" sz="1800" b="1" dirty="0" smtClean="0">
                <a:solidFill>
                  <a:schemeClr val="bg1"/>
                </a:solidFill>
              </a:rPr>
              <a:t>29</a:t>
            </a:r>
            <a:r>
              <a:rPr lang="ja-JP" altLang="en-US" sz="1800" b="1" dirty="0" smtClean="0">
                <a:solidFill>
                  <a:schemeClr val="bg1"/>
                </a:solidFill>
              </a:rPr>
              <a:t>年度</a:t>
            </a:r>
            <a:r>
              <a:rPr lang="ja-JP" altLang="en-US" sz="1800" b="1" dirty="0">
                <a:solidFill>
                  <a:schemeClr val="bg1"/>
                </a:solidFill>
              </a:rPr>
              <a:t>調査）</a:t>
            </a:r>
            <a:endParaRPr lang="en-US" altLang="ja-JP" sz="1800" b="1" dirty="0">
              <a:solidFill>
                <a:schemeClr val="bg1"/>
              </a:solidFill>
            </a:endParaRPr>
          </a:p>
        </p:txBody>
      </p:sp>
      <p:sp>
        <p:nvSpPr>
          <p:cNvPr id="275" name="角丸四角形 274"/>
          <p:cNvSpPr/>
          <p:nvPr/>
        </p:nvSpPr>
        <p:spPr>
          <a:xfrm>
            <a:off x="128588" y="574761"/>
            <a:ext cx="9645650" cy="1851819"/>
          </a:xfrm>
          <a:prstGeom prst="roundRect">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176213" indent="-176213"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までの調査対象</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地点（６地点）を</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含む全国</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地点（稚内、根室、函館、尻屋、遊佐、八丈島、淡路、松江、五島、日南）で</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漂着ごみのモニタリング調査を実施。</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・漂着ごみ（人工物、自然物）の組成比（容積ベース）は、稚内及び函館を除き、自然物よりも人工物の方が割合が高かった。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・人工物の漂着ごみを</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容積ベースで見た場合</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、その構成は地点ごとに大きく異なるが、ペットボトル、発泡スチロール、漁具等のプラスチック類の割合が高い地点が多かった。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6" name="テキスト ボックス 6"/>
          <p:cNvSpPr txBox="1">
            <a:spLocks noChangeArrowheads="1"/>
          </p:cNvSpPr>
          <p:nvPr/>
        </p:nvSpPr>
        <p:spPr bwMode="auto">
          <a:xfrm>
            <a:off x="5600032" y="6032778"/>
            <a:ext cx="3752725" cy="646331"/>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人工物の漂着ごみの</a:t>
            </a:r>
            <a:r>
              <a:rPr lang="ja-JP" altLang="en-US" sz="1800" b="1" dirty="0">
                <a:solidFill>
                  <a:schemeClr val="bg1"/>
                </a:solidFill>
              </a:rPr>
              <a:t>構成比</a:t>
            </a:r>
            <a:endParaRPr lang="en-US" altLang="ja-JP" sz="1800" b="1" dirty="0">
              <a:solidFill>
                <a:schemeClr val="bg1"/>
              </a:solidFill>
            </a:endParaRPr>
          </a:p>
          <a:p>
            <a:pPr algn="ctr" eaLnBrk="1" hangingPunct="1">
              <a:spcBef>
                <a:spcPct val="0"/>
              </a:spcBef>
              <a:buFontTx/>
              <a:buNone/>
            </a:pPr>
            <a:r>
              <a:rPr lang="ja-JP" altLang="en-US" sz="1800" b="1" dirty="0">
                <a:solidFill>
                  <a:schemeClr val="bg1"/>
                </a:solidFill>
              </a:rPr>
              <a:t>（容積ベース）（平成</a:t>
            </a:r>
            <a:r>
              <a:rPr lang="en-US" altLang="ja-JP" sz="1800" b="1" dirty="0" smtClean="0">
                <a:solidFill>
                  <a:schemeClr val="bg1"/>
                </a:solidFill>
              </a:rPr>
              <a:t>29</a:t>
            </a:r>
            <a:r>
              <a:rPr lang="ja-JP" altLang="en-US" sz="1800" b="1" dirty="0" smtClean="0">
                <a:solidFill>
                  <a:schemeClr val="bg1"/>
                </a:solidFill>
              </a:rPr>
              <a:t>年度</a:t>
            </a:r>
            <a:r>
              <a:rPr lang="ja-JP" altLang="en-US" sz="1800" b="1" dirty="0">
                <a:solidFill>
                  <a:schemeClr val="bg1"/>
                </a:solidFill>
              </a:rPr>
              <a:t>調査）</a:t>
            </a:r>
            <a:endParaRPr lang="en-US" altLang="ja-JP" sz="1800" b="1" dirty="0">
              <a:solidFill>
                <a:schemeClr val="bg1"/>
              </a:solidFill>
            </a:endParaRPr>
          </a:p>
        </p:txBody>
      </p:sp>
      <p:sp>
        <p:nvSpPr>
          <p:cNvPr id="5127"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Arial" panose="020B0604020202020204" pitchFamily="34" charset="0"/>
              </a:rPr>
              <a:t>漂着</a:t>
            </a:r>
            <a:r>
              <a:rPr lang="ja-JP" altLang="en-US" sz="2400" b="1" dirty="0">
                <a:solidFill>
                  <a:schemeClr val="bg1"/>
                </a:solidFill>
                <a:latin typeface="Arial" panose="020B0604020202020204" pitchFamily="34" charset="0"/>
              </a:rPr>
              <a:t>ごみのモニタリング</a:t>
            </a:r>
            <a:r>
              <a:rPr lang="ja-JP" altLang="en-US" sz="2400" b="1" dirty="0" smtClean="0">
                <a:solidFill>
                  <a:schemeClr val="bg1"/>
                </a:solidFill>
                <a:latin typeface="Arial" panose="020B0604020202020204" pitchFamily="34" charset="0"/>
              </a:rPr>
              <a:t>調査（容積）（</a:t>
            </a:r>
            <a:r>
              <a:rPr lang="ja-JP" altLang="en-US" sz="2400" b="1" dirty="0">
                <a:solidFill>
                  <a:schemeClr val="bg1"/>
                </a:solidFill>
                <a:latin typeface="Arial" panose="020B0604020202020204" pitchFamily="34" charset="0"/>
              </a:rPr>
              <a:t>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12" name="テキスト ボックス 6"/>
          <p:cNvSpPr txBox="1">
            <a:spLocks noChangeArrowheads="1"/>
          </p:cNvSpPr>
          <p:nvPr/>
        </p:nvSpPr>
        <p:spPr bwMode="auto">
          <a:xfrm>
            <a:off x="8856467"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1-1</a:t>
            </a:r>
          </a:p>
        </p:txBody>
      </p:sp>
      <p:pic>
        <p:nvPicPr>
          <p:cNvPr id="2" name="図 1"/>
          <p:cNvPicPr>
            <a:picLocks noChangeAspect="1"/>
          </p:cNvPicPr>
          <p:nvPr/>
        </p:nvPicPr>
        <p:blipFill>
          <a:blip r:embed="rId4"/>
          <a:stretch>
            <a:fillRect/>
          </a:stretch>
        </p:blipFill>
        <p:spPr>
          <a:xfrm>
            <a:off x="4911318" y="2571558"/>
            <a:ext cx="4780048" cy="3416012"/>
          </a:xfrm>
          <a:prstGeom prst="rect">
            <a:avLst/>
          </a:prstGeom>
        </p:spPr>
      </p:pic>
      <p:sp>
        <p:nvSpPr>
          <p:cNvPr id="5130" name="正方形/長方形 12"/>
          <p:cNvSpPr>
            <a:spLocks noChangeArrowheads="1"/>
          </p:cNvSpPr>
          <p:nvPr/>
        </p:nvSpPr>
        <p:spPr bwMode="auto">
          <a:xfrm>
            <a:off x="4694943" y="2694700"/>
            <a:ext cx="11366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latin typeface="Arial" panose="020B0604020202020204" pitchFamily="34" charset="0"/>
              </a:rPr>
              <a:t>単位：</a:t>
            </a:r>
            <a:r>
              <a:rPr lang="en-US" altLang="ja-JP" sz="1000" dirty="0">
                <a:latin typeface="Arial" panose="020B0604020202020204" pitchFamily="34" charset="0"/>
              </a:rPr>
              <a:t>ℓ/50m</a:t>
            </a:r>
            <a:endParaRPr lang="ja-JP" altLang="en-US" sz="1000" dirty="0">
              <a:latin typeface="Arial" panose="020B0604020202020204" pitchFamily="34" charset="0"/>
            </a:endParaRPr>
          </a:p>
        </p:txBody>
      </p:sp>
      <p:sp>
        <p:nvSpPr>
          <p:cNvPr id="5129" name="正方形/長方形 12"/>
          <p:cNvSpPr>
            <a:spLocks noChangeArrowheads="1"/>
          </p:cNvSpPr>
          <p:nvPr/>
        </p:nvSpPr>
        <p:spPr bwMode="auto">
          <a:xfrm>
            <a:off x="-29733" y="2694700"/>
            <a:ext cx="11366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latin typeface="Arial" panose="020B0604020202020204" pitchFamily="34" charset="0"/>
              </a:rPr>
              <a:t>単位：</a:t>
            </a:r>
            <a:r>
              <a:rPr lang="en-US" altLang="ja-JP" sz="1000" dirty="0">
                <a:latin typeface="Arial" panose="020B0604020202020204" pitchFamily="34" charset="0"/>
              </a:rPr>
              <a:t>ℓ/50m</a:t>
            </a:r>
            <a:endParaRPr lang="ja-JP" altLang="en-US" sz="1000" dirty="0">
              <a:latin typeface="Arial" panose="020B0604020202020204" pitchFamily="34" charset="0"/>
            </a:endParaRPr>
          </a:p>
        </p:txBody>
      </p:sp>
      <p:grpSp>
        <p:nvGrpSpPr>
          <p:cNvPr id="17" name="グループ化 16"/>
          <p:cNvGrpSpPr/>
          <p:nvPr/>
        </p:nvGrpSpPr>
        <p:grpSpPr>
          <a:xfrm>
            <a:off x="3841320" y="5301208"/>
            <a:ext cx="912054" cy="502930"/>
            <a:chOff x="0" y="0"/>
            <a:chExt cx="912054" cy="729985"/>
          </a:xfrm>
        </p:grpSpPr>
        <p:sp>
          <p:nvSpPr>
            <p:cNvPr id="18" name="正方形/長方形 17"/>
            <p:cNvSpPr/>
            <p:nvPr/>
          </p:nvSpPr>
          <p:spPr>
            <a:xfrm>
              <a:off x="0" y="0"/>
              <a:ext cx="912054" cy="72998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spcCol="180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800" b="0" i="0" dirty="0">
                  <a:solidFill>
                    <a:sysClr val="windowText" lastClr="000000"/>
                  </a:solidFill>
                  <a:effectLst/>
                  <a:latin typeface="+mn-lt"/>
                  <a:ea typeface="+mn-ea"/>
                  <a:cs typeface="+mn-cs"/>
                </a:rPr>
                <a:t>人工物</a:t>
              </a:r>
              <a:endParaRPr lang="en-US" altLang="ja-JP" sz="800" b="0" i="0" dirty="0">
                <a:solidFill>
                  <a:sysClr val="windowText" lastClr="000000"/>
                </a:solidFill>
                <a:effectLst/>
                <a:latin typeface="+mn-lt"/>
                <a:ea typeface="+mn-ea"/>
                <a:cs typeface="+mn-cs"/>
              </a:endParaRPr>
            </a:p>
            <a:p>
              <a:pPr algn="l"/>
              <a:endParaRPr lang="en-US" altLang="ja-JP" sz="800" b="0" i="0" dirty="0">
                <a:solidFill>
                  <a:sysClr val="windowText" lastClr="000000"/>
                </a:solidFill>
                <a:effectLst/>
                <a:latin typeface="+mn-lt"/>
                <a:ea typeface="+mn-ea"/>
                <a:cs typeface="+mn-cs"/>
              </a:endParaRPr>
            </a:p>
            <a:p>
              <a:pPr algn="l"/>
              <a:r>
                <a:rPr lang="ja-JP" altLang="en-US" sz="800" b="0" i="0" u="none" strike="noStrike" dirty="0">
                  <a:solidFill>
                    <a:sysClr val="windowText" lastClr="000000"/>
                  </a:solidFill>
                  <a:effectLst/>
                  <a:latin typeface="+mn-lt"/>
                  <a:ea typeface="+mn-ea"/>
                  <a:cs typeface="+mn-cs"/>
                </a:rPr>
                <a:t>自然物</a:t>
              </a:r>
              <a:endParaRPr lang="en-US" altLang="ja-JP" sz="800" b="0" i="0" u="none" strike="noStrike" dirty="0">
                <a:solidFill>
                  <a:sysClr val="windowText" lastClr="000000"/>
                </a:solidFill>
                <a:effectLst/>
                <a:latin typeface="+mn-lt"/>
                <a:ea typeface="+mn-ea"/>
                <a:cs typeface="+mn-cs"/>
              </a:endParaRPr>
            </a:p>
            <a:p>
              <a:pPr algn="l"/>
              <a:endParaRPr lang="en-US" altLang="ja-JP" sz="800" b="0" i="0" u="none" strike="noStrike" dirty="0">
                <a:solidFill>
                  <a:sysClr val="windowText" lastClr="000000"/>
                </a:solidFill>
                <a:effectLst/>
                <a:latin typeface="+mn-lt"/>
                <a:ea typeface="+mn-ea"/>
                <a:cs typeface="+mn-cs"/>
              </a:endParaRPr>
            </a:p>
          </p:txBody>
        </p:sp>
        <p:grpSp>
          <p:nvGrpSpPr>
            <p:cNvPr id="19" name="グループ化 18"/>
            <p:cNvGrpSpPr/>
            <p:nvPr/>
          </p:nvGrpSpPr>
          <p:grpSpPr>
            <a:xfrm>
              <a:off x="50786" y="75702"/>
              <a:ext cx="137445" cy="511832"/>
              <a:chOff x="50786" y="75702"/>
              <a:chExt cx="126073" cy="418834"/>
            </a:xfrm>
          </p:grpSpPr>
          <p:sp>
            <p:nvSpPr>
              <p:cNvPr id="20" name="正方形/長方形 19"/>
              <p:cNvSpPr/>
              <p:nvPr/>
            </p:nvSpPr>
            <p:spPr>
              <a:xfrm>
                <a:off x="63268" y="75702"/>
                <a:ext cx="113591" cy="122109"/>
              </a:xfrm>
              <a:prstGeom prst="rect">
                <a:avLst/>
              </a:prstGeom>
              <a:solidFill>
                <a:srgbClr val="F09252"/>
              </a:solidFill>
              <a:ln w="9525">
                <a:solidFill>
                  <a:srgbClr val="F092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700"/>
              </a:p>
            </p:txBody>
          </p:sp>
          <p:sp>
            <p:nvSpPr>
              <p:cNvPr id="21" name="正方形/長方形 20"/>
              <p:cNvSpPr/>
              <p:nvPr/>
            </p:nvSpPr>
            <p:spPr>
              <a:xfrm>
                <a:off x="50786" y="372427"/>
                <a:ext cx="113591" cy="122109"/>
              </a:xfrm>
              <a:prstGeom prst="rect">
                <a:avLst/>
              </a:prstGeom>
              <a:solidFill>
                <a:srgbClr val="A9D18E"/>
              </a:solidFill>
              <a:ln w="952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700"/>
              </a:p>
            </p:txBody>
          </p:sp>
        </p:grpSp>
      </p:grpSp>
    </p:spTree>
    <p:extLst>
      <p:ext uri="{BB962C8B-B14F-4D97-AF65-F5344CB8AC3E}">
        <p14:creationId xmlns:p14="http://schemas.microsoft.com/office/powerpoint/2010/main" val="121215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テキスト ボックス 6"/>
          <p:cNvSpPr txBox="1">
            <a:spLocks noChangeArrowheads="1"/>
          </p:cNvSpPr>
          <p:nvPr/>
        </p:nvSpPr>
        <p:spPr bwMode="auto">
          <a:xfrm>
            <a:off x="276225" y="5954713"/>
            <a:ext cx="4446588" cy="64611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chemeClr val="bg1"/>
                </a:solidFill>
              </a:rPr>
              <a:t>漂着ごみ（</a:t>
            </a:r>
            <a:r>
              <a:rPr lang="ja-JP" altLang="en-US" sz="1800" b="1" dirty="0" smtClean="0">
                <a:solidFill>
                  <a:schemeClr val="bg1"/>
                </a:solidFill>
              </a:rPr>
              <a:t>人工物、</a:t>
            </a:r>
            <a:r>
              <a:rPr lang="ja-JP" altLang="en-US" sz="1800" b="1" dirty="0">
                <a:solidFill>
                  <a:schemeClr val="bg1"/>
                </a:solidFill>
              </a:rPr>
              <a:t>自然物）の</a:t>
            </a:r>
            <a:r>
              <a:rPr lang="ja-JP" altLang="en-US" sz="1800" b="1" dirty="0" smtClean="0">
                <a:solidFill>
                  <a:schemeClr val="bg1"/>
                </a:solidFill>
              </a:rPr>
              <a:t>組成比</a:t>
            </a:r>
            <a:endParaRPr lang="en-US" altLang="ja-JP" sz="1800" b="1" dirty="0" smtClean="0">
              <a:solidFill>
                <a:schemeClr val="bg1"/>
              </a:solidFill>
            </a:endParaRPr>
          </a:p>
          <a:p>
            <a:pPr algn="ctr" eaLnBrk="1" hangingPunct="1">
              <a:spcBef>
                <a:spcPct val="0"/>
              </a:spcBef>
              <a:buFontTx/>
              <a:buNone/>
            </a:pPr>
            <a:r>
              <a:rPr lang="ja-JP" altLang="en-US" sz="1800" b="1" dirty="0" smtClean="0">
                <a:solidFill>
                  <a:schemeClr val="bg1"/>
                </a:solidFill>
              </a:rPr>
              <a:t>（重量ベース</a:t>
            </a:r>
            <a:r>
              <a:rPr lang="ja-JP" altLang="en-US" sz="1800" b="1" dirty="0">
                <a:solidFill>
                  <a:schemeClr val="bg1"/>
                </a:solidFill>
              </a:rPr>
              <a:t>）（平成</a:t>
            </a:r>
            <a:r>
              <a:rPr lang="en-US" altLang="ja-JP" sz="1800" b="1" dirty="0" smtClean="0">
                <a:solidFill>
                  <a:schemeClr val="bg1"/>
                </a:solidFill>
              </a:rPr>
              <a:t>29</a:t>
            </a:r>
            <a:r>
              <a:rPr lang="ja-JP" altLang="en-US" sz="1800" b="1" dirty="0" smtClean="0">
                <a:solidFill>
                  <a:schemeClr val="bg1"/>
                </a:solidFill>
              </a:rPr>
              <a:t>年度</a:t>
            </a:r>
            <a:r>
              <a:rPr lang="ja-JP" altLang="en-US" sz="1800" b="1" dirty="0">
                <a:solidFill>
                  <a:schemeClr val="bg1"/>
                </a:solidFill>
              </a:rPr>
              <a:t>調査）</a:t>
            </a:r>
            <a:endParaRPr lang="en-US" altLang="ja-JP" sz="1800" b="1" dirty="0">
              <a:solidFill>
                <a:schemeClr val="bg1"/>
              </a:solidFill>
            </a:endParaRPr>
          </a:p>
        </p:txBody>
      </p:sp>
      <p:sp>
        <p:nvSpPr>
          <p:cNvPr id="275" name="角丸四角形 274"/>
          <p:cNvSpPr/>
          <p:nvPr/>
        </p:nvSpPr>
        <p:spPr>
          <a:xfrm>
            <a:off x="128588" y="692696"/>
            <a:ext cx="9645650" cy="1440334"/>
          </a:xfrm>
          <a:prstGeom prst="roundRect">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176213" indent="-176213"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・漂着ごみ（人工物</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、自然物</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組成比（重量ベース）は</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根室、尻屋、遊佐、八丈島、松江及び五島で人工物の割合が高く、また、稚内</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、函館、淡路及び日南で自然物の割合が</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高かった。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・人工物の漂着ごみを重量ベース</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で見た場合</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、その構成は地点ごとに大きく異なるが、発泡スチロール、ポリ袋・菓子袋等の食品包装材、漁具等のプラスチック類の割合が高い地点が多かった。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6" name="テキスト ボックス 6"/>
          <p:cNvSpPr txBox="1">
            <a:spLocks noChangeArrowheads="1"/>
          </p:cNvSpPr>
          <p:nvPr/>
        </p:nvSpPr>
        <p:spPr bwMode="auto">
          <a:xfrm>
            <a:off x="5592762" y="5946775"/>
            <a:ext cx="3752725" cy="646331"/>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人工物の漂着ごみの</a:t>
            </a:r>
            <a:r>
              <a:rPr lang="ja-JP" altLang="en-US" sz="1800" b="1" dirty="0">
                <a:solidFill>
                  <a:schemeClr val="bg1"/>
                </a:solidFill>
              </a:rPr>
              <a:t>構成比</a:t>
            </a:r>
            <a:endParaRPr lang="en-US" altLang="ja-JP" sz="1800" b="1" dirty="0">
              <a:solidFill>
                <a:schemeClr val="bg1"/>
              </a:solidFill>
            </a:endParaRPr>
          </a:p>
          <a:p>
            <a:pPr algn="ctr" eaLnBrk="1" hangingPunct="1">
              <a:spcBef>
                <a:spcPct val="0"/>
              </a:spcBef>
              <a:buFontTx/>
              <a:buNone/>
            </a:pPr>
            <a:r>
              <a:rPr lang="ja-JP" altLang="en-US" sz="1800" b="1" dirty="0" smtClean="0">
                <a:solidFill>
                  <a:schemeClr val="bg1"/>
                </a:solidFill>
              </a:rPr>
              <a:t>（重量ベース</a:t>
            </a:r>
            <a:r>
              <a:rPr lang="ja-JP" altLang="en-US" sz="1800" b="1" dirty="0">
                <a:solidFill>
                  <a:schemeClr val="bg1"/>
                </a:solidFill>
              </a:rPr>
              <a:t>）（平成</a:t>
            </a:r>
            <a:r>
              <a:rPr lang="en-US" altLang="ja-JP" sz="1800" b="1" dirty="0" smtClean="0">
                <a:solidFill>
                  <a:schemeClr val="bg1"/>
                </a:solidFill>
              </a:rPr>
              <a:t>29</a:t>
            </a:r>
            <a:r>
              <a:rPr lang="ja-JP" altLang="en-US" sz="1800" b="1" dirty="0" smtClean="0">
                <a:solidFill>
                  <a:schemeClr val="bg1"/>
                </a:solidFill>
              </a:rPr>
              <a:t>年度</a:t>
            </a:r>
            <a:r>
              <a:rPr lang="ja-JP" altLang="en-US" sz="1800" b="1" dirty="0">
                <a:solidFill>
                  <a:schemeClr val="bg1"/>
                </a:solidFill>
              </a:rPr>
              <a:t>調査）</a:t>
            </a:r>
            <a:endParaRPr lang="en-US" altLang="ja-JP" sz="1800" b="1" dirty="0">
              <a:solidFill>
                <a:schemeClr val="bg1"/>
              </a:solidFill>
            </a:endParaRPr>
          </a:p>
        </p:txBody>
      </p:sp>
      <p:pic>
        <p:nvPicPr>
          <p:cNvPr id="20" name="図 19"/>
          <p:cNvPicPr>
            <a:picLocks noChangeAspect="1"/>
          </p:cNvPicPr>
          <p:nvPr/>
        </p:nvPicPr>
        <p:blipFill>
          <a:blip r:embed="rId3"/>
          <a:stretch>
            <a:fillRect/>
          </a:stretch>
        </p:blipFill>
        <p:spPr>
          <a:xfrm>
            <a:off x="4912759" y="2348393"/>
            <a:ext cx="4998004" cy="3480741"/>
          </a:xfrm>
          <a:prstGeom prst="rect">
            <a:avLst/>
          </a:prstGeom>
        </p:spPr>
      </p:pic>
      <p:sp>
        <p:nvSpPr>
          <p:cNvPr id="5127"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Arial" panose="020B0604020202020204" pitchFamily="34" charset="0"/>
              </a:rPr>
              <a:t>漂着</a:t>
            </a:r>
            <a:r>
              <a:rPr lang="ja-JP" altLang="en-US" sz="2400" b="1" dirty="0">
                <a:solidFill>
                  <a:schemeClr val="bg1"/>
                </a:solidFill>
                <a:latin typeface="Arial" panose="020B0604020202020204" pitchFamily="34" charset="0"/>
              </a:rPr>
              <a:t>ごみのモニタリング</a:t>
            </a:r>
            <a:r>
              <a:rPr lang="ja-JP" altLang="en-US" sz="2400" b="1" dirty="0" smtClean="0">
                <a:solidFill>
                  <a:schemeClr val="bg1"/>
                </a:solidFill>
                <a:latin typeface="Arial" panose="020B0604020202020204" pitchFamily="34" charset="0"/>
              </a:rPr>
              <a:t>調査（重量）（</a:t>
            </a:r>
            <a:r>
              <a:rPr lang="ja-JP" altLang="en-US" sz="2400" b="1" dirty="0">
                <a:solidFill>
                  <a:schemeClr val="bg1"/>
                </a:solidFill>
                <a:latin typeface="Arial" panose="020B0604020202020204" pitchFamily="34" charset="0"/>
              </a:rPr>
              <a:t>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12" name="テキスト ボックス 6"/>
          <p:cNvSpPr txBox="1">
            <a:spLocks noChangeArrowheads="1"/>
          </p:cNvSpPr>
          <p:nvPr/>
        </p:nvSpPr>
        <p:spPr bwMode="auto">
          <a:xfrm>
            <a:off x="8856467"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1-2</a:t>
            </a:r>
          </a:p>
        </p:txBody>
      </p:sp>
      <p:sp>
        <p:nvSpPr>
          <p:cNvPr id="5130" name="正方形/長方形 12"/>
          <p:cNvSpPr>
            <a:spLocks noChangeArrowheads="1"/>
          </p:cNvSpPr>
          <p:nvPr/>
        </p:nvSpPr>
        <p:spPr bwMode="auto">
          <a:xfrm>
            <a:off x="4752454" y="2473325"/>
            <a:ext cx="11366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latin typeface="Arial" panose="020B0604020202020204" pitchFamily="34" charset="0"/>
              </a:rPr>
              <a:t>単位</a:t>
            </a:r>
            <a:r>
              <a:rPr lang="ja-JP" altLang="en-US" sz="1000" dirty="0" smtClean="0">
                <a:latin typeface="Arial" panose="020B0604020202020204" pitchFamily="34" charset="0"/>
              </a:rPr>
              <a:t>：</a:t>
            </a:r>
            <a:r>
              <a:rPr lang="en-US" altLang="ja-JP" sz="1000" dirty="0" smtClean="0">
                <a:latin typeface="Arial" panose="020B0604020202020204" pitchFamily="34" charset="0"/>
              </a:rPr>
              <a:t>kg/50m</a:t>
            </a:r>
            <a:endParaRPr lang="ja-JP" altLang="en-US" sz="1000" dirty="0">
              <a:latin typeface="Arial" panose="020B0604020202020204" pitchFamily="34" charset="0"/>
            </a:endParaRPr>
          </a:p>
        </p:txBody>
      </p:sp>
      <p:pic>
        <p:nvPicPr>
          <p:cNvPr id="4" name="図 3"/>
          <p:cNvPicPr>
            <a:picLocks noChangeAspect="1"/>
          </p:cNvPicPr>
          <p:nvPr/>
        </p:nvPicPr>
        <p:blipFill>
          <a:blip r:embed="rId4"/>
          <a:stretch>
            <a:fillRect/>
          </a:stretch>
        </p:blipFill>
        <p:spPr>
          <a:xfrm>
            <a:off x="-231576" y="2348880"/>
            <a:ext cx="5249049" cy="3495467"/>
          </a:xfrm>
          <a:prstGeom prst="rect">
            <a:avLst/>
          </a:prstGeom>
        </p:spPr>
      </p:pic>
      <p:sp>
        <p:nvSpPr>
          <p:cNvPr id="5129" name="正方形/長方形 12"/>
          <p:cNvSpPr>
            <a:spLocks noChangeArrowheads="1"/>
          </p:cNvSpPr>
          <p:nvPr/>
        </p:nvSpPr>
        <p:spPr bwMode="auto">
          <a:xfrm>
            <a:off x="-159767" y="2473325"/>
            <a:ext cx="115232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latin typeface="Arial" panose="020B0604020202020204" pitchFamily="34" charset="0"/>
              </a:rPr>
              <a:t>単位</a:t>
            </a:r>
            <a:r>
              <a:rPr lang="ja-JP" altLang="en-US" sz="1000" dirty="0" smtClean="0">
                <a:latin typeface="Arial" panose="020B0604020202020204" pitchFamily="34" charset="0"/>
              </a:rPr>
              <a:t>：</a:t>
            </a:r>
            <a:r>
              <a:rPr lang="en-US" altLang="ja-JP" sz="1000" dirty="0" smtClean="0">
                <a:latin typeface="Arial" panose="020B0604020202020204" pitchFamily="34" charset="0"/>
              </a:rPr>
              <a:t>kg/50m</a:t>
            </a:r>
            <a:endParaRPr lang="ja-JP" altLang="en-US" sz="1000" dirty="0">
              <a:latin typeface="Arial" panose="020B0604020202020204" pitchFamily="34" charset="0"/>
            </a:endParaRPr>
          </a:p>
        </p:txBody>
      </p:sp>
      <p:grpSp>
        <p:nvGrpSpPr>
          <p:cNvPr id="14" name="グループ化 13"/>
          <p:cNvGrpSpPr/>
          <p:nvPr/>
        </p:nvGrpSpPr>
        <p:grpSpPr>
          <a:xfrm>
            <a:off x="3906332" y="5157192"/>
            <a:ext cx="912054" cy="537943"/>
            <a:chOff x="0" y="0"/>
            <a:chExt cx="912054" cy="729985"/>
          </a:xfrm>
        </p:grpSpPr>
        <p:sp>
          <p:nvSpPr>
            <p:cNvPr id="16" name="正方形/長方形 15"/>
            <p:cNvSpPr/>
            <p:nvPr/>
          </p:nvSpPr>
          <p:spPr>
            <a:xfrm>
              <a:off x="0" y="0"/>
              <a:ext cx="912054" cy="72998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spcCol="180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900" b="0" i="0" dirty="0">
                  <a:solidFill>
                    <a:sysClr val="windowText" lastClr="000000"/>
                  </a:solidFill>
                  <a:effectLst/>
                  <a:latin typeface="+mn-lt"/>
                  <a:ea typeface="+mn-ea"/>
                  <a:cs typeface="+mn-cs"/>
                </a:rPr>
                <a:t>人工物</a:t>
              </a:r>
              <a:endParaRPr lang="en-US" altLang="ja-JP" sz="900" b="0" i="0" dirty="0">
                <a:solidFill>
                  <a:sysClr val="windowText" lastClr="000000"/>
                </a:solidFill>
                <a:effectLst/>
                <a:latin typeface="+mn-lt"/>
                <a:ea typeface="+mn-ea"/>
                <a:cs typeface="+mn-cs"/>
              </a:endParaRPr>
            </a:p>
            <a:p>
              <a:pPr algn="l"/>
              <a:endParaRPr lang="en-US" altLang="ja-JP" sz="900" b="0" i="0" dirty="0">
                <a:solidFill>
                  <a:sysClr val="windowText" lastClr="000000"/>
                </a:solidFill>
                <a:effectLst/>
                <a:latin typeface="+mn-lt"/>
                <a:ea typeface="+mn-ea"/>
                <a:cs typeface="+mn-cs"/>
              </a:endParaRPr>
            </a:p>
            <a:p>
              <a:pPr algn="l"/>
              <a:r>
                <a:rPr lang="ja-JP" altLang="en-US" sz="900" b="0" i="0" u="none" strike="noStrike" dirty="0">
                  <a:solidFill>
                    <a:sysClr val="windowText" lastClr="000000"/>
                  </a:solidFill>
                  <a:effectLst/>
                  <a:latin typeface="+mn-lt"/>
                  <a:ea typeface="+mn-ea"/>
                  <a:cs typeface="+mn-cs"/>
                </a:rPr>
                <a:t>自然物</a:t>
              </a:r>
              <a:endParaRPr lang="en-US" altLang="ja-JP" sz="900" b="0" i="0" u="none" strike="noStrike" dirty="0">
                <a:solidFill>
                  <a:sysClr val="windowText" lastClr="000000"/>
                </a:solidFill>
                <a:effectLst/>
                <a:latin typeface="+mn-lt"/>
                <a:ea typeface="+mn-ea"/>
                <a:cs typeface="+mn-cs"/>
              </a:endParaRPr>
            </a:p>
            <a:p>
              <a:pPr algn="l"/>
              <a:endParaRPr lang="en-US" altLang="ja-JP" sz="900" b="0" i="0" u="none" strike="noStrike" dirty="0">
                <a:solidFill>
                  <a:sysClr val="windowText" lastClr="000000"/>
                </a:solidFill>
                <a:effectLst/>
                <a:latin typeface="+mn-lt"/>
                <a:ea typeface="+mn-ea"/>
                <a:cs typeface="+mn-cs"/>
              </a:endParaRPr>
            </a:p>
          </p:txBody>
        </p:sp>
        <p:grpSp>
          <p:nvGrpSpPr>
            <p:cNvPr id="17" name="グループ化 16"/>
            <p:cNvGrpSpPr/>
            <p:nvPr/>
          </p:nvGrpSpPr>
          <p:grpSpPr>
            <a:xfrm>
              <a:off x="50786" y="75702"/>
              <a:ext cx="137445" cy="511832"/>
              <a:chOff x="50786" y="75702"/>
              <a:chExt cx="126073" cy="418834"/>
            </a:xfrm>
          </p:grpSpPr>
          <p:sp>
            <p:nvSpPr>
              <p:cNvPr id="18" name="正方形/長方形 17"/>
              <p:cNvSpPr/>
              <p:nvPr/>
            </p:nvSpPr>
            <p:spPr>
              <a:xfrm>
                <a:off x="63268" y="75702"/>
                <a:ext cx="113591" cy="122109"/>
              </a:xfrm>
              <a:prstGeom prst="rect">
                <a:avLst/>
              </a:prstGeom>
              <a:solidFill>
                <a:srgbClr val="F09252"/>
              </a:solidFill>
              <a:ln w="9525">
                <a:solidFill>
                  <a:srgbClr val="F092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9" name="正方形/長方形 18"/>
              <p:cNvSpPr/>
              <p:nvPr/>
            </p:nvSpPr>
            <p:spPr>
              <a:xfrm>
                <a:off x="50786" y="372427"/>
                <a:ext cx="113591" cy="122109"/>
              </a:xfrm>
              <a:prstGeom prst="rect">
                <a:avLst/>
              </a:prstGeom>
              <a:solidFill>
                <a:srgbClr val="A9D18E"/>
              </a:solidFill>
              <a:ln w="952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spTree>
    <p:extLst>
      <p:ext uri="{BB962C8B-B14F-4D97-AF65-F5344CB8AC3E}">
        <p14:creationId xmlns:p14="http://schemas.microsoft.com/office/powerpoint/2010/main" val="232669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4902441" y="2444200"/>
            <a:ext cx="4947103" cy="3502575"/>
          </a:xfrm>
          <a:prstGeom prst="rect">
            <a:avLst/>
          </a:prstGeom>
        </p:spPr>
      </p:pic>
      <p:pic>
        <p:nvPicPr>
          <p:cNvPr id="2" name="図 1"/>
          <p:cNvPicPr>
            <a:picLocks noChangeAspect="1"/>
          </p:cNvPicPr>
          <p:nvPr/>
        </p:nvPicPr>
        <p:blipFill>
          <a:blip r:embed="rId4"/>
          <a:stretch>
            <a:fillRect/>
          </a:stretch>
        </p:blipFill>
        <p:spPr>
          <a:xfrm>
            <a:off x="-110129" y="2451815"/>
            <a:ext cx="4967880" cy="3541426"/>
          </a:xfrm>
          <a:prstGeom prst="rect">
            <a:avLst/>
          </a:prstGeom>
        </p:spPr>
      </p:pic>
      <p:sp>
        <p:nvSpPr>
          <p:cNvPr id="5124" name="テキスト ボックス 6"/>
          <p:cNvSpPr txBox="1">
            <a:spLocks noChangeArrowheads="1"/>
          </p:cNvSpPr>
          <p:nvPr/>
        </p:nvSpPr>
        <p:spPr bwMode="auto">
          <a:xfrm>
            <a:off x="276225" y="5954713"/>
            <a:ext cx="4446588" cy="64611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chemeClr val="bg1"/>
                </a:solidFill>
              </a:rPr>
              <a:t>漂着ごみ（人工物</a:t>
            </a:r>
            <a:r>
              <a:rPr lang="ja-JP" altLang="en-US" sz="1800" b="1" dirty="0" smtClean="0">
                <a:solidFill>
                  <a:schemeClr val="bg1"/>
                </a:solidFill>
              </a:rPr>
              <a:t>、自然物</a:t>
            </a:r>
            <a:r>
              <a:rPr lang="ja-JP" altLang="en-US" sz="1800" b="1" dirty="0">
                <a:solidFill>
                  <a:schemeClr val="bg1"/>
                </a:solidFill>
              </a:rPr>
              <a:t>）の</a:t>
            </a:r>
            <a:r>
              <a:rPr lang="ja-JP" altLang="en-US" sz="1800" b="1" dirty="0" smtClean="0">
                <a:solidFill>
                  <a:schemeClr val="bg1"/>
                </a:solidFill>
              </a:rPr>
              <a:t>組成比</a:t>
            </a:r>
            <a:endParaRPr lang="en-US" altLang="ja-JP" sz="1800" b="1" dirty="0" smtClean="0">
              <a:solidFill>
                <a:schemeClr val="bg1"/>
              </a:solidFill>
            </a:endParaRPr>
          </a:p>
          <a:p>
            <a:pPr algn="ctr" eaLnBrk="1" hangingPunct="1">
              <a:spcBef>
                <a:spcPct val="0"/>
              </a:spcBef>
              <a:buFontTx/>
              <a:buNone/>
            </a:pPr>
            <a:r>
              <a:rPr lang="ja-JP" altLang="en-US" sz="1800" b="1" dirty="0" smtClean="0">
                <a:solidFill>
                  <a:schemeClr val="bg1"/>
                </a:solidFill>
              </a:rPr>
              <a:t>（個数ベース</a:t>
            </a:r>
            <a:r>
              <a:rPr lang="ja-JP" altLang="en-US" sz="1800" b="1" dirty="0">
                <a:solidFill>
                  <a:schemeClr val="bg1"/>
                </a:solidFill>
              </a:rPr>
              <a:t>）（平成</a:t>
            </a:r>
            <a:r>
              <a:rPr lang="en-US" altLang="ja-JP" sz="1800" b="1" dirty="0" smtClean="0">
                <a:solidFill>
                  <a:schemeClr val="bg1"/>
                </a:solidFill>
              </a:rPr>
              <a:t>29</a:t>
            </a:r>
            <a:r>
              <a:rPr lang="ja-JP" altLang="en-US" sz="1800" b="1" dirty="0" smtClean="0">
                <a:solidFill>
                  <a:schemeClr val="bg1"/>
                </a:solidFill>
              </a:rPr>
              <a:t>年度</a:t>
            </a:r>
            <a:r>
              <a:rPr lang="ja-JP" altLang="en-US" sz="1800" b="1" dirty="0">
                <a:solidFill>
                  <a:schemeClr val="bg1"/>
                </a:solidFill>
              </a:rPr>
              <a:t>調査）</a:t>
            </a:r>
            <a:endParaRPr lang="en-US" altLang="ja-JP" sz="1800" b="1" dirty="0">
              <a:solidFill>
                <a:schemeClr val="bg1"/>
              </a:solidFill>
            </a:endParaRPr>
          </a:p>
        </p:txBody>
      </p:sp>
      <p:sp>
        <p:nvSpPr>
          <p:cNvPr id="275" name="角丸四角形 274"/>
          <p:cNvSpPr/>
          <p:nvPr/>
        </p:nvSpPr>
        <p:spPr>
          <a:xfrm>
            <a:off x="128588" y="652463"/>
            <a:ext cx="9645650" cy="1552575"/>
          </a:xfrm>
          <a:prstGeom prst="roundRect">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176213" indent="-176213"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・漂着ごみ（人工物</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、自然物</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組成比（個数ベース）は、人工物が全ての地点で８割以上を占めた。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eaLnBrk="1" hangingPunct="1">
              <a:defRPr/>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eaLnBrk="1" hangingPunct="1">
              <a:defRPr/>
            </a:pPr>
            <a:r>
              <a:rPr lang="ja-JP" altLang="en-US" sz="160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・人工物の漂着ごみを</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個数ベース</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で見た場合</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、全ての地点でプラスチック類の割合が高く、</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地点中６地点で、ペットボトルの割合が最も高かった。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6" name="テキスト ボックス 6"/>
          <p:cNvSpPr txBox="1">
            <a:spLocks noChangeArrowheads="1"/>
          </p:cNvSpPr>
          <p:nvPr/>
        </p:nvSpPr>
        <p:spPr bwMode="auto">
          <a:xfrm>
            <a:off x="5592763" y="5946775"/>
            <a:ext cx="3598862" cy="646331"/>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人工物の漂着ごみの</a:t>
            </a:r>
            <a:r>
              <a:rPr lang="ja-JP" altLang="en-US" sz="1800" b="1" dirty="0">
                <a:solidFill>
                  <a:schemeClr val="bg1"/>
                </a:solidFill>
              </a:rPr>
              <a:t>構成比</a:t>
            </a:r>
            <a:endParaRPr lang="en-US" altLang="ja-JP" sz="1800" b="1" dirty="0">
              <a:solidFill>
                <a:schemeClr val="bg1"/>
              </a:solidFill>
            </a:endParaRPr>
          </a:p>
          <a:p>
            <a:pPr algn="ctr" eaLnBrk="1" hangingPunct="1">
              <a:spcBef>
                <a:spcPct val="0"/>
              </a:spcBef>
              <a:buFontTx/>
              <a:buNone/>
            </a:pPr>
            <a:r>
              <a:rPr lang="ja-JP" altLang="en-US" sz="1800" b="1" dirty="0" smtClean="0">
                <a:solidFill>
                  <a:schemeClr val="bg1"/>
                </a:solidFill>
              </a:rPr>
              <a:t>（個数ベース</a:t>
            </a:r>
            <a:r>
              <a:rPr lang="ja-JP" altLang="en-US" sz="1800" b="1" dirty="0">
                <a:solidFill>
                  <a:schemeClr val="bg1"/>
                </a:solidFill>
              </a:rPr>
              <a:t>）（平成</a:t>
            </a:r>
            <a:r>
              <a:rPr lang="en-US" altLang="ja-JP" sz="1800" b="1" dirty="0" smtClean="0">
                <a:solidFill>
                  <a:schemeClr val="bg1"/>
                </a:solidFill>
              </a:rPr>
              <a:t>29</a:t>
            </a:r>
            <a:r>
              <a:rPr lang="ja-JP" altLang="en-US" sz="1800" b="1" dirty="0" smtClean="0">
                <a:solidFill>
                  <a:schemeClr val="bg1"/>
                </a:solidFill>
              </a:rPr>
              <a:t>年度</a:t>
            </a:r>
            <a:r>
              <a:rPr lang="ja-JP" altLang="en-US" sz="1800" b="1" dirty="0">
                <a:solidFill>
                  <a:schemeClr val="bg1"/>
                </a:solidFill>
              </a:rPr>
              <a:t>調査）</a:t>
            </a:r>
            <a:endParaRPr lang="en-US" altLang="ja-JP" sz="1800" b="1" dirty="0">
              <a:solidFill>
                <a:schemeClr val="bg1"/>
              </a:solidFill>
            </a:endParaRPr>
          </a:p>
        </p:txBody>
      </p:sp>
      <p:sp>
        <p:nvSpPr>
          <p:cNvPr id="5127"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Arial" panose="020B0604020202020204" pitchFamily="34" charset="0"/>
              </a:rPr>
              <a:t>漂着</a:t>
            </a:r>
            <a:r>
              <a:rPr lang="ja-JP" altLang="en-US" sz="2400" b="1" dirty="0">
                <a:solidFill>
                  <a:schemeClr val="bg1"/>
                </a:solidFill>
                <a:latin typeface="Arial" panose="020B0604020202020204" pitchFamily="34" charset="0"/>
              </a:rPr>
              <a:t>ごみのモニタリング</a:t>
            </a:r>
            <a:r>
              <a:rPr lang="ja-JP" altLang="en-US" sz="2400" b="1" dirty="0" smtClean="0">
                <a:solidFill>
                  <a:schemeClr val="bg1"/>
                </a:solidFill>
                <a:latin typeface="Arial" panose="020B0604020202020204" pitchFamily="34" charset="0"/>
              </a:rPr>
              <a:t>調査（個数）（</a:t>
            </a:r>
            <a:r>
              <a:rPr lang="ja-JP" altLang="en-US" sz="2400" b="1" dirty="0">
                <a:solidFill>
                  <a:schemeClr val="bg1"/>
                </a:solidFill>
                <a:latin typeface="Arial" panose="020B0604020202020204" pitchFamily="34" charset="0"/>
              </a:rPr>
              <a:t>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12" name="テキスト ボックス 6"/>
          <p:cNvSpPr txBox="1">
            <a:spLocks noChangeArrowheads="1"/>
          </p:cNvSpPr>
          <p:nvPr/>
        </p:nvSpPr>
        <p:spPr bwMode="auto">
          <a:xfrm>
            <a:off x="8856467"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1-3</a:t>
            </a:r>
          </a:p>
        </p:txBody>
      </p:sp>
      <p:sp>
        <p:nvSpPr>
          <p:cNvPr id="5129" name="正方形/長方形 12"/>
          <p:cNvSpPr>
            <a:spLocks noChangeArrowheads="1"/>
          </p:cNvSpPr>
          <p:nvPr/>
        </p:nvSpPr>
        <p:spPr bwMode="auto">
          <a:xfrm>
            <a:off x="-72082" y="2598936"/>
            <a:ext cx="11366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latin typeface="Arial" panose="020B0604020202020204" pitchFamily="34" charset="0"/>
              </a:rPr>
              <a:t>単位</a:t>
            </a:r>
            <a:r>
              <a:rPr lang="ja-JP" altLang="en-US" sz="1000" dirty="0" smtClean="0">
                <a:latin typeface="Arial" panose="020B0604020202020204" pitchFamily="34" charset="0"/>
              </a:rPr>
              <a:t>：</a:t>
            </a:r>
            <a:r>
              <a:rPr lang="ja-JP" altLang="en-US" sz="1000" dirty="0">
                <a:latin typeface="Arial" panose="020B0604020202020204" pitchFamily="34" charset="0"/>
              </a:rPr>
              <a:t>個</a:t>
            </a:r>
            <a:r>
              <a:rPr lang="en-US" altLang="ja-JP" sz="1000" dirty="0" smtClean="0">
                <a:latin typeface="Arial" panose="020B0604020202020204" pitchFamily="34" charset="0"/>
              </a:rPr>
              <a:t>/50m</a:t>
            </a:r>
            <a:endParaRPr lang="ja-JP" altLang="en-US" sz="1000" dirty="0">
              <a:latin typeface="Arial" panose="020B0604020202020204" pitchFamily="34" charset="0"/>
            </a:endParaRPr>
          </a:p>
        </p:txBody>
      </p:sp>
      <p:sp>
        <p:nvSpPr>
          <p:cNvPr id="5130" name="正方形/長方形 12"/>
          <p:cNvSpPr>
            <a:spLocks noChangeArrowheads="1"/>
          </p:cNvSpPr>
          <p:nvPr/>
        </p:nvSpPr>
        <p:spPr bwMode="auto">
          <a:xfrm>
            <a:off x="4808984" y="2526928"/>
            <a:ext cx="11366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latin typeface="Arial" panose="020B0604020202020204" pitchFamily="34" charset="0"/>
              </a:rPr>
              <a:t>単位</a:t>
            </a:r>
            <a:r>
              <a:rPr lang="ja-JP" altLang="en-US" sz="1000" dirty="0" smtClean="0">
                <a:latin typeface="Arial" panose="020B0604020202020204" pitchFamily="34" charset="0"/>
              </a:rPr>
              <a:t>：</a:t>
            </a:r>
            <a:r>
              <a:rPr lang="ja-JP" altLang="en-US" sz="1000" dirty="0">
                <a:latin typeface="Arial" panose="020B0604020202020204" pitchFamily="34" charset="0"/>
              </a:rPr>
              <a:t>個</a:t>
            </a:r>
            <a:r>
              <a:rPr lang="en-US" altLang="ja-JP" sz="1000" dirty="0" smtClean="0">
                <a:latin typeface="Arial" panose="020B0604020202020204" pitchFamily="34" charset="0"/>
              </a:rPr>
              <a:t>/</a:t>
            </a:r>
            <a:r>
              <a:rPr lang="en-US" altLang="ja-JP" sz="1000" dirty="0">
                <a:latin typeface="Arial" panose="020B0604020202020204" pitchFamily="34" charset="0"/>
              </a:rPr>
              <a:t>50m</a:t>
            </a:r>
            <a:endParaRPr lang="ja-JP" altLang="en-US" sz="1000" dirty="0">
              <a:latin typeface="Arial" panose="020B0604020202020204" pitchFamily="34" charset="0"/>
            </a:endParaRPr>
          </a:p>
        </p:txBody>
      </p:sp>
      <p:grpSp>
        <p:nvGrpSpPr>
          <p:cNvPr id="13" name="グループ化 12"/>
          <p:cNvGrpSpPr/>
          <p:nvPr/>
        </p:nvGrpSpPr>
        <p:grpSpPr>
          <a:xfrm>
            <a:off x="3810759" y="5293381"/>
            <a:ext cx="912054" cy="537943"/>
            <a:chOff x="0" y="0"/>
            <a:chExt cx="912054" cy="729985"/>
          </a:xfrm>
        </p:grpSpPr>
        <p:sp>
          <p:nvSpPr>
            <p:cNvPr id="14" name="正方形/長方形 13"/>
            <p:cNvSpPr/>
            <p:nvPr/>
          </p:nvSpPr>
          <p:spPr>
            <a:xfrm>
              <a:off x="0" y="0"/>
              <a:ext cx="912054" cy="72998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spcCol="180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900" b="0" i="0" dirty="0">
                  <a:solidFill>
                    <a:sysClr val="windowText" lastClr="000000"/>
                  </a:solidFill>
                  <a:effectLst/>
                  <a:latin typeface="+mn-lt"/>
                  <a:ea typeface="+mn-ea"/>
                  <a:cs typeface="+mn-cs"/>
                </a:rPr>
                <a:t>人工物</a:t>
              </a:r>
              <a:endParaRPr lang="en-US" altLang="ja-JP" sz="900" b="0" i="0" dirty="0">
                <a:solidFill>
                  <a:sysClr val="windowText" lastClr="000000"/>
                </a:solidFill>
                <a:effectLst/>
                <a:latin typeface="+mn-lt"/>
                <a:ea typeface="+mn-ea"/>
                <a:cs typeface="+mn-cs"/>
              </a:endParaRPr>
            </a:p>
            <a:p>
              <a:pPr algn="l"/>
              <a:endParaRPr lang="en-US" altLang="ja-JP" sz="900" b="0" i="0" dirty="0">
                <a:solidFill>
                  <a:sysClr val="windowText" lastClr="000000"/>
                </a:solidFill>
                <a:effectLst/>
                <a:latin typeface="+mn-lt"/>
                <a:ea typeface="+mn-ea"/>
                <a:cs typeface="+mn-cs"/>
              </a:endParaRPr>
            </a:p>
            <a:p>
              <a:pPr algn="l"/>
              <a:r>
                <a:rPr lang="ja-JP" altLang="en-US" sz="900" b="0" i="0" u="none" strike="noStrike" dirty="0">
                  <a:solidFill>
                    <a:sysClr val="windowText" lastClr="000000"/>
                  </a:solidFill>
                  <a:effectLst/>
                  <a:latin typeface="+mn-lt"/>
                  <a:ea typeface="+mn-ea"/>
                  <a:cs typeface="+mn-cs"/>
                </a:rPr>
                <a:t>自然物</a:t>
              </a:r>
              <a:endParaRPr lang="en-US" altLang="ja-JP" sz="900" b="0" i="0" u="none" strike="noStrike" dirty="0">
                <a:solidFill>
                  <a:sysClr val="windowText" lastClr="000000"/>
                </a:solidFill>
                <a:effectLst/>
                <a:latin typeface="+mn-lt"/>
                <a:ea typeface="+mn-ea"/>
                <a:cs typeface="+mn-cs"/>
              </a:endParaRPr>
            </a:p>
            <a:p>
              <a:pPr algn="l"/>
              <a:endParaRPr lang="en-US" altLang="ja-JP" sz="900" b="0" i="0" u="none" strike="noStrike" dirty="0">
                <a:solidFill>
                  <a:sysClr val="windowText" lastClr="000000"/>
                </a:solidFill>
                <a:effectLst/>
                <a:latin typeface="+mn-lt"/>
                <a:ea typeface="+mn-ea"/>
                <a:cs typeface="+mn-cs"/>
              </a:endParaRPr>
            </a:p>
          </p:txBody>
        </p:sp>
        <p:grpSp>
          <p:nvGrpSpPr>
            <p:cNvPr id="16" name="グループ化 15"/>
            <p:cNvGrpSpPr/>
            <p:nvPr/>
          </p:nvGrpSpPr>
          <p:grpSpPr>
            <a:xfrm>
              <a:off x="50786" y="75702"/>
              <a:ext cx="137445" cy="511832"/>
              <a:chOff x="50786" y="75702"/>
              <a:chExt cx="126073" cy="418834"/>
            </a:xfrm>
          </p:grpSpPr>
          <p:sp>
            <p:nvSpPr>
              <p:cNvPr id="17" name="正方形/長方形 16"/>
              <p:cNvSpPr/>
              <p:nvPr/>
            </p:nvSpPr>
            <p:spPr>
              <a:xfrm>
                <a:off x="63268" y="75702"/>
                <a:ext cx="113591" cy="122109"/>
              </a:xfrm>
              <a:prstGeom prst="rect">
                <a:avLst/>
              </a:prstGeom>
              <a:solidFill>
                <a:srgbClr val="F09252"/>
              </a:solidFill>
              <a:ln w="9525">
                <a:solidFill>
                  <a:srgbClr val="F092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8" name="正方形/長方形 17"/>
              <p:cNvSpPr/>
              <p:nvPr/>
            </p:nvSpPr>
            <p:spPr>
              <a:xfrm>
                <a:off x="50786" y="372427"/>
                <a:ext cx="113591" cy="122109"/>
              </a:xfrm>
              <a:prstGeom prst="rect">
                <a:avLst/>
              </a:prstGeom>
              <a:solidFill>
                <a:srgbClr val="A9D18E"/>
              </a:solidFill>
              <a:ln w="952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spTree>
    <p:extLst>
      <p:ext uri="{BB962C8B-B14F-4D97-AF65-F5344CB8AC3E}">
        <p14:creationId xmlns:p14="http://schemas.microsoft.com/office/powerpoint/2010/main" val="382825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300" b="1" dirty="0" smtClean="0">
                <a:solidFill>
                  <a:schemeClr val="bg1"/>
                </a:solidFill>
                <a:latin typeface="Arial" panose="020B0604020202020204" pitchFamily="34" charset="0"/>
              </a:rPr>
              <a:t>漂着</a:t>
            </a:r>
            <a:r>
              <a:rPr lang="ja-JP" altLang="en-US" sz="2300" b="1" dirty="0">
                <a:solidFill>
                  <a:schemeClr val="bg1"/>
                </a:solidFill>
                <a:latin typeface="Arial" panose="020B0604020202020204" pitchFamily="34" charset="0"/>
              </a:rPr>
              <a:t>ごみのモニタリング</a:t>
            </a:r>
            <a:r>
              <a:rPr lang="ja-JP" altLang="en-US" sz="2300" b="1" dirty="0" smtClean="0">
                <a:solidFill>
                  <a:schemeClr val="bg1"/>
                </a:solidFill>
                <a:latin typeface="Arial" panose="020B0604020202020204" pitchFamily="34" charset="0"/>
              </a:rPr>
              <a:t>調査（ペットボトルの言語表記）（平成</a:t>
            </a:r>
            <a:r>
              <a:rPr lang="en-US" altLang="ja-JP" sz="2300" b="1" dirty="0" smtClean="0">
                <a:solidFill>
                  <a:schemeClr val="bg1"/>
                </a:solidFill>
                <a:latin typeface="Arial" panose="020B0604020202020204" pitchFamily="34" charset="0"/>
              </a:rPr>
              <a:t>29</a:t>
            </a:r>
            <a:r>
              <a:rPr lang="ja-JP" altLang="en-US" sz="2300" b="1" dirty="0" smtClean="0">
                <a:solidFill>
                  <a:schemeClr val="bg1"/>
                </a:solidFill>
                <a:latin typeface="Arial" panose="020B0604020202020204" pitchFamily="34" charset="0"/>
              </a:rPr>
              <a:t>年度</a:t>
            </a:r>
            <a:r>
              <a:rPr lang="ja-JP" altLang="en-US" sz="2300" b="1" dirty="0">
                <a:solidFill>
                  <a:schemeClr val="bg1"/>
                </a:solidFill>
                <a:latin typeface="Arial" panose="020B0604020202020204" pitchFamily="34" charset="0"/>
              </a:rPr>
              <a:t>）</a:t>
            </a:r>
          </a:p>
        </p:txBody>
      </p:sp>
      <p:sp>
        <p:nvSpPr>
          <p:cNvPr id="275" name="角丸四角形 274"/>
          <p:cNvSpPr/>
          <p:nvPr/>
        </p:nvSpPr>
        <p:spPr>
          <a:xfrm>
            <a:off x="131763" y="620713"/>
            <a:ext cx="9655175" cy="1235075"/>
          </a:xfrm>
          <a:prstGeom prst="roundRect">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285750" indent="-285750" eaLnBrk="1" hangingPunct="1">
              <a:buFont typeface="Arial" panose="020B0604020202020204" pitchFamily="34" charset="0"/>
              <a:buChar char="•"/>
              <a:defRPr/>
            </a:pP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に漂着ごみのモニタリング調査を実施した全国</a:t>
            </a:r>
            <a:r>
              <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地点で、回収された漂着</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ペットボトルを言語表記別に分類。外国語表記の</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ペットボトルは、</a:t>
            </a:r>
            <a:r>
              <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地点全てで見られた。</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不明なものを除くと、八丈島、五島及び日南では外国語表記の</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割合</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が５割</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以上を</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占めた。</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一方</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、函館及び淡路では外国語表記の</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割合</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が１割</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以下で</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、稚内、根室、尻屋、遊佐及び松江では日本語が６割以上を</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占めた。</a:t>
            </a:r>
          </a:p>
        </p:txBody>
      </p:sp>
      <p:sp>
        <p:nvSpPr>
          <p:cNvPr id="7172" name="テキスト ボックス 6"/>
          <p:cNvSpPr txBox="1">
            <a:spLocks noChangeArrowheads="1"/>
          </p:cNvSpPr>
          <p:nvPr/>
        </p:nvSpPr>
        <p:spPr bwMode="auto">
          <a:xfrm>
            <a:off x="2576512" y="6453336"/>
            <a:ext cx="5256807"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chemeClr val="bg1"/>
                </a:solidFill>
              </a:rPr>
              <a:t>ペットボトル</a:t>
            </a:r>
            <a:r>
              <a:rPr lang="ja-JP" altLang="en-US" sz="1800" b="1" dirty="0" smtClean="0">
                <a:solidFill>
                  <a:schemeClr val="bg1"/>
                </a:solidFill>
              </a:rPr>
              <a:t>の言語表記別</a:t>
            </a:r>
            <a:r>
              <a:rPr lang="ja-JP" altLang="en-US" sz="1800" b="1" dirty="0">
                <a:solidFill>
                  <a:schemeClr val="bg1"/>
                </a:solidFill>
              </a:rPr>
              <a:t>割合（平成</a:t>
            </a:r>
            <a:r>
              <a:rPr lang="en-US" altLang="ja-JP" sz="1800" b="1" dirty="0" smtClean="0">
                <a:solidFill>
                  <a:schemeClr val="bg1"/>
                </a:solidFill>
              </a:rPr>
              <a:t>29</a:t>
            </a:r>
            <a:r>
              <a:rPr lang="ja-JP" altLang="en-US" sz="1800" b="1" dirty="0" smtClean="0">
                <a:solidFill>
                  <a:schemeClr val="bg1"/>
                </a:solidFill>
              </a:rPr>
              <a:t>年度</a:t>
            </a:r>
            <a:r>
              <a:rPr lang="ja-JP" altLang="en-US" sz="1800" b="1" dirty="0">
                <a:solidFill>
                  <a:schemeClr val="bg1"/>
                </a:solidFill>
              </a:rPr>
              <a:t>調査）</a:t>
            </a:r>
            <a:endParaRPr lang="en-US" altLang="ja-JP" sz="1800" b="1" dirty="0">
              <a:solidFill>
                <a:schemeClr val="bg1"/>
              </a:solidFill>
            </a:endParaRPr>
          </a:p>
        </p:txBody>
      </p:sp>
      <p:sp>
        <p:nvSpPr>
          <p:cNvPr id="7" name="テキスト ボックス 6"/>
          <p:cNvSpPr txBox="1">
            <a:spLocks noChangeArrowheads="1"/>
          </p:cNvSpPr>
          <p:nvPr/>
        </p:nvSpPr>
        <p:spPr bwMode="auto">
          <a:xfrm>
            <a:off x="8856467"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1-4</a:t>
            </a:r>
          </a:p>
        </p:txBody>
      </p:sp>
      <p:pic>
        <p:nvPicPr>
          <p:cNvPr id="8" name="図 7" descr="C:\Users\UENO\Desktop\無題.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6656" y="1927226"/>
            <a:ext cx="6467892" cy="4517155"/>
          </a:xfrm>
          <a:prstGeom prst="rect">
            <a:avLst/>
          </a:prstGeom>
          <a:noFill/>
          <a:ln>
            <a:noFill/>
          </a:ln>
        </p:spPr>
      </p:pic>
      <p:graphicFrame>
        <p:nvGraphicFramePr>
          <p:cNvPr id="10" name="グラフ 9"/>
          <p:cNvGraphicFramePr/>
          <p:nvPr>
            <p:extLst>
              <p:ext uri="{D42A27DB-BD31-4B8C-83A1-F6EECF244321}">
                <p14:modId xmlns:p14="http://schemas.microsoft.com/office/powerpoint/2010/main" val="1573599750"/>
              </p:ext>
            </p:extLst>
          </p:nvPr>
        </p:nvGraphicFramePr>
        <p:xfrm>
          <a:off x="8463598" y="5047933"/>
          <a:ext cx="786130" cy="13957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3"/>
          <p:cNvSpPr txBox="1">
            <a:spLocks noChangeArrowheads="1"/>
          </p:cNvSpPr>
          <p:nvPr/>
        </p:nvSpPr>
        <p:spPr bwMode="auto">
          <a:xfrm>
            <a:off x="11113" y="0"/>
            <a:ext cx="9910762"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400" b="1" dirty="0">
                <a:solidFill>
                  <a:schemeClr val="bg1"/>
                </a:solidFill>
                <a:latin typeface="Arial" panose="020B0604020202020204" pitchFamily="34" charset="0"/>
              </a:rPr>
              <a:t>沿岸海域における漂流ごみ目視観測調査（平成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25" name="角丸四角形 24"/>
          <p:cNvSpPr/>
          <p:nvPr/>
        </p:nvSpPr>
        <p:spPr>
          <a:xfrm>
            <a:off x="190500" y="620688"/>
            <a:ext cx="9493250" cy="1341056"/>
          </a:xfrm>
          <a:prstGeom prst="roundRect">
            <a:avLst>
              <a:gd name="adj" fmla="val 7047"/>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、内浦湾（噴火湾）及び鹿児島湾に</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おいて、漂流ごみの目視観測調査を実施。</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・発見された漂流ごみ（</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計</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530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）のうち人工物は</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126</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・内浦湾（噴火湾）では、南西部沿岸寄りに比べ北東部沿岸寄りで漂流ごみが多く、鹿児島湾では、西側沿岸寄りで漂流ごみが多かった。</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・発見される人工物の種類は、調査測線により大きく異なっていた。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6"/>
          <p:cNvSpPr txBox="1">
            <a:spLocks noChangeArrowheads="1"/>
          </p:cNvSpPr>
          <p:nvPr/>
        </p:nvSpPr>
        <p:spPr bwMode="auto">
          <a:xfrm>
            <a:off x="8867579"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1-5</a:t>
            </a:r>
          </a:p>
        </p:txBody>
      </p:sp>
      <p:sp>
        <p:nvSpPr>
          <p:cNvPr id="8204" name="テキスト ボックス 6"/>
          <p:cNvSpPr txBox="1">
            <a:spLocks noChangeArrowheads="1"/>
          </p:cNvSpPr>
          <p:nvPr/>
        </p:nvSpPr>
        <p:spPr bwMode="auto">
          <a:xfrm>
            <a:off x="555036" y="5814545"/>
            <a:ext cx="1893034"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内浦湾（噴火湾）</a:t>
            </a:r>
            <a:endParaRPr lang="en-US" altLang="ja-JP" sz="1800" b="1" dirty="0">
              <a:solidFill>
                <a:schemeClr val="bg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839922456"/>
              </p:ext>
            </p:extLst>
          </p:nvPr>
        </p:nvGraphicFramePr>
        <p:xfrm>
          <a:off x="5835914" y="5775679"/>
          <a:ext cx="4024245" cy="1188720"/>
        </p:xfrm>
        <a:graphic>
          <a:graphicData uri="http://schemas.openxmlformats.org/drawingml/2006/table">
            <a:tbl>
              <a:tblPr firstRow="1" firstCol="1" bandRow="1"/>
              <a:tblGrid>
                <a:gridCol w="804849">
                  <a:extLst>
                    <a:ext uri="{9D8B030D-6E8A-4147-A177-3AD203B41FA5}">
                      <a16:colId xmlns:a16="http://schemas.microsoft.com/office/drawing/2014/main" val="3180329793"/>
                    </a:ext>
                  </a:extLst>
                </a:gridCol>
                <a:gridCol w="804849">
                  <a:extLst>
                    <a:ext uri="{9D8B030D-6E8A-4147-A177-3AD203B41FA5}">
                      <a16:colId xmlns:a16="http://schemas.microsoft.com/office/drawing/2014/main" val="3884491110"/>
                    </a:ext>
                  </a:extLst>
                </a:gridCol>
                <a:gridCol w="804849">
                  <a:extLst>
                    <a:ext uri="{9D8B030D-6E8A-4147-A177-3AD203B41FA5}">
                      <a16:colId xmlns:a16="http://schemas.microsoft.com/office/drawing/2014/main" val="1859792443"/>
                    </a:ext>
                  </a:extLst>
                </a:gridCol>
                <a:gridCol w="804849">
                  <a:extLst>
                    <a:ext uri="{9D8B030D-6E8A-4147-A177-3AD203B41FA5}">
                      <a16:colId xmlns:a16="http://schemas.microsoft.com/office/drawing/2014/main" val="2694079962"/>
                    </a:ext>
                  </a:extLst>
                </a:gridCol>
                <a:gridCol w="804849">
                  <a:extLst>
                    <a:ext uri="{9D8B030D-6E8A-4147-A177-3AD203B41FA5}">
                      <a16:colId xmlns:a16="http://schemas.microsoft.com/office/drawing/2014/main" val="2382203491"/>
                    </a:ext>
                  </a:extLst>
                </a:gridCol>
              </a:tblGrid>
              <a:tr h="380633">
                <a:tc>
                  <a:txBody>
                    <a:bodyPr/>
                    <a:lstStyle/>
                    <a:p>
                      <a:pPr algn="l">
                        <a:lnSpc>
                          <a:spcPts val="1200"/>
                        </a:lnSpc>
                        <a:spcAft>
                          <a:spcPts val="0"/>
                        </a:spcAft>
                      </a:pPr>
                      <a:r>
                        <a:rPr lang="ja-JP" sz="900" dirty="0" smtClean="0">
                          <a:solidFill>
                            <a:srgbClr val="4F81BD"/>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en-US" sz="900" dirty="0" smtClean="0">
                          <a:solidFill>
                            <a:schemeClr val="tx1"/>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漁具</a:t>
                      </a:r>
                      <a:endParaRPr lang="ja-JP" sz="1050" dirty="0">
                        <a:solidFill>
                          <a:schemeClr val="tx1"/>
                        </a:solidFill>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FF0000"/>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発泡スチロール</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l">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FFC61A"/>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レジ袋</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E6B9B8"/>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ペットボトル</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l">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F2DCDB"/>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食品包装材</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l">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extLst>
                  <a:ext uri="{0D108BD9-81ED-4DB2-BD59-A6C34878D82A}">
                    <a16:rowId xmlns:a16="http://schemas.microsoft.com/office/drawing/2014/main" val="2941563545"/>
                  </a:ext>
                </a:extLst>
              </a:tr>
              <a:tr h="379402">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C4BD97"/>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その他プラ</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l">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B3A2C7"/>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ガラス製品</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l">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77933C"/>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金属製品</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984706"/>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木材</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l">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900" dirty="0" smtClean="0">
                          <a:solidFill>
                            <a:srgbClr val="FFFF00"/>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altLang="ja-JP" sz="900" dirty="0" smtClean="0">
                          <a:effectLst/>
                          <a:latin typeface="ＭＳ 明朝" panose="02020609040205080304" pitchFamily="17" charset="-128"/>
                          <a:ea typeface="ＭＳ ゴシック" panose="020B0609070205080204" pitchFamily="49" charset="-128"/>
                          <a:cs typeface="ＭＳ Ｐゴシック" panose="020B0600070205080204" pitchFamily="50" charset="-128"/>
                        </a:rPr>
                        <a:t>その他</a:t>
                      </a:r>
                      <a:endParaRPr lang="ja-JP" altLang="ja-JP" sz="900" dirty="0" smtClean="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l">
                        <a:lnSpc>
                          <a:spcPts val="1200"/>
                        </a:lnSpc>
                        <a:spcAft>
                          <a:spcPts val="0"/>
                        </a:spcAft>
                      </a:pP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extLst>
                  <a:ext uri="{0D108BD9-81ED-4DB2-BD59-A6C34878D82A}">
                    <a16:rowId xmlns:a16="http://schemas.microsoft.com/office/drawing/2014/main" val="2848144239"/>
                  </a:ext>
                </a:extLst>
              </a:tr>
              <a:tr h="248698">
                <a:tc>
                  <a:txBody>
                    <a:bodyPr/>
                    <a:lstStyle/>
                    <a:p>
                      <a:pPr algn="just">
                        <a:lnSpc>
                          <a:spcPts val="1200"/>
                        </a:lnSpc>
                        <a:spcAft>
                          <a:spcPts val="0"/>
                        </a:spcAft>
                      </a:pPr>
                      <a:r>
                        <a:rPr lang="ja-JP" sz="900" dirty="0">
                          <a:solidFill>
                            <a:srgbClr val="AABAD7"/>
                          </a:solidFill>
                          <a:effectLst/>
                          <a:latin typeface="ＭＳ 明朝" panose="02020609040205080304" pitchFamily="17" charset="-128"/>
                          <a:ea typeface="ＭＳ ゴシック" panose="020B0609070205080204" pitchFamily="49" charset="-128"/>
                          <a:cs typeface="ＭＳ Ｐゴシック" panose="020B0600070205080204" pitchFamily="50" charset="-128"/>
                        </a:rPr>
                        <a:t>■</a:t>
                      </a:r>
                      <a:r>
                        <a:rPr lang="ja-JP" sz="900" dirty="0">
                          <a:effectLst/>
                          <a:latin typeface="ＭＳ 明朝" panose="02020609040205080304" pitchFamily="17" charset="-128"/>
                          <a:ea typeface="ＭＳ ゴシック" panose="020B0609070205080204" pitchFamily="49" charset="-128"/>
                          <a:cs typeface="ＭＳ Ｐゴシック" panose="020B0600070205080204" pitchFamily="50" charset="-128"/>
                        </a:rPr>
                        <a:t>不明</a:t>
                      </a:r>
                      <a:endParaRPr lang="ja-JP" sz="9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algn="l">
                        <a:lnSpc>
                          <a:spcPts val="1200"/>
                        </a:lnSpc>
                        <a:spcAft>
                          <a:spcPts val="0"/>
                        </a:spcAft>
                      </a:pPr>
                      <a:endParaRPr lang="ja-JP" sz="105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endParaRPr lang="ja-JP" altLang="en-US" dirty="0"/>
                    </a:p>
                  </a:txBody>
                  <a:tcPr marL="68580" marR="68580" marT="0" marB="0">
                    <a:lnL>
                      <a:noFill/>
                    </a:lnL>
                    <a:lnR>
                      <a:noFill/>
                    </a:lnR>
                    <a:lnT>
                      <a:noFill/>
                    </a:lnT>
                    <a:lnB>
                      <a:noFill/>
                    </a:lnB>
                  </a:tcPr>
                </a:tc>
                <a:tc>
                  <a:txBody>
                    <a:bodyPr/>
                    <a:lstStyle/>
                    <a:p>
                      <a:pPr algn="l">
                        <a:lnSpc>
                          <a:spcPts val="1200"/>
                        </a:lnSpc>
                        <a:spcAft>
                          <a:spcPts val="0"/>
                        </a:spcAft>
                      </a:pPr>
                      <a:r>
                        <a:rPr lang="en-US" sz="900">
                          <a:effectLst/>
                          <a:latin typeface="ＭＳ ゴシック" panose="020B0609070205080204" pitchFamily="49" charset="-128"/>
                          <a:ea typeface="ＭＳ 明朝" panose="02020609040205080304" pitchFamily="17" charset="-128"/>
                          <a:cs typeface="ＭＳ Ｐゴシック" panose="020B0600070205080204" pitchFamily="50" charset="-128"/>
                        </a:rPr>
                        <a:t> </a:t>
                      </a:r>
                      <a:endParaRPr lang="ja-JP" sz="105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tc>
                  <a:txBody>
                    <a:bodyPr/>
                    <a:lstStyle/>
                    <a:p>
                      <a:pPr algn="l">
                        <a:lnSpc>
                          <a:spcPts val="1200"/>
                        </a:lnSpc>
                        <a:spcAft>
                          <a:spcPts val="0"/>
                        </a:spcAft>
                      </a:pPr>
                      <a:r>
                        <a:rPr lang="en-US" sz="900" dirty="0">
                          <a:effectLst/>
                          <a:latin typeface="ＭＳ ゴシック" panose="020B0609070205080204" pitchFamily="49" charset="-128"/>
                          <a:ea typeface="ＭＳ 明朝" panose="02020609040205080304" pitchFamily="17" charset="-128"/>
                          <a:cs typeface="ＭＳ Ｐゴシック" panose="020B0600070205080204" pitchFamily="50" charset="-128"/>
                        </a:rPr>
                        <a:t> </a:t>
                      </a:r>
                      <a:endParaRPr lang="ja-JP" sz="105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txBody>
                  <a:tcPr marL="68580" marR="68580" marT="0" marB="0">
                    <a:lnL>
                      <a:noFill/>
                    </a:lnL>
                    <a:lnR>
                      <a:noFill/>
                    </a:lnR>
                    <a:lnT>
                      <a:noFill/>
                    </a:lnT>
                    <a:lnB>
                      <a:noFill/>
                    </a:lnB>
                  </a:tcPr>
                </a:tc>
                <a:extLst>
                  <a:ext uri="{0D108BD9-81ED-4DB2-BD59-A6C34878D82A}">
                    <a16:rowId xmlns:a16="http://schemas.microsoft.com/office/drawing/2014/main" val="1046402515"/>
                  </a:ext>
                </a:extLst>
              </a:tr>
            </a:tbl>
          </a:graphicData>
        </a:graphic>
      </p:graphicFrame>
      <p:pic>
        <p:nvPicPr>
          <p:cNvPr id="2057" name="図 2246" descr="凡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11890375"/>
            <a:ext cx="5395913"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図 53" descr="凡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11890375"/>
            <a:ext cx="5395913"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図 54" descr="凡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113" y="11876088"/>
            <a:ext cx="5395912" cy="43180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6"/>
          <p:cNvSpPr txBox="1">
            <a:spLocks noChangeArrowheads="1"/>
          </p:cNvSpPr>
          <p:nvPr/>
        </p:nvSpPr>
        <p:spPr bwMode="auto">
          <a:xfrm>
            <a:off x="5864366" y="2041656"/>
            <a:ext cx="3713542" cy="646331"/>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zh-TW" altLang="en-US" sz="1800" b="1" dirty="0">
                <a:solidFill>
                  <a:schemeClr val="bg1"/>
                </a:solidFill>
              </a:rPr>
              <a:t>種類別（人工物）発見</a:t>
            </a:r>
            <a:r>
              <a:rPr lang="zh-TW" altLang="en-US" sz="1800" b="1" dirty="0" smtClean="0">
                <a:solidFill>
                  <a:schemeClr val="bg1"/>
                </a:solidFill>
              </a:rPr>
              <a:t>個数</a:t>
            </a:r>
            <a:endParaRPr lang="en-US" altLang="zh-TW" sz="1800" b="1" dirty="0" smtClean="0">
              <a:solidFill>
                <a:schemeClr val="bg1"/>
              </a:solidFill>
            </a:endParaRPr>
          </a:p>
          <a:p>
            <a:pPr algn="ctr" eaLnBrk="1" hangingPunct="1">
              <a:spcBef>
                <a:spcPct val="0"/>
              </a:spcBef>
              <a:buFontTx/>
              <a:buNone/>
            </a:pPr>
            <a:r>
              <a:rPr lang="ja-JP" altLang="en-US" sz="1800" b="1" dirty="0" smtClean="0">
                <a:solidFill>
                  <a:schemeClr val="bg1"/>
                </a:solidFill>
              </a:rPr>
              <a:t>（平成</a:t>
            </a:r>
            <a:r>
              <a:rPr lang="en-US" altLang="ja-JP" sz="1800" b="1" dirty="0" smtClean="0">
                <a:solidFill>
                  <a:schemeClr val="bg1"/>
                </a:solidFill>
              </a:rPr>
              <a:t>29</a:t>
            </a:r>
            <a:r>
              <a:rPr lang="ja-JP" altLang="en-US" sz="1800" b="1" dirty="0" smtClean="0">
                <a:solidFill>
                  <a:schemeClr val="bg1"/>
                </a:solidFill>
              </a:rPr>
              <a:t>年度調査）</a:t>
            </a:r>
            <a:endParaRPr lang="en-US" altLang="ja-JP" sz="1800" b="1" dirty="0">
              <a:solidFill>
                <a:schemeClr val="bg1"/>
              </a:solidFill>
            </a:endParaRPr>
          </a:p>
        </p:txBody>
      </p:sp>
      <p:grpSp>
        <p:nvGrpSpPr>
          <p:cNvPr id="54" name="グループ化 53"/>
          <p:cNvGrpSpPr>
            <a:grpSpLocks noChangeAspect="1"/>
          </p:cNvGrpSpPr>
          <p:nvPr/>
        </p:nvGrpSpPr>
        <p:grpSpPr>
          <a:xfrm>
            <a:off x="2898111" y="2970942"/>
            <a:ext cx="2716222" cy="2595183"/>
            <a:chOff x="3750163" y="957171"/>
            <a:chExt cx="5555385" cy="5307827"/>
          </a:xfrm>
        </p:grpSpPr>
        <p:grpSp>
          <p:nvGrpSpPr>
            <p:cNvPr id="55" name="グループ化 54"/>
            <p:cNvGrpSpPr/>
            <p:nvPr/>
          </p:nvGrpSpPr>
          <p:grpSpPr>
            <a:xfrm>
              <a:off x="3750163" y="957171"/>
              <a:ext cx="5555385" cy="5307827"/>
              <a:chOff x="3787784" y="791278"/>
              <a:chExt cx="5555385" cy="5307827"/>
            </a:xfrm>
          </p:grpSpPr>
          <p:pic>
            <p:nvPicPr>
              <p:cNvPr id="57" name="図 56"/>
              <p:cNvPicPr>
                <a:picLocks noChangeAspect="1"/>
              </p:cNvPicPr>
              <p:nvPr/>
            </p:nvPicPr>
            <p:blipFill>
              <a:blip r:embed="rId3"/>
              <a:stretch>
                <a:fillRect/>
              </a:stretch>
            </p:blipFill>
            <p:spPr>
              <a:xfrm>
                <a:off x="4650632" y="791278"/>
                <a:ext cx="4032448" cy="5307827"/>
              </a:xfrm>
              <a:prstGeom prst="rect">
                <a:avLst/>
              </a:prstGeom>
              <a:ln>
                <a:solidFill>
                  <a:srgbClr val="000000"/>
                </a:solidFill>
              </a:ln>
            </p:spPr>
          </p:pic>
          <p:sp>
            <p:nvSpPr>
              <p:cNvPr id="58" name="フリーフォーム 57"/>
              <p:cNvSpPr/>
              <p:nvPr/>
            </p:nvSpPr>
            <p:spPr>
              <a:xfrm rot="6860906" flipH="1">
                <a:off x="6727577" y="1518219"/>
                <a:ext cx="46037" cy="447675"/>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フリーフォーム 58"/>
              <p:cNvSpPr/>
              <p:nvPr/>
            </p:nvSpPr>
            <p:spPr>
              <a:xfrm rot="1351630" flipH="1">
                <a:off x="5965931" y="2201830"/>
                <a:ext cx="66675" cy="414338"/>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フリーフォーム 59"/>
              <p:cNvSpPr/>
              <p:nvPr/>
            </p:nvSpPr>
            <p:spPr>
              <a:xfrm flipH="1">
                <a:off x="6465168" y="2852936"/>
                <a:ext cx="55562" cy="361950"/>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フリーフォーム 60"/>
              <p:cNvSpPr/>
              <p:nvPr/>
            </p:nvSpPr>
            <p:spPr>
              <a:xfrm rot="8968390">
                <a:off x="6082956" y="3559733"/>
                <a:ext cx="46038" cy="360362"/>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フリーフォーム 61"/>
              <p:cNvSpPr/>
              <p:nvPr/>
            </p:nvSpPr>
            <p:spPr>
              <a:xfrm rot="2068870" flipH="1">
                <a:off x="6824237" y="4485353"/>
                <a:ext cx="53975" cy="444500"/>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線吹き出し 1 (枠付き) 62"/>
              <p:cNvSpPr/>
              <p:nvPr/>
            </p:nvSpPr>
            <p:spPr>
              <a:xfrm flipH="1">
                <a:off x="3804410" y="1773635"/>
                <a:ext cx="1989158" cy="590939"/>
              </a:xfrm>
              <a:prstGeom prst="borderCallout1">
                <a:avLst>
                  <a:gd name="adj1" fmla="val 42636"/>
                  <a:gd name="adj2" fmla="val 836"/>
                  <a:gd name="adj3" fmla="val 103694"/>
                  <a:gd name="adj4" fmla="val -84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カゴシマ２</a:t>
                </a:r>
              </a:p>
            </p:txBody>
          </p:sp>
          <p:sp>
            <p:nvSpPr>
              <p:cNvPr id="64" name="線吹き出し 1 (枠付き) 63"/>
              <p:cNvSpPr/>
              <p:nvPr/>
            </p:nvSpPr>
            <p:spPr>
              <a:xfrm>
                <a:off x="7005295" y="2572996"/>
                <a:ext cx="1932485" cy="527104"/>
              </a:xfrm>
              <a:prstGeom prst="borderCallout1">
                <a:avLst>
                  <a:gd name="adj1" fmla="val 48903"/>
                  <a:gd name="adj2" fmla="val -848"/>
                  <a:gd name="adj3" fmla="val 92226"/>
                  <a:gd name="adj4" fmla="val -236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カゴシマ３</a:t>
                </a:r>
              </a:p>
            </p:txBody>
          </p:sp>
          <p:sp>
            <p:nvSpPr>
              <p:cNvPr id="65" name="線吹き出し 1 (枠付き) 64"/>
              <p:cNvSpPr/>
              <p:nvPr/>
            </p:nvSpPr>
            <p:spPr>
              <a:xfrm flipH="1">
                <a:off x="3787784" y="3324731"/>
                <a:ext cx="2015420" cy="521551"/>
              </a:xfrm>
              <a:prstGeom prst="borderCallout1">
                <a:avLst>
                  <a:gd name="adj1" fmla="val 48903"/>
                  <a:gd name="adj2" fmla="val -848"/>
                  <a:gd name="adj3" fmla="val 85235"/>
                  <a:gd name="adj4" fmla="val -117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カゴシマ４</a:t>
                </a:r>
              </a:p>
            </p:txBody>
          </p:sp>
          <p:sp>
            <p:nvSpPr>
              <p:cNvPr id="66" name="線吹き出し 1 (枠付き) 65"/>
              <p:cNvSpPr/>
              <p:nvPr/>
            </p:nvSpPr>
            <p:spPr>
              <a:xfrm>
                <a:off x="7308415" y="4327848"/>
                <a:ext cx="2034754" cy="509578"/>
              </a:xfrm>
              <a:prstGeom prst="borderCallout1">
                <a:avLst>
                  <a:gd name="adj1" fmla="val 48903"/>
                  <a:gd name="adj2" fmla="val -848"/>
                  <a:gd name="adj3" fmla="val 92226"/>
                  <a:gd name="adj4" fmla="val -236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カゴシマ５</a:t>
                </a:r>
              </a:p>
            </p:txBody>
          </p:sp>
        </p:grpSp>
        <p:sp>
          <p:nvSpPr>
            <p:cNvPr id="56" name="線吹き出し 1 (枠付き) 55"/>
            <p:cNvSpPr/>
            <p:nvPr/>
          </p:nvSpPr>
          <p:spPr>
            <a:xfrm>
              <a:off x="7269094" y="1364045"/>
              <a:ext cx="1906492" cy="562578"/>
            </a:xfrm>
            <a:prstGeom prst="borderCallout1">
              <a:avLst>
                <a:gd name="adj1" fmla="val 48903"/>
                <a:gd name="adj2" fmla="val -848"/>
                <a:gd name="adj3" fmla="val 92226"/>
                <a:gd name="adj4" fmla="val -236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カゴシマ１</a:t>
              </a:r>
            </a:p>
          </p:txBody>
        </p:sp>
      </p:grpSp>
      <p:grpSp>
        <p:nvGrpSpPr>
          <p:cNvPr id="67" name="グループ化 66"/>
          <p:cNvGrpSpPr>
            <a:grpSpLocks noChangeAspect="1"/>
          </p:cNvGrpSpPr>
          <p:nvPr/>
        </p:nvGrpSpPr>
        <p:grpSpPr>
          <a:xfrm>
            <a:off x="112914" y="3119067"/>
            <a:ext cx="2654631" cy="2201047"/>
            <a:chOff x="776536" y="1484784"/>
            <a:chExt cx="3305996" cy="2741116"/>
          </a:xfrm>
        </p:grpSpPr>
        <p:pic>
          <p:nvPicPr>
            <p:cNvPr id="68" name="図 67"/>
            <p:cNvPicPr>
              <a:picLocks noChangeAspect="1"/>
            </p:cNvPicPr>
            <p:nvPr/>
          </p:nvPicPr>
          <p:blipFill>
            <a:blip r:embed="rId4"/>
            <a:stretch>
              <a:fillRect/>
            </a:stretch>
          </p:blipFill>
          <p:spPr>
            <a:xfrm>
              <a:off x="776536" y="1484784"/>
              <a:ext cx="3305996" cy="2741116"/>
            </a:xfrm>
            <a:prstGeom prst="rect">
              <a:avLst/>
            </a:prstGeom>
            <a:ln>
              <a:solidFill>
                <a:srgbClr val="000000"/>
              </a:solidFill>
            </a:ln>
          </p:spPr>
        </p:pic>
        <p:sp>
          <p:nvSpPr>
            <p:cNvPr id="69" name="線吹き出し 1 (枠付き) 68"/>
            <p:cNvSpPr/>
            <p:nvPr/>
          </p:nvSpPr>
          <p:spPr>
            <a:xfrm flipH="1">
              <a:off x="1078752" y="3796837"/>
              <a:ext cx="993776" cy="331788"/>
            </a:xfrm>
            <a:prstGeom prst="borderCallout1">
              <a:avLst>
                <a:gd name="adj1" fmla="val 48903"/>
                <a:gd name="adj2" fmla="val -848"/>
                <a:gd name="adj3" fmla="val -32267"/>
                <a:gd name="adj4" fmla="val -313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フンカ１</a:t>
              </a:r>
            </a:p>
          </p:txBody>
        </p:sp>
        <p:sp>
          <p:nvSpPr>
            <p:cNvPr id="70" name="フリーフォーム 69"/>
            <p:cNvSpPr/>
            <p:nvPr/>
          </p:nvSpPr>
          <p:spPr>
            <a:xfrm rot="16678070" flipH="1">
              <a:off x="2402546" y="3521580"/>
              <a:ext cx="53975" cy="269875"/>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フリーフォーム 70"/>
            <p:cNvSpPr/>
            <p:nvPr/>
          </p:nvSpPr>
          <p:spPr>
            <a:xfrm rot="18800397">
              <a:off x="1898623" y="3001614"/>
              <a:ext cx="46038" cy="371475"/>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フリーフォーム 71"/>
            <p:cNvSpPr/>
            <p:nvPr/>
          </p:nvSpPr>
          <p:spPr>
            <a:xfrm rot="18800397">
              <a:off x="2872864" y="2189925"/>
              <a:ext cx="46038" cy="438150"/>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フリーフォーム 72"/>
            <p:cNvSpPr/>
            <p:nvPr/>
          </p:nvSpPr>
          <p:spPr>
            <a:xfrm rot="18800397">
              <a:off x="3305327" y="2796526"/>
              <a:ext cx="46037" cy="331787"/>
            </a:xfrm>
            <a:custGeom>
              <a:avLst/>
              <a:gdLst>
                <a:gd name="connsiteX0" fmla="*/ 357448 w 440776"/>
                <a:gd name="connsiteY0" fmla="*/ 0 h 3133898"/>
                <a:gd name="connsiteX1" fmla="*/ 374073 w 440776"/>
                <a:gd name="connsiteY1" fmla="*/ 257695 h 3133898"/>
                <a:gd name="connsiteX2" fmla="*/ 399011 w 440776"/>
                <a:gd name="connsiteY2" fmla="*/ 357447 h 3133898"/>
                <a:gd name="connsiteX3" fmla="*/ 407324 w 440776"/>
                <a:gd name="connsiteY3" fmla="*/ 432262 h 3133898"/>
                <a:gd name="connsiteX4" fmla="*/ 423949 w 440776"/>
                <a:gd name="connsiteY4" fmla="*/ 523702 h 3133898"/>
                <a:gd name="connsiteX5" fmla="*/ 440575 w 440776"/>
                <a:gd name="connsiteY5" fmla="*/ 1072342 h 3133898"/>
                <a:gd name="connsiteX6" fmla="*/ 432262 w 440776"/>
                <a:gd name="connsiteY6" fmla="*/ 1213658 h 3133898"/>
                <a:gd name="connsiteX7" fmla="*/ 407324 w 440776"/>
                <a:gd name="connsiteY7" fmla="*/ 1246909 h 3133898"/>
                <a:gd name="connsiteX8" fmla="*/ 390699 w 440776"/>
                <a:gd name="connsiteY8" fmla="*/ 1280160 h 3133898"/>
                <a:gd name="connsiteX9" fmla="*/ 349135 w 440776"/>
                <a:gd name="connsiteY9" fmla="*/ 1313411 h 3133898"/>
                <a:gd name="connsiteX10" fmla="*/ 324197 w 440776"/>
                <a:gd name="connsiteY10" fmla="*/ 1354975 h 3133898"/>
                <a:gd name="connsiteX11" fmla="*/ 315884 w 440776"/>
                <a:gd name="connsiteY11" fmla="*/ 1379913 h 3133898"/>
                <a:gd name="connsiteX12" fmla="*/ 282633 w 440776"/>
                <a:gd name="connsiteY12" fmla="*/ 1429789 h 3133898"/>
                <a:gd name="connsiteX13" fmla="*/ 274320 w 440776"/>
                <a:gd name="connsiteY13" fmla="*/ 1454727 h 3133898"/>
                <a:gd name="connsiteX14" fmla="*/ 249382 w 440776"/>
                <a:gd name="connsiteY14" fmla="*/ 1471353 h 3133898"/>
                <a:gd name="connsiteX15" fmla="*/ 191193 w 440776"/>
                <a:gd name="connsiteY15" fmla="*/ 1562793 h 3133898"/>
                <a:gd name="connsiteX16" fmla="*/ 141317 w 440776"/>
                <a:gd name="connsiteY16" fmla="*/ 1629295 h 3133898"/>
                <a:gd name="connsiteX17" fmla="*/ 124691 w 440776"/>
                <a:gd name="connsiteY17" fmla="*/ 1679171 h 3133898"/>
                <a:gd name="connsiteX18" fmla="*/ 91440 w 440776"/>
                <a:gd name="connsiteY18" fmla="*/ 1712422 h 3133898"/>
                <a:gd name="connsiteX19" fmla="*/ 74815 w 440776"/>
                <a:gd name="connsiteY19" fmla="*/ 1737360 h 3133898"/>
                <a:gd name="connsiteX20" fmla="*/ 33251 w 440776"/>
                <a:gd name="connsiteY20" fmla="*/ 1778924 h 3133898"/>
                <a:gd name="connsiteX21" fmla="*/ 0 w 440776"/>
                <a:gd name="connsiteY21" fmla="*/ 1820487 h 3133898"/>
                <a:gd name="connsiteX22" fmla="*/ 16626 w 440776"/>
                <a:gd name="connsiteY22" fmla="*/ 1895302 h 3133898"/>
                <a:gd name="connsiteX23" fmla="*/ 41564 w 440776"/>
                <a:gd name="connsiteY23" fmla="*/ 1920240 h 3133898"/>
                <a:gd name="connsiteX24" fmla="*/ 33251 w 440776"/>
                <a:gd name="connsiteY24" fmla="*/ 2044931 h 3133898"/>
                <a:gd name="connsiteX25" fmla="*/ 41564 w 440776"/>
                <a:gd name="connsiteY25" fmla="*/ 3133898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0776" h="3133898">
                  <a:moveTo>
                    <a:pt x="357448" y="0"/>
                  </a:moveTo>
                  <a:cubicBezTo>
                    <a:pt x="364625" y="150734"/>
                    <a:pt x="361139" y="141291"/>
                    <a:pt x="374073" y="257695"/>
                  </a:cubicBezTo>
                  <a:cubicBezTo>
                    <a:pt x="382516" y="333678"/>
                    <a:pt x="373176" y="305777"/>
                    <a:pt x="399011" y="357447"/>
                  </a:cubicBezTo>
                  <a:cubicBezTo>
                    <a:pt x="401782" y="382385"/>
                    <a:pt x="404008" y="407390"/>
                    <a:pt x="407324" y="432262"/>
                  </a:cubicBezTo>
                  <a:cubicBezTo>
                    <a:pt x="411577" y="464155"/>
                    <a:pt x="417683" y="492369"/>
                    <a:pt x="423949" y="523702"/>
                  </a:cubicBezTo>
                  <a:cubicBezTo>
                    <a:pt x="429491" y="706582"/>
                    <a:pt x="438371" y="889391"/>
                    <a:pt x="440575" y="1072342"/>
                  </a:cubicBezTo>
                  <a:cubicBezTo>
                    <a:pt x="441143" y="1119525"/>
                    <a:pt x="441091" y="1167305"/>
                    <a:pt x="432262" y="1213658"/>
                  </a:cubicBezTo>
                  <a:cubicBezTo>
                    <a:pt x="429670" y="1227268"/>
                    <a:pt x="414667" y="1235160"/>
                    <a:pt x="407324" y="1246909"/>
                  </a:cubicBezTo>
                  <a:cubicBezTo>
                    <a:pt x="400756" y="1257417"/>
                    <a:pt x="397573" y="1269849"/>
                    <a:pt x="390699" y="1280160"/>
                  </a:cubicBezTo>
                  <a:cubicBezTo>
                    <a:pt x="381223" y="1294374"/>
                    <a:pt x="362476" y="1304517"/>
                    <a:pt x="349135" y="1313411"/>
                  </a:cubicBezTo>
                  <a:cubicBezTo>
                    <a:pt x="325586" y="1384056"/>
                    <a:pt x="358429" y="1297921"/>
                    <a:pt x="324197" y="1354975"/>
                  </a:cubicBezTo>
                  <a:cubicBezTo>
                    <a:pt x="319689" y="1362489"/>
                    <a:pt x="320139" y="1372253"/>
                    <a:pt x="315884" y="1379913"/>
                  </a:cubicBezTo>
                  <a:cubicBezTo>
                    <a:pt x="306180" y="1397380"/>
                    <a:pt x="288952" y="1410833"/>
                    <a:pt x="282633" y="1429789"/>
                  </a:cubicBezTo>
                  <a:cubicBezTo>
                    <a:pt x="279862" y="1438102"/>
                    <a:pt x="279794" y="1447885"/>
                    <a:pt x="274320" y="1454727"/>
                  </a:cubicBezTo>
                  <a:cubicBezTo>
                    <a:pt x="268079" y="1462528"/>
                    <a:pt x="257695" y="1465811"/>
                    <a:pt x="249382" y="1471353"/>
                  </a:cubicBezTo>
                  <a:cubicBezTo>
                    <a:pt x="231061" y="1526314"/>
                    <a:pt x="250265" y="1477466"/>
                    <a:pt x="191193" y="1562793"/>
                  </a:cubicBezTo>
                  <a:cubicBezTo>
                    <a:pt x="144714" y="1629931"/>
                    <a:pt x="188953" y="1581659"/>
                    <a:pt x="141317" y="1629295"/>
                  </a:cubicBezTo>
                  <a:cubicBezTo>
                    <a:pt x="135775" y="1645920"/>
                    <a:pt x="137083" y="1666779"/>
                    <a:pt x="124691" y="1679171"/>
                  </a:cubicBezTo>
                  <a:cubicBezTo>
                    <a:pt x="113607" y="1690255"/>
                    <a:pt x="100135" y="1699380"/>
                    <a:pt x="91440" y="1712422"/>
                  </a:cubicBezTo>
                  <a:cubicBezTo>
                    <a:pt x="85898" y="1720735"/>
                    <a:pt x="81394" y="1729841"/>
                    <a:pt x="74815" y="1737360"/>
                  </a:cubicBezTo>
                  <a:cubicBezTo>
                    <a:pt x="61913" y="1752106"/>
                    <a:pt x="44119" y="1762621"/>
                    <a:pt x="33251" y="1778924"/>
                  </a:cubicBezTo>
                  <a:cubicBezTo>
                    <a:pt x="12279" y="1810383"/>
                    <a:pt x="23691" y="1796798"/>
                    <a:pt x="0" y="1820487"/>
                  </a:cubicBezTo>
                  <a:cubicBezTo>
                    <a:pt x="1006" y="1826523"/>
                    <a:pt x="7530" y="1881659"/>
                    <a:pt x="16626" y="1895302"/>
                  </a:cubicBezTo>
                  <a:cubicBezTo>
                    <a:pt x="23147" y="1905083"/>
                    <a:pt x="33251" y="1911927"/>
                    <a:pt x="41564" y="1920240"/>
                  </a:cubicBezTo>
                  <a:cubicBezTo>
                    <a:pt x="38793" y="1961804"/>
                    <a:pt x="33251" y="2003275"/>
                    <a:pt x="33251" y="2044931"/>
                  </a:cubicBezTo>
                  <a:cubicBezTo>
                    <a:pt x="33251" y="2407931"/>
                    <a:pt x="41564" y="3133898"/>
                    <a:pt x="41564" y="313389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線吹き出し 1 (枠付き) 73"/>
            <p:cNvSpPr/>
            <p:nvPr/>
          </p:nvSpPr>
          <p:spPr>
            <a:xfrm flipH="1">
              <a:off x="859828" y="2483278"/>
              <a:ext cx="1008063" cy="360362"/>
            </a:xfrm>
            <a:prstGeom prst="borderCallout1">
              <a:avLst>
                <a:gd name="adj1" fmla="val 99169"/>
                <a:gd name="adj2" fmla="val 55130"/>
                <a:gd name="adj3" fmla="val 197727"/>
                <a:gd name="adj4" fmla="val -16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フンカ２</a:t>
              </a:r>
            </a:p>
          </p:txBody>
        </p:sp>
        <p:sp>
          <p:nvSpPr>
            <p:cNvPr id="75" name="線吹き出し 1 (枠付き) 74"/>
            <p:cNvSpPr/>
            <p:nvPr/>
          </p:nvSpPr>
          <p:spPr>
            <a:xfrm>
              <a:off x="2750452" y="1828000"/>
              <a:ext cx="1022350" cy="309563"/>
            </a:xfrm>
            <a:prstGeom prst="borderCallout1">
              <a:avLst>
                <a:gd name="adj1" fmla="val 104636"/>
                <a:gd name="adj2" fmla="val 35435"/>
                <a:gd name="adj3" fmla="val 186070"/>
                <a:gd name="adj4" fmla="val 158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フンカ３</a:t>
              </a:r>
            </a:p>
          </p:txBody>
        </p:sp>
        <p:sp>
          <p:nvSpPr>
            <p:cNvPr id="76" name="線吹き出し 1 (枠付き) 75"/>
            <p:cNvSpPr/>
            <p:nvPr/>
          </p:nvSpPr>
          <p:spPr>
            <a:xfrm>
              <a:off x="2850377" y="3187985"/>
              <a:ext cx="1022350" cy="307975"/>
            </a:xfrm>
            <a:prstGeom prst="borderCallout1">
              <a:avLst>
                <a:gd name="adj1" fmla="val 1286"/>
                <a:gd name="adj2" fmla="val 13496"/>
                <a:gd name="adj3" fmla="val -93687"/>
                <a:gd name="adj4" fmla="val 403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フンカ４</a:t>
              </a:r>
            </a:p>
          </p:txBody>
        </p:sp>
      </p:grpSp>
      <p:sp>
        <p:nvSpPr>
          <p:cNvPr id="36" name="テキスト ボックス 6"/>
          <p:cNvSpPr txBox="1">
            <a:spLocks noChangeArrowheads="1"/>
          </p:cNvSpPr>
          <p:nvPr/>
        </p:nvSpPr>
        <p:spPr bwMode="auto">
          <a:xfrm>
            <a:off x="220173" y="2061865"/>
            <a:ext cx="5175163"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各湾における漂流ごみ調査測線（平成</a:t>
            </a:r>
            <a:r>
              <a:rPr lang="en-US" altLang="ja-JP" sz="1800" b="1" dirty="0" smtClean="0">
                <a:solidFill>
                  <a:schemeClr val="bg1"/>
                </a:solidFill>
              </a:rPr>
              <a:t>29</a:t>
            </a:r>
            <a:r>
              <a:rPr lang="ja-JP" altLang="en-US" sz="1800" b="1" dirty="0" smtClean="0">
                <a:solidFill>
                  <a:schemeClr val="bg1"/>
                </a:solidFill>
              </a:rPr>
              <a:t>年度調査）</a:t>
            </a:r>
            <a:endParaRPr lang="en-US" altLang="ja-JP" sz="1800" b="1" dirty="0">
              <a:solidFill>
                <a:schemeClr val="bg1"/>
              </a:solidFill>
            </a:endParaRPr>
          </a:p>
        </p:txBody>
      </p:sp>
      <p:sp>
        <p:nvSpPr>
          <p:cNvPr id="8203" name="テキスト ボックス 6"/>
          <p:cNvSpPr txBox="1">
            <a:spLocks noChangeArrowheads="1"/>
          </p:cNvSpPr>
          <p:nvPr/>
        </p:nvSpPr>
        <p:spPr bwMode="auto">
          <a:xfrm>
            <a:off x="3787361" y="5789047"/>
            <a:ext cx="1217145" cy="369332"/>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solidFill>
                  <a:schemeClr val="bg1"/>
                </a:solidFill>
              </a:rPr>
              <a:t>鹿児島湾</a:t>
            </a:r>
            <a:endParaRPr lang="en-US" altLang="ja-JP" sz="1800" b="1" dirty="0">
              <a:solidFill>
                <a:schemeClr val="bg1"/>
              </a:solidFill>
            </a:endParaRPr>
          </a:p>
        </p:txBody>
      </p:sp>
      <p:grpSp>
        <p:nvGrpSpPr>
          <p:cNvPr id="5" name="グループ化 4"/>
          <p:cNvGrpSpPr>
            <a:grpSpLocks noChangeAspect="1"/>
          </p:cNvGrpSpPr>
          <p:nvPr/>
        </p:nvGrpSpPr>
        <p:grpSpPr>
          <a:xfrm>
            <a:off x="5744211" y="2657386"/>
            <a:ext cx="3886255" cy="3104006"/>
            <a:chOff x="5054778" y="4842728"/>
            <a:chExt cx="2523146" cy="2015272"/>
          </a:xfrm>
        </p:grpSpPr>
        <p:grpSp>
          <p:nvGrpSpPr>
            <p:cNvPr id="4" name="グループ化 3"/>
            <p:cNvGrpSpPr/>
            <p:nvPr/>
          </p:nvGrpSpPr>
          <p:grpSpPr>
            <a:xfrm>
              <a:off x="5054778" y="4842728"/>
              <a:ext cx="2523146" cy="2015272"/>
              <a:chOff x="5054778" y="4842728"/>
              <a:chExt cx="2523146" cy="2015272"/>
            </a:xfrm>
          </p:grpSpPr>
          <p:grpSp>
            <p:nvGrpSpPr>
              <p:cNvPr id="2" name="グループ化 1"/>
              <p:cNvGrpSpPr/>
              <p:nvPr/>
            </p:nvGrpSpPr>
            <p:grpSpPr>
              <a:xfrm>
                <a:off x="5054778" y="4842728"/>
                <a:ext cx="2523146" cy="2015272"/>
                <a:chOff x="4160910" y="4805387"/>
                <a:chExt cx="2523146" cy="2015272"/>
              </a:xfrm>
            </p:grpSpPr>
            <p:pic>
              <p:nvPicPr>
                <p:cNvPr id="41" name="図 40"/>
                <p:cNvPicPr>
                  <a:picLocks noChangeAspect="1"/>
                </p:cNvPicPr>
                <p:nvPr/>
              </p:nvPicPr>
              <p:blipFill rotWithShape="1">
                <a:blip r:embed="rId5">
                  <a:extLst>
                    <a:ext uri="{28A0092B-C50C-407E-A947-70E740481C1C}">
                      <a14:useLocalDpi xmlns:a14="http://schemas.microsoft.com/office/drawing/2010/main" val="0"/>
                    </a:ext>
                  </a:extLst>
                </a:blip>
                <a:srcRect r="55845"/>
                <a:stretch/>
              </p:blipFill>
              <p:spPr bwMode="auto">
                <a:xfrm>
                  <a:off x="4160910" y="4805387"/>
                  <a:ext cx="2523146" cy="2015272"/>
                </a:xfrm>
                <a:prstGeom prst="rect">
                  <a:avLst/>
                </a:prstGeom>
                <a:noFill/>
                <a:ln>
                  <a:noFill/>
                </a:ln>
              </p:spPr>
            </p:pic>
            <p:cxnSp>
              <p:nvCxnSpPr>
                <p:cNvPr id="3" name="直線コネクタ 2"/>
                <p:cNvCxnSpPr/>
                <p:nvPr/>
              </p:nvCxnSpPr>
              <p:spPr>
                <a:xfrm>
                  <a:off x="5452293" y="5013176"/>
                  <a:ext cx="0" cy="10801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40" name="直線コネクタ 39"/>
              <p:cNvCxnSpPr/>
              <p:nvPr/>
            </p:nvCxnSpPr>
            <p:spPr>
              <a:xfrm>
                <a:off x="7537450" y="5048250"/>
                <a:ext cx="6350" cy="1704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396486" y="6749876"/>
                <a:ext cx="2147314" cy="33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7" name="直線コネクタ 6"/>
            <p:cNvCxnSpPr/>
            <p:nvPr/>
          </p:nvCxnSpPr>
          <p:spPr>
            <a:xfrm>
              <a:off x="6637531" y="6104671"/>
              <a:ext cx="141863" cy="291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160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3"/>
          <p:cNvSpPr txBox="1">
            <a:spLocks noChangeArrowheads="1"/>
          </p:cNvSpPr>
          <p:nvPr/>
        </p:nvSpPr>
        <p:spPr bwMode="auto">
          <a:xfrm>
            <a:off x="0" y="0"/>
            <a:ext cx="9910763" cy="549275"/>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Arial" panose="020B0604020202020204" pitchFamily="34" charset="0"/>
              </a:rPr>
              <a:t>沖合海域における漂流ごみの実態調査（平成</a:t>
            </a:r>
            <a:r>
              <a:rPr lang="en-US" altLang="ja-JP" sz="2400" b="1" dirty="0" smtClean="0">
                <a:solidFill>
                  <a:schemeClr val="bg1"/>
                </a:solidFill>
                <a:latin typeface="Arial" panose="020B0604020202020204" pitchFamily="34" charset="0"/>
              </a:rPr>
              <a:t>29</a:t>
            </a:r>
            <a:r>
              <a:rPr lang="ja-JP" altLang="en-US" sz="2400" b="1" dirty="0" smtClean="0">
                <a:solidFill>
                  <a:schemeClr val="bg1"/>
                </a:solidFill>
                <a:latin typeface="Arial" panose="020B0604020202020204" pitchFamily="34" charset="0"/>
              </a:rPr>
              <a:t>年度</a:t>
            </a:r>
            <a:r>
              <a:rPr lang="ja-JP" altLang="en-US" sz="2400" b="1" dirty="0">
                <a:solidFill>
                  <a:schemeClr val="bg1"/>
                </a:solidFill>
                <a:latin typeface="Arial" panose="020B0604020202020204" pitchFamily="34" charset="0"/>
              </a:rPr>
              <a:t>）</a:t>
            </a:r>
            <a:endParaRPr lang="en-US" altLang="ja-JP" sz="2400" b="1" dirty="0">
              <a:solidFill>
                <a:schemeClr val="bg1"/>
              </a:solidFill>
              <a:latin typeface="Arial" panose="020B0604020202020204" pitchFamily="34" charset="0"/>
            </a:endParaRPr>
          </a:p>
        </p:txBody>
      </p:sp>
      <p:sp>
        <p:nvSpPr>
          <p:cNvPr id="11267" name="テキスト ボックス 6"/>
          <p:cNvSpPr txBox="1">
            <a:spLocks noChangeArrowheads="1"/>
          </p:cNvSpPr>
          <p:nvPr/>
        </p:nvSpPr>
        <p:spPr bwMode="auto">
          <a:xfrm>
            <a:off x="6825208" y="5897635"/>
            <a:ext cx="2780853" cy="523220"/>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solidFill>
                  <a:schemeClr val="bg1"/>
                </a:solidFill>
              </a:rPr>
              <a:t>発泡スチロールの</a:t>
            </a:r>
            <a:r>
              <a:rPr lang="ja-JP" altLang="en-US" sz="1400" b="1" dirty="0">
                <a:solidFill>
                  <a:schemeClr val="bg1"/>
                </a:solidFill>
              </a:rPr>
              <a:t>分布密度</a:t>
            </a:r>
            <a:endParaRPr lang="en-US" altLang="ja-JP" sz="1400" b="1" dirty="0">
              <a:solidFill>
                <a:schemeClr val="bg1"/>
              </a:solidFill>
            </a:endParaRPr>
          </a:p>
          <a:p>
            <a:pPr algn="ctr" eaLnBrk="1" hangingPunct="1">
              <a:spcBef>
                <a:spcPct val="0"/>
              </a:spcBef>
              <a:buFontTx/>
              <a:buNone/>
            </a:pPr>
            <a:r>
              <a:rPr lang="ja-JP" altLang="en-US" sz="1400" b="1" dirty="0">
                <a:solidFill>
                  <a:schemeClr val="bg1"/>
                </a:solidFill>
              </a:rPr>
              <a:t>（平成</a:t>
            </a:r>
            <a:r>
              <a:rPr lang="en-US" altLang="ja-JP" sz="1400" b="1" dirty="0" smtClean="0">
                <a:solidFill>
                  <a:schemeClr val="bg1"/>
                </a:solidFill>
              </a:rPr>
              <a:t>29</a:t>
            </a:r>
            <a:r>
              <a:rPr lang="ja-JP" altLang="en-US" sz="1400" b="1" dirty="0" smtClean="0">
                <a:solidFill>
                  <a:schemeClr val="bg1"/>
                </a:solidFill>
              </a:rPr>
              <a:t>年度</a:t>
            </a:r>
            <a:r>
              <a:rPr lang="ja-JP" altLang="en-US" sz="1400" b="1" dirty="0">
                <a:solidFill>
                  <a:schemeClr val="bg1"/>
                </a:solidFill>
              </a:rPr>
              <a:t>）</a:t>
            </a:r>
            <a:endParaRPr lang="en-US" altLang="ja-JP" sz="1400" b="1" dirty="0">
              <a:solidFill>
                <a:schemeClr val="bg1"/>
              </a:solidFill>
            </a:endParaRPr>
          </a:p>
        </p:txBody>
      </p:sp>
      <p:sp>
        <p:nvSpPr>
          <p:cNvPr id="13" name="テキスト ボックス 6"/>
          <p:cNvSpPr txBox="1">
            <a:spLocks noChangeArrowheads="1"/>
          </p:cNvSpPr>
          <p:nvPr/>
        </p:nvSpPr>
        <p:spPr bwMode="auto">
          <a:xfrm>
            <a:off x="8856467" y="90488"/>
            <a:ext cx="992580" cy="369332"/>
          </a:xfrm>
          <a:prstGeom prst="rect">
            <a:avLst/>
          </a:prstGeom>
          <a:solidFill>
            <a:srgbClr val="FFFFFF"/>
          </a:solidFill>
          <a:ln>
            <a:solidFill>
              <a:schemeClr val="tx1"/>
            </a:solidFill>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800" dirty="0" smtClean="0">
                <a:solidFill>
                  <a:srgbClr val="000000"/>
                </a:solidFill>
                <a:latin typeface="+mn-ea"/>
                <a:ea typeface="+mn-ea"/>
              </a:rPr>
              <a:t>別添</a:t>
            </a:r>
            <a:r>
              <a:rPr lang="en-US" altLang="ja-JP" sz="1800" dirty="0" smtClean="0">
                <a:solidFill>
                  <a:srgbClr val="000000"/>
                </a:solidFill>
                <a:latin typeface="+mn-ea"/>
                <a:ea typeface="+mn-ea"/>
              </a:rPr>
              <a:t>1-6</a:t>
            </a:r>
          </a:p>
        </p:txBody>
      </p:sp>
      <p:sp>
        <p:nvSpPr>
          <p:cNvPr id="17" name="正方形/長方形 16"/>
          <p:cNvSpPr/>
          <p:nvPr/>
        </p:nvSpPr>
        <p:spPr>
          <a:xfrm>
            <a:off x="5240338" y="3302000"/>
            <a:ext cx="504825"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正方形/長方形 17"/>
          <p:cNvSpPr/>
          <p:nvPr/>
        </p:nvSpPr>
        <p:spPr>
          <a:xfrm>
            <a:off x="8048625" y="3309938"/>
            <a:ext cx="612775" cy="7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9" y="2953976"/>
            <a:ext cx="2772886" cy="2776931"/>
          </a:xfrm>
          <a:prstGeom prst="rect">
            <a:avLst/>
          </a:prstGeom>
          <a:noFill/>
          <a:ln>
            <a:noFill/>
          </a:ln>
        </p:spPr>
      </p:pic>
      <p:sp>
        <p:nvSpPr>
          <p:cNvPr id="11278" name="正方形/長方形 34"/>
          <p:cNvSpPr>
            <a:spLocks noChangeArrowheads="1"/>
          </p:cNvSpPr>
          <p:nvPr/>
        </p:nvSpPr>
        <p:spPr bwMode="auto">
          <a:xfrm>
            <a:off x="7880690" y="2861911"/>
            <a:ext cx="19992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Arial" panose="020B0604020202020204" pitchFamily="34" charset="0"/>
              </a:rPr>
              <a:t>[</a:t>
            </a:r>
            <a:r>
              <a:rPr lang="ja-JP" altLang="en-US" sz="1100" dirty="0" smtClean="0">
                <a:latin typeface="Arial" panose="020B0604020202020204" pitchFamily="34" charset="0"/>
              </a:rPr>
              <a:t>単位面積（</a:t>
            </a:r>
            <a:r>
              <a:rPr lang="en-US" altLang="ja-JP" sz="1100" dirty="0" smtClean="0">
                <a:latin typeface="Arial" panose="020B0604020202020204" pitchFamily="34" charset="0"/>
              </a:rPr>
              <a:t>km</a:t>
            </a:r>
            <a:r>
              <a:rPr lang="en-US" altLang="ja-JP" sz="1100" baseline="30000" dirty="0" smtClean="0">
                <a:latin typeface="Arial" panose="020B0604020202020204" pitchFamily="34" charset="0"/>
              </a:rPr>
              <a:t>2</a:t>
            </a:r>
            <a:r>
              <a:rPr lang="ja-JP" altLang="en-US" sz="1100" dirty="0" smtClean="0">
                <a:latin typeface="Arial" panose="020B0604020202020204" pitchFamily="34" charset="0"/>
              </a:rPr>
              <a:t>）</a:t>
            </a:r>
            <a:r>
              <a:rPr lang="ja-JP" altLang="en-US" sz="1100" dirty="0">
                <a:latin typeface="Arial" panose="020B0604020202020204" pitchFamily="34" charset="0"/>
              </a:rPr>
              <a:t>あたりの個数</a:t>
            </a:r>
            <a:r>
              <a:rPr lang="en-US" altLang="ja-JP" sz="1100" dirty="0">
                <a:latin typeface="Arial" panose="020B0604020202020204" pitchFamily="34" charset="0"/>
              </a:rPr>
              <a:t>]</a:t>
            </a:r>
            <a:endParaRPr lang="ja-JP" altLang="en-US" sz="1100" dirty="0">
              <a:latin typeface="Arial" panose="020B0604020202020204" pitchFamily="34" charset="0"/>
            </a:endParaRPr>
          </a:p>
        </p:txBody>
      </p:sp>
      <p:sp>
        <p:nvSpPr>
          <p:cNvPr id="19" name="角丸四角形 18"/>
          <p:cNvSpPr/>
          <p:nvPr/>
        </p:nvSpPr>
        <p:spPr>
          <a:xfrm>
            <a:off x="199876" y="710654"/>
            <a:ext cx="9577660" cy="1984529"/>
          </a:xfrm>
          <a:prstGeom prst="roundRect">
            <a:avLst>
              <a:gd name="adj" fmla="val 7047"/>
            </a:avLst>
          </a:prstGeom>
          <a:ln w="12700"/>
          <a:effectLst>
            <a:outerShdw blurRad="50800" dist="38100" dir="5400000" sx="102000" sy="102000" algn="t" rotWithShape="0">
              <a:schemeClr val="tx2">
                <a:alpha val="40000"/>
              </a:schemeClr>
            </a:outerShdw>
          </a:effectLst>
        </p:spPr>
        <p:style>
          <a:lnRef idx="2">
            <a:schemeClr val="dk1"/>
          </a:lnRef>
          <a:fillRef idx="1">
            <a:schemeClr val="lt1"/>
          </a:fillRef>
          <a:effectRef idx="0">
            <a:schemeClr val="dk1"/>
          </a:effectRef>
          <a:fontRef idx="minor">
            <a:schemeClr val="dk1"/>
          </a:fontRef>
        </p:style>
        <p:txBody>
          <a:bodyPr lIns="36000" tIns="0" rIns="36000" bIns="0" anchor="ctr"/>
          <a:lstStyle/>
          <a:p>
            <a:pPr marL="266700" indent="-266700" eaLnBrk="1" fontAlgn="auto" hangingPunct="1">
              <a:spcBef>
                <a:spcPts val="0"/>
              </a:spcBef>
              <a:spcAft>
                <a:spcPts val="0"/>
              </a:spcAft>
              <a:defRPr/>
            </a:pPr>
            <a:r>
              <a:rPr lang="ja-JP" altLang="en-US" sz="1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は、我が国周辺の沖合海域において、東京海洋</a:t>
            </a:r>
            <a:r>
              <a:rPr lang="ja-JP" altLang="en-US"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大学（３隻）、北海道大学、長崎大学及び鹿児島大学の各大学の練習船の</a:t>
            </a:r>
            <a:r>
              <a:rPr lang="ja-JP" altLang="en-US" sz="1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協力を得て</a:t>
            </a:r>
            <a:r>
              <a:rPr lang="ja-JP" altLang="en-US"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、フィリピン東方の海域や東経</a:t>
            </a:r>
            <a:r>
              <a:rPr lang="en-US" altLang="ja-JP"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180</a:t>
            </a:r>
            <a:r>
              <a:rPr lang="ja-JP" altLang="en-US"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度付近の海域まで漂流ごみの目視</a:t>
            </a:r>
            <a:r>
              <a:rPr lang="ja-JP" altLang="en-US" sz="1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観測調査を実施</a:t>
            </a:r>
            <a:r>
              <a:rPr lang="ja-JP" altLang="en-US"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eaLnBrk="1" fontAlgn="auto" hangingPunct="1">
              <a:spcBef>
                <a:spcPts val="0"/>
              </a:spcBef>
              <a:spcAft>
                <a:spcPts val="0"/>
              </a:spcAft>
              <a:defRPr/>
            </a:pPr>
            <a:endParaRPr lang="en-US" altLang="ja-JP"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eaLnBrk="1" fontAlgn="auto" hangingPunct="1">
              <a:spcBef>
                <a:spcPts val="0"/>
              </a:spcBef>
              <a:spcAft>
                <a:spcPts val="0"/>
              </a:spcAft>
              <a:defRPr/>
            </a:pPr>
            <a:r>
              <a:rPr lang="ja-JP" altLang="en-US"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・レジ袋は、東北北部太平洋側で分布密度が高かったほか、東経</a:t>
            </a:r>
            <a:r>
              <a:rPr lang="en-US" altLang="ja-JP"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600" kern="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度以東で日本沿岸と同程度の分布密度の場所があった。発泡スチロールは東シナ海の分布密度が高かった。</a:t>
            </a:r>
            <a:endParaRPr lang="en-US" altLang="ja-JP" sz="1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71" name="テキスト ボックス 6"/>
          <p:cNvSpPr txBox="1">
            <a:spLocks noChangeArrowheads="1"/>
          </p:cNvSpPr>
          <p:nvPr/>
        </p:nvSpPr>
        <p:spPr bwMode="auto">
          <a:xfrm>
            <a:off x="127868" y="5897635"/>
            <a:ext cx="2880320" cy="523220"/>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chemeClr val="bg1"/>
                </a:solidFill>
              </a:rPr>
              <a:t>漂流ごみの目視観測の調査地点</a:t>
            </a:r>
            <a:endParaRPr lang="en-US" altLang="ja-JP" sz="1400" b="1" dirty="0">
              <a:solidFill>
                <a:schemeClr val="bg1"/>
              </a:solidFill>
            </a:endParaRPr>
          </a:p>
          <a:p>
            <a:pPr algn="ctr" eaLnBrk="1" hangingPunct="1">
              <a:spcBef>
                <a:spcPct val="0"/>
              </a:spcBef>
              <a:buFontTx/>
              <a:buNone/>
            </a:pPr>
            <a:r>
              <a:rPr lang="ja-JP" altLang="en-US" sz="1400" b="1" dirty="0" smtClean="0">
                <a:solidFill>
                  <a:schemeClr val="bg1"/>
                </a:solidFill>
              </a:rPr>
              <a:t>（平成</a:t>
            </a:r>
            <a:r>
              <a:rPr lang="en-US" altLang="ja-JP" sz="1400" b="1" dirty="0" smtClean="0">
                <a:solidFill>
                  <a:schemeClr val="bg1"/>
                </a:solidFill>
              </a:rPr>
              <a:t>26</a:t>
            </a:r>
            <a:r>
              <a:rPr lang="ja-JP" altLang="en-US" sz="1400" b="1" dirty="0" smtClean="0">
                <a:solidFill>
                  <a:schemeClr val="bg1"/>
                </a:solidFill>
              </a:rPr>
              <a:t>～</a:t>
            </a:r>
            <a:r>
              <a:rPr lang="en-US" altLang="ja-JP" sz="1400" b="1" dirty="0" smtClean="0">
                <a:solidFill>
                  <a:schemeClr val="bg1"/>
                </a:solidFill>
              </a:rPr>
              <a:t>29</a:t>
            </a:r>
            <a:r>
              <a:rPr lang="ja-JP" altLang="en-US" sz="1400" b="1" dirty="0" smtClean="0">
                <a:solidFill>
                  <a:schemeClr val="bg1"/>
                </a:solidFill>
              </a:rPr>
              <a:t>年度）</a:t>
            </a:r>
            <a:endParaRPr lang="en-US" altLang="ja-JP" sz="1400" b="1" dirty="0">
              <a:solidFill>
                <a:schemeClr val="bg1"/>
              </a:solidFill>
            </a:endParaRPr>
          </a:p>
        </p:txBody>
      </p:sp>
      <p:sp>
        <p:nvSpPr>
          <p:cNvPr id="33" name="テキスト ボックス 6"/>
          <p:cNvSpPr txBox="1">
            <a:spLocks noChangeArrowheads="1"/>
          </p:cNvSpPr>
          <p:nvPr/>
        </p:nvSpPr>
        <p:spPr bwMode="auto">
          <a:xfrm>
            <a:off x="3501102" y="5897635"/>
            <a:ext cx="2636837" cy="523875"/>
          </a:xfrm>
          <a:prstGeom prst="rect">
            <a:avLst/>
          </a:prstGeom>
          <a:gradFill rotWithShape="1">
            <a:gsLst>
              <a:gs pos="0">
                <a:srgbClr val="003F77"/>
              </a:gs>
              <a:gs pos="50000">
                <a:srgbClr val="005FAD"/>
              </a:gs>
              <a:gs pos="100000">
                <a:srgbClr val="0072C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solidFill>
                  <a:schemeClr val="bg1"/>
                </a:solidFill>
              </a:rPr>
              <a:t>レジ袋の</a:t>
            </a:r>
            <a:r>
              <a:rPr lang="ja-JP" altLang="en-US" sz="1400" b="1" dirty="0">
                <a:solidFill>
                  <a:schemeClr val="bg1"/>
                </a:solidFill>
              </a:rPr>
              <a:t>分布密度</a:t>
            </a:r>
            <a:endParaRPr lang="en-US" altLang="ja-JP" sz="1400" b="1" dirty="0">
              <a:solidFill>
                <a:schemeClr val="bg1"/>
              </a:solidFill>
            </a:endParaRPr>
          </a:p>
          <a:p>
            <a:pPr algn="ctr" eaLnBrk="1" hangingPunct="1">
              <a:spcBef>
                <a:spcPct val="0"/>
              </a:spcBef>
              <a:buFontTx/>
              <a:buNone/>
            </a:pPr>
            <a:r>
              <a:rPr lang="ja-JP" altLang="en-US" sz="1400" b="1" dirty="0">
                <a:solidFill>
                  <a:schemeClr val="bg1"/>
                </a:solidFill>
              </a:rPr>
              <a:t>（平成</a:t>
            </a:r>
            <a:r>
              <a:rPr lang="en-US" altLang="ja-JP" sz="1400" b="1" dirty="0" smtClean="0">
                <a:solidFill>
                  <a:schemeClr val="bg1"/>
                </a:solidFill>
              </a:rPr>
              <a:t>29</a:t>
            </a:r>
            <a:r>
              <a:rPr lang="ja-JP" altLang="en-US" sz="1400" b="1" dirty="0" smtClean="0">
                <a:solidFill>
                  <a:schemeClr val="bg1"/>
                </a:solidFill>
              </a:rPr>
              <a:t>年度</a:t>
            </a:r>
            <a:r>
              <a:rPr lang="ja-JP" altLang="en-US" sz="1400" b="1" dirty="0">
                <a:solidFill>
                  <a:schemeClr val="bg1"/>
                </a:solidFill>
              </a:rPr>
              <a:t>）</a:t>
            </a:r>
            <a:endParaRPr lang="en-US" altLang="ja-JP" sz="1400" b="1" dirty="0">
              <a:solidFill>
                <a:schemeClr val="bg1"/>
              </a:solidFill>
            </a:endParaRPr>
          </a:p>
        </p:txBody>
      </p:sp>
      <p:pic>
        <p:nvPicPr>
          <p:cNvPr id="2" name="図 1"/>
          <p:cNvPicPr>
            <a:picLocks noChangeAspect="1"/>
          </p:cNvPicPr>
          <p:nvPr/>
        </p:nvPicPr>
        <p:blipFill>
          <a:blip r:embed="rId3"/>
          <a:stretch>
            <a:fillRect/>
          </a:stretch>
        </p:blipFill>
        <p:spPr>
          <a:xfrm>
            <a:off x="6277805" y="3212976"/>
            <a:ext cx="3541640" cy="2523280"/>
          </a:xfrm>
          <a:prstGeom prst="rect">
            <a:avLst/>
          </a:prstGeom>
        </p:spPr>
      </p:pic>
      <p:grpSp>
        <p:nvGrpSpPr>
          <p:cNvPr id="3" name="グループ化 2"/>
          <p:cNvGrpSpPr>
            <a:grpSpLocks noChangeAspect="1"/>
          </p:cNvGrpSpPr>
          <p:nvPr/>
        </p:nvGrpSpPr>
        <p:grpSpPr>
          <a:xfrm>
            <a:off x="2840637" y="3224893"/>
            <a:ext cx="3506756" cy="2508363"/>
            <a:chOff x="2784682" y="3410120"/>
            <a:chExt cx="3282525" cy="2347972"/>
          </a:xfrm>
        </p:grpSpPr>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682" y="3410120"/>
              <a:ext cx="3282525" cy="2347972"/>
            </a:xfrm>
            <a:prstGeom prst="rect">
              <a:avLst/>
            </a:prstGeom>
            <a:noFill/>
            <a:ln>
              <a:noFill/>
            </a:ln>
          </p:spPr>
        </p:pic>
        <p:grpSp>
          <p:nvGrpSpPr>
            <p:cNvPr id="21" name="グループ化 20"/>
            <p:cNvGrpSpPr/>
            <p:nvPr/>
          </p:nvGrpSpPr>
          <p:grpSpPr>
            <a:xfrm>
              <a:off x="3080792" y="3464085"/>
              <a:ext cx="1007149" cy="414140"/>
              <a:chOff x="0" y="-31039"/>
              <a:chExt cx="991037" cy="414282"/>
            </a:xfrm>
          </p:grpSpPr>
          <p:sp>
            <p:nvSpPr>
              <p:cNvPr id="22" name="正方形/長方形 21"/>
              <p:cNvSpPr/>
              <p:nvPr/>
            </p:nvSpPr>
            <p:spPr>
              <a:xfrm>
                <a:off x="1" y="85725"/>
                <a:ext cx="991036" cy="87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正方形/長方形 25"/>
              <p:cNvSpPr/>
              <p:nvPr/>
            </p:nvSpPr>
            <p:spPr>
              <a:xfrm>
                <a:off x="0" y="-31039"/>
                <a:ext cx="633942" cy="414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800" kern="100" dirty="0">
                    <a:solidFill>
                      <a:schemeClr val="tx1"/>
                    </a:solidFill>
                    <a:effectLst/>
                    <a:ea typeface="HGPｺﾞｼｯｸE" panose="020B0900000000000000" pitchFamily="50" charset="-128"/>
                    <a:cs typeface="Times New Roman" panose="02020603050405020304" pitchFamily="18" charset="0"/>
                  </a:rPr>
                  <a:t>レジ袋</a:t>
                </a:r>
                <a:endParaRPr lang="ja-JP" sz="500" kern="100" dirty="0">
                  <a:solidFill>
                    <a:schemeClr val="tx1"/>
                  </a:solidFill>
                  <a:effectLst/>
                  <a:ea typeface="ＭＳ 明朝" panose="02020609040205080304" pitchFamily="17" charset="-128"/>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gradFill rotWithShape="1">
          <a:gsLst>
            <a:gs pos="0">
              <a:srgbClr val="003F77"/>
            </a:gs>
            <a:gs pos="50000">
              <a:srgbClr val="005FAD"/>
            </a:gs>
            <a:gs pos="100000">
              <a:srgbClr val="0072CE"/>
            </a:gs>
          </a:gsLst>
          <a:lin ang="2700000" scaled="1"/>
        </a:gradFill>
        <a:ln w="9525">
          <a:noFill/>
          <a:miter lim="800000"/>
          <a:headEnd/>
          <a:tailEnd/>
        </a:ln>
      </a:spPr>
      <a:bodyPr/>
      <a:lstStyle>
        <a:defPPr algn="ctr">
          <a:defRPr sz="2000" b="1" dirty="0" smtClean="0">
            <a:solidFill>
              <a:schemeClr val="bg1"/>
            </a:solidFill>
            <a:latin typeface="Calibri" pitchFamily="34" charset="0"/>
          </a:defRPr>
        </a:defPPr>
      </a:lstStyle>
    </a:tx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30601</TotalTime>
  <Words>2661</Words>
  <Application>Microsoft Office PowerPoint</Application>
  <PresentationFormat>A4 210 x 297 mm</PresentationFormat>
  <Paragraphs>269</Paragraphs>
  <Slides>14</Slides>
  <Notes>7</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1</vt:i4>
      </vt:variant>
      <vt:variant>
        <vt:lpstr>スライド タイトル</vt:lpstr>
      </vt:variant>
      <vt:variant>
        <vt:i4>14</vt:i4>
      </vt:variant>
    </vt:vector>
  </HeadingPairs>
  <TitlesOfParts>
    <vt:vector size="27" baseType="lpstr">
      <vt:lpstr>HGPｺﾞｼｯｸE</vt:lpstr>
      <vt:lpstr>HGSｺﾞｼｯｸM</vt:lpstr>
      <vt:lpstr>HGｺﾞｼｯｸM</vt:lpstr>
      <vt:lpstr>ＭＳ Ｐゴシック</vt:lpstr>
      <vt:lpstr>ＭＳ ゴシック</vt:lpstr>
      <vt:lpstr>ＭＳ 明朝</vt:lpstr>
      <vt:lpstr>メイリオ</vt:lpstr>
      <vt:lpstr>Arial</vt:lpstr>
      <vt:lpstr>Calibri</vt:lpstr>
      <vt:lpstr>Times New Roman</vt:lpstr>
      <vt:lpstr>Office テーマ</vt:lpstr>
      <vt:lpstr>デザインの設定</vt:lpstr>
      <vt:lpstr>Photo Editor 写真</vt:lpstr>
      <vt:lpstr>平成29年度海洋ごみ調査の 結果について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甲斐 文祥</dc:creator>
  <cp:lastModifiedBy>金子 紋子</cp:lastModifiedBy>
  <cp:revision>1497</cp:revision>
  <cp:lastPrinted>2019-04-04T05:01:21Z</cp:lastPrinted>
  <dcterms:created xsi:type="dcterms:W3CDTF">2009-08-28T18:28:40Z</dcterms:created>
  <dcterms:modified xsi:type="dcterms:W3CDTF">2019-10-04T01:44:51Z</dcterms:modified>
</cp:coreProperties>
</file>