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川 瑛子" initials="t" lastIdx="2" clrIdx="0">
    <p:extLst>
      <p:ext uri="{19B8F6BF-5375-455C-9EA6-DF929625EA0E}">
        <p15:presenceInfo xmlns:p15="http://schemas.microsoft.com/office/powerpoint/2012/main" userId="大川 瑛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1E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384" y="-1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52862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392059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86238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92620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3323719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385773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773308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95805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4114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627099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4FC03A-D563-4CA9-B111-A0A3D9DDE5C3}"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2809380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64FC03A-D563-4CA9-B111-A0A3D9DDE5C3}" type="datetimeFigureOut">
              <a:rPr kumimoji="1" lang="ja-JP" altLang="en-US" smtClean="0"/>
              <a:t>2019/10/1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0AFC4B6-6E84-4542-9315-8DED2D17C15A}" type="slidenum">
              <a:rPr kumimoji="1" lang="ja-JP" altLang="en-US" smtClean="0"/>
              <a:t>‹#›</a:t>
            </a:fld>
            <a:endParaRPr kumimoji="1" lang="ja-JP" altLang="en-US"/>
          </a:p>
        </p:txBody>
      </p:sp>
    </p:spTree>
    <p:extLst>
      <p:ext uri="{BB962C8B-B14F-4D97-AF65-F5344CB8AC3E}">
        <p14:creationId xmlns:p14="http://schemas.microsoft.com/office/powerpoint/2010/main" val="10428709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545078"/>
            <a:ext cx="6858000" cy="1173621"/>
            <a:chOff x="0" y="405598"/>
            <a:chExt cx="6858000" cy="1173621"/>
          </a:xfrm>
        </p:grpSpPr>
        <p:sp>
          <p:nvSpPr>
            <p:cNvPr id="7" name="テキスト ボックス 6"/>
            <p:cNvSpPr txBox="1"/>
            <p:nvPr/>
          </p:nvSpPr>
          <p:spPr>
            <a:xfrm>
              <a:off x="196276" y="840555"/>
              <a:ext cx="6459705" cy="738664"/>
            </a:xfrm>
            <a:prstGeom prst="rect">
              <a:avLst/>
            </a:prstGeom>
            <a:noFill/>
            <a:ln>
              <a:solidFill>
                <a:srgbClr val="00B0F0"/>
              </a:solidFill>
              <a:prstDash val="dashDot"/>
            </a:ln>
          </p:spPr>
          <p:txBody>
            <a:bodyPr wrap="square" rtlCol="0">
              <a:spAutoFit/>
            </a:bodyPr>
            <a:lstStyle/>
            <a:p>
              <a:r>
                <a:rPr kumimoji="1" lang="ja-JP" altLang="en-US" sz="1400" dirty="0" smtClean="0"/>
                <a:t>　正式名称は「特に水鳥の生息地として国際的に重要な湿地に関する条約」で、</a:t>
              </a:r>
              <a:r>
                <a:rPr kumimoji="1" lang="en-US" altLang="ja-JP" sz="1400" dirty="0" smtClean="0"/>
                <a:t>1971</a:t>
              </a:r>
              <a:r>
                <a:rPr kumimoji="1" lang="ja-JP" altLang="en-US" sz="1400" dirty="0"/>
                <a:t>年、イランのカスピ海湖畔の町ラムサール</a:t>
              </a:r>
              <a:r>
                <a:rPr kumimoji="1" lang="ja-JP" altLang="en-US" sz="1400" dirty="0" smtClean="0"/>
                <a:t>で採択。日本は</a:t>
              </a:r>
              <a:r>
                <a:rPr kumimoji="1" lang="en-US" altLang="ja-JP" sz="1400" dirty="0" smtClean="0"/>
                <a:t>1980</a:t>
              </a:r>
              <a:r>
                <a:rPr kumimoji="1" lang="ja-JP" altLang="en-US" sz="1400" dirty="0"/>
                <a:t>年</a:t>
              </a:r>
              <a:r>
                <a:rPr kumimoji="1" lang="ja-JP" altLang="en-US" sz="1400" dirty="0" smtClean="0"/>
                <a:t>に条約</a:t>
              </a:r>
              <a:r>
                <a:rPr kumimoji="1" lang="ja-JP" altLang="en-US" sz="1400" dirty="0"/>
                <a:t>に</a:t>
              </a:r>
              <a:r>
                <a:rPr kumimoji="1" lang="ja-JP" altLang="en-US" sz="1400" dirty="0" smtClean="0"/>
                <a:t>加入。</a:t>
              </a:r>
              <a:r>
                <a:rPr kumimoji="1" lang="en-US" altLang="ja-JP" sz="1400" dirty="0"/>
                <a:t>2019</a:t>
              </a:r>
              <a:r>
                <a:rPr kumimoji="1" lang="ja-JP" altLang="en-US" sz="1400" dirty="0" smtClean="0"/>
                <a:t>年</a:t>
              </a:r>
              <a:r>
                <a:rPr kumimoji="1" lang="en-US" altLang="ja-JP" sz="1400" smtClean="0"/>
                <a:t>9</a:t>
              </a:r>
              <a:r>
                <a:rPr kumimoji="1" lang="ja-JP" altLang="en-US" sz="1400" smtClean="0"/>
                <a:t>月</a:t>
              </a:r>
              <a:r>
                <a:rPr kumimoji="1" lang="ja-JP" altLang="en-US" sz="1400" dirty="0"/>
                <a:t>現在</a:t>
              </a:r>
              <a:r>
                <a:rPr kumimoji="1" lang="ja-JP" altLang="en-US" sz="1400" dirty="0" smtClean="0"/>
                <a:t>、世界で</a:t>
              </a:r>
              <a:r>
                <a:rPr kumimoji="1" lang="en-US" altLang="ja-JP" sz="1400" dirty="0" smtClean="0"/>
                <a:t>170</a:t>
              </a:r>
              <a:r>
                <a:rPr kumimoji="1" lang="ja-JP" altLang="en-US" sz="1400" dirty="0" smtClean="0"/>
                <a:t>カ国が加入しています。</a:t>
              </a:r>
              <a:endParaRPr kumimoji="1" lang="ja-JP" altLang="en-US" sz="1400" dirty="0"/>
            </a:p>
          </p:txBody>
        </p:sp>
        <p:sp>
          <p:nvSpPr>
            <p:cNvPr id="5" name="テキスト ボックス 4"/>
            <p:cNvSpPr txBox="1"/>
            <p:nvPr/>
          </p:nvSpPr>
          <p:spPr>
            <a:xfrm>
              <a:off x="0" y="405598"/>
              <a:ext cx="6858000" cy="369332"/>
            </a:xfrm>
            <a:prstGeom prst="rect">
              <a:avLst/>
            </a:prstGeom>
            <a:solidFill>
              <a:srgbClr val="C1EFFF"/>
            </a:solidFill>
          </p:spPr>
          <p:txBody>
            <a:bodyPr wrap="square" rtlCol="0">
              <a:spAutoFit/>
            </a:bodyPr>
            <a:lstStyle/>
            <a:p>
              <a:r>
                <a:rPr kumimoji="1" lang="ja-JP" altLang="en-US" b="1" dirty="0" smtClean="0"/>
                <a:t>１．ラムサール条約とは</a:t>
              </a:r>
              <a:endParaRPr kumimoji="1" lang="ja-JP" altLang="en-US" b="1" dirty="0"/>
            </a:p>
          </p:txBody>
        </p:sp>
      </p:grpSp>
      <p:grpSp>
        <p:nvGrpSpPr>
          <p:cNvPr id="3" name="グループ化 2"/>
          <p:cNvGrpSpPr/>
          <p:nvPr/>
        </p:nvGrpSpPr>
        <p:grpSpPr>
          <a:xfrm>
            <a:off x="182101" y="1785864"/>
            <a:ext cx="6459704" cy="1693791"/>
            <a:chOff x="182101" y="1893280"/>
            <a:chExt cx="6459704" cy="1693791"/>
          </a:xfrm>
        </p:grpSpPr>
        <p:sp>
          <p:nvSpPr>
            <p:cNvPr id="8" name="テキスト ボックス 7"/>
            <p:cNvSpPr txBox="1"/>
            <p:nvPr/>
          </p:nvSpPr>
          <p:spPr>
            <a:xfrm>
              <a:off x="182101" y="1893280"/>
              <a:ext cx="2723823" cy="369332"/>
            </a:xfrm>
            <a:prstGeom prst="rect">
              <a:avLst/>
            </a:prstGeom>
            <a:noFill/>
          </p:spPr>
          <p:txBody>
            <a:bodyPr wrap="none" rtlCol="0">
              <a:spAutoFit/>
            </a:bodyPr>
            <a:lstStyle/>
            <a:p>
              <a:r>
                <a:rPr kumimoji="1" lang="ja-JP" altLang="en-US" b="1" dirty="0" smtClean="0"/>
                <a:t>ラムサール条約湿地とは</a:t>
              </a:r>
              <a:endParaRPr kumimoji="1" lang="ja-JP" altLang="en-US" b="1" dirty="0"/>
            </a:p>
          </p:txBody>
        </p:sp>
        <p:sp>
          <p:nvSpPr>
            <p:cNvPr id="9" name="テキスト ボックス 8"/>
            <p:cNvSpPr txBox="1"/>
            <p:nvPr/>
          </p:nvSpPr>
          <p:spPr>
            <a:xfrm>
              <a:off x="290622" y="2202076"/>
              <a:ext cx="6351183" cy="1384995"/>
            </a:xfrm>
            <a:prstGeom prst="rect">
              <a:avLst/>
            </a:prstGeom>
            <a:noFill/>
          </p:spPr>
          <p:txBody>
            <a:bodyPr wrap="square" rtlCol="0">
              <a:spAutoFit/>
            </a:bodyPr>
            <a:lstStyle/>
            <a:p>
              <a:r>
                <a:rPr kumimoji="1" lang="ja-JP" altLang="en-US" sz="1400" dirty="0" smtClean="0"/>
                <a:t>　</a:t>
              </a:r>
              <a:r>
                <a:rPr kumimoji="1" lang="ja-JP" altLang="en-US" sz="1400" dirty="0"/>
                <a:t>ラムサール</a:t>
              </a:r>
              <a:r>
                <a:rPr kumimoji="1" lang="ja-JP" altLang="en-US" sz="1400" dirty="0" smtClean="0"/>
                <a:t>条約が定義する「湿地」は</a:t>
              </a:r>
              <a:r>
                <a:rPr kumimoji="1" lang="ja-JP" altLang="en-US" sz="1400" dirty="0"/>
                <a:t>、湿原、湖沼、ダム湖、河川、ため池、湧水池、水田、地下水系、塩性湿地、マングローブ林、干潟、藻場、サンゴ礁</a:t>
              </a:r>
              <a:r>
                <a:rPr kumimoji="1" lang="ja-JP" altLang="en-US" sz="1400" dirty="0" smtClean="0"/>
                <a:t>など、さまざまなタイプの湿地を含みます。条約の締約国は、条約で定められた国際的な基準に沿って、自国</a:t>
              </a:r>
              <a:r>
                <a:rPr kumimoji="1" lang="ja-JP" altLang="en-US" sz="1400" dirty="0"/>
                <a:t>の湿地を「</a:t>
              </a:r>
              <a:r>
                <a:rPr kumimoji="1" lang="ja-JP" altLang="en-US" sz="1400" dirty="0" smtClean="0"/>
                <a:t>国際的に重要な湿地にかかる登録簿」に登録することとなっています。これらの「ラムサール条約湿地」</a:t>
              </a:r>
              <a:r>
                <a:rPr kumimoji="1" lang="ja-JP" altLang="en-US" sz="1400" dirty="0"/>
                <a:t>は</a:t>
              </a:r>
              <a:r>
                <a:rPr kumimoji="1" lang="ja-JP" altLang="en-US" sz="1400" dirty="0" smtClean="0"/>
                <a:t>、</a:t>
              </a:r>
              <a:r>
                <a:rPr kumimoji="1" lang="en-US" altLang="ja-JP" sz="1400" dirty="0" smtClean="0"/>
                <a:t>2019</a:t>
              </a:r>
              <a:r>
                <a:rPr kumimoji="1" lang="ja-JP" altLang="en-US" sz="1400" dirty="0" smtClean="0"/>
                <a:t>年</a:t>
              </a:r>
              <a:r>
                <a:rPr kumimoji="1" lang="en-US" altLang="ja-JP" sz="1400" dirty="0"/>
                <a:t>9</a:t>
              </a:r>
              <a:r>
                <a:rPr kumimoji="1" lang="ja-JP" altLang="en-US" sz="1400" dirty="0" smtClean="0"/>
                <a:t>月</a:t>
              </a:r>
              <a:r>
                <a:rPr kumimoji="1" lang="ja-JP" altLang="en-US" sz="1400" dirty="0"/>
                <a:t>末</a:t>
              </a:r>
              <a:r>
                <a:rPr kumimoji="1" lang="ja-JP" altLang="en-US" sz="1400" dirty="0" smtClean="0"/>
                <a:t>現在、世界に</a:t>
              </a:r>
              <a:r>
                <a:rPr kumimoji="1" lang="en-US" altLang="ja-JP" sz="1400" dirty="0" smtClean="0"/>
                <a:t>2372</a:t>
              </a:r>
              <a:r>
                <a:rPr kumimoji="1" lang="ja-JP" altLang="en-US" sz="1400" dirty="0" smtClean="0"/>
                <a:t>カ所、日本に</a:t>
              </a:r>
              <a:r>
                <a:rPr kumimoji="1" lang="en-US" altLang="ja-JP" sz="1400" dirty="0" smtClean="0"/>
                <a:t>52</a:t>
              </a:r>
              <a:r>
                <a:rPr kumimoji="1" lang="ja-JP" altLang="en-US" sz="1400" dirty="0" smtClean="0"/>
                <a:t>カ所あります。</a:t>
              </a:r>
              <a:endParaRPr kumimoji="1" lang="ja-JP" altLang="en-US" sz="1400" dirty="0"/>
            </a:p>
          </p:txBody>
        </p:sp>
      </p:grpSp>
      <p:grpSp>
        <p:nvGrpSpPr>
          <p:cNvPr id="4" name="グループ化 3"/>
          <p:cNvGrpSpPr/>
          <p:nvPr/>
        </p:nvGrpSpPr>
        <p:grpSpPr>
          <a:xfrm>
            <a:off x="1" y="3571534"/>
            <a:ext cx="6858000" cy="1802625"/>
            <a:chOff x="0" y="3869875"/>
            <a:chExt cx="6858000" cy="1802625"/>
          </a:xfrm>
        </p:grpSpPr>
        <p:sp>
          <p:nvSpPr>
            <p:cNvPr id="6" name="テキスト ボックス 5"/>
            <p:cNvSpPr txBox="1"/>
            <p:nvPr/>
          </p:nvSpPr>
          <p:spPr>
            <a:xfrm>
              <a:off x="0" y="3869875"/>
              <a:ext cx="6858000" cy="369332"/>
            </a:xfrm>
            <a:prstGeom prst="rect">
              <a:avLst/>
            </a:prstGeom>
            <a:solidFill>
              <a:srgbClr val="C1EFFF"/>
            </a:solidFill>
          </p:spPr>
          <p:txBody>
            <a:bodyPr wrap="square" rtlCol="0">
              <a:spAutoFit/>
            </a:bodyPr>
            <a:lstStyle/>
            <a:p>
              <a:r>
                <a:rPr kumimoji="1" lang="ja-JP" altLang="en-US" b="1" dirty="0" smtClean="0"/>
                <a:t>２．ラムサール条約の湿地自治体認証とは</a:t>
              </a:r>
              <a:endParaRPr kumimoji="1" lang="ja-JP" altLang="en-US" b="1" dirty="0"/>
            </a:p>
          </p:txBody>
        </p:sp>
        <p:sp>
          <p:nvSpPr>
            <p:cNvPr id="10" name="テキスト ボックス 9"/>
            <p:cNvSpPr txBox="1"/>
            <p:nvPr/>
          </p:nvSpPr>
          <p:spPr>
            <a:xfrm>
              <a:off x="196276" y="4287505"/>
              <a:ext cx="6459704" cy="1384995"/>
            </a:xfrm>
            <a:prstGeom prst="rect">
              <a:avLst/>
            </a:prstGeom>
            <a:noFill/>
            <a:ln>
              <a:solidFill>
                <a:srgbClr val="00B0F0"/>
              </a:solidFill>
              <a:prstDash val="dashDot"/>
            </a:ln>
          </p:spPr>
          <p:txBody>
            <a:bodyPr wrap="square" rtlCol="0">
              <a:spAutoFit/>
            </a:bodyPr>
            <a:lstStyle/>
            <a:p>
              <a:r>
                <a:rPr kumimoji="1" lang="ja-JP" altLang="en-US" sz="1400" dirty="0" smtClean="0"/>
                <a:t>　条約の決議</a:t>
              </a:r>
              <a:r>
                <a:rPr kumimoji="1" lang="en-US" altLang="ja-JP" sz="1400" dirty="0" smtClean="0"/>
                <a:t>XII.10</a:t>
              </a:r>
              <a:r>
                <a:rPr kumimoji="1" lang="ja-JP" altLang="en-US" sz="1400" dirty="0" smtClean="0"/>
                <a:t>に基づき、湿地の保全・再生、管理への地域関係者の参加、普及啓発、環境教育等に関する国際基準に該当する自治体に対して認証を行うもの。自治体のブランド化、及び地域における湿地の保全や賢明な利用の推進を図ることが目的。認証を受けた自治体は、第</a:t>
              </a:r>
              <a:r>
                <a:rPr kumimoji="1" lang="en-US" altLang="ja-JP" sz="1400" dirty="0" smtClean="0"/>
                <a:t>14</a:t>
              </a:r>
              <a:r>
                <a:rPr kumimoji="1" lang="ja-JP" altLang="en-US" sz="1400" dirty="0" smtClean="0"/>
                <a:t>回</a:t>
              </a:r>
              <a:r>
                <a:rPr kumimoji="1" lang="ja-JP" altLang="en-US" sz="1400" dirty="0"/>
                <a:t>締約国</a:t>
              </a:r>
              <a:r>
                <a:rPr kumimoji="1" lang="ja-JP" altLang="en-US" sz="1400" dirty="0" smtClean="0"/>
                <a:t>会議（</a:t>
              </a:r>
              <a:r>
                <a:rPr kumimoji="1" lang="en-US" altLang="ja-JP" sz="1400" dirty="0" smtClean="0"/>
                <a:t>2021</a:t>
              </a:r>
              <a:r>
                <a:rPr kumimoji="1" lang="ja-JP" altLang="en-US" sz="1400" dirty="0" smtClean="0"/>
                <a:t>年、中国</a:t>
              </a:r>
              <a:r>
                <a:rPr kumimoji="1" lang="ja-JP" altLang="en-US" sz="1400" dirty="0"/>
                <a:t>で</a:t>
              </a:r>
              <a:r>
                <a:rPr kumimoji="1" lang="ja-JP" altLang="en-US" sz="1400" dirty="0" smtClean="0"/>
                <a:t>開催予定）において発表され、「世界湿地自治体ネットワーク」に加えられるとともに、条約事務局のウェブサイト等で紹介されます。</a:t>
              </a:r>
              <a:endParaRPr kumimoji="1" lang="en-US" altLang="ja-JP" sz="1400" dirty="0" smtClean="0"/>
            </a:p>
          </p:txBody>
        </p:sp>
      </p:grpSp>
      <p:sp>
        <p:nvSpPr>
          <p:cNvPr id="12" name="テキスト ボックス 11"/>
          <p:cNvSpPr txBox="1"/>
          <p:nvPr/>
        </p:nvSpPr>
        <p:spPr>
          <a:xfrm>
            <a:off x="0" y="5397403"/>
            <a:ext cx="364202" cy="307777"/>
          </a:xfrm>
          <a:prstGeom prst="rect">
            <a:avLst/>
          </a:prstGeom>
          <a:noFill/>
        </p:spPr>
        <p:txBody>
          <a:bodyPr wrap="none" rtlCol="0">
            <a:spAutoFit/>
          </a:bodyPr>
          <a:lstStyle/>
          <a:p>
            <a:r>
              <a:rPr kumimoji="1" lang="ja-JP" altLang="en-US" sz="1400" dirty="0" smtClean="0"/>
              <a:t>　</a:t>
            </a:r>
            <a:endParaRPr kumimoji="1" lang="ja-JP" altLang="en-US" sz="1400" dirty="0"/>
          </a:p>
        </p:txBody>
      </p:sp>
      <p:grpSp>
        <p:nvGrpSpPr>
          <p:cNvPr id="14" name="グループ化 13"/>
          <p:cNvGrpSpPr/>
          <p:nvPr/>
        </p:nvGrpSpPr>
        <p:grpSpPr>
          <a:xfrm>
            <a:off x="176005" y="5422134"/>
            <a:ext cx="6827509" cy="1247998"/>
            <a:chOff x="182101" y="5594081"/>
            <a:chExt cx="6827509" cy="1247998"/>
          </a:xfrm>
        </p:grpSpPr>
        <p:sp>
          <p:nvSpPr>
            <p:cNvPr id="11" name="テキスト ボックス 10"/>
            <p:cNvSpPr txBox="1"/>
            <p:nvPr/>
          </p:nvSpPr>
          <p:spPr>
            <a:xfrm>
              <a:off x="182101" y="5594081"/>
              <a:ext cx="1800493" cy="369332"/>
            </a:xfrm>
            <a:prstGeom prst="rect">
              <a:avLst/>
            </a:prstGeom>
            <a:noFill/>
          </p:spPr>
          <p:txBody>
            <a:bodyPr wrap="none" rtlCol="0">
              <a:spAutoFit/>
            </a:bodyPr>
            <a:lstStyle/>
            <a:p>
              <a:r>
                <a:rPr kumimoji="1" lang="ja-JP" altLang="en-US" b="1" dirty="0" smtClean="0"/>
                <a:t>申請できる主体</a:t>
              </a:r>
              <a:endParaRPr kumimoji="1" lang="ja-JP" altLang="en-US" b="1" dirty="0"/>
            </a:p>
          </p:txBody>
        </p:sp>
        <p:sp>
          <p:nvSpPr>
            <p:cNvPr id="13" name="テキスト ボックス 12"/>
            <p:cNvSpPr txBox="1"/>
            <p:nvPr/>
          </p:nvSpPr>
          <p:spPr>
            <a:xfrm>
              <a:off x="182101" y="5887972"/>
              <a:ext cx="6827509" cy="954107"/>
            </a:xfrm>
            <a:prstGeom prst="rect">
              <a:avLst/>
            </a:prstGeom>
            <a:noFill/>
          </p:spPr>
          <p:txBody>
            <a:bodyPr wrap="square" rtlCol="0">
              <a:spAutoFit/>
            </a:bodyPr>
            <a:lstStyle/>
            <a:p>
              <a:r>
                <a:rPr kumimoji="1" lang="ja-JP" altLang="en-US" sz="1400" dirty="0" smtClean="0">
                  <a:solidFill>
                    <a:srgbClr val="FF0000"/>
                  </a:solidFill>
                </a:rPr>
                <a:t>　</a:t>
              </a:r>
              <a:r>
                <a:rPr kumimoji="1" lang="ja-JP" altLang="en-US" sz="1400" dirty="0" smtClean="0"/>
                <a:t>都道府県、市町村</a:t>
              </a:r>
              <a:endParaRPr kumimoji="1" lang="en-US" altLang="ja-JP" sz="1400" dirty="0" smtClean="0"/>
            </a:p>
            <a:p>
              <a:r>
                <a:rPr kumimoji="1" lang="ja-JP" altLang="en-US" sz="1400" dirty="0" smtClean="0"/>
                <a:t>　</a:t>
              </a:r>
              <a:r>
                <a:rPr kumimoji="1" lang="en-US" altLang="ja-JP" sz="1400" dirty="0" smtClean="0"/>
                <a:t>※</a:t>
              </a:r>
              <a:r>
                <a:rPr kumimoji="1" lang="ja-JP" altLang="en-US" sz="1400" dirty="0" smtClean="0"/>
                <a:t>ラムサール条約湿地もしくは重要な湿地が</a:t>
              </a:r>
              <a:r>
                <a:rPr kumimoji="1" lang="ja-JP" altLang="en-US" sz="1400" dirty="0"/>
                <a:t>位置</a:t>
              </a:r>
              <a:r>
                <a:rPr kumimoji="1" lang="ja-JP" altLang="en-US" sz="1400" dirty="0" smtClean="0"/>
                <a:t>するもしくは隣接する自治体</a:t>
              </a:r>
              <a:endParaRPr kumimoji="1" lang="en-US" altLang="ja-JP" sz="1400" dirty="0" smtClean="0"/>
            </a:p>
            <a:p>
              <a:r>
                <a:rPr kumimoji="1" lang="ja-JP" altLang="en-US" sz="1400" dirty="0" smtClean="0"/>
                <a:t>　</a:t>
              </a:r>
              <a:r>
                <a:rPr kumimoji="1" lang="en-US" altLang="ja-JP" sz="1400" dirty="0" smtClean="0"/>
                <a:t>※</a:t>
              </a:r>
              <a:r>
                <a:rPr kumimoji="1" lang="ja-JP" altLang="en-US" sz="1400" dirty="0" smtClean="0"/>
                <a:t>複数の都道府県、市町村による申請も可</a:t>
              </a:r>
              <a:endParaRPr kumimoji="1" lang="en-US" altLang="ja-JP" sz="1400" dirty="0">
                <a:solidFill>
                  <a:srgbClr val="FF0000"/>
                </a:solidFill>
              </a:endParaRPr>
            </a:p>
            <a:p>
              <a:endParaRPr kumimoji="1" lang="ja-JP" altLang="en-US" sz="1400" dirty="0"/>
            </a:p>
          </p:txBody>
        </p:sp>
      </p:grpSp>
      <p:grpSp>
        <p:nvGrpSpPr>
          <p:cNvPr id="19" name="グループ化 18"/>
          <p:cNvGrpSpPr/>
          <p:nvPr/>
        </p:nvGrpSpPr>
        <p:grpSpPr>
          <a:xfrm>
            <a:off x="176004" y="6442309"/>
            <a:ext cx="6538693" cy="1000162"/>
            <a:chOff x="92974" y="5802374"/>
            <a:chExt cx="6538693" cy="1000162"/>
          </a:xfrm>
        </p:grpSpPr>
        <p:sp>
          <p:nvSpPr>
            <p:cNvPr id="15" name="テキスト ボックス 14"/>
            <p:cNvSpPr txBox="1"/>
            <p:nvPr/>
          </p:nvSpPr>
          <p:spPr>
            <a:xfrm>
              <a:off x="92974" y="5802374"/>
              <a:ext cx="646331" cy="369332"/>
            </a:xfrm>
            <a:prstGeom prst="rect">
              <a:avLst/>
            </a:prstGeom>
            <a:noFill/>
          </p:spPr>
          <p:txBody>
            <a:bodyPr wrap="none" rtlCol="0">
              <a:spAutoFit/>
            </a:bodyPr>
            <a:lstStyle/>
            <a:p>
              <a:r>
                <a:rPr kumimoji="1" lang="ja-JP" altLang="en-US" b="1" dirty="0" smtClean="0"/>
                <a:t>要件</a:t>
              </a:r>
              <a:endParaRPr kumimoji="1" lang="ja-JP" altLang="en-US" b="1" dirty="0"/>
            </a:p>
          </p:txBody>
        </p:sp>
        <p:sp>
          <p:nvSpPr>
            <p:cNvPr id="16" name="テキスト ボックス 15"/>
            <p:cNvSpPr txBox="1"/>
            <p:nvPr/>
          </p:nvSpPr>
          <p:spPr>
            <a:xfrm>
              <a:off x="92974" y="6063872"/>
              <a:ext cx="6538693" cy="738664"/>
            </a:xfrm>
            <a:prstGeom prst="rect">
              <a:avLst/>
            </a:prstGeom>
            <a:noFill/>
          </p:spPr>
          <p:txBody>
            <a:bodyPr wrap="square" rtlCol="0">
              <a:spAutoFit/>
            </a:bodyPr>
            <a:lstStyle/>
            <a:p>
              <a:pPr marL="446088" indent="-176213">
                <a:buFont typeface="Arial" panose="020B0604020202020204" pitchFamily="34" charset="0"/>
                <a:buChar char="•"/>
              </a:pPr>
              <a:r>
                <a:rPr kumimoji="1" lang="ja-JP" altLang="en-US" sz="1400" dirty="0" smtClean="0"/>
                <a:t>定められた国際基準について、原則すべてを満たすこと</a:t>
              </a:r>
              <a:endParaRPr kumimoji="1" lang="en-US" altLang="ja-JP" sz="1400" dirty="0" smtClean="0"/>
            </a:p>
            <a:p>
              <a:pPr marL="446088" indent="-176213">
                <a:buFont typeface="Arial" panose="020B0604020202020204" pitchFamily="34" charset="0"/>
                <a:buChar char="•"/>
              </a:pPr>
              <a:r>
                <a:rPr kumimoji="1" lang="ja-JP" altLang="en-US" sz="1400" dirty="0" smtClean="0"/>
                <a:t>満たせない基準がある場合、今後６年間に基準を満たすための計画を記入すること</a:t>
              </a:r>
              <a:endParaRPr kumimoji="1" lang="ja-JP" altLang="en-US" sz="1400" dirty="0"/>
            </a:p>
          </p:txBody>
        </p:sp>
      </p:grpSp>
      <p:grpSp>
        <p:nvGrpSpPr>
          <p:cNvPr id="20" name="グループ化 19"/>
          <p:cNvGrpSpPr/>
          <p:nvPr/>
        </p:nvGrpSpPr>
        <p:grpSpPr>
          <a:xfrm>
            <a:off x="180435" y="8115876"/>
            <a:ext cx="5799152" cy="1040064"/>
            <a:chOff x="-13857" y="6953189"/>
            <a:chExt cx="5799152" cy="1040064"/>
          </a:xfrm>
        </p:grpSpPr>
        <p:sp>
          <p:nvSpPr>
            <p:cNvPr id="17" name="テキスト ボックス 16"/>
            <p:cNvSpPr txBox="1"/>
            <p:nvPr/>
          </p:nvSpPr>
          <p:spPr>
            <a:xfrm>
              <a:off x="-13857" y="6953189"/>
              <a:ext cx="1338828" cy="369332"/>
            </a:xfrm>
            <a:prstGeom prst="rect">
              <a:avLst/>
            </a:prstGeom>
            <a:noFill/>
          </p:spPr>
          <p:txBody>
            <a:bodyPr wrap="none" rtlCol="0">
              <a:spAutoFit/>
            </a:bodyPr>
            <a:lstStyle/>
            <a:p>
              <a:r>
                <a:rPr kumimoji="1" lang="ja-JP" altLang="en-US" b="1" dirty="0" smtClean="0"/>
                <a:t>お問合せ先</a:t>
              </a:r>
              <a:endParaRPr kumimoji="1" lang="ja-JP" altLang="en-US" b="1" dirty="0"/>
            </a:p>
          </p:txBody>
        </p:sp>
        <p:sp>
          <p:nvSpPr>
            <p:cNvPr id="18" name="テキスト ボックス 17"/>
            <p:cNvSpPr txBox="1"/>
            <p:nvPr/>
          </p:nvSpPr>
          <p:spPr>
            <a:xfrm>
              <a:off x="-13857" y="7254589"/>
              <a:ext cx="5799152" cy="738664"/>
            </a:xfrm>
            <a:prstGeom prst="rect">
              <a:avLst/>
            </a:prstGeom>
            <a:noFill/>
          </p:spPr>
          <p:txBody>
            <a:bodyPr wrap="none" rtlCol="0">
              <a:spAutoFit/>
            </a:bodyPr>
            <a:lstStyle/>
            <a:p>
              <a:r>
                <a:rPr kumimoji="1" lang="ja-JP" altLang="en-US" sz="1400" dirty="0" smtClean="0"/>
                <a:t>　環境省自然環境局野生生物課　市川（</a:t>
              </a:r>
              <a:r>
                <a:rPr kumimoji="1" lang="en-US" altLang="ja-JP" sz="1400" dirty="0" smtClean="0"/>
                <a:t>TOMOKO_ICHIKAWA@env.go.jp)</a:t>
              </a:r>
            </a:p>
            <a:p>
              <a:r>
                <a:rPr kumimoji="1" lang="ja-JP" altLang="en-US" sz="1400" dirty="0" smtClean="0"/>
                <a:t>　　　　　　　</a:t>
              </a:r>
              <a:r>
                <a:rPr kumimoji="1" lang="en-US" altLang="ja-JP" sz="1400" dirty="0" smtClean="0"/>
                <a:t>TEL</a:t>
              </a:r>
              <a:r>
                <a:rPr kumimoji="1" lang="ja-JP" altLang="en-US" sz="1400" dirty="0" smtClean="0"/>
                <a:t>：</a:t>
              </a:r>
              <a:r>
                <a:rPr kumimoji="1" lang="en-US" altLang="ja-JP" sz="1400" dirty="0" smtClean="0"/>
                <a:t>03-5521-8284</a:t>
              </a:r>
              <a:r>
                <a:rPr kumimoji="1" lang="ja-JP" altLang="en-US" sz="1400" dirty="0" smtClean="0"/>
                <a:t>　</a:t>
              </a:r>
              <a:r>
                <a:rPr kumimoji="1" lang="en-US" altLang="ja-JP" sz="1400" dirty="0" smtClean="0"/>
                <a:t>FAX:03-3581-7090</a:t>
              </a:r>
            </a:p>
            <a:p>
              <a:r>
                <a:rPr kumimoji="1" lang="ja-JP" altLang="en-US" sz="1400" dirty="0"/>
                <a:t>　　　　　　　</a:t>
              </a:r>
              <a:r>
                <a:rPr kumimoji="1" lang="ja-JP" altLang="en-US" sz="1400" dirty="0" smtClean="0"/>
                <a:t>〒</a:t>
              </a:r>
              <a:r>
                <a:rPr kumimoji="1" lang="en-US" altLang="ja-JP" sz="1400" dirty="0"/>
                <a:t>100-8975</a:t>
              </a:r>
              <a:r>
                <a:rPr kumimoji="1" lang="ja-JP" altLang="en-US" sz="1400" dirty="0"/>
                <a:t>　東京都千代田区霞が関</a:t>
              </a:r>
              <a:r>
                <a:rPr kumimoji="1" lang="en-US" altLang="ja-JP" sz="1400" dirty="0" smtClean="0"/>
                <a:t>1-2-2</a:t>
              </a:r>
              <a:endParaRPr kumimoji="1" lang="ja-JP" altLang="en-US" sz="1400" dirty="0"/>
            </a:p>
          </p:txBody>
        </p:sp>
      </p:grpSp>
      <p:sp>
        <p:nvSpPr>
          <p:cNvPr id="24" name="テキスト ボックス 23"/>
          <p:cNvSpPr txBox="1"/>
          <p:nvPr/>
        </p:nvSpPr>
        <p:spPr>
          <a:xfrm>
            <a:off x="-31242" y="36190"/>
            <a:ext cx="6920484" cy="461665"/>
          </a:xfrm>
          <a:prstGeom prst="rect">
            <a:avLst/>
          </a:prstGeom>
          <a:noFill/>
        </p:spPr>
        <p:txBody>
          <a:bodyPr wrap="square" rtlCol="0">
            <a:spAutoFit/>
          </a:bodyPr>
          <a:lstStyle/>
          <a:p>
            <a:pPr algn="ctr"/>
            <a:r>
              <a:rPr kumimoji="1" lang="ja-JP" altLang="en-US" sz="2400" b="1" dirty="0" smtClean="0">
                <a:solidFill>
                  <a:srgbClr val="00B0F0"/>
                </a:solidFill>
              </a:rPr>
              <a:t>ラムサール条約の湿地自治体認証制度　概要</a:t>
            </a:r>
            <a:endParaRPr kumimoji="1" lang="ja-JP" altLang="en-US" sz="2400" b="1" dirty="0">
              <a:solidFill>
                <a:srgbClr val="00B0F0"/>
              </a:solidFill>
            </a:endParaRPr>
          </a:p>
        </p:txBody>
      </p:sp>
      <p:grpSp>
        <p:nvGrpSpPr>
          <p:cNvPr id="22" name="グループ化 21"/>
          <p:cNvGrpSpPr/>
          <p:nvPr/>
        </p:nvGrpSpPr>
        <p:grpSpPr>
          <a:xfrm>
            <a:off x="176005" y="7445128"/>
            <a:ext cx="5750292" cy="611161"/>
            <a:chOff x="92974" y="5984355"/>
            <a:chExt cx="5750292" cy="611161"/>
          </a:xfrm>
        </p:grpSpPr>
        <p:sp>
          <p:nvSpPr>
            <p:cNvPr id="23" name="テキスト ボックス 22"/>
            <p:cNvSpPr txBox="1"/>
            <p:nvPr/>
          </p:nvSpPr>
          <p:spPr>
            <a:xfrm>
              <a:off x="92974" y="5984355"/>
              <a:ext cx="1107996" cy="369332"/>
            </a:xfrm>
            <a:prstGeom prst="rect">
              <a:avLst/>
            </a:prstGeom>
            <a:noFill/>
          </p:spPr>
          <p:txBody>
            <a:bodyPr wrap="none" rtlCol="0">
              <a:spAutoFit/>
            </a:bodyPr>
            <a:lstStyle/>
            <a:p>
              <a:r>
                <a:rPr kumimoji="1" lang="ja-JP" altLang="en-US" b="1" dirty="0" smtClean="0"/>
                <a:t>有効期間</a:t>
              </a:r>
              <a:endParaRPr kumimoji="1" lang="ja-JP" altLang="en-US" b="1" dirty="0"/>
            </a:p>
          </p:txBody>
        </p:sp>
        <p:sp>
          <p:nvSpPr>
            <p:cNvPr id="25" name="テキスト ボックス 24"/>
            <p:cNvSpPr txBox="1"/>
            <p:nvPr/>
          </p:nvSpPr>
          <p:spPr>
            <a:xfrm>
              <a:off x="92974" y="6287739"/>
              <a:ext cx="5750292" cy="307777"/>
            </a:xfrm>
            <a:prstGeom prst="rect">
              <a:avLst/>
            </a:prstGeom>
            <a:noFill/>
          </p:spPr>
          <p:txBody>
            <a:bodyPr wrap="none" rtlCol="0">
              <a:spAutoFit/>
            </a:bodyPr>
            <a:lstStyle/>
            <a:p>
              <a:r>
                <a:rPr kumimoji="1" lang="ja-JP" altLang="en-US" sz="1400" dirty="0" smtClean="0"/>
                <a:t>　認証から６年間。その後も基準への該当を確認できた場合、更新。</a:t>
              </a:r>
              <a:endParaRPr kumimoji="1" lang="ja-JP" altLang="en-US" sz="1400" dirty="0"/>
            </a:p>
          </p:txBody>
        </p:sp>
      </p:grpSp>
    </p:spTree>
    <p:extLst>
      <p:ext uri="{BB962C8B-B14F-4D97-AF65-F5344CB8AC3E}">
        <p14:creationId xmlns:p14="http://schemas.microsoft.com/office/powerpoint/2010/main" val="314462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4743" y="33806"/>
            <a:ext cx="1338828" cy="369332"/>
          </a:xfrm>
          <a:prstGeom prst="rect">
            <a:avLst/>
          </a:prstGeom>
          <a:noFill/>
        </p:spPr>
        <p:txBody>
          <a:bodyPr wrap="none" rtlCol="0">
            <a:spAutoFit/>
          </a:bodyPr>
          <a:lstStyle/>
          <a:p>
            <a:r>
              <a:rPr kumimoji="1" lang="ja-JP" altLang="en-US" b="1" dirty="0" smtClean="0"/>
              <a:t>認証の流れ</a:t>
            </a:r>
            <a:endParaRPr kumimoji="1" lang="ja-JP" altLang="en-US" b="1" dirty="0"/>
          </a:p>
        </p:txBody>
      </p:sp>
      <p:sp>
        <p:nvSpPr>
          <p:cNvPr id="5" name="テキスト ボックス 4"/>
          <p:cNvSpPr txBox="1"/>
          <p:nvPr/>
        </p:nvSpPr>
        <p:spPr>
          <a:xfrm>
            <a:off x="30888" y="3435232"/>
            <a:ext cx="2723823" cy="369332"/>
          </a:xfrm>
          <a:prstGeom prst="rect">
            <a:avLst/>
          </a:prstGeom>
          <a:noFill/>
        </p:spPr>
        <p:txBody>
          <a:bodyPr wrap="none" rtlCol="0">
            <a:spAutoFit/>
          </a:bodyPr>
          <a:lstStyle/>
          <a:p>
            <a:r>
              <a:rPr kumimoji="1" lang="ja-JP" altLang="en-US" b="1" dirty="0" smtClean="0"/>
              <a:t>認証の国際基準（仮訳）</a:t>
            </a:r>
            <a:endParaRPr kumimoji="1" lang="ja-JP" altLang="en-US" b="1" dirty="0"/>
          </a:p>
        </p:txBody>
      </p:sp>
      <p:graphicFrame>
        <p:nvGraphicFramePr>
          <p:cNvPr id="2" name="表 1"/>
          <p:cNvGraphicFramePr>
            <a:graphicFrameLocks noGrp="1"/>
          </p:cNvGraphicFramePr>
          <p:nvPr>
            <p:extLst>
              <p:ext uri="{D42A27DB-BD31-4B8C-83A1-F6EECF244321}">
                <p14:modId xmlns:p14="http://schemas.microsoft.com/office/powerpoint/2010/main" val="1034999175"/>
              </p:ext>
            </p:extLst>
          </p:nvPr>
        </p:nvGraphicFramePr>
        <p:xfrm>
          <a:off x="158496" y="342424"/>
          <a:ext cx="6611434" cy="2966720"/>
        </p:xfrm>
        <a:graphic>
          <a:graphicData uri="http://schemas.openxmlformats.org/drawingml/2006/table">
            <a:tbl>
              <a:tblPr firstRow="1" bandRow="1">
                <a:tableStyleId>{5C22544A-7EE6-4342-B048-85BDC9FD1C3A}</a:tableStyleId>
              </a:tblPr>
              <a:tblGrid>
                <a:gridCol w="354330">
                  <a:extLst>
                    <a:ext uri="{9D8B030D-6E8A-4147-A177-3AD203B41FA5}">
                      <a16:colId xmlns:a16="http://schemas.microsoft.com/office/drawing/2014/main" val="11535837"/>
                    </a:ext>
                  </a:extLst>
                </a:gridCol>
                <a:gridCol w="2129790">
                  <a:extLst>
                    <a:ext uri="{9D8B030D-6E8A-4147-A177-3AD203B41FA5}">
                      <a16:colId xmlns:a16="http://schemas.microsoft.com/office/drawing/2014/main" val="2445741333"/>
                    </a:ext>
                  </a:extLst>
                </a:gridCol>
                <a:gridCol w="987552">
                  <a:extLst>
                    <a:ext uri="{9D8B030D-6E8A-4147-A177-3AD203B41FA5}">
                      <a16:colId xmlns:a16="http://schemas.microsoft.com/office/drawing/2014/main" val="2436831214"/>
                    </a:ext>
                  </a:extLst>
                </a:gridCol>
                <a:gridCol w="3139762">
                  <a:extLst>
                    <a:ext uri="{9D8B030D-6E8A-4147-A177-3AD203B41FA5}">
                      <a16:colId xmlns:a16="http://schemas.microsoft.com/office/drawing/2014/main" val="2845854570"/>
                    </a:ext>
                  </a:extLst>
                </a:gridCol>
              </a:tblGrid>
              <a:tr h="370840">
                <a:tc>
                  <a:txBody>
                    <a:bodyPr/>
                    <a:lstStyle/>
                    <a:p>
                      <a:pPr algn="ct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1EFFF"/>
                    </a:solidFill>
                  </a:tcPr>
                </a:tc>
                <a:tc>
                  <a:txBody>
                    <a:bodyPr/>
                    <a:lstStyle/>
                    <a:p>
                      <a:pPr algn="ctr"/>
                      <a:r>
                        <a:rPr kumimoji="1" lang="ja-JP" altLang="en-US" sz="1100" b="0" dirty="0" smtClean="0">
                          <a:solidFill>
                            <a:schemeClr val="tx1"/>
                          </a:solidFill>
                        </a:rPr>
                        <a:t>日にち</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1EFFF"/>
                    </a:solidFill>
                  </a:tcPr>
                </a:tc>
                <a:tc>
                  <a:txBody>
                    <a:bodyPr/>
                    <a:lstStyle/>
                    <a:p>
                      <a:pPr algn="ctr"/>
                      <a:r>
                        <a:rPr kumimoji="1" lang="ja-JP" altLang="en-US" sz="1100" b="0" dirty="0" smtClean="0">
                          <a:solidFill>
                            <a:schemeClr val="tx1"/>
                          </a:solidFill>
                        </a:rPr>
                        <a:t>主体</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1EFFF"/>
                    </a:solidFill>
                  </a:tcPr>
                </a:tc>
                <a:tc>
                  <a:txBody>
                    <a:bodyPr/>
                    <a:lstStyle/>
                    <a:p>
                      <a:pPr algn="ctr"/>
                      <a:r>
                        <a:rPr kumimoji="1" lang="ja-JP" altLang="en-US" sz="1100" b="0" dirty="0" smtClean="0">
                          <a:solidFill>
                            <a:schemeClr val="tx1"/>
                          </a:solidFill>
                        </a:rPr>
                        <a:t>内容</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1EFFF"/>
                    </a:solidFill>
                  </a:tcPr>
                </a:tc>
                <a:extLst>
                  <a:ext uri="{0D108BD9-81ED-4DB2-BD59-A6C34878D82A}">
                    <a16:rowId xmlns:a16="http://schemas.microsoft.com/office/drawing/2014/main" val="338432356"/>
                  </a:ext>
                </a:extLst>
              </a:tr>
              <a:tr h="370840">
                <a:tc>
                  <a:txBody>
                    <a:bodyPr/>
                    <a:lstStyle/>
                    <a:p>
                      <a:r>
                        <a:rPr kumimoji="1" lang="ja-JP" altLang="en-US" sz="1100" b="0" dirty="0" smtClean="0">
                          <a:solidFill>
                            <a:schemeClr val="tx1"/>
                          </a:solidFill>
                        </a:rPr>
                        <a:t>①</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a:t>
                      </a:r>
                      <a:r>
                        <a:rPr kumimoji="1" lang="en-US" altLang="ja-JP" sz="1100" b="0" dirty="0" smtClean="0">
                          <a:solidFill>
                            <a:schemeClr val="tx1"/>
                          </a:solidFill>
                        </a:rPr>
                        <a:t>2019</a:t>
                      </a:r>
                      <a:r>
                        <a:rPr kumimoji="1" lang="ja-JP" altLang="en-US" sz="1100" b="0" dirty="0" smtClean="0">
                          <a:solidFill>
                            <a:schemeClr val="tx1"/>
                          </a:solidFill>
                        </a:rPr>
                        <a:t>年</a:t>
                      </a:r>
                      <a:r>
                        <a:rPr kumimoji="1" lang="en-US" altLang="ja-JP" sz="1100" b="0" dirty="0" smtClean="0">
                          <a:solidFill>
                            <a:schemeClr val="tx1"/>
                          </a:solidFill>
                        </a:rPr>
                        <a:t>12</a:t>
                      </a:r>
                      <a:r>
                        <a:rPr kumimoji="1" lang="ja-JP" altLang="en-US" sz="1100" b="0" dirty="0" smtClean="0">
                          <a:solidFill>
                            <a:schemeClr val="tx1"/>
                          </a:solidFill>
                        </a:rPr>
                        <a:t>月</a:t>
                      </a:r>
                      <a:r>
                        <a:rPr kumimoji="1" lang="en-US" altLang="ja-JP" sz="1100" b="0" dirty="0" smtClean="0">
                          <a:solidFill>
                            <a:schemeClr val="tx1"/>
                          </a:solidFill>
                        </a:rPr>
                        <a:t>31</a:t>
                      </a:r>
                      <a:r>
                        <a:rPr kumimoji="1" lang="ja-JP" altLang="en-US" sz="1100" b="0" dirty="0" smtClean="0">
                          <a:solidFill>
                            <a:schemeClr val="tx1"/>
                          </a:solidFill>
                        </a:rPr>
                        <a:t>日</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自治体</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環境省地方環境事務所へ申請フォームを提出</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130100031"/>
                  </a:ext>
                </a:extLst>
              </a:tr>
              <a:tr h="370840">
                <a:tc>
                  <a:txBody>
                    <a:bodyPr/>
                    <a:lstStyle/>
                    <a:p>
                      <a:r>
                        <a:rPr kumimoji="1" lang="ja-JP" altLang="en-US" sz="1100" b="0" dirty="0" smtClean="0">
                          <a:solidFill>
                            <a:schemeClr val="tx1"/>
                          </a:solidFill>
                        </a:rPr>
                        <a:t>②</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a:t>
                      </a:r>
                      <a:r>
                        <a:rPr kumimoji="1" lang="en-US" altLang="ja-JP" sz="1100" b="0" dirty="0" smtClean="0">
                          <a:solidFill>
                            <a:schemeClr val="tx1"/>
                          </a:solidFill>
                        </a:rPr>
                        <a:t>2020</a:t>
                      </a:r>
                      <a:r>
                        <a:rPr kumimoji="1" lang="ja-JP" altLang="en-US" sz="1100" b="0" dirty="0" smtClean="0">
                          <a:solidFill>
                            <a:schemeClr val="tx1"/>
                          </a:solidFill>
                        </a:rPr>
                        <a:t>年</a:t>
                      </a:r>
                      <a:r>
                        <a:rPr kumimoji="1" lang="en-US" altLang="ja-JP" sz="1100" b="0" dirty="0" smtClean="0">
                          <a:solidFill>
                            <a:schemeClr val="tx1"/>
                          </a:solidFill>
                        </a:rPr>
                        <a:t>3</a:t>
                      </a:r>
                      <a:r>
                        <a:rPr kumimoji="1" lang="ja-JP" altLang="en-US" sz="1100" b="0" dirty="0" smtClean="0">
                          <a:solidFill>
                            <a:schemeClr val="tx1"/>
                          </a:solidFill>
                        </a:rPr>
                        <a:t>月</a:t>
                      </a:r>
                      <a:r>
                        <a:rPr kumimoji="1" lang="en-US" altLang="ja-JP" sz="1100" b="0" dirty="0" smtClean="0">
                          <a:solidFill>
                            <a:schemeClr val="tx1"/>
                          </a:solidFill>
                        </a:rPr>
                        <a:t>15</a:t>
                      </a:r>
                      <a:r>
                        <a:rPr kumimoji="1" lang="ja-JP" altLang="en-US" sz="1100" b="0" dirty="0" smtClean="0">
                          <a:solidFill>
                            <a:schemeClr val="tx1"/>
                          </a:solidFill>
                        </a:rPr>
                        <a:t>日</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環境省</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環境省内で確認した申請書を条約事務局へ提出</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819691739"/>
                  </a:ext>
                </a:extLst>
              </a:tr>
              <a:tr h="370840">
                <a:tc>
                  <a:txBody>
                    <a:bodyPr/>
                    <a:lstStyle/>
                    <a:p>
                      <a:r>
                        <a:rPr kumimoji="1" lang="ja-JP" altLang="en-US" sz="1100" b="0" dirty="0" smtClean="0">
                          <a:solidFill>
                            <a:schemeClr val="tx1"/>
                          </a:solidFill>
                        </a:rPr>
                        <a:t>③</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a:t>
                      </a:r>
                      <a:r>
                        <a:rPr kumimoji="1" lang="en-US" altLang="ja-JP" sz="1100" b="0" dirty="0" smtClean="0">
                          <a:solidFill>
                            <a:schemeClr val="tx1"/>
                          </a:solidFill>
                        </a:rPr>
                        <a:t>2020</a:t>
                      </a:r>
                      <a:r>
                        <a:rPr kumimoji="1" lang="ja-JP" altLang="en-US" sz="1100" b="0" dirty="0" smtClean="0">
                          <a:solidFill>
                            <a:schemeClr val="tx1"/>
                          </a:solidFill>
                        </a:rPr>
                        <a:t>年</a:t>
                      </a:r>
                      <a:r>
                        <a:rPr kumimoji="1" lang="en-US" altLang="ja-JP" sz="1100" b="0" dirty="0" smtClean="0">
                          <a:solidFill>
                            <a:schemeClr val="tx1"/>
                          </a:solidFill>
                        </a:rPr>
                        <a:t>4</a:t>
                      </a:r>
                      <a:r>
                        <a:rPr kumimoji="1" lang="ja-JP" altLang="en-US" sz="1100" b="0" dirty="0" smtClean="0">
                          <a:solidFill>
                            <a:schemeClr val="tx1"/>
                          </a:solidFill>
                        </a:rPr>
                        <a:t>月</a:t>
                      </a:r>
                      <a:r>
                        <a:rPr kumimoji="1" lang="en-US" altLang="ja-JP" sz="1100" b="0" dirty="0" smtClean="0">
                          <a:solidFill>
                            <a:schemeClr val="tx1"/>
                          </a:solidFill>
                        </a:rPr>
                        <a:t>15</a:t>
                      </a:r>
                      <a:r>
                        <a:rPr kumimoji="1" lang="ja-JP" altLang="en-US" sz="1100" b="0" dirty="0" smtClean="0">
                          <a:solidFill>
                            <a:schemeClr val="tx1"/>
                          </a:solidFill>
                        </a:rPr>
                        <a:t>日</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条約事務局</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独立助言委員会（</a:t>
                      </a:r>
                      <a:r>
                        <a:rPr kumimoji="1" lang="en-US" altLang="ja-JP" sz="1100" b="0" dirty="0" smtClean="0">
                          <a:solidFill>
                            <a:schemeClr val="tx1"/>
                          </a:solidFill>
                        </a:rPr>
                        <a:t>IAC</a:t>
                      </a:r>
                      <a:r>
                        <a:rPr kumimoji="1" lang="ja-JP" altLang="en-US" sz="1100" b="0" dirty="0" smtClean="0">
                          <a:solidFill>
                            <a:schemeClr val="tx1"/>
                          </a:solidFill>
                        </a:rPr>
                        <a:t>）に申請書を転送</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99329622"/>
                  </a:ext>
                </a:extLst>
              </a:tr>
              <a:tr h="370840">
                <a:tc>
                  <a:txBody>
                    <a:bodyPr/>
                    <a:lstStyle/>
                    <a:p>
                      <a:r>
                        <a:rPr kumimoji="1" lang="ja-JP" altLang="en-US" sz="1100" b="0" dirty="0" smtClean="0">
                          <a:solidFill>
                            <a:schemeClr val="tx1"/>
                          </a:solidFill>
                        </a:rPr>
                        <a:t>④</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～第</a:t>
                      </a:r>
                      <a:r>
                        <a:rPr kumimoji="1" lang="en-US" altLang="ja-JP" sz="1100" b="0" dirty="0" smtClean="0">
                          <a:solidFill>
                            <a:schemeClr val="tx1"/>
                          </a:solidFill>
                        </a:rPr>
                        <a:t>59</a:t>
                      </a:r>
                      <a:r>
                        <a:rPr kumimoji="1" lang="ja-JP" altLang="en-US" sz="1100" b="0" dirty="0" smtClean="0">
                          <a:solidFill>
                            <a:schemeClr val="tx1"/>
                          </a:solidFill>
                        </a:rPr>
                        <a:t>回常設委員会の</a:t>
                      </a:r>
                      <a:r>
                        <a:rPr kumimoji="1" lang="en-US" altLang="ja-JP" sz="1100" b="0" dirty="0" smtClean="0">
                          <a:solidFill>
                            <a:schemeClr val="tx1"/>
                          </a:solidFill>
                        </a:rPr>
                        <a:t>2</a:t>
                      </a:r>
                      <a:r>
                        <a:rPr kumimoji="1" lang="ja-JP" altLang="en-US" sz="1100" b="0" dirty="0" smtClean="0">
                          <a:solidFill>
                            <a:schemeClr val="tx1"/>
                          </a:solidFill>
                        </a:rPr>
                        <a:t>か月前</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en-US" altLang="ja-JP" sz="1100" b="0" dirty="0" smtClean="0">
                          <a:solidFill>
                            <a:schemeClr val="tx1"/>
                          </a:solidFill>
                        </a:rPr>
                        <a:t>IAC</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申請書を評価し、認証自治体を選定</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072723040"/>
                  </a:ext>
                </a:extLst>
              </a:tr>
              <a:tr h="370840">
                <a:tc>
                  <a:txBody>
                    <a:bodyPr/>
                    <a:lstStyle/>
                    <a:p>
                      <a:r>
                        <a:rPr kumimoji="1" lang="ja-JP" altLang="en-US" sz="1100" b="0" dirty="0" smtClean="0">
                          <a:solidFill>
                            <a:schemeClr val="tx1"/>
                          </a:solidFill>
                        </a:rPr>
                        <a:t>⑤</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en-US" altLang="ja-JP" sz="1100" b="0" dirty="0" smtClean="0">
                          <a:solidFill>
                            <a:schemeClr val="tx1"/>
                          </a:solidFill>
                        </a:rPr>
                        <a:t>2021</a:t>
                      </a:r>
                      <a:r>
                        <a:rPr kumimoji="1" lang="ja-JP" altLang="en-US" sz="1100" b="0" dirty="0" smtClean="0">
                          <a:solidFill>
                            <a:schemeClr val="tx1"/>
                          </a:solidFill>
                        </a:rPr>
                        <a:t>年　</a:t>
                      </a:r>
                      <a:r>
                        <a:rPr kumimoji="1" lang="zh-TW" altLang="en-US" sz="1100" b="0" dirty="0" smtClean="0">
                          <a:solidFill>
                            <a:schemeClr val="tx1"/>
                          </a:solidFill>
                          <a:latin typeface="メイリオ" panose="020B0604030504040204" pitchFamily="50" charset="-128"/>
                          <a:ea typeface="メイリオ" panose="020B0604030504040204" pitchFamily="50" charset="-128"/>
                        </a:rPr>
                        <a:t>第</a:t>
                      </a:r>
                      <a:r>
                        <a:rPr kumimoji="1" lang="en-US" altLang="zh-TW" sz="1100" b="0" dirty="0" smtClean="0">
                          <a:solidFill>
                            <a:schemeClr val="tx1"/>
                          </a:solidFill>
                          <a:latin typeface="メイリオ" panose="020B0604030504040204" pitchFamily="50" charset="-128"/>
                          <a:ea typeface="メイリオ" panose="020B0604030504040204" pitchFamily="50" charset="-128"/>
                        </a:rPr>
                        <a:t>59</a:t>
                      </a:r>
                      <a:r>
                        <a:rPr kumimoji="1" lang="zh-TW" altLang="en-US" sz="1100" b="0" dirty="0" smtClean="0">
                          <a:solidFill>
                            <a:schemeClr val="tx1"/>
                          </a:solidFill>
                          <a:latin typeface="メイリオ" panose="020B0604030504040204" pitchFamily="50" charset="-128"/>
                          <a:ea typeface="メイリオ" panose="020B0604030504040204" pitchFamily="50" charset="-128"/>
                        </a:rPr>
                        <a:t>回</a:t>
                      </a:r>
                      <a:r>
                        <a:rPr kumimoji="1" lang="zh-TW" altLang="en-US" sz="1100" b="0" kern="1200" dirty="0" smtClean="0">
                          <a:solidFill>
                            <a:schemeClr val="tx1"/>
                          </a:solidFill>
                          <a:latin typeface="メイリオ" panose="020B0604030504040204" pitchFamily="50" charset="-128"/>
                          <a:ea typeface="メイリオ" panose="020B0604030504040204" pitchFamily="50" charset="-128"/>
                          <a:cs typeface="+mn-cs"/>
                        </a:rPr>
                        <a:t>常設委員会</a:t>
                      </a:r>
                      <a:endParaRPr kumimoji="1" lang="ja-JP" altLang="en-US" sz="1100" b="0" kern="120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常設委員会</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en-US" altLang="ja-JP" sz="1100" b="0" dirty="0" smtClean="0">
                          <a:solidFill>
                            <a:schemeClr val="tx1"/>
                          </a:solidFill>
                        </a:rPr>
                        <a:t>IAC</a:t>
                      </a:r>
                      <a:r>
                        <a:rPr kumimoji="1" lang="ja-JP" altLang="en-US" sz="1100" b="0" dirty="0" smtClean="0">
                          <a:solidFill>
                            <a:schemeClr val="tx1"/>
                          </a:solidFill>
                        </a:rPr>
                        <a:t>による選定結果の確認</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70134939"/>
                  </a:ext>
                </a:extLst>
              </a:tr>
              <a:tr h="370840">
                <a:tc>
                  <a:txBody>
                    <a:bodyPr/>
                    <a:lstStyle/>
                    <a:p>
                      <a:r>
                        <a:rPr kumimoji="1" lang="ja-JP" altLang="en-US" sz="1100" b="0" dirty="0" smtClean="0">
                          <a:solidFill>
                            <a:schemeClr val="tx1"/>
                          </a:solidFill>
                        </a:rPr>
                        <a:t>⑥</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en-US" altLang="ja-JP" sz="1100" b="0" dirty="0" smtClean="0">
                          <a:solidFill>
                            <a:schemeClr val="tx1"/>
                          </a:solidFill>
                        </a:rPr>
                        <a:t>2021</a:t>
                      </a:r>
                      <a:r>
                        <a:rPr kumimoji="1" lang="ja-JP" altLang="en-US" sz="1100" b="0" dirty="0" smtClean="0">
                          <a:solidFill>
                            <a:schemeClr val="tx1"/>
                          </a:solidFill>
                        </a:rPr>
                        <a:t>年　第</a:t>
                      </a:r>
                      <a:r>
                        <a:rPr kumimoji="1" lang="en-US" altLang="ja-JP" sz="1100" b="0" dirty="0" smtClean="0">
                          <a:solidFill>
                            <a:schemeClr val="tx1"/>
                          </a:solidFill>
                        </a:rPr>
                        <a:t>14</a:t>
                      </a:r>
                      <a:r>
                        <a:rPr kumimoji="1" lang="ja-JP" altLang="en-US" sz="1100" b="0" dirty="0" smtClean="0">
                          <a:solidFill>
                            <a:schemeClr val="tx1"/>
                          </a:solidFill>
                        </a:rPr>
                        <a:t>回締約国会議</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締約国会議</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締約国会議（中国・武漢）で認証自治体の発表</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2450197601"/>
                  </a:ext>
                </a:extLst>
              </a:tr>
              <a:tr h="370840">
                <a:tc>
                  <a:txBody>
                    <a:bodyPr/>
                    <a:lstStyle/>
                    <a:p>
                      <a:r>
                        <a:rPr kumimoji="1" lang="ja-JP" altLang="en-US" sz="1100" b="0" dirty="0" smtClean="0">
                          <a:solidFill>
                            <a:schemeClr val="tx1"/>
                          </a:solidFill>
                        </a:rPr>
                        <a:t>⑦</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en-US" altLang="ja-JP" sz="1100" b="0" dirty="0" smtClean="0">
                          <a:solidFill>
                            <a:schemeClr val="tx1"/>
                          </a:solidFill>
                        </a:rPr>
                        <a:t>2021</a:t>
                      </a:r>
                      <a:r>
                        <a:rPr kumimoji="1" lang="ja-JP" altLang="en-US" sz="1100" b="0" dirty="0" smtClean="0">
                          <a:solidFill>
                            <a:schemeClr val="tx1"/>
                          </a:solidFill>
                        </a:rPr>
                        <a:t>年</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条約事務局</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100" b="0" dirty="0" smtClean="0">
                          <a:solidFill>
                            <a:schemeClr val="tx1"/>
                          </a:solidFill>
                        </a:rPr>
                        <a:t>条約事務局</a:t>
                      </a:r>
                      <a:r>
                        <a:rPr kumimoji="1" lang="en-US" altLang="ja-JP" sz="1100" b="0" dirty="0" smtClean="0">
                          <a:solidFill>
                            <a:schemeClr val="tx1"/>
                          </a:solidFill>
                        </a:rPr>
                        <a:t>HP</a:t>
                      </a:r>
                      <a:r>
                        <a:rPr kumimoji="1" lang="ja-JP" altLang="en-US" sz="1100" b="0" dirty="0" smtClean="0">
                          <a:solidFill>
                            <a:schemeClr val="tx1"/>
                          </a:solidFill>
                        </a:rPr>
                        <a:t>で認証自治体の公開</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2005328604"/>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808660293"/>
              </p:ext>
            </p:extLst>
          </p:nvPr>
        </p:nvGraphicFramePr>
        <p:xfrm>
          <a:off x="158496" y="3777268"/>
          <a:ext cx="6616773" cy="5293360"/>
        </p:xfrm>
        <a:graphic>
          <a:graphicData uri="http://schemas.openxmlformats.org/drawingml/2006/table">
            <a:tbl>
              <a:tblPr firstRow="1" bandRow="1">
                <a:tableStyleId>{5C22544A-7EE6-4342-B048-85BDC9FD1C3A}</a:tableStyleId>
              </a:tblPr>
              <a:tblGrid>
                <a:gridCol w="367030">
                  <a:extLst>
                    <a:ext uri="{9D8B030D-6E8A-4147-A177-3AD203B41FA5}">
                      <a16:colId xmlns:a16="http://schemas.microsoft.com/office/drawing/2014/main" val="51297225"/>
                    </a:ext>
                  </a:extLst>
                </a:gridCol>
                <a:gridCol w="6249743">
                  <a:extLst>
                    <a:ext uri="{9D8B030D-6E8A-4147-A177-3AD203B41FA5}">
                      <a16:colId xmlns:a16="http://schemas.microsoft.com/office/drawing/2014/main" val="1177943041"/>
                    </a:ext>
                  </a:extLst>
                </a:gridCol>
              </a:tblGrid>
              <a:tr h="370840">
                <a:tc gridSpan="2">
                  <a:txBody>
                    <a:bodyPr/>
                    <a:lstStyle/>
                    <a:p>
                      <a:r>
                        <a:rPr kumimoji="1" lang="ja-JP" altLang="en-US" sz="1100" b="0" dirty="0" smtClean="0">
                          <a:solidFill>
                            <a:schemeClr val="tx1"/>
                          </a:solidFill>
                        </a:rPr>
                        <a:t>グループ</a:t>
                      </a:r>
                      <a:r>
                        <a:rPr kumimoji="1" lang="en-US" altLang="ja-JP" sz="1100" b="0" dirty="0" smtClean="0">
                          <a:solidFill>
                            <a:schemeClr val="tx1"/>
                          </a:solidFill>
                        </a:rPr>
                        <a:t>A</a:t>
                      </a:r>
                      <a:r>
                        <a:rPr kumimoji="1" lang="ja-JP" altLang="en-US" sz="1100" b="0" dirty="0" smtClean="0">
                          <a:solidFill>
                            <a:schemeClr val="tx1"/>
                          </a:solidFill>
                        </a:rPr>
                        <a:t>　湿地の保全及び賢明な利用の実現に基づく基準</a:t>
                      </a:r>
                      <a:endParaRPr kumimoji="1" lang="ja-JP" altLang="en-US" sz="1100" b="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1EFFF"/>
                    </a:solidFill>
                  </a:tcPr>
                </a:tc>
                <a:tc hMerge="1">
                  <a:txBody>
                    <a:bodyPr/>
                    <a:lstStyle/>
                    <a:p>
                      <a:endParaRPr kumimoji="1" lang="ja-JP" alt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160912105"/>
                  </a:ext>
                </a:extLst>
              </a:tr>
              <a:tr h="370840">
                <a:tc>
                  <a:txBody>
                    <a:bodyPr/>
                    <a:lstStyle/>
                    <a:p>
                      <a:pPr algn="ctr"/>
                      <a:r>
                        <a:rPr kumimoji="1" lang="en-US" altLang="ja-JP" sz="1100" dirty="0" smtClean="0">
                          <a:solidFill>
                            <a:schemeClr val="tx1"/>
                          </a:solidFill>
                        </a:rPr>
                        <a:t>A1</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自治体の行政区分に完全にまたは部分的にラムサール条約湿地がある。（</a:t>
                      </a:r>
                      <a:r>
                        <a:rPr kumimoji="1" lang="en-US" altLang="ja-JP" sz="1000" dirty="0" smtClean="0">
                          <a:solidFill>
                            <a:schemeClr val="tx1"/>
                          </a:solidFill>
                        </a:rPr>
                        <a:t>A1</a:t>
                      </a:r>
                      <a:r>
                        <a:rPr kumimoji="1" lang="ja-JP" altLang="en-US" sz="1000" dirty="0" smtClean="0">
                          <a:solidFill>
                            <a:schemeClr val="tx1"/>
                          </a:solidFill>
                        </a:rPr>
                        <a:t>・</a:t>
                      </a:r>
                      <a:r>
                        <a:rPr kumimoji="1" lang="en-US" altLang="ja-JP" sz="1000" dirty="0" smtClean="0">
                          <a:solidFill>
                            <a:schemeClr val="tx1"/>
                          </a:solidFill>
                        </a:rPr>
                        <a:t>A2</a:t>
                      </a:r>
                      <a:r>
                        <a:rPr kumimoji="1" lang="ja-JP" altLang="en-US" sz="1000" dirty="0" smtClean="0">
                          <a:solidFill>
                            <a:schemeClr val="tx1"/>
                          </a:solidFill>
                        </a:rPr>
                        <a:t>はどちらかに該当）</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182961682"/>
                  </a:ext>
                </a:extLst>
              </a:tr>
              <a:tr h="370840">
                <a:tc>
                  <a:txBody>
                    <a:bodyPr/>
                    <a:lstStyle/>
                    <a:p>
                      <a:pPr algn="ctr"/>
                      <a:r>
                        <a:rPr kumimoji="1" lang="en-US" altLang="ja-JP" sz="1100" dirty="0" smtClean="0">
                          <a:solidFill>
                            <a:schemeClr val="tx1"/>
                          </a:solidFill>
                        </a:rPr>
                        <a:t>A2</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自治体の行政区分に完全にまたは部分的にそのほかの重要な湿地がある。（</a:t>
                      </a:r>
                      <a:r>
                        <a:rPr kumimoji="1" lang="en-US" altLang="ja-JP" sz="1000" dirty="0" smtClean="0">
                          <a:solidFill>
                            <a:schemeClr val="tx1"/>
                          </a:solidFill>
                        </a:rPr>
                        <a:t>A1</a:t>
                      </a:r>
                      <a:r>
                        <a:rPr kumimoji="1" lang="ja-JP" altLang="en-US" sz="1000" dirty="0" smtClean="0">
                          <a:solidFill>
                            <a:schemeClr val="tx1"/>
                          </a:solidFill>
                        </a:rPr>
                        <a:t>・</a:t>
                      </a:r>
                      <a:r>
                        <a:rPr kumimoji="1" lang="en-US" altLang="ja-JP" sz="1000" dirty="0" smtClean="0">
                          <a:solidFill>
                            <a:schemeClr val="tx1"/>
                          </a:solidFill>
                        </a:rPr>
                        <a:t>A2</a:t>
                      </a:r>
                      <a:r>
                        <a:rPr kumimoji="1" lang="ja-JP" altLang="en-US" sz="1000" dirty="0" smtClean="0">
                          <a:solidFill>
                            <a:schemeClr val="tx1"/>
                          </a:solidFill>
                        </a:rPr>
                        <a:t>はどちらかに該当）</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587912872"/>
                  </a:ext>
                </a:extLst>
              </a:tr>
              <a:tr h="370840">
                <a:tc>
                  <a:txBody>
                    <a:bodyPr/>
                    <a:lstStyle/>
                    <a:p>
                      <a:pPr algn="ctr"/>
                      <a:r>
                        <a:rPr kumimoji="1" lang="en-US" altLang="ja-JP" sz="1100" dirty="0" smtClean="0">
                          <a:solidFill>
                            <a:schemeClr val="tx1"/>
                          </a:solidFill>
                        </a:rPr>
                        <a:t>A3</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湿地の劣化及び損失を防ぐ国及び又は地域の政策・法的措置・計画等がある。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2495241343"/>
                  </a:ext>
                </a:extLst>
              </a:tr>
              <a:tr h="370840">
                <a:tc>
                  <a:txBody>
                    <a:bodyPr/>
                    <a:lstStyle/>
                    <a:p>
                      <a:pPr algn="ctr"/>
                      <a:r>
                        <a:rPr kumimoji="1" lang="en-US" altLang="ja-JP" sz="1100" dirty="0" smtClean="0">
                          <a:solidFill>
                            <a:schemeClr val="tx1"/>
                          </a:solidFill>
                        </a:rPr>
                        <a:t>A4</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都市の基盤を形成する要素として湿地を復元・創造した事例がある（洪水の制御、気候緩和、水質向上、レクリエーションの提供など）。</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625299367"/>
                  </a:ext>
                </a:extLst>
              </a:tr>
              <a:tr h="370840">
                <a:tc>
                  <a:txBody>
                    <a:bodyPr/>
                    <a:lstStyle/>
                    <a:p>
                      <a:pPr algn="ctr"/>
                      <a:r>
                        <a:rPr kumimoji="1" lang="en-US" altLang="ja-JP" sz="1100" dirty="0" smtClean="0">
                          <a:solidFill>
                            <a:schemeClr val="tx1"/>
                          </a:solidFill>
                        </a:rPr>
                        <a:t>A5</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自治体の空間計画及び統合的</a:t>
                      </a:r>
                      <a:r>
                        <a:rPr kumimoji="1" lang="ja-JP" altLang="en-US" sz="1000" dirty="0" smtClean="0">
                          <a:solidFill>
                            <a:schemeClr val="tx1"/>
                          </a:solidFill>
                        </a:rPr>
                        <a:t>な都市管理</a:t>
                      </a:r>
                      <a:r>
                        <a:rPr kumimoji="1" lang="ja-JP" altLang="en-US" sz="1000" dirty="0" smtClean="0">
                          <a:solidFill>
                            <a:schemeClr val="tx1"/>
                          </a:solidFill>
                        </a:rPr>
                        <a:t>において、湿地の重要性が考慮されている。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4107553198"/>
                  </a:ext>
                </a:extLst>
              </a:tr>
              <a:tr h="370840">
                <a:tc>
                  <a:txBody>
                    <a:bodyPr/>
                    <a:lstStyle/>
                    <a:p>
                      <a:pPr algn="ctr"/>
                      <a:r>
                        <a:rPr kumimoji="1" lang="en-US" altLang="ja-JP" sz="1100" dirty="0" smtClean="0">
                          <a:solidFill>
                            <a:schemeClr val="tx1"/>
                          </a:solidFill>
                        </a:rPr>
                        <a:t>A6</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地域社会の湿地の計画・管理に関与・参加している。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4217509388"/>
                  </a:ext>
                </a:extLst>
              </a:tr>
              <a:tr h="370840">
                <a:tc>
                  <a:txBody>
                    <a:bodyPr/>
                    <a:lstStyle/>
                    <a:p>
                      <a:pPr algn="ctr"/>
                      <a:r>
                        <a:rPr kumimoji="1" lang="en-US" altLang="ja-JP" sz="1100" dirty="0" smtClean="0">
                          <a:solidFill>
                            <a:schemeClr val="tx1"/>
                          </a:solidFill>
                        </a:rPr>
                        <a:t>A7</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湿地に関する環境教育や情報配信、学校教育への導入等を通じて、湿地の価値に対する社会の意識を醸成し、湿地の賢明な利用を奨励している。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4124338041"/>
                  </a:ext>
                </a:extLst>
              </a:tr>
              <a:tr h="370840">
                <a:tc>
                  <a:txBody>
                    <a:bodyPr/>
                    <a:lstStyle/>
                    <a:p>
                      <a:pPr algn="ctr"/>
                      <a:r>
                        <a:rPr kumimoji="1" lang="en-US" altLang="ja-JP" sz="1100" dirty="0" smtClean="0">
                          <a:solidFill>
                            <a:schemeClr val="tx1"/>
                          </a:solidFill>
                        </a:rPr>
                        <a:t>A8</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世界湿地の日（</a:t>
                      </a:r>
                      <a:r>
                        <a:rPr kumimoji="1" lang="en-US" altLang="ja-JP" sz="1000" dirty="0" smtClean="0">
                          <a:solidFill>
                            <a:schemeClr val="tx1"/>
                          </a:solidFill>
                        </a:rPr>
                        <a:t>2</a:t>
                      </a:r>
                      <a:r>
                        <a:rPr kumimoji="1" lang="ja-JP" altLang="en-US" sz="1000" dirty="0" smtClean="0">
                          <a:solidFill>
                            <a:schemeClr val="tx1"/>
                          </a:solidFill>
                        </a:rPr>
                        <a:t>月</a:t>
                      </a:r>
                      <a:r>
                        <a:rPr kumimoji="1" lang="en-US" altLang="ja-JP" sz="1000" dirty="0" smtClean="0">
                          <a:solidFill>
                            <a:schemeClr val="tx1"/>
                          </a:solidFill>
                        </a:rPr>
                        <a:t>2</a:t>
                      </a:r>
                      <a:r>
                        <a:rPr kumimoji="1" lang="ja-JP" altLang="en-US" sz="1000" dirty="0" smtClean="0">
                          <a:solidFill>
                            <a:schemeClr val="tx1"/>
                          </a:solidFill>
                        </a:rPr>
                        <a:t>日）前後でのイベントの実施を促進している。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87355368"/>
                  </a:ext>
                </a:extLst>
              </a:tr>
              <a:tr h="370840">
                <a:tc>
                  <a:txBody>
                    <a:bodyPr/>
                    <a:lstStyle/>
                    <a:p>
                      <a:pPr algn="ctr"/>
                      <a:r>
                        <a:rPr kumimoji="1" lang="en-US" altLang="ja-JP" sz="1100" dirty="0" smtClean="0">
                          <a:solidFill>
                            <a:schemeClr val="tx1"/>
                          </a:solidFill>
                        </a:rPr>
                        <a:t>A9</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t>地域における湿地の保全や賢明な利用の</a:t>
                      </a:r>
                      <a:r>
                        <a:rPr kumimoji="1" lang="ja-JP" altLang="en-US" sz="1000" dirty="0" smtClean="0">
                          <a:solidFill>
                            <a:schemeClr val="tx1"/>
                          </a:solidFill>
                        </a:rPr>
                        <a:t>支援・推進をする地域関係者や利害関係者、有識者等による委員会等の組織がある。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4170125921"/>
                  </a:ext>
                </a:extLst>
              </a:tr>
              <a:tr h="37084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グループ</a:t>
                      </a:r>
                      <a:r>
                        <a:rPr kumimoji="1" lang="en-US" altLang="ja-JP" sz="1100" dirty="0" smtClean="0">
                          <a:solidFill>
                            <a:schemeClr val="tx1"/>
                          </a:solidFill>
                        </a:rPr>
                        <a:t>B</a:t>
                      </a:r>
                      <a:r>
                        <a:rPr kumimoji="1" lang="ja-JP" altLang="en-US" sz="1100" dirty="0" smtClean="0">
                          <a:solidFill>
                            <a:schemeClr val="tx1"/>
                          </a:solidFill>
                        </a:rPr>
                        <a:t>　相補的なアプローチ</a:t>
                      </a: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1EFFF"/>
                    </a:solidFill>
                  </a:tcPr>
                </a:tc>
                <a:tc hMerge="1">
                  <a:txBody>
                    <a:bodyPr/>
                    <a:lstStyle/>
                    <a:p>
                      <a:endParaRPr kumimoji="1" lang="ja-JP" altLang="en-US" sz="1100" dirty="0">
                        <a:solidFill>
                          <a:schemeClr val="tx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932819832"/>
                  </a:ext>
                </a:extLst>
              </a:tr>
              <a:tr h="370840">
                <a:tc>
                  <a:txBody>
                    <a:bodyPr/>
                    <a:lstStyle/>
                    <a:p>
                      <a:pPr algn="ctr"/>
                      <a:r>
                        <a:rPr kumimoji="1" lang="en-US" altLang="ja-JP" sz="1100" dirty="0" smtClean="0">
                          <a:solidFill>
                            <a:schemeClr val="tx1"/>
                          </a:solidFill>
                        </a:rPr>
                        <a:t>B1</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水質及び公衆衛生基準を満たしている。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228196059"/>
                  </a:ext>
                </a:extLst>
              </a:tr>
              <a:tr h="370840">
                <a:tc>
                  <a:txBody>
                    <a:bodyPr/>
                    <a:lstStyle/>
                    <a:p>
                      <a:pPr algn="ctr"/>
                      <a:r>
                        <a:rPr kumimoji="1" lang="en-US" altLang="ja-JP" sz="1100" dirty="0" smtClean="0">
                          <a:solidFill>
                            <a:schemeClr val="tx1"/>
                          </a:solidFill>
                        </a:rPr>
                        <a:t>B2</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湿地の恩恵（供給・調整・文化・基盤サービス）が認識され、自治体の計画及び政策決定において考慮されている。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3798943018"/>
                  </a:ext>
                </a:extLst>
              </a:tr>
              <a:tr h="370840">
                <a:tc>
                  <a:txBody>
                    <a:bodyPr/>
                    <a:lstStyle/>
                    <a:p>
                      <a:pPr algn="ctr"/>
                      <a:r>
                        <a:rPr kumimoji="1" lang="en-US" altLang="ja-JP" sz="1100" dirty="0" smtClean="0">
                          <a:solidFill>
                            <a:schemeClr val="tx1"/>
                          </a:solidFill>
                        </a:rPr>
                        <a:t>B3</a:t>
                      </a:r>
                      <a:endParaRPr kumimoji="1" lang="ja-JP" altLang="en-US" sz="11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tc>
                  <a:txBody>
                    <a:bodyPr/>
                    <a:lstStyle/>
                    <a:p>
                      <a:r>
                        <a:rPr kumimoji="1" lang="ja-JP" altLang="en-US" sz="1000" dirty="0" smtClean="0">
                          <a:solidFill>
                            <a:schemeClr val="tx1"/>
                          </a:solidFill>
                        </a:rPr>
                        <a:t>地域社会が湿地の賢明な利用に関わり、湿地の恵みを享受している。</a:t>
                      </a:r>
                      <a:endParaRPr kumimoji="1" lang="ja-JP" altLang="en-US" sz="1000" dirty="0">
                        <a:solidFill>
                          <a:schemeClr val="tx1"/>
                        </a:solidFill>
                      </a:endParaRPr>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687151722"/>
                  </a:ext>
                </a:extLst>
              </a:tr>
            </a:tbl>
          </a:graphicData>
        </a:graphic>
      </p:graphicFrame>
    </p:spTree>
    <p:extLst>
      <p:ext uri="{BB962C8B-B14F-4D97-AF65-F5344CB8AC3E}">
        <p14:creationId xmlns:p14="http://schemas.microsoft.com/office/powerpoint/2010/main" val="9028654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2573</TotalTime>
  <Words>517</Words>
  <Application>Microsoft Office PowerPoint</Application>
  <PresentationFormat>画面に合わせる (4:3)</PresentationFormat>
  <Paragraphs>80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メイリオ</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大川 瑛子</dc:creator>
  <cp:lastModifiedBy>市川 智子 Tomoko Ichikawa</cp:lastModifiedBy>
  <cp:revision>61</cp:revision>
  <cp:lastPrinted>2019-07-31T05:03:57Z</cp:lastPrinted>
  <dcterms:created xsi:type="dcterms:W3CDTF">2017-07-26T10:20:24Z</dcterms:created>
  <dcterms:modified xsi:type="dcterms:W3CDTF">2019-10-01T02:15:09Z</dcterms:modified>
</cp:coreProperties>
</file>