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山 裕貴" initials="t" lastIdx="9" clrIdx="0"/>
  <p:cmAuthor id="2" name="tanaka" initials="t" lastIdx="3" clrIdx="1">
    <p:extLst>
      <p:ext uri="{19B8F6BF-5375-455C-9EA6-DF929625EA0E}">
        <p15:presenceInfo xmlns:p15="http://schemas.microsoft.com/office/powerpoint/2012/main" userId="tanaka" providerId="None"/>
      </p:ext>
    </p:extLst>
  </p:cmAuthor>
  <p:cmAuthor id="3" name="Author" initials="A" lastIdx="2" clrIdx="2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66"/>
    <a:srgbClr val="FFFF00"/>
    <a:srgbClr val="FF6600"/>
    <a:srgbClr val="FFCC00"/>
    <a:srgbClr val="FFCC66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6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3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3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5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1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8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85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27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37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4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9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6C82-DBF9-4A45-B875-4A0C657BA6ED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C1E1-D062-4BFC-99E9-A6E970FD1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4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203607" y="7224265"/>
            <a:ext cx="6472803" cy="6063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角丸四角形 45"/>
          <p:cNvSpPr/>
          <p:nvPr/>
        </p:nvSpPr>
        <p:spPr>
          <a:xfrm>
            <a:off x="203607" y="5802558"/>
            <a:ext cx="6472803" cy="6063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203607" y="3941153"/>
            <a:ext cx="6472803" cy="6063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7456" y="28299"/>
            <a:ext cx="5597247" cy="1147861"/>
          </a:xfrm>
        </p:spPr>
        <p:txBody>
          <a:bodyPr>
            <a:normAutofit/>
          </a:bodyPr>
          <a:lstStyle/>
          <a:p>
            <a:r>
              <a:rPr lang="ja-JP" altLang="en-GB" sz="2950" b="1" dirty="0">
                <a:solidFill>
                  <a:srgbClr val="FF0000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豚コレラの感染が拡大しています</a:t>
            </a:r>
            <a:endParaRPr kumimoji="1" lang="en-GB" altLang="ja-JP" sz="29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56940" y="1366661"/>
            <a:ext cx="5952380" cy="1818130"/>
          </a:xfrm>
          <a:prstGeom prst="rect">
            <a:avLst/>
          </a:prstGeom>
        </p:spPr>
        <p:txBody>
          <a:bodyPr vert="horz" lIns="91440" tIns="45720" rIns="91440" bIns="45720" spcCol="21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GB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豚</a:t>
            </a:r>
            <a:r>
              <a:rPr lang="ja-JP" altLang="en-GB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コレラは、豚やイノシシに感染する伝染病で、中部地方を中心に感染地域が拡大しています。</a:t>
            </a:r>
            <a:endParaRPr lang="en-GB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GB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人に感染することはありませんが、野生のイノシシがウイルスで汚染された肉製品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GB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を食べることで、感染・まん延につながるおそれがあります。</a:t>
            </a:r>
            <a:endParaRPr lang="en-GB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56940" y="2958543"/>
            <a:ext cx="5952380" cy="846922"/>
          </a:xfrm>
          <a:prstGeom prst="rect">
            <a:avLst/>
          </a:prstGeom>
        </p:spPr>
        <p:txBody>
          <a:bodyPr vert="horz" lIns="91440" tIns="45720" rIns="91440" bIns="45720" spcCol="21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돼지콜레라는 돼지나 멧돼지에게 감염되는 전염병으로</a:t>
            </a: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중부지방을 중심으로 감염지역이 확산되고 있습니다</a:t>
            </a: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20000"/>
              </a:lnSpc>
            </a:pP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사람에게 감염되지는 않지만</a:t>
            </a: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오염된 육제품 등을 먹고 </a:t>
            </a:r>
            <a:endParaRPr lang="en-US" altLang="ko-K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감염된 야생멧돼지로 인하여 확산될 수 있습니다</a:t>
            </a: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ja-JP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33739" y="3931935"/>
            <a:ext cx="3800704" cy="561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GB" sz="2400" b="1">
                <a:latin typeface="Meiryo UI" panose="020B0604030504040204" pitchFamily="50" charset="-128"/>
                <a:ea typeface="Meiryo UI" panose="020B0604030504040204" pitchFamily="50" charset="-128"/>
              </a:rPr>
              <a:t>ゴミの管理は徹底！</a:t>
            </a:r>
            <a:endParaRPr lang="en-GB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56940" y="6285585"/>
            <a:ext cx="6195013" cy="643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ja-JP" altLang="en-GB" sz="16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野山・森林・林などに出かけたら、靴の泥を落とすようにしてください。</a:t>
            </a:r>
            <a:endParaRPr lang="en-GB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840885" y="7331113"/>
            <a:ext cx="5641261" cy="349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GB" sz="24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死亡イノシシを見つけたら連絡を！</a:t>
            </a:r>
            <a:endParaRPr lang="en-GB" altLang="ja-JP" sz="2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56940" y="5196347"/>
            <a:ext cx="5861410" cy="504056"/>
          </a:xfrm>
          <a:prstGeom prst="rect">
            <a:avLst/>
          </a:prstGeom>
        </p:spPr>
        <p:txBody>
          <a:bodyPr vert="horz" lIns="91440" tIns="45720" rIns="91440" bIns="45720" spcCol="21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ko-KR" altLang="en-US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야생멧돼지가 접근하지 않도록 먹이가 되는 음식물 쓰레기</a:t>
            </a:r>
            <a:r>
              <a:rPr lang="en-US" altLang="ko-KR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(</a:t>
            </a:r>
            <a:r>
              <a:rPr lang="ko-KR" altLang="en-US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특히 육제품</a:t>
            </a:r>
            <a:r>
              <a:rPr lang="en-US" altLang="ko-KR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)</a:t>
            </a:r>
            <a:r>
              <a:rPr lang="ko-KR" altLang="en-US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를 실외에 버리지 말고</a:t>
            </a:r>
            <a:r>
              <a:rPr lang="en-US" altLang="ko-KR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, </a:t>
            </a:r>
            <a:r>
              <a:rPr lang="ko-KR" altLang="en-US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쓰레기통은 뚜껑을 반드시 닫아주세요</a:t>
            </a:r>
            <a:r>
              <a:rPr lang="en-US" altLang="ko-KR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.</a:t>
            </a:r>
            <a:endParaRPr lang="en-GB" altLang="ja-JP" sz="1200" b="1" dirty="0">
              <a:latin typeface="Arial" panose="020B0604020202020204" pitchFamily="34" charset="0"/>
              <a:ea typeface="AR P明朝体L" panose="020B0600010101010101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356940" y="6706870"/>
            <a:ext cx="6092901" cy="504056"/>
          </a:xfrm>
          <a:prstGeom prst="rect">
            <a:avLst/>
          </a:prstGeom>
        </p:spPr>
        <p:txBody>
          <a:bodyPr vert="horz" lIns="91440" tIns="45720" rIns="91440" bIns="45720" spcCol="2160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ko-KR" altLang="en-US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산이나 숲에 다녀오면</a:t>
            </a:r>
            <a:r>
              <a:rPr lang="en-US" altLang="ko-KR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, </a:t>
            </a:r>
            <a:r>
              <a:rPr lang="ko-KR" altLang="en-US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신발의 진흙을 잘 털고 돌아와 주세요</a:t>
            </a:r>
            <a:r>
              <a:rPr lang="en-US" altLang="ko-KR" sz="1200" b="1" dirty="0">
                <a:latin typeface="Arial" panose="020B0604020202020204" pitchFamily="34" charset="0"/>
                <a:ea typeface="AR P明朝体L" panose="020B0600010101010101" pitchFamily="50" charset="-128"/>
                <a:cs typeface="Arial" panose="020B0604020202020204" pitchFamily="34" charset="0"/>
              </a:rPr>
              <a:t>. </a:t>
            </a:r>
            <a:endParaRPr lang="en-GB" altLang="ja-JP" sz="1200" b="1" dirty="0">
              <a:latin typeface="Arial" panose="020B0604020202020204" pitchFamily="34" charset="0"/>
              <a:ea typeface="AR P明朝体L" panose="020B0600010101010101" pitchFamily="50" charset="-128"/>
              <a:cs typeface="Arial" panose="020B0604020202020204" pitchFamily="34" charset="0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56940" y="8125625"/>
            <a:ext cx="6435943" cy="504057"/>
          </a:xfrm>
          <a:prstGeom prst="rect">
            <a:avLst/>
          </a:prstGeom>
        </p:spPr>
        <p:txBody>
          <a:bodyPr vert="horz" lIns="91440" tIns="45720" rIns="91440" bIns="45720" spcCol="2160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죽은 멧돼지를 발견했을 경우에는 즉시 현지의 자치단체에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ko-K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연락해 주시기 바랍니다</a:t>
            </a:r>
            <a:r>
              <a:rPr lang="en-US" altLang="ko-KR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ja-JP" sz="1200" b="1" dirty="0">
              <a:latin typeface="Arial" panose="020B0604020202020204" pitchFamily="34" charset="0"/>
              <a:ea typeface="AR P明朝体L" panose="020B0600010101010101" pitchFamily="50" charset="-128"/>
              <a:cs typeface="Arial" panose="020B0604020202020204" pitchFamily="34" charset="0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72893" y="4014905"/>
            <a:ext cx="432048" cy="432048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266284" y="5869704"/>
            <a:ext cx="432048" cy="43214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277209" y="7311431"/>
            <a:ext cx="432048" cy="432048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GB" sz="20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en-GB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93" y="9465093"/>
            <a:ext cx="1275951" cy="47392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69FB3DB-6124-4CFA-9F4A-9481EBD7A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005" y="8556209"/>
            <a:ext cx="751875" cy="7518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タイトル 1"/>
          <p:cNvSpPr txBox="1">
            <a:spLocks/>
          </p:cNvSpPr>
          <p:nvPr/>
        </p:nvSpPr>
        <p:spPr>
          <a:xfrm>
            <a:off x="227667" y="8504259"/>
            <a:ext cx="6233856" cy="912222"/>
          </a:xfrm>
          <a:prstGeom prst="rect">
            <a:avLst/>
          </a:prstGeom>
        </p:spPr>
        <p:txBody>
          <a:bodyPr vert="horz" lIns="91440" tIns="45720" rIns="91440" bIns="45720" spcCol="21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GB" sz="12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GB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GB" sz="1200">
                <a:latin typeface="Meiryo UI" panose="020B0604030504040204" pitchFamily="50" charset="-128"/>
                <a:ea typeface="Meiryo UI" panose="020B0604030504040204" pitchFamily="50" charset="-128"/>
              </a:rPr>
              <a:t>　豚コレラに関する最新情報は、農林水産省豚コレラ専用ページをご確認下さい。</a:t>
            </a:r>
            <a:endParaRPr lang="en-GB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AutoShape 2" descr="日本地図のドットイラスト画像＜地方区分色分け＞"/>
          <p:cNvSpPr>
            <a:spLocks noChangeAspect="1" noChangeArrowheads="1"/>
          </p:cNvSpPr>
          <p:nvPr/>
        </p:nvSpPr>
        <p:spPr bwMode="auto">
          <a:xfrm>
            <a:off x="-432891" y="1398232"/>
            <a:ext cx="3293492" cy="329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AutoShape 12" descr="https://japan-map.com/wp-content/uploads/nihonchizu-dot-color.png"/>
          <p:cNvSpPr>
            <a:spLocks noChangeAspect="1" noChangeArrowheads="1"/>
          </p:cNvSpPr>
          <p:nvPr/>
        </p:nvSpPr>
        <p:spPr bwMode="auto">
          <a:xfrm>
            <a:off x="63500" y="-136525"/>
            <a:ext cx="12001500" cy="1200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角丸四角形 31"/>
          <p:cNvSpPr/>
          <p:nvPr/>
        </p:nvSpPr>
        <p:spPr>
          <a:xfrm flipV="1">
            <a:off x="51861" y="1463300"/>
            <a:ext cx="6747618" cy="9331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356940" y="4610017"/>
            <a:ext cx="5861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GB" sz="16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野生のイノシシが近づかないよう、エサとなる生ゴミ（特に肉製品）を屋外に放置せず、ゴミ箱のフタはきちんと閉めてください。</a:t>
            </a:r>
            <a:endParaRPr lang="en-GB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833739" y="5730194"/>
            <a:ext cx="5030266" cy="655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ja-JP" altLang="en-GB" sz="24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ウイルスを拡げない！</a:t>
            </a:r>
            <a:endParaRPr lang="en-GB" altLang="ja-JP" sz="2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356940" y="7764945"/>
            <a:ext cx="6633552" cy="601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GB" sz="16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死亡したイノシシを発見した場合は、直ちに地元自治体に連絡してください。</a:t>
            </a:r>
            <a:endParaRPr lang="en-GB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69473" y="715613"/>
            <a:ext cx="5371895" cy="744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b="1" dirty="0"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돼지콜레라</a:t>
            </a:r>
            <a:r>
              <a:rPr lang="en-US" altLang="ko-KR" sz="1800" b="1" dirty="0"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800" b="1" dirty="0"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돼지열병</a:t>
            </a:r>
            <a:r>
              <a:rPr lang="en-US" altLang="ko-KR" sz="1800" b="1" dirty="0"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800" b="1" dirty="0"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의 감염이 확산되고 있습니다</a:t>
            </a:r>
            <a:r>
              <a:rPr lang="en-US" altLang="ko-KR" sz="1800" b="1" dirty="0"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4820" y="49852"/>
            <a:ext cx="6764659" cy="9352596"/>
          </a:xfrm>
          <a:prstGeom prst="roundRect">
            <a:avLst>
              <a:gd name="adj" fmla="val 2704"/>
            </a:avLst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07" y="0"/>
            <a:ext cx="6857794" cy="1528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698EED3-1129-4850-B241-F58C87149886}"/>
              </a:ext>
            </a:extLst>
          </p:cNvPr>
          <p:cNvGrpSpPr/>
          <p:nvPr/>
        </p:nvGrpSpPr>
        <p:grpSpPr>
          <a:xfrm>
            <a:off x="116632" y="93856"/>
            <a:ext cx="1312421" cy="1353045"/>
            <a:chOff x="7619210" y="690138"/>
            <a:chExt cx="1312421" cy="1353045"/>
          </a:xfrm>
        </p:grpSpPr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0EF3393B-755B-4902-9F4C-5A7114A26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9154" y="776536"/>
              <a:ext cx="1153371" cy="1174294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713EE6CE-5007-4FCE-8BEA-865F79E8A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2862" y="976475"/>
              <a:ext cx="1158014" cy="762135"/>
            </a:xfrm>
            <a:prstGeom prst="rect">
              <a:avLst/>
            </a:prstGeom>
          </p:spPr>
        </p:pic>
        <p:sp>
          <p:nvSpPr>
            <p:cNvPr id="38" name="禁止 33">
              <a:extLst>
                <a:ext uri="{FF2B5EF4-FFF2-40B4-BE49-F238E27FC236}">
                  <a16:creationId xmlns:a16="http://schemas.microsoft.com/office/drawing/2014/main" id="{92F9CF57-D68C-475E-B6C2-665480B902CD}"/>
                </a:ext>
              </a:extLst>
            </p:cNvPr>
            <p:cNvSpPr/>
            <p:nvPr/>
          </p:nvSpPr>
          <p:spPr>
            <a:xfrm>
              <a:off x="7619210" y="690138"/>
              <a:ext cx="1312421" cy="1353045"/>
            </a:xfrm>
            <a:prstGeom prst="noSmoking">
              <a:avLst>
                <a:gd name="adj" fmla="val 8571"/>
              </a:avLst>
            </a:prstGeom>
            <a:solidFill>
              <a:srgbClr val="FF000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442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1700" b="1" dirty="0" smtClean="0">
            <a:solidFill>
              <a:srgbClr val="FF0000"/>
            </a:solidFill>
            <a:latin typeface="+mn-ea"/>
            <a:ea typeface="+mn-e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231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P明朝体L</vt:lpstr>
      <vt:lpstr>맑은 고딕</vt:lpstr>
      <vt:lpstr>Meiryo UI</vt:lpstr>
      <vt:lpstr>ＭＳ Ｐゴシック</vt:lpstr>
      <vt:lpstr>Arial</vt:lpstr>
      <vt:lpstr>Calibri</vt:lpstr>
      <vt:lpstr>Office ​​テーマ</vt:lpstr>
      <vt:lpstr>豚コレラの感染が拡大しています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豚コレラの感染拡大・ まん延の防止に ご協力をお願いします!</dc:title>
  <dc:creator>yonezawa</dc:creator>
  <cp:lastModifiedBy>中山 裕貴</cp:lastModifiedBy>
  <cp:revision>99</cp:revision>
  <cp:lastPrinted>2019-09-09T10:36:36Z</cp:lastPrinted>
  <dcterms:created xsi:type="dcterms:W3CDTF">2019-08-22T16:28:06Z</dcterms:created>
  <dcterms:modified xsi:type="dcterms:W3CDTF">2019-09-24T03:28:00Z</dcterms:modified>
</cp:coreProperties>
</file>