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中山 裕貴" initials="t" lastIdx="9" clrIdx="0"/>
  <p:cmAuthor id="2" name="tanaka" initials="t" lastIdx="3" clrIdx="1">
    <p:extLst>
      <p:ext uri="{19B8F6BF-5375-455C-9EA6-DF929625EA0E}">
        <p15:presenceInfo xmlns:p15="http://schemas.microsoft.com/office/powerpoint/2012/main" userId="tanaka" providerId="None"/>
      </p:ext>
    </p:extLst>
  </p:cmAuthor>
  <p:cmAuthor id="3" name="Author" initials="A" lastIdx="2" clrIdx="2">
    <p:extLst>
      <p:ext uri="{19B8F6BF-5375-455C-9EA6-DF929625EA0E}">
        <p15:presenceInfo xmlns:p15="http://schemas.microsoft.com/office/powerpoint/2012/main" userId="Auth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66"/>
    <a:srgbClr val="FFFF00"/>
    <a:srgbClr val="FF6600"/>
    <a:srgbClr val="FFCC00"/>
    <a:srgbClr val="FFCC66"/>
    <a:srgbClr val="FF99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94660"/>
  </p:normalViewPr>
  <p:slideViewPr>
    <p:cSldViewPr>
      <p:cViewPr varScale="1">
        <p:scale>
          <a:sx n="80" d="100"/>
          <a:sy n="80" d="100"/>
        </p:scale>
        <p:origin x="816" y="10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2029333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4051137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3773956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880410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4211182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403785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102465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1186278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2662374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425343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166990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5E6C82-DBF9-4A45-B875-4A0C657BA6ED}" type="datetimeFigureOut">
              <a:rPr kumimoji="1" lang="ja-JP" altLang="en-US" smtClean="0"/>
              <a:t>2019/9/24</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86284223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17456" y="28299"/>
            <a:ext cx="5597247" cy="1147861"/>
          </a:xfrm>
        </p:spPr>
        <p:txBody>
          <a:bodyPr>
            <a:normAutofit/>
          </a:bodyPr>
          <a:lstStyle/>
          <a:p>
            <a:r>
              <a:rPr lang="ja-JP" altLang="en-GB" sz="2950" b="1" dirty="0">
                <a:solidFill>
                  <a:srgbClr val="FF0000"/>
                </a:solidFill>
                <a:effectLst>
                  <a:outerShdw blurRad="38100" dist="22860" dir="5400000" algn="tl">
                    <a:srgbClr val="000000">
                      <a:alpha val="30000"/>
                    </a:srgbClr>
                  </a:outerShdw>
                </a:effectLst>
                <a:latin typeface="Meiryo UI" panose="020B0604030504040204" pitchFamily="50" charset="-128"/>
                <a:ea typeface="Meiryo UI" panose="020B0604030504040204" pitchFamily="50" charset="-128"/>
              </a:rPr>
              <a:t>豚コレラの感染が拡大しています</a:t>
            </a:r>
            <a:endParaRPr kumimoji="1" lang="en-GB" altLang="ja-JP" sz="2950" dirty="0">
              <a:solidFill>
                <a:srgbClr val="FF0000"/>
              </a:solidFill>
              <a:latin typeface="Meiryo UI" panose="020B0604030504040204" pitchFamily="50" charset="-128"/>
              <a:ea typeface="Meiryo UI" panose="020B0604030504040204" pitchFamily="50" charset="-128"/>
            </a:endParaRPr>
          </a:p>
        </p:txBody>
      </p:sp>
      <p:sp>
        <p:nvSpPr>
          <p:cNvPr id="5" name="タイトル 1"/>
          <p:cNvSpPr txBox="1">
            <a:spLocks/>
          </p:cNvSpPr>
          <p:nvPr/>
        </p:nvSpPr>
        <p:spPr>
          <a:xfrm>
            <a:off x="375902" y="1454101"/>
            <a:ext cx="5933418" cy="1410092"/>
          </a:xfrm>
          <a:prstGeom prst="rect">
            <a:avLst/>
          </a:prstGeom>
        </p:spPr>
        <p:txBody>
          <a:bodyPr vert="horz" lIns="91440" tIns="45720" rIns="91440" bIns="45720" spcCol="216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GB" sz="1600" b="1" dirty="0">
                <a:latin typeface="Meiryo UI" panose="020B0604030504040204" pitchFamily="50" charset="-128"/>
                <a:ea typeface="Meiryo UI" panose="020B0604030504040204" pitchFamily="50" charset="-128"/>
              </a:rPr>
              <a:t>豚</a:t>
            </a:r>
            <a:r>
              <a:rPr lang="ja-JP" altLang="en-GB" sz="1400" b="1" dirty="0">
                <a:latin typeface="Meiryo UI" panose="020B0604030504040204" pitchFamily="50" charset="-128"/>
                <a:ea typeface="Meiryo UI" panose="020B0604030504040204" pitchFamily="50" charset="-128"/>
              </a:rPr>
              <a:t>コレラは、豚やイノシシに感染する伝染病で、中部地方を中心に感染地域が拡大しています。</a:t>
            </a:r>
            <a:endParaRPr lang="en-GB" altLang="ja-JP" sz="1400" b="1" dirty="0">
              <a:latin typeface="Meiryo UI" panose="020B0604030504040204" pitchFamily="50" charset="-128"/>
              <a:ea typeface="Meiryo UI" panose="020B0604030504040204" pitchFamily="50" charset="-128"/>
            </a:endParaRPr>
          </a:p>
          <a:p>
            <a:pPr algn="l">
              <a:lnSpc>
                <a:spcPct val="120000"/>
              </a:lnSpc>
            </a:pPr>
            <a:r>
              <a:rPr lang="ja-JP" altLang="en-GB" sz="1400" b="1" dirty="0">
                <a:latin typeface="Meiryo UI" panose="020B0604030504040204" pitchFamily="50" charset="-128"/>
                <a:ea typeface="Meiryo UI" panose="020B0604030504040204" pitchFamily="50" charset="-128"/>
              </a:rPr>
              <a:t>人に感染することはありませんが、野生のイノシシがウイルスで汚染された肉製品</a:t>
            </a:r>
            <a:r>
              <a:rPr lang="ja-JP" altLang="en-US" sz="1400" b="1" dirty="0">
                <a:latin typeface="Meiryo UI" panose="020B0604030504040204" pitchFamily="50" charset="-128"/>
                <a:ea typeface="Meiryo UI" panose="020B0604030504040204" pitchFamily="50" charset="-128"/>
              </a:rPr>
              <a:t>など</a:t>
            </a:r>
            <a:r>
              <a:rPr lang="ja-JP" altLang="en-GB" sz="1400" b="1" dirty="0">
                <a:latin typeface="Meiryo UI" panose="020B0604030504040204" pitchFamily="50" charset="-128"/>
                <a:ea typeface="Meiryo UI" panose="020B0604030504040204" pitchFamily="50" charset="-128"/>
              </a:rPr>
              <a:t>を食べることで、感染・まん延につながるおそれがあります。</a:t>
            </a:r>
            <a:endParaRPr lang="en-GB" altLang="ja-JP" sz="1400" b="1" dirty="0">
              <a:latin typeface="Meiryo UI" panose="020B0604030504040204" pitchFamily="50" charset="-128"/>
              <a:ea typeface="Meiryo UI" panose="020B0604030504040204" pitchFamily="50" charset="-128"/>
            </a:endParaRPr>
          </a:p>
        </p:txBody>
      </p:sp>
      <p:sp>
        <p:nvSpPr>
          <p:cNvPr id="12" name="タイトル 1"/>
          <p:cNvSpPr txBox="1">
            <a:spLocks/>
          </p:cNvSpPr>
          <p:nvPr/>
        </p:nvSpPr>
        <p:spPr>
          <a:xfrm>
            <a:off x="356940" y="6364714"/>
            <a:ext cx="6195013" cy="64392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r>
              <a:rPr lang="ja-JP" altLang="en-GB" sz="1600" b="1" dirty="0">
                <a:solidFill>
                  <a:srgbClr val="FF0000"/>
                </a:solidFill>
                <a:latin typeface="Meiryo UI" panose="020B0604030504040204" pitchFamily="50" charset="-128"/>
                <a:ea typeface="Meiryo UI" panose="020B0604030504040204" pitchFamily="50" charset="-128"/>
              </a:rPr>
              <a:t>野山・森林・林などに出かけたら、靴の泥を落とすようにしてください。</a:t>
            </a:r>
            <a:endParaRPr lang="en-GB" altLang="ja-JP" sz="1600" b="1" dirty="0">
              <a:solidFill>
                <a:srgbClr val="FF0000"/>
              </a:solidFill>
              <a:latin typeface="Meiryo UI" panose="020B0604030504040204" pitchFamily="50" charset="-128"/>
              <a:ea typeface="Meiryo UI" panose="020B0604030504040204" pitchFamily="50" charset="-128"/>
            </a:endParaRPr>
          </a:p>
        </p:txBody>
      </p:sp>
      <p:sp>
        <p:nvSpPr>
          <p:cNvPr id="15" name="タイトル 1"/>
          <p:cNvSpPr txBox="1">
            <a:spLocks/>
          </p:cNvSpPr>
          <p:nvPr/>
        </p:nvSpPr>
        <p:spPr>
          <a:xfrm>
            <a:off x="356940" y="5196347"/>
            <a:ext cx="5861410" cy="504056"/>
          </a:xfrm>
          <a:prstGeom prst="rect">
            <a:avLst/>
          </a:prstGeom>
        </p:spPr>
        <p:txBody>
          <a:bodyPr vert="horz" lIns="91440" tIns="45720" rIns="91440" bIns="45720" spcCol="216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zh-TW" altLang="en-US" sz="1600" b="1" dirty="0">
                <a:latin typeface="Arial" panose="020B0604020202020204" pitchFamily="34" charset="0"/>
                <a:ea typeface="AR P明朝体L" panose="020B0600010101010101" pitchFamily="50" charset="-128"/>
                <a:cs typeface="Arial" panose="020B0604020202020204" pitchFamily="34" charset="0"/>
              </a:rPr>
              <a:t>為了防止豬瘟蔓延，請不要接近野豬，不要將能成為野豬食物的垃圾（特別是肉類產品）放於室外，確實關閉垃圾桶蓋。</a:t>
            </a:r>
          </a:p>
        </p:txBody>
      </p:sp>
      <p:sp>
        <p:nvSpPr>
          <p:cNvPr id="16" name="タイトル 1"/>
          <p:cNvSpPr txBox="1">
            <a:spLocks/>
          </p:cNvSpPr>
          <p:nvPr/>
        </p:nvSpPr>
        <p:spPr>
          <a:xfrm>
            <a:off x="356940" y="6706870"/>
            <a:ext cx="6092901" cy="504056"/>
          </a:xfrm>
          <a:prstGeom prst="rect">
            <a:avLst/>
          </a:prstGeom>
        </p:spPr>
        <p:txBody>
          <a:bodyPr vert="horz" lIns="91440" tIns="45720" rIns="91440" bIns="45720" spcCol="21600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zh-TW" altLang="en-US" sz="1600" b="1" dirty="0">
                <a:latin typeface="Arial" panose="020B0604020202020204" pitchFamily="34" charset="0"/>
                <a:ea typeface="AR P明朝体L" panose="020B0600010101010101" pitchFamily="50" charset="-128"/>
                <a:cs typeface="Arial" panose="020B0604020202020204" pitchFamily="34" charset="0"/>
              </a:rPr>
              <a:t>到山區，森林等地郊遊後，一定要除去鞋子上的泥土。</a:t>
            </a:r>
          </a:p>
        </p:txBody>
      </p:sp>
      <p:sp>
        <p:nvSpPr>
          <p:cNvPr id="17" name="タイトル 1"/>
          <p:cNvSpPr txBox="1">
            <a:spLocks/>
          </p:cNvSpPr>
          <p:nvPr/>
        </p:nvSpPr>
        <p:spPr>
          <a:xfrm>
            <a:off x="356940" y="8125625"/>
            <a:ext cx="6435943" cy="504057"/>
          </a:xfrm>
          <a:prstGeom prst="rect">
            <a:avLst/>
          </a:prstGeom>
        </p:spPr>
        <p:txBody>
          <a:bodyPr vert="horz" lIns="91440" tIns="45720" rIns="91440" bIns="45720" spcCol="21600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zh-TW" altLang="en-US" sz="1600" b="1" dirty="0">
                <a:latin typeface="Arial" panose="020B0604020202020204" pitchFamily="34" charset="0"/>
                <a:cs typeface="Arial" panose="020B0604020202020204" pitchFamily="34" charset="0"/>
              </a:rPr>
              <a:t>如果發現野豬死亡</a:t>
            </a:r>
            <a:r>
              <a:rPr lang="ja-JP" altLang="en-US" sz="1600" b="1" dirty="0">
                <a:latin typeface="Arial" panose="020B0604020202020204" pitchFamily="34" charset="0"/>
                <a:cs typeface="Arial" panose="020B0604020202020204" pitchFamily="34" charset="0"/>
              </a:rPr>
              <a:t>，</a:t>
            </a:r>
            <a:r>
              <a:rPr lang="zh-TW" altLang="en-US" sz="1600" b="1" dirty="0">
                <a:latin typeface="Arial" panose="020B0604020202020204" pitchFamily="34" charset="0"/>
                <a:cs typeface="Arial" panose="020B0604020202020204" pitchFamily="34" charset="0"/>
              </a:rPr>
              <a:t>請盡快與當地政府取得聯繫並提供信息</a:t>
            </a:r>
            <a:r>
              <a:rPr lang="ja-JP" altLang="en-US" sz="1600" b="1" dirty="0">
                <a:latin typeface="Arial" panose="020B0604020202020204" pitchFamily="34" charset="0"/>
                <a:cs typeface="Arial" panose="020B0604020202020204" pitchFamily="34" charset="0"/>
              </a:rPr>
              <a:t>。</a:t>
            </a:r>
            <a:endParaRPr lang="zh-TW" altLang="en-US" sz="1600" b="1" dirty="0">
              <a:latin typeface="Arial" panose="020B0604020202020204" pitchFamily="34" charset="0"/>
              <a:cs typeface="Arial" panose="020B0604020202020204" pitchFamily="34" charset="0"/>
            </a:endParaRPr>
          </a:p>
        </p:txBody>
      </p:sp>
      <p:grpSp>
        <p:nvGrpSpPr>
          <p:cNvPr id="3" name="グループ化 2">
            <a:extLst>
              <a:ext uri="{FF2B5EF4-FFF2-40B4-BE49-F238E27FC236}">
                <a16:creationId xmlns:a16="http://schemas.microsoft.com/office/drawing/2014/main" id="{63E7EBA4-E276-4CFB-85C5-FADB9429B886}"/>
              </a:ext>
            </a:extLst>
          </p:cNvPr>
          <p:cNvGrpSpPr/>
          <p:nvPr/>
        </p:nvGrpSpPr>
        <p:grpSpPr>
          <a:xfrm>
            <a:off x="203607" y="3936544"/>
            <a:ext cx="6472803" cy="606379"/>
            <a:chOff x="203607" y="3936544"/>
            <a:chExt cx="6472803" cy="606379"/>
          </a:xfrm>
        </p:grpSpPr>
        <p:sp>
          <p:nvSpPr>
            <p:cNvPr id="41" name="角丸四角形 40"/>
            <p:cNvSpPr/>
            <p:nvPr/>
          </p:nvSpPr>
          <p:spPr>
            <a:xfrm>
              <a:off x="203607" y="3936544"/>
              <a:ext cx="6472803" cy="606379"/>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FF00"/>
                </a:solidFill>
              </a:endParaRPr>
            </a:p>
          </p:txBody>
        </p:sp>
        <p:sp>
          <p:nvSpPr>
            <p:cNvPr id="9" name="タイトル 1"/>
            <p:cNvSpPr txBox="1">
              <a:spLocks/>
            </p:cNvSpPr>
            <p:nvPr/>
          </p:nvSpPr>
          <p:spPr>
            <a:xfrm>
              <a:off x="833739" y="3958887"/>
              <a:ext cx="2883294" cy="56169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GB" sz="2400" b="1" dirty="0">
                  <a:latin typeface="Meiryo UI" panose="020B0604030504040204" pitchFamily="50" charset="-128"/>
                  <a:ea typeface="Meiryo UI" panose="020B0604030504040204" pitchFamily="50" charset="-128"/>
                </a:rPr>
                <a:t>ゴミの管理は徹底！</a:t>
              </a:r>
              <a:endParaRPr lang="zh-TW" altLang="en-US" sz="2400" b="1" dirty="0">
                <a:solidFill>
                  <a:srgbClr val="FF0000"/>
                </a:solidFill>
                <a:latin typeface="Arial" panose="020B0604020202020204" pitchFamily="34" charset="0"/>
                <a:cs typeface="Arial" panose="020B0604020202020204" pitchFamily="34" charset="0"/>
              </a:endParaRPr>
            </a:p>
          </p:txBody>
        </p:sp>
        <p:sp>
          <p:nvSpPr>
            <p:cNvPr id="18" name="円/楕円 17"/>
            <p:cNvSpPr/>
            <p:nvPr/>
          </p:nvSpPr>
          <p:spPr>
            <a:xfrm>
              <a:off x="272893" y="4023709"/>
              <a:ext cx="432048" cy="432048"/>
            </a:xfrm>
            <a:prstGeom prst="ellipse">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GB" altLang="ja-JP" sz="2000" b="1" dirty="0">
                  <a:solidFill>
                    <a:schemeClr val="tx1"/>
                  </a:solidFill>
                  <a:latin typeface="Meiryo UI" panose="020B0604030504040204" pitchFamily="50" charset="-128"/>
                  <a:ea typeface="Meiryo UI" panose="020B0604030504040204" pitchFamily="50" charset="-128"/>
                </a:rPr>
                <a:t>1</a:t>
              </a:r>
            </a:p>
          </p:txBody>
        </p:sp>
      </p:grpSp>
      <p:grpSp>
        <p:nvGrpSpPr>
          <p:cNvPr id="10" name="グループ化 9">
            <a:extLst>
              <a:ext uri="{FF2B5EF4-FFF2-40B4-BE49-F238E27FC236}">
                <a16:creationId xmlns:a16="http://schemas.microsoft.com/office/drawing/2014/main" id="{237571FA-4A41-4121-A1BD-903605D15FCB}"/>
              </a:ext>
            </a:extLst>
          </p:cNvPr>
          <p:cNvGrpSpPr/>
          <p:nvPr/>
        </p:nvGrpSpPr>
        <p:grpSpPr>
          <a:xfrm>
            <a:off x="203607" y="7298949"/>
            <a:ext cx="6472803" cy="606379"/>
            <a:chOff x="203607" y="7224265"/>
            <a:chExt cx="6472803" cy="606379"/>
          </a:xfrm>
        </p:grpSpPr>
        <p:sp>
          <p:nvSpPr>
            <p:cNvPr id="45" name="角丸四角形 44"/>
            <p:cNvSpPr/>
            <p:nvPr/>
          </p:nvSpPr>
          <p:spPr>
            <a:xfrm>
              <a:off x="203607" y="7224265"/>
              <a:ext cx="6472803" cy="606379"/>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タイトル 1"/>
            <p:cNvSpPr txBox="1">
              <a:spLocks/>
            </p:cNvSpPr>
            <p:nvPr/>
          </p:nvSpPr>
          <p:spPr>
            <a:xfrm>
              <a:off x="840886" y="7322313"/>
              <a:ext cx="5023120" cy="4102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GB" sz="2400" b="1" dirty="0">
                  <a:solidFill>
                    <a:sysClr val="windowText" lastClr="000000"/>
                  </a:solidFill>
                  <a:latin typeface="Meiryo UI" panose="020B0604030504040204" pitchFamily="50" charset="-128"/>
                  <a:ea typeface="Meiryo UI" panose="020B0604030504040204" pitchFamily="50" charset="-128"/>
                </a:rPr>
                <a:t>死亡イノシシを見つけたら連絡を！</a:t>
              </a:r>
              <a:endParaRPr lang="zh-TW" altLang="en-US" sz="2400" b="1" dirty="0">
                <a:solidFill>
                  <a:srgbClr val="FF0000"/>
                </a:solidFill>
                <a:latin typeface="Meiryo UI" panose="020B0604030504040204" pitchFamily="50" charset="-128"/>
                <a:ea typeface="Meiryo UI" panose="020B0604030504040204" pitchFamily="50" charset="-128"/>
              </a:endParaRPr>
            </a:p>
          </p:txBody>
        </p:sp>
        <p:sp>
          <p:nvSpPr>
            <p:cNvPr id="20" name="円/楕円 19"/>
            <p:cNvSpPr/>
            <p:nvPr/>
          </p:nvSpPr>
          <p:spPr>
            <a:xfrm>
              <a:off x="277209" y="7311430"/>
              <a:ext cx="432048" cy="432048"/>
            </a:xfrm>
            <a:prstGeom prst="ellipse">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GB" sz="2000" b="1">
                  <a:solidFill>
                    <a:schemeClr val="tx1"/>
                  </a:solidFill>
                  <a:latin typeface="Meiryo UI" panose="020B0604030504040204" pitchFamily="50" charset="-128"/>
                  <a:ea typeface="Meiryo UI" panose="020B0604030504040204" pitchFamily="50" charset="-128"/>
                </a:rPr>
                <a:t>３</a:t>
              </a:r>
              <a:endParaRPr kumimoji="1" lang="en-GB" altLang="ja-JP" sz="2000" b="1" dirty="0">
                <a:solidFill>
                  <a:schemeClr val="tx1"/>
                </a:solidFill>
                <a:latin typeface="Meiryo UI" panose="020B0604030504040204" pitchFamily="50" charset="-128"/>
                <a:ea typeface="Meiryo UI" panose="020B0604030504040204" pitchFamily="50" charset="-128"/>
              </a:endParaRPr>
            </a:p>
          </p:txBody>
        </p:sp>
      </p:grpSp>
      <p:pic>
        <p:nvPicPr>
          <p:cNvPr id="23" name="図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9493" y="9465093"/>
            <a:ext cx="1275951" cy="473925"/>
          </a:xfrm>
          <a:prstGeom prst="rect">
            <a:avLst/>
          </a:prstGeom>
        </p:spPr>
      </p:pic>
      <p:pic>
        <p:nvPicPr>
          <p:cNvPr id="30" name="図 29">
            <a:extLst>
              <a:ext uri="{FF2B5EF4-FFF2-40B4-BE49-F238E27FC236}">
                <a16:creationId xmlns:a16="http://schemas.microsoft.com/office/drawing/2014/main" id="{469FB3DB-6124-4CFA-9F4A-9481EBD7A7ED}"/>
              </a:ext>
            </a:extLst>
          </p:cNvPr>
          <p:cNvPicPr>
            <a:picLocks noChangeAspect="1"/>
          </p:cNvPicPr>
          <p:nvPr/>
        </p:nvPicPr>
        <p:blipFill>
          <a:blip r:embed="rId3"/>
          <a:stretch>
            <a:fillRect/>
          </a:stretch>
        </p:blipFill>
        <p:spPr>
          <a:xfrm>
            <a:off x="5864005" y="8556209"/>
            <a:ext cx="751875" cy="751875"/>
          </a:xfrm>
          <a:prstGeom prst="rect">
            <a:avLst/>
          </a:prstGeom>
          <a:ln>
            <a:solidFill>
              <a:schemeClr val="tx1"/>
            </a:solidFill>
          </a:ln>
        </p:spPr>
      </p:pic>
      <p:sp>
        <p:nvSpPr>
          <p:cNvPr id="28" name="タイトル 1"/>
          <p:cNvSpPr txBox="1">
            <a:spLocks/>
          </p:cNvSpPr>
          <p:nvPr/>
        </p:nvSpPr>
        <p:spPr>
          <a:xfrm>
            <a:off x="227667" y="8504259"/>
            <a:ext cx="6233856" cy="912222"/>
          </a:xfrm>
          <a:prstGeom prst="rect">
            <a:avLst/>
          </a:prstGeom>
        </p:spPr>
        <p:txBody>
          <a:bodyPr vert="horz" lIns="91440" tIns="45720" rIns="91440" bIns="45720" spcCol="216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GB" sz="1200" dirty="0">
                <a:latin typeface="Meiryo UI" panose="020B0604030504040204" pitchFamily="50" charset="-128"/>
                <a:ea typeface="Meiryo UI" panose="020B0604030504040204" pitchFamily="50" charset="-128"/>
              </a:rPr>
              <a:t>　</a:t>
            </a:r>
            <a:r>
              <a:rPr lang="en-GB" altLang="ja-JP" sz="1200" dirty="0">
                <a:latin typeface="Meiryo UI" panose="020B0604030504040204" pitchFamily="50" charset="-128"/>
                <a:ea typeface="Meiryo UI" panose="020B0604030504040204" pitchFamily="50" charset="-128"/>
              </a:rPr>
              <a:t>※</a:t>
            </a:r>
            <a:r>
              <a:rPr lang="ja-JP" altLang="en-GB" sz="1200" dirty="0">
                <a:latin typeface="Meiryo UI" panose="020B0604030504040204" pitchFamily="50" charset="-128"/>
                <a:ea typeface="Meiryo UI" panose="020B0604030504040204" pitchFamily="50" charset="-128"/>
              </a:rPr>
              <a:t>　豚コレラに関する最新情報は、農林水産省豚コレラ専用ページをご確認下さい。</a:t>
            </a:r>
            <a:endParaRPr lang="en-US" altLang="ja-JP" sz="1200" dirty="0">
              <a:latin typeface="Meiryo UI" panose="020B0604030504040204" pitchFamily="50" charset="-128"/>
              <a:ea typeface="Meiryo UI" panose="020B0604030504040204" pitchFamily="50" charset="-128"/>
            </a:endParaRPr>
          </a:p>
        </p:txBody>
      </p:sp>
      <p:sp>
        <p:nvSpPr>
          <p:cNvPr id="6" name="AutoShape 2" descr="日本地図のドットイラスト画像＜地方区分色分け＞"/>
          <p:cNvSpPr>
            <a:spLocks noChangeAspect="1" noChangeArrowheads="1"/>
          </p:cNvSpPr>
          <p:nvPr/>
        </p:nvSpPr>
        <p:spPr bwMode="auto">
          <a:xfrm>
            <a:off x="-432891" y="1398232"/>
            <a:ext cx="3293492" cy="32934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角丸四角形 31"/>
          <p:cNvSpPr/>
          <p:nvPr/>
        </p:nvSpPr>
        <p:spPr>
          <a:xfrm flipV="1">
            <a:off x="51861" y="1463300"/>
            <a:ext cx="6747618" cy="93313"/>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356940" y="4610017"/>
            <a:ext cx="5861410" cy="584775"/>
          </a:xfrm>
          <a:prstGeom prst="rect">
            <a:avLst/>
          </a:prstGeom>
        </p:spPr>
        <p:txBody>
          <a:bodyPr wrap="square">
            <a:spAutoFit/>
          </a:bodyPr>
          <a:lstStyle/>
          <a:p>
            <a:r>
              <a:rPr lang="ja-JP" altLang="en-GB" sz="1600" b="1" dirty="0">
                <a:solidFill>
                  <a:srgbClr val="FF0000"/>
                </a:solidFill>
                <a:latin typeface="Meiryo UI" panose="020B0604030504040204" pitchFamily="50" charset="-128"/>
                <a:ea typeface="Meiryo UI" panose="020B0604030504040204" pitchFamily="50" charset="-128"/>
              </a:rPr>
              <a:t>野生のイノシシが近づかないよう、エサとなる生ゴミ（特に肉製品）を屋外に放置せず、ゴミ箱のフタはきちんと閉めてください。</a:t>
            </a:r>
            <a:endParaRPr lang="en-GB" altLang="ja-JP" sz="1600" b="1" dirty="0">
              <a:solidFill>
                <a:srgbClr val="FF0000"/>
              </a:solidFill>
              <a:latin typeface="Meiryo UI" panose="020B0604030504040204" pitchFamily="50" charset="-128"/>
              <a:ea typeface="Meiryo UI" panose="020B0604030504040204" pitchFamily="50" charset="-128"/>
            </a:endParaRPr>
          </a:p>
        </p:txBody>
      </p:sp>
      <p:grpSp>
        <p:nvGrpSpPr>
          <p:cNvPr id="8" name="グループ化 7">
            <a:extLst>
              <a:ext uri="{FF2B5EF4-FFF2-40B4-BE49-F238E27FC236}">
                <a16:creationId xmlns:a16="http://schemas.microsoft.com/office/drawing/2014/main" id="{9B1D296A-ADA3-43B2-8518-9B3F21F2ABAD}"/>
              </a:ext>
            </a:extLst>
          </p:cNvPr>
          <p:cNvGrpSpPr/>
          <p:nvPr/>
        </p:nvGrpSpPr>
        <p:grpSpPr>
          <a:xfrm>
            <a:off x="203607" y="5889104"/>
            <a:ext cx="6472803" cy="655193"/>
            <a:chOff x="203607" y="5741969"/>
            <a:chExt cx="6472803" cy="655193"/>
          </a:xfrm>
        </p:grpSpPr>
        <p:sp>
          <p:nvSpPr>
            <p:cNvPr id="46" name="角丸四角形 45"/>
            <p:cNvSpPr/>
            <p:nvPr/>
          </p:nvSpPr>
          <p:spPr>
            <a:xfrm>
              <a:off x="203607" y="5766376"/>
              <a:ext cx="6472803" cy="606379"/>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266284" y="5853495"/>
              <a:ext cx="432048" cy="432140"/>
            </a:xfrm>
            <a:prstGeom prst="ellipse">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GB" altLang="ja-JP" sz="2000" b="1" dirty="0">
                  <a:solidFill>
                    <a:schemeClr val="tx1"/>
                  </a:solidFill>
                  <a:latin typeface="Meiryo UI" panose="020B0604030504040204" pitchFamily="50" charset="-128"/>
                  <a:ea typeface="Meiryo UI" panose="020B0604030504040204" pitchFamily="50" charset="-128"/>
                </a:rPr>
                <a:t>2</a:t>
              </a:r>
            </a:p>
          </p:txBody>
        </p:sp>
        <p:sp>
          <p:nvSpPr>
            <p:cNvPr id="43" name="タイトル 1"/>
            <p:cNvSpPr txBox="1">
              <a:spLocks/>
            </p:cNvSpPr>
            <p:nvPr/>
          </p:nvSpPr>
          <p:spPr>
            <a:xfrm>
              <a:off x="833739" y="5741969"/>
              <a:ext cx="3603373" cy="65519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GB" sz="2400" b="1" dirty="0">
                  <a:solidFill>
                    <a:sysClr val="windowText" lastClr="000000"/>
                  </a:solidFill>
                  <a:latin typeface="Meiryo UI" panose="020B0604030504040204" pitchFamily="50" charset="-128"/>
                  <a:ea typeface="Meiryo UI" panose="020B0604030504040204" pitchFamily="50" charset="-128"/>
                </a:rPr>
                <a:t>ウイルスを拡げない！</a:t>
              </a:r>
              <a:endParaRPr lang="en-US" altLang="zh-TW" sz="2400" b="1" dirty="0">
                <a:solidFill>
                  <a:srgbClr val="FF0000"/>
                </a:solidFill>
                <a:latin typeface="Arial" panose="020B0604020202020204" pitchFamily="34" charset="0"/>
                <a:cs typeface="Arial" panose="020B0604020202020204" pitchFamily="34" charset="0"/>
              </a:endParaRPr>
            </a:p>
          </p:txBody>
        </p:sp>
      </p:grpSp>
      <p:sp>
        <p:nvSpPr>
          <p:cNvPr id="44" name="タイトル 1"/>
          <p:cNvSpPr txBox="1">
            <a:spLocks/>
          </p:cNvSpPr>
          <p:nvPr/>
        </p:nvSpPr>
        <p:spPr>
          <a:xfrm>
            <a:off x="356940" y="7764945"/>
            <a:ext cx="6633552" cy="6019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GB" sz="1600" b="1" dirty="0">
                <a:solidFill>
                  <a:srgbClr val="FF0000"/>
                </a:solidFill>
                <a:latin typeface="Meiryo UI" panose="020B0604030504040204" pitchFamily="50" charset="-128"/>
                <a:ea typeface="Meiryo UI" panose="020B0604030504040204" pitchFamily="50" charset="-128"/>
              </a:rPr>
              <a:t>死亡したイノシシを発見した場合は、直ちに地元自治体に連絡してください。</a:t>
            </a:r>
            <a:endParaRPr lang="en-GB" altLang="ja-JP" sz="1600" b="1" dirty="0">
              <a:solidFill>
                <a:srgbClr val="FF0000"/>
              </a:solidFill>
              <a:latin typeface="Meiryo UI" panose="020B0604030504040204" pitchFamily="50" charset="-128"/>
              <a:ea typeface="Meiryo UI" panose="020B0604030504040204" pitchFamily="50" charset="-128"/>
            </a:endParaRPr>
          </a:p>
        </p:txBody>
      </p:sp>
      <p:sp>
        <p:nvSpPr>
          <p:cNvPr id="4" name="タイトル 1"/>
          <p:cNvSpPr txBox="1">
            <a:spLocks/>
          </p:cNvSpPr>
          <p:nvPr/>
        </p:nvSpPr>
        <p:spPr>
          <a:xfrm>
            <a:off x="1282053" y="715613"/>
            <a:ext cx="5371895" cy="74478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zh-TW" altLang="en-US" sz="3200" b="1" dirty="0">
                <a:latin typeface="Arial" panose="020B0604020202020204" pitchFamily="34" charset="0"/>
                <a:cs typeface="Arial" panose="020B0604020202020204" pitchFamily="34" charset="0"/>
              </a:rPr>
              <a:t>遏制古典豬瘟感染蔓延</a:t>
            </a:r>
          </a:p>
        </p:txBody>
      </p:sp>
      <p:sp>
        <p:nvSpPr>
          <p:cNvPr id="50" name="角丸四角形 49"/>
          <p:cNvSpPr/>
          <p:nvPr/>
        </p:nvSpPr>
        <p:spPr>
          <a:xfrm>
            <a:off x="34820" y="49852"/>
            <a:ext cx="6764659" cy="9352596"/>
          </a:xfrm>
          <a:prstGeom prst="roundRect">
            <a:avLst>
              <a:gd name="adj" fmla="val 2704"/>
            </a:avLst>
          </a:prstGeom>
          <a:noFill/>
          <a:ln w="666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207" y="0"/>
            <a:ext cx="6857794" cy="15283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a:extLst>
              <a:ext uri="{FF2B5EF4-FFF2-40B4-BE49-F238E27FC236}">
                <a16:creationId xmlns:a16="http://schemas.microsoft.com/office/drawing/2014/main" id="{4698EED3-1129-4850-B241-F58C87149886}"/>
              </a:ext>
            </a:extLst>
          </p:cNvPr>
          <p:cNvGrpSpPr/>
          <p:nvPr/>
        </p:nvGrpSpPr>
        <p:grpSpPr>
          <a:xfrm>
            <a:off x="116632" y="93856"/>
            <a:ext cx="1312421" cy="1353045"/>
            <a:chOff x="7619210" y="690138"/>
            <a:chExt cx="1312421" cy="1353045"/>
          </a:xfrm>
        </p:grpSpPr>
        <p:pic>
          <p:nvPicPr>
            <p:cNvPr id="35" name="図 34">
              <a:extLst>
                <a:ext uri="{FF2B5EF4-FFF2-40B4-BE49-F238E27FC236}">
                  <a16:creationId xmlns:a16="http://schemas.microsoft.com/office/drawing/2014/main" id="{0EF3393B-755B-4902-9F4C-5A7114A260F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89154" y="776536"/>
              <a:ext cx="1153371" cy="1174294"/>
            </a:xfrm>
            <a:prstGeom prst="rect">
              <a:avLst/>
            </a:prstGeom>
          </p:spPr>
        </p:pic>
        <p:pic>
          <p:nvPicPr>
            <p:cNvPr id="36" name="図 35">
              <a:extLst>
                <a:ext uri="{FF2B5EF4-FFF2-40B4-BE49-F238E27FC236}">
                  <a16:creationId xmlns:a16="http://schemas.microsoft.com/office/drawing/2014/main" id="{713EE6CE-5007-4FCE-8BEA-865F79E8AD5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62862" y="976475"/>
              <a:ext cx="1158014" cy="762135"/>
            </a:xfrm>
            <a:prstGeom prst="rect">
              <a:avLst/>
            </a:prstGeom>
          </p:spPr>
        </p:pic>
        <p:sp>
          <p:nvSpPr>
            <p:cNvPr id="38" name="禁止 33">
              <a:extLst>
                <a:ext uri="{FF2B5EF4-FFF2-40B4-BE49-F238E27FC236}">
                  <a16:creationId xmlns:a16="http://schemas.microsoft.com/office/drawing/2014/main" id="{92F9CF57-D68C-475E-B6C2-665480B902CD}"/>
                </a:ext>
              </a:extLst>
            </p:cNvPr>
            <p:cNvSpPr/>
            <p:nvPr/>
          </p:nvSpPr>
          <p:spPr>
            <a:xfrm>
              <a:off x="7619210" y="690138"/>
              <a:ext cx="1312421" cy="1353045"/>
            </a:xfrm>
            <a:prstGeom prst="noSmoking">
              <a:avLst>
                <a:gd name="adj" fmla="val 8571"/>
              </a:avLst>
            </a:prstGeom>
            <a:solidFill>
              <a:srgbClr val="FF00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34" name="タイトル 1"/>
          <p:cNvSpPr txBox="1">
            <a:spLocks/>
          </p:cNvSpPr>
          <p:nvPr/>
        </p:nvSpPr>
        <p:spPr>
          <a:xfrm>
            <a:off x="375902" y="2864768"/>
            <a:ext cx="5933418" cy="846922"/>
          </a:xfrm>
          <a:prstGeom prst="rect">
            <a:avLst/>
          </a:prstGeom>
        </p:spPr>
        <p:txBody>
          <a:bodyPr vert="horz" lIns="91440" tIns="45720" rIns="91440" bIns="45720" spcCol="216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zh-TW" altLang="en-US" sz="1400" b="1" dirty="0">
                <a:latin typeface="Arial" panose="020B0604020202020204" pitchFamily="34" charset="0"/>
                <a:cs typeface="Arial" panose="020B0604020202020204" pitchFamily="34" charset="0"/>
              </a:rPr>
              <a:t>古典豬瘟是導致豬和野豬死亡的傳染病。豬瘟感染範圍正在以日本中部為中心擴大。儘管人類不感染豬瘟，但是由於食用了受病毒感染的野豬或肉類製品等有促進病毒感染蔓延的危險。</a:t>
            </a:r>
          </a:p>
        </p:txBody>
      </p:sp>
    </p:spTree>
    <p:extLst>
      <p:ext uri="{BB962C8B-B14F-4D97-AF65-F5344CB8AC3E}">
        <p14:creationId xmlns:p14="http://schemas.microsoft.com/office/powerpoint/2010/main" val="40144241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lgn="l">
          <a:defRPr sz="1700" b="1" dirty="0" smtClean="0">
            <a:solidFill>
              <a:srgbClr val="FF0000"/>
            </a:solidFill>
            <a:latin typeface="+mn-ea"/>
            <a:ea typeface="+mn-ea"/>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964</TotalTime>
  <Words>219</Words>
  <Application>Microsoft Office PowerPoint</Application>
  <PresentationFormat>A4 210 x 297 mm</PresentationFormat>
  <Paragraphs>18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AR P明朝体L</vt:lpstr>
      <vt:lpstr>Meiryo UI</vt:lpstr>
      <vt:lpstr>ＭＳ Ｐゴシック</vt:lpstr>
      <vt:lpstr>新細明體</vt:lpstr>
      <vt:lpstr>Arial</vt:lpstr>
      <vt:lpstr>Calibri</vt:lpstr>
      <vt:lpstr>Office ​​テーマ</vt:lpstr>
      <vt:lpstr>豚コレラの感染が拡大しています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豚コレラの感染拡大・ まん延の防止に ご協力をお願いします!</dc:title>
  <dc:creator>yonezawa</dc:creator>
  <cp:lastModifiedBy>中山 裕貴</cp:lastModifiedBy>
  <cp:revision>106</cp:revision>
  <cp:lastPrinted>2019-09-09T10:36:36Z</cp:lastPrinted>
  <dcterms:created xsi:type="dcterms:W3CDTF">2019-08-22T16:28:06Z</dcterms:created>
  <dcterms:modified xsi:type="dcterms:W3CDTF">2019-09-24T03:28:20Z</dcterms:modified>
</cp:coreProperties>
</file>