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中山 裕貴" initials="t" lastIdx="9" clrIdx="0"/>
  <p:cmAuthor id="2" name="tanaka" initials="t" lastIdx="3" clrIdx="1">
    <p:extLst>
      <p:ext uri="{19B8F6BF-5375-455C-9EA6-DF929625EA0E}">
        <p15:presenceInfo xmlns:p15="http://schemas.microsoft.com/office/powerpoint/2012/main" userId="tanaka" providerId="None"/>
      </p:ext>
    </p:extLst>
  </p:cmAuthor>
  <p:cmAuthor id="3" name="Author" initials="A" lastIdx="2" clrIdx="2">
    <p:extLst>
      <p:ext uri="{19B8F6BF-5375-455C-9EA6-DF929625EA0E}">
        <p15:presenceInfo xmlns:p15="http://schemas.microsoft.com/office/powerpoint/2012/main" userId="Auth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66"/>
    <a:srgbClr val="FFFF00"/>
    <a:srgbClr val="FF6600"/>
    <a:srgbClr val="FFCC00"/>
    <a:srgbClr val="FFCC66"/>
    <a:srgbClr val="FF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0" d="100"/>
          <a:sy n="80" d="100"/>
        </p:scale>
        <p:origin x="630" y="10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2029333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4051137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3773956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880410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4211182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403785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102465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1186278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266237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425343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15E6C82-DBF9-4A45-B875-4A0C657BA6ED}"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166990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C15E6C82-DBF9-4A45-B875-4A0C657BA6ED}" type="datetimeFigureOut">
              <a:rPr kumimoji="1" lang="ja-JP" altLang="en-US" smtClean="0"/>
              <a:t>2019/9/24</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F65AC1E1-D062-4BFC-99E9-A6E970FD18B4}" type="slidenum">
              <a:rPr kumimoji="1" lang="ja-JP" altLang="en-US" smtClean="0"/>
              <a:t>‹#›</a:t>
            </a:fld>
            <a:endParaRPr kumimoji="1" lang="ja-JP" altLang="en-US"/>
          </a:p>
        </p:txBody>
      </p:sp>
    </p:spTree>
    <p:extLst>
      <p:ext uri="{BB962C8B-B14F-4D97-AF65-F5344CB8AC3E}">
        <p14:creationId xmlns:p14="http://schemas.microsoft.com/office/powerpoint/2010/main" val="86284223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29306" y="28299"/>
            <a:ext cx="5597247" cy="1147861"/>
          </a:xfrm>
        </p:spPr>
        <p:txBody>
          <a:bodyPr>
            <a:normAutofit/>
          </a:bodyPr>
          <a:lstStyle/>
          <a:p>
            <a:r>
              <a:rPr lang="ja-JP" altLang="en-GB" sz="2950" b="1">
                <a:solidFill>
                  <a:srgbClr val="FF0000"/>
                </a:solidFill>
                <a:effectLst>
                  <a:outerShdw blurRad="38100" dist="22860" dir="5400000" algn="tl">
                    <a:srgbClr val="000000">
                      <a:alpha val="30000"/>
                    </a:srgbClr>
                  </a:outerShdw>
                </a:effectLst>
                <a:latin typeface="Meiryo UI" panose="020B0604030504040204" pitchFamily="50" charset="-128"/>
                <a:ea typeface="Meiryo UI" panose="020B0604030504040204" pitchFamily="50" charset="-128"/>
              </a:rPr>
              <a:t>豚コレラの感染が拡大しています</a:t>
            </a:r>
            <a:endParaRPr kumimoji="1" lang="en-GB" altLang="ja-JP" sz="2950" dirty="0">
              <a:solidFill>
                <a:srgbClr val="FF0000"/>
              </a:solidFill>
              <a:latin typeface="Meiryo UI" panose="020B0604030504040204" pitchFamily="50" charset="-128"/>
              <a:ea typeface="Meiryo UI" panose="020B0604030504040204" pitchFamily="50" charset="-128"/>
            </a:endParaRPr>
          </a:p>
        </p:txBody>
      </p:sp>
      <p:sp>
        <p:nvSpPr>
          <p:cNvPr id="5" name="タイトル 1"/>
          <p:cNvSpPr txBox="1">
            <a:spLocks/>
          </p:cNvSpPr>
          <p:nvPr/>
        </p:nvSpPr>
        <p:spPr>
          <a:xfrm>
            <a:off x="368790" y="1366661"/>
            <a:ext cx="5896023" cy="1818130"/>
          </a:xfrm>
          <a:prstGeom prst="rect">
            <a:avLst/>
          </a:prstGeom>
        </p:spPr>
        <p:txBody>
          <a:bodyPr vert="horz" lIns="91440" tIns="45720" rIns="91440" bIns="45720" spcCol="21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ja-JP" altLang="en-GB" sz="1600" b="1" dirty="0">
                <a:latin typeface="Meiryo UI" panose="020B0604030504040204" pitchFamily="50" charset="-128"/>
                <a:ea typeface="Meiryo UI" panose="020B0604030504040204" pitchFamily="50" charset="-128"/>
              </a:rPr>
              <a:t>豚</a:t>
            </a:r>
            <a:r>
              <a:rPr lang="ja-JP" altLang="en-GB" sz="1400" b="1" dirty="0">
                <a:latin typeface="Meiryo UI" panose="020B0604030504040204" pitchFamily="50" charset="-128"/>
                <a:ea typeface="Meiryo UI" panose="020B0604030504040204" pitchFamily="50" charset="-128"/>
              </a:rPr>
              <a:t>コレラは、豚やイノシシに感染する伝染病で、中部地方を中心に感染地域が拡大しています。</a:t>
            </a:r>
            <a:endParaRPr lang="en-GB" altLang="ja-JP" sz="1400" b="1" dirty="0">
              <a:latin typeface="Meiryo UI" panose="020B0604030504040204" pitchFamily="50" charset="-128"/>
              <a:ea typeface="Meiryo UI" panose="020B0604030504040204" pitchFamily="50" charset="-128"/>
            </a:endParaRPr>
          </a:p>
          <a:p>
            <a:pPr algn="l">
              <a:lnSpc>
                <a:spcPct val="120000"/>
              </a:lnSpc>
            </a:pPr>
            <a:r>
              <a:rPr lang="ja-JP" altLang="en-GB" sz="1400" b="1" dirty="0">
                <a:latin typeface="Meiryo UI" panose="020B0604030504040204" pitchFamily="50" charset="-128"/>
                <a:ea typeface="Meiryo UI" panose="020B0604030504040204" pitchFamily="50" charset="-128"/>
              </a:rPr>
              <a:t>人に感染することはありませんが、野生のイノシシがウイルスで汚染された肉製品を食べること</a:t>
            </a:r>
            <a:r>
              <a:rPr lang="ja-JP" altLang="en-US" sz="1400" b="1" dirty="0">
                <a:latin typeface="Meiryo UI" panose="020B0604030504040204" pitchFamily="50" charset="-128"/>
                <a:ea typeface="Meiryo UI" panose="020B0604030504040204" pitchFamily="50" charset="-128"/>
              </a:rPr>
              <a:t>など</a:t>
            </a:r>
            <a:r>
              <a:rPr lang="ja-JP" altLang="en-GB" sz="1400" b="1" dirty="0">
                <a:latin typeface="Meiryo UI" panose="020B0604030504040204" pitchFamily="50" charset="-128"/>
                <a:ea typeface="Meiryo UI" panose="020B0604030504040204" pitchFamily="50" charset="-128"/>
              </a:rPr>
              <a:t>で、感染・まん延につながるおそれがあります。</a:t>
            </a:r>
            <a:endParaRPr lang="en-GB" altLang="ja-JP" sz="1400" b="1" dirty="0">
              <a:latin typeface="Meiryo UI" panose="020B0604030504040204" pitchFamily="50" charset="-128"/>
              <a:ea typeface="Meiryo UI" panose="020B0604030504040204" pitchFamily="50" charset="-128"/>
            </a:endParaRPr>
          </a:p>
        </p:txBody>
      </p:sp>
      <p:sp>
        <p:nvSpPr>
          <p:cNvPr id="8" name="タイトル 1"/>
          <p:cNvSpPr txBox="1">
            <a:spLocks/>
          </p:cNvSpPr>
          <p:nvPr/>
        </p:nvSpPr>
        <p:spPr>
          <a:xfrm>
            <a:off x="368790" y="2864768"/>
            <a:ext cx="5896023" cy="846922"/>
          </a:xfrm>
          <a:prstGeom prst="rect">
            <a:avLst/>
          </a:prstGeom>
        </p:spPr>
        <p:txBody>
          <a:bodyPr vert="horz" lIns="91440" tIns="45720" rIns="91440" bIns="45720" spcCol="21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en-GB" altLang="ja-JP" sz="1200" b="1" dirty="0">
                <a:latin typeface="Arial" panose="020B0604020202020204" pitchFamily="34" charset="0"/>
                <a:cs typeface="Arial" panose="020B0604020202020204" pitchFamily="34" charset="0"/>
              </a:rPr>
              <a:t>Classical Swine Fever, which causes deaths in pigs, is now spreading among wild boars, though it is harmless to humans. The disease can spread via infected wild boars feeding on dumped contaminated meats </a:t>
            </a:r>
            <a:r>
              <a:rPr lang="en-US" altLang="ja-JP" sz="1200" b="1" dirty="0" err="1">
                <a:latin typeface="Arial" panose="020B0604020202020204" pitchFamily="34" charset="0"/>
                <a:cs typeface="Arial" panose="020B0604020202020204" pitchFamily="34" charset="0"/>
              </a:rPr>
              <a:t>etc</a:t>
            </a:r>
            <a:r>
              <a:rPr lang="en-GB" altLang="ja-JP" sz="1200" b="1" dirty="0">
                <a:latin typeface="Arial" panose="020B0604020202020204" pitchFamily="34" charset="0"/>
                <a:cs typeface="Arial" panose="020B0604020202020204" pitchFamily="34" charset="0"/>
              </a:rPr>
              <a:t>.</a:t>
            </a:r>
            <a:endParaRPr lang="en-GB" altLang="ja-JP" sz="1200" b="1" strike="sngStrike" dirty="0">
              <a:latin typeface="Arial" panose="020B0604020202020204" pitchFamily="34" charset="0"/>
              <a:cs typeface="Arial" panose="020B0604020202020204" pitchFamily="34" charset="0"/>
            </a:endParaRPr>
          </a:p>
        </p:txBody>
      </p:sp>
      <p:sp>
        <p:nvSpPr>
          <p:cNvPr id="12" name="タイトル 1"/>
          <p:cNvSpPr txBox="1">
            <a:spLocks/>
          </p:cNvSpPr>
          <p:nvPr/>
        </p:nvSpPr>
        <p:spPr>
          <a:xfrm>
            <a:off x="368790" y="6285585"/>
            <a:ext cx="6195013" cy="64392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r>
              <a:rPr lang="ja-JP" altLang="en-GB" sz="1600" b="1">
                <a:solidFill>
                  <a:srgbClr val="FF0000"/>
                </a:solidFill>
                <a:latin typeface="Meiryo UI" panose="020B0604030504040204" pitchFamily="50" charset="-128"/>
                <a:ea typeface="Meiryo UI" panose="020B0604030504040204" pitchFamily="50" charset="-128"/>
              </a:rPr>
              <a:t>野山・森林・林などに出かけたら、靴の泥を落とすようにしてください。</a:t>
            </a:r>
            <a:endParaRPr lang="en-GB" altLang="ja-JP" sz="1600" b="1" dirty="0">
              <a:solidFill>
                <a:srgbClr val="FF0000"/>
              </a:solidFill>
              <a:latin typeface="Meiryo UI" panose="020B0604030504040204" pitchFamily="50" charset="-128"/>
              <a:ea typeface="Meiryo UI" panose="020B0604030504040204" pitchFamily="50" charset="-128"/>
            </a:endParaRPr>
          </a:p>
        </p:txBody>
      </p:sp>
      <p:sp>
        <p:nvSpPr>
          <p:cNvPr id="15" name="タイトル 1"/>
          <p:cNvSpPr txBox="1">
            <a:spLocks/>
          </p:cNvSpPr>
          <p:nvPr/>
        </p:nvSpPr>
        <p:spPr>
          <a:xfrm>
            <a:off x="368790" y="5196347"/>
            <a:ext cx="5861410" cy="504056"/>
          </a:xfrm>
          <a:prstGeom prst="rect">
            <a:avLst/>
          </a:prstGeom>
        </p:spPr>
        <p:txBody>
          <a:bodyPr vert="horz" lIns="91440" tIns="45720" rIns="91440" bIns="45720" spcCol="21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en-GB" altLang="ja-JP" sz="1200" b="1" dirty="0">
                <a:latin typeface="Arial" panose="020B0604020202020204" pitchFamily="34" charset="0"/>
                <a:ea typeface="AR P明朝体L" panose="020B0600010101010101" pitchFamily="50" charset="-128"/>
                <a:cs typeface="Arial" panose="020B0604020202020204" pitchFamily="34" charset="0"/>
              </a:rPr>
              <a:t>To keep wild boars away, close the lid of rubbish bins tightly and do not leave food wastes (particularly meat products) outside.</a:t>
            </a:r>
          </a:p>
        </p:txBody>
      </p:sp>
      <p:sp>
        <p:nvSpPr>
          <p:cNvPr id="16" name="タイトル 1"/>
          <p:cNvSpPr txBox="1">
            <a:spLocks/>
          </p:cNvSpPr>
          <p:nvPr/>
        </p:nvSpPr>
        <p:spPr>
          <a:xfrm>
            <a:off x="368790" y="6706870"/>
            <a:ext cx="6092901" cy="504056"/>
          </a:xfrm>
          <a:prstGeom prst="rect">
            <a:avLst/>
          </a:prstGeom>
        </p:spPr>
        <p:txBody>
          <a:bodyPr vert="horz" lIns="91440" tIns="45720" rIns="91440" bIns="45720" spcCol="21600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en-GB" altLang="ja-JP" sz="1200" b="1" dirty="0">
                <a:latin typeface="Arial" panose="020B0604020202020204" pitchFamily="34" charset="0"/>
                <a:ea typeface="AR P明朝体L" panose="020B0600010101010101" pitchFamily="50" charset="-128"/>
                <a:cs typeface="Arial" panose="020B0604020202020204" pitchFamily="34" charset="0"/>
              </a:rPr>
              <a:t>Remove the mud from your footwear before returning from visits to forests and the countryside.</a:t>
            </a:r>
          </a:p>
        </p:txBody>
      </p:sp>
      <p:sp>
        <p:nvSpPr>
          <p:cNvPr id="17" name="タイトル 1"/>
          <p:cNvSpPr txBox="1">
            <a:spLocks/>
          </p:cNvSpPr>
          <p:nvPr/>
        </p:nvSpPr>
        <p:spPr>
          <a:xfrm>
            <a:off x="368790" y="8125625"/>
            <a:ext cx="6435943" cy="504057"/>
          </a:xfrm>
          <a:prstGeom prst="rect">
            <a:avLst/>
          </a:prstGeom>
        </p:spPr>
        <p:txBody>
          <a:bodyPr vert="horz" lIns="91440" tIns="45720" rIns="91440" bIns="45720" spcCol="21600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en-GB" altLang="ja-JP" sz="1200" b="1" dirty="0">
                <a:latin typeface="Arial" panose="020B0604020202020204" pitchFamily="34" charset="0"/>
                <a:cs typeface="Arial" panose="020B0604020202020204" pitchFamily="34" charset="0"/>
              </a:rPr>
              <a:t>When you find a dead or dying wild boar, please call the local government promptly.</a:t>
            </a:r>
            <a:endParaRPr lang="en-GB" altLang="ja-JP" sz="1200" b="1" dirty="0">
              <a:latin typeface="Arial" panose="020B0604020202020204" pitchFamily="34" charset="0"/>
              <a:ea typeface="AR P明朝体L" panose="020B0600010101010101" pitchFamily="50" charset="-128"/>
              <a:cs typeface="Arial" panose="020B0604020202020204" pitchFamily="34" charset="0"/>
            </a:endParaRPr>
          </a:p>
        </p:txBody>
      </p:sp>
      <p:grpSp>
        <p:nvGrpSpPr>
          <p:cNvPr id="3" name="グループ化 2">
            <a:extLst>
              <a:ext uri="{FF2B5EF4-FFF2-40B4-BE49-F238E27FC236}">
                <a16:creationId xmlns:a16="http://schemas.microsoft.com/office/drawing/2014/main" id="{69BF1F65-2785-47A1-9505-6074FC5C3065}"/>
              </a:ext>
            </a:extLst>
          </p:cNvPr>
          <p:cNvGrpSpPr/>
          <p:nvPr/>
        </p:nvGrpSpPr>
        <p:grpSpPr>
          <a:xfrm>
            <a:off x="215457" y="3936544"/>
            <a:ext cx="6472803" cy="606379"/>
            <a:chOff x="203607" y="3936544"/>
            <a:chExt cx="6472803" cy="606379"/>
          </a:xfrm>
        </p:grpSpPr>
        <p:sp>
          <p:nvSpPr>
            <p:cNvPr id="41" name="角丸四角形 40"/>
            <p:cNvSpPr/>
            <p:nvPr/>
          </p:nvSpPr>
          <p:spPr>
            <a:xfrm>
              <a:off x="203607" y="3936544"/>
              <a:ext cx="6472803" cy="606379"/>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FF00"/>
                </a:solidFill>
              </a:endParaRPr>
            </a:p>
          </p:txBody>
        </p:sp>
        <p:sp>
          <p:nvSpPr>
            <p:cNvPr id="9" name="タイトル 1"/>
            <p:cNvSpPr txBox="1">
              <a:spLocks/>
            </p:cNvSpPr>
            <p:nvPr/>
          </p:nvSpPr>
          <p:spPr>
            <a:xfrm>
              <a:off x="833739" y="3958887"/>
              <a:ext cx="3800704" cy="56169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GB" sz="2400" b="1">
                  <a:latin typeface="Meiryo UI" panose="020B0604030504040204" pitchFamily="50" charset="-128"/>
                  <a:ea typeface="Meiryo UI" panose="020B0604030504040204" pitchFamily="50" charset="-128"/>
                </a:rPr>
                <a:t>ゴミの管理は徹底！</a:t>
              </a:r>
              <a:endParaRPr lang="en-GB" altLang="ja-JP" sz="2400" b="1" dirty="0">
                <a:latin typeface="Meiryo UI" panose="020B0604030504040204" pitchFamily="50" charset="-128"/>
                <a:ea typeface="Meiryo UI" panose="020B0604030504040204" pitchFamily="50" charset="-128"/>
              </a:endParaRPr>
            </a:p>
          </p:txBody>
        </p:sp>
        <p:sp>
          <p:nvSpPr>
            <p:cNvPr id="18" name="円/楕円 17"/>
            <p:cNvSpPr/>
            <p:nvPr/>
          </p:nvSpPr>
          <p:spPr>
            <a:xfrm>
              <a:off x="272893" y="4023709"/>
              <a:ext cx="432048" cy="432048"/>
            </a:xfrm>
            <a:prstGeom prst="ellipse">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GB" altLang="ja-JP" sz="2000" b="1" dirty="0">
                  <a:solidFill>
                    <a:schemeClr val="tx1"/>
                  </a:solidFill>
                  <a:latin typeface="Meiryo UI" panose="020B0604030504040204" pitchFamily="50" charset="-128"/>
                  <a:ea typeface="Meiryo UI" panose="020B0604030504040204" pitchFamily="50" charset="-128"/>
                </a:rPr>
                <a:t>1</a:t>
              </a:r>
            </a:p>
          </p:txBody>
        </p:sp>
      </p:grpSp>
      <p:grpSp>
        <p:nvGrpSpPr>
          <p:cNvPr id="11" name="グループ化 10">
            <a:extLst>
              <a:ext uri="{FF2B5EF4-FFF2-40B4-BE49-F238E27FC236}">
                <a16:creationId xmlns:a16="http://schemas.microsoft.com/office/drawing/2014/main" id="{880EFA8E-8B27-4F0F-8F16-2316277041FD}"/>
              </a:ext>
            </a:extLst>
          </p:cNvPr>
          <p:cNvGrpSpPr/>
          <p:nvPr/>
        </p:nvGrpSpPr>
        <p:grpSpPr>
          <a:xfrm>
            <a:off x="215457" y="7224265"/>
            <a:ext cx="6472803" cy="606379"/>
            <a:chOff x="203607" y="7224265"/>
            <a:chExt cx="6472803" cy="606379"/>
          </a:xfrm>
        </p:grpSpPr>
        <p:sp>
          <p:nvSpPr>
            <p:cNvPr id="45" name="角丸四角形 44"/>
            <p:cNvSpPr/>
            <p:nvPr/>
          </p:nvSpPr>
          <p:spPr>
            <a:xfrm>
              <a:off x="203607" y="7224265"/>
              <a:ext cx="6472803" cy="606379"/>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タイトル 1"/>
            <p:cNvSpPr txBox="1">
              <a:spLocks/>
            </p:cNvSpPr>
            <p:nvPr/>
          </p:nvSpPr>
          <p:spPr>
            <a:xfrm>
              <a:off x="840885" y="7352888"/>
              <a:ext cx="5641261" cy="3491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GB" sz="2400" b="1">
                  <a:solidFill>
                    <a:sysClr val="windowText" lastClr="000000"/>
                  </a:solidFill>
                  <a:latin typeface="Meiryo UI" panose="020B0604030504040204" pitchFamily="50" charset="-128"/>
                  <a:ea typeface="Meiryo UI" panose="020B0604030504040204" pitchFamily="50" charset="-128"/>
                </a:rPr>
                <a:t>死亡イノシシを見つけたら連絡を！</a:t>
              </a:r>
              <a:endParaRPr lang="en-GB" altLang="ja-JP" sz="2400" b="1" dirty="0">
                <a:solidFill>
                  <a:sysClr val="windowText" lastClr="000000"/>
                </a:solidFill>
                <a:latin typeface="Meiryo UI" panose="020B0604030504040204" pitchFamily="50" charset="-128"/>
                <a:ea typeface="Meiryo UI" panose="020B0604030504040204" pitchFamily="50" charset="-128"/>
              </a:endParaRPr>
            </a:p>
          </p:txBody>
        </p:sp>
        <p:sp>
          <p:nvSpPr>
            <p:cNvPr id="20" name="円/楕円 19"/>
            <p:cNvSpPr/>
            <p:nvPr/>
          </p:nvSpPr>
          <p:spPr>
            <a:xfrm>
              <a:off x="277209" y="7311430"/>
              <a:ext cx="432048" cy="432048"/>
            </a:xfrm>
            <a:prstGeom prst="ellipse">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GB" sz="2000" b="1">
                  <a:solidFill>
                    <a:schemeClr val="tx1"/>
                  </a:solidFill>
                  <a:latin typeface="Meiryo UI" panose="020B0604030504040204" pitchFamily="50" charset="-128"/>
                  <a:ea typeface="Meiryo UI" panose="020B0604030504040204" pitchFamily="50" charset="-128"/>
                </a:rPr>
                <a:t>３</a:t>
              </a:r>
              <a:endParaRPr kumimoji="1" lang="en-GB" altLang="ja-JP" sz="2000" b="1" dirty="0">
                <a:solidFill>
                  <a:schemeClr val="tx1"/>
                </a:solidFill>
                <a:latin typeface="Meiryo UI" panose="020B0604030504040204" pitchFamily="50" charset="-128"/>
                <a:ea typeface="Meiryo UI" panose="020B0604030504040204" pitchFamily="50" charset="-128"/>
              </a:endParaRPr>
            </a:p>
          </p:txBody>
        </p:sp>
      </p:grpSp>
      <p:pic>
        <p:nvPicPr>
          <p:cNvPr id="23" name="図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1343" y="9465093"/>
            <a:ext cx="1275951" cy="473925"/>
          </a:xfrm>
          <a:prstGeom prst="rect">
            <a:avLst/>
          </a:prstGeom>
        </p:spPr>
      </p:pic>
      <p:pic>
        <p:nvPicPr>
          <p:cNvPr id="30" name="図 29">
            <a:extLst>
              <a:ext uri="{FF2B5EF4-FFF2-40B4-BE49-F238E27FC236}">
                <a16:creationId xmlns:a16="http://schemas.microsoft.com/office/drawing/2014/main" id="{469FB3DB-6124-4CFA-9F4A-9481EBD7A7ED}"/>
              </a:ext>
            </a:extLst>
          </p:cNvPr>
          <p:cNvPicPr>
            <a:picLocks noChangeAspect="1"/>
          </p:cNvPicPr>
          <p:nvPr/>
        </p:nvPicPr>
        <p:blipFill>
          <a:blip r:embed="rId3"/>
          <a:stretch>
            <a:fillRect/>
          </a:stretch>
        </p:blipFill>
        <p:spPr>
          <a:xfrm>
            <a:off x="5875855" y="8556209"/>
            <a:ext cx="751875" cy="751875"/>
          </a:xfrm>
          <a:prstGeom prst="rect">
            <a:avLst/>
          </a:prstGeom>
          <a:ln>
            <a:solidFill>
              <a:schemeClr val="tx1"/>
            </a:solidFill>
          </a:ln>
        </p:spPr>
      </p:pic>
      <p:sp>
        <p:nvSpPr>
          <p:cNvPr id="28" name="タイトル 1"/>
          <p:cNvSpPr txBox="1">
            <a:spLocks/>
          </p:cNvSpPr>
          <p:nvPr/>
        </p:nvSpPr>
        <p:spPr>
          <a:xfrm>
            <a:off x="239517" y="8504259"/>
            <a:ext cx="6233856" cy="912222"/>
          </a:xfrm>
          <a:prstGeom prst="rect">
            <a:avLst/>
          </a:prstGeom>
        </p:spPr>
        <p:txBody>
          <a:bodyPr vert="horz" lIns="91440" tIns="45720" rIns="91440" bIns="45720" spcCol="216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ja-JP" altLang="en-GB" sz="1200">
                <a:latin typeface="Meiryo UI" panose="020B0604030504040204" pitchFamily="50" charset="-128"/>
                <a:ea typeface="Meiryo UI" panose="020B0604030504040204" pitchFamily="50" charset="-128"/>
              </a:rPr>
              <a:t>　</a:t>
            </a:r>
            <a:r>
              <a:rPr lang="en-GB" altLang="ja-JP" sz="1200" dirty="0">
                <a:latin typeface="Meiryo UI" panose="020B0604030504040204" pitchFamily="50" charset="-128"/>
                <a:ea typeface="Meiryo UI" panose="020B0604030504040204" pitchFamily="50" charset="-128"/>
              </a:rPr>
              <a:t>※</a:t>
            </a:r>
            <a:r>
              <a:rPr lang="ja-JP" altLang="en-GB" sz="1200">
                <a:latin typeface="Meiryo UI" panose="020B0604030504040204" pitchFamily="50" charset="-128"/>
                <a:ea typeface="Meiryo UI" panose="020B0604030504040204" pitchFamily="50" charset="-128"/>
              </a:rPr>
              <a:t>　豚コレラに関する最新情報は、農林水産省豚コレラ専用ページをご確認下さい。</a:t>
            </a:r>
            <a:endParaRPr lang="en-GB" altLang="ja-JP" sz="1200" dirty="0">
              <a:latin typeface="Meiryo UI" panose="020B0604030504040204" pitchFamily="50" charset="-128"/>
              <a:ea typeface="Meiryo UI" panose="020B0604030504040204" pitchFamily="50" charset="-128"/>
            </a:endParaRPr>
          </a:p>
        </p:txBody>
      </p:sp>
      <p:sp>
        <p:nvSpPr>
          <p:cNvPr id="32" name="角丸四角形 31"/>
          <p:cNvSpPr/>
          <p:nvPr/>
        </p:nvSpPr>
        <p:spPr>
          <a:xfrm flipV="1">
            <a:off x="63711" y="1463300"/>
            <a:ext cx="6747618" cy="9331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368790" y="4610017"/>
            <a:ext cx="5861410" cy="584775"/>
          </a:xfrm>
          <a:prstGeom prst="rect">
            <a:avLst/>
          </a:prstGeom>
        </p:spPr>
        <p:txBody>
          <a:bodyPr wrap="square">
            <a:spAutoFit/>
          </a:bodyPr>
          <a:lstStyle/>
          <a:p>
            <a:r>
              <a:rPr lang="ja-JP" altLang="en-GB" sz="1600" b="1" dirty="0">
                <a:solidFill>
                  <a:srgbClr val="FF0000"/>
                </a:solidFill>
                <a:latin typeface="Meiryo UI" panose="020B0604030504040204" pitchFamily="50" charset="-128"/>
                <a:ea typeface="Meiryo UI" panose="020B0604030504040204" pitchFamily="50" charset="-128"/>
              </a:rPr>
              <a:t>野生のイノシシが近づかないよう、エサとなる生ゴミ（特に肉製品）を屋外に放置せず、ゴミ箱のフタはきちんと閉めてください。</a:t>
            </a:r>
            <a:endParaRPr lang="en-GB" altLang="ja-JP" sz="1600" b="1" dirty="0">
              <a:solidFill>
                <a:srgbClr val="FF000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2F8543AC-F8AA-4B3B-8BBD-E8C941D4D03D}"/>
              </a:ext>
            </a:extLst>
          </p:cNvPr>
          <p:cNvGrpSpPr/>
          <p:nvPr/>
        </p:nvGrpSpPr>
        <p:grpSpPr>
          <a:xfrm>
            <a:off x="215457" y="5741969"/>
            <a:ext cx="6472803" cy="655193"/>
            <a:chOff x="203607" y="5741969"/>
            <a:chExt cx="6472803" cy="655193"/>
          </a:xfrm>
        </p:grpSpPr>
        <p:sp>
          <p:nvSpPr>
            <p:cNvPr id="46" name="角丸四角形 45"/>
            <p:cNvSpPr/>
            <p:nvPr/>
          </p:nvSpPr>
          <p:spPr>
            <a:xfrm>
              <a:off x="203607" y="5766376"/>
              <a:ext cx="6472803" cy="606379"/>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266284" y="5853495"/>
              <a:ext cx="432048" cy="432140"/>
            </a:xfrm>
            <a:prstGeom prst="ellipse">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GB" altLang="ja-JP" sz="2000" b="1" dirty="0">
                  <a:solidFill>
                    <a:schemeClr val="tx1"/>
                  </a:solidFill>
                  <a:latin typeface="Meiryo UI" panose="020B0604030504040204" pitchFamily="50" charset="-128"/>
                  <a:ea typeface="Meiryo UI" panose="020B0604030504040204" pitchFamily="50" charset="-128"/>
                </a:rPr>
                <a:t>2</a:t>
              </a:r>
            </a:p>
          </p:txBody>
        </p:sp>
        <p:sp>
          <p:nvSpPr>
            <p:cNvPr id="43" name="タイトル 1"/>
            <p:cNvSpPr txBox="1">
              <a:spLocks/>
            </p:cNvSpPr>
            <p:nvPr/>
          </p:nvSpPr>
          <p:spPr>
            <a:xfrm>
              <a:off x="833739" y="5741969"/>
              <a:ext cx="5030266" cy="65519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r>
                <a:rPr lang="ja-JP" altLang="en-GB" sz="2400" b="1">
                  <a:solidFill>
                    <a:sysClr val="windowText" lastClr="000000"/>
                  </a:solidFill>
                  <a:latin typeface="Meiryo UI" panose="020B0604030504040204" pitchFamily="50" charset="-128"/>
                  <a:ea typeface="Meiryo UI" panose="020B0604030504040204" pitchFamily="50" charset="-128"/>
                </a:rPr>
                <a:t>ウイルスを拡げない！</a:t>
              </a:r>
              <a:endParaRPr lang="en-GB" altLang="ja-JP" sz="2400" b="1" dirty="0">
                <a:solidFill>
                  <a:sysClr val="windowText" lastClr="000000"/>
                </a:solidFill>
                <a:latin typeface="Meiryo UI" panose="020B0604030504040204" pitchFamily="50" charset="-128"/>
                <a:ea typeface="Meiryo UI" panose="020B0604030504040204" pitchFamily="50" charset="-128"/>
              </a:endParaRPr>
            </a:p>
          </p:txBody>
        </p:sp>
      </p:grpSp>
      <p:sp>
        <p:nvSpPr>
          <p:cNvPr id="44" name="タイトル 1"/>
          <p:cNvSpPr txBox="1">
            <a:spLocks/>
          </p:cNvSpPr>
          <p:nvPr/>
        </p:nvSpPr>
        <p:spPr>
          <a:xfrm>
            <a:off x="368790" y="7764945"/>
            <a:ext cx="6633552" cy="6019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GB" sz="1600" b="1">
                <a:solidFill>
                  <a:srgbClr val="FF0000"/>
                </a:solidFill>
                <a:latin typeface="Meiryo UI" panose="020B0604030504040204" pitchFamily="50" charset="-128"/>
                <a:ea typeface="Meiryo UI" panose="020B0604030504040204" pitchFamily="50" charset="-128"/>
              </a:rPr>
              <a:t>死亡したイノシシを発見した場合は、直ちに地元自治体に連絡してください。</a:t>
            </a:r>
            <a:endParaRPr lang="en-GB" altLang="ja-JP" sz="1600" b="1" dirty="0">
              <a:solidFill>
                <a:srgbClr val="FF0000"/>
              </a:solidFill>
              <a:latin typeface="Meiryo UI" panose="020B0604030504040204" pitchFamily="50" charset="-128"/>
              <a:ea typeface="Meiryo UI" panose="020B0604030504040204" pitchFamily="50" charset="-128"/>
            </a:endParaRPr>
          </a:p>
        </p:txBody>
      </p:sp>
      <p:sp>
        <p:nvSpPr>
          <p:cNvPr id="4" name="タイトル 1"/>
          <p:cNvSpPr txBox="1">
            <a:spLocks/>
          </p:cNvSpPr>
          <p:nvPr/>
        </p:nvSpPr>
        <p:spPr>
          <a:xfrm>
            <a:off x="1293903" y="715613"/>
            <a:ext cx="5371895" cy="74478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GB" altLang="ja-JP" sz="1800" b="1" dirty="0">
                <a:effectLst>
                  <a:outerShdw blurRad="38100" dist="22860" dir="5400000" algn="tl">
                    <a:srgbClr val="000000">
                      <a:alpha val="30000"/>
                    </a:srgbClr>
                  </a:outerShdw>
                </a:effectLst>
                <a:latin typeface="Arial" panose="020B0604020202020204" pitchFamily="34" charset="0"/>
                <a:cs typeface="Arial" panose="020B0604020202020204" pitchFamily="34" charset="0"/>
              </a:rPr>
              <a:t>Prevent the Outbreak of Classical Swine Fever</a:t>
            </a:r>
            <a:endParaRPr lang="en-GB" altLang="ja-JP" sz="1800" dirty="0">
              <a:latin typeface="Arial" panose="020B0604020202020204" pitchFamily="34" charset="0"/>
              <a:cs typeface="Arial" panose="020B0604020202020204" pitchFamily="34" charset="0"/>
            </a:endParaRPr>
          </a:p>
        </p:txBody>
      </p:sp>
      <p:sp>
        <p:nvSpPr>
          <p:cNvPr id="50" name="角丸四角形 49"/>
          <p:cNvSpPr/>
          <p:nvPr/>
        </p:nvSpPr>
        <p:spPr>
          <a:xfrm>
            <a:off x="46670" y="49852"/>
            <a:ext cx="6764659" cy="9352596"/>
          </a:xfrm>
          <a:prstGeom prst="roundRect">
            <a:avLst>
              <a:gd name="adj" fmla="val 2704"/>
            </a:avLst>
          </a:prstGeom>
          <a:noFill/>
          <a:ln w="666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12057" y="0"/>
            <a:ext cx="6857794" cy="15283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4698EED3-1129-4850-B241-F58C87149886}"/>
              </a:ext>
            </a:extLst>
          </p:cNvPr>
          <p:cNvGrpSpPr/>
          <p:nvPr/>
        </p:nvGrpSpPr>
        <p:grpSpPr>
          <a:xfrm>
            <a:off x="128482" y="93856"/>
            <a:ext cx="1312421" cy="1353045"/>
            <a:chOff x="7619210" y="690138"/>
            <a:chExt cx="1312421" cy="1353045"/>
          </a:xfrm>
        </p:grpSpPr>
        <p:pic>
          <p:nvPicPr>
            <p:cNvPr id="35" name="図 34">
              <a:extLst>
                <a:ext uri="{FF2B5EF4-FFF2-40B4-BE49-F238E27FC236}">
                  <a16:creationId xmlns:a16="http://schemas.microsoft.com/office/drawing/2014/main" id="{0EF3393B-755B-4902-9F4C-5A7114A260F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89154" y="776536"/>
              <a:ext cx="1153371" cy="1174294"/>
            </a:xfrm>
            <a:prstGeom prst="rect">
              <a:avLst/>
            </a:prstGeom>
          </p:spPr>
        </p:pic>
        <p:pic>
          <p:nvPicPr>
            <p:cNvPr id="36" name="図 35">
              <a:extLst>
                <a:ext uri="{FF2B5EF4-FFF2-40B4-BE49-F238E27FC236}">
                  <a16:creationId xmlns:a16="http://schemas.microsoft.com/office/drawing/2014/main" id="{713EE6CE-5007-4FCE-8BEA-865F79E8AD5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62862" y="976475"/>
              <a:ext cx="1158014" cy="762135"/>
            </a:xfrm>
            <a:prstGeom prst="rect">
              <a:avLst/>
            </a:prstGeom>
          </p:spPr>
        </p:pic>
        <p:sp>
          <p:nvSpPr>
            <p:cNvPr id="38" name="禁止 33">
              <a:extLst>
                <a:ext uri="{FF2B5EF4-FFF2-40B4-BE49-F238E27FC236}">
                  <a16:creationId xmlns:a16="http://schemas.microsoft.com/office/drawing/2014/main" id="{92F9CF57-D68C-475E-B6C2-665480B902CD}"/>
                </a:ext>
              </a:extLst>
            </p:cNvPr>
            <p:cNvSpPr/>
            <p:nvPr/>
          </p:nvSpPr>
          <p:spPr>
            <a:xfrm>
              <a:off x="7619210" y="690138"/>
              <a:ext cx="1312421" cy="1353045"/>
            </a:xfrm>
            <a:prstGeom prst="noSmoking">
              <a:avLst>
                <a:gd name="adj" fmla="val 8571"/>
              </a:avLst>
            </a:prstGeom>
            <a:solidFill>
              <a:srgbClr val="FF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Tree>
    <p:extLst>
      <p:ext uri="{BB962C8B-B14F-4D97-AF65-F5344CB8AC3E}">
        <p14:creationId xmlns:p14="http://schemas.microsoft.com/office/powerpoint/2010/main" val="40144241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lgn="l">
          <a:defRPr sz="1700" b="1" dirty="0" smtClean="0">
            <a:solidFill>
              <a:srgbClr val="FF0000"/>
            </a:solidFill>
            <a:latin typeface="+mn-ea"/>
            <a:ea typeface="+mn-ea"/>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861</TotalTime>
  <Words>261</Words>
  <Application>Microsoft Office PowerPoint</Application>
  <PresentationFormat>A4 210 x 297 mm</PresentationFormat>
  <Paragraphs>18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 P明朝体L</vt:lpstr>
      <vt:lpstr>Meiryo UI</vt:lpstr>
      <vt:lpstr>ＭＳ Ｐゴシック</vt:lpstr>
      <vt:lpstr>Arial</vt:lpstr>
      <vt:lpstr>Calibri</vt:lpstr>
      <vt:lpstr>Office ​​テーマ</vt:lpstr>
      <vt:lpstr>豚コレラの感染が拡大しています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豚コレラの感染拡大・ まん延の防止に ご協力をお願いします!</dc:title>
  <dc:creator>yonezawa</dc:creator>
  <cp:lastModifiedBy>中山 裕貴</cp:lastModifiedBy>
  <cp:revision>96</cp:revision>
  <cp:lastPrinted>2019-09-12T08:43:26Z</cp:lastPrinted>
  <dcterms:created xsi:type="dcterms:W3CDTF">2019-08-22T16:28:06Z</dcterms:created>
  <dcterms:modified xsi:type="dcterms:W3CDTF">2019-09-24T03:27:23Z</dcterms:modified>
</cp:coreProperties>
</file>