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最上 祥成" initials="t" lastIdx="13" clrIdx="0">
    <p:extLst>
      <p:ext uri="{19B8F6BF-5375-455C-9EA6-DF929625EA0E}">
        <p15:presenceInfo xmlns:p15="http://schemas.microsoft.com/office/powerpoint/2012/main" userId="最上 祥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D3D3"/>
    <a:srgbClr val="66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44" autoAdjust="0"/>
    <p:restoredTop sz="94660"/>
  </p:normalViewPr>
  <p:slideViewPr>
    <p:cSldViewPr>
      <p:cViewPr varScale="1">
        <p:scale>
          <a:sx n="105" d="100"/>
          <a:sy n="105" d="100"/>
        </p:scale>
        <p:origin x="24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2019/6/18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2019/6/18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B3925-8482-4275-8BE5-6463F36556E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95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2019/6/18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3051" y="668593"/>
            <a:ext cx="1495922"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 交付対象事業</a:t>
            </a:r>
            <a:endPar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p:cNvSpPr txBox="1"/>
          <p:nvPr/>
        </p:nvSpPr>
        <p:spPr>
          <a:xfrm>
            <a:off x="149856" y="4594309"/>
            <a:ext cx="4818615" cy="892552"/>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種</a:t>
            </a:r>
            <a:r>
              <a:rPr kumimoji="1" lang="ja-JP" altLang="en-US" sz="1600" b="0" i="0" u="none" strike="noStrike" kern="1200" cap="none" spc="0" normalizeH="0" baseline="0" noProof="0" dirty="0">
                <a:ln>
                  <a:noFill/>
                </a:ln>
                <a:effectLst/>
                <a:uLnTx/>
                <a:uFillTx/>
                <a:latin typeface="Calibri"/>
                <a:ea typeface="ＭＳ Ｐゴシック" panose="020B0600070205080204" pitchFamily="50" charset="-128"/>
                <a:cs typeface="+mn-cs"/>
              </a:rPr>
              <a:t>の</a:t>
            </a: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保存法</a:t>
            </a:r>
            <a:r>
              <a:rPr kumimoji="1" lang="ja-JP" altLang="en-US" sz="1600" b="0" i="0" u="none" strike="noStrike" kern="1200" cap="none" spc="0" normalizeH="0" baseline="0" noProof="0" dirty="0">
                <a:ln>
                  <a:noFill/>
                </a:ln>
                <a:effectLst/>
                <a:uLnTx/>
                <a:uFillTx/>
                <a:latin typeface="Calibri"/>
                <a:ea typeface="ＭＳ Ｐゴシック" panose="020B0600070205080204" pitchFamily="50" charset="-128"/>
                <a:cs typeface="+mn-cs"/>
              </a:rPr>
              <a:t>に</a:t>
            </a: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基づく</a:t>
            </a:r>
            <a:r>
              <a:rPr kumimoji="1" lang="ja-JP" altLang="en-US" sz="1600" b="0" i="0" u="none" strike="noStrike" kern="1200" cap="none" spc="0" normalizeH="0" baseline="0" noProof="0" dirty="0">
                <a:ln>
                  <a:noFill/>
                </a:ln>
                <a:effectLst/>
                <a:uLnTx/>
                <a:uFillTx/>
                <a:latin typeface="Calibri"/>
                <a:ea typeface="ＭＳ Ｐゴシック" panose="020B0600070205080204" pitchFamily="50" charset="-128"/>
                <a:cs typeface="+mn-cs"/>
              </a:rPr>
              <a:t>国内</a:t>
            </a: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希少</a:t>
            </a:r>
            <a:r>
              <a:rPr kumimoji="1" lang="ja-JP" altLang="en-US" sz="1600" b="0" i="0" u="none" strike="noStrike" kern="1200" cap="none" spc="0" normalizeH="0" baseline="0" noProof="0" dirty="0">
                <a:ln>
                  <a:noFill/>
                </a:ln>
                <a:effectLst/>
                <a:uLnTx/>
                <a:uFillTx/>
                <a:latin typeface="Calibri"/>
                <a:ea typeface="ＭＳ Ｐゴシック" panose="020B0600070205080204" pitchFamily="50" charset="-128"/>
                <a:cs typeface="+mn-cs"/>
              </a:rPr>
              <a:t>野生</a:t>
            </a: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動植物の保全活動</a:t>
            </a:r>
            <a:endParaRPr kumimoji="1" lang="en-US" altLang="ja-JP" sz="16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分布状況調査・保全計画策定・生息環境改善等の活動を対象</a:t>
            </a: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266700"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複数種を対象とした活動や生息地等保護区における活動を優先的に支援。</a:t>
            </a:r>
            <a:endPar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184046" y="3293670"/>
            <a:ext cx="4729559" cy="954107"/>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種の保存法に基づく国内希少野生動植物種の飼育・繁殖の取組み</a:t>
            </a:r>
            <a:endParaRPr kumimoji="1" lang="en-US" altLang="ja-JP" sz="8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改定法に基づく認定を受けた動植物園等を優先的に支援。</a:t>
            </a:r>
            <a:endPar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飼育・繁殖が軌道に乗るまでの一時的な経費を支援。</a:t>
            </a:r>
            <a:endPar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123052" y="1600235"/>
            <a:ext cx="5015009"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下記①～⑤のいずれかに該当する活動であって、地域における生物多様性の保全再生に資する活動</a:t>
            </a:r>
            <a:endParaRPr kumimoji="1" lang="en-US" altLang="ja-JP" sz="8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①特定外来生物防除対策　　②重要生物多様性保護地域保全・再生</a:t>
            </a:r>
            <a:endPar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③広域連携生態系ネットワーク構築</a:t>
            </a:r>
            <a:endPar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Calibri"/>
                <a:ea typeface="ＭＳ Ｐゴシック" panose="020B0600070205080204" pitchFamily="50" charset="-128"/>
              </a:rPr>
              <a:t>④</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国内希少野生動植物種対策</a:t>
            </a:r>
            <a:r>
              <a:rPr kumimoji="1" lang="ja-JP" altLang="en-US" sz="1050" b="0" i="0" u="none" strike="noStrike" kern="1200" cap="none" spc="0" normalizeH="0" baseline="0" noProof="0" dirty="0" smtClean="0">
                <a:ln>
                  <a:noFill/>
                </a:ln>
                <a:effectLst/>
                <a:uLnTx/>
                <a:uFillTx/>
                <a:latin typeface="Calibri"/>
                <a:ea typeface="ＭＳ Ｐゴシック" panose="020B0600070205080204" pitchFamily="50" charset="-128"/>
                <a:cs typeface="+mn-cs"/>
              </a:rPr>
              <a:t>（平成</a:t>
            </a:r>
            <a:r>
              <a:rPr kumimoji="1" lang="en-US" altLang="ja-JP" sz="1050" b="0" i="0" u="none" strike="noStrike" kern="1200" cap="none" spc="0" normalizeH="0" baseline="0" noProof="0" dirty="0" smtClean="0">
                <a:ln>
                  <a:noFill/>
                </a:ln>
                <a:effectLst/>
                <a:uLnTx/>
                <a:uFillTx/>
                <a:latin typeface="Calibri"/>
                <a:ea typeface="ＭＳ Ｐゴシック" panose="020B0600070205080204" pitchFamily="50" charset="-128"/>
                <a:cs typeface="+mn-cs"/>
              </a:rPr>
              <a:t>29</a:t>
            </a:r>
            <a:r>
              <a:rPr kumimoji="1" lang="ja-JP" altLang="en-US" sz="1050" b="0" i="0" u="none" strike="noStrike" kern="1200" cap="none" spc="0" normalizeH="0" baseline="0" noProof="0" dirty="0" smtClean="0">
                <a:ln>
                  <a:noFill/>
                </a:ln>
                <a:effectLst/>
                <a:uLnTx/>
                <a:uFillTx/>
                <a:latin typeface="Calibri"/>
                <a:ea typeface="ＭＳ Ｐゴシック" panose="020B0600070205080204" pitchFamily="50" charset="-128"/>
                <a:cs typeface="+mn-cs"/>
              </a:rPr>
              <a:t>年度までに採択された継続事業に限る）</a:t>
            </a:r>
            <a:endParaRPr kumimoji="1" lang="en-US" altLang="ja-JP" sz="12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⑤地域民間連携促進事業</a:t>
            </a:r>
            <a:endParaRPr kumimoji="1" lang="en-US" altLang="ja-JP"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2638448553"/>
              </p:ext>
            </p:extLst>
          </p:nvPr>
        </p:nvGraphicFramePr>
        <p:xfrm>
          <a:off x="5026297" y="1032605"/>
          <a:ext cx="4010199" cy="3444240"/>
        </p:xfrm>
        <a:graphic>
          <a:graphicData uri="http://schemas.openxmlformats.org/drawingml/2006/table">
            <a:tbl>
              <a:tblPr firstRow="1" bandRow="1">
                <a:tableStyleId>{2A488322-F2BA-4B5B-9748-0D474271808F}</a:tableStyleId>
              </a:tblPr>
              <a:tblGrid>
                <a:gridCol w="409799">
                  <a:extLst>
                    <a:ext uri="{9D8B030D-6E8A-4147-A177-3AD203B41FA5}">
                      <a16:colId xmlns:a16="http://schemas.microsoft.com/office/drawing/2014/main" val="20000"/>
                    </a:ext>
                  </a:extLst>
                </a:gridCol>
                <a:gridCol w="2009880">
                  <a:extLst>
                    <a:ext uri="{9D8B030D-6E8A-4147-A177-3AD203B41FA5}">
                      <a16:colId xmlns:a16="http://schemas.microsoft.com/office/drawing/2014/main" val="20001"/>
                    </a:ext>
                  </a:extLst>
                </a:gridCol>
                <a:gridCol w="1590520">
                  <a:extLst>
                    <a:ext uri="{9D8B030D-6E8A-4147-A177-3AD203B41FA5}">
                      <a16:colId xmlns:a16="http://schemas.microsoft.com/office/drawing/2014/main" val="20002"/>
                    </a:ext>
                  </a:extLst>
                </a:gridCol>
              </a:tblGrid>
              <a:tr h="229071">
                <a:tc>
                  <a:txBody>
                    <a:bodyPr/>
                    <a:lstStyle/>
                    <a:p>
                      <a:r>
                        <a:rPr kumimoji="1" lang="ja-JP" altLang="en-US" sz="800" dirty="0" smtClean="0"/>
                        <a:t>事業</a:t>
                      </a:r>
                      <a:r>
                        <a:rPr kumimoji="1" lang="en-US" altLang="ja-JP" sz="1200" dirty="0" smtClean="0"/>
                        <a:t>NO.</a:t>
                      </a:r>
                      <a:endParaRPr kumimoji="1" lang="ja-JP" altLang="en-US" sz="1200" dirty="0">
                        <a:solidFill>
                          <a:schemeClr val="tx1"/>
                        </a:solidFill>
                      </a:endParaRPr>
                    </a:p>
                  </a:txBody>
                  <a:tcPr/>
                </a:tc>
                <a:tc>
                  <a:txBody>
                    <a:bodyPr/>
                    <a:lstStyle/>
                    <a:p>
                      <a:pPr algn="ctr"/>
                      <a:r>
                        <a:rPr kumimoji="1" lang="ja-JP" altLang="en-US" sz="1200" dirty="0" smtClean="0"/>
                        <a:t>交付対象者</a:t>
                      </a:r>
                      <a:endParaRPr kumimoji="1" lang="ja-JP" altLang="en-US" sz="1200" dirty="0">
                        <a:solidFill>
                          <a:schemeClr val="tx1"/>
                        </a:solidFill>
                      </a:endParaRPr>
                    </a:p>
                  </a:txBody>
                  <a:tcPr anchor="ctr"/>
                </a:tc>
                <a:tc>
                  <a:txBody>
                    <a:bodyPr/>
                    <a:lstStyle/>
                    <a:p>
                      <a:pPr algn="ctr"/>
                      <a:r>
                        <a:rPr kumimoji="1" lang="ja-JP" altLang="en-US" sz="1200" dirty="0" smtClean="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992641">
                <a:tc>
                  <a:txBody>
                    <a:bodyPr/>
                    <a:lstStyle/>
                    <a:p>
                      <a:pPr algn="ctr"/>
                      <a:r>
                        <a:rPr kumimoji="1" lang="en-US" altLang="ja-JP" sz="1100" dirty="0" smtClean="0"/>
                        <a:t> </a:t>
                      </a:r>
                    </a:p>
                    <a:p>
                      <a:pPr algn="ctr"/>
                      <a:r>
                        <a:rPr kumimoji="1" lang="en-US" altLang="ja-JP" sz="1100" dirty="0" smtClean="0"/>
                        <a:t>1</a:t>
                      </a:r>
                      <a:endParaRPr kumimoji="1" lang="ja-JP" altLang="en-US" sz="1100" dirty="0"/>
                    </a:p>
                  </a:txBody>
                  <a:tcPr anchor="ctr" anchorCtr="1"/>
                </a:tc>
                <a:tc>
                  <a:txBody>
                    <a:bodyPr/>
                    <a:lstStyle/>
                    <a:p>
                      <a:r>
                        <a:rPr kumimoji="1" lang="ja-JP" altLang="en-US" sz="1100" dirty="0" smtClean="0"/>
                        <a:t>①地方公共団体、地域生物多様性協議会</a:t>
                      </a:r>
                      <a:endParaRPr kumimoji="1" lang="en-US" altLang="ja-JP" sz="1100" dirty="0" smtClean="0"/>
                    </a:p>
                    <a:p>
                      <a:r>
                        <a:rPr kumimoji="1" lang="ja-JP" altLang="en-US" sz="1100" dirty="0" smtClean="0"/>
                        <a:t>②～④地域生物多様性協議会等　</a:t>
                      </a:r>
                      <a:endParaRPr kumimoji="1" lang="en-US" altLang="ja-JP" sz="1100" dirty="0" smtClean="0"/>
                    </a:p>
                    <a:p>
                      <a:r>
                        <a:rPr kumimoji="1" lang="ja-JP" altLang="en-US" sz="1100" dirty="0" smtClean="0"/>
                        <a:t>⑤地域連携保全活動支援センター、地方公共団体</a:t>
                      </a:r>
                      <a:endParaRPr kumimoji="1" lang="ja-JP" altLang="en-US" sz="1100" dirty="0"/>
                    </a:p>
                  </a:txBody>
                  <a:tcPr anchor="ctr"/>
                </a:tc>
                <a:tc>
                  <a:txBody>
                    <a:bodyPr/>
                    <a:lstStyle/>
                    <a:p>
                      <a:pPr algn="ctr"/>
                      <a:r>
                        <a:rPr kumimoji="1" lang="ja-JP" altLang="en-US" sz="1100" dirty="0" smtClean="0"/>
                        <a:t>１／２以内</a:t>
                      </a:r>
                      <a:endParaRPr kumimoji="1" lang="en-US" altLang="ja-JP" sz="1100" dirty="0" smtClean="0"/>
                    </a:p>
                  </a:txBody>
                  <a:tcPr anchor="ctr"/>
                </a:tc>
                <a:extLst>
                  <a:ext uri="{0D108BD9-81ED-4DB2-BD59-A6C34878D82A}">
                    <a16:rowId xmlns:a16="http://schemas.microsoft.com/office/drawing/2014/main" val="10001"/>
                  </a:ext>
                </a:extLst>
              </a:tr>
              <a:tr h="381785">
                <a:tc>
                  <a:txBody>
                    <a:bodyPr/>
                    <a:lstStyle/>
                    <a:p>
                      <a:pPr algn="ctr"/>
                      <a:r>
                        <a:rPr kumimoji="1" lang="en-US" altLang="ja-JP" sz="1100" dirty="0" smtClean="0"/>
                        <a:t>2</a:t>
                      </a:r>
                    </a:p>
                  </a:txBody>
                  <a:tcPr anchor="ctr"/>
                </a:tc>
                <a:tc>
                  <a:txBody>
                    <a:bodyPr/>
                    <a:lstStyle/>
                    <a:p>
                      <a:r>
                        <a:rPr kumimoji="1" lang="ja-JP" altLang="en-US" sz="1100" dirty="0" smtClean="0"/>
                        <a:t>動物園、植物園、水族館等</a:t>
                      </a:r>
                      <a:endParaRPr kumimoji="1" lang="ja-JP" altLang="en-US" sz="1100" dirty="0"/>
                    </a:p>
                  </a:txBody>
                  <a:tcPr anchor="ctr"/>
                </a:tc>
                <a:tc>
                  <a:txBody>
                    <a:bodyPr/>
                    <a:lstStyle/>
                    <a:p>
                      <a:r>
                        <a:rPr kumimoji="1" lang="ja-JP" altLang="en-US" sz="1100" dirty="0" smtClean="0"/>
                        <a:t>定額補助（１種につき上限</a:t>
                      </a:r>
                      <a:r>
                        <a:rPr kumimoji="1" lang="en-US" altLang="ja-JP" sz="1100" dirty="0" smtClean="0"/>
                        <a:t>2,000</a:t>
                      </a:r>
                      <a:r>
                        <a:rPr kumimoji="1" lang="ja-JP" altLang="en-US" sz="1100" dirty="0" smtClean="0"/>
                        <a:t>千円）</a:t>
                      </a:r>
                      <a:endParaRPr kumimoji="1" lang="ja-JP" altLang="en-US" sz="1100" dirty="0"/>
                    </a:p>
                  </a:txBody>
                  <a:tcPr anchor="ctr"/>
                </a:tc>
                <a:extLst>
                  <a:ext uri="{0D108BD9-81ED-4DB2-BD59-A6C34878D82A}">
                    <a16:rowId xmlns:a16="http://schemas.microsoft.com/office/drawing/2014/main" val="10002"/>
                  </a:ext>
                </a:extLst>
              </a:tr>
              <a:tr h="1089762">
                <a:tc>
                  <a:txBody>
                    <a:bodyPr/>
                    <a:lstStyle/>
                    <a:p>
                      <a:pPr algn="ctr"/>
                      <a:endParaRPr kumimoji="1" lang="en-US" altLang="ja-JP" sz="1100" dirty="0" smtClean="0"/>
                    </a:p>
                    <a:p>
                      <a:pPr algn="ctr"/>
                      <a:r>
                        <a:rPr kumimoji="1" lang="en-US" altLang="ja-JP" sz="1100" dirty="0" smtClean="0"/>
                        <a:t>3 </a:t>
                      </a:r>
                    </a:p>
                    <a:p>
                      <a:pPr algn="ct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a:t>
                      </a:r>
                      <a:r>
                        <a:rPr kumimoji="1" lang="en-US" altLang="ja-JP" sz="1100" dirty="0" smtClean="0"/>
                        <a:t>NPO</a:t>
                      </a:r>
                      <a:r>
                        <a:rPr kumimoji="1" lang="ja-JP" altLang="en-US" sz="1100" dirty="0" smtClean="0"/>
                        <a:t>法人、民間企業等（</a:t>
                      </a:r>
                      <a:r>
                        <a:rPr kumimoji="1" lang="en-US" altLang="ja-JP" sz="1100" dirty="0" smtClean="0"/>
                        <a:t>NPO</a:t>
                      </a:r>
                      <a:r>
                        <a:rPr kumimoji="1" lang="ja-JP" altLang="en-US" sz="1100" dirty="0" smtClean="0"/>
                        <a:t>法人・民間企業等は、市町村等が事前確認）</a:t>
                      </a:r>
                    </a:p>
                  </a:txBody>
                  <a:tcPr anchor="ctr"/>
                </a:tc>
                <a:tc>
                  <a:txBody>
                    <a:bodyPr/>
                    <a:lstStyle/>
                    <a:p>
                      <a:r>
                        <a:rPr kumimoji="1" lang="ja-JP" altLang="en-US" sz="1100" dirty="0" smtClean="0"/>
                        <a:t>定額補助</a:t>
                      </a:r>
                      <a:endParaRPr kumimoji="1" lang="en-US" altLang="ja-JP" sz="1100" dirty="0" smtClean="0"/>
                    </a:p>
                    <a:p>
                      <a:pPr marL="171450" indent="-171450">
                        <a:buFont typeface="Arial" panose="020B0604020202020204" pitchFamily="34" charset="0"/>
                        <a:buChar char="•"/>
                      </a:pPr>
                      <a:r>
                        <a:rPr kumimoji="1" lang="ja-JP" altLang="en-US" sz="1100" dirty="0" smtClean="0"/>
                        <a:t>分布状況調査及び保全計画検討：上限</a:t>
                      </a:r>
                      <a:r>
                        <a:rPr kumimoji="1" lang="en-US" altLang="ja-JP" sz="1100" dirty="0" smtClean="0"/>
                        <a:t>2,500</a:t>
                      </a:r>
                      <a:r>
                        <a:rPr kumimoji="1" lang="ja-JP" altLang="en-US" sz="1100" dirty="0" smtClean="0"/>
                        <a:t>千円</a:t>
                      </a:r>
                      <a:endParaRPr kumimoji="1" lang="en-US" altLang="ja-JP" sz="1100" dirty="0" smtClean="0"/>
                    </a:p>
                    <a:p>
                      <a:pPr marL="171450" indent="-171450">
                        <a:buFont typeface="Arial" panose="020B0604020202020204" pitchFamily="34" charset="0"/>
                        <a:buChar char="•"/>
                      </a:pPr>
                      <a:r>
                        <a:rPr kumimoji="1" lang="ja-JP" altLang="en-US" sz="1100" dirty="0" smtClean="0"/>
                        <a:t>生息環境改善等：上限</a:t>
                      </a:r>
                      <a:r>
                        <a:rPr kumimoji="1" lang="en-US" altLang="ja-JP" sz="1100" dirty="0" smtClean="0"/>
                        <a:t>1,500</a:t>
                      </a:r>
                      <a:r>
                        <a:rPr kumimoji="1" lang="ja-JP" altLang="en-US" sz="1100" dirty="0" smtClean="0"/>
                        <a:t>千円</a:t>
                      </a:r>
                    </a:p>
                  </a:txBody>
                  <a:tcPr anchor="ctr"/>
                </a:tc>
                <a:extLst>
                  <a:ext uri="{0D108BD9-81ED-4DB2-BD59-A6C34878D82A}">
                    <a16:rowId xmlns:a16="http://schemas.microsoft.com/office/drawing/2014/main" val="10003"/>
                  </a:ext>
                </a:extLst>
              </a:tr>
              <a:tr h="388416">
                <a:tc>
                  <a:txBody>
                    <a:bodyPr/>
                    <a:lstStyle/>
                    <a:p>
                      <a:pPr algn="ctr"/>
                      <a:r>
                        <a:rPr kumimoji="1" lang="en-US" altLang="ja-JP" sz="1100" dirty="0" smtClean="0"/>
                        <a:t>4</a:t>
                      </a: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地方公共団体、地域生物多様性協議会</a:t>
                      </a:r>
                    </a:p>
                  </a:txBody>
                  <a:tcPr anchor="ctr"/>
                </a:tc>
                <a:tc>
                  <a:txBody>
                    <a:bodyPr/>
                    <a:lstStyle/>
                    <a:p>
                      <a:pPr marL="0" indent="0">
                        <a:buFont typeface="Arial" panose="020B0604020202020204" pitchFamily="34" charset="0"/>
                        <a:buNone/>
                      </a:pPr>
                      <a:r>
                        <a:rPr kumimoji="1" lang="ja-JP" altLang="en-US" sz="1100" dirty="0" smtClean="0"/>
                        <a:t>定額補助（</a:t>
                      </a:r>
                      <a:r>
                        <a:rPr kumimoji="1" lang="en-US" altLang="ja-JP" sz="1100" dirty="0" smtClean="0"/>
                        <a:t>1</a:t>
                      </a:r>
                      <a:r>
                        <a:rPr kumimoji="1" lang="ja-JP" altLang="en-US" sz="1100" dirty="0" smtClean="0"/>
                        <a:t>件につき上限</a:t>
                      </a:r>
                      <a:r>
                        <a:rPr kumimoji="1" lang="en-US" altLang="ja-JP" sz="1100" dirty="0" smtClean="0"/>
                        <a:t>2,500</a:t>
                      </a:r>
                      <a:r>
                        <a:rPr kumimoji="1" lang="ja-JP" altLang="en-US" sz="1100" dirty="0" smtClean="0"/>
                        <a:t>千円）</a:t>
                      </a:r>
                    </a:p>
                  </a:txBody>
                  <a:tcPr anchor="ctr"/>
                </a:tc>
                <a:extLst>
                  <a:ext uri="{0D108BD9-81ED-4DB2-BD59-A6C34878D82A}">
                    <a16:rowId xmlns:a16="http://schemas.microsoft.com/office/drawing/2014/main" val="185847536"/>
                  </a:ext>
                </a:extLst>
              </a:tr>
            </a:tbl>
          </a:graphicData>
        </a:graphic>
      </p:graphicFrame>
      <p:sp>
        <p:nvSpPr>
          <p:cNvPr id="26" name="テキスト ボックス 25"/>
          <p:cNvSpPr txBox="1"/>
          <p:nvPr/>
        </p:nvSpPr>
        <p:spPr>
          <a:xfrm>
            <a:off x="5051587" y="4913927"/>
            <a:ext cx="3984908"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No.1</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年。ただし、延長可能性あり。</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No.2</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及び</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年間以内。</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No.4</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は原則初年度のみ。最大</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年間。</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p:txBody>
      </p:sp>
      <p:sp>
        <p:nvSpPr>
          <p:cNvPr id="30" name="正方形/長方形 29"/>
          <p:cNvSpPr/>
          <p:nvPr/>
        </p:nvSpPr>
        <p:spPr>
          <a:xfrm>
            <a:off x="5023805" y="4922339"/>
            <a:ext cx="3925213" cy="6054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37" name="テキスト ボックス 36"/>
          <p:cNvSpPr txBox="1"/>
          <p:nvPr/>
        </p:nvSpPr>
        <p:spPr>
          <a:xfrm>
            <a:off x="5041767" y="669127"/>
            <a:ext cx="2124299"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 交付対象者・交付割合</a:t>
            </a:r>
            <a:endPar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38" name="テキスト ボックス 37"/>
          <p:cNvSpPr txBox="1"/>
          <p:nvPr/>
        </p:nvSpPr>
        <p:spPr>
          <a:xfrm>
            <a:off x="5023806" y="4547918"/>
            <a:ext cx="1136850"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 事業期間</a:t>
            </a:r>
            <a:endPar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39" name="テキスト ボックス 38"/>
          <p:cNvSpPr txBox="1"/>
          <p:nvPr/>
        </p:nvSpPr>
        <p:spPr>
          <a:xfrm>
            <a:off x="5022433" y="5579799"/>
            <a:ext cx="1407758"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 スケジュール</a:t>
            </a:r>
            <a:endPar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20" name="正方形/長方形 19"/>
          <p:cNvSpPr/>
          <p:nvPr/>
        </p:nvSpPr>
        <p:spPr>
          <a:xfrm>
            <a:off x="149855" y="4293300"/>
            <a:ext cx="4728221" cy="338554"/>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国内希少野生動植物種保全対策</a:t>
            </a:r>
            <a:endParaRPr kumimoji="1" lang="en-US" altLang="ja-JP"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57263" y="2979890"/>
            <a:ext cx="4737733" cy="338554"/>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en-US" altLang="ja-JP"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国内希少野生動植物種生息域外保全</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75254" y="1031689"/>
            <a:ext cx="4729559" cy="584775"/>
          </a:xfrm>
          <a:prstGeom prst="rect">
            <a:avLst/>
          </a:prstGeom>
          <a:solidFill>
            <a:schemeClr val="accent6">
              <a:lumMod val="20000"/>
              <a:lumOff val="80000"/>
            </a:schemeClr>
          </a:solidFill>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kumimoji="1" lang="ja-JP" altLang="en-US"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6359922" y="5656241"/>
            <a:ext cx="21005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（令和元年度二次公募・予定）</a:t>
            </a:r>
            <a:endPar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34" name="テキスト ボックス 33"/>
          <p:cNvSpPr txBox="1"/>
          <p:nvPr/>
        </p:nvSpPr>
        <p:spPr>
          <a:xfrm>
            <a:off x="7380312" y="116611"/>
            <a:ext cx="1368425" cy="430887"/>
          </a:xfrm>
          <a:prstGeom prst="rect">
            <a:avLst/>
          </a:prstGeom>
          <a:noFill/>
          <a:ln w="25400" cap="flat" cmpd="sng" algn="ctr">
            <a:solidFill>
              <a:schemeClr val="tx1"/>
            </a:solidFill>
            <a:prstDash val="solid"/>
          </a:ln>
          <a:effectLst/>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平成</a:t>
            </a:r>
            <a:r>
              <a:rPr kumimoji="0" lang="en-US" altLang="ja-JP" sz="1100" b="1" i="0" u="none" strike="noStrike" kern="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31</a:t>
            </a:r>
            <a:r>
              <a:rPr kumimoji="0" lang="ja-JP" altLang="en-US" sz="11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年度予算額</a:t>
            </a:r>
            <a:endParaRPr kumimoji="0" lang="en-US" altLang="ja-JP" sz="1100" b="1" i="0" u="none" strike="noStrike" kern="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136</a:t>
            </a:r>
            <a:r>
              <a:rPr kumimoji="1" lang="ja-JP" altLang="en-US" sz="1100" b="1"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百万</a:t>
            </a:r>
            <a:r>
              <a:rPr kumimoji="0" lang="ja-JP" altLang="en-US" sz="11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mn-cs"/>
              </a:rPr>
              <a:t>円</a:t>
            </a:r>
            <a:endParaRPr kumimoji="0" lang="ja-JP" altLang="en-US" sz="1100" b="1" i="0" u="none" strike="noStrike" kern="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29" name="テキスト ボックス 28"/>
          <p:cNvSpPr txBox="1"/>
          <p:nvPr/>
        </p:nvSpPr>
        <p:spPr>
          <a:xfrm>
            <a:off x="157263" y="5892041"/>
            <a:ext cx="4818615" cy="584775"/>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effectLst/>
                <a:uLnTx/>
                <a:uFillTx/>
                <a:latin typeface="Calibri"/>
                <a:ea typeface="ＭＳ Ｐゴシック" panose="020B0600070205080204" pitchFamily="50" charset="-128"/>
                <a:cs typeface="+mn-cs"/>
              </a:rPr>
              <a:t>地域へ未侵入・侵入初期の種を対象とした、早期発見・早期防除に資する地域計画の策定</a:t>
            </a:r>
            <a:endPar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35" name="正方形/長方形 34"/>
          <p:cNvSpPr/>
          <p:nvPr/>
        </p:nvSpPr>
        <p:spPr>
          <a:xfrm>
            <a:off x="123051" y="5623806"/>
            <a:ext cx="4728221" cy="338554"/>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特定外来生物早期防除策定事業</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5038502" y="5937642"/>
            <a:ext cx="3997993" cy="7848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令和元年</a:t>
            </a:r>
            <a:r>
              <a:rPr lang="en-US" altLang="ja-JP" sz="1100" dirty="0">
                <a:latin typeface="Calibri"/>
                <a:ea typeface="ＭＳ Ｐゴシック" panose="020B0600070205080204" pitchFamily="50" charset="-128"/>
              </a:rPr>
              <a:t>6</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月</a:t>
            </a:r>
            <a:r>
              <a:rPr lang="en-US" altLang="ja-JP" sz="1100" noProof="0" dirty="0" smtClean="0">
                <a:latin typeface="Calibri"/>
                <a:ea typeface="ＭＳ Ｐゴシック" panose="020B0600070205080204" pitchFamily="50" charset="-128"/>
              </a:rPr>
              <a:t>20</a:t>
            </a:r>
            <a:r>
              <a:rPr lang="ja-JP" altLang="en-US" sz="1100" noProof="0" dirty="0" smtClean="0">
                <a:latin typeface="Calibri"/>
                <a:ea typeface="ＭＳ Ｐゴシック" panose="020B0600070205080204" pitchFamily="50" charset="-128"/>
              </a:rPr>
              <a:t>日</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公募開始</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a:t>
            </a:r>
            <a:r>
              <a:rPr lang="en-US" altLang="ja-JP" sz="1100" dirty="0">
                <a:latin typeface="Calibri"/>
                <a:ea typeface="ＭＳ Ｐゴシック" panose="020B0600070205080204" pitchFamily="50" charset="-128"/>
              </a:rPr>
              <a:t>7</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月</a:t>
            </a:r>
            <a:r>
              <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18</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日</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公募締切</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a:t>
            </a:r>
            <a:r>
              <a:rPr lang="en-US" altLang="ja-JP" sz="1100" dirty="0">
                <a:latin typeface="Calibri"/>
                <a:ea typeface="ＭＳ Ｐゴシック" panose="020B0600070205080204" pitchFamily="50" charset="-128"/>
              </a:rPr>
              <a:t>7</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月</a:t>
            </a:r>
            <a:r>
              <a:rPr lang="ja-JP" altLang="en-US" sz="1100" dirty="0" smtClean="0">
                <a:latin typeface="Calibri"/>
                <a:ea typeface="ＭＳ Ｐゴシック" panose="020B0600070205080204" pitchFamily="50" charset="-128"/>
              </a:rPr>
              <a:t>中　　</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審査</a:t>
            </a:r>
            <a:endParaRPr kumimoji="1" lang="en-US" altLang="ja-JP" sz="11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　　　　　　</a:t>
            </a:r>
            <a:r>
              <a:rPr lang="en-US" altLang="ja-JP" sz="1100" dirty="0">
                <a:latin typeface="Calibri"/>
                <a:ea typeface="ＭＳ Ｐゴシック" panose="020B0600070205080204" pitchFamily="50" charset="-128"/>
              </a:rPr>
              <a:t>8</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月</a:t>
            </a:r>
            <a:r>
              <a:rPr lang="ja-JP" altLang="en-US" sz="1100" noProof="0" dirty="0">
                <a:latin typeface="Calibri"/>
                <a:ea typeface="ＭＳ Ｐゴシック" panose="020B0600070205080204" pitchFamily="50" charset="-128"/>
              </a:rPr>
              <a:t>中</a:t>
            </a:r>
            <a:r>
              <a:rPr lang="ja-JP" altLang="en-US" sz="1100" dirty="0" smtClean="0">
                <a:latin typeface="Calibri"/>
                <a:ea typeface="ＭＳ Ｐゴシック" panose="020B0600070205080204" pitchFamily="50" charset="-128"/>
              </a:rPr>
              <a:t>　</a:t>
            </a:r>
            <a:r>
              <a:rPr lang="ja-JP" altLang="en-US" sz="1100" dirty="0" smtClean="0">
                <a:latin typeface="Calibri"/>
                <a:ea typeface="ＭＳ Ｐゴシック" panose="020B0600070205080204" pitchFamily="50" charset="-128"/>
              </a:rPr>
              <a:t>　　</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採択</a:t>
            </a:r>
            <a:r>
              <a:rPr kumimoji="1" lang="ja-JP" altLang="en-US" sz="1100" b="0" i="0" u="none" strike="noStrike" kern="1200" cap="none" spc="0" normalizeH="0" baseline="0" noProof="0" dirty="0" smtClean="0">
                <a:ln>
                  <a:noFill/>
                </a:ln>
                <a:effectLst/>
                <a:uLnTx/>
                <a:uFillTx/>
                <a:latin typeface="Calibri"/>
                <a:ea typeface="ＭＳ Ｐゴシック" panose="020B0600070205080204" pitchFamily="50" charset="-128"/>
                <a:cs typeface="+mn-cs"/>
              </a:rPr>
              <a:t>事業の内示・公表　</a:t>
            </a:r>
            <a:r>
              <a:rPr kumimoji="1" lang="ja-JP" altLang="en-US" sz="1200" b="0" i="0" u="none" strike="noStrike" kern="1200" cap="none" spc="0" normalizeH="0" baseline="0" noProof="0" dirty="0" smtClean="0">
                <a:ln>
                  <a:noFill/>
                </a:ln>
                <a:effectLst/>
                <a:uLnTx/>
                <a:uFillTx/>
                <a:latin typeface="Calibri"/>
                <a:ea typeface="ＭＳ Ｐゴシック" panose="020B0600070205080204" pitchFamily="50" charset="-128"/>
                <a:cs typeface="+mn-cs"/>
              </a:rPr>
              <a:t>　　　　　　　</a:t>
            </a:r>
            <a:endPar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41" name="正方形/長方形 40"/>
          <p:cNvSpPr/>
          <p:nvPr/>
        </p:nvSpPr>
        <p:spPr>
          <a:xfrm>
            <a:off x="5015575" y="5949219"/>
            <a:ext cx="3942235" cy="7732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1907704" y="80153"/>
            <a:ext cx="485261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effectLst/>
                <a:uLnTx/>
                <a:uFillTx/>
                <a:latin typeface="Calibri"/>
                <a:ea typeface="ＭＳ Ｐゴシック" panose="020B0600070205080204" pitchFamily="50" charset="-128"/>
                <a:cs typeface="+mn-cs"/>
              </a:rPr>
              <a:t>生物多様性保全推進支援事業</a:t>
            </a:r>
            <a:endParaRPr kumimoji="1" lang="ja-JP" altLang="en-US" sz="2800" b="0" i="0" u="sng"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3" name="正方形/長方形 2"/>
          <p:cNvSpPr/>
          <p:nvPr/>
        </p:nvSpPr>
        <p:spPr>
          <a:xfrm>
            <a:off x="157263" y="1031689"/>
            <a:ext cx="4811208" cy="1833181"/>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43221" y="5621809"/>
            <a:ext cx="4811208" cy="975543"/>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592655" y="761745"/>
            <a:ext cx="1368152" cy="266985"/>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二次</a:t>
            </a:r>
            <a:r>
              <a:rPr kumimoji="1" lang="ja-JP" altLang="en-US" dirty="0" smtClean="0">
                <a:solidFill>
                  <a:schemeClr val="bg1"/>
                </a:solidFill>
              </a:rPr>
              <a:t>公募</a:t>
            </a:r>
            <a:endParaRPr kumimoji="1" lang="ja-JP" altLang="en-US" dirty="0">
              <a:solidFill>
                <a:schemeClr val="bg1"/>
              </a:solidFill>
            </a:endParaRPr>
          </a:p>
        </p:txBody>
      </p:sp>
      <p:sp>
        <p:nvSpPr>
          <p:cNvPr id="25" name="正方形/長方形 24"/>
          <p:cNvSpPr/>
          <p:nvPr/>
        </p:nvSpPr>
        <p:spPr>
          <a:xfrm>
            <a:off x="3583511" y="5344851"/>
            <a:ext cx="1368152" cy="266985"/>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二次</a:t>
            </a:r>
            <a:r>
              <a:rPr kumimoji="1" lang="ja-JP" altLang="en-US" dirty="0" smtClean="0">
                <a:solidFill>
                  <a:schemeClr val="bg1"/>
                </a:solidFill>
              </a:rPr>
              <a:t>公募</a:t>
            </a:r>
            <a:endParaRPr kumimoji="1" lang="ja-JP" altLang="en-US" dirty="0">
              <a:solidFill>
                <a:schemeClr val="bg1"/>
              </a:solidFill>
            </a:endParaRPr>
          </a:p>
        </p:txBody>
      </p:sp>
    </p:spTree>
    <p:extLst>
      <p:ext uri="{BB962C8B-B14F-4D97-AF65-F5344CB8AC3E}">
        <p14:creationId xmlns:p14="http://schemas.microsoft.com/office/powerpoint/2010/main" val="304499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179512" y="1159075"/>
          <a:ext cx="4320480" cy="5144452"/>
        </p:xfrm>
        <a:graphic>
          <a:graphicData uri="http://schemas.openxmlformats.org/drawingml/2006/table">
            <a:tbl>
              <a:tblPr/>
              <a:tblGrid>
                <a:gridCol w="912718">
                  <a:extLst>
                    <a:ext uri="{9D8B030D-6E8A-4147-A177-3AD203B41FA5}">
                      <a16:colId xmlns:a16="http://schemas.microsoft.com/office/drawing/2014/main" val="1310346371"/>
                    </a:ext>
                  </a:extLst>
                </a:gridCol>
                <a:gridCol w="3407762">
                  <a:extLst>
                    <a:ext uri="{9D8B030D-6E8A-4147-A177-3AD203B41FA5}">
                      <a16:colId xmlns:a16="http://schemas.microsoft.com/office/drawing/2014/main" val="3822057992"/>
                    </a:ext>
                  </a:extLst>
                </a:gridCol>
              </a:tblGrid>
              <a:tr h="505115">
                <a:tc gridSpan="2">
                  <a:txBody>
                    <a:bodyPr/>
                    <a:lstStyle/>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１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における生物多様性の保全再生に</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資する</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への支援</a:t>
                      </a:r>
                    </a:p>
                  </a:txBody>
                  <a:tcPr marL="8455" marR="8455" marT="84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D3D3"/>
                    </a:solidFill>
                  </a:tcPr>
                </a:tc>
                <a:tc hMerge="1">
                  <a:txBody>
                    <a:bodyPr/>
                    <a:lstStyle/>
                    <a:p>
                      <a:endParaRPr kumimoji="1" lang="ja-JP" altLang="en-US"/>
                    </a:p>
                  </a:txBody>
                  <a:tcPr/>
                </a:tc>
                <a:extLst>
                  <a:ext uri="{0D108BD9-81ED-4DB2-BD59-A6C34878D82A}">
                    <a16:rowId xmlns:a16="http://schemas.microsoft.com/office/drawing/2014/main" val="3901678424"/>
                  </a:ext>
                </a:extLst>
              </a:tr>
              <a:tr h="524495">
                <a:tc rowSpan="3">
                  <a:txBody>
                    <a:bodyPr/>
                    <a:lstStyle/>
                    <a:p>
                      <a:pPr algn="l" fontAlgn="ctr"/>
                      <a:r>
                        <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rPr>
                        <a:t>①外</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来生物</a:t>
                      </a:r>
                      <a:endParaRPr lang="en-US" altLang="zh-CN"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endPar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アルゼンチンアリ</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、スパルティナ属、アカミミガメ</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、セイヨウオオマルハナバチ</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、ウチダザリガニ</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等の個別の種の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防除</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664881"/>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地域における外来種の生息</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・生育状況の調査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429377"/>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市民への外来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種対策の手法等</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の啓発</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738846"/>
                  </a:ext>
                </a:extLst>
              </a:tr>
              <a:tr h="367037">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②重要地域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保全</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・再生</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サンゴ食害</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生物の駆除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180697"/>
                  </a:ext>
                </a:extLst>
              </a:tr>
              <a:tr h="39901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湿地保全のための底生生物等の生息状況調査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543456"/>
                  </a:ext>
                </a:extLst>
              </a:tr>
              <a:tr h="404741">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③生態系</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ネッ</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トワークの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構築</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地域連携保全活動</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計画の策定や事業実施</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389991"/>
                  </a:ext>
                </a:extLst>
              </a:tr>
              <a:tr h="40767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自然再生推進法に基づく計画の策定や事業実施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76664"/>
                  </a:ext>
                </a:extLst>
              </a:tr>
              <a:tr h="414237">
                <a:tc rowSpan="3">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④国内希少</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生動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植物</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対策</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ヒョウモンモドキ、スイゲンゼニタナゴ、オオサンショウウオ、コウノトリ、スイゼンジノリ等の保全</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498244"/>
                  </a:ext>
                </a:extLst>
              </a:tr>
              <a:tr h="32431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生息地の植生環境等の整備</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09913"/>
                  </a:ext>
                </a:extLst>
              </a:tr>
              <a:tr h="32424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生息環境の維持管理、監視作業、普及啓発活動</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843331"/>
                  </a:ext>
                </a:extLst>
              </a:tr>
              <a:tr h="390080">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⑤地域・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民間</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連携</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促進</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への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支</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生物多様性地域連携促進法に基づく地域連携保全活動支援センターの設置又は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運営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658493"/>
                  </a:ext>
                </a:extLst>
              </a:tr>
              <a:tr h="43502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同センターが実施する、地域・民間に対する連携のあっせん、専門家の紹介等の取組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9825"/>
                  </a:ext>
                </a:extLst>
              </a:tr>
            </a:tbl>
          </a:graphicData>
        </a:graphic>
      </p:graphicFrame>
      <p:graphicFrame>
        <p:nvGraphicFramePr>
          <p:cNvPr id="8" name="表 7"/>
          <p:cNvGraphicFramePr>
            <a:graphicFrameLocks noGrp="1"/>
          </p:cNvGraphicFramePr>
          <p:nvPr>
            <p:extLst/>
          </p:nvPr>
        </p:nvGraphicFramePr>
        <p:xfrm>
          <a:off x="4644008" y="1159074"/>
          <a:ext cx="4320480" cy="1577756"/>
        </p:xfrm>
        <a:graphic>
          <a:graphicData uri="http://schemas.openxmlformats.org/drawingml/2006/table">
            <a:tbl>
              <a:tblPr/>
              <a:tblGrid>
                <a:gridCol w="4320480">
                  <a:extLst>
                    <a:ext uri="{9D8B030D-6E8A-4147-A177-3AD203B41FA5}">
                      <a16:colId xmlns:a16="http://schemas.microsoft.com/office/drawing/2014/main" val="1473366486"/>
                    </a:ext>
                  </a:extLst>
                </a:gridCol>
              </a:tblGrid>
              <a:tr h="497160">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２ 動植物</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園等による生息域外保全の支援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228921985"/>
                  </a:ext>
                </a:extLst>
              </a:tr>
              <a:tr h="43204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ライチョウ、シマフクロウ、キリギシソウ、ダイトウサクラタデ等の生息域外保全（飼養、繁殖）</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3047012"/>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対象種に関する普及啓発</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39204"/>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対象種の生息域外保全に関する計画・指針等の作成</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788228"/>
                  </a:ext>
                </a:extLst>
              </a:tr>
            </a:tbl>
          </a:graphicData>
        </a:graphic>
      </p:graphicFrame>
      <p:graphicFrame>
        <p:nvGraphicFramePr>
          <p:cNvPr id="9" name="表 8"/>
          <p:cNvGraphicFramePr>
            <a:graphicFrameLocks noGrp="1"/>
          </p:cNvGraphicFramePr>
          <p:nvPr>
            <p:extLst/>
          </p:nvPr>
        </p:nvGraphicFramePr>
        <p:xfrm>
          <a:off x="4638228" y="2880370"/>
          <a:ext cx="4326260" cy="1629760"/>
        </p:xfrm>
        <a:graphic>
          <a:graphicData uri="http://schemas.openxmlformats.org/drawingml/2006/table">
            <a:tbl>
              <a:tblPr/>
              <a:tblGrid>
                <a:gridCol w="4326260">
                  <a:extLst>
                    <a:ext uri="{9D8B030D-6E8A-4147-A177-3AD203B41FA5}">
                      <a16:colId xmlns:a16="http://schemas.microsoft.com/office/drawing/2014/main" val="3618225385"/>
                    </a:ext>
                  </a:extLst>
                </a:gridCol>
              </a:tblGrid>
              <a:tr h="471685">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３ 国内</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希少種の保全活動への支援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924483513"/>
                  </a:ext>
                </a:extLst>
              </a:tr>
              <a:tr h="46441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生息・生育環境の整備や維持（草地の火入れや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草刈り、</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防鹿策の設置等）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613616"/>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02003"/>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生息域外保全個体の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野生導入、定着状況把握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5705"/>
                  </a:ext>
                </a:extLst>
              </a:tr>
            </a:tbl>
          </a:graphicData>
        </a:graphic>
      </p:graphicFrame>
      <p:graphicFrame>
        <p:nvGraphicFramePr>
          <p:cNvPr id="11" name="表 10"/>
          <p:cNvGraphicFramePr>
            <a:graphicFrameLocks noGrp="1"/>
          </p:cNvGraphicFramePr>
          <p:nvPr>
            <p:extLst/>
          </p:nvPr>
        </p:nvGraphicFramePr>
        <p:xfrm>
          <a:off x="4638228" y="4653670"/>
          <a:ext cx="4326260" cy="1467060"/>
        </p:xfrm>
        <a:graphic>
          <a:graphicData uri="http://schemas.openxmlformats.org/drawingml/2006/table">
            <a:tbl>
              <a:tblPr/>
              <a:tblGrid>
                <a:gridCol w="4326260">
                  <a:extLst>
                    <a:ext uri="{9D8B030D-6E8A-4147-A177-3AD203B41FA5}">
                      <a16:colId xmlns:a16="http://schemas.microsoft.com/office/drawing/2014/main" val="2267864396"/>
                    </a:ext>
                  </a:extLst>
                </a:gridCol>
              </a:tblGrid>
              <a:tr h="576539">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４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における特定外来生物の早期防除計画策定</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支援</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【H31</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新規</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46581356"/>
                  </a:ext>
                </a:extLst>
              </a:tr>
              <a:tr h="420675">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地域へ</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未侵入</a:t>
                      </a:r>
                      <a:r>
                        <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侵入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初期の種を対象とした早期防除計画の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策定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1029"/>
                  </a:ext>
                </a:extLst>
              </a:tr>
              <a:tr h="469846">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同計画に基づく、初動時の準備（関係者間の連携体制構築、効率的・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効果的防除</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方法の普及、必要資材のストック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68923"/>
                  </a:ext>
                </a:extLst>
              </a:tr>
            </a:tbl>
          </a:graphicData>
        </a:graphic>
      </p:graphicFrame>
      <p:sp>
        <p:nvSpPr>
          <p:cNvPr id="12" name="テキスト ボックス 11"/>
          <p:cNvSpPr txBox="1"/>
          <p:nvPr/>
        </p:nvSpPr>
        <p:spPr>
          <a:xfrm>
            <a:off x="1996389" y="99129"/>
            <a:ext cx="52116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生物多様性保全推進支援事業例</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正方形/長方形 12"/>
          <p:cNvSpPr/>
          <p:nvPr/>
        </p:nvSpPr>
        <p:spPr>
          <a:xfrm>
            <a:off x="107504" y="730348"/>
            <a:ext cx="594593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過去の採択事業から見た採択事業例、想定</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事業例等</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4602230" y="6176569"/>
            <a:ext cx="432626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：基本要件を掲載している。</a:t>
            </a: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144752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722</Words>
  <Application>Microsoft Office PowerPoint</Application>
  <PresentationFormat>画面に合わせる (4:3)</PresentationFormat>
  <Paragraphs>98</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丈実</dc:creator>
  <cp:lastModifiedBy>最上 祥成</cp:lastModifiedBy>
  <cp:revision>106</cp:revision>
  <cp:lastPrinted>2019-06-10T01:31:00Z</cp:lastPrinted>
  <dcterms:created xsi:type="dcterms:W3CDTF">2018-02-05T04:41:01Z</dcterms:created>
  <dcterms:modified xsi:type="dcterms:W3CDTF">2019-06-18T06:53:56Z</dcterms:modified>
</cp:coreProperties>
</file>