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044" autoAdjust="0"/>
    <p:restoredTop sz="94660"/>
  </p:normalViewPr>
  <p:slideViewPr>
    <p:cSldViewPr>
      <p:cViewPr varScale="1">
        <p:scale>
          <a:sx n="74" d="100"/>
          <a:sy n="74" d="100"/>
        </p:scale>
        <p:origin x="12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FE8A7DBE-FC39-4E53-B7B2-5A7971772743}" type="datetimeFigureOut">
              <a:rPr kumimoji="1" lang="ja-JP" altLang="en-US" smtClean="0"/>
              <a:t>2018/4/11</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9011DBEF-299B-4422-8DEC-5E90185BC56B}" type="slidenum">
              <a:rPr kumimoji="1" lang="ja-JP" altLang="en-US" smtClean="0"/>
              <a:t>‹#›</a:t>
            </a:fld>
            <a:endParaRPr kumimoji="1" lang="ja-JP" altLang="en-US"/>
          </a:p>
        </p:txBody>
      </p:sp>
    </p:spTree>
    <p:extLst>
      <p:ext uri="{BB962C8B-B14F-4D97-AF65-F5344CB8AC3E}">
        <p14:creationId xmlns:p14="http://schemas.microsoft.com/office/powerpoint/2010/main" val="32259361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DDBCB43-8416-4096-A8F4-00BF4E018A09}" type="datetimeFigureOut">
              <a:rPr kumimoji="1" lang="ja-JP" altLang="en-US" smtClean="0"/>
              <a:t>2018/4/11</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54CB3925-8482-4275-8BE5-6463F36556EA}" type="slidenum">
              <a:rPr kumimoji="1" lang="ja-JP" altLang="en-US" smtClean="0"/>
              <a:t>‹#›</a:t>
            </a:fld>
            <a:endParaRPr kumimoji="1" lang="ja-JP" altLang="en-US"/>
          </a:p>
        </p:txBody>
      </p:sp>
    </p:spTree>
    <p:extLst>
      <p:ext uri="{BB962C8B-B14F-4D97-AF65-F5344CB8AC3E}">
        <p14:creationId xmlns:p14="http://schemas.microsoft.com/office/powerpoint/2010/main" val="32776244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4CB3925-8482-4275-8BE5-6463F36556EA}" type="slidenum">
              <a:rPr kumimoji="1" lang="ja-JP" altLang="en-US" smtClean="0"/>
              <a:t>1</a:t>
            </a:fld>
            <a:endParaRPr kumimoji="1" lang="ja-JP" altLang="en-US"/>
          </a:p>
        </p:txBody>
      </p:sp>
    </p:spTree>
    <p:extLst>
      <p:ext uri="{BB962C8B-B14F-4D97-AF65-F5344CB8AC3E}">
        <p14:creationId xmlns:p14="http://schemas.microsoft.com/office/powerpoint/2010/main" val="3768728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264DBA2-6C1D-41DF-8B71-E4F1F167DDE7}" type="datetimeFigureOut">
              <a:rPr kumimoji="1" lang="ja-JP" altLang="en-US" smtClean="0"/>
              <a:t>2018/4/11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1338558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264DBA2-6C1D-41DF-8B71-E4F1F167DDE7}" type="datetimeFigureOut">
              <a:rPr kumimoji="1" lang="ja-JP" altLang="en-US" smtClean="0"/>
              <a:t>2018/4/11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3063644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264DBA2-6C1D-41DF-8B71-E4F1F167DDE7}" type="datetimeFigureOut">
              <a:rPr kumimoji="1" lang="ja-JP" altLang="en-US" smtClean="0"/>
              <a:t>2018/4/11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4079839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264DBA2-6C1D-41DF-8B71-E4F1F167DDE7}" type="datetimeFigureOut">
              <a:rPr kumimoji="1" lang="ja-JP" altLang="en-US" smtClean="0"/>
              <a:t>2018/4/11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1959341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264DBA2-6C1D-41DF-8B71-E4F1F167DDE7}" type="datetimeFigureOut">
              <a:rPr kumimoji="1" lang="ja-JP" altLang="en-US" smtClean="0"/>
              <a:t>2018/4/11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4215231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264DBA2-6C1D-41DF-8B71-E4F1F167DDE7}" type="datetimeFigureOut">
              <a:rPr kumimoji="1" lang="ja-JP" altLang="en-US" smtClean="0"/>
              <a:t>2018/4/11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2665417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264DBA2-6C1D-41DF-8B71-E4F1F167DDE7}" type="datetimeFigureOut">
              <a:rPr kumimoji="1" lang="ja-JP" altLang="en-US" smtClean="0"/>
              <a:t>2018/4/11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1428208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264DBA2-6C1D-41DF-8B71-E4F1F167DDE7}" type="datetimeFigureOut">
              <a:rPr kumimoji="1" lang="ja-JP" altLang="en-US" smtClean="0"/>
              <a:t>2018/4/11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4076330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264DBA2-6C1D-41DF-8B71-E4F1F167DDE7}" type="datetimeFigureOut">
              <a:rPr kumimoji="1" lang="ja-JP" altLang="en-US" smtClean="0"/>
              <a:t>2018/4/11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482086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264DBA2-6C1D-41DF-8B71-E4F1F167DDE7}" type="datetimeFigureOut">
              <a:rPr kumimoji="1" lang="ja-JP" altLang="en-US" smtClean="0"/>
              <a:t>2018/4/11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1293876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264DBA2-6C1D-41DF-8B71-E4F1F167DDE7}" type="datetimeFigureOut">
              <a:rPr kumimoji="1" lang="ja-JP" altLang="en-US" smtClean="0"/>
              <a:t>2018/4/11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3909061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64DBA2-6C1D-41DF-8B71-E4F1F167DDE7}" type="datetimeFigureOut">
              <a:rPr kumimoji="1" lang="ja-JP" altLang="en-US" smtClean="0"/>
              <a:t>2018/4/11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7439408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005616" y="112499"/>
            <a:ext cx="4852610" cy="523220"/>
          </a:xfrm>
          <a:prstGeom prst="rect">
            <a:avLst/>
          </a:prstGeom>
          <a:noFill/>
        </p:spPr>
        <p:txBody>
          <a:bodyPr wrap="none" rtlCol="0">
            <a:spAutoFit/>
          </a:bodyPr>
          <a:lstStyle/>
          <a:p>
            <a:r>
              <a:rPr kumimoji="1" lang="ja-JP" altLang="en-US" sz="2800" u="sng" dirty="0" smtClean="0"/>
              <a:t>生物多様性保全推進支援事業</a:t>
            </a:r>
            <a:endParaRPr kumimoji="1" lang="ja-JP" altLang="en-US" sz="2800" u="sng" dirty="0"/>
          </a:p>
        </p:txBody>
      </p:sp>
      <p:sp>
        <p:nvSpPr>
          <p:cNvPr id="5" name="テキスト ボックス 4"/>
          <p:cNvSpPr txBox="1"/>
          <p:nvPr/>
        </p:nvSpPr>
        <p:spPr>
          <a:xfrm>
            <a:off x="161605" y="741282"/>
            <a:ext cx="1495922" cy="307777"/>
          </a:xfrm>
          <a:prstGeom prst="rect">
            <a:avLst/>
          </a:prstGeom>
          <a:solidFill>
            <a:srgbClr val="FFFFCC"/>
          </a:solidFill>
          <a:ln w="19050">
            <a:solidFill>
              <a:srgbClr val="92D050"/>
            </a:solidFill>
          </a:ln>
        </p:spPr>
        <p:txBody>
          <a:bodyPr wrap="none" rtlCol="0">
            <a:spAutoFit/>
          </a:bodyPr>
          <a:lstStyle/>
          <a:p>
            <a:r>
              <a:rPr kumimoji="1" lang="ja-JP" altLang="en-US" sz="1400" dirty="0" smtClean="0">
                <a:latin typeface="+mj-ea"/>
                <a:ea typeface="+mj-ea"/>
              </a:rPr>
              <a:t>○ 交付対象事業</a:t>
            </a:r>
            <a:endParaRPr kumimoji="1" lang="ja-JP" altLang="en-US" sz="1400" dirty="0">
              <a:latin typeface="+mj-ea"/>
              <a:ea typeface="+mj-ea"/>
            </a:endParaRPr>
          </a:p>
        </p:txBody>
      </p:sp>
      <p:sp>
        <p:nvSpPr>
          <p:cNvPr id="6" name="テキスト ボックス 5"/>
          <p:cNvSpPr txBox="1"/>
          <p:nvPr/>
        </p:nvSpPr>
        <p:spPr>
          <a:xfrm>
            <a:off x="203819" y="5537499"/>
            <a:ext cx="4818615" cy="892552"/>
          </a:xfrm>
          <a:prstGeom prst="rect">
            <a:avLst/>
          </a:prstGeom>
          <a:noFill/>
          <a:ln>
            <a:noFill/>
          </a:ln>
        </p:spPr>
        <p:txBody>
          <a:bodyPr wrap="square" rtlCol="0">
            <a:spAutoFit/>
          </a:bodyPr>
          <a:lstStyle/>
          <a:p>
            <a:pPr marL="1588"/>
            <a:r>
              <a:rPr lang="ja-JP" altLang="en-US" sz="1600" dirty="0" smtClean="0">
                <a:solidFill>
                  <a:srgbClr val="FF0000"/>
                </a:solidFill>
              </a:rPr>
              <a:t>種</a:t>
            </a:r>
            <a:r>
              <a:rPr lang="ja-JP" altLang="en-US" sz="1600" dirty="0">
                <a:solidFill>
                  <a:srgbClr val="FF0000"/>
                </a:solidFill>
              </a:rPr>
              <a:t>の</a:t>
            </a:r>
            <a:r>
              <a:rPr lang="ja-JP" altLang="en-US" sz="1600" dirty="0" smtClean="0">
                <a:solidFill>
                  <a:srgbClr val="FF0000"/>
                </a:solidFill>
              </a:rPr>
              <a:t>保存法</a:t>
            </a:r>
            <a:r>
              <a:rPr lang="ja-JP" altLang="en-US" sz="1600" dirty="0">
                <a:solidFill>
                  <a:srgbClr val="FF0000"/>
                </a:solidFill>
              </a:rPr>
              <a:t>に</a:t>
            </a:r>
            <a:r>
              <a:rPr lang="ja-JP" altLang="en-US" sz="1600" dirty="0" smtClean="0">
                <a:solidFill>
                  <a:srgbClr val="FF0000"/>
                </a:solidFill>
              </a:rPr>
              <a:t>基づく</a:t>
            </a:r>
            <a:r>
              <a:rPr lang="ja-JP" altLang="en-US" sz="1600" dirty="0">
                <a:solidFill>
                  <a:srgbClr val="FF0000"/>
                </a:solidFill>
              </a:rPr>
              <a:t>国内</a:t>
            </a:r>
            <a:r>
              <a:rPr lang="ja-JP" altLang="en-US" sz="1600" dirty="0" smtClean="0">
                <a:solidFill>
                  <a:srgbClr val="FF0000"/>
                </a:solidFill>
              </a:rPr>
              <a:t>希少</a:t>
            </a:r>
            <a:r>
              <a:rPr lang="ja-JP" altLang="en-US" sz="1600" dirty="0">
                <a:solidFill>
                  <a:srgbClr val="FF0000"/>
                </a:solidFill>
              </a:rPr>
              <a:t>野生</a:t>
            </a:r>
            <a:r>
              <a:rPr lang="ja-JP" altLang="en-US" sz="1600" dirty="0" smtClean="0">
                <a:solidFill>
                  <a:srgbClr val="FF0000"/>
                </a:solidFill>
              </a:rPr>
              <a:t>動植物の保全活動</a:t>
            </a:r>
            <a:endParaRPr lang="en-US" altLang="ja-JP" sz="1600" dirty="0" smtClean="0">
              <a:solidFill>
                <a:srgbClr val="FF0000"/>
              </a:solidFill>
            </a:endParaRPr>
          </a:p>
          <a:p>
            <a:pPr marL="85725"/>
            <a:r>
              <a:rPr kumimoji="1" lang="en-US" altLang="ja-JP" sz="1200" dirty="0" smtClean="0"/>
              <a:t>※</a:t>
            </a:r>
            <a:r>
              <a:rPr kumimoji="1" lang="ja-JP" altLang="en-US" sz="1200" dirty="0" smtClean="0"/>
              <a:t>分布状況調査・保全計画策定・生息環境改善等の活動を対象</a:t>
            </a:r>
            <a:r>
              <a:rPr lang="ja-JP" altLang="en-US" sz="1200" dirty="0"/>
              <a:t>。</a:t>
            </a:r>
            <a:endParaRPr kumimoji="1" lang="en-US" altLang="ja-JP" sz="1200" dirty="0" smtClean="0"/>
          </a:p>
          <a:p>
            <a:pPr marL="266700" indent="-180975"/>
            <a:r>
              <a:rPr lang="en-US" altLang="ja-JP" sz="1200" dirty="0" smtClean="0"/>
              <a:t>※</a:t>
            </a:r>
            <a:r>
              <a:rPr lang="ja-JP" altLang="en-US" sz="1200" dirty="0" smtClean="0"/>
              <a:t>複数種を対象とした活動や生息地等保護区における活動を優先的に支援。</a:t>
            </a:r>
            <a:endParaRPr kumimoji="1" lang="ja-JP" altLang="en-US" sz="1200" dirty="0"/>
          </a:p>
        </p:txBody>
      </p:sp>
      <p:sp>
        <p:nvSpPr>
          <p:cNvPr id="7" name="テキスト ボックス 6"/>
          <p:cNvSpPr txBox="1"/>
          <p:nvPr/>
        </p:nvSpPr>
        <p:spPr>
          <a:xfrm>
            <a:off x="229217" y="3865842"/>
            <a:ext cx="4729559" cy="1200329"/>
          </a:xfrm>
          <a:prstGeom prst="rect">
            <a:avLst/>
          </a:prstGeom>
          <a:noFill/>
          <a:ln>
            <a:noFill/>
          </a:ln>
        </p:spPr>
        <p:txBody>
          <a:bodyPr wrap="square" rtlCol="0">
            <a:spAutoFit/>
          </a:bodyPr>
          <a:lstStyle/>
          <a:p>
            <a:pPr marL="1588"/>
            <a:r>
              <a:rPr lang="ja-JP" altLang="en-US" sz="1600" dirty="0" smtClean="0">
                <a:solidFill>
                  <a:srgbClr val="FF0000"/>
                </a:solidFill>
              </a:rPr>
              <a:t>種の保存法に基づく国内希少野生動植物種の飼育・繁殖の取組み</a:t>
            </a:r>
            <a:endParaRPr lang="en-US" altLang="ja-JP" sz="1600" dirty="0" smtClean="0">
              <a:solidFill>
                <a:srgbClr val="FF0000"/>
              </a:solidFill>
            </a:endParaRPr>
          </a:p>
          <a:p>
            <a:pPr marL="1588"/>
            <a:endParaRPr lang="en-US" altLang="ja-JP" sz="1600" dirty="0" smtClean="0">
              <a:solidFill>
                <a:srgbClr val="FF0000"/>
              </a:solidFill>
            </a:endParaRPr>
          </a:p>
          <a:p>
            <a:pPr marL="85725"/>
            <a:r>
              <a:rPr kumimoji="1" lang="en-US" altLang="ja-JP" sz="1200" dirty="0" smtClean="0"/>
              <a:t>※</a:t>
            </a:r>
            <a:r>
              <a:rPr kumimoji="1" lang="ja-JP" altLang="en-US" sz="1200" dirty="0" smtClean="0"/>
              <a:t>改定法に基づく認定を受けた動植物園等を優先的に支援。</a:t>
            </a:r>
            <a:endParaRPr kumimoji="1" lang="en-US" altLang="ja-JP" sz="1200" dirty="0" smtClean="0"/>
          </a:p>
          <a:p>
            <a:pPr marL="85725"/>
            <a:r>
              <a:rPr lang="en-US" altLang="ja-JP" sz="1200" dirty="0" smtClean="0"/>
              <a:t>※</a:t>
            </a:r>
            <a:r>
              <a:rPr lang="ja-JP" altLang="en-US" sz="1200" dirty="0" smtClean="0"/>
              <a:t>飼育・繁殖が軌道に乗るまでの一時的な経費を支援。</a:t>
            </a:r>
            <a:endParaRPr kumimoji="1" lang="ja-JP" altLang="en-US" sz="1200" dirty="0"/>
          </a:p>
        </p:txBody>
      </p:sp>
      <p:sp>
        <p:nvSpPr>
          <p:cNvPr id="8" name="テキスト ボックス 7"/>
          <p:cNvSpPr txBox="1"/>
          <p:nvPr/>
        </p:nvSpPr>
        <p:spPr>
          <a:xfrm>
            <a:off x="133055" y="1769139"/>
            <a:ext cx="5015009" cy="1692771"/>
          </a:xfrm>
          <a:prstGeom prst="rect">
            <a:avLst/>
          </a:prstGeom>
          <a:noFill/>
          <a:ln>
            <a:noFill/>
          </a:ln>
        </p:spPr>
        <p:txBody>
          <a:bodyPr wrap="square" rtlCol="0">
            <a:spAutoFit/>
          </a:bodyPr>
          <a:lstStyle/>
          <a:p>
            <a:r>
              <a:rPr kumimoji="1" lang="ja-JP" altLang="en-US" sz="1600" dirty="0" smtClean="0"/>
              <a:t>下記①～⑤のいずれかに該当する活動であって、</a:t>
            </a:r>
            <a:r>
              <a:rPr kumimoji="1" lang="ja-JP" altLang="en-US" sz="1600" dirty="0" smtClean="0">
                <a:solidFill>
                  <a:srgbClr val="FF0000"/>
                </a:solidFill>
              </a:rPr>
              <a:t>地域における生物多様性の保全再生</a:t>
            </a:r>
            <a:r>
              <a:rPr kumimoji="1" lang="ja-JP" altLang="en-US" sz="1600" dirty="0" smtClean="0"/>
              <a:t>に資する活動</a:t>
            </a:r>
            <a:endParaRPr kumimoji="1" lang="en-US" altLang="ja-JP" sz="1600" dirty="0" smtClean="0"/>
          </a:p>
          <a:p>
            <a:endParaRPr lang="en-US" altLang="ja-JP" sz="1200" dirty="0"/>
          </a:p>
          <a:p>
            <a:pPr indent="85725"/>
            <a:r>
              <a:rPr kumimoji="1" lang="ja-JP" altLang="en-US" sz="1200" dirty="0" smtClean="0"/>
              <a:t>①外来生物対策</a:t>
            </a:r>
            <a:endParaRPr kumimoji="1" lang="en-US" altLang="ja-JP" sz="1200" dirty="0" smtClean="0"/>
          </a:p>
          <a:p>
            <a:pPr indent="85725"/>
            <a:r>
              <a:rPr lang="ja-JP" altLang="en-US" sz="1200" dirty="0" smtClean="0"/>
              <a:t>②重要</a:t>
            </a:r>
            <a:r>
              <a:rPr lang="ja-JP" altLang="en-US" sz="1200" dirty="0"/>
              <a:t>地域</a:t>
            </a:r>
            <a:r>
              <a:rPr lang="ja-JP" altLang="en-US" sz="1200" dirty="0" smtClean="0"/>
              <a:t>の保全・再生</a:t>
            </a:r>
            <a:endParaRPr lang="en-US" altLang="ja-JP" sz="1200" dirty="0" smtClean="0"/>
          </a:p>
          <a:p>
            <a:pPr indent="85725"/>
            <a:r>
              <a:rPr kumimoji="1" lang="ja-JP" altLang="en-US" sz="1200" dirty="0" smtClean="0"/>
              <a:t>③広域連携生態系ネットワーク構築</a:t>
            </a:r>
            <a:endParaRPr kumimoji="1" lang="en-US" altLang="ja-JP" sz="1200" dirty="0" smtClean="0"/>
          </a:p>
          <a:p>
            <a:pPr indent="85725"/>
            <a:r>
              <a:rPr lang="ja-JP" altLang="en-US" sz="1200" dirty="0"/>
              <a:t>④国内希少</a:t>
            </a:r>
            <a:r>
              <a:rPr lang="ja-JP" altLang="en-US" sz="1200" dirty="0" smtClean="0"/>
              <a:t>野生動植物種</a:t>
            </a:r>
            <a:r>
              <a:rPr lang="ja-JP" altLang="en-US" sz="1200" dirty="0" smtClean="0"/>
              <a:t>対策</a:t>
            </a:r>
            <a:r>
              <a:rPr lang="ja-JP" altLang="en-US" sz="1050" dirty="0" smtClean="0"/>
              <a:t>（平成</a:t>
            </a:r>
            <a:r>
              <a:rPr lang="en-US" altLang="ja-JP" sz="1050" dirty="0" smtClean="0"/>
              <a:t>29</a:t>
            </a:r>
            <a:r>
              <a:rPr lang="ja-JP" altLang="en-US" sz="1050" dirty="0" smtClean="0"/>
              <a:t>年度までに採択された継続事業に限る）</a:t>
            </a:r>
            <a:endParaRPr lang="en-US" altLang="ja-JP" sz="1200" dirty="0"/>
          </a:p>
          <a:p>
            <a:pPr indent="85725"/>
            <a:r>
              <a:rPr lang="ja-JP" altLang="en-US" sz="1200" dirty="0"/>
              <a:t>⑤地域・民間の連携促進活動への</a:t>
            </a:r>
            <a:r>
              <a:rPr lang="ja-JP" altLang="en-US" sz="1200" dirty="0" smtClean="0"/>
              <a:t>支援（新規）</a:t>
            </a:r>
            <a:endParaRPr lang="en-US" altLang="ja-JP" sz="1200" dirty="0"/>
          </a:p>
        </p:txBody>
      </p:sp>
      <p:graphicFrame>
        <p:nvGraphicFramePr>
          <p:cNvPr id="9" name="表 8"/>
          <p:cNvGraphicFramePr>
            <a:graphicFrameLocks noGrp="1"/>
          </p:cNvGraphicFramePr>
          <p:nvPr>
            <p:extLst>
              <p:ext uri="{D42A27DB-BD31-4B8C-83A1-F6EECF244321}">
                <p14:modId xmlns:p14="http://schemas.microsoft.com/office/powerpoint/2010/main" val="2836776830"/>
              </p:ext>
            </p:extLst>
          </p:nvPr>
        </p:nvGraphicFramePr>
        <p:xfrm>
          <a:off x="5041767" y="1124704"/>
          <a:ext cx="3810946" cy="3063240"/>
        </p:xfrm>
        <a:graphic>
          <a:graphicData uri="http://schemas.openxmlformats.org/drawingml/2006/table">
            <a:tbl>
              <a:tblPr firstRow="1" bandRow="1">
                <a:tableStyleId>{2A488322-F2BA-4B5B-9748-0D474271808F}</a:tableStyleId>
              </a:tblPr>
              <a:tblGrid>
                <a:gridCol w="470925">
                  <a:extLst>
                    <a:ext uri="{9D8B030D-6E8A-4147-A177-3AD203B41FA5}">
                      <a16:colId xmlns:a16="http://schemas.microsoft.com/office/drawing/2014/main" val="20000"/>
                    </a:ext>
                  </a:extLst>
                </a:gridCol>
                <a:gridCol w="1828528">
                  <a:extLst>
                    <a:ext uri="{9D8B030D-6E8A-4147-A177-3AD203B41FA5}">
                      <a16:colId xmlns:a16="http://schemas.microsoft.com/office/drawing/2014/main" val="20001"/>
                    </a:ext>
                  </a:extLst>
                </a:gridCol>
                <a:gridCol w="1511493">
                  <a:extLst>
                    <a:ext uri="{9D8B030D-6E8A-4147-A177-3AD203B41FA5}">
                      <a16:colId xmlns:a16="http://schemas.microsoft.com/office/drawing/2014/main" val="20002"/>
                    </a:ext>
                  </a:extLst>
                </a:gridCol>
              </a:tblGrid>
              <a:tr h="399945">
                <a:tc>
                  <a:txBody>
                    <a:bodyPr/>
                    <a:lstStyle/>
                    <a:p>
                      <a:r>
                        <a:rPr kumimoji="1" lang="ja-JP" altLang="en-US" sz="900" dirty="0" smtClean="0"/>
                        <a:t>事業</a:t>
                      </a:r>
                      <a:r>
                        <a:rPr kumimoji="1" lang="en-US" altLang="ja-JP" sz="1200" dirty="0" smtClean="0"/>
                        <a:t>NO.</a:t>
                      </a:r>
                      <a:endParaRPr kumimoji="1" lang="ja-JP" altLang="en-US" sz="1200" dirty="0">
                        <a:solidFill>
                          <a:schemeClr val="tx1"/>
                        </a:solidFill>
                      </a:endParaRPr>
                    </a:p>
                  </a:txBody>
                  <a:tcPr/>
                </a:tc>
                <a:tc>
                  <a:txBody>
                    <a:bodyPr/>
                    <a:lstStyle/>
                    <a:p>
                      <a:pPr algn="ctr"/>
                      <a:r>
                        <a:rPr kumimoji="1" lang="ja-JP" altLang="en-US" sz="1200" dirty="0" smtClean="0"/>
                        <a:t>交付対象者</a:t>
                      </a:r>
                      <a:endParaRPr kumimoji="1" lang="ja-JP" altLang="en-US" sz="1200" dirty="0">
                        <a:solidFill>
                          <a:schemeClr val="tx1"/>
                        </a:solidFill>
                      </a:endParaRPr>
                    </a:p>
                  </a:txBody>
                  <a:tcPr anchor="ctr"/>
                </a:tc>
                <a:tc>
                  <a:txBody>
                    <a:bodyPr/>
                    <a:lstStyle/>
                    <a:p>
                      <a:pPr algn="ctr"/>
                      <a:r>
                        <a:rPr kumimoji="1" lang="ja-JP" altLang="en-US" sz="1200" dirty="0" smtClean="0"/>
                        <a:t>交付割合</a:t>
                      </a:r>
                      <a:endParaRPr kumimoji="1" lang="ja-JP" altLang="en-US" sz="1200" dirty="0">
                        <a:solidFill>
                          <a:schemeClr val="tx1"/>
                        </a:solidFill>
                      </a:endParaRPr>
                    </a:p>
                  </a:txBody>
                  <a:tcPr anchor="ctr"/>
                </a:tc>
                <a:extLst>
                  <a:ext uri="{0D108BD9-81ED-4DB2-BD59-A6C34878D82A}">
                    <a16:rowId xmlns:a16="http://schemas.microsoft.com/office/drawing/2014/main" val="10000"/>
                  </a:ext>
                </a:extLst>
              </a:tr>
              <a:tr h="590952">
                <a:tc>
                  <a:txBody>
                    <a:bodyPr/>
                    <a:lstStyle/>
                    <a:p>
                      <a:pPr algn="ctr"/>
                      <a:r>
                        <a:rPr kumimoji="1" lang="en-US" altLang="ja-JP" sz="1200" dirty="0" smtClean="0"/>
                        <a:t> </a:t>
                      </a:r>
                    </a:p>
                    <a:p>
                      <a:pPr algn="ctr"/>
                      <a:r>
                        <a:rPr kumimoji="1" lang="en-US" altLang="ja-JP" sz="1200" dirty="0" smtClean="0"/>
                        <a:t>1</a:t>
                      </a:r>
                      <a:endParaRPr kumimoji="1" lang="ja-JP" altLang="en-US" sz="1200" dirty="0"/>
                    </a:p>
                  </a:txBody>
                  <a:tcPr anchor="ctr" anchorCtr="1"/>
                </a:tc>
                <a:tc>
                  <a:txBody>
                    <a:bodyPr/>
                    <a:lstStyle/>
                    <a:p>
                      <a:r>
                        <a:rPr kumimoji="1" lang="ja-JP" altLang="en-US" sz="1200" dirty="0" smtClean="0"/>
                        <a:t>①～④地域生物多様性協議会等</a:t>
                      </a:r>
                      <a:endParaRPr kumimoji="1" lang="en-US" altLang="ja-JP" sz="1200" dirty="0" smtClean="0"/>
                    </a:p>
                    <a:p>
                      <a:r>
                        <a:rPr kumimoji="1" lang="ja-JP" altLang="en-US" sz="1200" dirty="0" smtClean="0"/>
                        <a:t>⑤地域連携保全活動支援センター・地方公共団体</a:t>
                      </a:r>
                      <a:endParaRPr kumimoji="1" lang="ja-JP" altLang="en-US" sz="1200" dirty="0"/>
                    </a:p>
                  </a:txBody>
                  <a:tcPr/>
                </a:tc>
                <a:tc>
                  <a:txBody>
                    <a:bodyPr/>
                    <a:lstStyle/>
                    <a:p>
                      <a:pPr algn="ctr"/>
                      <a:r>
                        <a:rPr kumimoji="1" lang="ja-JP" altLang="en-US" sz="1200" dirty="0" smtClean="0"/>
                        <a:t>１／２以内</a:t>
                      </a:r>
                      <a:endParaRPr kumimoji="1" lang="en-US" altLang="ja-JP" sz="1200" dirty="0" smtClean="0"/>
                    </a:p>
                  </a:txBody>
                  <a:tcPr anchor="ctr"/>
                </a:tc>
                <a:extLst>
                  <a:ext uri="{0D108BD9-81ED-4DB2-BD59-A6C34878D82A}">
                    <a16:rowId xmlns:a16="http://schemas.microsoft.com/office/drawing/2014/main" val="10001"/>
                  </a:ext>
                </a:extLst>
              </a:tr>
              <a:tr h="344056">
                <a:tc>
                  <a:txBody>
                    <a:bodyPr/>
                    <a:lstStyle/>
                    <a:p>
                      <a:pPr algn="ctr"/>
                      <a:r>
                        <a:rPr kumimoji="1" lang="en-US" altLang="ja-JP" sz="1200" dirty="0" smtClean="0"/>
                        <a:t>2</a:t>
                      </a:r>
                    </a:p>
                  </a:txBody>
                  <a:tcPr anchor="ctr"/>
                </a:tc>
                <a:tc>
                  <a:txBody>
                    <a:bodyPr/>
                    <a:lstStyle/>
                    <a:p>
                      <a:r>
                        <a:rPr kumimoji="1" lang="ja-JP" altLang="en-US" sz="1200" dirty="0" smtClean="0"/>
                        <a:t>動物園・植物園・水族館等</a:t>
                      </a:r>
                      <a:endParaRPr kumimoji="1" lang="ja-JP" altLang="en-US" sz="1200" dirty="0"/>
                    </a:p>
                  </a:txBody>
                  <a:tcPr/>
                </a:tc>
                <a:tc>
                  <a:txBody>
                    <a:bodyPr/>
                    <a:lstStyle/>
                    <a:p>
                      <a:r>
                        <a:rPr kumimoji="1" lang="ja-JP" altLang="en-US" sz="1200" dirty="0" smtClean="0"/>
                        <a:t>定額補助（１種につき上限</a:t>
                      </a:r>
                      <a:r>
                        <a:rPr kumimoji="1" lang="en-US" altLang="ja-JP" sz="1200" dirty="0" smtClean="0"/>
                        <a:t>2,000</a:t>
                      </a:r>
                      <a:r>
                        <a:rPr kumimoji="1" lang="ja-JP" altLang="en-US" sz="1200" dirty="0" smtClean="0"/>
                        <a:t>千円）</a:t>
                      </a:r>
                      <a:endParaRPr kumimoji="1" lang="ja-JP" altLang="en-US" sz="1200" dirty="0"/>
                    </a:p>
                  </a:txBody>
                  <a:tcPr anchor="ctr"/>
                </a:tc>
                <a:extLst>
                  <a:ext uri="{0D108BD9-81ED-4DB2-BD59-A6C34878D82A}">
                    <a16:rowId xmlns:a16="http://schemas.microsoft.com/office/drawing/2014/main" val="10002"/>
                  </a:ext>
                </a:extLst>
              </a:tr>
              <a:tr h="822960">
                <a:tc>
                  <a:txBody>
                    <a:bodyPr/>
                    <a:lstStyle/>
                    <a:p>
                      <a:pPr algn="ctr"/>
                      <a:endParaRPr kumimoji="1" lang="en-US" altLang="ja-JP" sz="1200" dirty="0" smtClean="0"/>
                    </a:p>
                    <a:p>
                      <a:pPr algn="ctr"/>
                      <a:r>
                        <a:rPr kumimoji="1" lang="en-US" altLang="ja-JP" sz="1200" dirty="0" smtClean="0"/>
                        <a:t>3 </a:t>
                      </a:r>
                    </a:p>
                    <a:p>
                      <a:pPr algn="ctr"/>
                      <a:endParaRPr kumimoji="1" lang="ja-JP" altLang="en-US"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地方公共団体・</a:t>
                      </a:r>
                      <a:r>
                        <a:rPr kumimoji="1" lang="en-US" altLang="ja-JP" sz="1200" dirty="0" smtClean="0"/>
                        <a:t>NPO</a:t>
                      </a:r>
                      <a:r>
                        <a:rPr kumimoji="1" lang="ja-JP" altLang="en-US" sz="1200" dirty="0" smtClean="0"/>
                        <a:t>法人・民間企業等（</a:t>
                      </a:r>
                      <a:r>
                        <a:rPr kumimoji="1" lang="en-US" altLang="ja-JP" sz="1200" dirty="0" smtClean="0"/>
                        <a:t>NPO</a:t>
                      </a:r>
                      <a:r>
                        <a:rPr kumimoji="1" lang="ja-JP" altLang="en-US" sz="1200" dirty="0" smtClean="0"/>
                        <a:t>法人・民間企業等は、市町村等が事前確認）</a:t>
                      </a:r>
                    </a:p>
                  </a:txBody>
                  <a:tcPr/>
                </a:tc>
                <a:tc>
                  <a:txBody>
                    <a:bodyPr/>
                    <a:lstStyle/>
                    <a:p>
                      <a:r>
                        <a:rPr kumimoji="1" lang="ja-JP" altLang="en-US" sz="1200" dirty="0" smtClean="0"/>
                        <a:t>定額補助</a:t>
                      </a:r>
                      <a:endParaRPr kumimoji="1" lang="en-US" altLang="ja-JP" sz="1200" dirty="0" smtClean="0"/>
                    </a:p>
                    <a:p>
                      <a:pPr marL="171450" indent="-171450">
                        <a:buFont typeface="Arial" panose="020B0604020202020204" pitchFamily="34" charset="0"/>
                        <a:buChar char="•"/>
                      </a:pPr>
                      <a:r>
                        <a:rPr kumimoji="1" lang="ja-JP" altLang="en-US" sz="1200" dirty="0" smtClean="0"/>
                        <a:t>分布状況調査及び保全計画検討：上限</a:t>
                      </a:r>
                      <a:r>
                        <a:rPr kumimoji="1" lang="en-US" altLang="ja-JP" sz="1200" dirty="0" smtClean="0"/>
                        <a:t>2,500</a:t>
                      </a:r>
                      <a:r>
                        <a:rPr kumimoji="1" lang="ja-JP" altLang="en-US" sz="1200" dirty="0" smtClean="0"/>
                        <a:t>千円</a:t>
                      </a:r>
                      <a:endParaRPr kumimoji="1" lang="en-US" altLang="ja-JP" sz="1200" dirty="0" smtClean="0"/>
                    </a:p>
                    <a:p>
                      <a:pPr marL="171450" indent="-171450">
                        <a:buFont typeface="Arial" panose="020B0604020202020204" pitchFamily="34" charset="0"/>
                        <a:buChar char="•"/>
                      </a:pPr>
                      <a:r>
                        <a:rPr kumimoji="1" lang="ja-JP" altLang="en-US" sz="1200" dirty="0" smtClean="0"/>
                        <a:t>生息環境改善等：上限</a:t>
                      </a:r>
                      <a:r>
                        <a:rPr kumimoji="1" lang="en-US" altLang="ja-JP" sz="1200" dirty="0" smtClean="0"/>
                        <a:t>1,500</a:t>
                      </a:r>
                      <a:r>
                        <a:rPr kumimoji="1" lang="ja-JP" altLang="en-US" sz="1200" dirty="0" smtClean="0"/>
                        <a:t>千円</a:t>
                      </a:r>
                    </a:p>
                  </a:txBody>
                  <a:tcPr anchor="ctr"/>
                </a:tc>
                <a:extLst>
                  <a:ext uri="{0D108BD9-81ED-4DB2-BD59-A6C34878D82A}">
                    <a16:rowId xmlns:a16="http://schemas.microsoft.com/office/drawing/2014/main" val="10003"/>
                  </a:ext>
                </a:extLst>
              </a:tr>
            </a:tbl>
          </a:graphicData>
        </a:graphic>
      </p:graphicFrame>
      <p:sp>
        <p:nvSpPr>
          <p:cNvPr id="10" name="テキスト ボックス 9"/>
          <p:cNvSpPr txBox="1"/>
          <p:nvPr/>
        </p:nvSpPr>
        <p:spPr>
          <a:xfrm>
            <a:off x="5820135" y="5473529"/>
            <a:ext cx="1011815" cy="276999"/>
          </a:xfrm>
          <a:prstGeom prst="rect">
            <a:avLst/>
          </a:prstGeom>
          <a:noFill/>
        </p:spPr>
        <p:txBody>
          <a:bodyPr wrap="none" rtlCol="0">
            <a:spAutoFit/>
          </a:bodyPr>
          <a:lstStyle/>
          <a:p>
            <a:r>
              <a:rPr lang="ja-JP" altLang="en-US" sz="1200" dirty="0" smtClean="0"/>
              <a:t>○　４</a:t>
            </a:r>
            <a:r>
              <a:rPr kumimoji="1" lang="ja-JP" altLang="en-US" sz="1200" dirty="0" smtClean="0"/>
              <a:t>月</a:t>
            </a:r>
            <a:r>
              <a:rPr kumimoji="1" lang="en-US" altLang="ja-JP" sz="1200" smtClean="0"/>
              <a:t>10</a:t>
            </a:r>
            <a:r>
              <a:rPr kumimoji="1" lang="ja-JP" altLang="en-US" sz="1200" smtClean="0"/>
              <a:t>日</a:t>
            </a:r>
            <a:endParaRPr kumimoji="1" lang="ja-JP" altLang="en-US" sz="1200" dirty="0"/>
          </a:p>
        </p:txBody>
      </p:sp>
      <p:sp>
        <p:nvSpPr>
          <p:cNvPr id="11" name="テキスト ボックス 10"/>
          <p:cNvSpPr txBox="1"/>
          <p:nvPr/>
        </p:nvSpPr>
        <p:spPr>
          <a:xfrm>
            <a:off x="5820135" y="5808767"/>
            <a:ext cx="1011815" cy="276999"/>
          </a:xfrm>
          <a:prstGeom prst="rect">
            <a:avLst/>
          </a:prstGeom>
          <a:noFill/>
        </p:spPr>
        <p:txBody>
          <a:bodyPr wrap="none" rtlCol="0">
            <a:spAutoFit/>
          </a:bodyPr>
          <a:lstStyle/>
          <a:p>
            <a:r>
              <a:rPr lang="ja-JP" altLang="en-US" sz="1200" dirty="0" smtClean="0"/>
              <a:t>○　４</a:t>
            </a:r>
            <a:r>
              <a:rPr kumimoji="1" lang="ja-JP" altLang="en-US" sz="1200" dirty="0" smtClean="0"/>
              <a:t>月</a:t>
            </a:r>
            <a:r>
              <a:rPr kumimoji="1" lang="en-US" altLang="ja-JP" sz="1200" dirty="0" smtClean="0"/>
              <a:t>24</a:t>
            </a:r>
            <a:r>
              <a:rPr kumimoji="1" lang="ja-JP" altLang="en-US" sz="1200" dirty="0" smtClean="0"/>
              <a:t>日</a:t>
            </a:r>
            <a:endParaRPr kumimoji="1" lang="ja-JP" altLang="en-US" sz="1200" dirty="0"/>
          </a:p>
        </p:txBody>
      </p:sp>
      <p:sp>
        <p:nvSpPr>
          <p:cNvPr id="12" name="テキスト ボックス 11"/>
          <p:cNvSpPr txBox="1"/>
          <p:nvPr/>
        </p:nvSpPr>
        <p:spPr>
          <a:xfrm>
            <a:off x="5819143" y="6107537"/>
            <a:ext cx="1316386" cy="461665"/>
          </a:xfrm>
          <a:prstGeom prst="rect">
            <a:avLst/>
          </a:prstGeom>
          <a:noFill/>
        </p:spPr>
        <p:txBody>
          <a:bodyPr wrap="none" rtlCol="0">
            <a:spAutoFit/>
          </a:bodyPr>
          <a:lstStyle/>
          <a:p>
            <a:r>
              <a:rPr lang="ja-JP" altLang="en-US" sz="1200" dirty="0" smtClean="0"/>
              <a:t>○　４月下旬</a:t>
            </a:r>
            <a:endParaRPr lang="en-US" altLang="ja-JP" sz="1200" dirty="0" smtClean="0"/>
          </a:p>
          <a:p>
            <a:r>
              <a:rPr lang="ja-JP" altLang="en-US" sz="1200" dirty="0" smtClean="0"/>
              <a:t>　　　　～５月上旬</a:t>
            </a:r>
            <a:endParaRPr kumimoji="1" lang="ja-JP" altLang="en-US" sz="1200" dirty="0"/>
          </a:p>
        </p:txBody>
      </p:sp>
      <p:sp>
        <p:nvSpPr>
          <p:cNvPr id="13" name="テキスト ボックス 12"/>
          <p:cNvSpPr txBox="1"/>
          <p:nvPr/>
        </p:nvSpPr>
        <p:spPr>
          <a:xfrm>
            <a:off x="5821737" y="6519965"/>
            <a:ext cx="1008609" cy="276999"/>
          </a:xfrm>
          <a:prstGeom prst="rect">
            <a:avLst/>
          </a:prstGeom>
          <a:noFill/>
        </p:spPr>
        <p:txBody>
          <a:bodyPr wrap="none" rtlCol="0">
            <a:spAutoFit/>
          </a:bodyPr>
          <a:lstStyle/>
          <a:p>
            <a:r>
              <a:rPr lang="ja-JP" altLang="en-US" sz="1200" dirty="0" smtClean="0"/>
              <a:t>○　５月</a:t>
            </a:r>
            <a:r>
              <a:rPr kumimoji="1" lang="ja-JP" altLang="en-US" sz="1200" dirty="0" smtClean="0"/>
              <a:t>下旬</a:t>
            </a:r>
            <a:endParaRPr kumimoji="1" lang="ja-JP" altLang="en-US" sz="1200" dirty="0"/>
          </a:p>
        </p:txBody>
      </p:sp>
      <p:sp>
        <p:nvSpPr>
          <p:cNvPr id="14" name="テキスト ボックス 13"/>
          <p:cNvSpPr txBox="1"/>
          <p:nvPr/>
        </p:nvSpPr>
        <p:spPr>
          <a:xfrm>
            <a:off x="7101859" y="5444506"/>
            <a:ext cx="1639165" cy="276999"/>
          </a:xfrm>
          <a:prstGeom prst="rect">
            <a:avLst/>
          </a:prstGeom>
          <a:noFill/>
          <a:ln>
            <a:solidFill>
              <a:schemeClr val="tx1"/>
            </a:solidFill>
          </a:ln>
        </p:spPr>
        <p:txBody>
          <a:bodyPr wrap="square" rtlCol="0">
            <a:spAutoFit/>
          </a:bodyPr>
          <a:lstStyle/>
          <a:p>
            <a:pPr algn="ctr"/>
            <a:r>
              <a:rPr kumimoji="1" lang="ja-JP" altLang="en-US" sz="1200" dirty="0" smtClean="0"/>
              <a:t>公募開始</a:t>
            </a:r>
            <a:endParaRPr kumimoji="1" lang="ja-JP" altLang="en-US" sz="1200" dirty="0"/>
          </a:p>
        </p:txBody>
      </p:sp>
      <p:sp>
        <p:nvSpPr>
          <p:cNvPr id="15" name="テキスト ボックス 14"/>
          <p:cNvSpPr txBox="1"/>
          <p:nvPr/>
        </p:nvSpPr>
        <p:spPr>
          <a:xfrm>
            <a:off x="7101859" y="5757879"/>
            <a:ext cx="1639165" cy="276999"/>
          </a:xfrm>
          <a:prstGeom prst="rect">
            <a:avLst/>
          </a:prstGeom>
          <a:noFill/>
          <a:ln>
            <a:solidFill>
              <a:schemeClr val="tx1"/>
            </a:solidFill>
          </a:ln>
        </p:spPr>
        <p:txBody>
          <a:bodyPr wrap="square" rtlCol="0">
            <a:spAutoFit/>
          </a:bodyPr>
          <a:lstStyle/>
          <a:p>
            <a:pPr algn="ctr"/>
            <a:r>
              <a:rPr kumimoji="1" lang="ja-JP" altLang="en-US" sz="1200" dirty="0" smtClean="0"/>
              <a:t>締め切り</a:t>
            </a:r>
            <a:endParaRPr kumimoji="1" lang="ja-JP" altLang="en-US" sz="1200" dirty="0"/>
          </a:p>
        </p:txBody>
      </p:sp>
      <p:sp>
        <p:nvSpPr>
          <p:cNvPr id="16" name="テキスト ボックス 15"/>
          <p:cNvSpPr txBox="1"/>
          <p:nvPr/>
        </p:nvSpPr>
        <p:spPr>
          <a:xfrm>
            <a:off x="7101859" y="6093296"/>
            <a:ext cx="1639165" cy="276999"/>
          </a:xfrm>
          <a:prstGeom prst="rect">
            <a:avLst/>
          </a:prstGeom>
          <a:noFill/>
          <a:ln>
            <a:solidFill>
              <a:schemeClr val="tx1"/>
            </a:solidFill>
          </a:ln>
        </p:spPr>
        <p:txBody>
          <a:bodyPr wrap="square" rtlCol="0">
            <a:spAutoFit/>
          </a:bodyPr>
          <a:lstStyle/>
          <a:p>
            <a:pPr algn="ctr"/>
            <a:r>
              <a:rPr kumimoji="1" lang="ja-JP" altLang="en-US" sz="1200" dirty="0" smtClean="0"/>
              <a:t>審査</a:t>
            </a:r>
            <a:endParaRPr kumimoji="1" lang="ja-JP" altLang="en-US" sz="1200" dirty="0"/>
          </a:p>
        </p:txBody>
      </p:sp>
      <p:sp>
        <p:nvSpPr>
          <p:cNvPr id="17" name="テキスト ボックス 16"/>
          <p:cNvSpPr txBox="1"/>
          <p:nvPr/>
        </p:nvSpPr>
        <p:spPr>
          <a:xfrm>
            <a:off x="7101859" y="6464369"/>
            <a:ext cx="1646605" cy="276999"/>
          </a:xfrm>
          <a:prstGeom prst="rect">
            <a:avLst/>
          </a:prstGeom>
          <a:noFill/>
          <a:ln>
            <a:solidFill>
              <a:schemeClr val="tx1"/>
            </a:solidFill>
          </a:ln>
        </p:spPr>
        <p:txBody>
          <a:bodyPr wrap="none" rtlCol="0">
            <a:spAutoFit/>
          </a:bodyPr>
          <a:lstStyle/>
          <a:p>
            <a:pPr algn="ctr"/>
            <a:r>
              <a:rPr kumimoji="1" lang="ja-JP" altLang="en-US" sz="1200" dirty="0" smtClean="0"/>
              <a:t>採択事業の内示・公表</a:t>
            </a:r>
            <a:endParaRPr kumimoji="1" lang="ja-JP" altLang="en-US" sz="1200" dirty="0"/>
          </a:p>
        </p:txBody>
      </p:sp>
      <p:sp>
        <p:nvSpPr>
          <p:cNvPr id="27" name="正方形/長方形 26"/>
          <p:cNvSpPr/>
          <p:nvPr/>
        </p:nvSpPr>
        <p:spPr>
          <a:xfrm>
            <a:off x="5022433" y="5390120"/>
            <a:ext cx="3898115" cy="142325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5041767" y="4364061"/>
            <a:ext cx="3878782" cy="461665"/>
          </a:xfrm>
          <a:prstGeom prst="rect">
            <a:avLst/>
          </a:prstGeom>
          <a:noFill/>
        </p:spPr>
        <p:txBody>
          <a:bodyPr wrap="square" rtlCol="0">
            <a:spAutoFit/>
          </a:bodyPr>
          <a:lstStyle/>
          <a:p>
            <a:pPr marL="171450" indent="-171450">
              <a:buFont typeface="Arial" panose="020B0604020202020204" pitchFamily="34" charset="0"/>
              <a:buChar char="•"/>
            </a:pPr>
            <a:r>
              <a:rPr lang="ja-JP" altLang="en-US" sz="1200" dirty="0" smtClean="0"/>
              <a:t>事業</a:t>
            </a:r>
            <a:r>
              <a:rPr lang="en-US" altLang="ja-JP" sz="1200" dirty="0" smtClean="0"/>
              <a:t>No.1</a:t>
            </a:r>
            <a:r>
              <a:rPr lang="ja-JP" altLang="en-US" sz="1200" dirty="0" smtClean="0"/>
              <a:t>は原則</a:t>
            </a:r>
            <a:r>
              <a:rPr kumimoji="1" lang="en-US" altLang="ja-JP" sz="1200" dirty="0" smtClean="0"/>
              <a:t>2</a:t>
            </a:r>
            <a:r>
              <a:rPr kumimoji="1" lang="ja-JP" altLang="en-US" sz="1200" dirty="0" smtClean="0"/>
              <a:t>年。ただし、延長可能性あり。</a:t>
            </a:r>
            <a:endParaRPr kumimoji="1" lang="en-US" altLang="ja-JP" sz="1200" dirty="0" smtClean="0"/>
          </a:p>
          <a:p>
            <a:pPr marL="171450" indent="-171450">
              <a:buFont typeface="Arial" panose="020B0604020202020204" pitchFamily="34" charset="0"/>
              <a:buChar char="•"/>
            </a:pPr>
            <a:r>
              <a:rPr lang="ja-JP" altLang="en-US" sz="1200" dirty="0" smtClean="0"/>
              <a:t>事業</a:t>
            </a:r>
            <a:r>
              <a:rPr lang="en-US" altLang="ja-JP" sz="1200" dirty="0" smtClean="0"/>
              <a:t>No.2</a:t>
            </a:r>
            <a:r>
              <a:rPr lang="ja-JP" altLang="en-US" sz="1200" dirty="0" smtClean="0"/>
              <a:t>及び</a:t>
            </a:r>
            <a:r>
              <a:rPr lang="en-US" altLang="ja-JP" sz="1200" dirty="0" smtClean="0"/>
              <a:t>3</a:t>
            </a:r>
            <a:r>
              <a:rPr lang="ja-JP" altLang="en-US" sz="1200" dirty="0" smtClean="0"/>
              <a:t>は原則</a:t>
            </a:r>
            <a:r>
              <a:rPr lang="en-US" altLang="ja-JP" sz="1200" dirty="0" smtClean="0"/>
              <a:t>3</a:t>
            </a:r>
            <a:r>
              <a:rPr lang="ja-JP" altLang="en-US" sz="1200" dirty="0" smtClean="0"/>
              <a:t>年間以内。</a:t>
            </a:r>
            <a:endParaRPr kumimoji="1" lang="en-US" altLang="ja-JP" sz="1200" dirty="0" smtClean="0"/>
          </a:p>
        </p:txBody>
      </p:sp>
      <p:sp>
        <p:nvSpPr>
          <p:cNvPr id="30" name="正方形/長方形 29"/>
          <p:cNvSpPr/>
          <p:nvPr/>
        </p:nvSpPr>
        <p:spPr>
          <a:xfrm>
            <a:off x="5041766" y="4354189"/>
            <a:ext cx="3865789" cy="47153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下矢印 31"/>
          <p:cNvSpPr/>
          <p:nvPr/>
        </p:nvSpPr>
        <p:spPr>
          <a:xfrm>
            <a:off x="5580112" y="5473529"/>
            <a:ext cx="173718" cy="1171173"/>
          </a:xfrm>
          <a:prstGeom prst="downArrow">
            <a:avLst/>
          </a:prstGeom>
          <a:solidFill>
            <a:schemeClr val="accent3"/>
          </a:solidFill>
          <a:ln w="3175">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5041767" y="729287"/>
            <a:ext cx="2124299" cy="307777"/>
          </a:xfrm>
          <a:prstGeom prst="rect">
            <a:avLst/>
          </a:prstGeom>
          <a:solidFill>
            <a:srgbClr val="FFFFCC"/>
          </a:solidFill>
          <a:ln w="19050">
            <a:solidFill>
              <a:srgbClr val="92D050"/>
            </a:solidFill>
          </a:ln>
        </p:spPr>
        <p:txBody>
          <a:bodyPr wrap="none" rtlCol="0">
            <a:spAutoFit/>
          </a:bodyPr>
          <a:lstStyle/>
          <a:p>
            <a:r>
              <a:rPr kumimoji="1" lang="ja-JP" altLang="en-US" sz="1400" dirty="0" smtClean="0">
                <a:latin typeface="+mj-ea"/>
                <a:ea typeface="+mj-ea"/>
              </a:rPr>
              <a:t>○ 交付対象者・交付割合</a:t>
            </a:r>
            <a:endParaRPr kumimoji="1" lang="ja-JP" altLang="en-US" sz="1400" dirty="0">
              <a:latin typeface="+mj-ea"/>
              <a:ea typeface="+mj-ea"/>
            </a:endParaRPr>
          </a:p>
        </p:txBody>
      </p:sp>
      <p:sp>
        <p:nvSpPr>
          <p:cNvPr id="38" name="テキスト ボックス 37"/>
          <p:cNvSpPr txBox="1"/>
          <p:nvPr/>
        </p:nvSpPr>
        <p:spPr>
          <a:xfrm>
            <a:off x="5041767" y="3985319"/>
            <a:ext cx="1136850" cy="307777"/>
          </a:xfrm>
          <a:prstGeom prst="rect">
            <a:avLst/>
          </a:prstGeom>
          <a:solidFill>
            <a:srgbClr val="FFFFCC"/>
          </a:solidFill>
          <a:ln w="19050">
            <a:solidFill>
              <a:srgbClr val="92D050"/>
            </a:solidFill>
          </a:ln>
        </p:spPr>
        <p:txBody>
          <a:bodyPr wrap="none" rtlCol="0">
            <a:spAutoFit/>
          </a:bodyPr>
          <a:lstStyle/>
          <a:p>
            <a:r>
              <a:rPr kumimoji="1" lang="ja-JP" altLang="en-US" sz="1400" dirty="0" smtClean="0">
                <a:latin typeface="+mj-ea"/>
                <a:ea typeface="+mj-ea"/>
              </a:rPr>
              <a:t>○ 事業期間</a:t>
            </a:r>
            <a:endParaRPr kumimoji="1" lang="ja-JP" altLang="en-US" sz="1400" dirty="0">
              <a:latin typeface="+mj-ea"/>
              <a:ea typeface="+mj-ea"/>
            </a:endParaRPr>
          </a:p>
        </p:txBody>
      </p:sp>
      <p:sp>
        <p:nvSpPr>
          <p:cNvPr id="39" name="テキスト ボックス 38"/>
          <p:cNvSpPr txBox="1"/>
          <p:nvPr/>
        </p:nvSpPr>
        <p:spPr>
          <a:xfrm>
            <a:off x="5022434" y="5013176"/>
            <a:ext cx="1407758" cy="307777"/>
          </a:xfrm>
          <a:prstGeom prst="rect">
            <a:avLst/>
          </a:prstGeom>
          <a:solidFill>
            <a:srgbClr val="FFFFCC"/>
          </a:solidFill>
          <a:ln w="19050">
            <a:solidFill>
              <a:srgbClr val="92D050"/>
            </a:solidFill>
          </a:ln>
        </p:spPr>
        <p:txBody>
          <a:bodyPr wrap="none" rtlCol="0">
            <a:spAutoFit/>
          </a:bodyPr>
          <a:lstStyle/>
          <a:p>
            <a:r>
              <a:rPr kumimoji="1" lang="ja-JP" altLang="en-US" sz="1400" dirty="0" smtClean="0">
                <a:latin typeface="+mj-ea"/>
                <a:ea typeface="+mj-ea"/>
              </a:rPr>
              <a:t>○ スケジュール</a:t>
            </a:r>
            <a:endParaRPr kumimoji="1" lang="ja-JP" altLang="en-US" sz="1400" dirty="0">
              <a:latin typeface="+mj-ea"/>
              <a:ea typeface="+mj-ea"/>
            </a:endParaRPr>
          </a:p>
        </p:txBody>
      </p:sp>
      <p:sp>
        <p:nvSpPr>
          <p:cNvPr id="20" name="正方形/長方形 19"/>
          <p:cNvSpPr/>
          <p:nvPr/>
        </p:nvSpPr>
        <p:spPr>
          <a:xfrm>
            <a:off x="203818" y="5147370"/>
            <a:ext cx="4728221" cy="338554"/>
          </a:xfrm>
          <a:prstGeom prst="rect">
            <a:avLst/>
          </a:prstGeom>
          <a:solidFill>
            <a:schemeClr val="accent6">
              <a:lumMod val="20000"/>
              <a:lumOff val="80000"/>
            </a:schemeClr>
          </a:solidFill>
        </p:spPr>
        <p:txBody>
          <a:bodyPr wrap="square">
            <a:spAutoFit/>
          </a:bodyPr>
          <a:lstStyle/>
          <a:p>
            <a:r>
              <a:rPr lang="en-US" altLang="ja-JP" sz="1600" u="sng" dirty="0">
                <a:latin typeface="メイリオ" panose="020B0604030504040204" pitchFamily="50" charset="-128"/>
                <a:ea typeface="メイリオ" panose="020B0604030504040204" pitchFamily="50" charset="-128"/>
                <a:cs typeface="メイリオ" panose="020B0604030504040204" pitchFamily="50" charset="-128"/>
              </a:rPr>
              <a:t>3</a:t>
            </a:r>
            <a:r>
              <a:rPr lang="en-US" altLang="ja-JP" sz="1600"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u="sng" dirty="0">
                <a:latin typeface="メイリオ" panose="020B0604030504040204" pitchFamily="50" charset="-128"/>
                <a:ea typeface="メイリオ" panose="020B0604030504040204" pitchFamily="50" charset="-128"/>
                <a:cs typeface="メイリオ" panose="020B0604030504040204" pitchFamily="50" charset="-128"/>
              </a:rPr>
              <a:t>国内希少種の保全活動への支援</a:t>
            </a:r>
            <a:r>
              <a:rPr lang="en-US" altLang="ja-JP" sz="1600"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u="sng" dirty="0">
                <a:latin typeface="メイリオ" panose="020B0604030504040204" pitchFamily="50" charset="-128"/>
                <a:ea typeface="メイリオ" panose="020B0604030504040204" pitchFamily="50" charset="-128"/>
                <a:cs typeface="メイリオ" panose="020B0604030504040204" pitchFamily="50" charset="-128"/>
              </a:rPr>
              <a:t>新規</a:t>
            </a:r>
            <a:r>
              <a:rPr lang="en-US" altLang="ja-JP" sz="1600" u="sng"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202434" y="3527288"/>
            <a:ext cx="4737733" cy="338554"/>
          </a:xfrm>
          <a:prstGeom prst="rect">
            <a:avLst/>
          </a:prstGeom>
          <a:solidFill>
            <a:schemeClr val="accent6">
              <a:lumMod val="20000"/>
              <a:lumOff val="80000"/>
            </a:schemeClr>
          </a:solidFill>
        </p:spPr>
        <p:txBody>
          <a:bodyPr wrap="square">
            <a:spAutoFit/>
          </a:bodyPr>
          <a:lstStyle/>
          <a:p>
            <a:r>
              <a:rPr lang="en-US" altLang="ja-JP" sz="1600" u="sng"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600" u="sng" dirty="0">
                <a:latin typeface="メイリオ" panose="020B0604030504040204" pitchFamily="50" charset="-128"/>
                <a:ea typeface="メイリオ" panose="020B0604030504040204" pitchFamily="50" charset="-128"/>
                <a:cs typeface="メイリオ" panose="020B0604030504040204" pitchFamily="50" charset="-128"/>
              </a:rPr>
              <a:t>動植物園等による生息域外保全の</a:t>
            </a:r>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支援</a:t>
            </a:r>
            <a:r>
              <a:rPr lang="en-US" altLang="ja-JP" sz="1600"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u="sng" dirty="0">
                <a:latin typeface="メイリオ" panose="020B0604030504040204" pitchFamily="50" charset="-128"/>
                <a:ea typeface="メイリオ" panose="020B0604030504040204" pitchFamily="50" charset="-128"/>
                <a:cs typeface="メイリオ" panose="020B0604030504040204" pitchFamily="50" charset="-128"/>
              </a:rPr>
              <a:t>新規</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229217" y="1151430"/>
            <a:ext cx="4729559" cy="584775"/>
          </a:xfrm>
          <a:prstGeom prst="rect">
            <a:avLst/>
          </a:prstGeom>
          <a:solidFill>
            <a:schemeClr val="accent6">
              <a:lumMod val="20000"/>
              <a:lumOff val="80000"/>
            </a:schemeClr>
          </a:solidFill>
        </p:spPr>
        <p:txBody>
          <a:bodyPr wrap="square">
            <a:spAutoFit/>
          </a:bodyPr>
          <a:lstStyle/>
          <a:p>
            <a:pPr marL="180975" indent="-180975"/>
            <a:r>
              <a:rPr lang="en-US" altLang="ja-JP" sz="1600" u="sng" dirty="0">
                <a:latin typeface="メイリオ" panose="020B0604030504040204" pitchFamily="50" charset="-128"/>
                <a:ea typeface="メイリオ" panose="020B0604030504040204" pitchFamily="50" charset="-128"/>
                <a:cs typeface="メイリオ" panose="020B0604030504040204" pitchFamily="50" charset="-128"/>
              </a:rPr>
              <a:t>1</a:t>
            </a:r>
            <a:r>
              <a:rPr lang="en-US" altLang="ja-JP" sz="1600"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u="sng" dirty="0">
                <a:latin typeface="メイリオ" panose="020B0604030504040204" pitchFamily="50" charset="-128"/>
                <a:ea typeface="メイリオ" panose="020B0604030504040204" pitchFamily="50" charset="-128"/>
                <a:cs typeface="メイリオ" panose="020B0604030504040204" pitchFamily="50" charset="-128"/>
              </a:rPr>
              <a:t>地域における生物多様性の保全再生に資する活動への</a:t>
            </a:r>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支援</a:t>
            </a:r>
            <a:endParaRPr lang="en-US" altLang="ja-JP" sz="1600" u="sng"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2" name="Picture 2" descr="「環境省」の画像検索結果"/>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851" y="203574"/>
            <a:ext cx="1119949" cy="432145"/>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p:cNvSpPr txBox="1"/>
          <p:nvPr/>
        </p:nvSpPr>
        <p:spPr>
          <a:xfrm>
            <a:off x="6430192" y="5039466"/>
            <a:ext cx="1670200" cy="276999"/>
          </a:xfrm>
          <a:prstGeom prst="rect">
            <a:avLst/>
          </a:prstGeom>
          <a:noFill/>
        </p:spPr>
        <p:txBody>
          <a:bodyPr wrap="square" rtlCol="0">
            <a:spAutoFit/>
          </a:bodyPr>
          <a:lstStyle/>
          <a:p>
            <a:r>
              <a:rPr kumimoji="1" lang="ja-JP" altLang="en-US" sz="1200" dirty="0" smtClean="0"/>
              <a:t>（平成</a:t>
            </a:r>
            <a:r>
              <a:rPr kumimoji="1" lang="en-US" altLang="ja-JP" sz="1200" dirty="0" smtClean="0"/>
              <a:t>30</a:t>
            </a:r>
            <a:r>
              <a:rPr kumimoji="1" lang="ja-JP" altLang="en-US" sz="1200" dirty="0" smtClean="0"/>
              <a:t>年度予定）</a:t>
            </a:r>
            <a:endParaRPr kumimoji="1" lang="ja-JP" altLang="en-US" sz="1200" dirty="0"/>
          </a:p>
        </p:txBody>
      </p:sp>
    </p:spTree>
    <p:extLst>
      <p:ext uri="{BB962C8B-B14F-4D97-AF65-F5344CB8AC3E}">
        <p14:creationId xmlns:p14="http://schemas.microsoft.com/office/powerpoint/2010/main" val="2833794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875100" y="172544"/>
            <a:ext cx="5211683" cy="523220"/>
          </a:xfrm>
          <a:prstGeom prst="rect">
            <a:avLst/>
          </a:prstGeom>
          <a:noFill/>
        </p:spPr>
        <p:txBody>
          <a:bodyPr wrap="none" rtlCol="0">
            <a:spAutoFit/>
          </a:bodyPr>
          <a:lstStyle/>
          <a:p>
            <a:r>
              <a:rPr kumimoji="1" lang="ja-JP" altLang="en-US" sz="2800" u="sng" dirty="0" smtClean="0"/>
              <a:t>生物多様性保全推進支援事業例</a:t>
            </a:r>
            <a:endParaRPr kumimoji="1" lang="ja-JP" altLang="en-US" sz="2800" u="sng" dirty="0"/>
          </a:p>
        </p:txBody>
      </p:sp>
      <p:pic>
        <p:nvPicPr>
          <p:cNvPr id="5" name="Picture 2" descr="「環境省」の画像検索結果"/>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851" y="203574"/>
            <a:ext cx="1119949" cy="432145"/>
          </a:xfrm>
          <a:prstGeom prst="rect">
            <a:avLst/>
          </a:prstGeom>
          <a:noFill/>
          <a:extLst>
            <a:ext uri="{909E8E84-426E-40DD-AFC4-6F175D3DCCD1}">
              <a14:hiddenFill xmlns:a14="http://schemas.microsoft.com/office/drawing/2010/main">
                <a:solidFill>
                  <a:srgbClr val="FFFFFF"/>
                </a:solidFill>
              </a14:hiddenFill>
            </a:ext>
          </a:extLst>
        </p:spPr>
      </p:pic>
      <p:sp>
        <p:nvSpPr>
          <p:cNvPr id="30" name="正方形/長方形 29"/>
          <p:cNvSpPr/>
          <p:nvPr/>
        </p:nvSpPr>
        <p:spPr>
          <a:xfrm>
            <a:off x="127956" y="858456"/>
            <a:ext cx="7180348" cy="338554"/>
          </a:xfrm>
          <a:prstGeom prst="rect">
            <a:avLst/>
          </a:prstGeom>
          <a:solidFill>
            <a:schemeClr val="accent6">
              <a:lumMod val="20000"/>
              <a:lumOff val="80000"/>
            </a:schemeClr>
          </a:solidFill>
        </p:spPr>
        <p:txBody>
          <a:bodyPr wrap="square">
            <a:spAutoFit/>
          </a:bodyPr>
          <a:lstStyle/>
          <a:p>
            <a:pPr marL="180975" indent="-180975"/>
            <a:r>
              <a:rPr lang="ja-JP" altLang="en-US" sz="1600" u="sng" dirty="0">
                <a:latin typeface="メイリオ" panose="020B0604030504040204" pitchFamily="50" charset="-128"/>
                <a:ea typeface="メイリオ" panose="020B0604030504040204" pitchFamily="50" charset="-128"/>
                <a:cs typeface="メイリオ" panose="020B0604030504040204" pitchFamily="50" charset="-128"/>
              </a:rPr>
              <a:t>１</a:t>
            </a:r>
            <a:r>
              <a:rPr lang="en-US" altLang="ja-JP" sz="1600"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u="sng" dirty="0">
                <a:latin typeface="メイリオ" panose="020B0604030504040204" pitchFamily="50" charset="-128"/>
                <a:ea typeface="メイリオ" panose="020B0604030504040204" pitchFamily="50" charset="-128"/>
                <a:cs typeface="メイリオ" panose="020B0604030504040204" pitchFamily="50" charset="-128"/>
              </a:rPr>
              <a:t>地域における生物多様性の保全再生に資する活動への</a:t>
            </a:r>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支援</a:t>
            </a:r>
            <a:endParaRPr lang="en-US" altLang="ja-JP" sz="1600"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テキスト ボックス 31"/>
          <p:cNvSpPr txBox="1"/>
          <p:nvPr/>
        </p:nvSpPr>
        <p:spPr>
          <a:xfrm>
            <a:off x="145925" y="1556792"/>
            <a:ext cx="4191000" cy="2169825"/>
          </a:xfrm>
          <a:prstGeom prst="rect">
            <a:avLst/>
          </a:prstGeom>
          <a:noFill/>
        </p:spPr>
        <p:txBody>
          <a:bodyPr wrap="square" rtlCol="0">
            <a:spAutoFit/>
          </a:bodyPr>
          <a:lstStyle/>
          <a:p>
            <a:r>
              <a:rPr kumimoji="1" lang="en-US" altLang="ja-JP" sz="1400" dirty="0" smtClean="0"/>
              <a:t>【</a:t>
            </a:r>
            <a:r>
              <a:rPr kumimoji="1" lang="ja-JP" altLang="en-US" sz="1400" dirty="0" smtClean="0"/>
              <a:t>過去の採択事業から見た採択事業例、想定</a:t>
            </a:r>
            <a:r>
              <a:rPr lang="ja-JP" altLang="en-US" sz="1400" dirty="0" smtClean="0"/>
              <a:t>事業</a:t>
            </a:r>
            <a:r>
              <a:rPr lang="ja-JP" altLang="en-US" sz="1400" dirty="0"/>
              <a:t>例</a:t>
            </a:r>
            <a:r>
              <a:rPr kumimoji="1" lang="en-US" altLang="ja-JP" sz="1400" dirty="0" smtClean="0"/>
              <a:t>】</a:t>
            </a:r>
          </a:p>
          <a:p>
            <a:r>
              <a:rPr kumimoji="1" lang="ja-JP" altLang="en-US" sz="1400" b="1" u="sng" dirty="0" smtClean="0"/>
              <a:t>①外来生物対策</a:t>
            </a:r>
            <a:endParaRPr kumimoji="1" lang="en-US" altLang="ja-JP" sz="1400" b="1" u="sng" dirty="0" smtClean="0"/>
          </a:p>
          <a:p>
            <a:pPr marL="171450" indent="-171450">
              <a:buFont typeface="Arial" panose="020B0604020202020204" pitchFamily="34" charset="0"/>
              <a:buChar char="•"/>
            </a:pPr>
            <a:r>
              <a:rPr kumimoji="1" lang="ja-JP" altLang="en-US" sz="1200" dirty="0" smtClean="0"/>
              <a:t>アルゼンチンアリ</a:t>
            </a:r>
            <a:r>
              <a:rPr kumimoji="1" lang="ja-JP" altLang="en-US" sz="1200" smtClean="0"/>
              <a:t>、</a:t>
            </a:r>
            <a:r>
              <a:rPr lang="ja-JP" altLang="en-US" sz="1200" smtClean="0"/>
              <a:t>スパルティナ属、</a:t>
            </a:r>
            <a:r>
              <a:rPr lang="ja-JP" altLang="en-US" sz="1200" dirty="0" smtClean="0"/>
              <a:t>アカミミガメ、セイヨウオオマルハナバチ、ウチダザリガニ等の防除</a:t>
            </a:r>
            <a:endParaRPr lang="en-US" altLang="ja-JP" sz="1200" dirty="0"/>
          </a:p>
          <a:p>
            <a:pPr marL="171450" indent="-171450">
              <a:buFont typeface="Arial" panose="020B0604020202020204" pitchFamily="34" charset="0"/>
              <a:buChar char="•"/>
            </a:pPr>
            <a:r>
              <a:rPr lang="ja-JP" altLang="en-US" sz="1200" dirty="0" smtClean="0"/>
              <a:t>生息状況調査</a:t>
            </a:r>
            <a:endParaRPr lang="en-US" altLang="ja-JP" sz="1200" dirty="0" smtClean="0"/>
          </a:p>
          <a:p>
            <a:pPr marL="171450" indent="-171450">
              <a:buFont typeface="Arial" panose="020B0604020202020204" pitchFamily="34" charset="0"/>
              <a:buChar char="•"/>
            </a:pPr>
            <a:r>
              <a:rPr lang="ja-JP" altLang="en-US" sz="1200" dirty="0" smtClean="0"/>
              <a:t>市民への外来種対策の手法等の啓発</a:t>
            </a:r>
            <a:endParaRPr lang="en-US" altLang="ja-JP" sz="1200" dirty="0" smtClean="0"/>
          </a:p>
          <a:p>
            <a:endParaRPr lang="en-US" altLang="ja-JP" sz="1200" dirty="0" smtClean="0"/>
          </a:p>
          <a:p>
            <a:pPr indent="85725"/>
            <a:r>
              <a:rPr lang="ja-JP" altLang="en-US" sz="1400" b="1" u="sng" dirty="0" smtClean="0"/>
              <a:t>②</a:t>
            </a:r>
            <a:r>
              <a:rPr lang="ja-JP" altLang="en-US" sz="1400" b="1" u="sng" dirty="0"/>
              <a:t>重要地域の保全・</a:t>
            </a:r>
            <a:r>
              <a:rPr lang="ja-JP" altLang="en-US" sz="1400" b="1" u="sng" dirty="0" smtClean="0"/>
              <a:t>再生</a:t>
            </a:r>
            <a:endParaRPr lang="en-US" altLang="ja-JP" sz="1400" b="1" u="sng" dirty="0" smtClean="0"/>
          </a:p>
          <a:p>
            <a:pPr marL="171450" indent="-171450">
              <a:buFont typeface="Arial" panose="020B0604020202020204" pitchFamily="34" charset="0"/>
              <a:buChar char="•"/>
            </a:pPr>
            <a:r>
              <a:rPr lang="ja-JP" altLang="en-US" sz="1200" dirty="0"/>
              <a:t>サンゴ食害生物の</a:t>
            </a:r>
            <a:r>
              <a:rPr lang="ja-JP" altLang="en-US" sz="1200" dirty="0" smtClean="0"/>
              <a:t>駆除</a:t>
            </a:r>
            <a:endParaRPr lang="en-US" altLang="ja-JP" sz="1200" dirty="0" smtClean="0"/>
          </a:p>
          <a:p>
            <a:pPr marL="171450" indent="-171450">
              <a:buFont typeface="Arial" panose="020B0604020202020204" pitchFamily="34" charset="0"/>
              <a:buChar char="•"/>
            </a:pPr>
            <a:r>
              <a:rPr lang="ja-JP" altLang="en-US" sz="1200" dirty="0" smtClean="0"/>
              <a:t>湿地保全のための生息状況調査（底生生物調査等）</a:t>
            </a:r>
            <a:endParaRPr lang="en-US" altLang="ja-JP" sz="1200" dirty="0" smtClean="0"/>
          </a:p>
          <a:p>
            <a:endParaRPr lang="en-US" altLang="ja-JP" sz="900" u="sng" dirty="0" smtClean="0"/>
          </a:p>
        </p:txBody>
      </p:sp>
      <p:sp>
        <p:nvSpPr>
          <p:cNvPr id="33" name="テキスト ボックス 32"/>
          <p:cNvSpPr txBox="1"/>
          <p:nvPr/>
        </p:nvSpPr>
        <p:spPr>
          <a:xfrm>
            <a:off x="161605" y="1249015"/>
            <a:ext cx="1415772" cy="307777"/>
          </a:xfrm>
          <a:prstGeom prst="rect">
            <a:avLst/>
          </a:prstGeom>
          <a:solidFill>
            <a:srgbClr val="FFFFCC"/>
          </a:solidFill>
          <a:ln w="19050">
            <a:solidFill>
              <a:srgbClr val="92D050"/>
            </a:solidFill>
          </a:ln>
        </p:spPr>
        <p:txBody>
          <a:bodyPr wrap="none" rtlCol="0">
            <a:spAutoFit/>
          </a:bodyPr>
          <a:lstStyle/>
          <a:p>
            <a:r>
              <a:rPr lang="ja-JP" altLang="en-US" sz="1400" dirty="0" smtClean="0">
                <a:latin typeface="+mj-ea"/>
                <a:ea typeface="+mj-ea"/>
              </a:rPr>
              <a:t>事業</a:t>
            </a:r>
            <a:r>
              <a:rPr lang="en-US" altLang="ja-JP" sz="1400" dirty="0" smtClean="0">
                <a:latin typeface="+mj-ea"/>
                <a:ea typeface="+mj-ea"/>
              </a:rPr>
              <a:t>No.1</a:t>
            </a:r>
            <a:r>
              <a:rPr lang="ja-JP" altLang="en-US" sz="1400" dirty="0" smtClean="0">
                <a:latin typeface="+mj-ea"/>
                <a:ea typeface="+mj-ea"/>
              </a:rPr>
              <a:t>①～④</a:t>
            </a:r>
            <a:endParaRPr kumimoji="1" lang="ja-JP" altLang="en-US" sz="1400" dirty="0">
              <a:latin typeface="+mj-ea"/>
              <a:ea typeface="+mj-ea"/>
            </a:endParaRPr>
          </a:p>
        </p:txBody>
      </p:sp>
      <p:grpSp>
        <p:nvGrpSpPr>
          <p:cNvPr id="3" name="グループ化 2"/>
          <p:cNvGrpSpPr/>
          <p:nvPr/>
        </p:nvGrpSpPr>
        <p:grpSpPr>
          <a:xfrm>
            <a:off x="127956" y="4853601"/>
            <a:ext cx="9035144" cy="677108"/>
            <a:chOff x="127956" y="4792388"/>
            <a:chExt cx="9035144" cy="677108"/>
          </a:xfrm>
        </p:grpSpPr>
        <p:sp>
          <p:nvSpPr>
            <p:cNvPr id="35" name="正方形/長方形 34"/>
            <p:cNvSpPr/>
            <p:nvPr/>
          </p:nvSpPr>
          <p:spPr>
            <a:xfrm>
              <a:off x="127956" y="5130942"/>
              <a:ext cx="7180348" cy="338554"/>
            </a:xfrm>
            <a:prstGeom prst="rect">
              <a:avLst/>
            </a:prstGeom>
            <a:solidFill>
              <a:schemeClr val="accent6">
                <a:lumMod val="20000"/>
                <a:lumOff val="80000"/>
              </a:schemeClr>
            </a:solidFill>
          </p:spPr>
          <p:txBody>
            <a:bodyPr wrap="square">
              <a:spAutoFit/>
            </a:bodyPr>
            <a:lstStyle/>
            <a:p>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３</a:t>
              </a:r>
              <a:r>
                <a:rPr lang="en-US" altLang="ja-JP" sz="1600"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u="sng" dirty="0">
                  <a:latin typeface="メイリオ" panose="020B0604030504040204" pitchFamily="50" charset="-128"/>
                  <a:ea typeface="メイリオ" panose="020B0604030504040204" pitchFamily="50" charset="-128"/>
                  <a:cs typeface="メイリオ" panose="020B0604030504040204" pitchFamily="50" charset="-128"/>
                </a:rPr>
                <a:t>国内希少種の保全活動への支援</a:t>
              </a:r>
              <a:r>
                <a:rPr lang="en-US" altLang="ja-JP" sz="1600"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u="sng" dirty="0">
                  <a:latin typeface="メイリオ" panose="020B0604030504040204" pitchFamily="50" charset="-128"/>
                  <a:ea typeface="メイリオ" panose="020B0604030504040204" pitchFamily="50" charset="-128"/>
                  <a:cs typeface="メイリオ" panose="020B0604030504040204" pitchFamily="50" charset="-128"/>
                </a:rPr>
                <a:t>新規</a:t>
              </a:r>
              <a:r>
                <a:rPr lang="en-US" altLang="ja-JP" sz="1600"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の対象メニュー要件</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テキスト ボックス 42"/>
            <p:cNvSpPr txBox="1"/>
            <p:nvPr/>
          </p:nvSpPr>
          <p:spPr>
            <a:xfrm>
              <a:off x="161605" y="4792388"/>
              <a:ext cx="9001495" cy="307777"/>
            </a:xfrm>
            <a:prstGeom prst="rect">
              <a:avLst/>
            </a:prstGeom>
            <a:noFill/>
          </p:spPr>
          <p:txBody>
            <a:bodyPr wrap="square" rtlCol="0">
              <a:spAutoFit/>
            </a:bodyPr>
            <a:lstStyle/>
            <a:p>
              <a:r>
                <a:rPr lang="ja-JP" altLang="ja-JP" sz="1400" dirty="0" smtClean="0"/>
                <a:t>動植物</a:t>
              </a:r>
              <a:r>
                <a:rPr lang="ja-JP" altLang="ja-JP" sz="1400" dirty="0"/>
                <a:t>園等が実施する種の保存に資する飼育</a:t>
              </a:r>
              <a:r>
                <a:rPr lang="ja-JP" altLang="ja-JP" sz="1400" dirty="0" smtClean="0"/>
                <a:t>・繁殖</a:t>
              </a:r>
              <a:r>
                <a:rPr lang="ja-JP" altLang="ja-JP" sz="1400" dirty="0"/>
                <a:t>・野生復帰の取組等</a:t>
              </a:r>
              <a:endParaRPr kumimoji="1" lang="en-US" altLang="ja-JP" sz="1400" dirty="0" smtClean="0"/>
            </a:p>
          </p:txBody>
        </p:sp>
      </p:grpSp>
      <p:grpSp>
        <p:nvGrpSpPr>
          <p:cNvPr id="2" name="グループ化 1"/>
          <p:cNvGrpSpPr/>
          <p:nvPr/>
        </p:nvGrpSpPr>
        <p:grpSpPr>
          <a:xfrm>
            <a:off x="120763" y="4512084"/>
            <a:ext cx="8962936" cy="2157276"/>
            <a:chOff x="120763" y="4512084"/>
            <a:chExt cx="8962936" cy="2157276"/>
          </a:xfrm>
        </p:grpSpPr>
        <p:sp>
          <p:nvSpPr>
            <p:cNvPr id="37" name="正方形/長方形 36"/>
            <p:cNvSpPr/>
            <p:nvPr/>
          </p:nvSpPr>
          <p:spPr>
            <a:xfrm>
              <a:off x="123751" y="4512084"/>
              <a:ext cx="7170661" cy="338554"/>
            </a:xfrm>
            <a:prstGeom prst="rect">
              <a:avLst/>
            </a:prstGeom>
            <a:solidFill>
              <a:schemeClr val="accent6">
                <a:lumMod val="20000"/>
                <a:lumOff val="80000"/>
              </a:schemeClr>
            </a:solidFill>
          </p:spPr>
          <p:txBody>
            <a:bodyPr wrap="square">
              <a:spAutoFit/>
            </a:bodyPr>
            <a:lstStyle/>
            <a:p>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２</a:t>
              </a:r>
              <a:r>
                <a:rPr lang="en-US" altLang="ja-JP" sz="1600"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u="sng" dirty="0">
                  <a:latin typeface="メイリオ" panose="020B0604030504040204" pitchFamily="50" charset="-128"/>
                  <a:ea typeface="メイリオ" panose="020B0604030504040204" pitchFamily="50" charset="-128"/>
                  <a:cs typeface="メイリオ" panose="020B0604030504040204" pitchFamily="50" charset="-128"/>
                </a:rPr>
                <a:t>動植物園等による生息域外保全の</a:t>
              </a:r>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支援</a:t>
              </a:r>
              <a:r>
                <a:rPr lang="en-US" altLang="ja-JP" sz="1600"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u="sng" dirty="0">
                  <a:latin typeface="メイリオ" panose="020B0604030504040204" pitchFamily="50" charset="-128"/>
                  <a:ea typeface="メイリオ" panose="020B0604030504040204" pitchFamily="50" charset="-128"/>
                  <a:cs typeface="メイリオ" panose="020B0604030504040204" pitchFamily="50" charset="-128"/>
                </a:rPr>
                <a:t>新規</a:t>
              </a:r>
              <a:r>
                <a:rPr lang="en-US" altLang="ja-JP" sz="1600"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u="sng" dirty="0">
                  <a:latin typeface="メイリオ" panose="020B0604030504040204" pitchFamily="50" charset="-128"/>
                  <a:ea typeface="メイリオ" panose="020B0604030504040204" pitchFamily="50" charset="-128"/>
                  <a:cs typeface="メイリオ" panose="020B0604030504040204" pitchFamily="50" charset="-128"/>
                </a:rPr>
                <a:t>　の対象メニュー要件</a:t>
              </a:r>
              <a:endParaRPr lang="en-US" altLang="ja-JP" sz="1600"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正方形/長方形 13"/>
            <p:cNvSpPr/>
            <p:nvPr/>
          </p:nvSpPr>
          <p:spPr>
            <a:xfrm>
              <a:off x="120763" y="5499809"/>
              <a:ext cx="8962936" cy="1169551"/>
            </a:xfrm>
            <a:prstGeom prst="rect">
              <a:avLst/>
            </a:prstGeom>
          </p:spPr>
          <p:txBody>
            <a:bodyPr wrap="square">
              <a:spAutoFit/>
            </a:bodyPr>
            <a:lstStyle/>
            <a:p>
              <a:r>
                <a:rPr lang="ja-JP" altLang="ja-JP" sz="1400" dirty="0" smtClean="0"/>
                <a:t>地方</a:t>
              </a:r>
              <a:r>
                <a:rPr lang="ja-JP" altLang="ja-JP" sz="1400" dirty="0"/>
                <a:t>公共団体や特定非営利活動法人、民間事業者等が主体的に実施</a:t>
              </a:r>
              <a:r>
                <a:rPr lang="ja-JP" altLang="ja-JP" sz="1400" dirty="0" smtClean="0"/>
                <a:t>する</a:t>
              </a:r>
              <a:endParaRPr lang="en-US" altLang="ja-JP" sz="1400" dirty="0" smtClean="0"/>
            </a:p>
            <a:p>
              <a:pPr marL="285750" indent="-285750">
                <a:buFont typeface="Arial" panose="020B0604020202020204" pitchFamily="34" charset="0"/>
                <a:buChar char="•"/>
              </a:pPr>
              <a:r>
                <a:rPr lang="ja-JP" altLang="ja-JP" sz="1400" dirty="0" smtClean="0"/>
                <a:t>分布</a:t>
              </a:r>
              <a:r>
                <a:rPr lang="ja-JP" altLang="ja-JP" sz="1400" dirty="0"/>
                <a:t>状況調査・保全計画</a:t>
              </a:r>
              <a:r>
                <a:rPr lang="ja-JP" altLang="ja-JP" sz="1400" dirty="0" smtClean="0"/>
                <a:t>策定</a:t>
              </a:r>
              <a:endParaRPr lang="en-US" altLang="ja-JP" sz="1400" dirty="0" smtClean="0"/>
            </a:p>
            <a:p>
              <a:pPr marL="285750" indent="-285750">
                <a:buFont typeface="Arial" panose="020B0604020202020204" pitchFamily="34" charset="0"/>
                <a:buChar char="•"/>
              </a:pPr>
              <a:r>
                <a:rPr lang="ja-JP" altLang="ja-JP" sz="1400" dirty="0" smtClean="0"/>
                <a:t>生息</a:t>
              </a:r>
              <a:r>
                <a:rPr lang="ja-JP" altLang="ja-JP" sz="1400" dirty="0"/>
                <a:t>環境</a:t>
              </a:r>
              <a:r>
                <a:rPr lang="ja-JP" altLang="ja-JP" sz="1400" dirty="0" smtClean="0"/>
                <a:t>改善</a:t>
              </a:r>
              <a:endParaRPr lang="en-US" altLang="ja-JP" sz="1400" dirty="0" smtClean="0"/>
            </a:p>
            <a:p>
              <a:pPr marL="285750" indent="-285750">
                <a:buFont typeface="Arial" panose="020B0604020202020204" pitchFamily="34" charset="0"/>
                <a:buChar char="•"/>
              </a:pPr>
              <a:r>
                <a:rPr lang="ja-JP" altLang="ja-JP" sz="1400" dirty="0" smtClean="0"/>
                <a:t>監視モニタリング</a:t>
              </a:r>
              <a:endParaRPr lang="en-US" altLang="ja-JP" sz="1400" dirty="0" smtClean="0"/>
            </a:p>
            <a:p>
              <a:pPr marL="285750" indent="-285750">
                <a:buFont typeface="Arial" panose="020B0604020202020204" pitchFamily="34" charset="0"/>
                <a:buChar char="•"/>
              </a:pPr>
              <a:r>
                <a:rPr lang="ja-JP" altLang="ja-JP" sz="1400" dirty="0" smtClean="0"/>
                <a:t>組織</a:t>
              </a:r>
              <a:r>
                <a:rPr lang="ja-JP" altLang="ja-JP" sz="1400" dirty="0"/>
                <a:t>体制の強化等の</a:t>
              </a:r>
              <a:r>
                <a:rPr lang="ja-JP" altLang="ja-JP" sz="1400" dirty="0" smtClean="0"/>
                <a:t>取組</a:t>
              </a:r>
              <a:r>
                <a:rPr lang="ja-JP" altLang="en-US" sz="1400" dirty="0" smtClean="0"/>
                <a:t>　</a:t>
              </a:r>
              <a:r>
                <a:rPr lang="ja-JP" altLang="ja-JP" sz="1400" dirty="0" smtClean="0"/>
                <a:t>等</a:t>
              </a:r>
              <a:endParaRPr lang="ja-JP" altLang="en-US" sz="1400" dirty="0"/>
            </a:p>
          </p:txBody>
        </p:sp>
      </p:grpSp>
      <p:grpSp>
        <p:nvGrpSpPr>
          <p:cNvPr id="6" name="グループ化 5"/>
          <p:cNvGrpSpPr/>
          <p:nvPr/>
        </p:nvGrpSpPr>
        <p:grpSpPr>
          <a:xfrm>
            <a:off x="120763" y="3693496"/>
            <a:ext cx="8997688" cy="815624"/>
            <a:chOff x="120763" y="3621488"/>
            <a:chExt cx="8997688" cy="815624"/>
          </a:xfrm>
        </p:grpSpPr>
        <p:sp>
          <p:nvSpPr>
            <p:cNvPr id="34" name="テキスト ボックス 33"/>
            <p:cNvSpPr txBox="1"/>
            <p:nvPr/>
          </p:nvSpPr>
          <p:spPr>
            <a:xfrm>
              <a:off x="120763" y="3621488"/>
              <a:ext cx="6125395" cy="307777"/>
            </a:xfrm>
            <a:prstGeom prst="rect">
              <a:avLst/>
            </a:prstGeom>
            <a:solidFill>
              <a:srgbClr val="FFFFCC"/>
            </a:solidFill>
            <a:ln w="19050">
              <a:solidFill>
                <a:srgbClr val="92D050"/>
              </a:solidFill>
            </a:ln>
          </p:spPr>
          <p:txBody>
            <a:bodyPr wrap="none" rtlCol="0">
              <a:spAutoFit/>
            </a:bodyPr>
            <a:lstStyle/>
            <a:p>
              <a:r>
                <a:rPr lang="ja-JP" altLang="en-US" sz="1400" dirty="0">
                  <a:latin typeface="+mj-ea"/>
                </a:rPr>
                <a:t>事業</a:t>
              </a:r>
              <a:r>
                <a:rPr lang="en-US" altLang="ja-JP" sz="1400" dirty="0" smtClean="0">
                  <a:latin typeface="+mj-ea"/>
                </a:rPr>
                <a:t>No.1</a:t>
              </a:r>
              <a:r>
                <a:rPr lang="ja-JP" altLang="en-US" sz="1400" dirty="0" smtClean="0">
                  <a:latin typeface="+mj-ea"/>
                </a:rPr>
                <a:t>⑤</a:t>
              </a:r>
              <a:r>
                <a:rPr lang="ja-JP" altLang="en-US" sz="1400" dirty="0"/>
                <a:t>地域・民間の連携促進活動への</a:t>
              </a:r>
              <a:r>
                <a:rPr lang="ja-JP" altLang="en-US" sz="1400" dirty="0" smtClean="0"/>
                <a:t>支援　（</a:t>
              </a:r>
              <a:r>
                <a:rPr lang="ja-JP" altLang="en-US" sz="1400" dirty="0"/>
                <a:t>新規</a:t>
              </a:r>
              <a:r>
                <a:rPr lang="ja-JP" altLang="en-US" sz="1400" dirty="0" smtClean="0"/>
                <a:t>）　の対象メニュー要件</a:t>
              </a:r>
              <a:endParaRPr lang="en-US" altLang="ja-JP" sz="1400" dirty="0"/>
            </a:p>
          </p:txBody>
        </p:sp>
        <p:sp>
          <p:nvSpPr>
            <p:cNvPr id="21" name="正方形/長方形 20"/>
            <p:cNvSpPr/>
            <p:nvPr/>
          </p:nvSpPr>
          <p:spPr>
            <a:xfrm>
              <a:off x="161605" y="3913892"/>
              <a:ext cx="8956846" cy="523220"/>
            </a:xfrm>
            <a:prstGeom prst="rect">
              <a:avLst/>
            </a:prstGeom>
          </p:spPr>
          <p:txBody>
            <a:bodyPr wrap="square">
              <a:spAutoFit/>
            </a:bodyPr>
            <a:lstStyle/>
            <a:p>
              <a:pPr marL="285750" indent="-285750">
                <a:buFont typeface="Arial" panose="020B0604020202020204" pitchFamily="34" charset="0"/>
                <a:buChar char="•"/>
              </a:pPr>
              <a:r>
                <a:rPr lang="ja-JP" altLang="ja-JP" sz="1400" dirty="0"/>
                <a:t>生物多様性地域連携促進法に基づく地域連携保全活動支援センターの設置又は</a:t>
              </a:r>
              <a:r>
                <a:rPr lang="ja-JP" altLang="ja-JP" sz="1400" dirty="0" smtClean="0"/>
                <a:t>運営</a:t>
              </a:r>
              <a:endParaRPr lang="en-US" altLang="ja-JP" sz="1400" dirty="0" smtClean="0"/>
            </a:p>
            <a:p>
              <a:pPr marL="285750" indent="-285750">
                <a:buFont typeface="Arial" panose="020B0604020202020204" pitchFamily="34" charset="0"/>
                <a:buChar char="•"/>
              </a:pPr>
              <a:r>
                <a:rPr lang="ja-JP" altLang="ja-JP" sz="1400" dirty="0" smtClean="0"/>
                <a:t>同センター</a:t>
              </a:r>
              <a:r>
                <a:rPr lang="ja-JP" altLang="ja-JP" sz="1400" dirty="0"/>
                <a:t>が実施する、地域・民間に対する連携の</a:t>
              </a:r>
              <a:r>
                <a:rPr lang="ja-JP" altLang="ja-JP" sz="1400" dirty="0" smtClean="0"/>
                <a:t>あっせん、</a:t>
              </a:r>
              <a:r>
                <a:rPr lang="ja-JP" altLang="ja-JP" sz="1400" dirty="0"/>
                <a:t>専門家の紹介等の取組等</a:t>
              </a:r>
              <a:endParaRPr lang="ja-JP" altLang="en-US" sz="1400" dirty="0"/>
            </a:p>
          </p:txBody>
        </p:sp>
      </p:grpSp>
      <p:pic>
        <p:nvPicPr>
          <p:cNvPr id="38" name="Picture 2" descr="アカミミガメ"/>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28924" y="2299738"/>
            <a:ext cx="1160317" cy="870237"/>
          </a:xfrm>
          <a:prstGeom prst="rect">
            <a:avLst/>
          </a:prstGeom>
          <a:noFill/>
          <a:extLst>
            <a:ext uri="{909E8E84-426E-40DD-AFC4-6F175D3DCCD1}">
              <a14:hiddenFill xmlns:a14="http://schemas.microsoft.com/office/drawing/2010/main">
                <a:solidFill>
                  <a:srgbClr val="FFFFFF"/>
                </a:solidFill>
              </a14:hiddenFill>
            </a:ext>
          </a:extLst>
        </p:spPr>
      </p:pic>
      <p:sp>
        <p:nvSpPr>
          <p:cNvPr id="22" name="テキスト ボックス 21"/>
          <p:cNvSpPr txBox="1"/>
          <p:nvPr/>
        </p:nvSpPr>
        <p:spPr>
          <a:xfrm>
            <a:off x="4480941" y="1772816"/>
            <a:ext cx="4317592" cy="2000548"/>
          </a:xfrm>
          <a:prstGeom prst="rect">
            <a:avLst/>
          </a:prstGeom>
          <a:noFill/>
        </p:spPr>
        <p:txBody>
          <a:bodyPr wrap="square" rtlCol="0">
            <a:spAutoFit/>
          </a:bodyPr>
          <a:lstStyle/>
          <a:p>
            <a:pPr indent="85725"/>
            <a:r>
              <a:rPr lang="ja-JP" altLang="en-US" sz="1400" b="1" u="sng" dirty="0"/>
              <a:t>③生態系ネットワークの</a:t>
            </a:r>
            <a:r>
              <a:rPr lang="ja-JP" altLang="en-US" sz="1400" b="1" u="sng" dirty="0" smtClean="0"/>
              <a:t>構築</a:t>
            </a:r>
            <a:endParaRPr lang="en-US" altLang="ja-JP" sz="1400" b="1" u="sng" dirty="0" smtClean="0"/>
          </a:p>
          <a:p>
            <a:pPr indent="85725"/>
            <a:r>
              <a:rPr lang="ja-JP" altLang="en-US" sz="1200" dirty="0" smtClean="0"/>
              <a:t>・地域連携保全活動計画策定のための調査</a:t>
            </a:r>
            <a:endParaRPr lang="en-US" altLang="ja-JP" sz="1200" dirty="0" smtClean="0"/>
          </a:p>
          <a:p>
            <a:pPr indent="85725"/>
            <a:r>
              <a:rPr lang="ja-JP" altLang="en-US" sz="1200" dirty="0"/>
              <a:t>・自然再生推進法に基づく計画の</a:t>
            </a:r>
            <a:r>
              <a:rPr lang="ja-JP" altLang="en-US" sz="1200" dirty="0" smtClean="0"/>
              <a:t>策定や事業実施</a:t>
            </a:r>
            <a:endParaRPr lang="en-US" altLang="ja-JP" sz="1200" dirty="0" smtClean="0"/>
          </a:p>
          <a:p>
            <a:pPr indent="85725"/>
            <a:endParaRPr lang="en-US" altLang="ja-JP" sz="1200" dirty="0"/>
          </a:p>
          <a:p>
            <a:pPr indent="85725"/>
            <a:r>
              <a:rPr lang="ja-JP" altLang="en-US" sz="1400" b="1" u="sng" dirty="0"/>
              <a:t>④国内希少野生動物種対策</a:t>
            </a:r>
            <a:endParaRPr lang="en-US" altLang="ja-JP" sz="1400" b="1" u="sng" dirty="0"/>
          </a:p>
          <a:p>
            <a:pPr marL="171450" indent="-171450">
              <a:buFont typeface="Arial" panose="020B0604020202020204" pitchFamily="34" charset="0"/>
              <a:buChar char="•"/>
            </a:pPr>
            <a:r>
              <a:rPr lang="ja-JP" altLang="en-US" sz="1200" dirty="0" smtClean="0"/>
              <a:t>ヒョウモンモドキ、スイゲンゼニタナゴ、オオサンショウウオ、コウノトリ、スイゼンジノリ等の保全</a:t>
            </a:r>
            <a:endParaRPr lang="en-US" altLang="ja-JP" sz="1200" dirty="0" smtClean="0"/>
          </a:p>
          <a:p>
            <a:pPr marL="171450" indent="-171450">
              <a:buFont typeface="Arial" panose="020B0604020202020204" pitchFamily="34" charset="0"/>
              <a:buChar char="•"/>
            </a:pPr>
            <a:r>
              <a:rPr lang="ja-JP" altLang="en-US" sz="1200" dirty="0"/>
              <a:t>生息地の植生環境等の</a:t>
            </a:r>
            <a:r>
              <a:rPr lang="ja-JP" altLang="en-US" sz="1200" dirty="0" smtClean="0"/>
              <a:t>整備</a:t>
            </a:r>
            <a:endParaRPr lang="en-US" altLang="ja-JP" sz="1200" dirty="0" smtClean="0"/>
          </a:p>
          <a:p>
            <a:pPr marL="171450" indent="-171450">
              <a:buFont typeface="Arial" panose="020B0604020202020204" pitchFamily="34" charset="0"/>
              <a:buChar char="•"/>
            </a:pPr>
            <a:r>
              <a:rPr lang="ja-JP" altLang="en-US" sz="1200" dirty="0" smtClean="0"/>
              <a:t>生息環境の維持管理、監視作業、普及啓発活動</a:t>
            </a:r>
            <a:endParaRPr lang="en-US" altLang="ja-JP" sz="1200" dirty="0"/>
          </a:p>
          <a:p>
            <a:pPr marL="171450" indent="-171450">
              <a:buFont typeface="Arial" panose="020B0604020202020204" pitchFamily="34" charset="0"/>
              <a:buChar char="•"/>
            </a:pPr>
            <a:endParaRPr lang="ja-JP" altLang="en-US" sz="1200" dirty="0"/>
          </a:p>
        </p:txBody>
      </p:sp>
    </p:spTree>
    <p:extLst>
      <p:ext uri="{BB962C8B-B14F-4D97-AF65-F5344CB8AC3E}">
        <p14:creationId xmlns:p14="http://schemas.microsoft.com/office/powerpoint/2010/main" val="39873779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1108</TotalTime>
  <Words>683</Words>
  <Application>Microsoft Office PowerPoint</Application>
  <PresentationFormat>画面に合わせる (4:3)</PresentationFormat>
  <Paragraphs>83</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メイリオ</vt:lpstr>
      <vt:lpstr>游ゴシック</vt:lpstr>
      <vt:lpstr>Arial</vt:lpstr>
      <vt:lpstr>Calibri</vt:lpstr>
      <vt:lpstr>Office ​​テーマ</vt:lpstr>
      <vt:lpstr>PowerPoint プレゼンテーション</vt:lpstr>
      <vt:lpstr>PowerPoint プレゼンテーション</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佐藤　丈実</dc:creator>
  <cp:lastModifiedBy>玉置 蘭</cp:lastModifiedBy>
  <cp:revision>68</cp:revision>
  <cp:lastPrinted>2018-04-05T01:47:48Z</cp:lastPrinted>
  <dcterms:created xsi:type="dcterms:W3CDTF">2018-02-05T04:41:01Z</dcterms:created>
  <dcterms:modified xsi:type="dcterms:W3CDTF">2018-04-11T08:56:07Z</dcterms:modified>
</cp:coreProperties>
</file>